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72" r:id="rId2"/>
  </p:sldMasterIdLst>
  <p:sldIdLst>
    <p:sldId id="273" r:id="rId3"/>
    <p:sldId id="302" r:id="rId4"/>
    <p:sldId id="303" r:id="rId5"/>
    <p:sldId id="275" r:id="rId6"/>
    <p:sldId id="323" r:id="rId7"/>
    <p:sldId id="438" r:id="rId8"/>
    <p:sldId id="387" r:id="rId9"/>
    <p:sldId id="330" r:id="rId10"/>
    <p:sldId id="426" r:id="rId11"/>
    <p:sldId id="396" r:id="rId12"/>
    <p:sldId id="431" r:id="rId13"/>
    <p:sldId id="430" r:id="rId14"/>
    <p:sldId id="415" r:id="rId15"/>
    <p:sldId id="324" r:id="rId16"/>
    <p:sldId id="439" r:id="rId17"/>
    <p:sldId id="437" r:id="rId18"/>
    <p:sldId id="441" r:id="rId19"/>
    <p:sldId id="440" r:id="rId2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CBAD"/>
    <a:srgbClr val="C00000"/>
    <a:srgbClr val="DE7538"/>
    <a:srgbClr val="A73904"/>
    <a:srgbClr val="D83657"/>
    <a:srgbClr val="0FA096"/>
    <a:srgbClr val="006762"/>
    <a:srgbClr val="A2003A"/>
    <a:srgbClr val="008D3F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14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-22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8" y="2247902"/>
            <a:ext cx="8207375" cy="720329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8" y="2964656"/>
            <a:ext cx="8207375" cy="305991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844154"/>
            <a:ext cx="4027487" cy="38873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44154"/>
            <a:ext cx="4027488" cy="38873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42877"/>
            <a:ext cx="2051050" cy="458866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42877"/>
            <a:ext cx="6005512" cy="458866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6" y="844154"/>
            <a:ext cx="8207375" cy="3887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3" y="142875"/>
            <a:ext cx="82073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8" y="4893469"/>
            <a:ext cx="1439863" cy="14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16284" y="1816710"/>
            <a:ext cx="5982543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30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sz="30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sz="30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r>
              <a:rPr lang="zh-CN" altLang="en-US" sz="30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冷战结束后的世界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98169" y="1368878"/>
          <a:ext cx="7672252" cy="3080658"/>
        </p:xfrm>
        <a:graphic>
          <a:graphicData uri="http://schemas.openxmlformats.org/drawingml/2006/table">
            <a:tbl>
              <a:tblPr/>
              <a:tblGrid>
                <a:gridCol w="580303"/>
                <a:gridCol w="751408"/>
                <a:gridCol w="6340541"/>
              </a:tblGrid>
              <a:tr h="394211">
                <a:tc>
                  <a:txBody>
                    <a:bodyPr/>
                    <a:lstStyle/>
                    <a:p>
                      <a:pPr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8013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世界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多极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化趋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势的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随着东欧剧变、苏联解体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两极格局结束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暂时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出现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“一超”与“多强”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并存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局面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欧盟、中国、日本、俄罗斯及广大发展中国家的实力不断增强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成为制约美国称霸世界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促进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世界格局多极化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重要力量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42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决定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经济实力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801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有利于打击美国的霸权主义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推动公正合理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国际经济政治新秩序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建立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有利于促进世界经济、政治、文化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协调平衡发展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.</a:t>
                      </a:r>
                      <a:endParaRPr lang="zh-CN" altLang="en-US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有利于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经济区域集团化和经济全球化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8" name="TextBox 17"/>
          <p:cNvSpPr txBox="1"/>
          <p:nvPr/>
        </p:nvSpPr>
        <p:spPr>
          <a:xfrm>
            <a:off x="7328588" y="797015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32855" y="1348923"/>
          <a:ext cx="8300902" cy="3566160"/>
        </p:xfrm>
        <a:graphic>
          <a:graphicData uri="http://schemas.openxmlformats.org/drawingml/2006/table">
            <a:tbl>
              <a:tblPr/>
              <a:tblGrid>
                <a:gridCol w="498642"/>
                <a:gridCol w="416007"/>
                <a:gridCol w="778980"/>
                <a:gridCol w="6607273"/>
              </a:tblGrid>
              <a:tr h="261745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  <a:endParaRPr lang="zh-CN" sz="12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  <a:endParaRPr lang="zh-CN" sz="12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491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建立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国际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新秩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序的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努力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不结盟运动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年代开始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一些新独立的民族国家为了维护国家独立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摆脱美苏的控制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实行</a:t>
                      </a:r>
                      <a:r>
                        <a:rPr lang="zh-CN" altLang="en-US" sz="12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和平、不结盟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对外政策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7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正式成立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1961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4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意义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不结盟运动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的兴起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标志着广大发展中国家已经成为国际政治舞台上的一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支</a:t>
                      </a:r>
                      <a:r>
                        <a:rPr lang="zh-CN" altLang="en-US" sz="12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重要力量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en-US" sz="12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在一定程度上冲击着两极格局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2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上海合作组织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2001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年诞生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它进一步加强了中国与周边国家的关系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zh-CN" altLang="en-US" sz="12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维护国际及地区安全稳定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具有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十分重要的意义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0469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中国的努力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作为最大的发展中国家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主张在国际关系中弘扬平等互信、包容互鉴、合作共赢的精神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共同维护国际公平正义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始终不渝地走和平发展道路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坚定地奉行独立自主的和平外交政策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反对各种形式的霸权主义和强权政治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绝不干涉别国内政。中国积极发展全球伙伴关系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扩大同各国的利益交汇点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推进大国协调和合作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构建人类命运共同体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建设持久和平、普遍安全、共同繁荣、开放包容、清洁美丽的世界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7385738" y="797015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474129" y="1489893"/>
            <a:ext cx="778872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纵横联系</a:t>
            </a: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世纪以来世界政治格局的演变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第一次世界大战后形成凡尔赛</a:t>
            </a:r>
            <a:r>
              <a:rPr lang="en-US" altLang="zh-CN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华盛顿体系、第二次世界大战后形成雅尔塔体系、“冷战”结束后出现政治多极化趋势。</a:t>
            </a:r>
          </a:p>
          <a:p>
            <a:pPr>
              <a:lnSpc>
                <a:spcPct val="150000"/>
              </a:lnSpc>
            </a:pPr>
            <a:endParaRPr lang="zh-CN" altLang="en-US" sz="1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460097" y="2735017"/>
            <a:ext cx="7048786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标要求</a:t>
            </a:r>
            <a:r>
              <a:rPr lang="en-US" altLang="zh-CN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以计算机网络、生态与人口等问题为例</a:t>
            </a:r>
            <a:r>
              <a:rPr lang="en-US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了解现代人类社会的发展及面临的挑战。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3309" y="1238207"/>
            <a:ext cx="7039475" cy="33431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考点三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不断发展的现代社会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九下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P102</a:t>
            </a:r>
            <a:r>
              <a:rPr lang="en-US" altLang="zh-CN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106)</a:t>
            </a:r>
            <a:endParaRPr lang="zh-CN" altLang="en-US" sz="1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200" y="1962835"/>
            <a:ext cx="58701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年是联合国大会通过</a:t>
            </a:r>
            <a:r>
              <a:rPr lang="en-US" altLang="zh-CN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消除对妇女一切形式歧视公约</a:t>
            </a:r>
            <a:r>
              <a:rPr lang="en-US" altLang="zh-CN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40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周年。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47008" y="1321707"/>
          <a:ext cx="8188778" cy="3315606"/>
        </p:xfrm>
        <a:graphic>
          <a:graphicData uri="http://schemas.openxmlformats.org/drawingml/2006/table">
            <a:tbl>
              <a:tblPr/>
              <a:tblGrid>
                <a:gridCol w="589121"/>
                <a:gridCol w="7599657"/>
              </a:tblGrid>
              <a:tr h="314246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  <a:tr h="15006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计算机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网络与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现代社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会生活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(1)20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年代以来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互联网在全球迅速普及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成为现代社会重要的基础设施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标志着人类社会开始进入“信息时代”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计算机网络将世界各地联结成一个整体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创造了人类新的生活模式和文化观念。网络不仅极大地拓展了人类的生活空间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还对人类经济活动产生了直接影响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推动全球经济的一体化。随着互联网的发展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网络安全问题日益凸显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引起社会的广泛关注</a:t>
                      </a: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680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妇女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地位的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提高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(1)19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世纪末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世纪初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西方资本主义国家的妇女开始获得选举权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(2)20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世纪六七十年代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欧美发达国家妇女的独立意识增强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随着受教育程度的提升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妇女获得了更多的知识和技能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女性政治领导人不断涌现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(4)1979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联合国大会通过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消除对妇女一切形式歧视公约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实现妇女和男性的完全平等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还需要人类社会不断努力</a:t>
                      </a: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82384" y="1387021"/>
          <a:ext cx="8055429" cy="3397116"/>
        </p:xfrm>
        <a:graphic>
          <a:graphicData uri="http://schemas.openxmlformats.org/drawingml/2006/table">
            <a:tbl>
              <a:tblPr/>
              <a:tblGrid>
                <a:gridCol w="447348"/>
                <a:gridCol w="447348"/>
                <a:gridCol w="611918"/>
                <a:gridCol w="6548815"/>
              </a:tblGrid>
              <a:tr h="337104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85392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生态与人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口问题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生态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问题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随着全球范围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工业化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推进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生态环境恶化</a:t>
                      </a: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56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危机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温室效应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导致全球气候变暖、冰川融化、海平面上升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臭氧层破坏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直接威胁到人类的生存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淡水资源面临短缺危机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土地荒漠化和乱砍滥伐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直接影响到全球的生态平衡</a:t>
                      </a: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54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人口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问题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快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增长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1950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世界人口只有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亿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;1987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地球人口突破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亿</a:t>
                      </a:r>
                      <a:r>
                        <a:rPr 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世界人口日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);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2011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全球人口达到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亿</a:t>
                      </a: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54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危机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　人口过快增长带来了巨大的环境压力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世界粮食问题日益尖锐。在教育、就业、住房、社会保障等方面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也构成了新的挑战</a:t>
                      </a: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4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应对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需要全世界共同努力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认真加以应对</a:t>
                      </a: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" name="TextBox 13"/>
          <p:cNvSpPr txBox="1"/>
          <p:nvPr/>
        </p:nvSpPr>
        <p:spPr>
          <a:xfrm>
            <a:off x="7393902" y="1050108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49703" y="1291773"/>
            <a:ext cx="8279947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设问分析</a:t>
            </a:r>
            <a:r>
              <a:rPr lang="zh-CN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当今人类社会面临哪些共同问题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面对人类社会与历史发展中的“危机”或“困难”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应该采取哪些对策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1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1400" b="1" dirty="0" smtClean="0">
              <a:solidFill>
                <a:srgbClr val="DE7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解答</a:t>
            </a: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人类社会面临的共同问题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政治方面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战争问题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地区冲突和民族、宗教矛盾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核武器的扩散和国际恐怖主义等。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经济方面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人口问题、环境问题、资源问题、全球金融危机等。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公共卫生与安全方面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毒品问题、传染性疾病问题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如艾滋病、甲型流感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等。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重大自然灾害方面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印度洋海啸、汶川地震、海地地震等。</a:t>
            </a:r>
          </a:p>
        </p:txBody>
      </p:sp>
      <p:grpSp>
        <p:nvGrpSpPr>
          <p:cNvPr id="2" name="组合 6"/>
          <p:cNvGrpSpPr/>
          <p:nvPr/>
        </p:nvGrpSpPr>
        <p:grpSpPr>
          <a:xfrm>
            <a:off x="4041487" y="706582"/>
            <a:ext cx="1019463" cy="398562"/>
            <a:chOff x="3768437" y="706582"/>
            <a:chExt cx="1019463" cy="398562"/>
          </a:xfrm>
        </p:grpSpPr>
        <p:sp>
          <p:nvSpPr>
            <p:cNvPr id="8" name="文本框 4"/>
            <p:cNvSpPr txBox="1"/>
            <p:nvPr/>
          </p:nvSpPr>
          <p:spPr>
            <a:xfrm>
              <a:off x="3768437" y="706582"/>
              <a:ext cx="893441" cy="398562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重难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</a:t>
              </a:r>
            </a:p>
          </p:txBody>
        </p:sp>
        <p:cxnSp>
          <p:nvCxnSpPr>
            <p:cNvPr id="9" name="直接箭头连接符 8"/>
            <p:cNvCxnSpPr>
              <a:stCxn id="8" idx="3"/>
            </p:cNvCxnSpPr>
            <p:nvPr/>
          </p:nvCxnSpPr>
          <p:spPr>
            <a:xfrm>
              <a:off x="4661878" y="905863"/>
              <a:ext cx="126022" cy="135537"/>
            </a:xfrm>
            <a:prstGeom prst="straightConnector1">
              <a:avLst/>
            </a:prstGeom>
            <a:ln>
              <a:solidFill>
                <a:srgbClr val="DE753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5404" y="1659167"/>
            <a:ext cx="8402411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应对“危机”或“困难”的对策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政治方面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反对霸权主义和强权政治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放弃对抗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走向对话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树立互信、互利、平等的新安全观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通过和平方式解决国际争端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争取建立国际政治经济新秩序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积极发挥联合国在维护国际和平方面的重要作用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加强国际合作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共同防止核武器扩散、打击国际恐怖主义。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经济方面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加强国际合作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应对全球性挑战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推行可持续发展战略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加强环境保护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节约能源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合理开发和利用能源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积极开发可代替性能源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完善国际金融体系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加强政府间的经济合作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进一步支持发展中国家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加大对发展中国家的融资投入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积极发挥联合国及其他国际组织在促进经济发展方面的重要作用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8060" y="1748974"/>
            <a:ext cx="840241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公共卫生与安全方面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加强国际合作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应对全球性挑战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严厉打击制毒贩毒分子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共同防止毒品的蔓延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采取恰当措施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积极应对公共卫生与安全方面的突发事件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切实保护人民的生命和健康安全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重视舆论宣传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加强落后地区的科教工作。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重大自然灾害方面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正视和藐视困难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乐观向上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团结合作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众志成城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增强民族凝聚力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加强国际援助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全力以赴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共同应对危机和灾难。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20051" y="987696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时空坐标</a:t>
            </a: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39786" y="1525981"/>
          <a:ext cx="7001985" cy="3161971"/>
        </p:xfrm>
        <a:graphic>
          <a:graphicData uri="http://schemas.openxmlformats.org/presentationml/2006/ole">
            <p:oleObj spid="_x0000_s1025" name="文档" r:id="rId3" imgW="6396664" imgH="2917489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85365" y="1289775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课时主题</a:t>
            </a: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9037" y="1761856"/>
            <a:ext cx="8101434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“二战”结束后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以联合国为代表的国际组织为维护世界和平、促进经济发展作出了重大贡献。“冷战”结束后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世界格局发生了新的变化。和平与发展仍然是时代主题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但局部动荡频繁发生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世界依然很不安宁。美苏两极格局被打破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世界朝着多极化的方向发展。经济全球化深入发展。文化多样化、社会信息化持续推进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丰富着人类的社会生活。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11088" y="2620465"/>
            <a:ext cx="4842193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课标要求</a:t>
            </a:r>
            <a:r>
              <a:rPr lang="en-US" altLang="zh-CN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1400" dirty="0">
              <a:solidFill>
                <a:srgbClr val="DE7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999" y="1311687"/>
            <a:ext cx="5375108" cy="33431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联合国与世界贸易组织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九下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P92</a:t>
            </a:r>
            <a:r>
              <a:rPr lang="en-US" altLang="zh-CN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96)</a:t>
            </a:r>
            <a:endParaRPr lang="zh-CN" altLang="en-US" sz="17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0411" y="3201831"/>
            <a:ext cx="7652944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初步理解联合国和世界贸易组织的宗旨和作用。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0272" y="1946214"/>
            <a:ext cx="29738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年是二十国集团成立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周年。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09602" y="1462310"/>
          <a:ext cx="7195456" cy="2864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255"/>
                <a:gridCol w="561727"/>
                <a:gridCol w="6215474"/>
              </a:tblGrid>
              <a:tr h="427401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93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提出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第二次世界大战中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世界反法西斯国家提出建立战后国际安全组织的主张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93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1945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联合国正式成立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93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总部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设在</a:t>
                      </a:r>
                      <a:r>
                        <a:rPr lang="zh-CN" sz="1300" b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</a:t>
                      </a:r>
                      <a:r>
                        <a:rPr lang="en-US" altLang="zh-CN" sz="1300" b="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b="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纽约 </a:t>
                      </a:r>
                      <a:r>
                        <a:rPr lang="en-US" altLang="zh-CN" sz="1300" b="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300" b="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93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地位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ts val="13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联合国是人类构建世界和平的成果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zh-CN" sz="1300" b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zh-CN" altLang="en-US" sz="1300" b="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影响最大</a:t>
                      </a:r>
                      <a:r>
                        <a:rPr lang="en-US" altLang="zh-CN" sz="1300" b="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b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1300" b="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国际组织</a:t>
                      </a:r>
                      <a:r>
                        <a:rPr lang="en-US" altLang="zh-CN" sz="1300" b="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300" b="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300" b="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527953" y="1380671"/>
          <a:ext cx="8281311" cy="3337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573"/>
                <a:gridCol w="534366"/>
                <a:gridCol w="476820"/>
                <a:gridCol w="6864552"/>
              </a:tblGrid>
              <a:tr h="310760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314441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机构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b="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联合国大会</a:t>
                      </a:r>
                      <a:r>
                        <a:rPr lang="en-US" altLang="zh-CN" sz="1300" b="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300" b="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b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简称“联大”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由全体会员国组成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每年举行一届大会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b="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联合国安全理事会</a:t>
                      </a:r>
                      <a:r>
                        <a:rPr lang="en-US" altLang="zh-CN" sz="1300" b="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300" b="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b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简称“安理会”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担负着维护国际和平与安全的主要责任。由中、法、俄、英、美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个常任理事国和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个非常任理事国组成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其中常任理事国</a:t>
                      </a:r>
                      <a:r>
                        <a:rPr lang="zh-CN" sz="1300" b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拥有</a:t>
                      </a:r>
                      <a:r>
                        <a:rPr lang="en-US" altLang="zh-CN" sz="1300" b="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b="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否决权 </a:t>
                      </a:r>
                      <a:r>
                        <a:rPr lang="en-US" altLang="zh-CN" sz="1300" b="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b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体现了大国强权意志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300" b="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u="wavy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联合国秘书处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是联合国的行政秘书事务机构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79122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维护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国际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安全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根据安理会或联大的决议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联合国可以向冲突地区派出军事人员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“联合国维持和平部队”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1300" b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zh-CN" altLang="en-US" sz="1300" b="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恢复</a:t>
                      </a:r>
                      <a:r>
                        <a:rPr lang="en-US" altLang="zh-CN" sz="1300" b="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 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b="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或维持和平</a:t>
                      </a:r>
                      <a:r>
                        <a:rPr lang="en-US" altLang="zh-CN" sz="1300" b="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 </a:t>
                      </a:r>
                      <a:endParaRPr lang="zh-CN" sz="1300" b="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联合国的维和行动使许多国家和地区避免了战争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为国际和平与安全作出</a:t>
                      </a:r>
                      <a:r>
                        <a:rPr lang="zh-CN" sz="1300" b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</a:t>
                      </a:r>
                      <a:r>
                        <a:rPr lang="en-US" altLang="zh-CN" sz="1300" b="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b="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否决权 </a:t>
                      </a:r>
                      <a:r>
                        <a:rPr lang="en-US" altLang="zh-CN" sz="1300" b="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.</a:t>
                      </a:r>
                      <a:endParaRPr lang="zh-CN" sz="1300" b="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79122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全球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化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根本原因</a:t>
                      </a:r>
                      <a:r>
                        <a:rPr lang="en-US" sz="1300" b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1300" b="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第三次科技革命 </a:t>
                      </a:r>
                      <a:r>
                        <a:rPr lang="zh-CN" sz="1300" b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促进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了生产力的空前提高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加速生产的社会化进程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“冷战”结束以后</a:t>
                      </a:r>
                      <a:r>
                        <a:rPr lang="en-US" sz="1300" b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b="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和平与发展</a:t>
                      </a:r>
                      <a:r>
                        <a:rPr lang="en-US" altLang="zh-CN" sz="1300" b="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b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成为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时代主题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9" name="TextBox 18"/>
          <p:cNvSpPr txBox="1"/>
          <p:nvPr/>
        </p:nvSpPr>
        <p:spPr>
          <a:xfrm>
            <a:off x="7540860" y="821508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663485" y="1373414"/>
          <a:ext cx="7998822" cy="3251999"/>
        </p:xfrm>
        <a:graphic>
          <a:graphicData uri="http://schemas.openxmlformats.org/drawingml/2006/table">
            <a:tbl>
              <a:tblPr/>
              <a:tblGrid>
                <a:gridCol w="373379"/>
                <a:gridCol w="432707"/>
                <a:gridCol w="481693"/>
                <a:gridCol w="6711043"/>
              </a:tblGrid>
              <a:tr h="373972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50169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全球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化与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世界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贸易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组织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界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贸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易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组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织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前身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1947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年成立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关贸总协定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92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正式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1995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 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95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宗旨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以非歧视性、开放、公平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原则 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促进 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全球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贸易和经济发展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保证就业、收入与需求的增长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提高 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人类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生活水平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97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职能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主要是制定和规范多边贸易协定、组织贸易谈判、解决贸易争端等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9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世界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贸易组织成立后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其成员的</a:t>
                      </a:r>
                      <a:r>
                        <a:rPr lang="zh-CN" sz="1300" u="wavy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关税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水平普遍降低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贸易壁垒进一步减少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促进了全球贸易和世界经济的发展。世界贸易组织已经成为最有影响力的国际组织之一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它与</a:t>
                      </a:r>
                      <a:r>
                        <a:rPr lang="zh-CN" sz="1300" u="wavy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联合国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一起成为支撑、协调世界经济和政治的两大支柱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推动着世界的和平与发展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9" name="TextBox 18"/>
          <p:cNvSpPr txBox="1"/>
          <p:nvPr/>
        </p:nvSpPr>
        <p:spPr>
          <a:xfrm>
            <a:off x="7598009" y="829673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25412" y="1959410"/>
            <a:ext cx="7048786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标要求</a:t>
            </a:r>
            <a:r>
              <a:rPr lang="en-US" altLang="zh-CN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初步了解“冷战”后世界多极化的发展趋势。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3309" y="1238207"/>
            <a:ext cx="7039475" cy="33431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冷战后的世界格局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九下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P97</a:t>
            </a:r>
            <a:r>
              <a:rPr lang="en-US" altLang="zh-CN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101)</a:t>
            </a:r>
            <a:endParaRPr lang="zh-CN" altLang="en-US" sz="1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30828" y="1320801"/>
          <a:ext cx="8006986" cy="3497458"/>
        </p:xfrm>
        <a:graphic>
          <a:graphicData uri="http://schemas.openxmlformats.org/drawingml/2006/table">
            <a:tbl>
              <a:tblPr/>
              <a:tblGrid>
                <a:gridCol w="436558"/>
                <a:gridCol w="556094"/>
                <a:gridCol w="7014334"/>
              </a:tblGrid>
              <a:tr h="298836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353843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霸权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主义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与地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区冲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“冷战”的结束使世界形势发展的总趋势走向缓和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和平与发展成为时代的主题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但美国为维护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世界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霸主地位</a:t>
                      </a:r>
                      <a:r>
                        <a:rPr 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不断加强对其他国家和地区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军事干预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严重干扰着世界的和平与发展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两极格局被打破后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一些国家和地区内部长期以来抑而不发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深层矛盾爆发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地区冲突、民族矛盾和宗教纠纷不断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恐怖活动抬头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威胁着世界安全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霸权主义 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利用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并介入这些矛盾纷争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将其转化为国际冲突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直接威胁世界和平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17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(1)1999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以美国为首的北约打着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人权高于主权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的幌子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越过联合国安理会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对南斯拉夫联盟共和国进行了持续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天的轰炸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(2)2003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美国又以伊拉克拥有大规模杀伤性武器为借口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未经联合国授权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拉拢部分国家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发动战争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占领伊拉克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(3)2001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恐怖分子劫持飞机袭击美国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这一事件导致世贸双塔倒塌和五角大楼严重受损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,3 000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多人死亡或失踪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经济损失达数千亿美元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6" name="TextBox 15"/>
          <p:cNvSpPr txBox="1"/>
          <p:nvPr/>
        </p:nvSpPr>
        <p:spPr>
          <a:xfrm>
            <a:off x="7467381" y="780687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1</TotalTime>
  <Words>3073</Words>
  <Application>WPS 演示</Application>
  <PresentationFormat>全屏显示(16:9)</PresentationFormat>
  <Paragraphs>195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主题2</vt:lpstr>
      <vt:lpstr>海阔天空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2019-01-05T13:23:00Z</dcterms:created>
  <dcterms:modified xsi:type="dcterms:W3CDTF">2019-03-12T03:42:40Z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