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  <p:sldMasterId id="2147483672" r:id="rId2"/>
  </p:sldMasterIdLst>
  <p:sldIdLst>
    <p:sldId id="273" r:id="rId3"/>
    <p:sldId id="302" r:id="rId4"/>
    <p:sldId id="409" r:id="rId5"/>
    <p:sldId id="303" r:id="rId6"/>
    <p:sldId id="275" r:id="rId7"/>
    <p:sldId id="323" r:id="rId8"/>
    <p:sldId id="387" r:id="rId9"/>
    <p:sldId id="426" r:id="rId10"/>
    <p:sldId id="430" r:id="rId11"/>
    <p:sldId id="330" r:id="rId12"/>
    <p:sldId id="396" r:id="rId13"/>
    <p:sldId id="431" r:id="rId14"/>
    <p:sldId id="412" r:id="rId15"/>
    <p:sldId id="415" r:id="rId16"/>
    <p:sldId id="324" r:id="rId17"/>
    <p:sldId id="432" r:id="rId18"/>
    <p:sldId id="433" r:id="rId19"/>
    <p:sldId id="434" r:id="rId20"/>
    <p:sldId id="428" r:id="rId21"/>
    <p:sldId id="435" r:id="rId22"/>
    <p:sldId id="436" r:id="rId23"/>
    <p:sldId id="429" r:id="rId24"/>
    <p:sldId id="416" r:id="rId25"/>
    <p:sldId id="417" r:id="rId26"/>
    <p:sldId id="437" r:id="rId2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CBAD"/>
    <a:srgbClr val="C00000"/>
    <a:srgbClr val="DE7538"/>
    <a:srgbClr val="A73904"/>
    <a:srgbClr val="D83657"/>
    <a:srgbClr val="0FA096"/>
    <a:srgbClr val="006762"/>
    <a:srgbClr val="A2003A"/>
    <a:srgbClr val="008D3F"/>
    <a:srgbClr val="66A96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14" autoAdjust="0"/>
    <p:restoredTop sz="94660"/>
  </p:normalViewPr>
  <p:slideViewPr>
    <p:cSldViewPr snapToGrid="0">
      <p:cViewPr>
        <p:scale>
          <a:sx n="100" d="100"/>
          <a:sy n="100" d="100"/>
        </p:scale>
        <p:origin x="-732" y="-3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1B65F-E42C-44A5-9DE1-5755360751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8" y="2247902"/>
            <a:ext cx="8207375" cy="720329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8" y="2964656"/>
            <a:ext cx="8207375" cy="305991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844154"/>
            <a:ext cx="4027487" cy="38873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844154"/>
            <a:ext cx="4027488" cy="38873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42877"/>
            <a:ext cx="2051050" cy="4588669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42877"/>
            <a:ext cx="6005512" cy="4588669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EEA6F31-AAB8-4F12-AD2A-A28946D153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6" y="844154"/>
            <a:ext cx="8207375" cy="3887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9903" y="142875"/>
            <a:ext cx="82073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51278" y="4893469"/>
            <a:ext cx="1439863" cy="14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Microsoft_Office_Word___3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16284" y="1816710"/>
            <a:ext cx="5982543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单元 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冷战和美苏对峙的世界</a:t>
            </a:r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25412" y="1959410"/>
            <a:ext cx="7048786" cy="13653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标要求</a:t>
            </a:r>
            <a:r>
              <a:rPr lang="en-US" altLang="zh-CN" sz="1400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知道欧洲联合的趋势和日本经济的发展</a:t>
            </a:r>
            <a:r>
              <a:rPr lang="en-US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知道社会保障制度的建立</a:t>
            </a:r>
            <a:r>
              <a:rPr lang="en-US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初步了解战后资本主义发展的新特点。</a:t>
            </a: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3309" y="1238207"/>
            <a:ext cx="7039475" cy="33431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考点二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战后资本主义的新变化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九下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P79</a:t>
            </a:r>
            <a:r>
              <a:rPr lang="en-US" altLang="zh-CN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82)</a:t>
            </a:r>
            <a:endParaRPr lang="zh-CN" altLang="en-US" sz="1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557348" y="1366157"/>
          <a:ext cx="8023317" cy="3018064"/>
        </p:xfrm>
        <a:graphic>
          <a:graphicData uri="http://schemas.openxmlformats.org/drawingml/2006/table">
            <a:tbl>
              <a:tblPr/>
              <a:tblGrid>
                <a:gridCol w="437449"/>
                <a:gridCol w="642456"/>
                <a:gridCol w="6943412"/>
              </a:tblGrid>
              <a:tr h="365848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612978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欧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洲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联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合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背景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第二次世界大战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后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随着经济的恢复和发展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西欧国家之间的联系日益密切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逐渐走上了联合自强以提高国际地位的道路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923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过程及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影响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(1)20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年代初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法国和联邦德国等六国组建欧洲煤钢共同体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(2)1958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六国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建立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欧洲经济共同体和欧洲原子能共同体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1300" u="sng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(3)1967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将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个组织合并为欧洲共同体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简称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欧共体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。欧共体成员国加强经济合作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并努力用一个声音在国际舞台上说话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促进了西欧国家经济发展和国际地位的提高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(4)1993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大部分西欧国家在欧共体的基础上组成了欧洲联盟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大大加快了欧洲一体化的进程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595993" y="1341663"/>
          <a:ext cx="8123464" cy="3255055"/>
        </p:xfrm>
        <a:graphic>
          <a:graphicData uri="http://schemas.openxmlformats.org/drawingml/2006/table">
            <a:tbl>
              <a:tblPr/>
              <a:tblGrid>
                <a:gridCol w="442908"/>
                <a:gridCol w="7680556"/>
              </a:tblGrid>
              <a:tr h="362332">
                <a:tc>
                  <a:txBody>
                    <a:bodyPr/>
                    <a:lstStyle/>
                    <a:p>
                      <a:pPr algn="ctr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</a:tr>
              <a:tr h="11884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美国的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发展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“二战”后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美国积极拓展世界市场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应用最新科技成果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革新生产技术</a:t>
                      </a:r>
                      <a:r>
                        <a:rPr 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刺激了经济的繁荣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成为资本主义世界的霸主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(2)20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世纪七八十年代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美国经济发展速度</a:t>
                      </a:r>
                      <a:r>
                        <a:rPr lang="zh-CN" sz="13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放缓</a:t>
                      </a:r>
                      <a:endParaRPr lang="zh-CN" sz="1300" u="sng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(3)20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年代以后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美国出现了以全球化和信息化为特征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“新经济”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促进经济的进一步发展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4003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日本的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崛起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美国在日本推行非军事化和民主化改革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颁布“和平宪法”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“冷战”开始后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美国出于本国的战略需要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开始积极扶持日本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日本政府利用当时有利的外部环境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制定适当的经济政策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大力引进先进技术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促进了经济的迅速发展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(4)1968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日本成为资本主义世界仅次于美国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第二经济大国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1300" u="sng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(5)20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70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年代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政治大国欲望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4" name="TextBox 13"/>
          <p:cNvSpPr txBox="1"/>
          <p:nvPr/>
        </p:nvSpPr>
        <p:spPr>
          <a:xfrm>
            <a:off x="7467380" y="788850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557347" y="1329871"/>
          <a:ext cx="8031481" cy="3486150"/>
        </p:xfrm>
        <a:graphic>
          <a:graphicData uri="http://schemas.openxmlformats.org/drawingml/2006/table">
            <a:tbl>
              <a:tblPr/>
              <a:tblGrid>
                <a:gridCol w="437894"/>
                <a:gridCol w="364926"/>
                <a:gridCol w="7228661"/>
              </a:tblGrid>
              <a:tr h="285818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298255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社</a:t>
                      </a:r>
                      <a:endParaRPr lang="en-US" altLang="zh-CN" sz="12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会</a:t>
                      </a:r>
                      <a:endParaRPr lang="en-US" altLang="zh-CN" sz="12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保</a:t>
                      </a:r>
                      <a:endParaRPr lang="zh-CN" sz="12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障</a:t>
                      </a:r>
                      <a:endParaRPr lang="en-US" altLang="zh-CN" sz="12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制</a:t>
                      </a:r>
                      <a:endParaRPr lang="en-US" altLang="zh-CN" sz="12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度</a:t>
                      </a:r>
                      <a:endParaRPr lang="zh-CN" sz="12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endParaRPr lang="en-US" altLang="zh-CN" sz="12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建</a:t>
                      </a:r>
                      <a:endParaRPr lang="en-US" altLang="zh-CN" sz="12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立</a:t>
                      </a:r>
                      <a:endParaRPr lang="zh-CN" sz="12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背</a:t>
                      </a:r>
                      <a:endParaRPr lang="en-US" altLang="zh-CN" sz="12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罗斯福新政期间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美国颁布了《社会保障法》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实行养老金制度、失业保险制度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2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开创了建立社会保障制度</a:t>
                      </a:r>
                      <a:r>
                        <a:rPr lang="en-US" altLang="zh-CN" sz="12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12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        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2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的先河</a:t>
                      </a:r>
                      <a:r>
                        <a:rPr lang="en-US" altLang="zh-CN" sz="12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altLang="en-US" sz="1200" u="sng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工人阶级</a:t>
                      </a:r>
                      <a:r>
                        <a:rPr lang="zh-CN" altLang="en-US" sz="12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斗争的结果</a:t>
                      </a:r>
                      <a:r>
                        <a:rPr lang="en-US" altLang="zh-CN" sz="12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altLang="en-US" sz="1200" u="sng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“二战”后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资产阶级</a:t>
                      </a:r>
                      <a:r>
                        <a:rPr lang="zh-CN" altLang="en-US" sz="12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为了缓和阶级矛盾 </a:t>
                      </a:r>
                      <a:r>
                        <a:rPr lang="en-US" altLang="zh-CN" sz="12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主要资本主义国家纷纷调整政策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建立起社会保障制度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以创造一个有利于经济发展的稳定的社会环境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04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过</a:t>
                      </a:r>
                      <a:endParaRPr lang="en-US" altLang="zh-CN" sz="12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(1)1948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英国宣布建成“福利国家”。不久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法国和联邦德国等国也宣布成为“福利国家”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(2)20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年代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美国两次修订《社会保障法》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扩大受益群体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提高最低工资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资助贫困学生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内</a:t>
                      </a:r>
                      <a:endParaRPr lang="en-US" altLang="zh-CN" sz="12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包括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医疗保健服务、养老、住房、失业保险和教育等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;20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世纪六七十年代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西方主要资本主义国家的社会保障制度日渐完善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04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评</a:t>
                      </a:r>
                      <a:endParaRPr lang="en-US" altLang="zh-CN" sz="12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价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积极作用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缓和了阶级矛盾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有利于经济发展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稳定社会环境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局限性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社会保障制度不能解决资本主义制度的基本矛盾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4" name="TextBox 13"/>
          <p:cNvSpPr txBox="1"/>
          <p:nvPr/>
        </p:nvSpPr>
        <p:spPr>
          <a:xfrm>
            <a:off x="7442887" y="829671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37097" y="2008396"/>
            <a:ext cx="7048786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标要求</a:t>
            </a:r>
            <a:r>
              <a:rPr lang="en-US" altLang="zh-CN" sz="1400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知道苏联模式社会主义的推广</a:t>
            </a:r>
            <a:r>
              <a:rPr lang="en-US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了解苏联的改革与变化以及苏联解体和东欧剧变。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3309" y="1238207"/>
            <a:ext cx="7039475" cy="33431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考点三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社会主义的发展与挫折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九下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P83</a:t>
            </a:r>
            <a:r>
              <a:rPr lang="en-US" altLang="zh-CN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86)</a:t>
            </a:r>
            <a:endParaRPr lang="zh-CN" altLang="en-US" sz="1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603584" y="1590221"/>
          <a:ext cx="7038187" cy="2243547"/>
        </p:xfrm>
        <a:graphic>
          <a:graphicData uri="http://schemas.openxmlformats.org/drawingml/2006/table">
            <a:tbl>
              <a:tblPr/>
              <a:tblGrid>
                <a:gridCol w="895383"/>
                <a:gridCol w="6142804"/>
              </a:tblGrid>
              <a:tr h="393700">
                <a:tc>
                  <a:txBody>
                    <a:bodyPr/>
                    <a:lstStyle/>
                    <a:p>
                      <a:pPr algn="ctr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</a:tr>
              <a:tr h="18498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社会主义力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量的壮大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(1)1949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“经互会”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成立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。苏联通过经互会帮助东欧国家克服了战后经济困难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但也利用经互会将各成员国的经济纳入苏联计划经济的轨道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(2)1950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中苏缔结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了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友好同盟互助条约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加强了社会主义阵营的力量</a:t>
                      </a:r>
                    </a:p>
                  </a:txBody>
                  <a:tcPr marL="43190" marR="4319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570926" y="1369785"/>
          <a:ext cx="7691332" cy="3291037"/>
        </p:xfrm>
        <a:graphic>
          <a:graphicData uri="http://schemas.openxmlformats.org/drawingml/2006/table">
            <a:tbl>
              <a:tblPr/>
              <a:tblGrid>
                <a:gridCol w="702702"/>
                <a:gridCol w="359229"/>
                <a:gridCol w="742950"/>
                <a:gridCol w="5886451"/>
              </a:tblGrid>
              <a:tr h="361043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656047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苏联的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发展与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改革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赫鲁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晓夫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改革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背景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(1)1953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斯大林逝世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赫鲁晓夫上台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高度集中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政治经济体制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制约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经济发展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根本原因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3190" marR="4319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552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发动垦荒运动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发展饲料生产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广种玉米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取消农产品的义务交售制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改行收购制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改革工业管理体制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(5)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批判斯大林个人崇拜</a:t>
                      </a:r>
                    </a:p>
                  </a:txBody>
                  <a:tcPr marL="43190" marR="4319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6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性质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社会主义性质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改革</a:t>
                      </a:r>
                    </a:p>
                  </a:txBody>
                  <a:tcPr marL="43190" marR="4319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36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影响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未从根本上突破苏联高度集中的政治经济体制</a:t>
                      </a:r>
                    </a:p>
                  </a:txBody>
                  <a:tcPr marL="43190" marR="4319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8234822" y="1286872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562763" y="1435100"/>
          <a:ext cx="7723988" cy="2916464"/>
        </p:xfrm>
        <a:graphic>
          <a:graphicData uri="http://schemas.openxmlformats.org/drawingml/2006/table">
            <a:tbl>
              <a:tblPr/>
              <a:tblGrid>
                <a:gridCol w="665397"/>
                <a:gridCol w="361137"/>
                <a:gridCol w="738691"/>
                <a:gridCol w="5958763"/>
              </a:tblGrid>
              <a:tr h="386687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00581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苏联的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发展与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改革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勃列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日涅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夫改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革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时间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1964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年开始</a:t>
                      </a:r>
                    </a:p>
                  </a:txBody>
                  <a:tcPr marL="43190" marR="4319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844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经济上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推行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“新政策”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要求加速科技进步、完善经济管理体制和加强经济刺激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为同美国展开军备竞赛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苏联把科技进步的重心放在军事方面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国民经济呈现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出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畸形发展状态 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1300" u="sng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3190" marR="4319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075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影响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改革没有从根本上突破高度集中的</a:t>
                      </a:r>
                      <a:r>
                        <a:rPr lang="zh-CN" sz="13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计划经济体制</a:t>
                      </a:r>
                      <a:endParaRPr lang="zh-CN" sz="1300" u="sng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高投入、高消耗、低效率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成为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苏联经济的痼疾</a:t>
                      </a:r>
                    </a:p>
                  </a:txBody>
                  <a:tcPr marL="43190" marR="4319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4" name="TextBox 13"/>
          <p:cNvSpPr txBox="1"/>
          <p:nvPr/>
        </p:nvSpPr>
        <p:spPr>
          <a:xfrm>
            <a:off x="7524530" y="1074600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562760" y="1377948"/>
          <a:ext cx="8001575" cy="3042036"/>
        </p:xfrm>
        <a:graphic>
          <a:graphicData uri="http://schemas.openxmlformats.org/drawingml/2006/table">
            <a:tbl>
              <a:tblPr/>
              <a:tblGrid>
                <a:gridCol w="595573"/>
                <a:gridCol w="297787"/>
                <a:gridCol w="783384"/>
                <a:gridCol w="6324831"/>
              </a:tblGrid>
              <a:tr h="342386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287463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苏联的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发展与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改革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戈尔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巴乔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夫改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革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时间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1985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年开始</a:t>
                      </a:r>
                    </a:p>
                  </a:txBody>
                  <a:tcPr marL="43190" marR="4319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8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最初的改革主要集中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经济领域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然而经济体制的改革总体效果不佳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后来的改革重点轻率地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转入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政治领域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取消苏共的领导地位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实行</a:t>
                      </a:r>
                      <a:r>
                        <a:rPr lang="zh-CN" sz="13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多党制</a:t>
                      </a:r>
                      <a:r>
                        <a:rPr lang="en-US" sz="1300" u="sng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倡导“公开性”和“政治多元化”</a:t>
                      </a:r>
                    </a:p>
                  </a:txBody>
                  <a:tcPr marL="43190" marR="4319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46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实质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从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根本上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否定社会主义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.</a:t>
                      </a:r>
                      <a:endParaRPr lang="zh-CN" sz="1300" u="sng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3190" marR="4319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67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影响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经济改革造成苏联的经济形势恶化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人民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生活水平下降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.</a:t>
                      </a:r>
                      <a:endParaRPr lang="zh-CN" sz="1300" u="sng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政治体制改革使人们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思想发生混乱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无政府状态蔓延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局势迅速失控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各加盟共和国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分离趋势也随之加剧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.</a:t>
                      </a:r>
                      <a:endParaRPr lang="zh-CN" sz="1300" u="sng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3190" marR="4319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7606173" y="1066436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606375" y="1485900"/>
          <a:ext cx="7811004" cy="2710542"/>
        </p:xfrm>
        <a:graphic>
          <a:graphicData uri="http://schemas.openxmlformats.org/drawingml/2006/table">
            <a:tbl>
              <a:tblPr/>
              <a:tblGrid>
                <a:gridCol w="581389"/>
                <a:gridCol w="518571"/>
                <a:gridCol w="558860"/>
                <a:gridCol w="6152184"/>
              </a:tblGrid>
              <a:tr h="377540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200382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东欧剧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变与苏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联解体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东欧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剧变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背景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(1)20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60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年代以后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东欧社会主义国家的社会矛盾尖锐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西方国家对苏联和东欧社会主义国家加紧推行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和平演变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战略</a:t>
                      </a:r>
                    </a:p>
                  </a:txBody>
                  <a:tcPr marL="60786" marR="6078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5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实质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社会制度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发生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根本性变化</a:t>
                      </a:r>
                    </a:p>
                  </a:txBody>
                  <a:tcPr marL="60786" marR="6078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50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表现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政治上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实行议会民主制和多党制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经济上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实行私有化基础上的市场经济</a:t>
                      </a:r>
                    </a:p>
                  </a:txBody>
                  <a:tcPr marL="60786" marR="6078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5" name="TextBox 14"/>
          <p:cNvSpPr txBox="1"/>
          <p:nvPr/>
        </p:nvSpPr>
        <p:spPr>
          <a:xfrm>
            <a:off x="7524530" y="1074600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20051" y="987696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时空坐标</a:t>
            </a:r>
            <a:r>
              <a:rPr lang="en-US" altLang="zh-CN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15723" y="1509939"/>
          <a:ext cx="6919913" cy="3124909"/>
        </p:xfrm>
        <a:graphic>
          <a:graphicData uri="http://schemas.openxmlformats.org/presentationml/2006/ole">
            <p:oleObj spid="_x0000_s1025" name="文档" r:id="rId3" imgW="6390656" imgH="2917849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581881" y="1289959"/>
          <a:ext cx="8219218" cy="3611130"/>
        </p:xfrm>
        <a:graphic>
          <a:graphicData uri="http://schemas.openxmlformats.org/drawingml/2006/table">
            <a:tbl>
              <a:tblPr/>
              <a:tblGrid>
                <a:gridCol w="611773"/>
                <a:gridCol w="305887"/>
                <a:gridCol w="511010"/>
                <a:gridCol w="6790548"/>
              </a:tblGrid>
              <a:tr h="318406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26571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东欧剧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变与苏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联解体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苏联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解体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实质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12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社会制度 </a:t>
                      </a:r>
                      <a:r>
                        <a:rPr lang="en-US" altLang="zh-CN" sz="12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根本变化</a:t>
                      </a:r>
                    </a:p>
                  </a:txBody>
                  <a:tcPr marL="60786" marR="6078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17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过程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(1)1991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altLang="zh-CN" sz="12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12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“八一九事件”</a:t>
                      </a:r>
                      <a:r>
                        <a:rPr lang="en-US" altLang="zh-CN" sz="12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后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叶利钦掌权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苏联的分裂进一步加快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(2)1991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日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2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独联体成立</a:t>
                      </a:r>
                      <a:r>
                        <a:rPr lang="en-US" altLang="zh-CN" sz="12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1991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日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戈尔巴乔夫辞职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将国家权力交给叶利钦。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1991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日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苏联最高苏维埃通过最后一项决议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宣布苏联停止存在。从此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苏联正式解体</a:t>
                      </a:r>
                    </a:p>
                  </a:txBody>
                  <a:tcPr marL="60786" marR="6078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93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影响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对世界格局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标志</a:t>
                      </a: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着</a:t>
                      </a:r>
                      <a:r>
                        <a:rPr lang="zh-CN" altLang="en-US" sz="12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美苏两极格局 </a:t>
                      </a:r>
                      <a:r>
                        <a:rPr lang="en-US" altLang="zh-CN" sz="12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结束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世界格局</a:t>
                      </a: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向</a:t>
                      </a:r>
                      <a:r>
                        <a:rPr lang="en-US" altLang="zh-CN" sz="12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altLang="en-US" sz="12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多极化 </a:t>
                      </a: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方向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发展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对欧洲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苏联解体加速了欧洲一体化的进程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为欧盟和北约扩大创造了条件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12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对国际共产主义运动</a:t>
                      </a:r>
                      <a:r>
                        <a:rPr lang="en-US" altLang="zh-CN" sz="12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2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给国际共产主义运动带来了很大的消极影响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社会主义运动遭到巨大挫折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altLang="zh-CN" sz="12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12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对美国 </a:t>
                      </a:r>
                      <a:r>
                        <a:rPr lang="en-US" altLang="zh-CN" sz="12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使美国成为唯一超级大国</a:t>
                      </a:r>
                    </a:p>
                  </a:txBody>
                  <a:tcPr marL="60786" marR="6078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50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启示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社会主义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的发展不是一帆风顺的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各国必须根据自己的国情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实事求是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坚韧不拔地探索一条具有本国特色的社会主义道路</a:t>
                      </a:r>
                    </a:p>
                  </a:txBody>
                  <a:tcPr marL="60786" marR="6078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0" name="TextBox 19"/>
          <p:cNvSpPr txBox="1"/>
          <p:nvPr/>
        </p:nvSpPr>
        <p:spPr>
          <a:xfrm>
            <a:off x="7736802" y="788850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468262" y="2563568"/>
            <a:ext cx="7048786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标要求</a:t>
            </a:r>
            <a:r>
              <a:rPr lang="en-US" altLang="zh-CN" sz="1400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通过万隆会议、“非洲年”、巴拿马收回运河区主权等史实</a:t>
            </a:r>
            <a:r>
              <a:rPr lang="en-US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知道战后殖民体系的崩溃和亚非拉国家为捍卫主权、发展经济所进行的斗争。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3309" y="1238207"/>
            <a:ext cx="7039475" cy="33431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考点四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亚非拉国家的新发展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九下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:P87</a:t>
            </a:r>
            <a:r>
              <a:rPr lang="en-US" altLang="zh-CN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90)</a:t>
            </a:r>
            <a:endParaRPr lang="zh-CN" altLang="en-US" sz="1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3526" y="1881192"/>
            <a:ext cx="6890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2019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年是卡斯特罗领导古巴革命胜利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60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周年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是巴拿马收回运河区全部主权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周年。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581841" y="1396094"/>
          <a:ext cx="7900852" cy="3551882"/>
        </p:xfrm>
        <a:graphic>
          <a:graphicData uri="http://schemas.openxmlformats.org/drawingml/2006/table">
            <a:tbl>
              <a:tblPr/>
              <a:tblGrid>
                <a:gridCol w="484523"/>
                <a:gridCol w="841452"/>
                <a:gridCol w="6574877"/>
              </a:tblGrid>
              <a:tr h="260336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012784">
                <a:tc rowSpan="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万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隆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会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议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背景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“二战”后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民族解放运动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空前高涨 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越来越多的亚非国家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取得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独立</a:t>
                      </a:r>
                      <a:r>
                        <a:rPr lang="en-US" altLang="zh-CN" sz="1300" u="sng" kern="100" baseline="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1300" u="sng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新独立的国家都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面临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巩固独立、发展经济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共同问题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广大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亚非国家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反对“冷战”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不愿卷入大国之间的军事冲突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33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时间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1955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月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33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性质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第一次没有殖民主义国家参加的亚非国际会议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33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会议通过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了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和平相处、友好合作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十项原则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518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万隆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精神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万隆会议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所体现的亚非国家和地区团结合作、友好相处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共同反对帝国主义和殖民主义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争取和巩固民族独立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保卫世界和平的精神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被称为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万隆精神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518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意义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提高了亚非国家和地区的</a:t>
                      </a:r>
                      <a:r>
                        <a:rPr lang="zh-CN" sz="1300" u="wavy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民族自信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鼓舞了亚非拉人民争取民族独立的斗争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发展中国家作为一支新兴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独立的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政治力量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登上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了国际舞台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表格 35"/>
          <p:cNvGraphicFramePr>
            <a:graphicFrameLocks noGrp="1"/>
          </p:cNvGraphicFramePr>
          <p:nvPr/>
        </p:nvGraphicFramePr>
        <p:xfrm>
          <a:off x="573675" y="1351641"/>
          <a:ext cx="7892689" cy="3348872"/>
        </p:xfrm>
        <a:graphic>
          <a:graphicData uri="http://schemas.openxmlformats.org/drawingml/2006/table">
            <a:tbl>
              <a:tblPr/>
              <a:tblGrid>
                <a:gridCol w="455141"/>
                <a:gridCol w="455141"/>
                <a:gridCol w="825554"/>
                <a:gridCol w="6156853"/>
              </a:tblGrid>
              <a:tr h="284889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65009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“非</a:t>
                      </a:r>
                      <a:endParaRPr lang="en-US" altLang="zh-CN" sz="130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洲</a:t>
                      </a:r>
                      <a:endParaRPr lang="en-US" altLang="zh-CN" sz="130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年”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背景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“二战”结束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非洲大陆掀起了民族独立浪潮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46462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概</a:t>
                      </a:r>
                      <a:endParaRPr lang="en-US" altLang="zh-CN" sz="130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北非开始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(1)1951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年底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利比亚 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宣布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独立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(2)1952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埃及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爆发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革命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;1953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埃及共和国成立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;1956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埃及总统纳赛尔宣布将苏伊士运河收归国有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极大地维护了埃及的民族利益和国家主权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(3)1962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阿尔及利亚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推翻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法国的殖民统治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获得独立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69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高潮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时期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:20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世纪六七十年代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(2)1960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非洲有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个国家获得独立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这一年因此被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称为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“非洲年”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6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继续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发展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1990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纳米比亚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独立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标志着所有非洲国家都摆脱了殖民主义的枷锁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4" name="TextBox 13"/>
          <p:cNvSpPr txBox="1"/>
          <p:nvPr/>
        </p:nvSpPr>
        <p:spPr>
          <a:xfrm>
            <a:off x="7565351" y="837836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614498" y="1392463"/>
          <a:ext cx="7606937" cy="3048908"/>
        </p:xfrm>
        <a:graphic>
          <a:graphicData uri="http://schemas.openxmlformats.org/drawingml/2006/table">
            <a:tbl>
              <a:tblPr/>
              <a:tblGrid>
                <a:gridCol w="591543"/>
                <a:gridCol w="763465"/>
                <a:gridCol w="6251929"/>
              </a:tblGrid>
              <a:tr h="423084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87527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拉美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人民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维护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国家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主权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斗争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古巴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(1)1959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卡斯特罗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领导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古巴人民推翻了美国支持的独裁政权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建立革命政府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挫败美国支持的雇佣军入侵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古巴走上了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社会主义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发展道路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054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巴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拿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马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巴拿马运河具有重要的经济和战略地位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开通后运河区一直由美国控制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(2)20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世纪六七十年代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巴拿马要求收回运河区主权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(3)1977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巴拿马与美国签订条约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收回了运河区的海关、邮政、司法等主权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并参与运河的管理和营运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(4)1999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年底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巴拿马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收回了运河区的全部主权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1300" u="sng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4" name="TextBox 13"/>
          <p:cNvSpPr txBox="1"/>
          <p:nvPr/>
        </p:nvSpPr>
        <p:spPr>
          <a:xfrm>
            <a:off x="7500038" y="1050108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7867" y="1357089"/>
            <a:ext cx="8279947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设问分析</a:t>
            </a:r>
            <a:r>
              <a:rPr lang="zh-CN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“二战”后西欧和日本经济迅速发展的原因是什么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“二战”后资本主义国家经济迅速发展对我国的启示有哪些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en-US" sz="1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解答</a:t>
            </a:r>
            <a:r>
              <a:rPr lang="en-US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共同原因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:①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都得到了美国在经济上的援助或扶植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;②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都大力引进最先进的科学技术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;③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都大力发展教育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培养人才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;④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都制定了恰当的经济发展政策。</a:t>
            </a:r>
          </a:p>
          <a:p>
            <a:pPr>
              <a:lnSpc>
                <a:spcPct val="150000"/>
              </a:lnSpc>
            </a:pP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启示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:①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要善于抓住机遇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注意加强国际间的经济联系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;②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要大力发展教育事业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培养人才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;③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积极引进先进科技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大胆创新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;④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坚持改革开放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坚持中国特色社会主义道路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制定适合本国国情的经济发展战略。</a:t>
            </a:r>
          </a:p>
        </p:txBody>
      </p:sp>
      <p:grpSp>
        <p:nvGrpSpPr>
          <p:cNvPr id="2" name="组合 6"/>
          <p:cNvGrpSpPr/>
          <p:nvPr/>
        </p:nvGrpSpPr>
        <p:grpSpPr>
          <a:xfrm>
            <a:off x="4041487" y="706582"/>
            <a:ext cx="1019463" cy="398562"/>
            <a:chOff x="3768437" y="706582"/>
            <a:chExt cx="1019463" cy="398562"/>
          </a:xfrm>
        </p:grpSpPr>
        <p:sp>
          <p:nvSpPr>
            <p:cNvPr id="8" name="文本框 4"/>
            <p:cNvSpPr txBox="1"/>
            <p:nvPr/>
          </p:nvSpPr>
          <p:spPr>
            <a:xfrm>
              <a:off x="3768437" y="706582"/>
              <a:ext cx="893441" cy="398562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重难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</a:t>
              </a:r>
            </a:p>
          </p:txBody>
        </p:sp>
        <p:cxnSp>
          <p:nvCxnSpPr>
            <p:cNvPr id="9" name="直接箭头连接符 8"/>
            <p:cNvCxnSpPr>
              <a:stCxn id="8" idx="3"/>
            </p:cNvCxnSpPr>
            <p:nvPr/>
          </p:nvCxnSpPr>
          <p:spPr>
            <a:xfrm>
              <a:off x="4661878" y="905863"/>
              <a:ext cx="126022" cy="135537"/>
            </a:xfrm>
            <a:prstGeom prst="straightConnector1">
              <a:avLst/>
            </a:prstGeom>
            <a:ln>
              <a:solidFill>
                <a:srgbClr val="DE753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85365" y="1053010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时空坐标</a:t>
            </a:r>
            <a:r>
              <a:rPr lang="en-US" altLang="zh-CN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512888" y="542925"/>
          <a:ext cx="6118225" cy="960438"/>
        </p:xfrm>
        <a:graphic>
          <a:graphicData uri="http://schemas.openxmlformats.org/presentationml/2006/ole">
            <p:oleObj spid="_x0000_s15362" name="文档" r:id="rId3" imgW="6118109" imgH="960738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85576" y="1628777"/>
          <a:ext cx="7119481" cy="2644456"/>
        </p:xfrm>
        <a:graphic>
          <a:graphicData uri="http://schemas.openxmlformats.org/presentationml/2006/ole">
            <p:oleObj spid="_x0000_s15361" name="文档" r:id="rId4" imgW="5804406" imgH="2156170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85365" y="1289775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课时主题</a:t>
            </a:r>
            <a:r>
              <a:rPr lang="en-US" altLang="zh-CN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69037" y="1761856"/>
            <a:ext cx="8101434" cy="168853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第二次世界大战后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世界形势发生重大变化。战后初期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美国成为资本主义世界的头号强国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而社会主义的苏联是这一时期唯一能与之抗衡的国家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美苏两国之间开始了长达数十年的“冷战”对峙局面。“二战”后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一些资本主义国家相继调整统治政策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逐步实现经济复苏。苏联和东欧国家的社会主义建设取得很大成就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也遇到不少挫折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改革遭到失败。与此同时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亚非拉地区民族解放运动空前高涨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世界资本主义殖民体系逐渐崩溃。</a:t>
            </a:r>
            <a:endParaRPr lang="en-US" altLang="zh-CN" sz="1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43746" y="1999979"/>
            <a:ext cx="4842193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课标要求</a:t>
            </a:r>
            <a:r>
              <a:rPr lang="en-US" altLang="zh-CN" sz="1400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en-US" altLang="zh-CN" sz="1400" dirty="0">
              <a:solidFill>
                <a:srgbClr val="DE75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3999" y="1311687"/>
            <a:ext cx="5375108" cy="33431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考点一　</a:t>
            </a:r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冷战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九下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P74</a:t>
            </a:r>
            <a:r>
              <a:rPr lang="en-US" altLang="zh-CN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78)</a:t>
            </a:r>
            <a:endParaRPr lang="zh-CN" altLang="en-US" sz="17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3069" y="2581345"/>
            <a:ext cx="7652944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知道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杜鲁门主义、德国分裂、“北约”与“华约”</a:t>
            </a:r>
            <a:r>
              <a:rPr lang="en-US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了解美苏“冷战”对峙局面的形成。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544283" y="1397001"/>
          <a:ext cx="7938410" cy="3223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4236"/>
                <a:gridCol w="954915"/>
                <a:gridCol w="658560"/>
                <a:gridCol w="5630699"/>
              </a:tblGrid>
              <a:tr h="365722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6097">
                <a:tc rowSpan="4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“冷战”的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发生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含义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第二次世界大战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后的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40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多年间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以美、苏为首的两大集团之间既非战争又非和平的对峙与竞争状态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609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美、苏国家意识形态的对立和社会制度的巨大差异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使双方的对抗、冲突不断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8997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采取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的措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政治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300" b="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1947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美国总统杜鲁门在国会发表演说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这篇演说提出的政策被称为“杜鲁门主义”。杜鲁门主义的出台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标志着美、苏战时同盟关系正式破裂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“冷战”开始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609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经济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300" b="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1947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美国国务卿马歇尔提出“欧洲复兴计划”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即马歇尔计划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企图通过援助西欧恢复经济</a:t>
                      </a:r>
                      <a:r>
                        <a:rPr lang="en-US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b="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稳定资本主义制度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581841" y="1419677"/>
          <a:ext cx="7949838" cy="3119666"/>
        </p:xfrm>
        <a:graphic>
          <a:graphicData uri="http://schemas.openxmlformats.org/drawingml/2006/table">
            <a:tbl>
              <a:tblPr/>
              <a:tblGrid>
                <a:gridCol w="745024"/>
                <a:gridCol w="7204814"/>
              </a:tblGrid>
              <a:tr h="311967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</a:tr>
              <a:tr h="1559833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德国的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分裂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纳粹法西斯政权垮台以后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美、苏、英、法四国分区占领了德国及其首都柏林</a:t>
                      </a:r>
                    </a:p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(2)1948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“柏林危机”爆发</a:t>
                      </a:r>
                    </a:p>
                    <a:p>
                      <a:pPr marL="0" algn="l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(3)1949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在美、英、法占领区成立了德意志联邦共和国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又称“联邦德国”或“西德”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;1949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在苏占区成立了德意志民主共和国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又称“民主德国”或“东德”。欧洲“冷战”对峙的局面基本形成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5899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北约与华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约对峙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(1)1949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美、英、法等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个国家在华盛顿成立了“北大西洋公约组织”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简称“北约”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(2)1955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苏联同东欧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个社会主义国家成立了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华沙条约组织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简称“华约”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与“北约”针锋相对。华约组织的成立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标志着“美苏两极格局”的形成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1300" u="sng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967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结束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1991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苏联解体 </a:t>
                      </a:r>
                      <a:r>
                        <a:rPr lang="en-US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标志着两极格局结束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4" name="TextBox 13"/>
          <p:cNvSpPr txBox="1"/>
          <p:nvPr/>
        </p:nvSpPr>
        <p:spPr>
          <a:xfrm>
            <a:off x="7524530" y="1074600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598169" y="1438725"/>
          <a:ext cx="7443652" cy="3100619"/>
        </p:xfrm>
        <a:graphic>
          <a:graphicData uri="http://schemas.openxmlformats.org/drawingml/2006/table">
            <a:tbl>
              <a:tblPr/>
              <a:tblGrid>
                <a:gridCol w="873174"/>
                <a:gridCol w="6570478"/>
              </a:tblGrid>
              <a:tr h="464384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</a:tr>
              <a:tr h="165769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影响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以美苏为首的两大军事政治集团对峙局面形成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两极格局形成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对人类进步和安全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造成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巨大威胁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1300" u="sng" kern="100" baseline="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1300" u="sng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在一定程度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上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避免新的世界大战爆发</a:t>
                      </a:r>
                      <a:r>
                        <a:rPr lang="en-US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推动了科技进步和发展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1300" u="sng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霸权主义加剧了世界的紧张局势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危及世界的和平与发展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如亚洲“热战”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朝鲜战争、越南战争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8538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启示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霸权主义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严重威胁人类进步与安全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我们要坚决反对霸权主义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走和平发展道路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和平来之不易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我们应珍惜和平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远离战争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在不同意识形态和社会制度下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国家应和平相处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求同存异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5" name="TextBox 14"/>
          <p:cNvSpPr txBox="1"/>
          <p:nvPr/>
        </p:nvSpPr>
        <p:spPr>
          <a:xfrm>
            <a:off x="7540858" y="1115421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矩形 10"/>
          <p:cNvSpPr/>
          <p:nvPr/>
        </p:nvSpPr>
        <p:spPr>
          <a:xfrm>
            <a:off x="531879" y="1489893"/>
            <a:ext cx="77887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纵横联系</a:t>
            </a:r>
            <a:r>
              <a:rPr lang="en-US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世纪以来世界政治格局的演变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第一次世界大战后形成凡尔赛</a:t>
            </a:r>
            <a:r>
              <a:rPr lang="en-US" altLang="zh-CN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华盛顿体系、第二次世界大战后形成雅尔塔体系、“冷战”结束后出现政治多极化趋势。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7</TotalTime>
  <Words>4165</Words>
  <Application>WPS 演示</Application>
  <PresentationFormat>全屏显示(16:9)</PresentationFormat>
  <Paragraphs>306</Paragraphs>
  <Slides>25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主题2</vt:lpstr>
      <vt:lpstr>海阔天空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2019-01-05T13:23:00Z</dcterms:created>
  <dcterms:modified xsi:type="dcterms:W3CDTF">2019-03-12T03:58:47Z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