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 id="2147483672" r:id="rId2"/>
  </p:sldMasterIdLst>
  <p:sldIdLst>
    <p:sldId id="273" r:id="rId3"/>
    <p:sldId id="302" r:id="rId4"/>
    <p:sldId id="409" r:id="rId5"/>
    <p:sldId id="303" r:id="rId6"/>
    <p:sldId id="275" r:id="rId7"/>
    <p:sldId id="323" r:id="rId8"/>
    <p:sldId id="387" r:id="rId9"/>
    <p:sldId id="426" r:id="rId10"/>
    <p:sldId id="330" r:id="rId11"/>
    <p:sldId id="396" r:id="rId12"/>
    <p:sldId id="412" r:id="rId13"/>
    <p:sldId id="427" r:id="rId14"/>
    <p:sldId id="415" r:id="rId15"/>
    <p:sldId id="324" r:id="rId16"/>
    <p:sldId id="428" r:id="rId17"/>
    <p:sldId id="429" r:id="rId18"/>
    <p:sldId id="416" r:id="rId19"/>
    <p:sldId id="417" r:id="rId20"/>
    <p:sldId id="325" r:id="rId21"/>
    <p:sldId id="418" r:id="rId22"/>
    <p:sldId id="400" r:id="rId2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CBAD"/>
    <a:srgbClr val="C00000"/>
    <a:srgbClr val="DE7538"/>
    <a:srgbClr val="A73904"/>
    <a:srgbClr val="D83657"/>
    <a:srgbClr val="0FA096"/>
    <a:srgbClr val="006762"/>
    <a:srgbClr val="A2003A"/>
    <a:srgbClr val="008D3F"/>
    <a:srgbClr val="66A96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14" autoAdjust="0"/>
    <p:restoredTop sz="94660"/>
  </p:normalViewPr>
  <p:slideViewPr>
    <p:cSldViewPr snapToGrid="0">
      <p:cViewPr>
        <p:scale>
          <a:sx n="100" d="100"/>
          <a:sy n="100" d="100"/>
        </p:scale>
        <p:origin x="-732" y="-37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3075" name="Rectangle 27"/>
          <p:cNvSpPr>
            <a:spLocks noGrp="1" noChangeArrowheads="1"/>
          </p:cNvSpPr>
          <p:nvPr>
            <p:ph type="ctrTitle"/>
          </p:nvPr>
        </p:nvSpPr>
        <p:spPr>
          <a:xfrm>
            <a:off x="468318" y="2247902"/>
            <a:ext cx="8207375" cy="720329"/>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8" y="2964656"/>
            <a:ext cx="8207375" cy="305991"/>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844154"/>
            <a:ext cx="4027487" cy="38873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844154"/>
            <a:ext cx="4027488" cy="38873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42877"/>
            <a:ext cx="2051050" cy="4588669"/>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42877"/>
            <a:ext cx="6005512" cy="4588669"/>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5979"/>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4767263"/>
            <a:ext cx="2133600" cy="273844"/>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3124200" y="4767263"/>
            <a:ext cx="2895600" cy="273844"/>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4767263"/>
            <a:ext cx="2133600" cy="273844"/>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6" y="844154"/>
            <a:ext cx="8207375" cy="38873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3" y="142875"/>
            <a:ext cx="82073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8" y="4893469"/>
            <a:ext cx="1439863" cy="147638"/>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Office_Word___2.docx"/></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package" Target="../embeddings/Microsoft_Office_Word___4.docx"/></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16280" y="1816735"/>
            <a:ext cx="8145780" cy="730885"/>
          </a:xfrm>
          <a:prstGeom prst="rect">
            <a:avLst/>
          </a:prstGeom>
          <a:noFill/>
        </p:spPr>
        <p:txBody>
          <a:bodyPr wrap="square" rtlCol="0">
            <a:spAutoFit/>
          </a:bodyPr>
          <a:lstStyle/>
          <a:p>
            <a:pPr>
              <a:lnSpc>
                <a:spcPct val="130000"/>
              </a:lnSpc>
            </a:pPr>
            <a:r>
              <a:rPr sz="3000" b="1" dirty="0">
                <a:solidFill>
                  <a:srgbClr val="DE7538"/>
                </a:solidFill>
                <a:latin typeface="微软雅黑" panose="020B0503020204020204" pitchFamily="34" charset="-122"/>
                <a:ea typeface="微软雅黑" panose="020B0503020204020204" pitchFamily="34" charset="-122"/>
              </a:rPr>
              <a:t>第</a:t>
            </a:r>
            <a:r>
              <a:rPr lang="zh-CN" sz="3000" b="1" dirty="0">
                <a:solidFill>
                  <a:srgbClr val="DE7538"/>
                </a:solidFill>
                <a:latin typeface="微软雅黑" panose="020B0503020204020204" pitchFamily="34" charset="-122"/>
                <a:ea typeface="微软雅黑" panose="020B0503020204020204" pitchFamily="34" charset="-122"/>
              </a:rPr>
              <a:t>四</a:t>
            </a:r>
            <a:r>
              <a:rPr sz="3000" b="1" dirty="0">
                <a:solidFill>
                  <a:srgbClr val="DE7538"/>
                </a:solidFill>
                <a:latin typeface="微软雅黑" panose="020B0503020204020204" pitchFamily="34" charset="-122"/>
                <a:ea typeface="微软雅黑" panose="020B0503020204020204" pitchFamily="34" charset="-122"/>
              </a:rPr>
              <a:t>单元</a:t>
            </a:r>
            <a:r>
              <a:rPr lang="zh-CN" altLang="en-US" sz="3000" b="1" spc="100" dirty="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经济大危机和第二次世界大战</a:t>
            </a:r>
            <a:endParaRPr lang="en-US" altLang="zh-CN" sz="3200"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5" name="表格 14"/>
          <p:cNvGraphicFramePr>
            <a:graphicFrameLocks noGrp="1"/>
          </p:cNvGraphicFramePr>
          <p:nvPr/>
        </p:nvGraphicFramePr>
        <p:xfrm>
          <a:off x="579664" y="1404256"/>
          <a:ext cx="7298871" cy="2979966"/>
        </p:xfrm>
        <a:graphic>
          <a:graphicData uri="http://schemas.openxmlformats.org/drawingml/2006/table">
            <a:tbl>
              <a:tblPr/>
              <a:tblGrid>
                <a:gridCol w="641901"/>
                <a:gridCol w="1178583"/>
                <a:gridCol w="5478387"/>
              </a:tblGrid>
              <a:tr h="331108">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2">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r>
              <a:tr h="1324429">
                <a:tc rowSpan="2">
                  <a:txBody>
                    <a:bodyPr/>
                    <a:lstStyle/>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意大利</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法西斯</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政权的</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对外</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扩张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意大利法西</a:t>
                      </a:r>
                    </a:p>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斯政权建立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第一次世界大战</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后</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意大利爆发了严重</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经济危机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中央政府几乎瘫痪。墨索里尼乘机组织法西斯党。</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1922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墨索里尼发起“向罗马进军”的军事行动</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法西斯政权在意大利建立起来</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24429">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意大利法西斯</a:t>
                      </a:r>
                    </a:p>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政权扩张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1929</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年经济大危机爆发后</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意大利法西斯政权在对外扩张中寻找出路。</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1935</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意大利发动侵略埃塞俄比亚的战争</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意大利正式吞并埃塞俄比亚</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2" name="表格 21"/>
          <p:cNvGraphicFramePr>
            <a:graphicFrameLocks noGrp="1"/>
          </p:cNvGraphicFramePr>
          <p:nvPr/>
        </p:nvGraphicFramePr>
        <p:xfrm>
          <a:off x="514346" y="1364342"/>
          <a:ext cx="8384725" cy="3503876"/>
        </p:xfrm>
        <a:graphic>
          <a:graphicData uri="http://schemas.openxmlformats.org/drawingml/2006/table">
            <a:tbl>
              <a:tblPr firstRow="1" bandRow="1">
                <a:tableStyleId>{5C22544A-7EE6-4342-B048-85BDC9FD1C3A}</a:tableStyleId>
              </a:tblPr>
              <a:tblGrid>
                <a:gridCol w="613520"/>
                <a:gridCol w="400831"/>
                <a:gridCol w="316432"/>
                <a:gridCol w="7053942"/>
              </a:tblGrid>
              <a:tr h="284844">
                <a:tc>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606161">
                <a:tc rowSpan="4">
                  <a:txBody>
                    <a:bodyPr/>
                    <a:lstStyle/>
                    <a:p>
                      <a:pPr algn="ctr">
                        <a:lnSpc>
                          <a:spcPct val="150000"/>
                        </a:lnSpc>
                        <a:spcAft>
                          <a:spcPts val="0"/>
                        </a:spcAft>
                      </a:pP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欧洲</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战争</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策源</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地的</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形成</a:t>
                      </a:r>
                      <a:endPar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背景</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在经济危机的打击下</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德国</a:t>
                      </a:r>
                      <a:r>
                        <a:rPr lang="zh-CN" altLang="en-US"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社会矛盾激化</a:t>
                      </a:r>
                      <a:r>
                        <a:rPr lang="en-US" altLang="zh-CN" sz="1300" b="0" u="sng"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b="0" u="sng"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0" marR="0" indent="0" algn="l" defTabSz="685800" rtl="0" eaLnBrk="1" fontAlgn="auto" latinLnBrk="0" hangingPunct="1">
                        <a:lnSpc>
                          <a:spcPct val="150000"/>
                        </a:lnSpc>
                        <a:spcBef>
                          <a:spcPts val="0"/>
                        </a:spcBef>
                        <a:spcAft>
                          <a:spcPts val="0"/>
                        </a:spcAft>
                        <a:buClrTx/>
                        <a:buSzTx/>
                        <a:buFontTx/>
                        <a:buNone/>
                        <a:defRPr/>
                      </a:pP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以</a:t>
                      </a:r>
                      <a:r>
                        <a:rPr lang="zh-CN" altLang="en-US"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希特勒</a:t>
                      </a:r>
                      <a:r>
                        <a:rPr lang="en-US" altLang="zh-CN"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为首</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的纳粹党</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利用德国社会各阶层对政府的不满</a:t>
                      </a:r>
                      <a:r>
                        <a:rPr 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趋势发展壮大</a:t>
                      </a:r>
                      <a:r>
                        <a:rPr lang="en-US" altLang="zh-CN"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b="0" u="wavy"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588195">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标志</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1933</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300" b="0" u="sng"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b="0" u="sng"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希特勒 </a:t>
                      </a:r>
                      <a:r>
                        <a:rPr lang="en-US" altLang="zh-CN" sz="1300" b="0" u="sng"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出任</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德国总理</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掌握了国家大权</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建立了法西斯专政</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第二次</a:t>
                      </a:r>
                      <a:r>
                        <a:rPr lang="zh-CN" altLang="en-US"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第二次世界大战的欧洲策源地形成</a:t>
                      </a:r>
                      <a:r>
                        <a:rPr lang="en-US" altLang="zh-CN"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1300" b="0" u="sng"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695201">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德国</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法西</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斯专</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政的</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表现</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对</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内</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Aft>
                          <a:spcPts val="0"/>
                        </a:spcAft>
                      </a:pP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利用“国会纵火案”</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打击德国共产党</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逮捕和迫害大批共产党人和进步人士</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解散工会</a:t>
                      </a:r>
                    </a:p>
                    <a:p>
                      <a:pPr>
                        <a:lnSpc>
                          <a:spcPct val="150000"/>
                        </a:lnSpc>
                        <a:spcAft>
                          <a:spcPts val="0"/>
                        </a:spcAft>
                      </a:pP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加强思想控制</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焚烧大量的进步</a:t>
                      </a: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书籍</a:t>
                      </a:r>
                      <a:r>
                        <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残酷地迫害和屠杀犹太人</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19534">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对</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外</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Aft>
                          <a:spcPts val="0"/>
                        </a:spcAft>
                      </a:pP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大力发展军事工业</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积极扩军备战</a:t>
                      </a:r>
                    </a:p>
                    <a:p>
                      <a:pPr>
                        <a:lnSpc>
                          <a:spcPct val="150000"/>
                        </a:lnSpc>
                        <a:spcAft>
                          <a:spcPts val="0"/>
                        </a:spcAft>
                      </a:pP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(2)1935</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公开撕毁《凡尔赛条约》</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实行普遍兵役制</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建立起庞大的军队</a:t>
                      </a:r>
                    </a:p>
                    <a:p>
                      <a:pPr>
                        <a:lnSpc>
                          <a:spcPct val="150000"/>
                        </a:lnSpc>
                        <a:spcAft>
                          <a:spcPts val="0"/>
                        </a:spcAft>
                      </a:pP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(3)1936</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派兵进驻莱茵</a:t>
                      </a:r>
                      <a:r>
                        <a:rPr 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非军事区</a:t>
                      </a:r>
                      <a:r>
                        <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4)1938</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吞并了奥地利</a:t>
                      </a:r>
                    </a:p>
                    <a:p>
                      <a:pPr>
                        <a:lnSpc>
                          <a:spcPct val="150000"/>
                        </a:lnSpc>
                        <a:spcAft>
                          <a:spcPts val="0"/>
                        </a:spcAft>
                      </a:pP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(5)1939</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吞并了捷克斯洛伐克</a:t>
                      </a:r>
                      <a:r>
                        <a:rPr 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300" b="0" u="sng"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b="0" u="sng"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绥靖政策 </a:t>
                      </a:r>
                      <a:r>
                        <a:rPr lang="en-US" altLang="zh-CN" sz="1300" b="0" u="sng"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TextBox 15"/>
          <p:cNvSpPr txBox="1"/>
          <p:nvPr/>
        </p:nvSpPr>
        <p:spPr>
          <a:xfrm>
            <a:off x="7573515" y="829670"/>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2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2" name="表格 21"/>
          <p:cNvGraphicFramePr>
            <a:graphicFrameLocks noGrp="1"/>
          </p:cNvGraphicFramePr>
          <p:nvPr/>
        </p:nvGraphicFramePr>
        <p:xfrm>
          <a:off x="563332" y="1356180"/>
          <a:ext cx="8319410" cy="3413548"/>
        </p:xfrm>
        <a:graphic>
          <a:graphicData uri="http://schemas.openxmlformats.org/drawingml/2006/table">
            <a:tbl>
              <a:tblPr firstRow="1" bandRow="1">
                <a:tableStyleId>{5C22544A-7EE6-4342-B048-85BDC9FD1C3A}</a:tableStyleId>
              </a:tblPr>
              <a:tblGrid>
                <a:gridCol w="550851"/>
                <a:gridCol w="455598"/>
                <a:gridCol w="305866"/>
                <a:gridCol w="7007095"/>
              </a:tblGrid>
              <a:tr h="195034">
                <a:tc>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569995">
                <a:tc rowSpan="4">
                  <a:txBody>
                    <a:bodyPr/>
                    <a:lstStyle/>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亚洲</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战争</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策源</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地的</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形成</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背景</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l" defTabSz="685800" rtl="0" eaLnBrk="1" latinLnBrk="0" hangingPunct="1">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1)1927</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日本内阁提出称霸世界的侵略政策</a:t>
                      </a:r>
                      <a:r>
                        <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1929</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1933</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年的资本主义世界经济危机中</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日本经济受到重创。在国内外矛盾激化的形势下</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日本出现了形形色色</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的法西斯组织</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414903">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标志</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受军部控制</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广田弘毅上台组阁</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建立法西斯专政</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第二次世界大战的亚洲策源地形成</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568522">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日本法西斯专政的表现</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对进步组织实行残酷镇压</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并推行国民经济军事化</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将全部国家机器纳入战争轨道</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21305">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外</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685800" rtl="0" eaLnBrk="1" latinLnBrk="0" hangingPunct="1">
                        <a:lnSpc>
                          <a:spcPct val="150000"/>
                        </a:lnSpc>
                        <a:spcAft>
                          <a:spcPts val="0"/>
                        </a:spcAft>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(1)1931</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策划九一八事变</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发动侵华战争</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侵占中国东北。扶植建立伪满洲国</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蚕食中国华北地区</a:t>
                      </a:r>
                    </a:p>
                    <a:p>
                      <a:pPr marL="0" algn="l" defTabSz="685800" rtl="0" eaLnBrk="1" latinLnBrk="0" hangingPunct="1">
                        <a:lnSpc>
                          <a:spcPct val="150000"/>
                        </a:lnSpc>
                        <a:spcAft>
                          <a:spcPts val="0"/>
                        </a:spcAft>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(2)1936</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制定《国策基准》</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把“在确保帝国在东亚大陆地位之同时</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向南方海洋发展”定为日本的根本国策</a:t>
                      </a:r>
                    </a:p>
                    <a:p>
                      <a:pPr marL="0" algn="l" defTabSz="685800" rtl="0" eaLnBrk="1" latinLnBrk="0" hangingPunct="1">
                        <a:lnSpc>
                          <a:spcPct val="150000"/>
                        </a:lnSpc>
                        <a:spcAft>
                          <a:spcPts val="0"/>
                        </a:spcAft>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(3)1937</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7</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7</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制造七七事变</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开始全面侵华战争</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TextBox 10"/>
          <p:cNvSpPr txBox="1"/>
          <p:nvPr/>
        </p:nvSpPr>
        <p:spPr>
          <a:xfrm>
            <a:off x="7524530" y="829670"/>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00918" y="2547238"/>
            <a:ext cx="7048786"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课</a:t>
            </a:r>
            <a:r>
              <a:rPr lang="zh-CN" altLang="en-US" sz="1400" b="1" dirty="0" smtClean="0">
                <a:solidFill>
                  <a:srgbClr val="DE7538"/>
                </a:solidFill>
                <a:latin typeface="微软雅黑" panose="020B0503020204020204" pitchFamily="34" charset="-122"/>
                <a:ea typeface="微软雅黑" panose="020B0503020204020204" pitchFamily="34" charset="-122"/>
              </a:rPr>
              <a:t>标要求</a:t>
            </a:r>
            <a:r>
              <a:rPr lang="en-US" altLang="zh-CN" sz="1400" dirty="0" smtClean="0">
                <a:solidFill>
                  <a:srgbClr val="DE7538"/>
                </a:solidFill>
                <a:latin typeface="微软雅黑" panose="020B0503020204020204" pitchFamily="34" charset="-122"/>
                <a:ea typeface="微软雅黑" panose="020B0503020204020204" pitchFamily="34" charset="-122"/>
              </a:rPr>
              <a:t>】</a:t>
            </a:r>
          </a:p>
          <a:p>
            <a:pPr>
              <a:lnSpc>
                <a:spcPct val="150000"/>
              </a:lnSpc>
            </a:pPr>
            <a:r>
              <a:rPr lang="zh-CN" altLang="en-US" sz="1400" dirty="0" smtClean="0">
                <a:latin typeface="微软雅黑" panose="020B0503020204020204" pitchFamily="34" charset="-122"/>
                <a:ea typeface="微软雅黑" panose="020B0503020204020204" pitchFamily="34" charset="-122"/>
              </a:rPr>
              <a:t>知道第二次世界大战的主要进程、</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联合国家宣言</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和雅尔塔会议等国际会议</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理解世界人民反法西斯战争的艰巨性和胜利原因。</a:t>
            </a:r>
            <a:endParaRPr lang="en-US" altLang="zh-CN" sz="1400" dirty="0" smtClean="0">
              <a:latin typeface="微软雅黑" panose="020B0503020204020204" pitchFamily="34" charset="-122"/>
              <a:ea typeface="微软雅黑" panose="020B0503020204020204" pitchFamily="34" charset="-122"/>
            </a:endParaRPr>
          </a:p>
        </p:txBody>
      </p:sp>
      <p:sp>
        <p:nvSpPr>
          <p:cNvPr id="15" name="文本框 14"/>
          <p:cNvSpPr txBox="1"/>
          <p:nvPr/>
        </p:nvSpPr>
        <p:spPr>
          <a:xfrm>
            <a:off x="553309" y="1238207"/>
            <a:ext cx="7039475" cy="334313"/>
          </a:xfrm>
          <a:prstGeom prst="rect">
            <a:avLst/>
          </a:prstGeom>
          <a:noFill/>
        </p:spPr>
        <p:txBody>
          <a:bodyPr wrap="square" lIns="36000" tIns="36000" rIns="36000" bIns="36000" rtlCol="0">
            <a:spAutoFit/>
          </a:bodyPr>
          <a:lstStyle/>
          <a:p>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考点三</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第二次世界大战</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九下</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P67</a:t>
            </a:r>
            <a:r>
              <a:rPr lang="en-US" altLang="zh-CN"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72)</a:t>
            </a:r>
            <a:endPar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481693" y="1873028"/>
            <a:ext cx="5478236" cy="307777"/>
          </a:xfrm>
          <a:prstGeom prst="rect">
            <a:avLst/>
          </a:prstGeom>
        </p:spPr>
        <p:txBody>
          <a:bodyPr wrap="square">
            <a:spAutoFit/>
          </a:bodyPr>
          <a:lstStyle/>
          <a:p>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2019</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年是“二战”全面爆发</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80</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周年</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是诺曼底登陆</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75</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周年。</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10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animEffect transition="in" filter="wipe(up)">
                                      <p:cBhvr>
                                        <p:cTn id="31" dur="1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1" name="表格 20"/>
          <p:cNvGraphicFramePr>
            <a:graphicFrameLocks noGrp="1"/>
          </p:cNvGraphicFramePr>
          <p:nvPr/>
        </p:nvGraphicFramePr>
        <p:xfrm>
          <a:off x="559858" y="1320798"/>
          <a:ext cx="7971822" cy="3259365"/>
        </p:xfrm>
        <a:graphic>
          <a:graphicData uri="http://schemas.openxmlformats.org/drawingml/2006/table">
            <a:tbl>
              <a:tblPr/>
              <a:tblGrid>
                <a:gridCol w="553319"/>
                <a:gridCol w="303292"/>
                <a:gridCol w="764644"/>
                <a:gridCol w="6350567"/>
              </a:tblGrid>
              <a:tr h="314335">
                <a:tc>
                  <a:txBody>
                    <a:bodyPr/>
                    <a:lstStyle/>
                    <a:p>
                      <a:pPr algn="ctr">
                        <a:lnSpc>
                          <a:spcPts val="132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algn="ctr">
                        <a:lnSpc>
                          <a:spcPts val="132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350643">
                <a:tc rowSpan="4">
                  <a:txBody>
                    <a:bodyPr/>
                    <a:lstStyle/>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次世</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界大</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战的</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爆发</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及</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要战</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场</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原</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根本原因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帝国主义经济、政治</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发展</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不平衡</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44432">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直接原因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1929</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1933</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资本主义经济危机</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刺激</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了法西斯国家对外侵略扩张的欲望</a:t>
                      </a: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2910">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客观原因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西方</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大国为了自身的利益采取</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绥靖政策或中立自保政策</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使法西斯国家的侵略野心进一步膨胀</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对大战的爆发起到了催化作用</a:t>
                      </a: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7045">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其他原因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世界</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各国人民虽然进行了反法西斯战争</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没有联合起来</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不能制止战争的爆发</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从而使局部战争走向了世界大战</a:t>
                      </a: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1" name="表格 20"/>
          <p:cNvGraphicFramePr>
            <a:graphicFrameLocks noGrp="1"/>
          </p:cNvGraphicFramePr>
          <p:nvPr/>
        </p:nvGraphicFramePr>
        <p:xfrm>
          <a:off x="584352" y="1377951"/>
          <a:ext cx="8102448" cy="3194050"/>
        </p:xfrm>
        <a:graphic>
          <a:graphicData uri="http://schemas.openxmlformats.org/drawingml/2006/table">
            <a:tbl>
              <a:tblPr/>
              <a:tblGrid>
                <a:gridCol w="562385"/>
                <a:gridCol w="265332"/>
                <a:gridCol w="904339"/>
                <a:gridCol w="6370392"/>
              </a:tblGrid>
              <a:tr h="234148">
                <a:tc>
                  <a:txBody>
                    <a:bodyPr/>
                    <a:lstStyle/>
                    <a:p>
                      <a:pPr algn="ctr">
                        <a:lnSpc>
                          <a:spcPts val="132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algn="ctr">
                        <a:lnSpc>
                          <a:spcPts val="132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422279">
                <a:tc rowSpan="5">
                  <a:txBody>
                    <a:bodyPr/>
                    <a:lstStyle/>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次世</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界大</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战的</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爆发</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及</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要战</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场</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5">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a:t>
                      </a: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战</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亚洲战场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1937</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年七七事变后</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中国全民族抗战开始</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中国战场成为世界反法西斯战争</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东方主战场</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4992">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欧洲西线</a:t>
                      </a: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战场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1940</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德国先后占领丹麦、挪威、荷兰、比利时</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打败法国</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敦刻尔克大撤退</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轰炸英国</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但遭到英国军民的顽强抵抗</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迫使希特勒放弃了进攻英国的计划</a:t>
                      </a: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4268">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北非战场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阿拉曼战役</a:t>
                      </a: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2485">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苏德战场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莫斯科保卫战、斯大林格勒战役</a:t>
                      </a: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45878">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太平洋战场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日本偷袭珍珠港、中途岛战役</a:t>
                      </a: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TextBox 9"/>
          <p:cNvSpPr txBox="1"/>
          <p:nvPr/>
        </p:nvSpPr>
        <p:spPr>
          <a:xfrm>
            <a:off x="7655158" y="805178"/>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1" name="表格 20"/>
          <p:cNvGraphicFramePr>
            <a:graphicFrameLocks noGrp="1"/>
          </p:cNvGraphicFramePr>
          <p:nvPr/>
        </p:nvGraphicFramePr>
        <p:xfrm>
          <a:off x="559856" y="1353456"/>
          <a:ext cx="8053464" cy="3260833"/>
        </p:xfrm>
        <a:graphic>
          <a:graphicData uri="http://schemas.openxmlformats.org/drawingml/2006/table">
            <a:tbl>
              <a:tblPr/>
              <a:tblGrid>
                <a:gridCol w="558985"/>
                <a:gridCol w="324125"/>
                <a:gridCol w="812529"/>
                <a:gridCol w="6357825"/>
              </a:tblGrid>
              <a:tr h="252332">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572426">
                <a:tc rowSpan="3">
                  <a:txBody>
                    <a:bodyPr/>
                    <a:lstStyle/>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次世</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界大</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战的</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爆发</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及</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要战</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场</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经</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过</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德国进</a:t>
                      </a: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攻波兰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ts val="1320"/>
                        </a:lnSpc>
                        <a:spcBef>
                          <a:spcPts val="0"/>
                        </a:spcBef>
                        <a:spcAft>
                          <a:spcPts val="0"/>
                        </a:spcAft>
                        <a:buClrTx/>
                        <a:buSzTx/>
                        <a:buFontTx/>
                        <a:buNone/>
                        <a:defRPr/>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1939</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9</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德军</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突袭波兰 </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波兰的盟国英、法被迫对德</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宣战</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第二次世界大战全面爆发</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25942">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德国进</a:t>
                      </a: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攻苏联</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(1)1941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德国突袭苏联</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苏德战争</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爆发</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“二战”的规模进一步扩大</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苏军取得</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了</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莫斯科保卫战</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胜利</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粉碎了德军不可战胜的神话</a:t>
                      </a: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43351">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日军偷袭</a:t>
                      </a: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珍珠港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7</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日军偷袭美国海军基地珍珠港。</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8</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美、英对日宣战</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德、意也对美宣战</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日本还向东南亚等地区发动了进攻</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“二战”达到最大规模</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51288" marR="5128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8" name="TextBox 17"/>
          <p:cNvSpPr txBox="1"/>
          <p:nvPr/>
        </p:nvSpPr>
        <p:spPr>
          <a:xfrm>
            <a:off x="7777622" y="797013"/>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2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7" name="表格 26"/>
          <p:cNvGraphicFramePr>
            <a:graphicFrameLocks noGrp="1"/>
          </p:cNvGraphicFramePr>
          <p:nvPr/>
        </p:nvGraphicFramePr>
        <p:xfrm>
          <a:off x="581841" y="1322614"/>
          <a:ext cx="7900852" cy="3566160"/>
        </p:xfrm>
        <a:graphic>
          <a:graphicData uri="http://schemas.openxmlformats.org/drawingml/2006/table">
            <a:tbl>
              <a:tblPr/>
              <a:tblGrid>
                <a:gridCol w="408295"/>
                <a:gridCol w="555303"/>
                <a:gridCol w="6937254"/>
              </a:tblGrid>
              <a:tr h="282324">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2">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r>
              <a:tr h="846971">
                <a:tc rowSpan="6">
                  <a:txBody>
                    <a:bodyPr/>
                    <a:lstStyle/>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反</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法</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西</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斯</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联</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盟</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建</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立</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背景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法西斯国家</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大肆侵略</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激起了世界各国人民</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愤怒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苏德战争和太平洋战争爆发</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促使遭受法西斯侵略的美国、英国和苏联等国家为了对付共同的敌人</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逐渐走向联合</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0783">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标志</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美、英、苏、中等</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国共同</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签署</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联合国家宣言</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2324">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性质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反对法西斯的正义性组织</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64647">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签字</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国保证使用自己的全部军事和经济资源</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对德、日、意及其仆从国作战</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相互合作</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决不单独同敌人停战议和</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64647">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作用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《联合国家宣言》</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的发表</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标志</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着</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世界反法西斯联盟的正式形成</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各国为了一个共同的目标</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相互支援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协同作战</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逐渐扭转了战争的形势</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64647">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认识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意识形态</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、社会制度不同的国家在平等的基础上能够联合起来迎接人类面临的共同挑战</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国与国之间要和平共处</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尽量避免战争</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5" name="TextBox 14"/>
          <p:cNvSpPr txBox="1"/>
          <p:nvPr/>
        </p:nvSpPr>
        <p:spPr>
          <a:xfrm>
            <a:off x="7581680" y="805177"/>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2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 name="表格 15"/>
          <p:cNvGraphicFramePr>
            <a:graphicFrameLocks noGrp="1"/>
          </p:cNvGraphicFramePr>
          <p:nvPr/>
        </p:nvGraphicFramePr>
        <p:xfrm>
          <a:off x="579664" y="1445984"/>
          <a:ext cx="8213272" cy="3068865"/>
        </p:xfrm>
        <a:graphic>
          <a:graphicData uri="http://schemas.openxmlformats.org/drawingml/2006/table">
            <a:tbl>
              <a:tblPr/>
              <a:tblGrid>
                <a:gridCol w="572026"/>
                <a:gridCol w="7641246"/>
              </a:tblGrid>
              <a:tr h="495665">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endPar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endPar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r>
              <a:tr h="2573200">
                <a:tc>
                  <a:txBody>
                    <a:bodyPr/>
                    <a:lstStyle/>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战争</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形势</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转折</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斯大林格勒战役</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7</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1943</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成为苏德战场和第二次世界大战的</a:t>
                      </a:r>
                      <a:r>
                        <a:rPr lang="zh-CN" sz="1300" u="wavy" kern="100" dirty="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转折点</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它极大地鼓舞了苏联人民和世界人民的反法西斯斗争。这次战役取得胜利后</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苏军继续进攻</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扭转了苏德战场的形势</a:t>
                      </a:r>
                    </a:p>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意大利投降</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:1943</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9</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墨索里尼政府垮台</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意大利宣布无条件投降</a:t>
                      </a:r>
                      <a:r>
                        <a:rPr 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轴心国集团开始瓦解</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诺曼底登陆</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:1944</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美、英盟军成功登陆法国诺曼底</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开辟了欧洲第二战场</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德国陷入东西两个战场的夹击之中</a:t>
                      </a:r>
                    </a:p>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攻克柏林</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:1945</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苏军对柏林发动总攻</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希特勒自杀</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柏林守军投降</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标志</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着</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德国法西斯的彻底灭亡</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TextBox 10"/>
          <p:cNvSpPr txBox="1"/>
          <p:nvPr/>
        </p:nvSpPr>
        <p:spPr>
          <a:xfrm>
            <a:off x="7622501" y="1066434"/>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 name="表格 15"/>
          <p:cNvGraphicFramePr>
            <a:graphicFrameLocks noGrp="1"/>
          </p:cNvGraphicFramePr>
          <p:nvPr/>
        </p:nvGraphicFramePr>
        <p:xfrm>
          <a:off x="581841" y="1370693"/>
          <a:ext cx="7966166" cy="3137605"/>
        </p:xfrm>
        <a:graphic>
          <a:graphicData uri="http://schemas.openxmlformats.org/drawingml/2006/table">
            <a:tbl>
              <a:tblPr/>
              <a:tblGrid>
                <a:gridCol w="1000488"/>
                <a:gridCol w="6965678"/>
              </a:tblGrid>
              <a:tr h="376124">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r>
              <a:tr h="1781468">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雅尔塔会议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目的</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为了</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协调盟军行动</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取得战争的最后胜利</a:t>
                      </a:r>
                    </a:p>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:1945</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p>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与会领导人</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美、英、苏三国首脑罗斯福、丘吉尔、斯大林</a:t>
                      </a:r>
                    </a:p>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内容</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决定彻底消灭德国法西斯主义</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战后德国由美、英、苏等国实行分区占领</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决定战后</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成立</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联合国 </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影响</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中国成为安理会常任理事国</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提高了中国的国际地位</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苏联承诺在欧洲战事结束后</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个月内</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参加</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对日作战 </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影响</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加速了中国抗日战争的胜利</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78401">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波茨坦会议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:1945</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7</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参加国</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美、英、苏</a:t>
                      </a:r>
                    </a:p>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内容</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会议重申了雅尔塔会议关于处理德国的精神</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以中、美、英三国的名义发表了敦促日本投降</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波茨坦公告</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公告</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重申</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开罗宣言</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的条件必须实施</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1300" u="wavy" kern="100" dirty="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TextBox 13"/>
          <p:cNvSpPr txBox="1"/>
          <p:nvPr/>
        </p:nvSpPr>
        <p:spPr>
          <a:xfrm>
            <a:off x="7630666" y="829670"/>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2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585365" y="1289775"/>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时空坐标</a:t>
            </a:r>
            <a:r>
              <a:rPr lang="en-US" altLang="zh-CN" sz="1400" b="1" dirty="0">
                <a:solidFill>
                  <a:srgbClr val="DE7538"/>
                </a:solidFill>
                <a:latin typeface="微软雅黑" panose="020B0503020204020204" pitchFamily="34" charset="-122"/>
                <a:ea typeface="微软雅黑" panose="020B0503020204020204" pitchFamily="34" charset="-122"/>
              </a:rPr>
              <a:t>】</a:t>
            </a:r>
          </a:p>
        </p:txBody>
      </p:sp>
      <p:graphicFrame>
        <p:nvGraphicFramePr>
          <p:cNvPr id="4" name="对象 3"/>
          <p:cNvGraphicFramePr>
            <a:graphicFrameLocks noChangeAspect="1"/>
          </p:cNvGraphicFramePr>
          <p:nvPr/>
        </p:nvGraphicFramePr>
        <p:xfrm>
          <a:off x="1512888" y="542925"/>
          <a:ext cx="6118225" cy="960438"/>
        </p:xfrm>
        <a:graphic>
          <a:graphicData uri="http://schemas.openxmlformats.org/presentationml/2006/ole">
            <p:oleObj spid="_x0000_s1025" name="文档" r:id="rId3" imgW="6118109" imgH="960738" progId="Word.Document.12">
              <p:embed/>
            </p:oleObj>
          </a:graphicData>
        </a:graphic>
      </p:graphicFrame>
      <p:graphicFrame>
        <p:nvGraphicFramePr>
          <p:cNvPr id="6" name="对象 5"/>
          <p:cNvGraphicFramePr>
            <a:graphicFrameLocks noChangeAspect="1"/>
          </p:cNvGraphicFramePr>
          <p:nvPr/>
        </p:nvGraphicFramePr>
        <p:xfrm>
          <a:off x="667429" y="1847951"/>
          <a:ext cx="7398884" cy="2957138"/>
        </p:xfrm>
        <a:graphic>
          <a:graphicData uri="http://schemas.openxmlformats.org/presentationml/2006/ole">
            <p:oleObj spid="_x0000_s1026" name="文档" r:id="rId4" imgW="6524982" imgH="2638159" progId="Word.Document.12">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 name="表格 15"/>
          <p:cNvGraphicFramePr>
            <a:graphicFrameLocks noGrp="1"/>
          </p:cNvGraphicFramePr>
          <p:nvPr/>
        </p:nvGraphicFramePr>
        <p:xfrm>
          <a:off x="532853" y="1313546"/>
          <a:ext cx="8170276" cy="3293605"/>
        </p:xfrm>
        <a:graphic>
          <a:graphicData uri="http://schemas.openxmlformats.org/drawingml/2006/table">
            <a:tbl>
              <a:tblPr/>
              <a:tblGrid>
                <a:gridCol w="378680"/>
                <a:gridCol w="372606"/>
                <a:gridCol w="7418990"/>
              </a:tblGrid>
              <a:tr h="265532">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endPar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2">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endPar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1065">
                <a:tc rowSpan="5">
                  <a:txBody>
                    <a:bodyPr/>
                    <a:lstStyle/>
                    <a:p>
                      <a:pPr algn="ctr">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a:t>
                      </a:r>
                      <a:endParaRPr lang="en-US" alt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战</a:t>
                      </a:r>
                      <a:endParaRPr lang="en-US" alt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a:t>
                      </a:r>
                      <a:endParaRPr lang="en-US" alt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束</a:t>
                      </a:r>
                      <a:endPar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德国</a:t>
                      </a:r>
                      <a:endParaRPr lang="en-US" alt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投降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685800" rtl="0" eaLnBrk="1" latinLnBrk="0" hangingPunct="1">
                        <a:lnSpc>
                          <a:spcPct val="150000"/>
                        </a:lnSpc>
                        <a:spcAft>
                          <a:spcPts val="0"/>
                        </a:spcAft>
                      </a:pP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1945</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德国正式签署无条件投降书</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欧洲战事结束</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83917">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日本</a:t>
                      </a:r>
                      <a:endParaRPr lang="en-US" alt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投降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685800" rtl="0" eaLnBrk="1" latinLnBrk="0" hangingPunct="1">
                        <a:lnSpc>
                          <a:spcPct val="150000"/>
                        </a:lnSpc>
                        <a:spcAft>
                          <a:spcPts val="0"/>
                        </a:spcAft>
                      </a:pP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(1)1945</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月上旬</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美国在日本的广岛和长崎投下两枚原子弹</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苏联也出兵中国东北和朝鲜</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参加对日作战</a:t>
                      </a:r>
                    </a:p>
                    <a:p>
                      <a:pPr marL="0" algn="l" defTabSz="685800" rtl="0" eaLnBrk="1" latinLnBrk="0" hangingPunct="1">
                        <a:lnSpc>
                          <a:spcPct val="150000"/>
                        </a:lnSpc>
                        <a:spcAft>
                          <a:spcPts val="0"/>
                        </a:spcAft>
                      </a:pP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(2)1945</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15</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日本法西斯宣布无条件投降</a:t>
                      </a:r>
                    </a:p>
                    <a:p>
                      <a:pPr marL="0" algn="l" defTabSz="685800" rtl="0" eaLnBrk="1" latinLnBrk="0" hangingPunct="1">
                        <a:lnSpc>
                          <a:spcPct val="150000"/>
                        </a:lnSpc>
                        <a:spcAft>
                          <a:spcPts val="0"/>
                        </a:spcAft>
                      </a:pP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(3)1945</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9</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日本正式签署投降书</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“二战”以法西斯轴心国的彻底失败宣告结束</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5532">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性质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ts val="1320"/>
                        </a:lnSpc>
                        <a:spcBef>
                          <a:spcPts val="0"/>
                        </a:spcBef>
                        <a:spcAft>
                          <a:spcPts val="0"/>
                        </a:spcAft>
                        <a:buClrTx/>
                        <a:buSzTx/>
                        <a:buFontTx/>
                        <a:buNone/>
                        <a:defRPr/>
                      </a:pPr>
                      <a:r>
                        <a:rPr lang="zh-CN" altLang="en-US"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世界人民的反法西斯战争</a:t>
                      </a:r>
                      <a:r>
                        <a:rPr lang="en-US" altLang="zh-CN"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2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56204">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影响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685800" rtl="0" eaLnBrk="1" latinLnBrk="0" hangingPunct="1">
                        <a:lnSpc>
                          <a:spcPct val="150000"/>
                        </a:lnSpc>
                        <a:spcAft>
                          <a:spcPts val="0"/>
                        </a:spcAft>
                      </a:pP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第二次世界大战给人类社会和世界文明带来巨大的灾难</a:t>
                      </a:r>
                    </a:p>
                    <a:p>
                      <a:pPr marL="0" algn="l" defTabSz="685800" rtl="0" eaLnBrk="1" latinLnBrk="0" hangingPunct="1">
                        <a:lnSpc>
                          <a:spcPct val="150000"/>
                        </a:lnSpc>
                        <a:spcAft>
                          <a:spcPts val="0"/>
                        </a:spcAft>
                      </a:pP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以反法西斯力量胜利而宣告结束的第二次世界大战</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拯救了世界文明</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恢复了世界和平</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推动人类社会的进步</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56204">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启示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685800" rtl="0" eaLnBrk="1" latinLnBrk="0" hangingPunct="1">
                        <a:lnSpc>
                          <a:spcPct val="150000"/>
                        </a:lnSpc>
                        <a:spcAft>
                          <a:spcPts val="0"/>
                        </a:spcAft>
                      </a:pP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和平来之不易</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世界大战的悲剧不能重演</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要努力发展经济</a:t>
                      </a:r>
                    </a:p>
                    <a:p>
                      <a:pPr marL="0" algn="l" defTabSz="685800" rtl="0" eaLnBrk="1" latinLnBrk="0" hangingPunct="1">
                        <a:lnSpc>
                          <a:spcPct val="150000"/>
                        </a:lnSpc>
                        <a:spcAft>
                          <a:spcPts val="0"/>
                        </a:spcAft>
                      </a:pP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社会制度和意识形态不同的国家在互相平等的基础上能够联合起来</a:t>
                      </a:r>
                      <a:r>
                        <a:rPr lang="en-US"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共同应对人类生存和发展所面临的挑战</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TextBox 9"/>
          <p:cNvSpPr txBox="1"/>
          <p:nvPr/>
        </p:nvSpPr>
        <p:spPr>
          <a:xfrm>
            <a:off x="7606172" y="805178"/>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矩形 13"/>
          <p:cNvSpPr/>
          <p:nvPr/>
        </p:nvSpPr>
        <p:spPr>
          <a:xfrm>
            <a:off x="584482" y="1556598"/>
            <a:ext cx="8060376" cy="2873470"/>
          </a:xfrm>
          <a:prstGeom prst="rect">
            <a:avLst/>
          </a:prstGeom>
        </p:spPr>
        <p:txBody>
          <a:bodyPr wrap="square" lIns="36000" tIns="36000" rIns="36000" bIns="36000">
            <a:spAutoFit/>
          </a:bodyPr>
          <a:lstStyle/>
          <a:p>
            <a:pPr>
              <a:lnSpc>
                <a:spcPct val="150000"/>
              </a:lnSpc>
            </a:pPr>
            <a:r>
              <a:rPr lang="en-US" altLang="zh-CN" sz="1400" b="1" dirty="0" smtClean="0">
                <a:solidFill>
                  <a:srgbClr val="DE7538"/>
                </a:solidFill>
                <a:latin typeface="微软雅黑" panose="020B0503020204020204" pitchFamily="34" charset="-122"/>
                <a:ea typeface="微软雅黑" panose="020B0503020204020204" pitchFamily="34" charset="-122"/>
              </a:rPr>
              <a:t>【</a:t>
            </a:r>
            <a:r>
              <a:rPr lang="zh-CN" altLang="en-US" sz="1400" b="1" dirty="0" smtClean="0">
                <a:solidFill>
                  <a:srgbClr val="DE7538"/>
                </a:solidFill>
                <a:latin typeface="微软雅黑" panose="020B0503020204020204" pitchFamily="34" charset="-122"/>
                <a:ea typeface="微软雅黑" panose="020B0503020204020204" pitchFamily="34" charset="-122"/>
              </a:rPr>
              <a:t>设问分析</a:t>
            </a:r>
            <a:r>
              <a:rPr lang="zh-CN" altLang="zh-CN" sz="1400" b="1" dirty="0" smtClean="0">
                <a:solidFill>
                  <a:srgbClr val="DE7538"/>
                </a:solidFill>
                <a:latin typeface="微软雅黑" panose="020B0503020204020204" pitchFamily="34" charset="-122"/>
                <a:ea typeface="微软雅黑" panose="020B0503020204020204" pitchFamily="34" charset="-122"/>
              </a:rPr>
              <a:t>】</a:t>
            </a:r>
          </a:p>
          <a:p>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endParaRPr>
          </a:p>
          <a:p>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对于</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1929</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1933</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年资本主义世界经济大危机</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你有哪些认识</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p>
          <a:p>
            <a:endPar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endParaRPr>
          </a:p>
          <a:p>
            <a:r>
              <a:rPr lang="en-US" altLang="zh-CN" sz="1400" b="1" dirty="0" smtClean="0">
                <a:solidFill>
                  <a:srgbClr val="DE7538"/>
                </a:solidFill>
                <a:latin typeface="微软雅黑" panose="020B0503020204020204" pitchFamily="34" charset="-122"/>
                <a:ea typeface="微软雅黑" panose="020B0503020204020204" pitchFamily="34" charset="-122"/>
              </a:rPr>
              <a:t>【</a:t>
            </a:r>
            <a:r>
              <a:rPr lang="zh-CN" altLang="en-US" sz="1400" b="1" dirty="0" smtClean="0">
                <a:solidFill>
                  <a:srgbClr val="DE7538"/>
                </a:solidFill>
                <a:latin typeface="微软雅黑" panose="020B0503020204020204" pitchFamily="34" charset="-122"/>
                <a:ea typeface="微软雅黑" panose="020B0503020204020204" pitchFamily="34" charset="-122"/>
              </a:rPr>
              <a:t>解答</a:t>
            </a:r>
            <a:r>
              <a:rPr lang="en-US" altLang="zh-CN" sz="1400" b="1" dirty="0" smtClean="0">
                <a:solidFill>
                  <a:srgbClr val="DE7538"/>
                </a:solidFill>
                <a:latin typeface="微软雅黑" panose="020B0503020204020204" pitchFamily="34" charset="-122"/>
                <a:ea typeface="微软雅黑" panose="020B0503020204020204" pitchFamily="34" charset="-122"/>
              </a:rPr>
              <a:t>】</a:t>
            </a:r>
          </a:p>
          <a:p>
            <a:pPr>
              <a:lnSpc>
                <a:spcPct val="150000"/>
              </a:lnSpc>
            </a:pP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经济危机是资本主义社会无法克服的</a:t>
            </a:r>
            <a:r>
              <a:rPr lang="zh-CN" altLang="en-US" sz="1400" u="sng" dirty="0" smtClean="0">
                <a:latin typeface="Times New Roman" panose="02020603050405020304" pitchFamily="18" charset="0"/>
                <a:ea typeface="微软雅黑" panose="020B0503020204020204" pitchFamily="34" charset="-122"/>
                <a:cs typeface="Times New Roman" panose="02020603050405020304" pitchFamily="18" charset="0"/>
              </a:rPr>
              <a:t>顽疾</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p>
          <a:p>
            <a:pPr>
              <a:lnSpc>
                <a:spcPct val="150000"/>
              </a:lnSpc>
            </a:pP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(2)1929</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1933</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资本主义世界经济危机在给人类带来灾难的同时</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也对</a:t>
            </a:r>
            <a:r>
              <a:rPr lang="zh-CN" altLang="en-US" sz="1400" u="sng" dirty="0" smtClean="0">
                <a:latin typeface="Times New Roman" panose="02020603050405020304" pitchFamily="18" charset="0"/>
                <a:ea typeface="微软雅黑" panose="020B0503020204020204" pitchFamily="34" charset="-122"/>
                <a:cs typeface="Times New Roman" panose="02020603050405020304" pitchFamily="18" charset="0"/>
              </a:rPr>
              <a:t>世界格局</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的变化产生了重大影响。</a:t>
            </a:r>
          </a:p>
          <a:p>
            <a:pPr>
              <a:lnSpc>
                <a:spcPct val="150000"/>
              </a:lnSpc>
            </a:pP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在资本主义国家受到经济危机沉重打击时</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苏联正在进行两个五年计划且经济发展迅速</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体现了</a:t>
            </a:r>
            <a:r>
              <a:rPr lang="zh-CN" altLang="en-US" sz="1400" u="sng" dirty="0" smtClean="0">
                <a:latin typeface="Times New Roman" panose="02020603050405020304" pitchFamily="18" charset="0"/>
                <a:ea typeface="微软雅黑" panose="020B0503020204020204" pitchFamily="34" charset="-122"/>
                <a:cs typeface="Times New Roman" panose="02020603050405020304" pitchFamily="18" charset="0"/>
              </a:rPr>
              <a:t>社会主义制度的优越性</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1000"/>
                                        <p:tgtEl>
                                          <p:spTgt spid="1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animEffect transition="in" filter="wipe(up)">
                                      <p:cBhvr>
                                        <p:cTn id="21" dur="1000"/>
                                        <p:tgtEl>
                                          <p:spTgt spid="14">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
                                            <p:txEl>
                                              <p:pRg st="4" end="4"/>
                                            </p:txEl>
                                          </p:spTgt>
                                        </p:tgtEl>
                                        <p:attrNameLst>
                                          <p:attrName>style.visibility</p:attrName>
                                        </p:attrNameLst>
                                      </p:cBhvr>
                                      <p:to>
                                        <p:strVal val="visible"/>
                                      </p:to>
                                    </p:set>
                                    <p:animEffect transition="in" filter="fade">
                                      <p:cBhvr>
                                        <p:cTn id="26" dur="1000"/>
                                        <p:tgtEl>
                                          <p:spTgt spid="14">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4">
                                            <p:txEl>
                                              <p:pRg st="5" end="5"/>
                                            </p:txEl>
                                          </p:spTgt>
                                        </p:tgtEl>
                                        <p:attrNameLst>
                                          <p:attrName>style.visibility</p:attrName>
                                        </p:attrNameLst>
                                      </p:cBhvr>
                                      <p:to>
                                        <p:strVal val="visible"/>
                                      </p:to>
                                    </p:set>
                                    <p:animEffect transition="in" filter="wipe(up)">
                                      <p:cBhvr>
                                        <p:cTn id="31" dur="1000"/>
                                        <p:tgtEl>
                                          <p:spTgt spid="14">
                                            <p:txEl>
                                              <p:pRg st="5" end="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4">
                                            <p:txEl>
                                              <p:pRg st="6" end="6"/>
                                            </p:txEl>
                                          </p:spTgt>
                                        </p:tgtEl>
                                        <p:attrNameLst>
                                          <p:attrName>style.visibility</p:attrName>
                                        </p:attrNameLst>
                                      </p:cBhvr>
                                      <p:to>
                                        <p:strVal val="visible"/>
                                      </p:to>
                                    </p:set>
                                    <p:animEffect transition="in" filter="wipe(up)">
                                      <p:cBhvr>
                                        <p:cTn id="36" dur="1000"/>
                                        <p:tgtEl>
                                          <p:spTgt spid="14">
                                            <p:txEl>
                                              <p:pRg st="6" end="6"/>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14">
                                            <p:txEl>
                                              <p:pRg st="7" end="7"/>
                                            </p:txEl>
                                          </p:spTgt>
                                        </p:tgtEl>
                                        <p:attrNameLst>
                                          <p:attrName>style.visibility</p:attrName>
                                        </p:attrNameLst>
                                      </p:cBhvr>
                                      <p:to>
                                        <p:strVal val="visible"/>
                                      </p:to>
                                    </p:set>
                                    <p:animEffect transition="in" filter="wipe(up)">
                                      <p:cBhvr>
                                        <p:cTn id="41" dur="1000"/>
                                        <p:tgtEl>
                                          <p:spTgt spid="1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585365" y="1289775"/>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时空坐标</a:t>
            </a:r>
            <a:r>
              <a:rPr lang="en-US" altLang="zh-CN" sz="1400" b="1" dirty="0">
                <a:solidFill>
                  <a:srgbClr val="DE7538"/>
                </a:solidFill>
                <a:latin typeface="微软雅黑" panose="020B0503020204020204" pitchFamily="34" charset="-122"/>
                <a:ea typeface="微软雅黑" panose="020B0503020204020204" pitchFamily="34" charset="-122"/>
              </a:rPr>
              <a:t>】</a:t>
            </a:r>
          </a:p>
        </p:txBody>
      </p:sp>
      <p:graphicFrame>
        <p:nvGraphicFramePr>
          <p:cNvPr id="4" name="对象 3"/>
          <p:cNvGraphicFramePr>
            <a:graphicFrameLocks noChangeAspect="1"/>
          </p:cNvGraphicFramePr>
          <p:nvPr/>
        </p:nvGraphicFramePr>
        <p:xfrm>
          <a:off x="1512888" y="542925"/>
          <a:ext cx="6118225" cy="960438"/>
        </p:xfrm>
        <a:graphic>
          <a:graphicData uri="http://schemas.openxmlformats.org/presentationml/2006/ole">
            <p:oleObj spid="_x0000_s15362" name="文档" r:id="rId3" imgW="6118109" imgH="960738" progId="Word.Document.12">
              <p:embed/>
            </p:oleObj>
          </a:graphicData>
        </a:graphic>
      </p:graphicFrame>
      <p:graphicFrame>
        <p:nvGraphicFramePr>
          <p:cNvPr id="6" name="对象 5"/>
          <p:cNvGraphicFramePr>
            <a:graphicFrameLocks noChangeAspect="1"/>
          </p:cNvGraphicFramePr>
          <p:nvPr/>
        </p:nvGraphicFramePr>
        <p:xfrm>
          <a:off x="652236" y="1875517"/>
          <a:ext cx="7881242" cy="2345418"/>
        </p:xfrm>
        <a:graphic>
          <a:graphicData uri="http://schemas.openxmlformats.org/presentationml/2006/ole">
            <p:oleObj spid="_x0000_s15361" name="文档" r:id="rId4" imgW="5447341" imgH="1621267" progId="Word.Document.12">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85365" y="1289775"/>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课时主题</a:t>
            </a:r>
            <a:r>
              <a:rPr lang="en-US" altLang="zh-CN" sz="1400" b="1" dirty="0">
                <a:solidFill>
                  <a:srgbClr val="DE7538"/>
                </a:solidFill>
                <a:latin typeface="微软雅黑" panose="020B0503020204020204" pitchFamily="34" charset="-122"/>
                <a:ea typeface="微软雅黑" panose="020B0503020204020204" pitchFamily="34" charset="-122"/>
              </a:rPr>
              <a:t>】</a:t>
            </a:r>
          </a:p>
        </p:txBody>
      </p:sp>
      <p:sp>
        <p:nvSpPr>
          <p:cNvPr id="5" name="文本框 4"/>
          <p:cNvSpPr txBox="1"/>
          <p:nvPr/>
        </p:nvSpPr>
        <p:spPr>
          <a:xfrm>
            <a:off x="569037" y="1761856"/>
            <a:ext cx="8101434" cy="1688530"/>
          </a:xfrm>
          <a:prstGeom prst="rect">
            <a:avLst/>
          </a:prstGeom>
          <a:noFill/>
        </p:spPr>
        <p:txBody>
          <a:bodyPr wrap="square" lIns="36000" tIns="36000" rIns="36000" bIns="36000"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　　</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 1929</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资本主义世界爆发了规模空前的经济大危机</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各国政府纷纷应对。美国依靠罗斯福新政走出困局</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而德国和日本却走上了对外侵略扩张的道路</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先后建立起法西斯专政</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并发动了“二战”。法西斯国家的大肆侵略</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激起了世界各国人民的愤怒</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为了对付共同的敌人法西斯</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各国逐渐走向联合。经过世界反法西斯力量的共同努力</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“二战”最终以世界反法西斯联盟的胜利而结束。这次战争在给各国人民带来巨大灾难的同时</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也深刻影响了战后世界的发展。</a:t>
            </a:r>
            <a:endParaRPr lang="en-US"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14"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43746" y="1999979"/>
            <a:ext cx="4842193" cy="35778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DE7538"/>
                </a:solidFill>
                <a:latin typeface="微软雅黑" panose="020B0503020204020204" pitchFamily="34" charset="-122"/>
                <a:ea typeface="微软雅黑" panose="020B0503020204020204" pitchFamily="34" charset="-122"/>
              </a:rPr>
              <a:t>【</a:t>
            </a:r>
            <a:r>
              <a:rPr lang="zh-CN" altLang="en-US" sz="1400" b="1" dirty="0" smtClean="0">
                <a:solidFill>
                  <a:srgbClr val="DE7538"/>
                </a:solidFill>
                <a:latin typeface="微软雅黑" panose="020B0503020204020204" pitchFamily="34" charset="-122"/>
                <a:ea typeface="微软雅黑" panose="020B0503020204020204" pitchFamily="34" charset="-122"/>
              </a:rPr>
              <a:t>课标要求</a:t>
            </a:r>
            <a:r>
              <a:rPr lang="en-US" altLang="zh-CN" sz="1400" dirty="0" smtClean="0">
                <a:solidFill>
                  <a:srgbClr val="DE7538"/>
                </a:solidFill>
                <a:latin typeface="微软雅黑" panose="020B0503020204020204" pitchFamily="34" charset="-122"/>
                <a:ea typeface="微软雅黑" panose="020B0503020204020204" pitchFamily="34" charset="-122"/>
              </a:rPr>
              <a:t>】</a:t>
            </a:r>
            <a:endParaRPr lang="en-US" altLang="zh-CN" sz="1400" dirty="0">
              <a:solidFill>
                <a:srgbClr val="DE7538"/>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43999" y="1311687"/>
            <a:ext cx="5375108" cy="334313"/>
          </a:xfrm>
          <a:prstGeom prst="rect">
            <a:avLst/>
          </a:prstGeom>
          <a:noFill/>
        </p:spPr>
        <p:txBody>
          <a:bodyPr wrap="square" lIns="36000" tIns="36000" rIns="36000" bIns="36000" rtlCol="0">
            <a:spAutoFit/>
          </a:bodyPr>
          <a:lstStyle/>
          <a:p>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考点一　</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罗斯福新政</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九下</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P58</a:t>
            </a:r>
            <a:r>
              <a:rPr lang="en-US" altLang="zh-CN"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62)</a:t>
            </a:r>
            <a:endParaRPr lang="zh-CN" altLang="en-US" sz="17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8" name="文本框 17"/>
          <p:cNvSpPr txBox="1"/>
          <p:nvPr/>
        </p:nvSpPr>
        <p:spPr>
          <a:xfrm>
            <a:off x="503069" y="2581345"/>
            <a:ext cx="7652944" cy="395869"/>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知道经济大危机</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了解罗斯福新政</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理解国家干预政策对西方经济发展的影响。</a:t>
            </a:r>
            <a:endParaRPr lang="en-US" altLang="zh-CN" sz="1400" dirty="0" smtClean="0">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Effect transition="in" filter="fade">
                                      <p:cBhvr>
                                        <p:cTn id="26" dur="500"/>
                                        <p:tgtEl>
                                          <p:spTgt spid="18">
                                            <p:txEl>
                                              <p:pRg st="0" end="0"/>
                                            </p:txEl>
                                          </p:spTgt>
                                        </p:tgtEl>
                                      </p:cBhvr>
                                    </p:animEffect>
                                    <p:anim calcmode="lin" valueType="num">
                                      <p:cBhvr>
                                        <p:cTn id="2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nvGraphicFramePr>
        <p:xfrm>
          <a:off x="549182" y="1394279"/>
          <a:ext cx="7182398" cy="3096078"/>
        </p:xfrm>
        <a:graphic>
          <a:graphicData uri="http://schemas.openxmlformats.org/drawingml/2006/table">
            <a:tbl>
              <a:tblPr/>
              <a:tblGrid>
                <a:gridCol w="406192"/>
                <a:gridCol w="544773"/>
                <a:gridCol w="589804"/>
                <a:gridCol w="5641629"/>
              </a:tblGrid>
              <a:tr h="324563">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1505311">
                <a:tc rowSpan="3">
                  <a:txBody>
                    <a:bodyPr/>
                    <a:lstStyle/>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罗</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斯</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福</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政</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背景</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(1929</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1933</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年经济大危机</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原因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根本原因</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资本主义制度的基本矛盾依然存在</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生产的社会化和生产资料私有制之间的矛盾</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直接原因</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资本主义生产力的迅速发展和劳动人民购买力相对低下的矛盾</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p>
                    <a:p>
                      <a:pPr marL="0" marR="0" indent="0" algn="l" defTabSz="685800" rtl="0" eaLnBrk="1" fontAlgn="auto" latinLnBrk="0" hangingPunct="1">
                        <a:lnSpc>
                          <a:spcPct val="150000"/>
                        </a:lnSpc>
                        <a:spcBef>
                          <a:spcPts val="0"/>
                        </a:spcBef>
                        <a:spcAft>
                          <a:spcPts val="0"/>
                        </a:spcAft>
                        <a:buClrTx/>
                        <a:buSzTx/>
                        <a:buFontTx/>
                        <a:buNone/>
                        <a:defRPr/>
                      </a:pP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导致生产过剩</a:t>
                      </a:r>
                      <a:r>
                        <a:rPr 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股票的</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投机</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加速了危机的爆发</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563">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1929</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1933</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41641">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爆发</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1929</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10</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月下旬</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美国股票突然暴跌</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一场空前的经济大危机迅速席卷</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了</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美国</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以及</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整个资本主义世界</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5" name="表格 14"/>
          <p:cNvGraphicFramePr>
            <a:graphicFrameLocks noGrp="1"/>
          </p:cNvGraphicFramePr>
          <p:nvPr/>
        </p:nvGraphicFramePr>
        <p:xfrm>
          <a:off x="571819" y="1372510"/>
          <a:ext cx="8017009" cy="3362776"/>
        </p:xfrm>
        <a:graphic>
          <a:graphicData uri="http://schemas.openxmlformats.org/drawingml/2006/table">
            <a:tbl>
              <a:tblPr/>
              <a:tblGrid>
                <a:gridCol w="362277"/>
                <a:gridCol w="394823"/>
                <a:gridCol w="7259909"/>
              </a:tblGrid>
              <a:tr h="276127">
                <a:tc>
                  <a:txBody>
                    <a:bodyPr/>
                    <a:lstStyle/>
                    <a:p>
                      <a:pPr marL="0" algn="ctr" defTabSz="685800" rtl="0" eaLnBrk="1" latinLnBrk="0" hangingPunct="1">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2">
                  <a:txBody>
                    <a:bodyPr/>
                    <a:lstStyle/>
                    <a:p>
                      <a:pPr marL="0" algn="ctr" defTabSz="685800" rtl="0" eaLnBrk="1" latinLnBrk="0" hangingPunct="1">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r>
              <a:tr h="349150">
                <a:tc rowSpan="3">
                  <a:txBody>
                    <a:bodyPr/>
                    <a:lstStyle/>
                    <a:p>
                      <a:pPr algn="ctr">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罗</a:t>
                      </a:r>
                      <a:endParaRPr lang="en-US" alt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斯</a:t>
                      </a:r>
                      <a:endParaRPr lang="en-US" alt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福</a:t>
                      </a:r>
                      <a:endPar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a:t>
                      </a:r>
                      <a:endParaRPr lang="en-US" alt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政</a:t>
                      </a:r>
                      <a:endPar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目的</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根本目的</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巩固资本主义制度</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维护资产阶级</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统治</a:t>
                      </a:r>
                      <a:r>
                        <a:rPr lang="en-US" alt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直接目的</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摆脱经济危机</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缓和社会矛盾</a:t>
                      </a:r>
                    </a:p>
                  </a:txBody>
                  <a:tcPr marL="48271" marR="4827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57843">
                <a:tc vMerge="1">
                  <a:txBody>
                    <a:bodyPr/>
                    <a:lstStyle/>
                    <a:p>
                      <a:endParaRPr lang="zh-CN"/>
                    </a:p>
                  </a:txBody>
                  <a:tcPr/>
                </a:tc>
                <a:tc>
                  <a:txBody>
                    <a:bodyPr/>
                    <a:lstStyle/>
                    <a:p>
                      <a:pPr marL="0" algn="ctr" defTabSz="685800" rtl="0" eaLnBrk="1" latinLnBrk="0" hangingPunct="1">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1933</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罗斯福就任美国总统</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宣布实施新政</a:t>
                      </a:r>
                    </a:p>
                  </a:txBody>
                  <a:tcPr marL="48271" marR="4827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79656">
                <a:tc vMerge="1">
                  <a:txBody>
                    <a:bodyPr/>
                    <a:lstStyle/>
                    <a:p>
                      <a:endParaRPr lang="zh-CN"/>
                    </a:p>
                  </a:txBody>
                  <a:tcPr/>
                </a:tc>
                <a:tc>
                  <a:txBody>
                    <a:bodyPr/>
                    <a:lstStyle/>
                    <a:p>
                      <a:pPr marL="0" algn="ctr" defTabSz="685800" rtl="0" eaLnBrk="1" latinLnBrk="0" hangingPunct="1">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措施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整顿金融体系</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通过《紧急银行法案》</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对银行业进行</a:t>
                      </a:r>
                      <a:r>
                        <a:rPr lang="zh-CN" sz="1200" u="wavy" kern="100" dirty="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整顿</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恢复银行信用</a:t>
                      </a:r>
                      <a:r>
                        <a:rPr 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最能树立政府诚信形象的措施</a:t>
                      </a:r>
                      <a:r>
                        <a:rPr lang="en-US" altLang="zh-CN"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marR="0" indent="0" algn="l" defTabSz="685800" rtl="0" eaLnBrk="1" fontAlgn="auto" latinLnBrk="0" hangingPunct="1">
                        <a:lnSpc>
                          <a:spcPct val="150000"/>
                        </a:lnSpc>
                        <a:spcBef>
                          <a:spcPts val="0"/>
                        </a:spcBef>
                        <a:spcAft>
                          <a:spcPts val="0"/>
                        </a:spcAft>
                        <a:buClrTx/>
                        <a:buSzTx/>
                        <a:buFontTx/>
                        <a:buNone/>
                        <a:defRPr/>
                      </a:pP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加强对工业的计划指导</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国家工业复兴法</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基础和核心措施</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制定公平竞争法规</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协调各个工业部门的企业活动</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规定雇员有组织起来进行谈判的权利</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确定最低工资标准</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限制工时</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全国劳工关系法</a:t>
                      </a:r>
                      <a:r>
                        <a:rPr lang="en-US" altLang="zh-CN"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在一定范围内维护工人合法权益</a:t>
                      </a:r>
                    </a:p>
                    <a:p>
                      <a:pPr marL="0" marR="0" indent="0" algn="l" defTabSz="685800" rtl="0" eaLnBrk="1" fontAlgn="auto" latinLnBrk="0" hangingPunct="1">
                        <a:lnSpc>
                          <a:spcPct val="150000"/>
                        </a:lnSpc>
                        <a:spcBef>
                          <a:spcPts val="0"/>
                        </a:spcBef>
                        <a:spcAft>
                          <a:spcPts val="0"/>
                        </a:spcAft>
                        <a:buClrTx/>
                        <a:buSzTx/>
                        <a:buFontTx/>
                        <a:buNone/>
                        <a:defRPr/>
                      </a:pP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调整农业政策</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通过《农业调整法》</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对全国农业生产和销售进行调节</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限制产量</a:t>
                      </a:r>
                      <a:r>
                        <a:rPr 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稳定农产品价格</a:t>
                      </a:r>
                      <a:r>
                        <a:rPr lang="en-US" altLang="zh-CN"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12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marR="0" indent="0" algn="l" defTabSz="685800" rtl="0" eaLnBrk="1" fontAlgn="auto" latinLnBrk="0" hangingPunct="1">
                        <a:lnSpc>
                          <a:spcPct val="150000"/>
                        </a:lnSpc>
                        <a:spcBef>
                          <a:spcPts val="0"/>
                        </a:spcBef>
                        <a:spcAft>
                          <a:spcPts val="0"/>
                        </a:spcAft>
                        <a:buClrTx/>
                        <a:buSzTx/>
                        <a:buFontTx/>
                        <a:buNone/>
                        <a:defRPr/>
                      </a:pP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推行</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以工代赈</a:t>
                      </a:r>
                      <a:r>
                        <a:rPr lang="en-US" altLang="zh-CN"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通过投资兴建大量公共设施</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如水库、发电站、公路、桥梁、机场、运动场、公园等</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为失业者提供就业机会</a:t>
                      </a:r>
                    </a:p>
                    <a:p>
                      <a:pPr>
                        <a:lnSpc>
                          <a:spcPct val="150000"/>
                        </a:lnSpc>
                        <a:spcAft>
                          <a:spcPts val="0"/>
                        </a:spcAft>
                      </a:pP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(5)</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发展社会福利</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通过《社会保障法》</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建立社会福利体制</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建立应急的救济机构</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利用过剩物资救济失业家庭</a:t>
                      </a:r>
                    </a:p>
                  </a:txBody>
                  <a:tcPr marL="48271" marR="4827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TextBox 13"/>
          <p:cNvSpPr txBox="1"/>
          <p:nvPr/>
        </p:nvSpPr>
        <p:spPr>
          <a:xfrm>
            <a:off x="7630665" y="805177"/>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2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5" name="表格 14"/>
          <p:cNvGraphicFramePr>
            <a:graphicFrameLocks noGrp="1"/>
          </p:cNvGraphicFramePr>
          <p:nvPr/>
        </p:nvGraphicFramePr>
        <p:xfrm>
          <a:off x="571819" y="1486807"/>
          <a:ext cx="7723095" cy="2995387"/>
        </p:xfrm>
        <a:graphic>
          <a:graphicData uri="http://schemas.openxmlformats.org/drawingml/2006/table">
            <a:tbl>
              <a:tblPr/>
              <a:tblGrid>
                <a:gridCol w="554429"/>
                <a:gridCol w="752062"/>
                <a:gridCol w="6416604"/>
              </a:tblGrid>
              <a:tr h="467828">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2">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r>
              <a:tr h="467828">
                <a:tc rowSpan="3">
                  <a:txBody>
                    <a:bodyPr/>
                    <a:lstStyle/>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罗</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斯</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福</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政</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特点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国家加强对经济生活的干预和指导</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48271" marR="4827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7828">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实质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不改变资本主义制度</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前提下对资本主义生产关系的局部调整</a:t>
                      </a:r>
                    </a:p>
                  </a:txBody>
                  <a:tcPr marL="48271" marR="4827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1903">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影响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积极性</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新政期间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美国经济开始了缓慢的复苏</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工业生产有所恢复</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就业人数逐步增加</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人民生活得到改善。新政增强了政府的宏观调控能力</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恢复了美国人民的信心</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对资本主义世界产生了深远影响</a:t>
                      </a:r>
                    </a:p>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局限性</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新政是在维护资本主义制度的前提下作出的政策调整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它没有改变资本主义的本质</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无法解决美国社会的根本矛盾</a:t>
                      </a:r>
                    </a:p>
                  </a:txBody>
                  <a:tcPr marL="48271" marR="4827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TextBox 13"/>
          <p:cNvSpPr txBox="1"/>
          <p:nvPr/>
        </p:nvSpPr>
        <p:spPr>
          <a:xfrm>
            <a:off x="7369407" y="1090927"/>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2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25412" y="1959410"/>
            <a:ext cx="7048786"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课</a:t>
            </a:r>
            <a:r>
              <a:rPr lang="zh-CN" altLang="en-US" sz="1400" b="1" dirty="0" smtClean="0">
                <a:solidFill>
                  <a:srgbClr val="DE7538"/>
                </a:solidFill>
                <a:latin typeface="微软雅黑" panose="020B0503020204020204" pitchFamily="34" charset="-122"/>
                <a:ea typeface="微软雅黑" panose="020B0503020204020204" pitchFamily="34" charset="-122"/>
              </a:rPr>
              <a:t>标要求</a:t>
            </a:r>
            <a:r>
              <a:rPr lang="en-US" altLang="zh-CN" sz="1400" dirty="0" smtClean="0">
                <a:solidFill>
                  <a:srgbClr val="DE7538"/>
                </a:solidFill>
                <a:latin typeface="微软雅黑" panose="020B0503020204020204" pitchFamily="34" charset="-122"/>
                <a:ea typeface="微软雅黑" panose="020B0503020204020204" pitchFamily="34" charset="-122"/>
              </a:rPr>
              <a:t>】</a:t>
            </a:r>
          </a:p>
          <a:p>
            <a:pPr>
              <a:lnSpc>
                <a:spcPct val="150000"/>
              </a:lnSpc>
            </a:pPr>
            <a:r>
              <a:rPr lang="zh-CN" altLang="en-US" sz="1400" dirty="0" smtClean="0">
                <a:latin typeface="微软雅黑" panose="020B0503020204020204" pitchFamily="34" charset="-122"/>
                <a:ea typeface="微软雅黑" panose="020B0503020204020204" pitchFamily="34" charset="-122"/>
              </a:rPr>
              <a:t>了解日本对中国的侵略、纳粹德国对外扩张</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知道德国、日本、意大利侵略集团是发动第二次世界大战的罪魁祸首。</a:t>
            </a:r>
            <a:endParaRPr lang="en-US" altLang="zh-CN" sz="1400" dirty="0" smtClean="0">
              <a:latin typeface="微软雅黑" panose="020B0503020204020204" pitchFamily="34" charset="-122"/>
              <a:ea typeface="微软雅黑" panose="020B0503020204020204" pitchFamily="34" charset="-122"/>
            </a:endParaRPr>
          </a:p>
        </p:txBody>
      </p:sp>
      <p:sp>
        <p:nvSpPr>
          <p:cNvPr id="15" name="文本框 14"/>
          <p:cNvSpPr txBox="1"/>
          <p:nvPr/>
        </p:nvSpPr>
        <p:spPr>
          <a:xfrm>
            <a:off x="553309" y="1238207"/>
            <a:ext cx="7039475" cy="334313"/>
          </a:xfrm>
          <a:prstGeom prst="rect">
            <a:avLst/>
          </a:prstGeom>
          <a:noFill/>
        </p:spPr>
        <p:txBody>
          <a:bodyPr wrap="square" lIns="36000" tIns="36000" rIns="36000" bIns="36000" rtlCol="0">
            <a:spAutoFit/>
          </a:bodyPr>
          <a:lstStyle/>
          <a:p>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考点二</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法西斯国家的侵略扩张</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九下</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P63</a:t>
            </a:r>
            <a:r>
              <a:rPr lang="en-US" altLang="zh-CN"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66)</a:t>
            </a:r>
            <a:endPar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fade">
                                      <p:cBhvr>
                                        <p:cTn id="21" dur="1000"/>
                                        <p:tgtEl>
                                          <p:spTgt spid="1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1">
                                            <p:txEl>
                                              <p:pRg st="1" end="1"/>
                                            </p:txEl>
                                          </p:spTgt>
                                        </p:tgtEl>
                                        <p:attrNameLst>
                                          <p:attrName>style.visibility</p:attrName>
                                        </p:attrNameLst>
                                      </p:cBhvr>
                                      <p:to>
                                        <p:strVal val="visible"/>
                                      </p:to>
                                    </p:set>
                                    <p:animEffect transition="in" filter="wipe(up)">
                                      <p:cBhvr>
                                        <p:cTn id="26" dur="1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1</TotalTime>
  <Words>3824</Words>
  <Application>WPS 演示</Application>
  <PresentationFormat>全屏显示(16:9)</PresentationFormat>
  <Paragraphs>286</Paragraphs>
  <Slides>21</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21</vt:i4>
      </vt:variant>
    </vt:vector>
  </HeadingPairs>
  <TitlesOfParts>
    <vt:vector size="24" baseType="lpstr">
      <vt:lpstr>主题2</vt:lpstr>
      <vt:lpstr>海阔天空</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2019-01-05T13:23:00Z</dcterms:created>
  <dcterms:modified xsi:type="dcterms:W3CDTF">2019-03-12T03:53:11Z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