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 id="2147483674"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9144000" cy="5715000" type="screen16x1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106" d="100"/>
          <a:sy n="106" d="100"/>
        </p:scale>
        <p:origin x="-510" y="-84"/>
      </p:cViewPr>
      <p:guideLst>
        <p:guide orient="horz" pos="180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6"/>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pPr/>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7"/>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7"/>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标题幻灯片">
    <p:spTree>
      <p:nvGrpSpPr>
        <p:cNvPr id="1" name=""/>
        <p:cNvGrpSpPr/>
        <p:nvPr/>
      </p:nvGrpSpPr>
      <p:grpSpPr>
        <a:xfrm>
          <a:off x="0" y="0"/>
          <a:ext cx="0" cy="0"/>
          <a:chOff x="0" y="0"/>
          <a:chExt cx="0" cy="0"/>
        </a:xfrm>
      </p:grpSpPr>
      <p:grpSp>
        <p:nvGrpSpPr>
          <p:cNvPr id="2" name="组合 1"/>
          <p:cNvGrpSpPr/>
          <p:nvPr/>
        </p:nvGrpSpPr>
        <p:grpSpPr>
          <a:xfrm rot="13450455">
            <a:off x="8278709" y="4451657"/>
            <a:ext cx="496115" cy="1400993"/>
            <a:chOff x="11762339" y="3746221"/>
            <a:chExt cx="406107" cy="1155987"/>
          </a:xfrm>
        </p:grpSpPr>
        <p:sp>
          <p:nvSpPr>
            <p:cNvPr id="3" name="Freeform 16"/>
            <p:cNvSpPr/>
            <p:nvPr userDrawn="1"/>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4" name="Freeform 30"/>
            <p:cNvSpPr/>
            <p:nvPr userDrawn="1"/>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5" name="Freeform 12"/>
            <p:cNvSpPr/>
            <p:nvPr userDrawn="1"/>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grpSp>
      <p:grpSp>
        <p:nvGrpSpPr>
          <p:cNvPr id="6" name="组合 5"/>
          <p:cNvGrpSpPr/>
          <p:nvPr/>
        </p:nvGrpSpPr>
        <p:grpSpPr>
          <a:xfrm rot="2731254">
            <a:off x="367664" y="-135524"/>
            <a:ext cx="424637" cy="1343038"/>
            <a:chOff x="4454660" y="3810474"/>
            <a:chExt cx="406107" cy="1155987"/>
          </a:xfrm>
        </p:grpSpPr>
        <p:sp>
          <p:nvSpPr>
            <p:cNvPr id="7" name="Freeform 16"/>
            <p:cNvSpPr/>
            <p:nvPr userDrawn="1"/>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8" name="Freeform 30"/>
            <p:cNvSpPr/>
            <p:nvPr userDrawn="1"/>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9" name="Freeform 12"/>
            <p:cNvSpPr/>
            <p:nvPr userDrawn="1"/>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grpSp>
      <p:grpSp>
        <p:nvGrpSpPr>
          <p:cNvPr id="10" name="组合 9"/>
          <p:cNvGrpSpPr/>
          <p:nvPr/>
        </p:nvGrpSpPr>
        <p:grpSpPr>
          <a:xfrm rot="23880000" flipV="1">
            <a:off x="122842" y="1084"/>
            <a:ext cx="159482" cy="504410"/>
            <a:chOff x="4454660" y="3810474"/>
            <a:chExt cx="406107" cy="1155987"/>
          </a:xfrm>
        </p:grpSpPr>
        <p:sp>
          <p:nvSpPr>
            <p:cNvPr id="11" name="Freeform 16"/>
            <p:cNvSpPr/>
            <p:nvPr userDrawn="1"/>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12" name="Freeform 30"/>
            <p:cNvSpPr/>
            <p:nvPr userDrawn="1"/>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13" name="Freeform 12"/>
            <p:cNvSpPr/>
            <p:nvPr userDrawn="1"/>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grpSp>
      <p:grpSp>
        <p:nvGrpSpPr>
          <p:cNvPr id="14" name="组合 13"/>
          <p:cNvGrpSpPr/>
          <p:nvPr/>
        </p:nvGrpSpPr>
        <p:grpSpPr>
          <a:xfrm rot="23880000" flipV="1">
            <a:off x="8799297" y="5209509"/>
            <a:ext cx="159482" cy="504410"/>
            <a:chOff x="4454660" y="3810474"/>
            <a:chExt cx="406107" cy="1155987"/>
          </a:xfrm>
        </p:grpSpPr>
        <p:sp>
          <p:nvSpPr>
            <p:cNvPr id="15" name="Freeform 16"/>
            <p:cNvSpPr/>
            <p:nvPr userDrawn="1"/>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16" name="Freeform 30"/>
            <p:cNvSpPr/>
            <p:nvPr userDrawn="1"/>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17" name="Freeform 12"/>
            <p:cNvSpPr/>
            <p:nvPr userDrawn="1"/>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grpSp>
    </p:spTree>
  </p:cSld>
  <p:clrMapOvr>
    <a:masterClrMapping/>
  </p:clrMapOvr>
  <p:timing>
    <p:tnLst>
      <p:par>
        <p:cTn id="1" dur="indefinite" restart="never" nodeType="tmRoot"/>
      </p:par>
    </p:tnLst>
  </p:timing>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238500"/>
            <a:ext cx="6400800" cy="14605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59D9C70D-B7C8-466D-B87C-22D855EF72C6}"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59D9C70D-B7C8-466D-B87C-22D855EF72C6}"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59D9C70D-B7C8-466D-B87C-22D855EF72C6}"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59D9C70D-B7C8-466D-B87C-22D855EF72C6}"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59D9C70D-B7C8-466D-B87C-22D855EF72C6}" type="datetimeFigureOut">
              <a:rPr lang="zh-CN" altLang="en-US" smtClean="0"/>
              <a:pPr/>
              <a:t>2019/3/12</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2019/3/12</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pPr/>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2019/3/12</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59D9C70D-B7C8-466D-B87C-22D855EF72C6}"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5715000"/>
          </a:xfrm>
          <a:prstGeom prst="rect">
            <a:avLst/>
          </a:prstGeom>
          <a:noFill/>
          <a:ln w="9525">
            <a:noFill/>
            <a:miter lim="800000"/>
            <a:headEnd/>
            <a:tailEnd/>
          </a:ln>
        </p:spPr>
      </p:pic>
      <p:sp>
        <p:nvSpPr>
          <p:cNvPr id="3075" name="Rectangle 27"/>
          <p:cNvSpPr>
            <a:spLocks noGrp="1" noChangeArrowheads="1"/>
          </p:cNvSpPr>
          <p:nvPr>
            <p:ph type="ctrTitle"/>
          </p:nvPr>
        </p:nvSpPr>
        <p:spPr>
          <a:xfrm>
            <a:off x="468318" y="2497668"/>
            <a:ext cx="8207375" cy="800365"/>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8" y="3294063"/>
            <a:ext cx="8207375" cy="339990"/>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9"/>
            <a:ext cx="7772400" cy="1135063"/>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937948"/>
            <a:ext cx="4027487" cy="431932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937948"/>
            <a:ext cx="4027488" cy="431932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279263"/>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30" y="1279263"/>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30"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D9C70D-B7C8-466D-B87C-22D855EF72C6}" type="datetimeFigureOut">
              <a:rPr lang="zh-CN" altLang="en-US" smtClean="0"/>
              <a:pPr/>
              <a:t>2019/3/12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27543"/>
            <a:ext cx="3008313" cy="96837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5" y="1195919"/>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58752"/>
            <a:ext cx="2051050" cy="509852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58752"/>
            <a:ext cx="6005512" cy="5098521"/>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1"/>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1"/>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D9C70D-B7C8-466D-B87C-22D855EF72C6}" type="datetimeFigureOut">
              <a:rPr lang="zh-CN" altLang="en-US" smtClean="0"/>
              <a:pPr/>
              <a:t>2019/3/12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D9C70D-B7C8-466D-B87C-22D855EF72C6}" type="datetimeFigureOut">
              <a:rPr lang="zh-CN" altLang="en-US" smtClean="0"/>
              <a:pPr/>
              <a:t>2019/3/12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27541"/>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195919"/>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1"/>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D9C70D-B7C8-466D-B87C-22D855EF72C6}" type="datetimeFigureOut">
              <a:rPr lang="zh-CN" altLang="en-US" smtClean="0"/>
              <a:pPr/>
              <a:t>2019/3/12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pPr/>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4"/>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1"/>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9D9C70D-B7C8-466D-B87C-22D855EF72C6}" type="datetimeFigureOut">
              <a:rPr lang="zh-CN" altLang="en-US" smtClean="0"/>
              <a:pPr/>
              <a:t>2019/3/12</a:t>
            </a:fld>
            <a:endParaRPr lang="zh-CN" altLang="en-US"/>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F9045BA-9AC9-4435-A9A0-D822685BA71C}" type="slidenum">
              <a:rPr lang="zh-CN" altLang="en-US" smtClean="0"/>
              <a:pPr/>
              <a:t>‹#›</a:t>
            </a:fld>
            <a:endParaRPr lang="zh-CN" altLang="en-US"/>
          </a:p>
        </p:txBody>
      </p:sp>
      <p:pic>
        <p:nvPicPr>
          <p:cNvPr id="7" name="Picture 2"/>
          <p:cNvPicPr>
            <a:picLocks noChangeAspect="1" noChangeArrowheads="1"/>
          </p:cNvPicPr>
          <p:nvPr/>
        </p:nvPicPr>
        <p:blipFill>
          <a:blip r:embed="rId15" cstate="print"/>
          <a:srcRect/>
          <a:stretch>
            <a:fillRect/>
          </a:stretch>
        </p:blipFill>
        <p:spPr bwMode="auto">
          <a:xfrm>
            <a:off x="0" y="0"/>
            <a:ext cx="9144000" cy="5715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28865"/>
            <a:ext cx="822960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333500"/>
            <a:ext cx="8229600" cy="3771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5296959"/>
            <a:ext cx="2133600" cy="304271"/>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59D9C70D-B7C8-466D-B87C-22D855EF72C6}" type="datetimeFigureOut">
              <a:rPr lang="zh-CN" altLang="en-US" smtClean="0"/>
              <a:pPr/>
              <a:t>2019/3/12</a:t>
            </a:fld>
            <a:endParaRPr lang="zh-CN" altLang="en-US"/>
          </a:p>
        </p:txBody>
      </p:sp>
      <p:sp>
        <p:nvSpPr>
          <p:cNvPr id="1029" name="页脚占位符 4"/>
          <p:cNvSpPr>
            <a:spLocks noGrp="1" noChangeArrowheads="1"/>
          </p:cNvSpPr>
          <p:nvPr>
            <p:ph type="ftr" sz="quarter" idx="3"/>
          </p:nvPr>
        </p:nvSpPr>
        <p:spPr bwMode="auto">
          <a:xfrm>
            <a:off x="3124200" y="5296959"/>
            <a:ext cx="2895600" cy="304271"/>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553200" y="5296959"/>
            <a:ext cx="2133600" cy="304271"/>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F9045BA-9AC9-4435-A9A0-D822685BA71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6" y="937948"/>
            <a:ext cx="8207375" cy="43193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3" y="158751"/>
            <a:ext cx="8207375" cy="7196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8" y="5437187"/>
            <a:ext cx="1439863" cy="164042"/>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1633364"/>
            <a:ext cx="8136904" cy="2122805"/>
          </a:xfrm>
          <a:prstGeom prst="rect">
            <a:avLst/>
          </a:prstGeom>
        </p:spPr>
        <p:txBody>
          <a:bodyPr wrap="square">
            <a:spAutoFit/>
          </a:bodyPr>
          <a:lstStyle/>
          <a:p>
            <a:pPr algn="ctr"/>
            <a:r>
              <a:rPr lang="zh-CN" altLang="en-US" sz="4400" dirty="0" smtClean="0">
                <a:latin typeface="楷体" panose="02010609060101010101" charset="-122"/>
                <a:ea typeface="楷体" panose="02010609060101010101" charset="-122"/>
              </a:rPr>
              <a:t>第二单元　</a:t>
            </a:r>
            <a:endParaRPr lang="en-US" altLang="zh-CN" sz="4400" dirty="0" smtClean="0">
              <a:latin typeface="楷体" panose="02010609060101010101" charset="-122"/>
              <a:ea typeface="楷体" panose="02010609060101010101" charset="-122"/>
            </a:endParaRPr>
          </a:p>
          <a:p>
            <a:pPr algn="ctr"/>
            <a:r>
              <a:rPr lang="zh-CN" altLang="en-US" sz="4400" dirty="0" smtClean="0">
                <a:latin typeface="楷体" panose="02010609060101010101" charset="-122"/>
                <a:ea typeface="楷体" panose="02010609060101010101" charset="-122"/>
              </a:rPr>
              <a:t>第二次工业革命和近代科学文化</a:t>
            </a:r>
          </a:p>
          <a:p>
            <a:pPr algn="ctr"/>
            <a:r>
              <a:rPr lang="zh-CN" altLang="en-US" sz="4400" dirty="0" smtClean="0">
                <a:latin typeface="楷体" panose="02010609060101010101" charset="-122"/>
                <a:ea typeface="楷体" panose="02010609060101010101" charset="-122"/>
              </a:rPr>
              <a:t>复习课件</a:t>
            </a:r>
            <a:endParaRPr lang="zh-CN" altLang="en-US" sz="4400"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807488" y="1849388"/>
            <a:ext cx="7652944" cy="1363345"/>
          </a:xfrm>
          <a:prstGeom prst="rect">
            <a:avLst/>
          </a:prstGeom>
          <a:noFill/>
        </p:spPr>
        <p:txBody>
          <a:bodyPr wrap="square" lIns="36000" tIns="36000" rIns="36000" bIns="36000" rtlCol="0">
            <a:spAutoFit/>
          </a:bodyPr>
          <a:lstStyle/>
          <a:p>
            <a:pPr>
              <a:lnSpc>
                <a:spcPct val="150000"/>
              </a:lnSpc>
            </a:pPr>
            <a:r>
              <a:rPr lang="zh-CN" altLang="en-US" sz="1400" dirty="0">
                <a:solidFill>
                  <a:srgbClr val="FF0000"/>
                </a:solidFill>
                <a:latin typeface="宋体" panose="02010600030101010101" pitchFamily="2" charset="-122"/>
                <a:ea typeface="宋体" panose="02010600030101010101" pitchFamily="2" charset="-122"/>
              </a:rPr>
              <a:t>解析：结合所学知识可知，</a:t>
            </a:r>
            <a:r>
              <a:rPr lang="en-US" altLang="zh-CN" sz="1400" dirty="0">
                <a:solidFill>
                  <a:srgbClr val="FF0000"/>
                </a:solidFill>
                <a:latin typeface="宋体" panose="02010600030101010101" pitchFamily="2" charset="-122"/>
                <a:ea typeface="宋体" panose="02010600030101010101" pitchFamily="2" charset="-122"/>
              </a:rPr>
              <a:t>19</a:t>
            </a:r>
            <a:r>
              <a:rPr lang="zh-CN" altLang="en-US" sz="1400" dirty="0">
                <a:solidFill>
                  <a:srgbClr val="FF0000"/>
                </a:solidFill>
                <a:latin typeface="宋体" panose="02010600030101010101" pitchFamily="2" charset="-122"/>
                <a:ea typeface="宋体" panose="02010600030101010101" pitchFamily="2" charset="-122"/>
              </a:rPr>
              <a:t>世纪六七十年代，各种新技术、新发明层出不穷，并被迅速应用于工业生产，促进了工业的蓬勃发展，这就是第二次工业革命。第二次工业革命的特点是科学研究同工业生产紧密结合。选项</a:t>
            </a:r>
            <a:r>
              <a:rPr lang="en-US" altLang="zh-CN" sz="1400" dirty="0">
                <a:solidFill>
                  <a:srgbClr val="FF0000"/>
                </a:solidFill>
                <a:latin typeface="宋体" panose="02010600030101010101" pitchFamily="2" charset="-122"/>
                <a:ea typeface="宋体" panose="02010600030101010101" pitchFamily="2" charset="-122"/>
              </a:rPr>
              <a:t>A</a:t>
            </a:r>
            <a:r>
              <a:rPr lang="zh-CN" altLang="en-US" sz="1400" dirty="0">
                <a:solidFill>
                  <a:srgbClr val="FF0000"/>
                </a:solidFill>
                <a:latin typeface="宋体" panose="02010600030101010101" pitchFamily="2" charset="-122"/>
                <a:ea typeface="宋体" panose="02010600030101010101" pitchFamily="2" charset="-122"/>
              </a:rPr>
              <a:t>符合题意；选项</a:t>
            </a:r>
            <a:r>
              <a:rPr lang="en-US" altLang="zh-CN" sz="1400" dirty="0">
                <a:solidFill>
                  <a:srgbClr val="FF0000"/>
                </a:solidFill>
                <a:latin typeface="宋体" panose="02010600030101010101" pitchFamily="2" charset="-122"/>
                <a:ea typeface="宋体" panose="02010600030101010101" pitchFamily="2" charset="-122"/>
              </a:rPr>
              <a:t>BCD</a:t>
            </a:r>
            <a:r>
              <a:rPr lang="zh-CN" altLang="en-US" sz="1400" dirty="0">
                <a:solidFill>
                  <a:srgbClr val="FF0000"/>
                </a:solidFill>
                <a:latin typeface="宋体" panose="02010600030101010101" pitchFamily="2" charset="-122"/>
                <a:ea typeface="宋体" panose="02010600030101010101" pitchFamily="2" charset="-122"/>
              </a:rPr>
              <a:t>属于第二次工业革命的后果和影响，不是特点。</a:t>
            </a:r>
          </a:p>
          <a:p>
            <a:pPr>
              <a:lnSpc>
                <a:spcPct val="150000"/>
              </a:lnSpc>
            </a:pPr>
            <a:r>
              <a:rPr lang="zh-CN" altLang="en-US" sz="1400" dirty="0">
                <a:solidFill>
                  <a:srgbClr val="FF0000"/>
                </a:solidFill>
                <a:latin typeface="宋体" panose="02010600030101010101" pitchFamily="2" charset="-122"/>
                <a:ea typeface="宋体" panose="02010600030101010101" pitchFamily="2" charset="-122"/>
              </a:rPr>
              <a:t>故答案为：</a:t>
            </a:r>
            <a:r>
              <a:rPr lang="en-US" altLang="zh-CN" sz="1400" dirty="0">
                <a:solidFill>
                  <a:srgbClr val="FF0000"/>
                </a:solidFill>
                <a:latin typeface="宋体" panose="02010600030101010101" pitchFamily="2" charset="-122"/>
                <a:ea typeface="宋体" panose="02010600030101010101" pitchFamily="2"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anim calcmode="lin" valueType="num">
                                      <p:cBhvr>
                                        <p:cTn id="8"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xEl>
                                              <p:pRg st="1" end="1"/>
                                            </p:txEl>
                                          </p:spTgt>
                                        </p:tgtEl>
                                        <p:attrNameLst>
                                          <p:attrName>style.visibility</p:attrName>
                                        </p:attrNameLst>
                                      </p:cBhvr>
                                      <p:to>
                                        <p:strVal val="visible"/>
                                      </p:to>
                                    </p:set>
                                    <p:animEffect transition="in" filter="fade">
                                      <p:cBhvr>
                                        <p:cTn id="14" dur="500"/>
                                        <p:tgtEl>
                                          <p:spTgt spid="18">
                                            <p:txEl>
                                              <p:pRg st="1" end="1"/>
                                            </p:txEl>
                                          </p:spTgt>
                                        </p:tgtEl>
                                      </p:cBhvr>
                                    </p:animEffect>
                                    <p:anim calcmode="lin" valueType="num">
                                      <p:cBhvr>
                                        <p:cTn id="15"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1" name="文本框 10"/>
          <p:cNvSpPr txBox="1"/>
          <p:nvPr/>
        </p:nvSpPr>
        <p:spPr>
          <a:xfrm>
            <a:off x="511345" y="2785008"/>
            <a:ext cx="7048786" cy="1040130"/>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宋体" panose="02010600030101010101" pitchFamily="2" charset="-122"/>
                <a:ea typeface="宋体" panose="02010600030101010101" pitchFamily="2" charset="-122"/>
              </a:rPr>
              <a:t>【</a:t>
            </a:r>
            <a:r>
              <a:rPr lang="zh-CN" altLang="en-US" sz="1400" b="1" dirty="0">
                <a:solidFill>
                  <a:srgbClr val="DE7538"/>
                </a:solidFill>
                <a:latin typeface="宋体" panose="02010600030101010101" pitchFamily="2" charset="-122"/>
                <a:ea typeface="宋体" panose="02010600030101010101" pitchFamily="2" charset="-122"/>
              </a:rPr>
              <a:t>课</a:t>
            </a:r>
            <a:r>
              <a:rPr lang="zh-CN" altLang="en-US" sz="1400" b="1" dirty="0" smtClean="0">
                <a:solidFill>
                  <a:srgbClr val="DE7538"/>
                </a:solidFill>
                <a:latin typeface="宋体" panose="02010600030101010101" pitchFamily="2" charset="-122"/>
                <a:ea typeface="宋体" panose="02010600030101010101" pitchFamily="2" charset="-122"/>
              </a:rPr>
              <a:t>标要求</a:t>
            </a:r>
            <a:r>
              <a:rPr lang="en-US" altLang="zh-CN" sz="1400" dirty="0" smtClean="0">
                <a:solidFill>
                  <a:srgbClr val="DE7538"/>
                </a:solidFill>
                <a:latin typeface="宋体" panose="02010600030101010101" pitchFamily="2" charset="-122"/>
                <a:ea typeface="宋体" panose="02010600030101010101" pitchFamily="2" charset="-122"/>
              </a:rPr>
              <a:t>】</a:t>
            </a:r>
          </a:p>
          <a:p>
            <a:pPr>
              <a:lnSpc>
                <a:spcPct val="150000"/>
              </a:lnSpc>
            </a:pPr>
            <a:r>
              <a:rPr lang="zh-CN" altLang="en-US" sz="1400" dirty="0" smtClean="0">
                <a:latin typeface="宋体" panose="02010600030101010101" pitchFamily="2" charset="-122"/>
                <a:ea typeface="宋体" panose="02010600030101010101" pitchFamily="2" charset="-122"/>
              </a:rPr>
              <a:t>理解工业革命带来的社会进步和社会问题。通过牛顿、达尔文、巴尔扎克和贝多芬等人的成就</a:t>
            </a:r>
            <a:r>
              <a:rPr lang="en-US" altLang="en-US" sz="1400" dirty="0" smtClean="0">
                <a:latin typeface="宋体" panose="02010600030101010101" pitchFamily="2" charset="-122"/>
                <a:ea typeface="宋体" panose="02010600030101010101" pitchFamily="2" charset="-122"/>
              </a:rPr>
              <a:t>，</a:t>
            </a:r>
            <a:r>
              <a:rPr lang="zh-CN" altLang="en-US" sz="1400" dirty="0" smtClean="0">
                <a:latin typeface="宋体" panose="02010600030101010101" pitchFamily="2" charset="-122"/>
                <a:ea typeface="宋体" panose="02010600030101010101" pitchFamily="2" charset="-122"/>
              </a:rPr>
              <a:t>了解科学和文化在近代社会发展中的重要作用。</a:t>
            </a:r>
            <a:endParaRPr lang="en-US" altLang="zh-CN" sz="1400" dirty="0" smtClean="0">
              <a:latin typeface="宋体" panose="02010600030101010101" pitchFamily="2" charset="-122"/>
              <a:ea typeface="宋体" panose="02010600030101010101" pitchFamily="2" charset="-122"/>
            </a:endParaRPr>
          </a:p>
        </p:txBody>
      </p:sp>
      <p:sp>
        <p:nvSpPr>
          <p:cNvPr id="15" name="文本框 14"/>
          <p:cNvSpPr txBox="1"/>
          <p:nvPr/>
        </p:nvSpPr>
        <p:spPr>
          <a:xfrm>
            <a:off x="553309" y="1523957"/>
            <a:ext cx="7039475" cy="855345"/>
          </a:xfrm>
          <a:prstGeom prst="rect">
            <a:avLst/>
          </a:prstGeom>
          <a:noFill/>
        </p:spPr>
        <p:txBody>
          <a:bodyPr wrap="square" lIns="36000" tIns="36000" rIns="36000" bIns="36000" rtlCol="0">
            <a:spAutoFit/>
          </a:bodyPr>
          <a:lstStyle/>
          <a:p>
            <a:pPr>
              <a:lnSpc>
                <a:spcPct val="150000"/>
              </a:lnSpc>
            </a:pPr>
            <a:r>
              <a:rPr lang="zh-CN" altLang="en-US" sz="1700" b="1" dirty="0" smtClean="0">
                <a:solidFill>
                  <a:schemeClr val="tx1">
                    <a:lumMod val="75000"/>
                    <a:lumOff val="25000"/>
                  </a:schemeClr>
                </a:solidFill>
                <a:latin typeface="宋体" panose="02010600030101010101" pitchFamily="2" charset="-122"/>
                <a:ea typeface="宋体" panose="02010600030101010101" pitchFamily="2" charset="-122"/>
              </a:rPr>
              <a:t>考点二</a:t>
            </a:r>
            <a:r>
              <a:rPr lang="zh-CN" altLang="en-US" sz="1700" b="1" dirty="0">
                <a:solidFill>
                  <a:schemeClr val="tx1">
                    <a:lumMod val="75000"/>
                    <a:lumOff val="25000"/>
                  </a:schemeClr>
                </a:solidFill>
                <a:latin typeface="宋体" panose="02010600030101010101" pitchFamily="2" charset="-122"/>
                <a:ea typeface="宋体" panose="02010600030101010101" pitchFamily="2" charset="-122"/>
              </a:rPr>
              <a:t>　</a:t>
            </a:r>
            <a:r>
              <a:rPr lang="zh-CN" altLang="en-US" sz="1700" b="1" dirty="0" smtClean="0">
                <a:solidFill>
                  <a:schemeClr val="tx1">
                    <a:lumMod val="75000"/>
                    <a:lumOff val="25000"/>
                  </a:schemeClr>
                </a:solidFill>
                <a:latin typeface="宋体" panose="02010600030101010101" pitchFamily="2" charset="-122"/>
                <a:ea typeface="宋体" panose="02010600030101010101" pitchFamily="2" charset="-122"/>
              </a:rPr>
              <a:t>工业化国家的社会变化</a:t>
            </a:r>
            <a:r>
              <a:rPr lang="en-US" altLang="en-US" sz="1700" b="1" dirty="0" smtClean="0">
                <a:solidFill>
                  <a:schemeClr val="tx1">
                    <a:lumMod val="75000"/>
                    <a:lumOff val="25000"/>
                  </a:schemeClr>
                </a:solidFill>
                <a:latin typeface="宋体" panose="02010600030101010101" pitchFamily="2" charset="-122"/>
                <a:ea typeface="宋体" panose="02010600030101010101" pitchFamily="2" charset="-122"/>
              </a:rPr>
              <a:t>（</a:t>
            </a:r>
            <a:r>
              <a:rPr lang="zh-CN" altLang="en-US" sz="1700" b="1" dirty="0" smtClean="0">
                <a:solidFill>
                  <a:schemeClr val="tx1">
                    <a:lumMod val="75000"/>
                    <a:lumOff val="25000"/>
                  </a:schemeClr>
                </a:solidFill>
                <a:latin typeface="宋体" panose="02010600030101010101" pitchFamily="2" charset="-122"/>
                <a:ea typeface="宋体" panose="02010600030101010101" pitchFamily="2" charset="-122"/>
              </a:rPr>
              <a:t>新增</a:t>
            </a:r>
            <a:r>
              <a:rPr lang="en-US" altLang="en-US" sz="1700" b="1" dirty="0" smtClean="0">
                <a:solidFill>
                  <a:schemeClr val="tx1">
                    <a:lumMod val="75000"/>
                    <a:lumOff val="25000"/>
                  </a:schemeClr>
                </a:solidFill>
                <a:latin typeface="宋体" panose="02010600030101010101" pitchFamily="2" charset="-122"/>
                <a:ea typeface="宋体" panose="02010600030101010101" pitchFamily="2" charset="-122"/>
              </a:rPr>
              <a:t>）</a:t>
            </a:r>
            <a:r>
              <a:rPr lang="zh-CN" altLang="en-US" sz="1700" b="1" dirty="0" smtClean="0">
                <a:solidFill>
                  <a:schemeClr val="tx1">
                    <a:lumMod val="75000"/>
                    <a:lumOff val="25000"/>
                  </a:schemeClr>
                </a:solidFill>
                <a:latin typeface="宋体" panose="02010600030101010101" pitchFamily="2" charset="-122"/>
                <a:ea typeface="宋体" panose="02010600030101010101" pitchFamily="2" charset="-122"/>
              </a:rPr>
              <a:t>、近代科学与文化</a:t>
            </a:r>
            <a:r>
              <a:rPr lang="en-US" altLang="en-US" sz="1700" b="1" dirty="0" smtClean="0">
                <a:solidFill>
                  <a:schemeClr val="tx1">
                    <a:lumMod val="75000"/>
                    <a:lumOff val="25000"/>
                  </a:schemeClr>
                </a:solidFill>
                <a:latin typeface="宋体" panose="02010600030101010101" pitchFamily="2" charset="-122"/>
                <a:ea typeface="宋体" panose="02010600030101010101" pitchFamily="2" charset="-122"/>
              </a:rPr>
              <a:t>（</a:t>
            </a:r>
            <a:r>
              <a:rPr lang="zh-CN" altLang="en-US" sz="1700" b="1" dirty="0" smtClean="0">
                <a:solidFill>
                  <a:schemeClr val="tx1">
                    <a:lumMod val="75000"/>
                    <a:lumOff val="25000"/>
                  </a:schemeClr>
                </a:solidFill>
                <a:latin typeface="宋体" panose="02010600030101010101" pitchFamily="2" charset="-122"/>
                <a:ea typeface="宋体" panose="02010600030101010101" pitchFamily="2" charset="-122"/>
              </a:rPr>
              <a:t>九下</a:t>
            </a:r>
            <a:r>
              <a:rPr lang="en-US" altLang="en-US" sz="1700" b="1" dirty="0" smtClean="0">
                <a:solidFill>
                  <a:schemeClr val="tx1">
                    <a:lumMod val="75000"/>
                    <a:lumOff val="25000"/>
                  </a:schemeClr>
                </a:solidFill>
                <a:latin typeface="宋体" panose="02010600030101010101" pitchFamily="2" charset="-122"/>
                <a:ea typeface="宋体" panose="02010600030101010101" pitchFamily="2" charset="-122"/>
              </a:rPr>
              <a:t>P23</a:t>
            </a:r>
            <a:r>
              <a:rPr lang="en-US" altLang="zh-CN" sz="1700" b="1" dirty="0" smtClean="0">
                <a:solidFill>
                  <a:schemeClr val="tx1">
                    <a:lumMod val="75000"/>
                    <a:lumOff val="25000"/>
                  </a:schemeClr>
                </a:solidFill>
                <a:latin typeface="宋体" panose="02010600030101010101" pitchFamily="2" charset="-122"/>
                <a:ea typeface="宋体" panose="02010600030101010101" pitchFamily="2" charset="-122"/>
              </a:rPr>
              <a:t>—</a:t>
            </a:r>
            <a:r>
              <a:rPr lang="en-US" altLang="en-US" sz="1700" b="1" dirty="0" smtClean="0">
                <a:solidFill>
                  <a:schemeClr val="tx1">
                    <a:lumMod val="75000"/>
                    <a:lumOff val="25000"/>
                  </a:schemeClr>
                </a:solidFill>
                <a:latin typeface="宋体" panose="02010600030101010101" pitchFamily="2" charset="-122"/>
                <a:ea typeface="宋体" panose="02010600030101010101" pitchFamily="2" charset="-122"/>
              </a:rPr>
              <a:t>32）</a:t>
            </a:r>
            <a:endParaRPr lang="zh-CN" altLang="en-US" sz="17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14" name="矩形 13"/>
          <p:cNvSpPr/>
          <p:nvPr/>
        </p:nvSpPr>
        <p:spPr>
          <a:xfrm>
            <a:off x="489857" y="2191435"/>
            <a:ext cx="5812971" cy="306705"/>
          </a:xfrm>
          <a:prstGeom prst="rect">
            <a:avLst/>
          </a:prstGeom>
        </p:spPr>
        <p:txBody>
          <a:bodyPr wrap="square">
            <a:spAutoFit/>
          </a:bodyPr>
          <a:lstStyle/>
          <a:p>
            <a:r>
              <a:rPr lang="en-US" altLang="en-US" sz="1400" dirty="0" smtClean="0">
                <a:latin typeface="宋体" panose="02010600030101010101" pitchFamily="2" charset="-122"/>
                <a:ea typeface="宋体" panose="02010600030101010101" pitchFamily="2" charset="-122"/>
                <a:cs typeface="Times New Roman" panose="02020603050405020304" charset="0"/>
              </a:rPr>
              <a:t>（2019</a:t>
            </a:r>
            <a:r>
              <a:rPr lang="zh-CN" altLang="en-US" sz="1400" dirty="0" smtClean="0">
                <a:latin typeface="宋体" panose="02010600030101010101" pitchFamily="2" charset="-122"/>
                <a:ea typeface="宋体" panose="02010600030101010101" pitchFamily="2" charset="-122"/>
                <a:cs typeface="Times New Roman" panose="02020603050405020304" charset="0"/>
              </a:rPr>
              <a:t>是英国生物学家达尔文编写的</a:t>
            </a:r>
            <a:r>
              <a:rPr lang="en-US" altLang="zh-CN" sz="1400" dirty="0" smtClean="0">
                <a:latin typeface="宋体" panose="02010600030101010101" pitchFamily="2" charset="-122"/>
                <a:ea typeface="宋体" panose="02010600030101010101" pitchFamily="2" charset="-122"/>
                <a:cs typeface="Times New Roman" panose="02020603050405020304" charset="0"/>
              </a:rPr>
              <a:t>《</a:t>
            </a:r>
            <a:r>
              <a:rPr lang="zh-CN" altLang="en-US" sz="1400" dirty="0" smtClean="0">
                <a:latin typeface="宋体" panose="02010600030101010101" pitchFamily="2" charset="-122"/>
                <a:ea typeface="宋体" panose="02010600030101010101" pitchFamily="2" charset="-122"/>
                <a:cs typeface="Times New Roman" panose="02020603050405020304" charset="0"/>
              </a:rPr>
              <a:t>物种起源</a:t>
            </a:r>
            <a:r>
              <a:rPr lang="en-US" altLang="zh-CN" sz="1400" dirty="0" smtClean="0">
                <a:latin typeface="宋体" panose="02010600030101010101" pitchFamily="2" charset="-122"/>
                <a:ea typeface="宋体" panose="02010600030101010101" pitchFamily="2" charset="-122"/>
                <a:cs typeface="Times New Roman" panose="02020603050405020304" charset="0"/>
              </a:rPr>
              <a:t>》</a:t>
            </a:r>
            <a:r>
              <a:rPr lang="zh-CN" altLang="en-US" sz="1400" dirty="0" smtClean="0">
                <a:latin typeface="宋体" panose="02010600030101010101" pitchFamily="2" charset="-122"/>
                <a:ea typeface="宋体" panose="02010600030101010101" pitchFamily="2" charset="-122"/>
                <a:cs typeface="Times New Roman" panose="02020603050405020304" charset="0"/>
              </a:rPr>
              <a:t>出版</a:t>
            </a:r>
            <a:r>
              <a:rPr lang="en-US" altLang="en-US" sz="1400" dirty="0" smtClean="0">
                <a:latin typeface="宋体" panose="02010600030101010101" pitchFamily="2" charset="-122"/>
                <a:ea typeface="宋体" panose="02010600030101010101" pitchFamily="2" charset="-122"/>
                <a:cs typeface="Times New Roman" panose="02020603050405020304" charset="0"/>
              </a:rPr>
              <a:t>160</a:t>
            </a:r>
            <a:r>
              <a:rPr lang="zh-CN" altLang="en-US" sz="1400" dirty="0" smtClean="0">
                <a:latin typeface="宋体" panose="02010600030101010101" pitchFamily="2" charset="-122"/>
                <a:ea typeface="宋体" panose="02010600030101010101" pitchFamily="2" charset="-122"/>
                <a:cs typeface="Times New Roman" panose="02020603050405020304" charset="0"/>
              </a:rPr>
              <a:t>周年</a:t>
            </a:r>
            <a:r>
              <a:rPr lang="en-US" altLang="en-US" sz="1400" dirty="0" smtClean="0">
                <a:latin typeface="宋体" panose="02010600030101010101" pitchFamily="2" charset="-122"/>
                <a:ea typeface="宋体" panose="02010600030101010101" pitchFamily="2" charset="-122"/>
                <a:cs typeface="Times New Roman" panose="02020603050405020304" charset="0"/>
              </a:rPr>
              <a:t>）</a:t>
            </a:r>
            <a:endParaRPr lang="zh-CN" altLang="en-US" sz="1400" dirty="0" smtClean="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fade">
                                      <p:cBhvr>
                                        <p:cTn id="21" dur="1000"/>
                                        <p:tgtEl>
                                          <p:spTgt spid="1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10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wipe(up)">
                                      <p:cBhvr>
                                        <p:cTn id="31"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表格 29"/>
          <p:cNvGraphicFramePr>
            <a:graphicFrameLocks noGrp="1"/>
          </p:cNvGraphicFramePr>
          <p:nvPr/>
        </p:nvGraphicFramePr>
        <p:xfrm>
          <a:off x="640455" y="1572977"/>
          <a:ext cx="7949565" cy="3286125"/>
        </p:xfrm>
        <a:graphic>
          <a:graphicData uri="http://schemas.openxmlformats.org/drawingml/2006/table">
            <a:tbl>
              <a:tblPr/>
              <a:tblGrid>
                <a:gridCol w="531495"/>
                <a:gridCol w="381000"/>
                <a:gridCol w="626745"/>
                <a:gridCol w="6410325"/>
              </a:tblGrid>
              <a:tr h="297180">
                <a:tc>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349885">
                <a:tc rowSpan="5">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工业</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化国</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家的</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社会</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变化</a:t>
                      </a:r>
                    </a:p>
                    <a:p>
                      <a:pPr marL="0" algn="ctr" defTabSz="685800" rtl="0" eaLnBrk="1" latinLnBrk="0" hangingPunct="1">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新　</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增　</a:t>
                      </a:r>
                    </a:p>
                    <a:p>
                      <a:pPr marL="0" algn="ctr" defTabSz="685800" rtl="0" eaLnBrk="1" latinLnBrk="0" hangingPunct="1">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人口</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增长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工业革命</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极大地推动了生产力的发展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促进了人口的迅速增长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91540">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劳动力</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结构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随着</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工业革命的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工人阶级</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队伍不断</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壮大</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劳动力</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结构</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发生了巨大</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变化</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专门</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从事工业和商业的人越来越</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多</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妇女</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成为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工业</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劳动者</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她们</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的社会角色发生了</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变化</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其社会地位的提高创造了</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条件</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8615">
                <a:tc vMerge="1">
                  <a:txBody>
                    <a:bodyPr/>
                    <a:lstStyle/>
                    <a:p>
                      <a:endParaRPr lang="zh-CN"/>
                    </a:p>
                  </a:txBody>
                  <a:tcPr/>
                </a:tc>
                <a:tc rowSpan="3">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大众</a:t>
                      </a:r>
                    </a:p>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教育</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世纪中期</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以后</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为了</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适应工业化</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需要</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欧洲</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国家开始推广</a:t>
                      </a:r>
                      <a:r>
                        <a:rPr lang="zh-CN" sz="1300" kern="100">
                          <a:solidFill>
                            <a:srgbClr val="000000"/>
                          </a:solidFill>
                          <a:latin typeface="宋体" panose="02010600030101010101" pitchFamily="2" charset="-122"/>
                          <a:ea typeface="宋体" panose="02010600030101010101" pitchFamily="2" charset="-122"/>
                          <a:cs typeface="Times New Roman" panose="02020603050405020304" charset="0"/>
                        </a:rPr>
                        <a:t>大众化</a:t>
                      </a:r>
                      <a:r>
                        <a:rPr lang="zh-CN" sz="1300" kern="100" smtClean="0">
                          <a:solidFill>
                            <a:srgbClr val="000000"/>
                          </a:solidFill>
                          <a:latin typeface="宋体" panose="02010600030101010101" pitchFamily="2" charset="-122"/>
                          <a:ea typeface="宋体" panose="02010600030101010101" pitchFamily="2" charset="-122"/>
                          <a:cs typeface="Times New Roman" panose="02020603050405020304" charset="0"/>
                        </a:rPr>
                        <a:t>教育</a:t>
                      </a:r>
                      <a:r>
                        <a:rPr lang="zh-CN" altLang="en-US" sz="1300" kern="10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49020">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表现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法国和德国</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最早</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建立起国家教育体系。</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初</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德国</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推行</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教育</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改革</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建立</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由初等学校、中等学校、大学组成的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系统</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教育体系</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1802</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法国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通过法律开设政府资助的中等学校。从</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1870</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年</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开始</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英</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法</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开始</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对儿童实行免费义务教育</a:t>
                      </a:r>
                      <a:r>
                        <a:rPr lang="en-US" altLang="zh-CN"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9885">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教育的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普及</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提高</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了欧美各国的大众</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文化水平</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促进</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了社会</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611560" y="1352821"/>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635815" y="985292"/>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表格 16"/>
          <p:cNvGraphicFramePr>
            <a:graphicFrameLocks noGrp="1"/>
          </p:cNvGraphicFramePr>
          <p:nvPr/>
        </p:nvGraphicFramePr>
        <p:xfrm>
          <a:off x="581841" y="1532156"/>
          <a:ext cx="8023225" cy="3420836"/>
        </p:xfrm>
        <a:graphic>
          <a:graphicData uri="http://schemas.openxmlformats.org/drawingml/2006/table">
            <a:tbl>
              <a:tblPr/>
              <a:tblGrid>
                <a:gridCol w="429895"/>
                <a:gridCol w="429260"/>
                <a:gridCol w="858520"/>
                <a:gridCol w="6305550"/>
              </a:tblGrid>
              <a:tr h="281652">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563304">
                <a:tc rowSpan="5">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工业</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化国</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家的</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社会</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变化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城</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市</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工业革命</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开始</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后</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随着</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工业和商业的</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农村</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人口不断流向</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城市</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城市</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越来越</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大</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越来越</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多的人生活在城</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市里</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08261">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表现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到</a:t>
                      </a:r>
                      <a:r>
                        <a:rPr lang="en-US" sz="1200" kern="100" dirty="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世纪</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后期</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大部分</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英国人已经生活在城市</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之中</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欧洲</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大都市人口</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激增</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（3）</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城市化</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开始</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时</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城市</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通常缺乏统一的</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规划</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卫生</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、居住等状况很</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差</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（4）19</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世纪中期</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以后</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城市</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卫生条件开始</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改善</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排水设施</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建立</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起来</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街头</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照明日益</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完善</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出现</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了城市公共</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交通工具</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165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人们</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en-US" altLang="zh-CN"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altLang="en-US"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生活方式 </a:t>
                      </a:r>
                      <a:r>
                        <a:rPr lang="en-US" altLang="zh-CN"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发生</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了巨大</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变化</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63304">
                <a:tc vMerge="1">
                  <a:txBody>
                    <a:bodyPr/>
                    <a:lstStyle/>
                    <a:p>
                      <a:endParaRPr lang="zh-CN"/>
                    </a:p>
                  </a:txBody>
                  <a:tcPr/>
                </a:tc>
                <a:tc rowSpan="2">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社会</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问题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社会矛</a:t>
                      </a:r>
                    </a:p>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盾激化</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资本家</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日益</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富裕</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工人</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的工作环境</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恶劣</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劳动强度高</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收入低</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难以</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糊口</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社会矛盾</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日益尖锐</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工人</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的反抗斗争日益</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强烈</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2663">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环境污染</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工厂排放的废气、</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废水</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en-US" altLang="zh-CN"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altLang="en-US"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严重污染 </a:t>
                      </a:r>
                      <a:r>
                        <a:rPr lang="en-US" altLang="zh-CN" sz="12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大气</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河流</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影响</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着人们的身体</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健康</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352821"/>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985292"/>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4" name="TextBox 13"/>
          <p:cNvSpPr txBox="1"/>
          <p:nvPr/>
        </p:nvSpPr>
        <p:spPr>
          <a:xfrm>
            <a:off x="7695980" y="1031049"/>
            <a:ext cx="678446" cy="370840"/>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（续表）</a:t>
            </a:r>
            <a:endParaRPr lang="zh-CN" alt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29899" y="1079416"/>
            <a:ext cx="4842193" cy="393700"/>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charset="-122"/>
                <a:ea typeface="微软雅黑" panose="020B0503020204020204" charset="-122"/>
              </a:rPr>
              <a:t>【</a:t>
            </a:r>
            <a:r>
              <a:rPr lang="zh-CN" altLang="en-US" sz="1400" b="1" dirty="0">
                <a:solidFill>
                  <a:srgbClr val="DE7538"/>
                </a:solidFill>
                <a:latin typeface="微软雅黑" panose="020B0503020204020204" charset="-122"/>
                <a:ea typeface="微软雅黑" panose="020B0503020204020204" charset="-122"/>
              </a:rPr>
              <a:t>典型例题</a:t>
            </a:r>
            <a:r>
              <a:rPr lang="en-US" altLang="zh-CN" sz="1400" dirty="0">
                <a:solidFill>
                  <a:srgbClr val="DE7538"/>
                </a:solidFill>
                <a:latin typeface="微软雅黑" panose="020B0503020204020204" charset="-122"/>
                <a:ea typeface="微软雅黑" panose="020B0503020204020204" charset="-122"/>
              </a:rPr>
              <a:t>】</a:t>
            </a:r>
          </a:p>
        </p:txBody>
      </p:sp>
      <p:sp>
        <p:nvSpPr>
          <p:cNvPr id="18" name="文本框 17"/>
          <p:cNvSpPr txBox="1"/>
          <p:nvPr/>
        </p:nvSpPr>
        <p:spPr>
          <a:xfrm>
            <a:off x="729696" y="1925748"/>
            <a:ext cx="7652944" cy="1686560"/>
          </a:xfrm>
          <a:prstGeom prst="rect">
            <a:avLst/>
          </a:prstGeom>
          <a:noFill/>
        </p:spPr>
        <p:txBody>
          <a:bodyPr wrap="square" lIns="36000" tIns="36000" rIns="36000" bIns="36000" rtlCol="0">
            <a:spAutoFit/>
          </a:bodyPr>
          <a:lstStyle/>
          <a:p>
            <a:pPr>
              <a:lnSpc>
                <a:spcPct val="150000"/>
              </a:lnSpc>
            </a:pPr>
            <a:r>
              <a:rPr lang="zh-CN" altLang="en-US" sz="1400" dirty="0">
                <a:latin typeface="宋体" panose="02010600030101010101" pitchFamily="2" charset="-122"/>
                <a:ea typeface="宋体" panose="02010600030101010101" pitchFamily="2" charset="-122"/>
              </a:rPr>
              <a:t>平奇贝克在</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女工与工业革命</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中提及：工厂“使年轻妇女走出狭小的‘家，这种家在场地、光线、空气、思想和同伴方面都非常有限”，“表现自己在交友和社会活动方面的才干”，“训练她具备自尊、自立和勇气”。这主要说明工业革命</a:t>
            </a:r>
            <a:r>
              <a:rPr lang="zh-CN" altLang="en-US" sz="1400" dirty="0" smtClean="0">
                <a:latin typeface="宋体" panose="02010600030101010101" pitchFamily="2" charset="-122"/>
                <a:ea typeface="宋体" panose="02010600030101010101" pitchFamily="2" charset="-122"/>
              </a:rPr>
              <a:t>（     ）</a:t>
            </a:r>
            <a:endParaRPr lang="en-US" altLang="zh-CN" sz="1400" dirty="0" smtClean="0">
              <a:latin typeface="宋体" panose="02010600030101010101" pitchFamily="2" charset="-122"/>
              <a:ea typeface="宋体" panose="02010600030101010101" pitchFamily="2" charset="-122"/>
            </a:endParaRPr>
          </a:p>
          <a:p>
            <a:pPr>
              <a:lnSpc>
                <a:spcPct val="150000"/>
              </a:lnSpc>
            </a:pPr>
            <a:r>
              <a:rPr lang="en-US" altLang="zh-CN" sz="1400" dirty="0" smtClean="0">
                <a:latin typeface="宋体" panose="02010600030101010101" pitchFamily="2" charset="-122"/>
                <a:ea typeface="宋体" panose="02010600030101010101" pitchFamily="2" charset="-122"/>
              </a:rPr>
              <a:t>A</a:t>
            </a:r>
            <a:r>
              <a:rPr lang="zh-CN" altLang="en-US" sz="1400" dirty="0">
                <a:latin typeface="宋体" panose="02010600030101010101" pitchFamily="2" charset="-122"/>
                <a:ea typeface="宋体" panose="02010600030101010101" pitchFamily="2" charset="-122"/>
              </a:rPr>
              <a:t>、促使女性走上企业领导</a:t>
            </a:r>
            <a:r>
              <a:rPr lang="zh-CN" altLang="en-US" sz="1400" dirty="0" smtClean="0">
                <a:latin typeface="宋体" panose="02010600030101010101" pitchFamily="2" charset="-122"/>
                <a:ea typeface="宋体" panose="02010600030101010101" pitchFamily="2" charset="-122"/>
              </a:rPr>
              <a:t>岗位                    </a:t>
            </a:r>
            <a:r>
              <a:rPr lang="en-US" altLang="zh-CN" sz="1400" dirty="0" smtClean="0">
                <a:latin typeface="宋体" panose="02010600030101010101" pitchFamily="2" charset="-122"/>
                <a:ea typeface="宋体" panose="02010600030101010101" pitchFamily="2" charset="-122"/>
              </a:rPr>
              <a:t>B</a:t>
            </a:r>
            <a:r>
              <a:rPr lang="zh-CN" altLang="en-US" sz="1400" dirty="0">
                <a:latin typeface="宋体" panose="02010600030101010101" pitchFamily="2" charset="-122"/>
                <a:ea typeface="宋体" panose="02010600030101010101" pitchFamily="2" charset="-122"/>
              </a:rPr>
              <a:t>、提高女性的生产</a:t>
            </a:r>
            <a:r>
              <a:rPr lang="zh-CN" altLang="en-US" sz="1400" dirty="0" smtClean="0">
                <a:latin typeface="宋体" panose="02010600030101010101" pitchFamily="2" charset="-122"/>
                <a:ea typeface="宋体" panose="02010600030101010101" pitchFamily="2" charset="-122"/>
              </a:rPr>
              <a:t>积极性</a:t>
            </a:r>
            <a:endParaRPr lang="en-US" altLang="zh-CN" sz="1400" dirty="0" smtClean="0">
              <a:latin typeface="宋体" panose="02010600030101010101" pitchFamily="2" charset="-122"/>
              <a:ea typeface="宋体" panose="02010600030101010101" pitchFamily="2" charset="-122"/>
            </a:endParaRPr>
          </a:p>
          <a:p>
            <a:pPr>
              <a:lnSpc>
                <a:spcPct val="150000"/>
              </a:lnSpc>
            </a:pPr>
            <a:r>
              <a:rPr lang="en-US" altLang="zh-CN" sz="1400" dirty="0" smtClean="0">
                <a:latin typeface="宋体" panose="02010600030101010101" pitchFamily="2" charset="-122"/>
                <a:ea typeface="宋体" panose="02010600030101010101" pitchFamily="2" charset="-122"/>
              </a:rPr>
              <a:t>C</a:t>
            </a:r>
            <a:r>
              <a:rPr lang="zh-CN" altLang="en-US" sz="1400" dirty="0">
                <a:latin typeface="宋体" panose="02010600030101010101" pitchFamily="2" charset="-122"/>
                <a:ea typeface="宋体" panose="02010600030101010101" pitchFamily="2" charset="-122"/>
              </a:rPr>
              <a:t>、增强女性融入社会的</a:t>
            </a:r>
            <a:r>
              <a:rPr lang="zh-CN" altLang="en-US" sz="1400" dirty="0" smtClean="0">
                <a:latin typeface="宋体" panose="02010600030101010101" pitchFamily="2" charset="-122"/>
                <a:ea typeface="宋体" panose="02010600030101010101" pitchFamily="2" charset="-122"/>
              </a:rPr>
              <a:t>能力                      </a:t>
            </a:r>
            <a:r>
              <a:rPr lang="en-US" altLang="zh-CN" sz="1400" dirty="0" smtClean="0">
                <a:latin typeface="宋体" panose="02010600030101010101" pitchFamily="2" charset="-122"/>
                <a:ea typeface="宋体" panose="02010600030101010101" pitchFamily="2" charset="-122"/>
              </a:rPr>
              <a:t>D</a:t>
            </a:r>
            <a:r>
              <a:rPr lang="zh-CN" altLang="en-US" sz="1400" dirty="0">
                <a:latin typeface="宋体" panose="02010600030101010101" pitchFamily="2" charset="-122"/>
                <a:ea typeface="宋体" panose="02010600030101010101" pitchFamily="2" charset="-122"/>
              </a:rPr>
              <a:t>、培养女性优良工作习惯</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anim calcmode="lin" valueType="num">
                                      <p:cBhvr>
                                        <p:cTn id="1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xEl>
                                              <p:pRg st="1" end="1"/>
                                            </p:txEl>
                                          </p:spTgt>
                                        </p:tgtEl>
                                        <p:attrNameLst>
                                          <p:attrName>style.visibility</p:attrName>
                                        </p:attrNameLst>
                                      </p:cBhvr>
                                      <p:to>
                                        <p:strVal val="visible"/>
                                      </p:to>
                                    </p:set>
                                    <p:animEffect transition="in" filter="fade">
                                      <p:cBhvr>
                                        <p:cTn id="19" dur="500"/>
                                        <p:tgtEl>
                                          <p:spTgt spid="18">
                                            <p:txEl>
                                              <p:pRg st="1" end="1"/>
                                            </p:txEl>
                                          </p:spTgt>
                                        </p:tgtEl>
                                      </p:cBhvr>
                                    </p:animEffect>
                                    <p:anim calcmode="lin" valueType="num">
                                      <p:cBhvr>
                                        <p:cTn id="20"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xEl>
                                              <p:pRg st="2" end="2"/>
                                            </p:txEl>
                                          </p:spTgt>
                                        </p:tgtEl>
                                        <p:attrNameLst>
                                          <p:attrName>style.visibility</p:attrName>
                                        </p:attrNameLst>
                                      </p:cBhvr>
                                      <p:to>
                                        <p:strVal val="visible"/>
                                      </p:to>
                                    </p:set>
                                    <p:animEffect transition="in" filter="fade">
                                      <p:cBhvr>
                                        <p:cTn id="26" dur="500"/>
                                        <p:tgtEl>
                                          <p:spTgt spid="18">
                                            <p:txEl>
                                              <p:pRg st="2" end="2"/>
                                            </p:txEl>
                                          </p:spTgt>
                                        </p:tgtEl>
                                      </p:cBhvr>
                                    </p:animEffect>
                                    <p:anim calcmode="lin" valueType="num">
                                      <p:cBhvr>
                                        <p:cTn id="27"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755576" y="2065412"/>
            <a:ext cx="7652944" cy="1548130"/>
          </a:xfrm>
          <a:prstGeom prst="rect">
            <a:avLst/>
          </a:prstGeom>
          <a:noFill/>
        </p:spPr>
        <p:txBody>
          <a:bodyPr wrap="square" lIns="36000" tIns="36000" rIns="36000" bIns="36000" rtlCol="0">
            <a:spAutoFit/>
          </a:bodyPr>
          <a:lstStyle/>
          <a:p>
            <a:pPr>
              <a:lnSpc>
                <a:spcPct val="150000"/>
              </a:lnSpc>
            </a:pPr>
            <a:r>
              <a:rPr lang="zh-CN" altLang="en-US" sz="1600" dirty="0">
                <a:solidFill>
                  <a:srgbClr val="FF0000"/>
                </a:solidFill>
                <a:latin typeface="宋体" panose="02010600030101010101" pitchFamily="2" charset="-122"/>
                <a:ea typeface="宋体" panose="02010600030101010101" pitchFamily="2" charset="-122"/>
              </a:rPr>
              <a:t>解析：题干的信息表述了工厂的出现让妇女第一次真正地走出家门成为现实，“表现自己在交友和社会活动方面的才干”，“训练她具备自尊、自立和勇气”，说明了工业革命增强女性融入社会的能力</a:t>
            </a:r>
            <a:r>
              <a:rPr lang="zh-CN" altLang="en-US" sz="1600" dirty="0" smtClean="0">
                <a:solidFill>
                  <a:srgbClr val="FF0000"/>
                </a:solidFill>
                <a:latin typeface="宋体" panose="02010600030101010101" pitchFamily="2" charset="-122"/>
                <a:ea typeface="宋体" panose="02010600030101010101" pitchFamily="2" charset="-122"/>
              </a:rPr>
              <a:t>。</a:t>
            </a:r>
            <a:r>
              <a:rPr lang="en-US" altLang="zh-CN" sz="1600" dirty="0" smtClean="0">
                <a:solidFill>
                  <a:srgbClr val="FF0000"/>
                </a:solidFill>
                <a:latin typeface="宋体" panose="02010600030101010101" pitchFamily="2" charset="-122"/>
                <a:ea typeface="宋体" panose="02010600030101010101" pitchFamily="2" charset="-122"/>
              </a:rPr>
              <a:t>C</a:t>
            </a:r>
            <a:r>
              <a:rPr lang="zh-CN" altLang="en-US" sz="1600" dirty="0">
                <a:solidFill>
                  <a:srgbClr val="FF0000"/>
                </a:solidFill>
                <a:latin typeface="宋体" panose="02010600030101010101" pitchFamily="2" charset="-122"/>
                <a:ea typeface="宋体" panose="02010600030101010101" pitchFamily="2" charset="-122"/>
              </a:rPr>
              <a:t>项增强女性融入社会的能力反映题干材料的内容，符合题意；故答案为</a:t>
            </a:r>
            <a:r>
              <a:rPr lang="en-US" altLang="zh-CN" sz="1600" dirty="0">
                <a:solidFill>
                  <a:srgbClr val="FF0000"/>
                </a:solidFill>
                <a:latin typeface="宋体" panose="02010600030101010101" pitchFamily="2" charset="-122"/>
                <a:ea typeface="宋体" panose="02010600030101010101" pitchFamily="2" charset="-122"/>
              </a:rPr>
              <a:t>C</a:t>
            </a:r>
            <a:r>
              <a:rPr lang="zh-CN" altLang="en-US" sz="1600" dirty="0">
                <a:solidFill>
                  <a:srgbClr val="FF0000"/>
                </a:solidFill>
                <a:latin typeface="宋体" panose="02010600030101010101" pitchFamily="2" charset="-122"/>
                <a:ea typeface="宋体" panose="02010600030101010101" pitchFamily="2" charset="-122"/>
              </a:rPr>
              <a:t>。</a:t>
            </a:r>
            <a:endParaRPr lang="en-US" altLang="zh-CN" sz="1600"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anim calcmode="lin" valueType="num">
                                      <p:cBhvr>
                                        <p:cTn id="8"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nvGraphicFramePr>
        <p:xfrm>
          <a:off x="589759" y="1750784"/>
          <a:ext cx="7917180" cy="3330034"/>
        </p:xfrm>
        <a:graphic>
          <a:graphicData uri="http://schemas.openxmlformats.org/drawingml/2006/table">
            <a:tbl>
              <a:tblPr/>
              <a:tblGrid>
                <a:gridCol w="424180"/>
                <a:gridCol w="423545"/>
                <a:gridCol w="683895"/>
                <a:gridCol w="6385560"/>
              </a:tblGrid>
              <a:tr h="388446">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endParaRPr lang="en-US"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52868">
                <a:tc rowSpan="2">
                  <a:txBody>
                    <a:bodyPr/>
                    <a:lstStyle/>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近</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代</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学</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与</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文</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化</a:t>
                      </a:r>
                      <a:endPar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学</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牛顿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英国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科学家牛顿</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是</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近代自然科学的奠基人</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之一</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在</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天文学、数学、力学等领域都有杰出贡献。万有引力定律、光学分析和微积分是他的三大成</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就</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（3）1687</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《自然哲学的数学原理》出版</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使</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物理学</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成为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一门独立的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科学</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（4）</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他</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的科学发现使人类对客观世界的探索向前迈进了一</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大步</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73815">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达尔文</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（1）1859</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英国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生物学家达尔文出版</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了</a:t>
                      </a:r>
                      <a:r>
                        <a:rPr lang="en-US" altLang="zh-CN"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altLang="en-US"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物种起源</a:t>
                      </a:r>
                      <a:r>
                        <a:rPr lang="en-US" altLang="zh-CN"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提出了</a:t>
                      </a:r>
                      <a:r>
                        <a:rPr lang="en-US" altLang="zh-CN"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altLang="en-US"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进化论</a:t>
                      </a:r>
                      <a:r>
                        <a:rPr lang="en-US" altLang="zh-CN"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的观点</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《物种起源》</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出版</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打破</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了千百年来“上帝创造万物”的神创</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论</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是</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生物科学的一</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次</a:t>
                      </a:r>
                      <a:r>
                        <a:rPr lang="zh-CN" altLang="en-US" sz="1300" u="sng" kern="100" baseline="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伟大革命。</a:t>
                      </a:r>
                      <a:endParaRPr lang="zh-CN" sz="1300" u="sng"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9" name="TextBox 18"/>
          <p:cNvSpPr txBox="1"/>
          <p:nvPr/>
        </p:nvSpPr>
        <p:spPr>
          <a:xfrm>
            <a:off x="7581679" y="1368512"/>
            <a:ext cx="678446" cy="370840"/>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（续表）</a:t>
            </a:r>
            <a:endParaRPr lang="zh-CN" alt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2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nvGraphicFramePr>
        <p:xfrm>
          <a:off x="589758" y="1709963"/>
          <a:ext cx="8006715" cy="3370878"/>
        </p:xfrm>
        <a:graphic>
          <a:graphicData uri="http://schemas.openxmlformats.org/drawingml/2006/table">
            <a:tbl>
              <a:tblPr/>
              <a:tblGrid>
                <a:gridCol w="428625"/>
                <a:gridCol w="428625"/>
                <a:gridCol w="691515"/>
                <a:gridCol w="6457950"/>
              </a:tblGrid>
              <a:tr h="399078">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endParaRPr lang="en-US"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0851">
                <a:tc rowSpan="4">
                  <a:txBody>
                    <a:bodyPr/>
                    <a:lstStyle/>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近</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代</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学</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与</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文</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化</a:t>
                      </a:r>
                      <a:endPar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文</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学</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巨</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巴尔扎克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巴尔扎克</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是</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世纪法国伟大的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作家</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代表作</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有小说</a:t>
                      </a:r>
                      <a:r>
                        <a:rPr 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集</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  《</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人间喜剧</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高老头</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欧也妮</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葛朗台</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等</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再现</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了法国</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世纪早期纷繁复杂的社会</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图景</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给</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后人留下了一部法国社会特别是巴黎上流社会的变迁</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史</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902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列夫·托</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尔斯泰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俄国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伟大的作家。代表作</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有</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战争与和平</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 《</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安娜</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卡列尼娜</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 《</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复活</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  </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等</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。在宏阔的社会背景下描绘出俄国社会各阶层的生活</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场景</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深刻</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揭露了</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世纪后期到</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20</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世纪初期俄国社会的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基本矛盾</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被称为“俄国革命的镜子”</a:t>
                      </a:r>
                      <a:r>
                        <a:rPr lang="zh-CN" altLang="en-US"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a:t>
                      </a:r>
                      <a:endParaRPr lang="zh-CN" sz="1300" u="sng"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0851">
                <a:tc vMerge="1">
                  <a:txBody>
                    <a:bodyPr/>
                    <a:lstStyle/>
                    <a:p>
                      <a:endParaRPr lang="zh-CN"/>
                    </a:p>
                  </a:txBody>
                  <a:tcPr/>
                </a:tc>
                <a:tc row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音乐、</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美术</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大师</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贝多芬</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德国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天才</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作曲家</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也</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是资产阶级革命运动的热情歌颂者。贝多芬的代表作第三交响曲</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《英雄交响曲》</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完成</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于</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1804</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是</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贝多芬第一部明确反映重大社会题材的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作品</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标志</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着贝多芬</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在</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思想上和艺术上的成熟</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6340">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梵高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荷兰画家梵高的代表作</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有</a:t>
                      </a:r>
                      <a:r>
                        <a:rPr lang="en-US" altLang="zh-CN"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  </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夜间的咖啡馆</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向日葵</a:t>
                      </a:r>
                      <a:r>
                        <a:rPr lang="en-US" altLang="zh-CN"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   </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等</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52943" marR="5294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微软雅黑" panose="020B0503020204020204" charset="-122"/>
                  <a:ea typeface="微软雅黑" panose="020B050302020402020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8" name="TextBox 17"/>
          <p:cNvSpPr txBox="1"/>
          <p:nvPr/>
        </p:nvSpPr>
        <p:spPr>
          <a:xfrm>
            <a:off x="7695980" y="1352185"/>
            <a:ext cx="678446" cy="370840"/>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charset="0"/>
                <a:ea typeface="微软雅黑" panose="020B0503020204020204" charset="-122"/>
                <a:cs typeface="Times New Roman" panose="02020603050405020304" charset="0"/>
              </a:rPr>
              <a:t>（续表）</a:t>
            </a:r>
            <a:endParaRPr lang="zh-CN" altLang="en-US" sz="1300" kern="100" dirty="0">
              <a:solidFill>
                <a:srgbClr val="000000"/>
              </a:solidFill>
              <a:latin typeface="Times New Roman" panose="02020603050405020304" charset="0"/>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2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29899" y="1079416"/>
            <a:ext cx="4842193" cy="393700"/>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charset="-122"/>
                <a:ea typeface="微软雅黑" panose="020B0503020204020204" charset="-122"/>
              </a:rPr>
              <a:t>【</a:t>
            </a:r>
            <a:r>
              <a:rPr lang="zh-CN" altLang="en-US" sz="1400" b="1" dirty="0">
                <a:solidFill>
                  <a:srgbClr val="DE7538"/>
                </a:solidFill>
                <a:latin typeface="微软雅黑" panose="020B0503020204020204" charset="-122"/>
                <a:ea typeface="微软雅黑" panose="020B0503020204020204" charset="-122"/>
              </a:rPr>
              <a:t>典型例题</a:t>
            </a:r>
            <a:r>
              <a:rPr lang="en-US" altLang="zh-CN" sz="1400" dirty="0">
                <a:solidFill>
                  <a:srgbClr val="DE7538"/>
                </a:solidFill>
                <a:latin typeface="微软雅黑" panose="020B0503020204020204" charset="-122"/>
                <a:ea typeface="微软雅黑" panose="020B0503020204020204" charset="-122"/>
              </a:rPr>
              <a:t>】</a:t>
            </a:r>
          </a:p>
        </p:txBody>
      </p:sp>
      <p:sp>
        <p:nvSpPr>
          <p:cNvPr id="18" name="文本框 17"/>
          <p:cNvSpPr txBox="1"/>
          <p:nvPr/>
        </p:nvSpPr>
        <p:spPr>
          <a:xfrm>
            <a:off x="729696" y="1925748"/>
            <a:ext cx="7652944" cy="1363345"/>
          </a:xfrm>
          <a:prstGeom prst="rect">
            <a:avLst/>
          </a:prstGeom>
          <a:noFill/>
        </p:spPr>
        <p:txBody>
          <a:bodyPr wrap="square" lIns="36000" tIns="36000" rIns="36000" bIns="36000" rtlCol="0">
            <a:spAutoFit/>
          </a:bodyPr>
          <a:lstStyle/>
          <a:p>
            <a:pPr>
              <a:lnSpc>
                <a:spcPct val="150000"/>
              </a:lnSpc>
            </a:pPr>
            <a:r>
              <a:rPr lang="zh-CN" altLang="en-US" sz="1400" dirty="0">
                <a:latin typeface="宋体" panose="02010600030101010101" pitchFamily="2" charset="-122"/>
                <a:ea typeface="宋体" panose="02010600030101010101" pitchFamily="2" charset="-122"/>
              </a:rPr>
              <a:t>在</a:t>
            </a:r>
            <a:r>
              <a:rPr lang="en-US" altLang="zh-CN" sz="1400" dirty="0">
                <a:latin typeface="宋体" panose="02010600030101010101" pitchFamily="2" charset="-122"/>
                <a:ea typeface="宋体" panose="02010600030101010101" pitchFamily="2" charset="-122"/>
              </a:rPr>
              <a:t>17</a:t>
            </a:r>
            <a:r>
              <a:rPr lang="zh-CN" altLang="en-US" sz="1400" dirty="0">
                <a:latin typeface="宋体" panose="02010600030101010101" pitchFamily="2" charset="-122"/>
                <a:ea typeface="宋体" panose="02010600030101010101" pitchFamily="2" charset="-122"/>
              </a:rPr>
              <a:t>世纪，一个伟大的人发现了解释自然现象的钥匙。这位“伟大的人”及其所发现“钥匙”是指</a:t>
            </a:r>
            <a:r>
              <a:rPr lang="zh-CN" altLang="en-US" sz="1400" dirty="0" smtClean="0">
                <a:latin typeface="宋体" panose="02010600030101010101" pitchFamily="2" charset="-122"/>
                <a:ea typeface="宋体" panose="02010600030101010101" pitchFamily="2" charset="-122"/>
              </a:rPr>
              <a:t>（     ）。</a:t>
            </a:r>
            <a:endParaRPr lang="en-US" altLang="zh-CN" sz="1400" dirty="0" smtClean="0">
              <a:latin typeface="宋体" panose="02010600030101010101" pitchFamily="2" charset="-122"/>
              <a:ea typeface="宋体" panose="02010600030101010101" pitchFamily="2" charset="-122"/>
            </a:endParaRPr>
          </a:p>
          <a:p>
            <a:pPr>
              <a:lnSpc>
                <a:spcPct val="150000"/>
              </a:lnSpc>
            </a:pPr>
            <a:r>
              <a:rPr lang="en-US" altLang="zh-CN" sz="1400" dirty="0" smtClean="0">
                <a:latin typeface="宋体" panose="02010600030101010101" pitchFamily="2" charset="-122"/>
                <a:ea typeface="宋体" panose="02010600030101010101" pitchFamily="2" charset="-122"/>
              </a:rPr>
              <a:t>A</a:t>
            </a:r>
            <a:r>
              <a:rPr lang="zh-CN" altLang="en-US" sz="1400" dirty="0">
                <a:latin typeface="宋体" panose="02010600030101010101" pitchFamily="2" charset="-122"/>
                <a:ea typeface="宋体" panose="02010600030101010101" pitchFamily="2" charset="-122"/>
              </a:rPr>
              <a:t>、莎士比亚一</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哈姆雷特</a:t>
            </a:r>
            <a:r>
              <a:rPr lang="en-US" altLang="zh-CN" sz="1400" dirty="0" smtClean="0">
                <a:latin typeface="宋体" panose="02010600030101010101" pitchFamily="2" charset="-122"/>
                <a:ea typeface="宋体" panose="02010600030101010101" pitchFamily="2" charset="-122"/>
              </a:rPr>
              <a:t>》                                    B</a:t>
            </a:r>
            <a:r>
              <a:rPr lang="zh-CN" altLang="en-US" sz="1400" dirty="0">
                <a:latin typeface="宋体" panose="02010600030101010101" pitchFamily="2" charset="-122"/>
                <a:ea typeface="宋体" panose="02010600030101010101" pitchFamily="2" charset="-122"/>
              </a:rPr>
              <a:t>、牛顿一经典力学</a:t>
            </a:r>
            <a:r>
              <a:rPr lang="zh-CN" altLang="en-US" sz="1400" dirty="0" smtClean="0">
                <a:latin typeface="宋体" panose="02010600030101010101" pitchFamily="2" charset="-122"/>
                <a:ea typeface="宋体" panose="02010600030101010101" pitchFamily="2" charset="-122"/>
              </a:rPr>
              <a:t>体系</a:t>
            </a:r>
            <a:endParaRPr lang="en-US" altLang="zh-CN" sz="1400" dirty="0" smtClean="0">
              <a:latin typeface="宋体" panose="02010600030101010101" pitchFamily="2" charset="-122"/>
              <a:ea typeface="宋体" panose="02010600030101010101" pitchFamily="2" charset="-122"/>
            </a:endParaRPr>
          </a:p>
          <a:p>
            <a:pPr>
              <a:lnSpc>
                <a:spcPct val="150000"/>
              </a:lnSpc>
            </a:pPr>
            <a:r>
              <a:rPr lang="en-US" altLang="zh-CN" sz="1400" dirty="0" smtClean="0">
                <a:latin typeface="宋体" panose="02010600030101010101" pitchFamily="2" charset="-122"/>
                <a:ea typeface="宋体" panose="02010600030101010101" pitchFamily="2" charset="-122"/>
              </a:rPr>
              <a:t>C</a:t>
            </a:r>
            <a:r>
              <a:rPr lang="zh-CN" altLang="en-US" sz="1400" dirty="0">
                <a:latin typeface="宋体" panose="02010600030101010101" pitchFamily="2" charset="-122"/>
                <a:ea typeface="宋体" panose="02010600030101010101" pitchFamily="2" charset="-122"/>
              </a:rPr>
              <a:t>、哥白尼一</a:t>
            </a:r>
            <a:r>
              <a:rPr lang="zh-CN" altLang="en-US" sz="1400" dirty="0" smtClean="0">
                <a:latin typeface="宋体" panose="02010600030101010101" pitchFamily="2" charset="-122"/>
                <a:ea typeface="宋体" panose="02010600030101010101" pitchFamily="2" charset="-122"/>
              </a:rPr>
              <a:t>日心说                                            </a:t>
            </a:r>
            <a:r>
              <a:rPr lang="en-US" altLang="zh-CN" sz="1400" dirty="0" smtClean="0">
                <a:latin typeface="宋体" panose="02010600030101010101" pitchFamily="2" charset="-122"/>
                <a:ea typeface="宋体" panose="02010600030101010101" pitchFamily="2" charset="-122"/>
              </a:rPr>
              <a:t>D</a:t>
            </a:r>
            <a:r>
              <a:rPr lang="zh-CN" altLang="en-US" sz="1400" dirty="0">
                <a:latin typeface="宋体" panose="02010600030101010101" pitchFamily="2" charset="-122"/>
                <a:ea typeface="宋体" panose="02010600030101010101" pitchFamily="2" charset="-122"/>
              </a:rPr>
              <a:t>、马克思一</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共产党宣言</a:t>
            </a:r>
            <a:r>
              <a:rPr lang="en-US" altLang="zh-CN" sz="1400" dirty="0">
                <a:latin typeface="宋体" panose="02010600030101010101" pitchFamily="2" charset="-122"/>
                <a:ea typeface="宋体" panose="02010600030101010101" pitchFamily="2" charset="-122"/>
              </a:rPr>
              <a:t>》</a:t>
            </a:r>
            <a:endParaRPr lang="zh-CN" altLang="en-US" sz="14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anim calcmode="lin" valueType="num">
                                      <p:cBhvr>
                                        <p:cTn id="1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xEl>
                                              <p:pRg st="1" end="1"/>
                                            </p:txEl>
                                          </p:spTgt>
                                        </p:tgtEl>
                                        <p:attrNameLst>
                                          <p:attrName>style.visibility</p:attrName>
                                        </p:attrNameLst>
                                      </p:cBhvr>
                                      <p:to>
                                        <p:strVal val="visible"/>
                                      </p:to>
                                    </p:set>
                                    <p:animEffect transition="in" filter="fade">
                                      <p:cBhvr>
                                        <p:cTn id="19" dur="500"/>
                                        <p:tgtEl>
                                          <p:spTgt spid="18">
                                            <p:txEl>
                                              <p:pRg st="1" end="1"/>
                                            </p:txEl>
                                          </p:spTgt>
                                        </p:tgtEl>
                                      </p:cBhvr>
                                    </p:animEffect>
                                    <p:anim calcmode="lin" valueType="num">
                                      <p:cBhvr>
                                        <p:cTn id="20"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xEl>
                                              <p:pRg st="2" end="2"/>
                                            </p:txEl>
                                          </p:spTgt>
                                        </p:tgtEl>
                                        <p:attrNameLst>
                                          <p:attrName>style.visibility</p:attrName>
                                        </p:attrNameLst>
                                      </p:cBhvr>
                                      <p:to>
                                        <p:strVal val="visible"/>
                                      </p:to>
                                    </p:set>
                                    <p:animEffect transition="in" filter="fade">
                                      <p:cBhvr>
                                        <p:cTn id="26" dur="500"/>
                                        <p:tgtEl>
                                          <p:spTgt spid="18">
                                            <p:txEl>
                                              <p:pRg st="2" end="2"/>
                                            </p:txEl>
                                          </p:spTgt>
                                        </p:tgtEl>
                                      </p:cBhvr>
                                    </p:animEffect>
                                    <p:anim calcmode="lin" valueType="num">
                                      <p:cBhvr>
                                        <p:cTn id="27"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755576" y="1849388"/>
            <a:ext cx="7652944" cy="2286635"/>
          </a:xfrm>
          <a:prstGeom prst="rect">
            <a:avLst/>
          </a:prstGeom>
          <a:noFill/>
        </p:spPr>
        <p:txBody>
          <a:bodyPr wrap="square" lIns="36000" tIns="36000" rIns="36000" bIns="36000" rtlCol="0">
            <a:spAutoFit/>
          </a:bodyPr>
          <a:lstStyle/>
          <a:p>
            <a:pPr>
              <a:lnSpc>
                <a:spcPct val="150000"/>
              </a:lnSpc>
            </a:pPr>
            <a:r>
              <a:rPr lang="zh-CN" altLang="en-US" sz="1600" dirty="0">
                <a:solidFill>
                  <a:srgbClr val="FF0000"/>
                </a:solidFill>
                <a:latin typeface="宋体" panose="02010600030101010101" pitchFamily="2" charset="-122"/>
                <a:ea typeface="宋体" panose="02010600030101010101" pitchFamily="2" charset="-122"/>
              </a:rPr>
              <a:t>解析</a:t>
            </a:r>
            <a:r>
              <a:rPr lang="zh-CN" altLang="en-US" sz="1600" dirty="0" smtClean="0">
                <a:solidFill>
                  <a:srgbClr val="FF0000"/>
                </a:solidFill>
                <a:latin typeface="宋体" panose="02010600030101010101" pitchFamily="2" charset="-122"/>
                <a:ea typeface="宋体" panose="02010600030101010101" pitchFamily="2" charset="-122"/>
              </a:rPr>
              <a:t>：结合</a:t>
            </a:r>
            <a:r>
              <a:rPr lang="zh-CN" altLang="en-US" sz="1600" dirty="0">
                <a:solidFill>
                  <a:srgbClr val="FF0000"/>
                </a:solidFill>
                <a:latin typeface="宋体" panose="02010600030101010101" pitchFamily="2" charset="-122"/>
                <a:ea typeface="宋体" panose="02010600030101010101" pitchFamily="2" charset="-122"/>
              </a:rPr>
              <a:t>所学知识可知，因为</a:t>
            </a:r>
            <a:r>
              <a:rPr lang="en-US" altLang="zh-CN" sz="1600" dirty="0">
                <a:solidFill>
                  <a:srgbClr val="FF0000"/>
                </a:solidFill>
                <a:latin typeface="宋体" panose="02010600030101010101" pitchFamily="2" charset="-122"/>
                <a:ea typeface="宋体" panose="02010600030101010101" pitchFamily="2" charset="-122"/>
              </a:rPr>
              <a:t>17</a:t>
            </a:r>
            <a:r>
              <a:rPr lang="zh-CN" altLang="en-US" sz="1600" dirty="0">
                <a:solidFill>
                  <a:srgbClr val="FF0000"/>
                </a:solidFill>
                <a:latin typeface="宋体" panose="02010600030101010101" pitchFamily="2" charset="-122"/>
                <a:ea typeface="宋体" panose="02010600030101010101" pitchFamily="2" charset="-122"/>
              </a:rPr>
              <a:t>世纪牛顿建立的经典力学体系，发现了解释自然现象的钥匙，对自然科学的发展影响最大。选项</a:t>
            </a:r>
            <a:r>
              <a:rPr lang="en-US" altLang="zh-CN" sz="1600" dirty="0">
                <a:solidFill>
                  <a:srgbClr val="FF0000"/>
                </a:solidFill>
                <a:latin typeface="宋体" panose="02010600030101010101" pitchFamily="2" charset="-122"/>
                <a:ea typeface="宋体" panose="02010600030101010101" pitchFamily="2" charset="-122"/>
              </a:rPr>
              <a:t>B</a:t>
            </a:r>
            <a:r>
              <a:rPr lang="zh-CN" altLang="en-US" sz="1600" dirty="0">
                <a:solidFill>
                  <a:srgbClr val="FF0000"/>
                </a:solidFill>
                <a:latin typeface="宋体" panose="02010600030101010101" pitchFamily="2" charset="-122"/>
                <a:ea typeface="宋体" panose="02010600030101010101" pitchFamily="2" charset="-122"/>
              </a:rPr>
              <a:t>牛顿一经典力学体系，对自然科学的发展影响最大；选项</a:t>
            </a:r>
            <a:r>
              <a:rPr lang="en-US" altLang="zh-CN" sz="1600" dirty="0">
                <a:solidFill>
                  <a:srgbClr val="FF0000"/>
                </a:solidFill>
                <a:latin typeface="宋体" panose="02010600030101010101" pitchFamily="2" charset="-122"/>
                <a:ea typeface="宋体" panose="02010600030101010101" pitchFamily="2" charset="-122"/>
              </a:rPr>
              <a:t>A</a:t>
            </a:r>
            <a:r>
              <a:rPr lang="zh-CN" altLang="en-US" sz="1600" dirty="0">
                <a:solidFill>
                  <a:srgbClr val="FF0000"/>
                </a:solidFill>
                <a:latin typeface="宋体" panose="02010600030101010101" pitchFamily="2" charset="-122"/>
                <a:ea typeface="宋体" panose="02010600030101010101" pitchFamily="2" charset="-122"/>
              </a:rPr>
              <a:t>莎士比亚一</a:t>
            </a:r>
            <a:r>
              <a:rPr lang="en-US" altLang="zh-CN" sz="1600" dirty="0">
                <a:solidFill>
                  <a:srgbClr val="FF0000"/>
                </a:solidFill>
                <a:latin typeface="宋体" panose="02010600030101010101" pitchFamily="2" charset="-122"/>
                <a:ea typeface="宋体" panose="02010600030101010101" pitchFamily="2" charset="-122"/>
              </a:rPr>
              <a:t>《</a:t>
            </a:r>
            <a:r>
              <a:rPr lang="zh-CN" altLang="en-US" sz="1600" dirty="0">
                <a:solidFill>
                  <a:srgbClr val="FF0000"/>
                </a:solidFill>
                <a:latin typeface="宋体" panose="02010600030101010101" pitchFamily="2" charset="-122"/>
                <a:ea typeface="宋体" panose="02010600030101010101" pitchFamily="2" charset="-122"/>
              </a:rPr>
              <a:t>哈姆雷特</a:t>
            </a:r>
            <a:r>
              <a:rPr lang="en-US" altLang="zh-CN" sz="1600" dirty="0">
                <a:solidFill>
                  <a:srgbClr val="FF0000"/>
                </a:solidFill>
                <a:latin typeface="宋体" panose="02010600030101010101" pitchFamily="2" charset="-122"/>
                <a:ea typeface="宋体" panose="02010600030101010101" pitchFamily="2" charset="-122"/>
              </a:rPr>
              <a:t>》</a:t>
            </a:r>
            <a:r>
              <a:rPr lang="zh-CN" altLang="en-US" sz="1600" dirty="0">
                <a:solidFill>
                  <a:srgbClr val="FF0000"/>
                </a:solidFill>
                <a:latin typeface="宋体" panose="02010600030101010101" pitchFamily="2" charset="-122"/>
                <a:ea typeface="宋体" panose="02010600030101010101" pitchFamily="2" charset="-122"/>
              </a:rPr>
              <a:t>是戏剧作品，体现人文主义思想；选项</a:t>
            </a:r>
            <a:r>
              <a:rPr lang="en-US" altLang="zh-CN" sz="1600" dirty="0">
                <a:solidFill>
                  <a:srgbClr val="FF0000"/>
                </a:solidFill>
                <a:latin typeface="宋体" panose="02010600030101010101" pitchFamily="2" charset="-122"/>
                <a:ea typeface="宋体" panose="02010600030101010101" pitchFamily="2" charset="-122"/>
              </a:rPr>
              <a:t>C</a:t>
            </a:r>
            <a:r>
              <a:rPr lang="zh-CN" altLang="en-US" sz="1600" dirty="0">
                <a:solidFill>
                  <a:srgbClr val="FF0000"/>
                </a:solidFill>
                <a:latin typeface="宋体" panose="02010600030101010101" pitchFamily="2" charset="-122"/>
                <a:ea typeface="宋体" panose="02010600030101010101" pitchFamily="2" charset="-122"/>
              </a:rPr>
              <a:t>哥白尼一日心说，沉重打击宗教神学宇亩观；选项</a:t>
            </a:r>
            <a:r>
              <a:rPr lang="en-US" altLang="zh-CN" sz="1600" dirty="0">
                <a:solidFill>
                  <a:srgbClr val="FF0000"/>
                </a:solidFill>
                <a:latin typeface="宋体" panose="02010600030101010101" pitchFamily="2" charset="-122"/>
                <a:ea typeface="宋体" panose="02010600030101010101" pitchFamily="2" charset="-122"/>
              </a:rPr>
              <a:t>D</a:t>
            </a:r>
            <a:r>
              <a:rPr lang="zh-CN" altLang="en-US" sz="1600" dirty="0">
                <a:solidFill>
                  <a:srgbClr val="FF0000"/>
                </a:solidFill>
                <a:latin typeface="宋体" panose="02010600030101010101" pitchFamily="2" charset="-122"/>
                <a:ea typeface="宋体" panose="02010600030101010101" pitchFamily="2" charset="-122"/>
              </a:rPr>
              <a:t>马克思一</a:t>
            </a:r>
            <a:r>
              <a:rPr lang="en-US" altLang="zh-CN" sz="1600" dirty="0">
                <a:solidFill>
                  <a:srgbClr val="FF0000"/>
                </a:solidFill>
                <a:latin typeface="宋体" panose="02010600030101010101" pitchFamily="2" charset="-122"/>
                <a:ea typeface="宋体" panose="02010600030101010101" pitchFamily="2" charset="-122"/>
              </a:rPr>
              <a:t>《</a:t>
            </a:r>
            <a:r>
              <a:rPr lang="zh-CN" altLang="en-US" sz="1600" dirty="0">
                <a:solidFill>
                  <a:srgbClr val="FF0000"/>
                </a:solidFill>
                <a:latin typeface="宋体" panose="02010600030101010101" pitchFamily="2" charset="-122"/>
                <a:ea typeface="宋体" panose="02010600030101010101" pitchFamily="2" charset="-122"/>
              </a:rPr>
              <a:t>共产党宣言</a:t>
            </a:r>
            <a:r>
              <a:rPr lang="en-US" altLang="zh-CN" sz="1600" dirty="0">
                <a:solidFill>
                  <a:srgbClr val="FF0000"/>
                </a:solidFill>
                <a:latin typeface="宋体" panose="02010600030101010101" pitchFamily="2" charset="-122"/>
                <a:ea typeface="宋体" panose="02010600030101010101" pitchFamily="2" charset="-122"/>
              </a:rPr>
              <a:t>》</a:t>
            </a:r>
            <a:r>
              <a:rPr lang="zh-CN" altLang="en-US" sz="1600" dirty="0">
                <a:solidFill>
                  <a:srgbClr val="FF0000"/>
                </a:solidFill>
                <a:latin typeface="宋体" panose="02010600030101010101" pitchFamily="2" charset="-122"/>
                <a:ea typeface="宋体" panose="02010600030101010101" pitchFamily="2" charset="-122"/>
              </a:rPr>
              <a:t>，标志马克思主义的诞生。</a:t>
            </a:r>
          </a:p>
          <a:p>
            <a:pPr>
              <a:lnSpc>
                <a:spcPct val="150000"/>
              </a:lnSpc>
            </a:pPr>
            <a:r>
              <a:rPr lang="zh-CN" altLang="en-US" sz="1600" dirty="0">
                <a:solidFill>
                  <a:srgbClr val="FF0000"/>
                </a:solidFill>
                <a:latin typeface="宋体" panose="02010600030101010101" pitchFamily="2" charset="-122"/>
                <a:ea typeface="宋体" panose="02010600030101010101" pitchFamily="2" charset="-122"/>
              </a:rPr>
              <a:t>故答案为：</a:t>
            </a:r>
            <a:r>
              <a:rPr lang="en-US" altLang="zh-CN" sz="1600" dirty="0" smtClean="0">
                <a:solidFill>
                  <a:srgbClr val="FF0000"/>
                </a:solidFill>
                <a:latin typeface="宋体" panose="02010600030101010101" pitchFamily="2" charset="-122"/>
                <a:ea typeface="宋体" panose="02010600030101010101" pitchFamily="2" charset="-122"/>
              </a:rPr>
              <a:t>B</a:t>
            </a:r>
            <a:endParaRPr lang="en-US" altLang="zh-CN" sz="1600"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anim calcmode="lin" valueType="num">
                                      <p:cBhvr>
                                        <p:cTn id="8"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xEl>
                                              <p:pRg st="1" end="1"/>
                                            </p:txEl>
                                          </p:spTgt>
                                        </p:tgtEl>
                                        <p:attrNameLst>
                                          <p:attrName>style.visibility</p:attrName>
                                        </p:attrNameLst>
                                      </p:cBhvr>
                                      <p:to>
                                        <p:strVal val="visible"/>
                                      </p:to>
                                    </p:set>
                                    <p:animEffect transition="in" filter="fade">
                                      <p:cBhvr>
                                        <p:cTn id="14" dur="500"/>
                                        <p:tgtEl>
                                          <p:spTgt spid="18">
                                            <p:txEl>
                                              <p:pRg st="1" end="1"/>
                                            </p:txEl>
                                          </p:spTgt>
                                        </p:tgtEl>
                                      </p:cBhvr>
                                    </p:animEffect>
                                    <p:anim calcmode="lin" valueType="num">
                                      <p:cBhvr>
                                        <p:cTn id="15"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9552" y="1201316"/>
            <a:ext cx="8021780" cy="440055"/>
          </a:xfrm>
          <a:prstGeom prst="rect">
            <a:avLst/>
          </a:prstGeom>
          <a:noFill/>
        </p:spPr>
        <p:txBody>
          <a:bodyPr wrap="square" lIns="36000" tIns="36000" rIns="36000" bIns="36000" rtlCol="0">
            <a:spAutoFit/>
          </a:bodyPr>
          <a:lstStyle/>
          <a:p>
            <a:pPr>
              <a:lnSpc>
                <a:spcPct val="150000"/>
              </a:lnSpc>
            </a:pPr>
            <a:r>
              <a:rPr lang="en-US" altLang="zh-CN" sz="1600" b="1" dirty="0">
                <a:solidFill>
                  <a:srgbClr val="DE7538"/>
                </a:solidFill>
                <a:latin typeface="微软雅黑" panose="020B0503020204020204" charset="-122"/>
                <a:ea typeface="微软雅黑" panose="020B0503020204020204" charset="-122"/>
              </a:rPr>
              <a:t>【</a:t>
            </a:r>
            <a:r>
              <a:rPr lang="zh-CN" altLang="en-US" sz="1600" b="1" dirty="0">
                <a:solidFill>
                  <a:srgbClr val="DE7538"/>
                </a:solidFill>
                <a:latin typeface="微软雅黑" panose="020B0503020204020204" charset="-122"/>
                <a:ea typeface="微软雅黑" panose="020B0503020204020204" charset="-122"/>
              </a:rPr>
              <a:t>课时主题</a:t>
            </a:r>
            <a:r>
              <a:rPr lang="en-US" altLang="zh-CN" sz="1600" b="1" dirty="0">
                <a:solidFill>
                  <a:srgbClr val="DE7538"/>
                </a:solidFill>
                <a:latin typeface="微软雅黑" panose="020B0503020204020204" charset="-122"/>
                <a:ea typeface="微软雅黑" panose="020B0503020204020204" charset="-122"/>
              </a:rPr>
              <a:t>】</a:t>
            </a:r>
          </a:p>
        </p:txBody>
      </p:sp>
      <p:sp>
        <p:nvSpPr>
          <p:cNvPr id="5" name="文本框 4"/>
          <p:cNvSpPr txBox="1"/>
          <p:nvPr/>
        </p:nvSpPr>
        <p:spPr>
          <a:xfrm>
            <a:off x="569037" y="2047606"/>
            <a:ext cx="8101434" cy="2656205"/>
          </a:xfrm>
          <a:prstGeom prst="rect">
            <a:avLst/>
          </a:prstGeom>
          <a:noFill/>
        </p:spPr>
        <p:txBody>
          <a:bodyPr wrap="square" lIns="36000" tIns="36000" rIns="36000" bIns="36000" rtlCol="0">
            <a:spAutoFit/>
          </a:bodyPr>
          <a:lstStyle/>
          <a:p>
            <a:pPr>
              <a:lnSpc>
                <a:spcPct val="150000"/>
              </a:lnSpc>
            </a:pPr>
            <a:r>
              <a:rPr lang="zh-CN" altLang="en-US" sz="1400" dirty="0">
                <a:latin typeface="宋体" panose="02010600030101010101" pitchFamily="2" charset="-122"/>
                <a:ea typeface="宋体" panose="02010600030101010101" pitchFamily="2" charset="-122"/>
              </a:rPr>
              <a:t>　　</a:t>
            </a:r>
            <a:r>
              <a:rPr lang="zh-CN" altLang="en-US" sz="1400" dirty="0" smtClean="0">
                <a:latin typeface="宋体" panose="02010600030101010101" pitchFamily="2" charset="-122"/>
                <a:ea typeface="宋体" panose="02010600030101010101" pitchFamily="2" charset="-122"/>
              </a:rPr>
              <a:t> </a:t>
            </a:r>
            <a:r>
              <a:rPr lang="en-US" altLang="en-US" sz="1600" dirty="0" smtClean="0">
                <a:latin typeface="宋体" panose="02010600030101010101" pitchFamily="2" charset="-122"/>
                <a:ea typeface="宋体" panose="02010600030101010101" pitchFamily="2" charset="-122"/>
                <a:cs typeface="Times New Roman" panose="02020603050405020304" charset="0"/>
              </a:rPr>
              <a:t>19</a:t>
            </a:r>
            <a:r>
              <a:rPr lang="zh-CN" altLang="en-US" sz="1600" dirty="0" smtClean="0">
                <a:latin typeface="宋体" panose="02010600030101010101" pitchFamily="2" charset="-122"/>
                <a:ea typeface="宋体" panose="02010600030101010101" pitchFamily="2" charset="-122"/>
                <a:cs typeface="Times New Roman" panose="02020603050405020304" charset="0"/>
              </a:rPr>
              <a:t>世纪中后期</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资本主义世界开始了第二次工业革命</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人类社会进入“电气时代”。一方面</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在第二次工业革命的推动下</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主要资本主义国家相继步入工业化强国行列</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其社会结构、基础设施、公共教育、生活环境等方面也发生了翻天覆地的变化。以牛顿、达尔文等为代表的科学巨匠的诞生</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极大地丰富了人类的自然科学知识</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为工业革命和其他科技创新提供了重要前提。生产力获得迅猛发展</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社会面貌发生翻天覆地的变化</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文学艺术空前繁荣。另一方面</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工业化在带来经济大发展的同时</a:t>
            </a:r>
            <a:r>
              <a:rPr lang="en-US" altLang="en-US" sz="1600" dirty="0" smtClean="0">
                <a:latin typeface="宋体" panose="02010600030101010101" pitchFamily="2" charset="-122"/>
                <a:ea typeface="宋体" panose="02010600030101010101" pitchFamily="2" charset="-122"/>
                <a:cs typeface="Times New Roman" panose="02020603050405020304" charset="0"/>
              </a:rPr>
              <a:t>，</a:t>
            </a:r>
            <a:r>
              <a:rPr lang="zh-CN" altLang="en-US" sz="1600" dirty="0" smtClean="0">
                <a:latin typeface="宋体" panose="02010600030101010101" pitchFamily="2" charset="-122"/>
                <a:ea typeface="宋体" panose="02010600030101010101" pitchFamily="2" charset="-122"/>
                <a:cs typeface="Times New Roman" panose="02020603050405020304" charset="0"/>
              </a:rPr>
              <a:t>对人类生存环境的破坏问题已经显现。</a:t>
            </a:r>
            <a:endParaRPr lang="en-US" altLang="zh-CN" sz="1600" dirty="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656" y="1265777"/>
            <a:ext cx="7543801" cy="716915"/>
          </a:xfrm>
          <a:prstGeom prst="rect">
            <a:avLst/>
          </a:prstGeom>
          <a:noFill/>
        </p:spPr>
        <p:txBody>
          <a:bodyPr wrap="square" lIns="36000" tIns="36000" rIns="36000" bIns="36000" rtlCol="0">
            <a:spAutoFit/>
          </a:bodyPr>
          <a:lstStyle/>
          <a:p>
            <a:pPr>
              <a:lnSpc>
                <a:spcPct val="150000"/>
              </a:lnSpc>
            </a:pPr>
            <a:r>
              <a:rPr lang="en-US" altLang="zh-CN" sz="1400" b="1" dirty="0" smtClean="0">
                <a:solidFill>
                  <a:srgbClr val="DE7538"/>
                </a:solidFill>
                <a:latin typeface="宋体" panose="02010600030101010101" pitchFamily="2" charset="-122"/>
                <a:ea typeface="宋体" panose="02010600030101010101" pitchFamily="2" charset="-122"/>
              </a:rPr>
              <a:t>【</a:t>
            </a:r>
            <a:r>
              <a:rPr lang="zh-CN" altLang="en-US" sz="1400" b="1" dirty="0" smtClean="0">
                <a:solidFill>
                  <a:srgbClr val="DE7538"/>
                </a:solidFill>
                <a:latin typeface="宋体" panose="02010600030101010101" pitchFamily="2" charset="-122"/>
                <a:ea typeface="宋体" panose="02010600030101010101" pitchFamily="2" charset="-122"/>
              </a:rPr>
              <a:t>异同对比</a:t>
            </a:r>
            <a:r>
              <a:rPr lang="en-US" altLang="zh-CN" sz="1400" b="1" dirty="0" smtClean="0">
                <a:solidFill>
                  <a:srgbClr val="DE7538"/>
                </a:solidFill>
                <a:latin typeface="宋体" panose="02010600030101010101" pitchFamily="2" charset="-122"/>
                <a:ea typeface="宋体" panose="02010600030101010101" pitchFamily="2" charset="-122"/>
              </a:rPr>
              <a:t>】 </a:t>
            </a:r>
          </a:p>
          <a:p>
            <a:pPr>
              <a:lnSpc>
                <a:spcPct val="150000"/>
              </a:lnSpc>
            </a:pPr>
            <a:r>
              <a:rPr lang="zh-CN" altLang="en-US" sz="1400" dirty="0" smtClean="0">
                <a:latin typeface="宋体" panose="02010600030101010101" pitchFamily="2" charset="-122"/>
                <a:ea typeface="宋体" panose="02010600030101010101" pitchFamily="2" charset="-122"/>
                <a:cs typeface="Times New Roman" panose="02020603050405020304" charset="0"/>
              </a:rPr>
              <a:t>两次工业革命的特征及两次工业革命对中国的影响</a:t>
            </a:r>
          </a:p>
        </p:txBody>
      </p:sp>
      <p:sp>
        <p:nvSpPr>
          <p:cNvPr id="10" name="文本框 4"/>
          <p:cNvSpPr txBox="1"/>
          <p:nvPr/>
        </p:nvSpPr>
        <p:spPr>
          <a:xfrm>
            <a:off x="4071434" y="625252"/>
            <a:ext cx="886460" cy="44005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宋体" panose="02010600030101010101" pitchFamily="2" charset="-122"/>
                <a:ea typeface="宋体" panose="02010600030101010101" pitchFamily="2" charset="-122"/>
              </a:rPr>
              <a:t>重难</a:t>
            </a:r>
            <a:r>
              <a:rPr lang="zh-CN" altLang="en-US" sz="1600" dirty="0">
                <a:latin typeface="宋体" panose="02010600030101010101" pitchFamily="2" charset="-122"/>
                <a:ea typeface="宋体" panose="02010600030101010101" pitchFamily="2" charset="-122"/>
              </a:rPr>
              <a:t>拓展</a:t>
            </a:r>
          </a:p>
        </p:txBody>
      </p:sp>
      <p:graphicFrame>
        <p:nvGraphicFramePr>
          <p:cNvPr id="9" name="表格 8"/>
          <p:cNvGraphicFramePr>
            <a:graphicFrameLocks noGrp="1"/>
          </p:cNvGraphicFramePr>
          <p:nvPr/>
        </p:nvGraphicFramePr>
        <p:xfrm>
          <a:off x="526655" y="2095813"/>
          <a:ext cx="8080375" cy="2484939"/>
        </p:xfrm>
        <a:graphic>
          <a:graphicData uri="http://schemas.openxmlformats.org/drawingml/2006/table">
            <a:tbl>
              <a:tblPr/>
              <a:tblGrid>
                <a:gridCol w="529590"/>
                <a:gridCol w="3583305"/>
                <a:gridCol w="3967480"/>
              </a:tblGrid>
              <a:tr h="212976">
                <a:tc>
                  <a:txBody>
                    <a:bodyPr/>
                    <a:lstStyle/>
                    <a:p>
                      <a:pPr marL="0" algn="ctr" defTabSz="685800" rtl="0" eaLnBrk="1" latinLnBrk="0" hangingPunct="1">
                        <a:lnSpc>
                          <a:spcPct val="13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项目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a:txBody>
                    <a:bodyPr/>
                    <a:lstStyle/>
                    <a:p>
                      <a:pPr marL="0" algn="ctr" defTabSz="685800" rtl="0" eaLnBrk="1" latinLnBrk="0" hangingPunct="1">
                        <a:lnSpc>
                          <a:spcPct val="13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第一次工业革命</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a:txBody>
                    <a:bodyPr/>
                    <a:lstStyle/>
                    <a:p>
                      <a:pPr marL="0" algn="ctr" defTabSz="685800" rtl="0" eaLnBrk="1" latinLnBrk="0" hangingPunct="1">
                        <a:lnSpc>
                          <a:spcPct val="13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第二次工业革命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r>
              <a:tr h="1021452">
                <a:tc>
                  <a:txBody>
                    <a:bodyPr/>
                    <a:lstStyle/>
                    <a:p>
                      <a:pPr marL="0" algn="ctr" defTabSz="685800" rtl="0" eaLnBrk="1" latinLnBrk="0" hangingPunct="1">
                        <a:lnSpc>
                          <a:spcPct val="13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特征</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3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瓦特</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改良</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蒸汽机</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人</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类社会进入</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“蒸汽时代”</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发明者</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为有经验的工人、</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技师</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第一次</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工业革命始于</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英国</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一</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国向多国</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扩展</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英国一枝独秀</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建立</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大工厂</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制度</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3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电力</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被广泛</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使用</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人</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类社会进入</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“电气时代”</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科学家</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发挥重要</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作用</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科学</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与技术紧密</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结合</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科技</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含量</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高</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在</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主要资本主义国家同时</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进行</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俄</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、日、德等后起的资本主义国家两次工业革命交叉</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进行</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出现</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垄断和</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垄断组织</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25743">
                <a:tc>
                  <a:txBody>
                    <a:bodyPr/>
                    <a:lstStyle/>
                    <a:p>
                      <a:pPr marL="0" algn="ctr" defTabSz="685800" rtl="0" eaLnBrk="1" latinLnBrk="0" hangingPunct="1">
                        <a:lnSpc>
                          <a:spcPct val="130000"/>
                        </a:lnSpc>
                        <a:spcAft>
                          <a:spcPts val="0"/>
                        </a:spcAft>
                      </a:pP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对</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中国</a:t>
                      </a:r>
                      <a:endParaRPr lang="en-US" alt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3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3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西方</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列强发动了两次</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鸦片战争</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中国</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开始沦为半殖民地半封建社会。面对</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危机</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地主阶级</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洋务派掀起了一场地主阶级的自救运动——洋务运动。中国自给自足的自然经济开始</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解体</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民族资本</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主义</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产生</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685800" rtl="0" eaLnBrk="1" latinLnBrk="0" hangingPunct="1">
                        <a:lnSpc>
                          <a:spcPct val="130000"/>
                        </a:lnSpc>
                        <a:spcAft>
                          <a:spcPts val="0"/>
                        </a:spcAft>
                      </a:pP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帝国主义</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列强发动了甲午中日战争和八国联军</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侵华战争</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掀起</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“瓜分”中国的</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狂潮</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中国</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完全沦为半殖民地半封建社会。中国人民救亡图存的运动</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高涨</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中国</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资产阶级开始登上政治</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舞台</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掀起</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了戊戌变法、</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辛亥革命</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洋务运动</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后期创办民用</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企业</a:t>
                      </a:r>
                      <a:r>
                        <a:rPr 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促进</a:t>
                      </a:r>
                      <a:r>
                        <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rPr>
                        <a:t>了民族资本主义的</a:t>
                      </a:r>
                      <a:r>
                        <a:rPr lang="zh-CN"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zh-CN" altLang="en-US" sz="12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2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47664" y="1489348"/>
            <a:ext cx="5904656" cy="2353310"/>
          </a:xfrm>
          <a:prstGeom prst="rect">
            <a:avLst/>
          </a:prstGeom>
        </p:spPr>
        <p:txBody>
          <a:bodyPr wrap="square">
            <a:spAutoFit/>
          </a:bodyPr>
          <a:lstStyle/>
          <a:p>
            <a:pPr lvl="0">
              <a:lnSpc>
                <a:spcPct val="150000"/>
              </a:lnSpc>
            </a:pPr>
            <a:r>
              <a:rPr lang="zh-CN" altLang="zh-CN" sz="1400" b="1" dirty="0" smtClean="0">
                <a:solidFill>
                  <a:srgbClr val="DE7538"/>
                </a:solidFill>
                <a:latin typeface="微软雅黑" panose="020B0503020204020204" charset="-122"/>
                <a:ea typeface="微软雅黑" panose="020B0503020204020204" charset="-122"/>
              </a:rPr>
              <a:t>【</a:t>
            </a:r>
            <a:r>
              <a:rPr lang="zh-CN" altLang="en-US" sz="1400" b="1" dirty="0" smtClean="0">
                <a:solidFill>
                  <a:srgbClr val="DE7538"/>
                </a:solidFill>
                <a:latin typeface="微软雅黑" panose="020B0503020204020204" charset="-122"/>
                <a:ea typeface="微软雅黑" panose="020B0503020204020204" charset="-122"/>
              </a:rPr>
              <a:t>设问分析</a:t>
            </a:r>
            <a:r>
              <a:rPr lang="zh-CN" altLang="zh-CN" sz="1400" b="1" dirty="0" smtClean="0">
                <a:solidFill>
                  <a:srgbClr val="DE7538"/>
                </a:solidFill>
                <a:latin typeface="微软雅黑" panose="020B0503020204020204" charset="-122"/>
                <a:ea typeface="微软雅黑" panose="020B0503020204020204" charset="-122"/>
              </a:rPr>
              <a:t>】</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1.</a:t>
            </a:r>
            <a:r>
              <a:rPr lang="zh-CN" altLang="en-US" sz="1400" dirty="0" smtClean="0">
                <a:latin typeface="Times New Roman" panose="02020603050405020304" charset="0"/>
                <a:ea typeface="微软雅黑" panose="020B0503020204020204" charset="-122"/>
                <a:cs typeface="Times New Roman" panose="02020603050405020304" charset="0"/>
              </a:rPr>
              <a:t>结合两次工业革命的相关知识指出</a:t>
            </a:r>
            <a:r>
              <a:rPr lang="en-US" altLang="en-US" sz="1400" dirty="0" smtClean="0">
                <a:latin typeface="Times New Roman" panose="02020603050405020304" charset="0"/>
                <a:ea typeface="微软雅黑" panose="020B0503020204020204" charset="-122"/>
                <a:cs typeface="Times New Roman" panose="02020603050405020304" charset="0"/>
              </a:rPr>
              <a:t>，</a:t>
            </a:r>
            <a:r>
              <a:rPr lang="zh-CN" altLang="en-US" sz="1400" dirty="0" smtClean="0">
                <a:latin typeface="Times New Roman" panose="02020603050405020304" charset="0"/>
                <a:ea typeface="微软雅黑" panose="020B0503020204020204" charset="-122"/>
                <a:cs typeface="Times New Roman" panose="02020603050405020304" charset="0"/>
              </a:rPr>
              <a:t>工业革命给你带来哪些启示</a:t>
            </a:r>
            <a:r>
              <a:rPr lang="en-US" altLang="en-US" sz="1400" dirty="0" smtClean="0">
                <a:latin typeface="Times New Roman" panose="02020603050405020304" charset="0"/>
                <a:ea typeface="微软雅黑" panose="020B0503020204020204" charset="-122"/>
                <a:cs typeface="Times New Roman" panose="02020603050405020304" charset="0"/>
              </a:rPr>
              <a:t>？</a:t>
            </a:r>
            <a:endParaRPr lang="zh-CN" altLang="en-US" sz="1400" dirty="0" smtClean="0">
              <a:latin typeface="Times New Roman" panose="02020603050405020304" charset="0"/>
              <a:ea typeface="微软雅黑" panose="020B0503020204020204" charset="-122"/>
              <a:cs typeface="Times New Roman" panose="02020603050405020304" charset="0"/>
            </a:endParaRPr>
          </a:p>
          <a:p>
            <a:pPr>
              <a:lnSpc>
                <a:spcPct val="150000"/>
              </a:lnSpc>
            </a:pPr>
            <a:r>
              <a:rPr lang="en-US" altLang="zh-CN" sz="1400" b="1" dirty="0" smtClean="0">
                <a:solidFill>
                  <a:srgbClr val="DE7538"/>
                </a:solidFill>
                <a:latin typeface="微软雅黑" panose="020B0503020204020204" charset="-122"/>
                <a:ea typeface="微软雅黑" panose="020B0503020204020204" charset="-122"/>
              </a:rPr>
              <a:t>【</a:t>
            </a:r>
            <a:r>
              <a:rPr lang="zh-CN" altLang="en-US" sz="1400" b="1" dirty="0" smtClean="0">
                <a:solidFill>
                  <a:srgbClr val="DE7538"/>
                </a:solidFill>
                <a:latin typeface="微软雅黑" panose="020B0503020204020204" charset="-122"/>
                <a:ea typeface="微软雅黑" panose="020B0503020204020204" charset="-122"/>
              </a:rPr>
              <a:t>解答</a:t>
            </a:r>
            <a:r>
              <a:rPr lang="en-US" altLang="zh-CN" sz="1400" b="1" dirty="0" smtClean="0">
                <a:solidFill>
                  <a:srgbClr val="DE7538"/>
                </a:solidFill>
                <a:latin typeface="微软雅黑" panose="020B0503020204020204" charset="-122"/>
                <a:ea typeface="微软雅黑" panose="020B0503020204020204" charset="-122"/>
              </a:rPr>
              <a:t>】</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（1）</a:t>
            </a:r>
            <a:r>
              <a:rPr lang="zh-CN" altLang="en-US" sz="1400" dirty="0" smtClean="0">
                <a:latin typeface="Times New Roman" panose="02020603050405020304" charset="0"/>
                <a:ea typeface="微软雅黑" panose="020B0503020204020204" charset="-122"/>
                <a:cs typeface="Times New Roman" panose="02020603050405020304" charset="0"/>
              </a:rPr>
              <a:t>科学技术是第一生产力。</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（2）</a:t>
            </a:r>
            <a:r>
              <a:rPr lang="zh-CN" altLang="en-US" sz="1400" dirty="0" smtClean="0">
                <a:latin typeface="Times New Roman" panose="02020603050405020304" charset="0"/>
                <a:ea typeface="微软雅黑" panose="020B0503020204020204" charset="-122"/>
                <a:cs typeface="Times New Roman" panose="02020603050405020304" charset="0"/>
              </a:rPr>
              <a:t>经济的发展需要和平稳定的社会环境。</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（3）</a:t>
            </a:r>
            <a:r>
              <a:rPr lang="zh-CN" altLang="en-US" sz="1400" dirty="0" smtClean="0">
                <a:latin typeface="Times New Roman" panose="02020603050405020304" charset="0"/>
                <a:ea typeface="微软雅黑" panose="020B0503020204020204" charset="-122"/>
                <a:cs typeface="Times New Roman" panose="02020603050405020304" charset="0"/>
              </a:rPr>
              <a:t>政治对经济具有反作用。</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（4）</a:t>
            </a:r>
            <a:r>
              <a:rPr lang="zh-CN" altLang="en-US" sz="1400" dirty="0" smtClean="0">
                <a:latin typeface="Times New Roman" panose="02020603050405020304" charset="0"/>
                <a:ea typeface="微软雅黑" panose="020B0503020204020204" charset="-122"/>
                <a:cs typeface="Times New Roman" panose="02020603050405020304" charset="0"/>
              </a:rPr>
              <a:t>在发展经济的同时要注意保护环境。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up)">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10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wipe(up)">
                                      <p:cBhvr>
                                        <p:cTn id="22" dur="1000"/>
                                        <p:tgtEl>
                                          <p:spTgt spid="10">
                                            <p:txEl>
                                              <p:pRg st="3" end="3"/>
                                            </p:txEl>
                                          </p:spTgt>
                                        </p:tgtEl>
                                      </p:cBhvr>
                                    </p:animEffect>
                                  </p:childTnLst>
                                </p:cTn>
                              </p:par>
                              <p:par>
                                <p:cTn id="23" presetID="22" presetClass="entr" presetSubtype="1" fill="hold" nodeType="withEffect">
                                  <p:stCondLst>
                                    <p:cond delay="0"/>
                                  </p:stCondLst>
                                  <p:childTnLst>
                                    <p:set>
                                      <p:cBhvr>
                                        <p:cTn id="24" dur="1" fill="hold">
                                          <p:stCondLst>
                                            <p:cond delay="0"/>
                                          </p:stCondLst>
                                        </p:cTn>
                                        <p:tgtEl>
                                          <p:spTgt spid="10">
                                            <p:txEl>
                                              <p:pRg st="4" end="4"/>
                                            </p:txEl>
                                          </p:spTgt>
                                        </p:tgtEl>
                                        <p:attrNameLst>
                                          <p:attrName>style.visibility</p:attrName>
                                        </p:attrNameLst>
                                      </p:cBhvr>
                                      <p:to>
                                        <p:strVal val="visible"/>
                                      </p:to>
                                    </p:set>
                                    <p:animEffect transition="in" filter="wipe(up)">
                                      <p:cBhvr>
                                        <p:cTn id="25" dur="1000"/>
                                        <p:tgtEl>
                                          <p:spTgt spid="10">
                                            <p:txEl>
                                              <p:pRg st="4" end="4"/>
                                            </p:txEl>
                                          </p:spTgt>
                                        </p:tgtEl>
                                      </p:cBhvr>
                                    </p:animEffect>
                                  </p:childTnLst>
                                </p:cTn>
                              </p:par>
                              <p:par>
                                <p:cTn id="26" presetID="22" presetClass="entr" presetSubtype="1" fill="hold" nodeType="withEffect">
                                  <p:stCondLst>
                                    <p:cond delay="0"/>
                                  </p:stCondLst>
                                  <p:childTnLst>
                                    <p:set>
                                      <p:cBhvr>
                                        <p:cTn id="27" dur="1" fill="hold">
                                          <p:stCondLst>
                                            <p:cond delay="0"/>
                                          </p:stCondLst>
                                        </p:cTn>
                                        <p:tgtEl>
                                          <p:spTgt spid="10">
                                            <p:txEl>
                                              <p:pRg st="5" end="5"/>
                                            </p:txEl>
                                          </p:spTgt>
                                        </p:tgtEl>
                                        <p:attrNameLst>
                                          <p:attrName>style.visibility</p:attrName>
                                        </p:attrNameLst>
                                      </p:cBhvr>
                                      <p:to>
                                        <p:strVal val="visible"/>
                                      </p:to>
                                    </p:set>
                                    <p:animEffect transition="in" filter="wipe(up)">
                                      <p:cBhvr>
                                        <p:cTn id="28" dur="1000"/>
                                        <p:tgtEl>
                                          <p:spTgt spid="10">
                                            <p:txEl>
                                              <p:pRg st="5" end="5"/>
                                            </p:txEl>
                                          </p:spTgt>
                                        </p:tgtEl>
                                      </p:cBhvr>
                                    </p:animEffect>
                                  </p:childTnLst>
                                </p:cTn>
                              </p:par>
                              <p:par>
                                <p:cTn id="29" presetID="22" presetClass="entr" presetSubtype="1" fill="hold" nodeType="with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animEffect transition="in" filter="wipe(up)">
                                      <p:cBhvr>
                                        <p:cTn id="31" dur="10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35696" y="1633364"/>
            <a:ext cx="5372295" cy="2245360"/>
          </a:xfrm>
          <a:prstGeom prst="rect">
            <a:avLst/>
          </a:prstGeom>
        </p:spPr>
        <p:txBody>
          <a:bodyPr wrap="square">
            <a:spAutoFit/>
          </a:bodyPr>
          <a:lstStyle/>
          <a:p>
            <a:pPr lvl="0">
              <a:lnSpc>
                <a:spcPct val="150000"/>
              </a:lnSpc>
            </a:pPr>
            <a:r>
              <a:rPr lang="zh-CN" altLang="zh-CN" sz="1400" b="1" dirty="0" smtClean="0">
                <a:solidFill>
                  <a:srgbClr val="DE7538"/>
                </a:solidFill>
                <a:latin typeface="微软雅黑" panose="020B0503020204020204" charset="-122"/>
                <a:ea typeface="微软雅黑" panose="020B0503020204020204" charset="-122"/>
              </a:rPr>
              <a:t>【</a:t>
            </a:r>
            <a:r>
              <a:rPr lang="zh-CN" altLang="en-US" sz="1400" b="1" dirty="0" smtClean="0">
                <a:solidFill>
                  <a:srgbClr val="DE7538"/>
                </a:solidFill>
                <a:latin typeface="微软雅黑" panose="020B0503020204020204" charset="-122"/>
                <a:ea typeface="微软雅黑" panose="020B0503020204020204" charset="-122"/>
              </a:rPr>
              <a:t>设问分析</a:t>
            </a:r>
            <a:r>
              <a:rPr lang="zh-CN" altLang="zh-CN" sz="1400" b="1" dirty="0" smtClean="0">
                <a:solidFill>
                  <a:srgbClr val="DE7538"/>
                </a:solidFill>
                <a:latin typeface="微软雅黑" panose="020B0503020204020204" charset="-122"/>
                <a:ea typeface="微软雅黑" panose="020B0503020204020204" charset="-122"/>
              </a:rPr>
              <a:t>】</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2.</a:t>
            </a:r>
            <a:r>
              <a:rPr lang="zh-CN" altLang="en-US" sz="1400" dirty="0" smtClean="0">
                <a:latin typeface="Times New Roman" panose="02020603050405020304" charset="0"/>
                <a:ea typeface="微软雅黑" panose="020B0503020204020204" charset="-122"/>
                <a:cs typeface="Times New Roman" panose="02020603050405020304" charset="0"/>
              </a:rPr>
              <a:t>科学家在社会发展中的作用有哪些</a:t>
            </a:r>
            <a:r>
              <a:rPr lang="en-US" altLang="en-US" sz="1400" dirty="0" smtClean="0">
                <a:latin typeface="Times New Roman" panose="02020603050405020304" charset="0"/>
                <a:ea typeface="微软雅黑" panose="020B0503020204020204" charset="-122"/>
                <a:cs typeface="Times New Roman" panose="02020603050405020304" charset="0"/>
              </a:rPr>
              <a:t>？</a:t>
            </a:r>
            <a:endParaRPr lang="zh-CN" altLang="en-US" sz="1400" dirty="0" smtClean="0">
              <a:latin typeface="Times New Roman" panose="02020603050405020304" charset="0"/>
              <a:ea typeface="微软雅黑" panose="020B0503020204020204" charset="-122"/>
              <a:cs typeface="Times New Roman" panose="02020603050405020304" charset="0"/>
            </a:endParaRPr>
          </a:p>
          <a:p>
            <a:pPr>
              <a:lnSpc>
                <a:spcPct val="150000"/>
              </a:lnSpc>
            </a:pPr>
            <a:endParaRPr lang="zh-CN" altLang="en-US" sz="1400" dirty="0" smtClean="0">
              <a:latin typeface="Times New Roman" panose="02020603050405020304" charset="0"/>
              <a:ea typeface="微软雅黑" panose="020B0503020204020204" charset="-122"/>
              <a:cs typeface="Times New Roman" panose="02020603050405020304" charset="0"/>
            </a:endParaRPr>
          </a:p>
          <a:p>
            <a:pPr>
              <a:lnSpc>
                <a:spcPct val="150000"/>
              </a:lnSpc>
            </a:pPr>
            <a:r>
              <a:rPr lang="en-US" altLang="zh-CN" sz="1400" b="1" dirty="0" smtClean="0">
                <a:solidFill>
                  <a:srgbClr val="DE7538"/>
                </a:solidFill>
                <a:latin typeface="微软雅黑" panose="020B0503020204020204" charset="-122"/>
                <a:ea typeface="微软雅黑" panose="020B0503020204020204" charset="-122"/>
              </a:rPr>
              <a:t>【</a:t>
            </a:r>
            <a:r>
              <a:rPr lang="zh-CN" altLang="en-US" sz="1400" b="1" dirty="0" smtClean="0">
                <a:solidFill>
                  <a:srgbClr val="DE7538"/>
                </a:solidFill>
                <a:latin typeface="微软雅黑" panose="020B0503020204020204" charset="-122"/>
                <a:ea typeface="微软雅黑" panose="020B0503020204020204" charset="-122"/>
              </a:rPr>
              <a:t>解答</a:t>
            </a:r>
            <a:r>
              <a:rPr lang="en-US" altLang="zh-CN" sz="1400" b="1" dirty="0" smtClean="0">
                <a:solidFill>
                  <a:srgbClr val="DE7538"/>
                </a:solidFill>
                <a:latin typeface="微软雅黑" panose="020B0503020204020204" charset="-122"/>
                <a:ea typeface="微软雅黑" panose="020B0503020204020204" charset="-122"/>
              </a:rPr>
              <a:t>】</a:t>
            </a: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（1）</a:t>
            </a:r>
            <a:r>
              <a:rPr lang="zh-CN" altLang="en-US" sz="1400" dirty="0" smtClean="0">
                <a:latin typeface="Times New Roman" panose="02020603050405020304" charset="0"/>
                <a:ea typeface="微软雅黑" panose="020B0503020204020204" charset="-122"/>
                <a:cs typeface="Times New Roman" panose="02020603050405020304" charset="0"/>
              </a:rPr>
              <a:t>推动了生产力的进步</a:t>
            </a:r>
            <a:r>
              <a:rPr lang="en-US" altLang="en-US" sz="1400" dirty="0" smtClean="0">
                <a:latin typeface="Times New Roman" panose="02020603050405020304" charset="0"/>
                <a:ea typeface="微软雅黑" panose="020B0503020204020204" charset="-122"/>
                <a:cs typeface="Times New Roman" panose="02020603050405020304" charset="0"/>
              </a:rPr>
              <a:t>，</a:t>
            </a:r>
            <a:r>
              <a:rPr lang="zh-CN" altLang="en-US" sz="1400" dirty="0" smtClean="0">
                <a:latin typeface="Times New Roman" panose="02020603050405020304" charset="0"/>
                <a:ea typeface="微软雅黑" panose="020B0503020204020204" charset="-122"/>
                <a:cs typeface="Times New Roman" panose="02020603050405020304" charset="0"/>
              </a:rPr>
              <a:t>提高了人们的生活质量。</a:t>
            </a:r>
            <a:endParaRPr lang="en-US" altLang="zh-CN" sz="1400" dirty="0" smtClean="0">
              <a:latin typeface="Times New Roman" panose="02020603050405020304" charset="0"/>
              <a:ea typeface="微软雅黑" panose="020B0503020204020204" charset="-122"/>
              <a:cs typeface="Times New Roman" panose="02020603050405020304" charset="0"/>
            </a:endParaRPr>
          </a:p>
          <a:p>
            <a:pPr>
              <a:lnSpc>
                <a:spcPct val="150000"/>
              </a:lnSpc>
            </a:pPr>
            <a:r>
              <a:rPr lang="en-US" altLang="en-US" sz="1400" dirty="0" smtClean="0">
                <a:latin typeface="Times New Roman" panose="02020603050405020304" charset="0"/>
                <a:ea typeface="微软雅黑" panose="020B0503020204020204" charset="-122"/>
                <a:cs typeface="Times New Roman" panose="02020603050405020304" charset="0"/>
              </a:rPr>
              <a:t>（2）</a:t>
            </a:r>
            <a:r>
              <a:rPr lang="zh-CN" altLang="en-US" sz="1400" dirty="0" smtClean="0">
                <a:latin typeface="Times New Roman" panose="02020603050405020304" charset="0"/>
                <a:ea typeface="微软雅黑" panose="020B0503020204020204" charset="-122"/>
                <a:cs typeface="Times New Roman" panose="02020603050405020304" charset="0"/>
              </a:rPr>
              <a:t>为生产领域的发明创造提供了坚实的科学理论依据。</a:t>
            </a:r>
          </a:p>
          <a:p>
            <a:r>
              <a:rPr lang="en-US" altLang="en-US" sz="1400" dirty="0" smtClean="0">
                <a:latin typeface="Times New Roman" panose="02020603050405020304" charset="0"/>
                <a:ea typeface="微软雅黑" panose="020B0503020204020204" charset="-122"/>
                <a:cs typeface="Times New Roman" panose="02020603050405020304" charset="0"/>
              </a:rPr>
              <a:t>（3）</a:t>
            </a:r>
            <a:r>
              <a:rPr lang="zh-CN" altLang="en-US" sz="1400" dirty="0" smtClean="0">
                <a:latin typeface="Times New Roman" panose="02020603050405020304" charset="0"/>
                <a:ea typeface="微软雅黑" panose="020B0503020204020204" charset="-122"/>
                <a:cs typeface="Times New Roman" panose="02020603050405020304" charset="0"/>
              </a:rPr>
              <a:t>科学家的探索、钻研精神是人类宝贵的精神财富。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up)">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1000"/>
                                        <p:tgtEl>
                                          <p:spTgt spid="10">
                                            <p:txEl>
                                              <p:pRg st="3" end="3"/>
                                            </p:txEl>
                                          </p:spTgt>
                                        </p:tgtEl>
                                      </p:cBhvr>
                                    </p:animEffect>
                                  </p:childTnLst>
                                </p:cTn>
                              </p:par>
                              <p:par>
                                <p:cTn id="18" presetID="22" presetClass="entr" presetSubtype="1" fill="hold" nodeType="withEffect">
                                  <p:stCondLst>
                                    <p:cond delay="0"/>
                                  </p:stCondLst>
                                  <p:childTnLst>
                                    <p:set>
                                      <p:cBhvr>
                                        <p:cTn id="19" dur="1" fill="hold">
                                          <p:stCondLst>
                                            <p:cond delay="0"/>
                                          </p:stCondLst>
                                        </p:cTn>
                                        <p:tgtEl>
                                          <p:spTgt spid="10">
                                            <p:txEl>
                                              <p:pRg st="4" end="4"/>
                                            </p:txEl>
                                          </p:spTgt>
                                        </p:tgtEl>
                                        <p:attrNameLst>
                                          <p:attrName>style.visibility</p:attrName>
                                        </p:attrNameLst>
                                      </p:cBhvr>
                                      <p:to>
                                        <p:strVal val="visible"/>
                                      </p:to>
                                    </p:set>
                                    <p:animEffect transition="in" filter="wipe(up)">
                                      <p:cBhvr>
                                        <p:cTn id="20" dur="1000"/>
                                        <p:tgtEl>
                                          <p:spTgt spid="10">
                                            <p:txEl>
                                              <p:pRg st="4" end="4"/>
                                            </p:txEl>
                                          </p:spTgt>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animEffect transition="in" filter="wipe(up)">
                                      <p:cBhvr>
                                        <p:cTn id="23" dur="1000"/>
                                        <p:tgtEl>
                                          <p:spTgt spid="10">
                                            <p:txEl>
                                              <p:pRg st="5" end="5"/>
                                            </p:txEl>
                                          </p:spTgt>
                                        </p:tgtEl>
                                      </p:cBhvr>
                                    </p:animEffect>
                                  </p:childTnLst>
                                </p:cTn>
                              </p:par>
                              <p:par>
                                <p:cTn id="24" presetID="22" presetClass="entr" presetSubtype="1" fill="hold" nodeType="withEffect">
                                  <p:stCondLst>
                                    <p:cond delay="0"/>
                                  </p:stCondLst>
                                  <p:childTnLst>
                                    <p:set>
                                      <p:cBhvr>
                                        <p:cTn id="25" dur="1" fill="hold">
                                          <p:stCondLst>
                                            <p:cond delay="0"/>
                                          </p:stCondLst>
                                        </p:cTn>
                                        <p:tgtEl>
                                          <p:spTgt spid="10">
                                            <p:txEl>
                                              <p:pRg st="6" end="6"/>
                                            </p:txEl>
                                          </p:spTgt>
                                        </p:tgtEl>
                                        <p:attrNameLst>
                                          <p:attrName>style.visibility</p:attrName>
                                        </p:attrNameLst>
                                      </p:cBhvr>
                                      <p:to>
                                        <p:strVal val="visible"/>
                                      </p:to>
                                    </p:set>
                                    <p:animEffect transition="in" filter="wipe(up)">
                                      <p:cBhvr>
                                        <p:cTn id="26" dur="10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2043013"/>
            <a:ext cx="7772400" cy="1102519"/>
          </a:xfrm>
        </p:spPr>
        <p:txBody>
          <a:bodyPr/>
          <a:lstStyle/>
          <a:p>
            <a:r>
              <a:rPr lang="zh-CN" altLang="en-US" dirty="0" smtClean="0">
                <a:latin typeface="楷体" panose="02010609060101010101" charset="-122"/>
                <a:ea typeface="楷体" panose="02010609060101010101" charset="-122"/>
              </a:rPr>
              <a:t>谢  谢</a:t>
            </a:r>
            <a:endParaRPr lang="zh-CN" altLang="en-US"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微软雅黑" panose="020B0503020204020204" charset="-122"/>
                  <a:ea typeface="微软雅黑" panose="020B050302020402020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27669" y="2262493"/>
            <a:ext cx="4842193" cy="393700"/>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DE7538"/>
                </a:solidFill>
                <a:latin typeface="微软雅黑" panose="020B0503020204020204" charset="-122"/>
                <a:ea typeface="微软雅黑" panose="020B0503020204020204" charset="-122"/>
              </a:rPr>
              <a:t>【</a:t>
            </a:r>
            <a:r>
              <a:rPr lang="zh-CN" altLang="en-US" sz="1400" b="1" dirty="0" smtClean="0">
                <a:solidFill>
                  <a:srgbClr val="DE7538"/>
                </a:solidFill>
                <a:latin typeface="微软雅黑" panose="020B0503020204020204" charset="-122"/>
                <a:ea typeface="微软雅黑" panose="020B0503020204020204" charset="-122"/>
              </a:rPr>
              <a:t>课标要求</a:t>
            </a:r>
            <a:r>
              <a:rPr lang="en-US" altLang="zh-CN" sz="1400" dirty="0" smtClean="0">
                <a:solidFill>
                  <a:srgbClr val="DE7538"/>
                </a:solidFill>
                <a:latin typeface="微软雅黑" panose="020B0503020204020204" charset="-122"/>
                <a:ea typeface="微软雅黑" panose="020B0503020204020204" charset="-122"/>
              </a:rPr>
              <a:t>】</a:t>
            </a:r>
            <a:endParaRPr lang="en-US" altLang="zh-CN" sz="1400" dirty="0">
              <a:solidFill>
                <a:srgbClr val="DE7538"/>
              </a:solidFill>
              <a:latin typeface="微软雅黑" panose="020B0503020204020204" charset="-122"/>
              <a:ea typeface="微软雅黑" panose="020B0503020204020204" charset="-122"/>
            </a:endParaRPr>
          </a:p>
        </p:txBody>
      </p:sp>
      <p:sp>
        <p:nvSpPr>
          <p:cNvPr id="15" name="文本框 14"/>
          <p:cNvSpPr txBox="1"/>
          <p:nvPr/>
        </p:nvSpPr>
        <p:spPr>
          <a:xfrm>
            <a:off x="543999" y="1597437"/>
            <a:ext cx="5375108" cy="332105"/>
          </a:xfrm>
          <a:prstGeom prst="rect">
            <a:avLst/>
          </a:prstGeom>
          <a:noFill/>
        </p:spPr>
        <p:txBody>
          <a:bodyPr wrap="square" lIns="36000" tIns="36000" rIns="36000" bIns="36000" rtlCol="0">
            <a:spAutoFit/>
          </a:bodyPr>
          <a:lstStyle/>
          <a:p>
            <a:r>
              <a:rPr lang="zh-CN" altLang="en-US" sz="1700" b="1" dirty="0">
                <a:solidFill>
                  <a:schemeClr val="tx1">
                    <a:lumMod val="75000"/>
                    <a:lumOff val="25000"/>
                  </a:schemeClr>
                </a:solidFill>
                <a:latin typeface="微软雅黑" panose="020B0503020204020204" charset="-122"/>
                <a:ea typeface="微软雅黑" panose="020B0503020204020204" charset="-122"/>
              </a:rPr>
              <a:t>考点一　</a:t>
            </a:r>
            <a:r>
              <a:rPr lang="zh-CN" altLang="en-US" sz="1700" b="1" dirty="0" smtClean="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rPr>
              <a:t>第二次工业革命</a:t>
            </a:r>
            <a:r>
              <a:rPr lang="en-US" altLang="en-US" sz="1700" b="1" dirty="0" smtClean="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rPr>
              <a:t>（</a:t>
            </a:r>
            <a:r>
              <a:rPr lang="zh-CN" altLang="en-US" sz="1700" b="1" dirty="0" smtClean="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rPr>
              <a:t>九下</a:t>
            </a:r>
            <a:r>
              <a:rPr lang="en-US" altLang="en-US" sz="1700" b="1" dirty="0" smtClean="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rPr>
              <a:t>P18</a:t>
            </a:r>
            <a:r>
              <a:rPr lang="en-US" altLang="zh-CN" sz="1700" b="1" dirty="0" smtClean="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rPr>
              <a:t>—</a:t>
            </a:r>
            <a:r>
              <a:rPr lang="en-US" altLang="en-US" sz="1700" b="1" dirty="0" smtClean="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rPr>
              <a:t>22）</a:t>
            </a:r>
            <a:endParaRPr lang="zh-CN" altLang="en-US" sz="1700" b="1" dirty="0">
              <a:solidFill>
                <a:schemeClr val="tx1">
                  <a:lumMod val="75000"/>
                  <a:lumOff val="25000"/>
                </a:schemeClr>
              </a:solidFill>
              <a:latin typeface="Times New Roman" panose="02020603050405020304" charset="0"/>
              <a:ea typeface="微软雅黑" panose="020B0503020204020204" charset="-122"/>
              <a:cs typeface="Times New Roman" panose="02020603050405020304" charset="0"/>
            </a:endParaRPr>
          </a:p>
        </p:txBody>
      </p:sp>
      <p:sp>
        <p:nvSpPr>
          <p:cNvPr id="18" name="文本框 17"/>
          <p:cNvSpPr txBox="1"/>
          <p:nvPr/>
        </p:nvSpPr>
        <p:spPr>
          <a:xfrm>
            <a:off x="486992" y="2843859"/>
            <a:ext cx="7652944" cy="486410"/>
          </a:xfrm>
          <a:prstGeom prst="rect">
            <a:avLst/>
          </a:prstGeom>
          <a:noFill/>
        </p:spPr>
        <p:txBody>
          <a:bodyPr wrap="square" lIns="36000" tIns="36000" rIns="36000" bIns="36000" rtlCol="0">
            <a:spAutoFit/>
          </a:bodyPr>
          <a:lstStyle/>
          <a:p>
            <a:pPr>
              <a:lnSpc>
                <a:spcPct val="150000"/>
              </a:lnSpc>
            </a:pPr>
            <a:r>
              <a:rPr lang="zh-CN" altLang="en-US" dirty="0" smtClean="0">
                <a:latin typeface="宋体" panose="02010600030101010101" pitchFamily="2" charset="-122"/>
                <a:ea typeface="宋体" panose="02010600030101010101" pitchFamily="2" charset="-122"/>
              </a:rPr>
              <a:t>通过电的利用</a:t>
            </a:r>
            <a:r>
              <a:rPr lang="en-US" altLang="en-US"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内燃机与汽车、飞机的诞生等史实</a:t>
            </a:r>
            <a:r>
              <a:rPr lang="en-US" altLang="en-US"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了解第二次工业革命。</a:t>
            </a:r>
            <a:endParaRPr lang="en-US" altLang="zh-CN" b="1" dirty="0" smtClean="0">
              <a:solidFill>
                <a:srgbClr val="DE7538"/>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fade">
                                      <p:cBhvr>
                                        <p:cTn id="26" dur="500"/>
                                        <p:tgtEl>
                                          <p:spTgt spid="18">
                                            <p:txEl>
                                              <p:pRg st="0" end="0"/>
                                            </p:txEl>
                                          </p:spTgt>
                                        </p:tgtEl>
                                      </p:cBhvr>
                                    </p:animEffect>
                                    <p:anim calcmode="lin" valueType="num">
                                      <p:cBhvr>
                                        <p:cTn id="2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表格 27"/>
          <p:cNvGraphicFramePr>
            <a:graphicFrameLocks noGrp="1"/>
          </p:cNvGraphicFramePr>
          <p:nvPr/>
        </p:nvGraphicFramePr>
        <p:xfrm>
          <a:off x="647155" y="1718127"/>
          <a:ext cx="7581900" cy="3249930"/>
        </p:xfrm>
        <a:graphic>
          <a:graphicData uri="http://schemas.openxmlformats.org/drawingml/2006/table">
            <a:tbl>
              <a:tblPr/>
              <a:tblGrid>
                <a:gridCol w="459740"/>
                <a:gridCol w="800735"/>
                <a:gridCol w="6321425"/>
              </a:tblGrid>
              <a:tr h="442595">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r>
              <a:tr h="664210">
                <a:tc rowSpan="5">
                  <a:txBody>
                    <a:bodyPr/>
                    <a:lstStyle/>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第</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二</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次</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业</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革</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命</a:t>
                      </a:r>
                      <a:endPar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含义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世纪六七十年代</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新技术、新发明</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层出不穷</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并</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被迅速应用于工业</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生产</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促进</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了工业的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蓬勃发展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这</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就是第二次</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工业革命</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3575">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世纪后半</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期</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主要</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资本主义国家的政治制度日趋</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完善</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政治</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的稳定促进了经济的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繁荣</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推动</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了科学技术的不断</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42595">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条件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生产力</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不断</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科学理论</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资产阶级统治在世界范围内确立。</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94360">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理论</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基础</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法拉第</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altLang="en-US"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电磁感应现象。</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42595">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特点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altLang="en-US"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科学研究同工业生产紧密结合</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科学技术</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成为生产力发展的直接</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动力</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最</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突出</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特点</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表格 28"/>
          <p:cNvGraphicFramePr>
            <a:graphicFrameLocks noGrp="1"/>
          </p:cNvGraphicFramePr>
          <p:nvPr/>
        </p:nvGraphicFramePr>
        <p:xfrm>
          <a:off x="565512" y="1660977"/>
          <a:ext cx="8080375" cy="3340735"/>
        </p:xfrm>
        <a:graphic>
          <a:graphicData uri="http://schemas.openxmlformats.org/drawingml/2006/table">
            <a:tbl>
              <a:tblPr/>
              <a:tblGrid>
                <a:gridCol w="443230"/>
                <a:gridCol w="313690"/>
                <a:gridCol w="1118870"/>
                <a:gridCol w="6204585"/>
              </a:tblGrid>
              <a:tr h="328930">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1525905">
                <a:tc rowSpan="2">
                  <a:txBody>
                    <a:bodyPr/>
                    <a:lstStyle/>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第</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二</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次</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业</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革</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命</a:t>
                      </a:r>
                      <a:endPar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要</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成</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就</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电力成为新能源</a:t>
                      </a:r>
                      <a:r>
                        <a:rPr lang="en-US"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并进入生产生活领域</a:t>
                      </a:r>
                      <a:r>
                        <a:rPr lang="en-US"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最显著成就</a:t>
                      </a:r>
                      <a:r>
                        <a:rPr lang="en-US"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美国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发明家爱迪生发明</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了</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耐用的白炽灯泡</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碱性蓄电池、电影摄影机和放映机</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等</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在</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纽约建立了美国第一座火力发电</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站</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促进</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了电灯的广泛</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使用</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他</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被誉为“发明大王”、把电的福音传播到人间的天使、人类历史上最有成就的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发明家</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发电机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、电动机、电焊机、电钻、电话、电车、电报等纷纷</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问世</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类社会进入</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电气时代</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85900">
                <a:tc vMerge="1">
                  <a:txBody>
                    <a:bodyPr/>
                    <a:lstStyle/>
                    <a:p>
                      <a:endParaRPr lang="zh-CN"/>
                    </a:p>
                  </a:txBody>
                  <a:tcPr/>
                </a:tc>
                <a:tc v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内燃机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（1）1876</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德国人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奥托制造出一台煤气</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内燃机</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（2）1883</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德国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工程师戴姆勒研制出汽油</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内燃机</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（3）</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德国</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工程师狄塞尔发明了柴油</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内燃机</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a:lnSpc>
                          <a:spcPct val="150000"/>
                        </a:lnSpc>
                        <a:spcAft>
                          <a:spcPts val="0"/>
                        </a:spcAft>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（4）</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内燃机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的发明带动了相关的新兴工业的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以</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它为发动机的汽车、轮船、飞机、拖拉机等</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出现</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人们的生产和生活带来了极大的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便利</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1" name="TextBox 10"/>
          <p:cNvSpPr txBox="1"/>
          <p:nvPr/>
        </p:nvSpPr>
        <p:spPr>
          <a:xfrm>
            <a:off x="7663323" y="1090927"/>
            <a:ext cx="678446" cy="370840"/>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（续表）</a:t>
            </a:r>
            <a:endParaRPr lang="zh-CN" alt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表格 28"/>
          <p:cNvGraphicFramePr>
            <a:graphicFrameLocks noGrp="1"/>
          </p:cNvGraphicFramePr>
          <p:nvPr/>
        </p:nvGraphicFramePr>
        <p:xfrm>
          <a:off x="565510" y="1685469"/>
          <a:ext cx="7924800" cy="3220720"/>
        </p:xfrm>
        <a:graphic>
          <a:graphicData uri="http://schemas.openxmlformats.org/drawingml/2006/table">
            <a:tbl>
              <a:tblPr/>
              <a:tblGrid>
                <a:gridCol w="434975"/>
                <a:gridCol w="396240"/>
                <a:gridCol w="719455"/>
                <a:gridCol w="6374130"/>
              </a:tblGrid>
              <a:tr h="394970">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1441450">
                <a:tc rowSpan="2">
                  <a:txBody>
                    <a:bodyPr/>
                    <a:lstStyle/>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第</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二</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次</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业</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革</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命</a:t>
                      </a:r>
                      <a:endPar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要</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成</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就</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新交通</a:t>
                      </a:r>
                    </a:p>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工具</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（1）19</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世纪</a:t>
                      </a:r>
                      <a:r>
                        <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rPr>
                        <a:t>80</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年代</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德国人</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本茨制造出第一辆由内燃机驱动的汽车</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他</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被誉为</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“汽车之父”</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（2）1913</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美国企业家</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福特使用流水线生产汽车</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带来了汽车制造业的革命</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他被誉为“汽车大王”</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84300">
                <a:tc vMerge="1">
                  <a:txBody>
                    <a:bodyPr/>
                    <a:lstStyle/>
                    <a:p>
                      <a:endParaRPr lang="zh-CN"/>
                    </a:p>
                  </a:txBody>
                  <a:tcPr/>
                </a:tc>
                <a:tc v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ctr" defTabSz="685800" rtl="0" eaLnBrk="1" fontAlgn="auto" latinLnBrk="0" hangingPunct="1">
                        <a:lnSpc>
                          <a:spcPct val="150000"/>
                        </a:lnSpc>
                        <a:spcBef>
                          <a:spcPts val="0"/>
                        </a:spcBef>
                        <a:spcAft>
                          <a:spcPts val="0"/>
                        </a:spcAft>
                        <a:buClrTx/>
                        <a:buSzTx/>
                        <a:buFontTx/>
                        <a:buNone/>
                        <a:defRPr/>
                      </a:pP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化学工业</a:t>
                      </a:r>
                    </a:p>
                    <a:p>
                      <a:pPr marL="0" marR="0" indent="0" algn="ctr" defTabSz="685800" rtl="0" eaLnBrk="1" fontAlgn="auto" latinLnBrk="0" hangingPunct="1">
                        <a:lnSpc>
                          <a:spcPct val="150000"/>
                        </a:lnSpc>
                        <a:spcBef>
                          <a:spcPts val="0"/>
                        </a:spcBef>
                        <a:spcAft>
                          <a:spcPts val="0"/>
                        </a:spcAft>
                        <a:buClrTx/>
                        <a:buSzTx/>
                        <a:buFontTx/>
                        <a:buNone/>
                        <a:defRPr/>
                      </a:pP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和新材料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（1）1867</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瑞典化学家</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诺贝尔发明了现代炸药</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后来</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他又研制出无烟炸药</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u="sng"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诺贝尔</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发明在军事、工程方面得到广泛</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应用</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诺贝尔奖</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的设立及</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颁发</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（2）1869</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美国人</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海厄特发明了赛璐珞</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制造</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技术</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现代</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塑料工业由此</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诞生</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（3）1884</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法国人</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夏尔多内发明了人造纤维</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开辟</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了新的纺织品生产</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领域</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9" name="TextBox 18"/>
          <p:cNvSpPr txBox="1"/>
          <p:nvPr/>
        </p:nvSpPr>
        <p:spPr>
          <a:xfrm>
            <a:off x="7434722" y="1352184"/>
            <a:ext cx="678446" cy="370840"/>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（续表）</a:t>
            </a:r>
            <a:endParaRPr lang="zh-CN" alt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2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表格 28"/>
          <p:cNvGraphicFramePr>
            <a:graphicFrameLocks noGrp="1"/>
          </p:cNvGraphicFramePr>
          <p:nvPr/>
        </p:nvGraphicFramePr>
        <p:xfrm>
          <a:off x="565512" y="1660977"/>
          <a:ext cx="7766685" cy="3327400"/>
        </p:xfrm>
        <a:graphic>
          <a:graphicData uri="http://schemas.openxmlformats.org/drawingml/2006/table">
            <a:tbl>
              <a:tblPr/>
              <a:tblGrid>
                <a:gridCol w="443230"/>
                <a:gridCol w="770890"/>
                <a:gridCol w="6552565"/>
              </a:tblGrid>
              <a:tr h="328864">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r>
              <a:tr h="1526408">
                <a:tc rowSpan="2">
                  <a:txBody>
                    <a:bodyPr/>
                    <a:lstStyle/>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第</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二</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次</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工</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业</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革</a:t>
                      </a:r>
                      <a:endParaRPr lang="en-US" alt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endParaRPr>
                    </a:p>
                    <a:p>
                      <a:pPr algn="ctr">
                        <a:lnSpc>
                          <a:spcPct val="150000"/>
                        </a:lnSpc>
                        <a:spcAft>
                          <a:spcPts val="0"/>
                        </a:spcAft>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命</a:t>
                      </a:r>
                      <a:endParaRPr 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ts val="1320"/>
                        </a:lnSpc>
                        <a:spcAft>
                          <a:spcPts val="0"/>
                        </a:spcAft>
                      </a:pP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促进</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了生产力的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极</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大地改善了人们的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生活</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使</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主要资本主义国家取得了跨越式的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发展</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成为</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工业化强国。在经济发展的基础</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上</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主要</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资本主义国家出现了</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垄断组织</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资本主义</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由自由资本主义向垄断资本主义即帝国主义阶段过渡。随之而来的资本主义对外扩张的</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增强</a:t>
                      </a: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对</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世界产生了深远</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影响</a:t>
                      </a: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72128">
                <a:tc vMerge="1">
                  <a:txBody>
                    <a:bodyPr/>
                    <a:lstStyle/>
                    <a:p>
                      <a:endParaRPr lang="zh-CN"/>
                    </a:p>
                  </a:txBody>
                  <a:tcPr/>
                </a:tc>
                <a:tc>
                  <a:txBody>
                    <a:bodyPr/>
                    <a:lstStyle/>
                    <a:p>
                      <a:pPr algn="ctr">
                        <a:lnSpc>
                          <a:spcPts val="1320"/>
                        </a:lnSpc>
                        <a:spcAft>
                          <a:spcPts val="0"/>
                        </a:spcAft>
                      </a:pPr>
                      <a:r>
                        <a:rPr lang="zh-CN" sz="1300" kern="100">
                          <a:solidFill>
                            <a:srgbClr val="000000"/>
                          </a:solidFill>
                          <a:latin typeface="宋体" panose="02010600030101010101" pitchFamily="2" charset="-122"/>
                          <a:ea typeface="宋体" panose="02010600030101010101" pitchFamily="2" charset="-122"/>
                          <a:cs typeface="Times New Roman" panose="02020603050405020304" charset="0"/>
                        </a:rPr>
                        <a:t>启示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（1）</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科学技术是</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第一生产力</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（2）</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科学技术</a:t>
                      </a:r>
                      <a:r>
                        <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rPr>
                        <a:t>是推动社会进步</a:t>
                      </a:r>
                      <a:r>
                        <a:rPr lang="zh-CN"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的</a:t>
                      </a:r>
                      <a:r>
                        <a:rPr lang="zh-CN" altLang="en-US" sz="1300" u="sng"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最重要因素</a:t>
                      </a:r>
                      <a:r>
                        <a:rPr lang="zh-CN" altLang="en-US" sz="1300" u="wavy" kern="1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charset="0"/>
                        </a:rPr>
                        <a:t>。</a:t>
                      </a:r>
                      <a:endParaRPr lang="zh-CN"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4" name="TextBox 13"/>
          <p:cNvSpPr txBox="1"/>
          <p:nvPr/>
        </p:nvSpPr>
        <p:spPr>
          <a:xfrm>
            <a:off x="8259315" y="1597113"/>
            <a:ext cx="678446" cy="370840"/>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宋体" panose="02010600030101010101" pitchFamily="2" charset="-122"/>
                <a:ea typeface="宋体" panose="02010600030101010101" pitchFamily="2" charset="-122"/>
                <a:cs typeface="Times New Roman" panose="02020603050405020304" charset="0"/>
              </a:rPr>
              <a:t>（续表）</a:t>
            </a:r>
            <a:endParaRPr lang="zh-CN" altLang="en-US" sz="1300" kern="100" dirty="0">
              <a:solidFill>
                <a:srgbClr val="000000"/>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561110" y="142902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1061499"/>
            <a:ext cx="7997526" cy="368300"/>
            <a:chOff x="623465" y="764939"/>
            <a:chExt cx="7997526" cy="368300"/>
          </a:xfrm>
        </p:grpSpPr>
        <p:sp>
          <p:nvSpPr>
            <p:cNvPr id="4" name="文本框 3"/>
            <p:cNvSpPr txBox="1"/>
            <p:nvPr/>
          </p:nvSpPr>
          <p:spPr>
            <a:xfrm>
              <a:off x="989277" y="764939"/>
              <a:ext cx="7631714" cy="368300"/>
            </a:xfrm>
            <a:prstGeom prst="rect">
              <a:avLst/>
            </a:prstGeom>
            <a:noFill/>
          </p:spPr>
          <p:txBody>
            <a:bodyPr wrap="square" rtlCol="0">
              <a:spAutoFit/>
            </a:bodyPr>
            <a:lstStyle/>
            <a:p>
              <a:r>
                <a:rPr lang="zh-CN" altLang="en-US" b="1" dirty="0">
                  <a:solidFill>
                    <a:srgbClr val="DE7538"/>
                  </a:solidFill>
                  <a:latin typeface="宋体" panose="02010600030101010101" pitchFamily="2" charset="-122"/>
                  <a:ea typeface="宋体" panose="02010600030101010101" pitchFamily="2"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latin typeface="宋体" panose="02010600030101010101" pitchFamily="2" charset="-122"/>
                  <a:ea typeface="宋体" panose="02010600030101010101" pitchFamily="2" charset="-122"/>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latin typeface="宋体" panose="02010600030101010101" pitchFamily="2" charset="-122"/>
                  <a:ea typeface="宋体" panose="02010600030101010101" pitchFamily="2" charset="-122"/>
                </a:endParaRPr>
              </a:p>
            </p:txBody>
          </p:sp>
        </p:grpSp>
      </p:grpSp>
      <p:sp>
        <p:nvSpPr>
          <p:cNvPr id="15" name="矩形 14"/>
          <p:cNvSpPr/>
          <p:nvPr/>
        </p:nvSpPr>
        <p:spPr>
          <a:xfrm>
            <a:off x="4073979" y="1566804"/>
            <a:ext cx="4535866" cy="3331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宋体" panose="02010600030101010101" pitchFamily="2" charset="-122"/>
              <a:ea typeface="宋体" panose="02010600030101010101" pitchFamily="2" charset="-122"/>
            </a:endParaRPr>
          </a:p>
        </p:txBody>
      </p:sp>
      <p:sp>
        <p:nvSpPr>
          <p:cNvPr id="14" name="矩形 13"/>
          <p:cNvSpPr/>
          <p:nvPr/>
        </p:nvSpPr>
        <p:spPr>
          <a:xfrm>
            <a:off x="414154" y="1989306"/>
            <a:ext cx="3432392" cy="2009775"/>
          </a:xfrm>
          <a:prstGeom prst="rect">
            <a:avLst/>
          </a:prstGeom>
        </p:spPr>
        <p:txBody>
          <a:bodyPr wrap="square" lIns="36000" tIns="36000" rIns="36000" bIns="36000">
            <a:spAutoFit/>
          </a:bodyPr>
          <a:lstStyle/>
          <a:p>
            <a:pPr>
              <a:lnSpc>
                <a:spcPct val="150000"/>
              </a:lnSpc>
            </a:pPr>
            <a:r>
              <a:rPr lang="en-US" altLang="zh-CN" sz="1400" b="1" dirty="0" smtClean="0">
                <a:solidFill>
                  <a:srgbClr val="DE7538"/>
                </a:solidFill>
                <a:latin typeface="宋体" panose="02010600030101010101" pitchFamily="2" charset="-122"/>
                <a:ea typeface="宋体" panose="02010600030101010101" pitchFamily="2" charset="-122"/>
              </a:rPr>
              <a:t>【</a:t>
            </a:r>
            <a:r>
              <a:rPr lang="zh-CN" altLang="en-US" sz="1400" b="1" dirty="0" smtClean="0">
                <a:solidFill>
                  <a:srgbClr val="DE7538"/>
                </a:solidFill>
                <a:latin typeface="宋体" panose="02010600030101010101" pitchFamily="2" charset="-122"/>
                <a:ea typeface="宋体" panose="02010600030101010101" pitchFamily="2" charset="-122"/>
              </a:rPr>
              <a:t>纵横联系</a:t>
            </a:r>
            <a:r>
              <a:rPr lang="zh-CN" altLang="zh-CN" sz="1400" b="1" dirty="0" smtClean="0">
                <a:solidFill>
                  <a:srgbClr val="DE7538"/>
                </a:solidFill>
                <a:latin typeface="宋体" panose="02010600030101010101" pitchFamily="2" charset="-122"/>
                <a:ea typeface="宋体" panose="02010600030101010101" pitchFamily="2" charset="-122"/>
              </a:rPr>
              <a:t>】</a:t>
            </a:r>
          </a:p>
          <a:p>
            <a:pPr>
              <a:lnSpc>
                <a:spcPct val="150000"/>
              </a:lnSpc>
            </a:pPr>
            <a:endParaRPr lang="en-US" altLang="zh-CN" sz="1400" dirty="0" smtClean="0">
              <a:latin typeface="宋体" panose="02010600030101010101" pitchFamily="2" charset="-122"/>
              <a:ea typeface="宋体" panose="02010600030101010101" pitchFamily="2" charset="-122"/>
              <a:cs typeface="Times New Roman" panose="02020603050405020304" charset="0"/>
            </a:endParaRPr>
          </a:p>
          <a:p>
            <a:pPr>
              <a:lnSpc>
                <a:spcPct val="150000"/>
              </a:lnSpc>
            </a:pPr>
            <a:r>
              <a:rPr lang="zh-CN" altLang="en-US" sz="1400" dirty="0" smtClean="0">
                <a:latin typeface="宋体" panose="02010600030101010101" pitchFamily="2" charset="-122"/>
                <a:ea typeface="宋体" panose="02010600030101010101" pitchFamily="2" charset="-122"/>
                <a:cs typeface="Times New Roman" panose="02020603050405020304" charset="0"/>
              </a:rPr>
              <a:t>我国古代先后出现的盛世：“文景之治”“光武中兴”“贞观之治”“开元盛世”“康乾盛世”。</a:t>
            </a:r>
          </a:p>
          <a:p>
            <a:pPr>
              <a:lnSpc>
                <a:spcPct val="150000"/>
              </a:lnSpc>
            </a:pPr>
            <a:endParaRPr lang="zh-CN" altLang="zh-CN" sz="1400" dirty="0" smtClean="0">
              <a:latin typeface="宋体" panose="02010600030101010101" pitchFamily="2" charset="-122"/>
              <a:ea typeface="宋体" panose="02010600030101010101" pitchFamily="2" charset="-122"/>
              <a:cs typeface="Times New Roman" panose="02020603050405020304" charset="0"/>
            </a:endParaRPr>
          </a:p>
        </p:txBody>
      </p:sp>
      <p:sp>
        <p:nvSpPr>
          <p:cNvPr id="19" name="矩形 18"/>
          <p:cNvSpPr/>
          <p:nvPr/>
        </p:nvSpPr>
        <p:spPr>
          <a:xfrm>
            <a:off x="4175450" y="1559378"/>
            <a:ext cx="4309471" cy="3302635"/>
          </a:xfrm>
          <a:prstGeom prst="rect">
            <a:avLst/>
          </a:prstGeom>
        </p:spPr>
        <p:txBody>
          <a:bodyPr wrap="square" lIns="36000" tIns="36000" rIns="36000" bIns="36000">
            <a:spAutoFit/>
          </a:bodyPr>
          <a:lstStyle/>
          <a:p>
            <a:pPr>
              <a:lnSpc>
                <a:spcPct val="150000"/>
              </a:lnSpc>
            </a:pPr>
            <a:r>
              <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【论从史出】</a:t>
            </a:r>
          </a:p>
          <a:p>
            <a:pPr>
              <a:lnSpc>
                <a:spcPct val="150000"/>
              </a:lnSpc>
            </a:pPr>
            <a:r>
              <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材料：</a:t>
            </a:r>
            <a:r>
              <a:rPr lang="zh-CN" altLang="en-US"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爱迪生成功的秘诀是什么？一颗好奇的心，一种亲自试验的本能，超乎常人的艰苦工作的无穷精力和果敢精神。勤奋和创造性才能以及集体的力量。敏锐的观察力、丰富的想象力、活跃的创造性思维。</a:t>
            </a:r>
            <a:endPar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endParaRPr>
          </a:p>
          <a:p>
            <a:pPr>
              <a:lnSpc>
                <a:spcPct val="150000"/>
              </a:lnSpc>
            </a:pPr>
            <a:endPar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endParaRPr>
          </a:p>
          <a:p>
            <a:pPr>
              <a:lnSpc>
                <a:spcPct val="150000"/>
              </a:lnSpc>
            </a:pPr>
            <a:r>
              <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设问</a:t>
            </a:r>
            <a:r>
              <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en-US"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从爱迪生身上</a:t>
            </a:r>
            <a:r>
              <a:rPr lang="en-US" altLang="en-US"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en-US"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我们可以学到些什么</a:t>
            </a:r>
            <a:r>
              <a:rPr lang="en-US" altLang="en-US"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endPar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endParaRPr>
          </a:p>
          <a:p>
            <a:pPr>
              <a:lnSpc>
                <a:spcPct val="150000"/>
              </a:lnSpc>
            </a:pPr>
            <a:endPar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endParaRPr>
          </a:p>
          <a:p>
            <a:pPr>
              <a:lnSpc>
                <a:spcPct val="150000"/>
              </a:lnSpc>
            </a:pPr>
            <a:r>
              <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解答</a:t>
            </a:r>
            <a:r>
              <a:rPr lang="en-US"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a:t>
            </a:r>
            <a:r>
              <a:rPr lang="zh-CN" altLang="en-US" sz="1400" dirty="0" smtClean="0">
                <a:solidFill>
                  <a:srgbClr val="A73904"/>
                </a:solidFill>
                <a:latin typeface="宋体" panose="02010600030101010101" pitchFamily="2" charset="-122"/>
                <a:ea typeface="宋体" panose="02010600030101010101" pitchFamily="2" charset="-122"/>
                <a:cs typeface="Times New Roman" panose="02020603050405020304" charset="0"/>
              </a:rPr>
              <a:t>积极探索、勇于创新、百折不挠、勇攀科学高峰的精神。</a:t>
            </a:r>
            <a:endParaRPr lang="zh-CN" altLang="zh-CN" sz="1400" dirty="0" smtClean="0">
              <a:solidFill>
                <a:srgbClr val="A73904"/>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1000"/>
                                        <p:tgtEl>
                                          <p:spTgt spid="1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animEffect transition="in" filter="wipe(up)">
                                      <p:cBhvr>
                                        <p:cTn id="21" dur="1000"/>
                                        <p:tgtEl>
                                          <p:spTgt spid="1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1000"/>
                                        <p:tgtEl>
                                          <p:spTgt spid="1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9">
                                            <p:txEl>
                                              <p:pRg st="1" end="1"/>
                                            </p:txEl>
                                          </p:spTgt>
                                        </p:tgtEl>
                                        <p:attrNameLst>
                                          <p:attrName>style.visibility</p:attrName>
                                        </p:attrNameLst>
                                      </p:cBhvr>
                                      <p:to>
                                        <p:strVal val="visible"/>
                                      </p:to>
                                    </p:set>
                                    <p:animEffect transition="in" filter="wipe(up)">
                                      <p:cBhvr>
                                        <p:cTn id="36" dur="1000"/>
                                        <p:tgtEl>
                                          <p:spTgt spid="19">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
                                            <p:txEl>
                                              <p:pRg st="3" end="3"/>
                                            </p:txEl>
                                          </p:spTgt>
                                        </p:tgtEl>
                                        <p:attrNameLst>
                                          <p:attrName>style.visibility</p:attrName>
                                        </p:attrNameLst>
                                      </p:cBhvr>
                                      <p:to>
                                        <p:strVal val="visible"/>
                                      </p:to>
                                    </p:set>
                                    <p:animEffect transition="in" filter="fade">
                                      <p:cBhvr>
                                        <p:cTn id="41" dur="1000"/>
                                        <p:tgtEl>
                                          <p:spTgt spid="19">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9">
                                            <p:txEl>
                                              <p:pRg st="5" end="5"/>
                                            </p:txEl>
                                          </p:spTgt>
                                        </p:tgtEl>
                                        <p:attrNameLst>
                                          <p:attrName>style.visibility</p:attrName>
                                        </p:attrNameLst>
                                      </p:cBhvr>
                                      <p:to>
                                        <p:strVal val="visible"/>
                                      </p:to>
                                    </p:set>
                                    <p:animEffect transition="in" filter="fade">
                                      <p:cBhvr>
                                        <p:cTn id="46" dur="1000"/>
                                        <p:tgtEl>
                                          <p:spTgt spid="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29899" y="1079416"/>
            <a:ext cx="4842193" cy="393700"/>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charset="-122"/>
                <a:ea typeface="微软雅黑" panose="020B0503020204020204" charset="-122"/>
              </a:rPr>
              <a:t>【</a:t>
            </a:r>
            <a:r>
              <a:rPr lang="zh-CN" altLang="en-US" sz="1400" b="1" dirty="0">
                <a:solidFill>
                  <a:srgbClr val="DE7538"/>
                </a:solidFill>
                <a:latin typeface="微软雅黑" panose="020B0503020204020204" charset="-122"/>
                <a:ea typeface="微软雅黑" panose="020B0503020204020204" charset="-122"/>
              </a:rPr>
              <a:t>典型例题</a:t>
            </a:r>
            <a:r>
              <a:rPr lang="en-US" altLang="zh-CN" sz="1400" dirty="0">
                <a:solidFill>
                  <a:srgbClr val="DE7538"/>
                </a:solidFill>
                <a:latin typeface="微软雅黑" panose="020B0503020204020204" charset="-122"/>
                <a:ea typeface="微软雅黑" panose="020B0503020204020204" charset="-122"/>
              </a:rPr>
              <a:t>】</a:t>
            </a:r>
          </a:p>
        </p:txBody>
      </p:sp>
      <p:sp>
        <p:nvSpPr>
          <p:cNvPr id="18" name="文本框 17"/>
          <p:cNvSpPr txBox="1"/>
          <p:nvPr/>
        </p:nvSpPr>
        <p:spPr>
          <a:xfrm>
            <a:off x="729696" y="1925748"/>
            <a:ext cx="7652944" cy="1040130"/>
          </a:xfrm>
          <a:prstGeom prst="rect">
            <a:avLst/>
          </a:prstGeom>
          <a:noFill/>
        </p:spPr>
        <p:txBody>
          <a:bodyPr wrap="square" lIns="36000" tIns="36000" rIns="36000" bIns="36000" rtlCol="0">
            <a:spAutoFit/>
          </a:bodyPr>
          <a:lstStyle/>
          <a:p>
            <a:pPr>
              <a:lnSpc>
                <a:spcPct val="150000"/>
              </a:lnSpc>
            </a:pPr>
            <a:r>
              <a:rPr lang="zh-CN" altLang="en-US" sz="1400" dirty="0">
                <a:latin typeface="微软雅黑" panose="020B0503020204020204" charset="-122"/>
                <a:ea typeface="微软雅黑" panose="020B0503020204020204" charset="-122"/>
              </a:rPr>
              <a:t>第二次工业革命的突出特点</a:t>
            </a:r>
            <a:r>
              <a:rPr lang="zh-CN" altLang="en-US" sz="1400" dirty="0" smtClean="0">
                <a:latin typeface="微软雅黑" panose="020B0503020204020204" charset="-122"/>
                <a:ea typeface="微软雅黑" panose="020B0503020204020204" charset="-122"/>
              </a:rPr>
              <a:t>（     ）</a:t>
            </a:r>
            <a:endParaRPr lang="en-US" altLang="zh-CN" sz="1400" dirty="0" smtClean="0">
              <a:latin typeface="微软雅黑" panose="020B0503020204020204" charset="-122"/>
              <a:ea typeface="微软雅黑" panose="020B0503020204020204" charset="-122"/>
            </a:endParaRPr>
          </a:p>
          <a:p>
            <a:pPr>
              <a:lnSpc>
                <a:spcPct val="150000"/>
              </a:lnSpc>
            </a:pPr>
            <a:r>
              <a:rPr lang="en-US" altLang="zh-CN" sz="1400" dirty="0" smtClean="0">
                <a:latin typeface="微软雅黑" panose="020B0503020204020204" charset="-122"/>
                <a:ea typeface="微软雅黑" panose="020B0503020204020204" charset="-122"/>
              </a:rPr>
              <a:t>A</a:t>
            </a:r>
            <a:r>
              <a:rPr lang="zh-CN" altLang="en-US" sz="1400" dirty="0">
                <a:latin typeface="微软雅黑" panose="020B0503020204020204" charset="-122"/>
                <a:ea typeface="微软雅黑" panose="020B0503020204020204" charset="-122"/>
              </a:rPr>
              <a:t>、科学技术的发展同工业生产紧密</a:t>
            </a:r>
            <a:r>
              <a:rPr lang="zh-CN" altLang="en-US" sz="1400" dirty="0" smtClean="0">
                <a:latin typeface="微软雅黑" panose="020B0503020204020204" charset="-122"/>
                <a:ea typeface="微软雅黑" panose="020B0503020204020204" charset="-122"/>
              </a:rPr>
              <a:t>结合                         </a:t>
            </a:r>
            <a:r>
              <a:rPr lang="en-US" altLang="zh-CN" sz="1400" dirty="0" smtClean="0">
                <a:latin typeface="微软雅黑" panose="020B0503020204020204" charset="-122"/>
                <a:ea typeface="微软雅黑" panose="020B0503020204020204" charset="-122"/>
              </a:rPr>
              <a:t>B</a:t>
            </a:r>
            <a:r>
              <a:rPr lang="zh-CN" altLang="en-US" sz="1400" dirty="0">
                <a:latin typeface="微软雅黑" panose="020B0503020204020204" charset="-122"/>
                <a:ea typeface="微软雅黑" panose="020B0503020204020204" charset="-122"/>
              </a:rPr>
              <a:t>、生产和资本日益集中</a:t>
            </a:r>
          </a:p>
          <a:p>
            <a:pPr>
              <a:lnSpc>
                <a:spcPct val="150000"/>
              </a:lnSpc>
            </a:pPr>
            <a:r>
              <a:rPr lang="en-US" altLang="zh-CN" sz="1400" dirty="0">
                <a:latin typeface="微软雅黑" panose="020B0503020204020204" charset="-122"/>
                <a:ea typeface="微软雅黑" panose="020B0503020204020204" charset="-122"/>
              </a:rPr>
              <a:t>C</a:t>
            </a:r>
            <a:r>
              <a:rPr lang="zh-CN" altLang="en-US" sz="1400" dirty="0">
                <a:latin typeface="微软雅黑" panose="020B0503020204020204" charset="-122"/>
                <a:ea typeface="微软雅黑" panose="020B0503020204020204" charset="-122"/>
              </a:rPr>
              <a:t>、世界经济、政治和文化联系的</a:t>
            </a:r>
            <a:r>
              <a:rPr lang="zh-CN" altLang="en-US" sz="1400" dirty="0" smtClean="0">
                <a:latin typeface="微软雅黑" panose="020B0503020204020204" charset="-122"/>
                <a:ea typeface="微软雅黑" panose="020B0503020204020204" charset="-122"/>
              </a:rPr>
              <a:t>加强                            </a:t>
            </a:r>
            <a:r>
              <a:rPr lang="en-US" altLang="zh-CN" sz="1400" dirty="0" smtClean="0">
                <a:latin typeface="微软雅黑" panose="020B0503020204020204" charset="-122"/>
                <a:ea typeface="微软雅黑" panose="020B0503020204020204" charset="-122"/>
              </a:rPr>
              <a:t>D</a:t>
            </a:r>
            <a:r>
              <a:rPr lang="zh-CN" altLang="en-US" sz="1400" dirty="0">
                <a:latin typeface="微软雅黑" panose="020B0503020204020204" charset="-122"/>
                <a:ea typeface="微软雅黑" panose="020B0503020204020204" charset="-122"/>
              </a:rPr>
              <a:t>、与第一次工业革命交叉进行</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anim calcmode="lin" valueType="num">
                                      <p:cBhvr>
                                        <p:cTn id="1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xEl>
                                              <p:pRg st="1" end="1"/>
                                            </p:txEl>
                                          </p:spTgt>
                                        </p:tgtEl>
                                        <p:attrNameLst>
                                          <p:attrName>style.visibility</p:attrName>
                                        </p:attrNameLst>
                                      </p:cBhvr>
                                      <p:to>
                                        <p:strVal val="visible"/>
                                      </p:to>
                                    </p:set>
                                    <p:animEffect transition="in" filter="fade">
                                      <p:cBhvr>
                                        <p:cTn id="19" dur="500"/>
                                        <p:tgtEl>
                                          <p:spTgt spid="18">
                                            <p:txEl>
                                              <p:pRg st="1" end="1"/>
                                            </p:txEl>
                                          </p:spTgt>
                                        </p:tgtEl>
                                      </p:cBhvr>
                                    </p:animEffect>
                                    <p:anim calcmode="lin" valueType="num">
                                      <p:cBhvr>
                                        <p:cTn id="20"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xEl>
                                              <p:pRg st="2" end="2"/>
                                            </p:txEl>
                                          </p:spTgt>
                                        </p:tgtEl>
                                        <p:attrNameLst>
                                          <p:attrName>style.visibility</p:attrName>
                                        </p:attrNameLst>
                                      </p:cBhvr>
                                      <p:to>
                                        <p:strVal val="visible"/>
                                      </p:to>
                                    </p:set>
                                    <p:animEffect transition="in" filter="fade">
                                      <p:cBhvr>
                                        <p:cTn id="26" dur="500"/>
                                        <p:tgtEl>
                                          <p:spTgt spid="18">
                                            <p:txEl>
                                              <p:pRg st="2" end="2"/>
                                            </p:txEl>
                                          </p:spTgt>
                                        </p:tgtEl>
                                      </p:cBhvr>
                                    </p:animEffect>
                                    <p:anim calcmode="lin" valueType="num">
                                      <p:cBhvr>
                                        <p:cTn id="27"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theme/theme1.xml><?xml version="1.0" encoding="utf-8"?>
<a:theme xmlns:a="http://schemas.openxmlformats.org/drawingml/2006/main" name="主题2">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4">
      <a:majorFont>
        <a:latin typeface="Times New Roman"/>
        <a:ea typeface="楷体"/>
        <a:cs typeface=""/>
      </a:majorFont>
      <a:minorFont>
        <a:latin typeface="Times New Roman"/>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3993</Words>
  <Application>WPS 演示</Application>
  <PresentationFormat>全屏显示(16:10)</PresentationFormat>
  <Paragraphs>256</Paragraphs>
  <Slides>23</Slides>
  <Notes>0</Notes>
  <HiddenSlides>0</HiddenSlides>
  <MMClips>0</MMClips>
  <ScaleCrop>false</ScaleCrop>
  <HeadingPairs>
    <vt:vector size="4" baseType="variant">
      <vt:variant>
        <vt:lpstr>主题</vt:lpstr>
      </vt:variant>
      <vt:variant>
        <vt:i4>3</vt:i4>
      </vt:variant>
      <vt:variant>
        <vt:lpstr>幻灯片标题</vt:lpstr>
      </vt:variant>
      <vt:variant>
        <vt:i4>23</vt:i4>
      </vt:variant>
    </vt:vector>
  </HeadingPairs>
  <TitlesOfParts>
    <vt:vector size="26" baseType="lpstr">
      <vt:lpstr>主题2</vt:lpstr>
      <vt:lpstr>1_主题2</vt:lpstr>
      <vt:lpstr>海阔天空</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谢  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2017-08-03T09:01:00Z</dcterms:created>
  <dcterms:modified xsi:type="dcterms:W3CDTF">2019-03-12T03:41:22Z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