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</p:sldMasterIdLst>
  <p:sldIdLst>
    <p:sldId id="273" r:id="rId3"/>
    <p:sldId id="302" r:id="rId4"/>
    <p:sldId id="303" r:id="rId5"/>
    <p:sldId id="275" r:id="rId6"/>
    <p:sldId id="323" r:id="rId7"/>
    <p:sldId id="387" r:id="rId8"/>
    <p:sldId id="330" r:id="rId9"/>
    <p:sldId id="324" r:id="rId10"/>
    <p:sldId id="325" r:id="rId11"/>
    <p:sldId id="374" r:id="rId12"/>
    <p:sldId id="389" r:id="rId13"/>
    <p:sldId id="391" r:id="rId14"/>
    <p:sldId id="392" r:id="rId15"/>
    <p:sldId id="393" r:id="rId16"/>
    <p:sldId id="394" r:id="rId17"/>
    <p:sldId id="395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BAD"/>
    <a:srgbClr val="C00000"/>
    <a:srgbClr val="DE7538"/>
    <a:srgbClr val="A73904"/>
    <a:srgbClr val="D83657"/>
    <a:srgbClr val="0FA096"/>
    <a:srgbClr val="006762"/>
    <a:srgbClr val="A2003A"/>
    <a:srgbClr val="008D3F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4" autoAdjust="0"/>
    <p:restoredTop sz="94660"/>
  </p:normalViewPr>
  <p:slideViewPr>
    <p:cSldViewPr snapToGrid="0">
      <p:cViewPr>
        <p:scale>
          <a:sx n="100" d="100"/>
          <a:sy n="100" d="100"/>
        </p:scale>
        <p:origin x="-732" y="-3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8" y="2247902"/>
            <a:ext cx="8207375" cy="720329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8" y="2964656"/>
            <a:ext cx="8207375" cy="305991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844154"/>
            <a:ext cx="4027487" cy="3887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44154"/>
            <a:ext cx="4027488" cy="3887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42877"/>
            <a:ext cx="2051050" cy="458866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42877"/>
            <a:ext cx="6005512" cy="458866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6" y="844154"/>
            <a:ext cx="8207375" cy="388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3" y="142875"/>
            <a:ext cx="8207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8" y="4893469"/>
            <a:ext cx="1439863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2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3025" y="1816735"/>
            <a:ext cx="869061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</a:t>
            </a:r>
            <a:r>
              <a:rPr lang="zh-CN" altLang="en-US" sz="28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殖民地人民的反抗与资本主义制度的扩展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598169" y="1407658"/>
          <a:ext cx="7786552" cy="3327627"/>
        </p:xfrm>
        <a:graphic>
          <a:graphicData uri="http://schemas.openxmlformats.org/drawingml/2006/table">
            <a:tbl>
              <a:tblPr/>
              <a:tblGrid>
                <a:gridCol w="409667"/>
                <a:gridCol w="573022"/>
                <a:gridCol w="6803863"/>
              </a:tblGrid>
              <a:tr h="332763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28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南北矛盾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的加剧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根本原因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种植园经济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资本主义工商业经济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两种经济制度的发展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加剧了南北矛盾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矛盾的具体表现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:①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关税问题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;②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在西部新增的土地上是否实行奴隶制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矛盾焦点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奴隶制的废存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5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导火线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:1860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主张限制奴隶制发展的</a:t>
                      </a:r>
                      <a:r>
                        <a:rPr lang="zh-CN" sz="1300" u="wavy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林肯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当选总统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开始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:1861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u="wavy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南方军队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挑起战争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美国内战爆发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史称“南北战争”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初期形势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由于南方蓄谋已久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早有军事准备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北方在军事上屡屡失利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战局的扭转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:1862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联邦政府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颁布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宅地法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不久</a:t>
                      </a:r>
                      <a:r>
                        <a:rPr 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林肯发表了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解放黑人奴隶宣言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  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调动了农民尤其是黑人的积极性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他们踊跃参军作战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扭转了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战局</a:t>
                      </a:r>
                      <a:r>
                        <a:rPr lang="en-US" alt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结束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:1865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南方军队投降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美国内战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北方胜利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告终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避免了美国分裂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8316465" y="1254213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14499" y="1579108"/>
          <a:ext cx="7100750" cy="2568348"/>
        </p:xfrm>
        <a:graphic>
          <a:graphicData uri="http://schemas.openxmlformats.org/drawingml/2006/table">
            <a:tbl>
              <a:tblPr/>
              <a:tblGrid>
                <a:gridCol w="552994"/>
                <a:gridCol w="685800"/>
                <a:gridCol w="5861956"/>
              </a:tblGrid>
              <a:tr h="511889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89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美国历史上第二次资产阶级革命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2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维护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国家统一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废除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奴隶制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清除了资本主义发展的最大障碍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以后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迅速发展创造了条件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2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局限性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因为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时代的局限性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战后美国黑人在政治上、经济上都没有得到真正的解放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至今美国仍然存在种族歧视和对黑人不平等的待遇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7140808" y="1172570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87830" y="1441449"/>
          <a:ext cx="7992834" cy="3317667"/>
        </p:xfrm>
        <a:graphic>
          <a:graphicData uri="http://schemas.openxmlformats.org/drawingml/2006/table">
            <a:tbl>
              <a:tblPr/>
              <a:tblGrid>
                <a:gridCol w="420467"/>
                <a:gridCol w="673639"/>
                <a:gridCol w="6898728"/>
              </a:tblGrid>
              <a:tr h="343629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082498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明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治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维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</a:t>
                      </a:r>
                      <a:endParaRPr lang="en-US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幕府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统治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德川幕府统治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德川幕府推行锁国政策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只同中国、荷兰进行有限的贸易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锁国政策造成日本与外界隔绝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也阻碍了社会、经济的发展。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1853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年和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1854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美国海军舰队两次强行进入日本港口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要求日本打开国门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否则开战。日本被迫在不平等条约上签字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开放港口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幕府统治发生动摇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倒幕运动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:1868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倒幕派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京都发动“王政复古”政变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支持睦仁天皇亲政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强令幕府将军“辞官纳地”。同年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倒幕派粉碎了幕府的武力反扑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结束了幕府统治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改年号为“明治”。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1869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日本首都迁到东京</a:t>
                      </a:r>
                    </a:p>
                  </a:txBody>
                  <a:tcPr marL="54708" marR="5470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2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目的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为了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摆脱内外危机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全面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改造日本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708" marR="5470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4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领导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核心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明治政府</a:t>
                      </a:r>
                    </a:p>
                  </a:txBody>
                  <a:tcPr marL="54708" marR="5470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7524530" y="1082763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89823" y="1416956"/>
          <a:ext cx="7909197" cy="3328498"/>
        </p:xfrm>
        <a:graphic>
          <a:graphicData uri="http://schemas.openxmlformats.org/drawingml/2006/table">
            <a:tbl>
              <a:tblPr/>
              <a:tblGrid>
                <a:gridCol w="416068"/>
                <a:gridCol w="553488"/>
                <a:gridCol w="6939641"/>
              </a:tblGrid>
              <a:tr h="236151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426789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明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治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维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</a:t>
                      </a:r>
                      <a:endParaRPr lang="en-US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政治上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废藩置县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实现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中央集权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作用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有利于维护国家的统一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军事上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实行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征兵制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新式军队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.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经济上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推行地税改革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以“殖产兴业”为口号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大力发展近代经济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最能体现明治维新性质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社会生活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提倡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文明开化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向西方学习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改造日本的教育、文化和生活方式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对日本影响最深远的措施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708" marR="5470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6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明治政府实行的一次自上而下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资产阶级性质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</a:t>
                      </a:r>
                    </a:p>
                  </a:txBody>
                  <a:tcPr marL="54708" marR="5470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57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评价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积极作用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成为日本历史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重大转折点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日本迅速走上了发展资本主义的道路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实现了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富国强兵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开始跻身资本主义强国之列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消极作用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改革保留了大量旧制度的残余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军国主义色彩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浓厚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。日本强大起来后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很快走上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endParaRPr lang="en-US" altLang="zh-CN" sz="1300" u="sng" kern="100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对外扩张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道路</a:t>
                      </a:r>
                    </a:p>
                  </a:txBody>
                  <a:tcPr marL="54708" marR="5470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TextBox 22"/>
          <p:cNvSpPr txBox="1"/>
          <p:nvPr/>
        </p:nvSpPr>
        <p:spPr>
          <a:xfrm>
            <a:off x="8465554" y="1295034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703147" y="1281613"/>
            <a:ext cx="2879744" cy="30871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9" name="TextBox 15"/>
          <p:cNvSpPr txBox="1"/>
          <p:nvPr/>
        </p:nvSpPr>
        <p:spPr>
          <a:xfrm>
            <a:off x="5896450" y="1871861"/>
            <a:ext cx="2471943" cy="167960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特别提示</a:t>
            </a: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美国独立战争和美国南北战争的共同作用</a:t>
            </a:r>
            <a:r>
              <a:rPr lang="en-US" altLang="en-US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都为资本主义的发展扫除了障碍</a:t>
            </a:r>
            <a:r>
              <a:rPr lang="en-US" altLang="en-US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都为资本主义经济的发展创造了条件。</a:t>
            </a:r>
          </a:p>
        </p:txBody>
      </p:sp>
      <p:sp>
        <p:nvSpPr>
          <p:cNvPr id="31" name="矩形 30"/>
          <p:cNvSpPr/>
          <p:nvPr/>
        </p:nvSpPr>
        <p:spPr>
          <a:xfrm>
            <a:off x="480571" y="2151201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易混易错</a:t>
            </a: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r>
              <a:rPr lang="zh-CN" altLang="en-US" sz="1400" dirty="0" smtClean="0"/>
              <a:t>　　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美国南北战争中林肯政府所要解决的根本问题是维护国家统一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而不是解放黑人奴隶。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199" y="1347107"/>
            <a:ext cx="7543801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异同对比</a:t>
            </a: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美国独立战争和南北战争的比较</a:t>
            </a:r>
          </a:p>
        </p:txBody>
      </p:sp>
      <p:grpSp>
        <p:nvGrpSpPr>
          <p:cNvPr id="2" name="组合 8"/>
          <p:cNvGrpSpPr/>
          <p:nvPr/>
        </p:nvGrpSpPr>
        <p:grpSpPr>
          <a:xfrm>
            <a:off x="4041487" y="706582"/>
            <a:ext cx="1019463" cy="398562"/>
            <a:chOff x="3768437" y="706582"/>
            <a:chExt cx="1019463" cy="398562"/>
          </a:xfrm>
        </p:grpSpPr>
        <p:sp>
          <p:nvSpPr>
            <p:cNvPr id="10" name="文本框 4"/>
            <p:cNvSpPr txBox="1"/>
            <p:nvPr/>
          </p:nvSpPr>
          <p:spPr>
            <a:xfrm>
              <a:off x="3768437" y="706582"/>
              <a:ext cx="893441" cy="39856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重难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  <p:cxnSp>
          <p:nvCxnSpPr>
            <p:cNvPr id="11" name="直接箭头连接符 10"/>
            <p:cNvCxnSpPr>
              <a:stCxn id="10" idx="3"/>
            </p:cNvCxnSpPr>
            <p:nvPr/>
          </p:nvCxnSpPr>
          <p:spPr>
            <a:xfrm>
              <a:off x="4661878" y="905863"/>
              <a:ext cx="126022" cy="135537"/>
            </a:xfrm>
            <a:prstGeom prst="straightConnector1">
              <a:avLst/>
            </a:prstGeom>
            <a:ln>
              <a:solidFill>
                <a:srgbClr val="DE753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32852" y="2168978"/>
          <a:ext cx="7794719" cy="2468337"/>
        </p:xfrm>
        <a:graphic>
          <a:graphicData uri="http://schemas.openxmlformats.org/drawingml/2006/table">
            <a:tbl>
              <a:tblPr/>
              <a:tblGrid>
                <a:gridCol w="1128148"/>
                <a:gridCol w="1955779"/>
                <a:gridCol w="2204357"/>
                <a:gridCol w="2506435"/>
              </a:tblGrid>
              <a:tr h="259775"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比较项目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相同点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不同点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597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独立战争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南北战争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95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革命阶段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早期资产阶级革命时期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资产阶级统治巩固和扩大阶段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55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根本原因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资本主义发展受阻碍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“阻碍”为英国的殖民统治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“阻碍”为南方的黑人奴隶制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95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目的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发展资本主义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推翻英国的殖民统治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废除黑人奴隶制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维护国家统一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75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领导阶级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资产阶级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资产阶级和种植园主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资产阶级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55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法律文献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都颁布了法律文献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《独立宣言》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《解放黑人奴隶宣言》《宅地法》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/>
        </p:nvCxnSpPr>
        <p:spPr>
          <a:xfrm>
            <a:off x="1657350" y="2686050"/>
            <a:ext cx="1967593" cy="3020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75702" y="1303565"/>
          <a:ext cx="7876361" cy="3309173"/>
        </p:xfrm>
        <a:graphic>
          <a:graphicData uri="http://schemas.openxmlformats.org/drawingml/2006/table">
            <a:tbl>
              <a:tblPr/>
              <a:tblGrid>
                <a:gridCol w="830584"/>
                <a:gridCol w="1534938"/>
                <a:gridCol w="1925876"/>
                <a:gridCol w="3584963"/>
              </a:tblGrid>
              <a:tr h="252674"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比较项目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相同点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不同点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5267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独立战争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南北战争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022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资产阶级革命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既是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一场民族解放运动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也是一场资产阶级革命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美国历史上第二次资产阶级革命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3371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都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有利于美国资本主义的发展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有利于美国民主制度的发展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推翻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了英国的殖民统治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取得了国家独立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影响了欧洲和拉丁美洲的革命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维护了国家统一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废除了奴隶制度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清除了资本主义发展的最大障碍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为以后经济的迅速发展创造了条件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022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局限性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不彻底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保存了南方黑人奴隶制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战后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美国黑人在政治上、经济上都没有得到真正的解放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至今美国仍然存在种族歧视和对黑人不平等的待遇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51051" y="886820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85365" y="1289775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时空坐标</a:t>
            </a: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12888" y="542925"/>
          <a:ext cx="6118225" cy="960438"/>
        </p:xfrm>
        <a:graphic>
          <a:graphicData uri="http://schemas.openxmlformats.org/presentationml/2006/ole">
            <p:oleObj spid="_x0000_s1025" name="文档" r:id="rId3" imgW="6118109" imgH="960738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95313" y="2019300"/>
          <a:ext cx="8134350" cy="2613025"/>
        </p:xfrm>
        <a:graphic>
          <a:graphicData uri="http://schemas.openxmlformats.org/presentationml/2006/ole">
            <p:oleObj spid="_x0000_s1026" name="文档" r:id="rId4" imgW="6389695" imgH="204638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85365" y="1289775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课时主题</a:t>
            </a: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9037" y="1761856"/>
            <a:ext cx="8101434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19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世纪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随着资本主义的进一步发展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世界形势变得更加纷繁复杂。一方面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欧洲国家的殖民扩张激起了殖民地人民的普遍反抗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拉美、印度相继爆发了争取民族独立的武装起义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另一方面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,19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世纪中期资本主义力量得到进一步增强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俄国、美国和日本也走上了迅速发展资本主义的道路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27669" y="1976743"/>
            <a:ext cx="4842193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1400" dirty="0">
              <a:solidFill>
                <a:srgbClr val="DE7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999" y="1311687"/>
            <a:ext cx="5375108" cy="33431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殖民地人民的反抗斗争 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P2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5)</a:t>
            </a:r>
            <a:endParaRPr lang="zh-CN" altLang="en-US" sz="17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6992" y="2558109"/>
            <a:ext cx="7652944" cy="9344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知道玻利瓦尔领导的反殖斗争、印度民族大起义等史实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理解殖民地人民反抗斗争的正义性和艰巨性。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b="1" dirty="0" smtClean="0">
              <a:solidFill>
                <a:srgbClr val="DE7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606334" y="1394277"/>
          <a:ext cx="7680416" cy="3114417"/>
        </p:xfrm>
        <a:graphic>
          <a:graphicData uri="http://schemas.openxmlformats.org/drawingml/2006/table">
            <a:tbl>
              <a:tblPr/>
              <a:tblGrid>
                <a:gridCol w="503336"/>
                <a:gridCol w="588420"/>
                <a:gridCol w="6588660"/>
              </a:tblGrid>
              <a:tr h="258725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16808">
                <a:tc rowSpan="4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拉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丁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洲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独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立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运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</a:t>
                      </a:r>
                      <a:endParaRPr lang="en-US" altLang="en-US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残酷的殖民统治和经济掠夺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美国独立战争和法国大革命的影响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土生白人对殖民统治的不满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7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目的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反抗殖民统治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争取民族独立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1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具有资产阶级性质的民族解放运动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8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概况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南美洲北部地区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:1819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玻利瓦尔   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打败西班牙军队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先后解放了哥伦比亚、委内瑞拉和厄瓜多尔等地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成立了“大哥伦比亚共和国”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南美洲南部地区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圣马丁   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先后领导了阿根廷、智利、秘鲁的独立运动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14499" y="1303566"/>
          <a:ext cx="7802880" cy="3459411"/>
        </p:xfrm>
        <a:graphic>
          <a:graphicData uri="http://schemas.openxmlformats.org/drawingml/2006/table">
            <a:tbl>
              <a:tblPr/>
              <a:tblGrid>
                <a:gridCol w="550168"/>
                <a:gridCol w="563825"/>
                <a:gridCol w="6688887"/>
              </a:tblGrid>
              <a:tr h="276445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  <a:endParaRPr lang="en-US" altLang="en-US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45">
                <a:tc rowSpan="6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印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度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民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族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起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义</a:t>
                      </a:r>
                      <a:endParaRPr lang="en-US" altLang="en-US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1857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年—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1859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33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世纪中期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印度已沦为英国的殖民地。当时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英国完成了工业革命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进一步加强对印度的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endParaRPr lang="en-US" altLang="zh-CN" sz="1300" u="sng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经济掠夺和政治压迫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300" u="sng" kern="1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1300" u="sng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印度各阶层人民强烈不满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反抗情绪日益高涨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94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目的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反抗殖民统治</a:t>
                      </a:r>
                      <a:r>
                        <a:rPr lang="en-US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争取民族独立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.</a:t>
                      </a:r>
                      <a:endParaRPr lang="zh-CN" altLang="en-US" sz="1300" u="sng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具有反对殖民主义和封建主义的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双重性质 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1300" u="sng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33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(1)1857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印度土兵首先起来反抗英国殖民者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农民、手工业者以及一些被剥夺了权力的印度王公也参加起义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起义军夺取了德里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章西女王   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领导章西保卫战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失败后转战外地。战斗中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她身先士卒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直至壮烈牺牲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8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印度民族大起义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沉重打击了英国殖民者   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反映了印度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民族意识的觉醒 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。这次起义也是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世纪中期亚洲民族解放运动的一个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重要  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组成部分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8324629" y="1262377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495015" y="1993073"/>
            <a:ext cx="7048786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知道彼得一世改革、亚历山大二世废除农奴制法令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理解改革促进了俄国历史的进步。知道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解放黑人奴隶宣言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的主要内容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理解南北战争在美国历史发展中的作用。知道明治维新的主要政策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理解明治维新在日本历史发展中的作用。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5146" y="1148401"/>
            <a:ext cx="6729234" cy="4188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俄国的改革、美国内战、日本明治维新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P6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16)</a:t>
            </a:r>
            <a:endParaRPr lang="zh-CN" altLang="en-US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573678" y="1313541"/>
          <a:ext cx="8153944" cy="3421744"/>
        </p:xfrm>
        <a:graphic>
          <a:graphicData uri="http://schemas.openxmlformats.org/drawingml/2006/table">
            <a:tbl>
              <a:tblPr/>
              <a:tblGrid>
                <a:gridCol w="398518"/>
                <a:gridCol w="374701"/>
                <a:gridCol w="512428"/>
                <a:gridCol w="6868297"/>
              </a:tblGrid>
              <a:tr h="30233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17987">
                <a:tc rowSpan="6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</a:t>
                      </a:r>
                      <a:endParaRPr lang="en-US" altLang="en-US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彼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得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</a:t>
                      </a:r>
                      <a:endParaRPr lang="en-US" altLang="en-US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在沙皇的专制统治下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农奴制盛行   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俄国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封闭落后   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工商业发展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极其缓慢  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1300" u="sng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3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目的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改变俄国的落后面貌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实现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富国强兵 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1300" u="sng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3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世纪初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27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改组行政机构   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建立了中央集权的行政体制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进一步加强了沙皇的专制权力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创建了一支纪律严明的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新式常备军   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鼓励兴办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手工工厂 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准许工场主购买整个村庄的农奴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推行文化教育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派遣留学生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创办科学院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开办学校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创办报纸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提倡学习西方的礼节与生活方式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9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俄国的经济、军事实力大大增强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一跃成为欧洲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军事强国 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对外扩张  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准备了条件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9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评价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彼得一世改革以强兵和学习西方科学技术为目标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开启了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俄国近代化的进程   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。但是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在他的统治下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农奴制   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却进一步强化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后来成为俄国社会发展的障碍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557347" y="1243757"/>
          <a:ext cx="8153946" cy="3556843"/>
        </p:xfrm>
        <a:graphic>
          <a:graphicData uri="http://schemas.openxmlformats.org/drawingml/2006/table">
            <a:tbl>
              <a:tblPr/>
              <a:tblGrid>
                <a:gridCol w="374594"/>
                <a:gridCol w="427069"/>
                <a:gridCol w="649177"/>
                <a:gridCol w="6703106"/>
              </a:tblGrid>
              <a:tr h="275482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  <a:endParaRPr lang="en-US" altLang="en-US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  <a:endParaRPr lang="en-US" altLang="en-US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463">
                <a:tc rowSpan="7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</a:t>
                      </a:r>
                      <a:endParaRPr lang="en-US" altLang="zh-CN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</a:t>
                      </a:r>
                      <a:endParaRPr lang="en-US" altLang="zh-CN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endParaRPr lang="en-US" altLang="zh-CN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</a:t>
                      </a:r>
                      <a:endParaRPr lang="en-US" altLang="zh-CN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</a:t>
                      </a:r>
                      <a:endParaRPr lang="en-US" altLang="en-US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en-US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废</a:t>
                      </a:r>
                      <a:endParaRPr lang="en-US" altLang="zh-CN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除</a:t>
                      </a:r>
                      <a:endParaRPr lang="en-US" altLang="zh-CN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</a:t>
                      </a:r>
                      <a:endParaRPr lang="en-US" altLang="zh-CN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奴</a:t>
                      </a:r>
                      <a:endParaRPr lang="en-US" altLang="zh-CN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制</a:t>
                      </a:r>
                      <a:endParaRPr lang="en-US" altLang="en-US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11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农奴制  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严重制约了俄国资本主义经济的发展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根本原因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11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克里木战争的失败  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加剧了俄国国内的社会矛盾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88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目的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摆脱农奴制危机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维护贵族和地主阶级的利益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88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1861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88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领导人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亚历山大二世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36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废除</a:t>
                      </a:r>
                      <a:endParaRPr lang="en-US" altLang="zh-CN" sz="11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农奴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制法令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农奴获得</a:t>
                      </a:r>
                      <a:r>
                        <a:rPr lang="zh-CN" altLang="en-US" sz="11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人身自由   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可以改变身份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自由转换职业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农奴在获得解放的同时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可以</a:t>
                      </a:r>
                      <a:r>
                        <a:rPr lang="zh-CN" altLang="en-US" sz="11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获得一份土地  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但必须</a:t>
                      </a:r>
                      <a:r>
                        <a:rPr lang="zh-CN" altLang="en-US" sz="11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出钱赎买  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所出的价钱高出当时的地价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88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沙皇自上而下的</a:t>
                      </a:r>
                      <a:r>
                        <a:rPr lang="zh-CN" altLang="en-US" sz="11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资产阶级性质  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的改革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6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评价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积极作用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:1861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年农奴制改革是俄国历史上的一个重要转折点。改革废除了农奴制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促使社会的各个方面出现了新的气象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推动俄国</a:t>
                      </a:r>
                      <a:r>
                        <a:rPr lang="zh-CN" altLang="en-US" sz="11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走上了发展资本主义 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的道路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消极作用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农奴制的残余仍然存在</a:t>
                      </a:r>
                      <a:r>
                        <a:rPr lang="en-US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影响着俄国</a:t>
                      </a:r>
                      <a:r>
                        <a:rPr lang="zh-CN" altLang="en-US" sz="11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经济与社会  </a:t>
                      </a:r>
                      <a:r>
                        <a:rPr lang="zh-CN" altLang="en-US" sz="11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的发展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7891922" y="788849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7</TotalTime>
  <Words>2871</Words>
  <Application>WPS 演示</Application>
  <PresentationFormat>全屏显示(16:9)</PresentationFormat>
  <Paragraphs>248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主题2</vt:lpstr>
      <vt:lpstr>海阔天空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2019-01-05T13:23:00Z</dcterms:created>
  <dcterms:modified xsi:type="dcterms:W3CDTF">2019-03-12T03:58:55Z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