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5" r:id="rId1"/>
    <p:sldMasterId id="2147483688" r:id="rId2"/>
    <p:sldMasterId id="2147483701" r:id="rId3"/>
    <p:sldMasterId id="2147483713" r:id="rId4"/>
    <p:sldMasterId id="2147483728" r:id="rId5"/>
    <p:sldMasterId id="2147483741" r:id="rId6"/>
    <p:sldMasterId id="2147483753" r:id="rId7"/>
    <p:sldMasterId id="2147483767" r:id="rId8"/>
  </p:sldMasterIdLst>
  <p:notesMasterIdLst>
    <p:notesMasterId r:id="rId56"/>
  </p:notesMasterIdLst>
  <p:sldIdLst>
    <p:sldId id="411" r:id="rId9"/>
    <p:sldId id="450" r:id="rId10"/>
    <p:sldId id="363" r:id="rId11"/>
    <p:sldId id="348" r:id="rId12"/>
    <p:sldId id="413" r:id="rId13"/>
    <p:sldId id="414" r:id="rId14"/>
    <p:sldId id="415" r:id="rId15"/>
    <p:sldId id="399" r:id="rId16"/>
    <p:sldId id="400" r:id="rId17"/>
    <p:sldId id="416" r:id="rId18"/>
    <p:sldId id="352" r:id="rId19"/>
    <p:sldId id="410" r:id="rId20"/>
    <p:sldId id="353" r:id="rId21"/>
    <p:sldId id="417" r:id="rId22"/>
    <p:sldId id="42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8" r:id="rId33"/>
    <p:sldId id="429" r:id="rId34"/>
    <p:sldId id="430" r:id="rId35"/>
    <p:sldId id="431" r:id="rId36"/>
    <p:sldId id="432" r:id="rId37"/>
    <p:sldId id="433" r:id="rId38"/>
    <p:sldId id="434" r:id="rId39"/>
    <p:sldId id="435" r:id="rId40"/>
    <p:sldId id="436" r:id="rId41"/>
    <p:sldId id="437" r:id="rId42"/>
    <p:sldId id="438" r:id="rId43"/>
    <p:sldId id="439" r:id="rId44"/>
    <p:sldId id="440" r:id="rId45"/>
    <p:sldId id="441" r:id="rId46"/>
    <p:sldId id="442" r:id="rId47"/>
    <p:sldId id="443" r:id="rId48"/>
    <p:sldId id="444" r:id="rId49"/>
    <p:sldId id="445" r:id="rId50"/>
    <p:sldId id="446" r:id="rId51"/>
    <p:sldId id="447" r:id="rId52"/>
    <p:sldId id="448" r:id="rId53"/>
    <p:sldId id="449" r:id="rId54"/>
    <p:sldId id="451" r:id="rId5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006600"/>
    <a:srgbClr val="00CC66"/>
    <a:srgbClr val="FF6600"/>
    <a:srgbClr val="FFFF00"/>
    <a:srgbClr val="FF33CC"/>
    <a:srgbClr val="FF3399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702" y="-336"/>
      </p:cViewPr>
      <p:guideLst>
        <p:guide orient="horz" pos="2036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1440C625-5C03-4224-99B0-1B8622379284}" type="slidenum">
              <a:rPr lang="zh-CN" altLang="en-US" sz="1800">
                <a:solidFill>
                  <a:prstClr val="black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1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0" hangingPunct="0">
              <a:buFontTx/>
              <a:buNone/>
            </a:pPr>
            <a:fld id="{0DE2FBA5-DE09-4B76-9317-F1D0D53A44B5}" type="slidenum">
              <a:rPr lang="zh-CN" altLang="en-US" smtClean="0">
                <a:solidFill>
                  <a:srgbClr val="000000"/>
                </a:solidFill>
                <a:ea typeface="微软雅黑" panose="020B0503020204020204" charset="-122"/>
              </a:rPr>
              <a:pPr eaLnBrk="0" hangingPunct="0">
                <a:buFontTx/>
                <a:buNone/>
              </a:pPr>
              <a:t>26</a:t>
            </a:fld>
            <a:endParaRPr lang="zh-CN" altLang="en-US" smtClean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0" hangingPunct="0"/>
            <a:fld id="{A7693841-7690-4554-8D2E-3ED0E372AA7F}" type="slidenum">
              <a:rPr lang="zh-CN" altLang="en-US" smtClean="0">
                <a:solidFill>
                  <a:srgbClr val="000000"/>
                </a:solidFill>
                <a:sym typeface="宋体" panose="02010600030101010101" pitchFamily="2" charset="-122"/>
              </a:rPr>
              <a:pPr eaLnBrk="0" hangingPunct="0"/>
              <a:t>27</a:t>
            </a:fld>
            <a:endParaRPr lang="zh-CN" altLang="en-US" smtClean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9164C1-E804-4467-BACB-F3D1FC69FE13}" type="slidenum">
              <a:rPr lang="zh-CN" altLang="en-US" smtClean="0">
                <a:latin typeface="Arial" panose="020B0604020202020204" pitchFamily="34" charset="0"/>
                <a:ea typeface="微软雅黑" panose="020B0503020204020204" charset="-122"/>
              </a:rPr>
              <a:pPr/>
              <a:t>28</a:t>
            </a:fld>
            <a:endParaRPr lang="zh-CN" altLang="en-US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568E29-ABCD-4B28-B639-ED38C8BCE89D}" type="slidenum">
              <a:rPr lang="zh-CN" altLang="en-US" smtClean="0">
                <a:latin typeface="Arial" panose="020B0604020202020204" pitchFamily="34" charset="0"/>
                <a:ea typeface="微软雅黑" panose="020B0503020204020204" charset="-122"/>
              </a:rPr>
              <a:pPr/>
              <a:t>33</a:t>
            </a:fld>
            <a:endParaRPr lang="zh-CN" altLang="en-US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4" y="8685214"/>
            <a:ext cx="2971800" cy="4572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15A43395-8692-4181-A7C6-40D4A800E4E0}" type="slidenum">
              <a:rPr lang="en-US" altLang="zh-CN" sz="1200"/>
              <a:pPr eaLnBrk="0" hangingPunct="0"/>
              <a:t>41</a:t>
            </a:fld>
            <a:endParaRPr lang="en-US" altLang="zh-CN" sz="1200" dirty="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54"/>
          <p:cNvSpPr>
            <a:spLocks noChangeShapeType="1"/>
          </p:cNvSpPr>
          <p:nvPr/>
        </p:nvSpPr>
        <p:spPr bwMode="auto">
          <a:xfrm>
            <a:off x="1296988" y="3141663"/>
            <a:ext cx="10367962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282700" y="1628775"/>
            <a:ext cx="10363200" cy="1439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4800" kern="12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7100" y="3738563"/>
            <a:ext cx="85344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 kern="1200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-4572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2pPr>
            <a:lvl3pPr marL="914400" lvl="2" indent="-9144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3pPr>
            <a:lvl4pPr marL="1371600" lvl="3" indent="-13716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4pPr>
            <a:lvl5pPr marL="1828800" lvl="4" indent="-18288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xfrm>
            <a:off x="1282700" y="6100763"/>
            <a:ext cx="2540000" cy="45720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xfrm>
            <a:off x="4533900" y="6100763"/>
            <a:ext cx="3860800" cy="45720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xfrm>
            <a:off x="9105900" y="6100763"/>
            <a:ext cx="2540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E66CEF-9343-43B8-B38E-5941510003EA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CA059-7658-464A-8593-A34E0AC6F7B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86837" y="406400"/>
            <a:ext cx="2595563" cy="55435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00151" y="406400"/>
            <a:ext cx="7636220" cy="55435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08358-22B6-46DA-B6A4-5CA34F93100B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0F9009-C9E8-456C-A6B4-07E664F895AD}" type="datetimeFigureOut">
              <a:rPr lang="zh-CN" altLang="en-US">
                <a:solidFill>
                  <a:srgbClr val="A08366"/>
                </a:solidFill>
              </a:rPr>
              <a:pPr>
                <a:defRPr/>
              </a:pPr>
              <a:t>2019/3/12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1BD84A-1903-4AD3-AA40-B6D4E558563D}" type="slidenum">
              <a:rPr lang="zh-CN" altLang="en-US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54"/>
          <p:cNvSpPr>
            <a:spLocks noChangeShapeType="1"/>
          </p:cNvSpPr>
          <p:nvPr/>
        </p:nvSpPr>
        <p:spPr bwMode="auto">
          <a:xfrm>
            <a:off x="1296988" y="3141663"/>
            <a:ext cx="10367962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282700" y="1628775"/>
            <a:ext cx="10363200" cy="1439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4800" kern="12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7100" y="3738563"/>
            <a:ext cx="85344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 kern="1200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-4572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2pPr>
            <a:lvl3pPr marL="914400" lvl="2" indent="-9144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3pPr>
            <a:lvl4pPr marL="1371600" lvl="3" indent="-13716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4pPr>
            <a:lvl5pPr marL="1828800" lvl="4" indent="-1828800" algn="ctr">
              <a:buNone/>
              <a:defRPr b="1" kern="1200">
                <a:solidFill>
                  <a:schemeClr val="bg2"/>
                </a:solidFill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xfrm>
            <a:off x="1282700" y="6100763"/>
            <a:ext cx="2540000" cy="45720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xfrm>
            <a:off x="4533900" y="6100763"/>
            <a:ext cx="3860800" cy="45720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xfrm>
            <a:off x="9105900" y="6100763"/>
            <a:ext cx="2540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E66CEF-9343-43B8-B38E-5941510003EA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3FE29-A944-4784-A2D9-48DBE07798AE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D435-1E28-4455-A254-6C9B7D88FF52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00151" y="1600200"/>
            <a:ext cx="5087303" cy="43497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95097" y="1600200"/>
            <a:ext cx="5087303" cy="43497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545A-D6D4-491F-ADFB-8FAD741A5B3A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8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9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DF3D-B586-4A04-9573-A076EC8D98F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34223-FAB5-4472-92D5-E8A97D9932B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3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6576-A40D-4A4C-BC14-AA0A5D7D6853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3FE29-A944-4784-A2D9-48DBE07798AE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B7A71-C131-4E01-AADC-2AF4A29F6143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DCC45-736C-40C3-95F8-524184F1039C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CA059-7658-464A-8593-A34E0AC6F7B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86837" y="406400"/>
            <a:ext cx="2595563" cy="55435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00151" y="406400"/>
            <a:ext cx="7636220" cy="55435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08358-22B6-46DA-B6A4-5CA34F93100B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0F9009-C9E8-456C-A6B4-07E664F895AD}" type="datetimeFigureOut">
              <a:rPr lang="zh-CN" altLang="en-US">
                <a:solidFill>
                  <a:srgbClr val="A08366"/>
                </a:solidFill>
              </a:rPr>
              <a:pPr>
                <a:defRPr/>
              </a:pPr>
              <a:t>2019/3/12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1BD84A-1903-4AD3-AA40-B6D4E558563D}" type="slidenum">
              <a:rPr lang="zh-CN" altLang="en-US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B0463-AD03-40C1-8D49-05E57752BC1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AF33B-9F46-44F6-BA15-BE1BE26272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873D-CC1B-4595-BCD8-D175613F75A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C263B-DE19-45C5-92FD-A2F035F09FD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2A405-6653-4591-9293-724A968CFF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D435-1E28-4455-A254-6C9B7D88FF52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30966-75D3-4A23-AC04-D9EE345CD0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CE097-E866-4F24-918E-0C4DA148BB3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8DCD8-4CAD-4859-8D57-FE035FEAE5E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E2894-737F-4589-A00C-BF17B3DF6AC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4FCF-6587-4C8F-ABEA-3C0700B56DE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5246D-EB5B-470A-902C-07AEA3BEB5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6854441" y="2442951"/>
            <a:ext cx="214144" cy="2006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六边形 3"/>
          <p:cNvSpPr/>
          <p:nvPr/>
        </p:nvSpPr>
        <p:spPr>
          <a:xfrm>
            <a:off x="4397665" y="1037501"/>
            <a:ext cx="3396673" cy="2804579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rgbClr val="F4692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87450" y="516367"/>
            <a:ext cx="3817103" cy="3817103"/>
          </a:xfrm>
          <a:prstGeom prst="ellipse">
            <a:avLst/>
          </a:prstGeom>
          <a:noFill/>
          <a:ln w="38100" cap="flat" cmpd="sng" algn="ctr">
            <a:solidFill>
              <a:srgbClr val="45722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58092" y="587009"/>
            <a:ext cx="3675821" cy="3675821"/>
          </a:xfrm>
          <a:prstGeom prst="ellipse">
            <a:avLst/>
          </a:prstGeom>
          <a:noFill/>
          <a:ln w="38100" cap="flat" cmpd="sng" algn="ctr">
            <a:solidFill>
              <a:srgbClr val="CEA253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六边形 3"/>
          <p:cNvSpPr/>
          <p:nvPr/>
        </p:nvSpPr>
        <p:spPr>
          <a:xfrm>
            <a:off x="4258091" y="952605"/>
            <a:ext cx="3675821" cy="2974366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rgbClr val="FCA95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10703" y="3386318"/>
            <a:ext cx="332139" cy="332138"/>
            <a:chOff x="920750" y="1828800"/>
            <a:chExt cx="425450" cy="425450"/>
          </a:xfrm>
        </p:grpSpPr>
        <p:sp>
          <p:nvSpPr>
            <p:cNvPr id="13" name="椭圆 12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96900" y="2273720"/>
            <a:ext cx="332139" cy="332138"/>
            <a:chOff x="920750" y="1828800"/>
            <a:chExt cx="425450" cy="425450"/>
          </a:xfrm>
        </p:grpSpPr>
        <p:sp>
          <p:nvSpPr>
            <p:cNvPr id="16" name="椭圆 15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43023" y="2273720"/>
            <a:ext cx="332139" cy="332138"/>
            <a:chOff x="920750" y="1828800"/>
            <a:chExt cx="425450" cy="425450"/>
          </a:xfrm>
        </p:grpSpPr>
        <p:sp>
          <p:nvSpPr>
            <p:cNvPr id="19" name="椭圆 18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10703" y="1170725"/>
            <a:ext cx="332139" cy="332138"/>
            <a:chOff x="920750" y="1828800"/>
            <a:chExt cx="425450" cy="425450"/>
          </a:xfrm>
        </p:grpSpPr>
        <p:sp>
          <p:nvSpPr>
            <p:cNvPr id="22" name="椭圆 21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09501" y="1170725"/>
            <a:ext cx="332139" cy="332138"/>
            <a:chOff x="920750" y="1828800"/>
            <a:chExt cx="425450" cy="425450"/>
          </a:xfrm>
        </p:grpSpPr>
        <p:sp>
          <p:nvSpPr>
            <p:cNvPr id="25" name="椭圆 24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07644" y="3386318"/>
            <a:ext cx="332139" cy="332138"/>
            <a:chOff x="920750" y="1828800"/>
            <a:chExt cx="425450" cy="425450"/>
          </a:xfrm>
        </p:grpSpPr>
        <p:sp>
          <p:nvSpPr>
            <p:cNvPr id="28" name="椭圆 27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30" name="直接连接符 29"/>
          <p:cNvCxnSpPr>
            <a:stCxn id="26" idx="6"/>
            <a:endCxn id="23" idx="2"/>
          </p:cNvCxnSpPr>
          <p:nvPr/>
        </p:nvCxnSpPr>
        <p:spPr>
          <a:xfrm>
            <a:off x="5441642" y="1336794"/>
            <a:ext cx="1269063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801881" y="1489230"/>
            <a:ext cx="425707" cy="798122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745764" y="2603380"/>
            <a:ext cx="421369" cy="782941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461470" y="3572215"/>
            <a:ext cx="1269063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961514" y="1500229"/>
            <a:ext cx="421369" cy="751028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029463" y="2603378"/>
            <a:ext cx="370768" cy="712298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六边形 3"/>
          <p:cNvSpPr/>
          <p:nvPr/>
        </p:nvSpPr>
        <p:spPr>
          <a:xfrm>
            <a:off x="5014735" y="1510301"/>
            <a:ext cx="2142591" cy="1876019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六边形 3"/>
          <p:cNvSpPr/>
          <p:nvPr/>
        </p:nvSpPr>
        <p:spPr>
          <a:xfrm>
            <a:off x="5112301" y="1573505"/>
            <a:ext cx="1970196" cy="1725073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240674" y="2171011"/>
            <a:ext cx="57935" cy="57934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403761" y="2179568"/>
            <a:ext cx="67547" cy="6161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597214" y="2074252"/>
            <a:ext cx="52719" cy="61297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2" name="Group 979"/>
          <p:cNvGrpSpPr>
            <a:grpSpLocks noChangeAspect="1"/>
          </p:cNvGrpSpPr>
          <p:nvPr/>
        </p:nvGrpSpPr>
        <p:grpSpPr bwMode="auto">
          <a:xfrm>
            <a:off x="6039649" y="2123010"/>
            <a:ext cx="294543" cy="547006"/>
            <a:chOff x="3546" y="1614"/>
            <a:chExt cx="588" cy="1092"/>
          </a:xfrm>
        </p:grpSpPr>
        <p:sp>
          <p:nvSpPr>
            <p:cNvPr id="58" name="AutoShape 978"/>
            <p:cNvSpPr>
              <a:spLocks noChangeAspect="1" noChangeArrowheads="1" noTextEdit="1"/>
            </p:cNvSpPr>
            <p:nvPr/>
          </p:nvSpPr>
          <p:spPr bwMode="auto">
            <a:xfrm>
              <a:off x="3546" y="1614"/>
              <a:ext cx="588" cy="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9" name="Freeform 980"/>
            <p:cNvSpPr>
              <a:spLocks noEditPoints="1"/>
            </p:cNvSpPr>
            <p:nvPr/>
          </p:nvSpPr>
          <p:spPr bwMode="auto">
            <a:xfrm>
              <a:off x="3548" y="1612"/>
              <a:ext cx="583" cy="1096"/>
            </a:xfrm>
            <a:custGeom>
              <a:avLst/>
              <a:gdLst>
                <a:gd name="T0" fmla="*/ 240 w 244"/>
                <a:gd name="T1" fmla="*/ 199 h 461"/>
                <a:gd name="T2" fmla="*/ 244 w 244"/>
                <a:gd name="T3" fmla="*/ 7 h 461"/>
                <a:gd name="T4" fmla="*/ 231 w 244"/>
                <a:gd name="T5" fmla="*/ 0 h 461"/>
                <a:gd name="T6" fmla="*/ 0 w 244"/>
                <a:gd name="T7" fmla="*/ 105 h 461"/>
                <a:gd name="T8" fmla="*/ 32 w 244"/>
                <a:gd name="T9" fmla="*/ 185 h 461"/>
                <a:gd name="T10" fmla="*/ 102 w 244"/>
                <a:gd name="T11" fmla="*/ 154 h 461"/>
                <a:gd name="T12" fmla="*/ 102 w 244"/>
                <a:gd name="T13" fmla="*/ 282 h 461"/>
                <a:gd name="T14" fmla="*/ 99 w 244"/>
                <a:gd name="T15" fmla="*/ 461 h 461"/>
                <a:gd name="T16" fmla="*/ 242 w 244"/>
                <a:gd name="T17" fmla="*/ 461 h 461"/>
                <a:gd name="T18" fmla="*/ 240 w 244"/>
                <a:gd name="T19" fmla="*/ 295 h 461"/>
                <a:gd name="T20" fmla="*/ 240 w 244"/>
                <a:gd name="T21" fmla="*/ 199 h 461"/>
                <a:gd name="T22" fmla="*/ 192 w 244"/>
                <a:gd name="T23" fmla="*/ 92 h 461"/>
                <a:gd name="T24" fmla="*/ 169 w 244"/>
                <a:gd name="T25" fmla="*/ 69 h 461"/>
                <a:gd name="T26" fmla="*/ 192 w 244"/>
                <a:gd name="T27" fmla="*/ 47 h 461"/>
                <a:gd name="T28" fmla="*/ 214 w 244"/>
                <a:gd name="T29" fmla="*/ 69 h 461"/>
                <a:gd name="T30" fmla="*/ 192 w 244"/>
                <a:gd name="T31" fmla="*/ 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461">
                  <a:moveTo>
                    <a:pt x="240" y="199"/>
                  </a:moveTo>
                  <a:cubicBezTo>
                    <a:pt x="240" y="115"/>
                    <a:pt x="243" y="38"/>
                    <a:pt x="244" y="7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8" y="43"/>
                    <a:pt x="18" y="96"/>
                    <a:pt x="0" y="10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53" y="175"/>
                    <a:pt x="83" y="161"/>
                    <a:pt x="102" y="154"/>
                  </a:cubicBezTo>
                  <a:cubicBezTo>
                    <a:pt x="102" y="282"/>
                    <a:pt x="102" y="282"/>
                    <a:pt x="102" y="282"/>
                  </a:cubicBezTo>
                  <a:cubicBezTo>
                    <a:pt x="102" y="366"/>
                    <a:pt x="100" y="444"/>
                    <a:pt x="99" y="461"/>
                  </a:cubicBezTo>
                  <a:cubicBezTo>
                    <a:pt x="242" y="461"/>
                    <a:pt x="242" y="461"/>
                    <a:pt x="242" y="461"/>
                  </a:cubicBezTo>
                  <a:cubicBezTo>
                    <a:pt x="240" y="441"/>
                    <a:pt x="240" y="385"/>
                    <a:pt x="240" y="295"/>
                  </a:cubicBezTo>
                  <a:lnTo>
                    <a:pt x="240" y="199"/>
                  </a:lnTo>
                  <a:close/>
                  <a:moveTo>
                    <a:pt x="192" y="92"/>
                  </a:moveTo>
                  <a:cubicBezTo>
                    <a:pt x="179" y="92"/>
                    <a:pt x="169" y="82"/>
                    <a:pt x="169" y="69"/>
                  </a:cubicBezTo>
                  <a:cubicBezTo>
                    <a:pt x="169" y="57"/>
                    <a:pt x="179" y="47"/>
                    <a:pt x="192" y="47"/>
                  </a:cubicBezTo>
                  <a:cubicBezTo>
                    <a:pt x="204" y="47"/>
                    <a:pt x="214" y="57"/>
                    <a:pt x="214" y="69"/>
                  </a:cubicBezTo>
                  <a:cubicBezTo>
                    <a:pt x="214" y="82"/>
                    <a:pt x="204" y="92"/>
                    <a:pt x="19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0" name="Freeform 981"/>
            <p:cNvSpPr>
              <a:spLocks noEditPoints="1"/>
            </p:cNvSpPr>
            <p:nvPr/>
          </p:nvSpPr>
          <p:spPr bwMode="auto">
            <a:xfrm>
              <a:off x="3548" y="1612"/>
              <a:ext cx="583" cy="1096"/>
            </a:xfrm>
            <a:custGeom>
              <a:avLst/>
              <a:gdLst>
                <a:gd name="T0" fmla="*/ 240 w 244"/>
                <a:gd name="T1" fmla="*/ 199 h 461"/>
                <a:gd name="T2" fmla="*/ 244 w 244"/>
                <a:gd name="T3" fmla="*/ 7 h 461"/>
                <a:gd name="T4" fmla="*/ 231 w 244"/>
                <a:gd name="T5" fmla="*/ 0 h 461"/>
                <a:gd name="T6" fmla="*/ 0 w 244"/>
                <a:gd name="T7" fmla="*/ 105 h 461"/>
                <a:gd name="T8" fmla="*/ 32 w 244"/>
                <a:gd name="T9" fmla="*/ 185 h 461"/>
                <a:gd name="T10" fmla="*/ 102 w 244"/>
                <a:gd name="T11" fmla="*/ 154 h 461"/>
                <a:gd name="T12" fmla="*/ 102 w 244"/>
                <a:gd name="T13" fmla="*/ 282 h 461"/>
                <a:gd name="T14" fmla="*/ 99 w 244"/>
                <a:gd name="T15" fmla="*/ 461 h 461"/>
                <a:gd name="T16" fmla="*/ 242 w 244"/>
                <a:gd name="T17" fmla="*/ 461 h 461"/>
                <a:gd name="T18" fmla="*/ 240 w 244"/>
                <a:gd name="T19" fmla="*/ 295 h 461"/>
                <a:gd name="T20" fmla="*/ 240 w 244"/>
                <a:gd name="T21" fmla="*/ 199 h 461"/>
                <a:gd name="T22" fmla="*/ 192 w 244"/>
                <a:gd name="T23" fmla="*/ 92 h 461"/>
                <a:gd name="T24" fmla="*/ 169 w 244"/>
                <a:gd name="T25" fmla="*/ 69 h 461"/>
                <a:gd name="T26" fmla="*/ 192 w 244"/>
                <a:gd name="T27" fmla="*/ 47 h 461"/>
                <a:gd name="T28" fmla="*/ 214 w 244"/>
                <a:gd name="T29" fmla="*/ 69 h 461"/>
                <a:gd name="T30" fmla="*/ 192 w 244"/>
                <a:gd name="T31" fmla="*/ 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461">
                  <a:moveTo>
                    <a:pt x="240" y="199"/>
                  </a:moveTo>
                  <a:cubicBezTo>
                    <a:pt x="240" y="115"/>
                    <a:pt x="243" y="38"/>
                    <a:pt x="244" y="7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8" y="43"/>
                    <a:pt x="18" y="96"/>
                    <a:pt x="0" y="10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53" y="175"/>
                    <a:pt x="83" y="161"/>
                    <a:pt x="102" y="154"/>
                  </a:cubicBezTo>
                  <a:cubicBezTo>
                    <a:pt x="102" y="282"/>
                    <a:pt x="102" y="282"/>
                    <a:pt x="102" y="282"/>
                  </a:cubicBezTo>
                  <a:cubicBezTo>
                    <a:pt x="102" y="366"/>
                    <a:pt x="100" y="444"/>
                    <a:pt x="99" y="461"/>
                  </a:cubicBezTo>
                  <a:cubicBezTo>
                    <a:pt x="242" y="461"/>
                    <a:pt x="242" y="461"/>
                    <a:pt x="242" y="461"/>
                  </a:cubicBezTo>
                  <a:cubicBezTo>
                    <a:pt x="240" y="441"/>
                    <a:pt x="240" y="385"/>
                    <a:pt x="240" y="295"/>
                  </a:cubicBezTo>
                  <a:lnTo>
                    <a:pt x="240" y="199"/>
                  </a:lnTo>
                  <a:close/>
                  <a:moveTo>
                    <a:pt x="192" y="92"/>
                  </a:moveTo>
                  <a:cubicBezTo>
                    <a:pt x="179" y="92"/>
                    <a:pt x="169" y="82"/>
                    <a:pt x="169" y="69"/>
                  </a:cubicBezTo>
                  <a:cubicBezTo>
                    <a:pt x="169" y="57"/>
                    <a:pt x="179" y="47"/>
                    <a:pt x="192" y="47"/>
                  </a:cubicBezTo>
                  <a:cubicBezTo>
                    <a:pt x="204" y="47"/>
                    <a:pt x="214" y="57"/>
                    <a:pt x="214" y="69"/>
                  </a:cubicBezTo>
                  <a:cubicBezTo>
                    <a:pt x="214" y="82"/>
                    <a:pt x="204" y="92"/>
                    <a:pt x="192" y="92"/>
                  </a:cubicBezTo>
                  <a:close/>
                </a:path>
              </a:pathLst>
            </a:custGeom>
            <a:solidFill>
              <a:srgbClr val="FC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5252970" y="2142487"/>
            <a:ext cx="439857" cy="527530"/>
            <a:chOff x="3425" y="1612"/>
            <a:chExt cx="832" cy="1094"/>
          </a:xfrm>
        </p:grpSpPr>
        <p:sp>
          <p:nvSpPr>
            <p:cNvPr id="5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25" y="1614"/>
              <a:ext cx="830" cy="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3427" y="1612"/>
              <a:ext cx="830" cy="1094"/>
            </a:xfrm>
            <a:custGeom>
              <a:avLst/>
              <a:gdLst>
                <a:gd name="T0" fmla="*/ 211 w 348"/>
                <a:gd name="T1" fmla="*/ 351 h 460"/>
                <a:gd name="T2" fmla="*/ 211 w 348"/>
                <a:gd name="T3" fmla="*/ 346 h 460"/>
                <a:gd name="T4" fmla="*/ 329 w 348"/>
                <a:gd name="T5" fmla="*/ 173 h 460"/>
                <a:gd name="T6" fmla="*/ 48 w 348"/>
                <a:gd name="T7" fmla="*/ 0 h 460"/>
                <a:gd name="T8" fmla="*/ 28 w 348"/>
                <a:gd name="T9" fmla="*/ 104 h 460"/>
                <a:gd name="T10" fmla="*/ 182 w 348"/>
                <a:gd name="T11" fmla="*/ 203 h 460"/>
                <a:gd name="T12" fmla="*/ 0 w 348"/>
                <a:gd name="T13" fmla="*/ 433 h 460"/>
                <a:gd name="T14" fmla="*/ 9 w 348"/>
                <a:gd name="T15" fmla="*/ 455 h 460"/>
                <a:gd name="T16" fmla="*/ 32 w 348"/>
                <a:gd name="T17" fmla="*/ 455 h 460"/>
                <a:gd name="T18" fmla="*/ 238 w 348"/>
                <a:gd name="T19" fmla="*/ 457 h 460"/>
                <a:gd name="T20" fmla="*/ 348 w 348"/>
                <a:gd name="T21" fmla="*/ 460 h 460"/>
                <a:gd name="T22" fmla="*/ 348 w 348"/>
                <a:gd name="T23" fmla="*/ 344 h 460"/>
                <a:gd name="T24" fmla="*/ 211 w 348"/>
                <a:gd name="T25" fmla="*/ 351 h 460"/>
                <a:gd name="T26" fmla="*/ 145 w 348"/>
                <a:gd name="T27" fmla="*/ 82 h 460"/>
                <a:gd name="T28" fmla="*/ 123 w 348"/>
                <a:gd name="T29" fmla="*/ 60 h 460"/>
                <a:gd name="T30" fmla="*/ 145 w 348"/>
                <a:gd name="T31" fmla="*/ 38 h 460"/>
                <a:gd name="T32" fmla="*/ 168 w 348"/>
                <a:gd name="T33" fmla="*/ 60 h 460"/>
                <a:gd name="T34" fmla="*/ 145 w 348"/>
                <a:gd name="T35" fmla="*/ 8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60">
                  <a:moveTo>
                    <a:pt x="211" y="351"/>
                  </a:moveTo>
                  <a:cubicBezTo>
                    <a:pt x="211" y="346"/>
                    <a:pt x="211" y="346"/>
                    <a:pt x="211" y="346"/>
                  </a:cubicBezTo>
                  <a:cubicBezTo>
                    <a:pt x="238" y="326"/>
                    <a:pt x="329" y="269"/>
                    <a:pt x="329" y="173"/>
                  </a:cubicBezTo>
                  <a:cubicBezTo>
                    <a:pt x="329" y="93"/>
                    <a:pt x="249" y="17"/>
                    <a:pt x="48" y="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85" y="106"/>
                    <a:pt x="182" y="121"/>
                    <a:pt x="182" y="203"/>
                  </a:cubicBezTo>
                  <a:cubicBezTo>
                    <a:pt x="182" y="287"/>
                    <a:pt x="44" y="394"/>
                    <a:pt x="0" y="433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103" y="455"/>
                    <a:pt x="178" y="456"/>
                    <a:pt x="238" y="457"/>
                  </a:cubicBezTo>
                  <a:cubicBezTo>
                    <a:pt x="297" y="458"/>
                    <a:pt x="341" y="459"/>
                    <a:pt x="348" y="460"/>
                  </a:cubicBezTo>
                  <a:cubicBezTo>
                    <a:pt x="348" y="344"/>
                    <a:pt x="348" y="344"/>
                    <a:pt x="348" y="344"/>
                  </a:cubicBezTo>
                  <a:lnTo>
                    <a:pt x="211" y="351"/>
                  </a:lnTo>
                  <a:close/>
                  <a:moveTo>
                    <a:pt x="145" y="82"/>
                  </a:moveTo>
                  <a:cubicBezTo>
                    <a:pt x="133" y="82"/>
                    <a:pt x="123" y="72"/>
                    <a:pt x="123" y="60"/>
                  </a:cubicBezTo>
                  <a:cubicBezTo>
                    <a:pt x="123" y="48"/>
                    <a:pt x="133" y="38"/>
                    <a:pt x="145" y="38"/>
                  </a:cubicBezTo>
                  <a:cubicBezTo>
                    <a:pt x="158" y="38"/>
                    <a:pt x="168" y="48"/>
                    <a:pt x="168" y="60"/>
                  </a:cubicBezTo>
                  <a:cubicBezTo>
                    <a:pt x="168" y="72"/>
                    <a:pt x="158" y="82"/>
                    <a:pt x="145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3427" y="1612"/>
              <a:ext cx="830" cy="1094"/>
            </a:xfrm>
            <a:custGeom>
              <a:avLst/>
              <a:gdLst>
                <a:gd name="T0" fmla="*/ 211 w 348"/>
                <a:gd name="T1" fmla="*/ 351 h 460"/>
                <a:gd name="T2" fmla="*/ 211 w 348"/>
                <a:gd name="T3" fmla="*/ 346 h 460"/>
                <a:gd name="T4" fmla="*/ 329 w 348"/>
                <a:gd name="T5" fmla="*/ 173 h 460"/>
                <a:gd name="T6" fmla="*/ 48 w 348"/>
                <a:gd name="T7" fmla="*/ 0 h 460"/>
                <a:gd name="T8" fmla="*/ 28 w 348"/>
                <a:gd name="T9" fmla="*/ 104 h 460"/>
                <a:gd name="T10" fmla="*/ 182 w 348"/>
                <a:gd name="T11" fmla="*/ 203 h 460"/>
                <a:gd name="T12" fmla="*/ 0 w 348"/>
                <a:gd name="T13" fmla="*/ 433 h 460"/>
                <a:gd name="T14" fmla="*/ 9 w 348"/>
                <a:gd name="T15" fmla="*/ 455 h 460"/>
                <a:gd name="T16" fmla="*/ 32 w 348"/>
                <a:gd name="T17" fmla="*/ 455 h 460"/>
                <a:gd name="T18" fmla="*/ 238 w 348"/>
                <a:gd name="T19" fmla="*/ 457 h 460"/>
                <a:gd name="T20" fmla="*/ 348 w 348"/>
                <a:gd name="T21" fmla="*/ 460 h 460"/>
                <a:gd name="T22" fmla="*/ 348 w 348"/>
                <a:gd name="T23" fmla="*/ 344 h 460"/>
                <a:gd name="T24" fmla="*/ 211 w 348"/>
                <a:gd name="T25" fmla="*/ 351 h 460"/>
                <a:gd name="T26" fmla="*/ 145 w 348"/>
                <a:gd name="T27" fmla="*/ 82 h 460"/>
                <a:gd name="T28" fmla="*/ 123 w 348"/>
                <a:gd name="T29" fmla="*/ 60 h 460"/>
                <a:gd name="T30" fmla="*/ 145 w 348"/>
                <a:gd name="T31" fmla="*/ 38 h 460"/>
                <a:gd name="T32" fmla="*/ 168 w 348"/>
                <a:gd name="T33" fmla="*/ 60 h 460"/>
                <a:gd name="T34" fmla="*/ 145 w 348"/>
                <a:gd name="T35" fmla="*/ 8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60">
                  <a:moveTo>
                    <a:pt x="211" y="351"/>
                  </a:moveTo>
                  <a:cubicBezTo>
                    <a:pt x="211" y="346"/>
                    <a:pt x="211" y="346"/>
                    <a:pt x="211" y="346"/>
                  </a:cubicBezTo>
                  <a:cubicBezTo>
                    <a:pt x="238" y="326"/>
                    <a:pt x="329" y="269"/>
                    <a:pt x="329" y="173"/>
                  </a:cubicBezTo>
                  <a:cubicBezTo>
                    <a:pt x="329" y="93"/>
                    <a:pt x="249" y="17"/>
                    <a:pt x="48" y="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85" y="106"/>
                    <a:pt x="182" y="121"/>
                    <a:pt x="182" y="203"/>
                  </a:cubicBezTo>
                  <a:cubicBezTo>
                    <a:pt x="182" y="287"/>
                    <a:pt x="44" y="394"/>
                    <a:pt x="0" y="433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103" y="455"/>
                    <a:pt x="178" y="456"/>
                    <a:pt x="238" y="457"/>
                  </a:cubicBezTo>
                  <a:cubicBezTo>
                    <a:pt x="297" y="458"/>
                    <a:pt x="341" y="459"/>
                    <a:pt x="348" y="460"/>
                  </a:cubicBezTo>
                  <a:cubicBezTo>
                    <a:pt x="348" y="344"/>
                    <a:pt x="348" y="344"/>
                    <a:pt x="348" y="344"/>
                  </a:cubicBezTo>
                  <a:lnTo>
                    <a:pt x="211" y="351"/>
                  </a:lnTo>
                  <a:close/>
                  <a:moveTo>
                    <a:pt x="145" y="82"/>
                  </a:moveTo>
                  <a:cubicBezTo>
                    <a:pt x="133" y="82"/>
                    <a:pt x="123" y="72"/>
                    <a:pt x="123" y="60"/>
                  </a:cubicBezTo>
                  <a:cubicBezTo>
                    <a:pt x="123" y="48"/>
                    <a:pt x="133" y="38"/>
                    <a:pt x="145" y="38"/>
                  </a:cubicBezTo>
                  <a:cubicBezTo>
                    <a:pt x="158" y="38"/>
                    <a:pt x="168" y="48"/>
                    <a:pt x="168" y="60"/>
                  </a:cubicBezTo>
                  <a:cubicBezTo>
                    <a:pt x="168" y="72"/>
                    <a:pt x="158" y="82"/>
                    <a:pt x="145" y="82"/>
                  </a:cubicBezTo>
                  <a:close/>
                </a:path>
              </a:pathLst>
            </a:custGeom>
            <a:solidFill>
              <a:srgbClr val="FB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5633821" y="2117577"/>
            <a:ext cx="462179" cy="440306"/>
            <a:chOff x="1951832" y="4265215"/>
            <a:chExt cx="2427287" cy="2517372"/>
          </a:xfrm>
        </p:grpSpPr>
        <p:grpSp>
          <p:nvGrpSpPr>
            <p:cNvPr id="47" name="Group 9"/>
            <p:cNvGrpSpPr>
              <a:grpSpLocks noChangeAspect="1"/>
            </p:cNvGrpSpPr>
            <p:nvPr/>
          </p:nvGrpSpPr>
          <p:grpSpPr bwMode="auto">
            <a:xfrm>
              <a:off x="1951832" y="4265215"/>
              <a:ext cx="2427287" cy="2517372"/>
              <a:chOff x="3355" y="1657"/>
              <a:chExt cx="970" cy="1006"/>
            </a:xfrm>
          </p:grpSpPr>
          <p:sp>
            <p:nvSpPr>
              <p:cNvPr id="49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355" y="1657"/>
                <a:ext cx="970" cy="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3353" y="1655"/>
                <a:ext cx="970" cy="1006"/>
              </a:xfrm>
              <a:custGeom>
                <a:avLst/>
                <a:gdLst>
                  <a:gd name="T0" fmla="*/ 214 w 408"/>
                  <a:gd name="T1" fmla="*/ 0 h 423"/>
                  <a:gd name="T2" fmla="*/ 0 w 408"/>
                  <a:gd name="T3" fmla="*/ 221 h 423"/>
                  <a:gd name="T4" fmla="*/ 202 w 408"/>
                  <a:gd name="T5" fmla="*/ 423 h 423"/>
                  <a:gd name="T6" fmla="*/ 408 w 408"/>
                  <a:gd name="T7" fmla="*/ 204 h 423"/>
                  <a:gd name="T8" fmla="*/ 214 w 408"/>
                  <a:gd name="T9" fmla="*/ 0 h 423"/>
                  <a:gd name="T10" fmla="*/ 207 w 408"/>
                  <a:gd name="T11" fmla="*/ 23 h 423"/>
                  <a:gd name="T12" fmla="*/ 229 w 408"/>
                  <a:gd name="T13" fmla="*/ 45 h 423"/>
                  <a:gd name="T14" fmla="*/ 207 w 408"/>
                  <a:gd name="T15" fmla="*/ 68 h 423"/>
                  <a:gd name="T16" fmla="*/ 184 w 408"/>
                  <a:gd name="T17" fmla="*/ 45 h 423"/>
                  <a:gd name="T18" fmla="*/ 207 w 408"/>
                  <a:gd name="T19" fmla="*/ 23 h 423"/>
                  <a:gd name="T20" fmla="*/ 206 w 408"/>
                  <a:gd name="T21" fmla="*/ 322 h 423"/>
                  <a:gd name="T22" fmla="*/ 124 w 408"/>
                  <a:gd name="T23" fmla="*/ 216 h 423"/>
                  <a:gd name="T24" fmla="*/ 208 w 408"/>
                  <a:gd name="T25" fmla="*/ 102 h 423"/>
                  <a:gd name="T26" fmla="*/ 284 w 408"/>
                  <a:gd name="T27" fmla="*/ 207 h 423"/>
                  <a:gd name="T28" fmla="*/ 206 w 408"/>
                  <a:gd name="T29" fmla="*/ 3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423">
                    <a:moveTo>
                      <a:pt x="214" y="0"/>
                    </a:moveTo>
                    <a:cubicBezTo>
                      <a:pt x="83" y="0"/>
                      <a:pt x="0" y="95"/>
                      <a:pt x="0" y="221"/>
                    </a:cubicBezTo>
                    <a:cubicBezTo>
                      <a:pt x="0" y="351"/>
                      <a:pt x="83" y="423"/>
                      <a:pt x="202" y="423"/>
                    </a:cubicBezTo>
                    <a:cubicBezTo>
                      <a:pt x="340" y="423"/>
                      <a:pt x="408" y="318"/>
                      <a:pt x="408" y="204"/>
                    </a:cubicBezTo>
                    <a:cubicBezTo>
                      <a:pt x="408" y="89"/>
                      <a:pt x="336" y="0"/>
                      <a:pt x="214" y="0"/>
                    </a:cubicBezTo>
                    <a:close/>
                    <a:moveTo>
                      <a:pt x="207" y="23"/>
                    </a:moveTo>
                    <a:cubicBezTo>
                      <a:pt x="219" y="23"/>
                      <a:pt x="229" y="33"/>
                      <a:pt x="229" y="45"/>
                    </a:cubicBezTo>
                    <a:cubicBezTo>
                      <a:pt x="229" y="58"/>
                      <a:pt x="219" y="68"/>
                      <a:pt x="207" y="68"/>
                    </a:cubicBezTo>
                    <a:cubicBezTo>
                      <a:pt x="194" y="68"/>
                      <a:pt x="184" y="58"/>
                      <a:pt x="184" y="45"/>
                    </a:cubicBezTo>
                    <a:cubicBezTo>
                      <a:pt x="184" y="33"/>
                      <a:pt x="194" y="23"/>
                      <a:pt x="207" y="23"/>
                    </a:cubicBezTo>
                    <a:close/>
                    <a:moveTo>
                      <a:pt x="206" y="322"/>
                    </a:moveTo>
                    <a:cubicBezTo>
                      <a:pt x="171" y="322"/>
                      <a:pt x="125" y="299"/>
                      <a:pt x="124" y="216"/>
                    </a:cubicBezTo>
                    <a:cubicBezTo>
                      <a:pt x="124" y="124"/>
                      <a:pt x="173" y="102"/>
                      <a:pt x="208" y="102"/>
                    </a:cubicBezTo>
                    <a:cubicBezTo>
                      <a:pt x="239" y="102"/>
                      <a:pt x="284" y="123"/>
                      <a:pt x="284" y="207"/>
                    </a:cubicBezTo>
                    <a:cubicBezTo>
                      <a:pt x="284" y="292"/>
                      <a:pt x="241" y="322"/>
                      <a:pt x="206" y="3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1" name="Freeform 11"/>
              <p:cNvSpPr>
                <a:spLocks noEditPoints="1"/>
              </p:cNvSpPr>
              <p:nvPr/>
            </p:nvSpPr>
            <p:spPr bwMode="auto">
              <a:xfrm>
                <a:off x="3353" y="1655"/>
                <a:ext cx="970" cy="1006"/>
              </a:xfrm>
              <a:custGeom>
                <a:avLst/>
                <a:gdLst>
                  <a:gd name="T0" fmla="*/ 214 w 408"/>
                  <a:gd name="T1" fmla="*/ 0 h 423"/>
                  <a:gd name="T2" fmla="*/ 0 w 408"/>
                  <a:gd name="T3" fmla="*/ 221 h 423"/>
                  <a:gd name="T4" fmla="*/ 202 w 408"/>
                  <a:gd name="T5" fmla="*/ 423 h 423"/>
                  <a:gd name="T6" fmla="*/ 408 w 408"/>
                  <a:gd name="T7" fmla="*/ 204 h 423"/>
                  <a:gd name="T8" fmla="*/ 214 w 408"/>
                  <a:gd name="T9" fmla="*/ 0 h 423"/>
                  <a:gd name="T10" fmla="*/ 207 w 408"/>
                  <a:gd name="T11" fmla="*/ 23 h 423"/>
                  <a:gd name="T12" fmla="*/ 229 w 408"/>
                  <a:gd name="T13" fmla="*/ 45 h 423"/>
                  <a:gd name="T14" fmla="*/ 207 w 408"/>
                  <a:gd name="T15" fmla="*/ 68 h 423"/>
                  <a:gd name="T16" fmla="*/ 184 w 408"/>
                  <a:gd name="T17" fmla="*/ 45 h 423"/>
                  <a:gd name="T18" fmla="*/ 207 w 408"/>
                  <a:gd name="T19" fmla="*/ 23 h 423"/>
                  <a:gd name="T20" fmla="*/ 206 w 408"/>
                  <a:gd name="T21" fmla="*/ 322 h 423"/>
                  <a:gd name="T22" fmla="*/ 124 w 408"/>
                  <a:gd name="T23" fmla="*/ 216 h 423"/>
                  <a:gd name="T24" fmla="*/ 208 w 408"/>
                  <a:gd name="T25" fmla="*/ 102 h 423"/>
                  <a:gd name="T26" fmla="*/ 284 w 408"/>
                  <a:gd name="T27" fmla="*/ 207 h 423"/>
                  <a:gd name="T28" fmla="*/ 206 w 408"/>
                  <a:gd name="T29" fmla="*/ 3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423">
                    <a:moveTo>
                      <a:pt x="214" y="0"/>
                    </a:moveTo>
                    <a:cubicBezTo>
                      <a:pt x="83" y="0"/>
                      <a:pt x="0" y="95"/>
                      <a:pt x="0" y="221"/>
                    </a:cubicBezTo>
                    <a:cubicBezTo>
                      <a:pt x="0" y="351"/>
                      <a:pt x="83" y="423"/>
                      <a:pt x="202" y="423"/>
                    </a:cubicBezTo>
                    <a:cubicBezTo>
                      <a:pt x="340" y="423"/>
                      <a:pt x="408" y="318"/>
                      <a:pt x="408" y="204"/>
                    </a:cubicBezTo>
                    <a:cubicBezTo>
                      <a:pt x="408" y="89"/>
                      <a:pt x="336" y="0"/>
                      <a:pt x="214" y="0"/>
                    </a:cubicBezTo>
                    <a:close/>
                    <a:moveTo>
                      <a:pt x="207" y="23"/>
                    </a:moveTo>
                    <a:cubicBezTo>
                      <a:pt x="219" y="23"/>
                      <a:pt x="229" y="33"/>
                      <a:pt x="229" y="45"/>
                    </a:cubicBezTo>
                    <a:cubicBezTo>
                      <a:pt x="229" y="58"/>
                      <a:pt x="219" y="68"/>
                      <a:pt x="207" y="68"/>
                    </a:cubicBezTo>
                    <a:cubicBezTo>
                      <a:pt x="194" y="68"/>
                      <a:pt x="184" y="58"/>
                      <a:pt x="184" y="45"/>
                    </a:cubicBezTo>
                    <a:cubicBezTo>
                      <a:pt x="184" y="33"/>
                      <a:pt x="194" y="23"/>
                      <a:pt x="207" y="23"/>
                    </a:cubicBezTo>
                    <a:close/>
                    <a:moveTo>
                      <a:pt x="206" y="322"/>
                    </a:moveTo>
                    <a:cubicBezTo>
                      <a:pt x="171" y="322"/>
                      <a:pt x="125" y="299"/>
                      <a:pt x="124" y="216"/>
                    </a:cubicBezTo>
                    <a:cubicBezTo>
                      <a:pt x="124" y="124"/>
                      <a:pt x="173" y="102"/>
                      <a:pt x="208" y="102"/>
                    </a:cubicBezTo>
                    <a:cubicBezTo>
                      <a:pt x="239" y="102"/>
                      <a:pt x="284" y="123"/>
                      <a:pt x="284" y="207"/>
                    </a:cubicBezTo>
                    <a:cubicBezTo>
                      <a:pt x="284" y="292"/>
                      <a:pt x="241" y="322"/>
                      <a:pt x="206" y="322"/>
                    </a:cubicBezTo>
                    <a:close/>
                  </a:path>
                </a:pathLst>
              </a:custGeom>
              <a:solidFill>
                <a:srgbClr val="009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3044899" y="4390653"/>
              <a:ext cx="314300" cy="314300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700179" y="2213642"/>
            <a:ext cx="313375" cy="294696"/>
          </a:xfrm>
          <a:prstGeom prst="rect">
            <a:avLst/>
          </a:prstGeom>
        </p:spPr>
      </p:pic>
      <p:cxnSp>
        <p:nvCxnSpPr>
          <p:cNvPr id="61" name="直接连接符 60"/>
          <p:cNvCxnSpPr>
            <a:stCxn id="37" idx="1"/>
          </p:cNvCxnSpPr>
          <p:nvPr/>
        </p:nvCxnSpPr>
        <p:spPr>
          <a:xfrm>
            <a:off x="5538363" y="1573505"/>
            <a:ext cx="475192" cy="543199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37" idx="2"/>
            <a:endCxn id="58" idx="0"/>
          </p:cNvCxnSpPr>
          <p:nvPr/>
        </p:nvCxnSpPr>
        <p:spPr>
          <a:xfrm flipH="1">
            <a:off x="6186919" y="1573503"/>
            <a:ext cx="469515" cy="549508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5521449" y="2696078"/>
            <a:ext cx="397380" cy="659139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332689" y="2702409"/>
            <a:ext cx="326585" cy="644581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5126764" y="2438798"/>
            <a:ext cx="310771" cy="2006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2664757" y="4615294"/>
            <a:ext cx="6822831" cy="832658"/>
          </a:xfrm>
          <a:prstGeom prst="rect">
            <a:avLst/>
          </a:prstGeom>
          <a:noFill/>
          <a:ln w="28575">
            <a:solidFill>
              <a:srgbClr val="EF611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859076" y="4716161"/>
            <a:ext cx="6434193" cy="630924"/>
          </a:xfrm>
          <a:prstGeom prst="rect">
            <a:avLst/>
          </a:prstGeom>
          <a:noFill/>
          <a:ln w="28575">
            <a:solidFill>
              <a:srgbClr val="009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2700" y="4672192"/>
            <a:ext cx="7086600" cy="782939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F7FC-0D7A-4637-B06D-C35CA1B309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D8B3F-027C-4784-B3EF-4AA929BEA85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274811" y="1903657"/>
            <a:ext cx="892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6000" dirty="0" smtClean="0">
                <a:solidFill>
                  <a:srgbClr val="F46926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7</a:t>
            </a:r>
            <a:endParaRPr lang="zh-CN" altLang="en-US" sz="6000" dirty="0">
              <a:solidFill>
                <a:srgbClr val="F46926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716344" y="2130642"/>
            <a:ext cx="76200" cy="45719"/>
          </a:xfrm>
          <a:prstGeom prst="ellipse">
            <a:avLst/>
          </a:prstGeom>
          <a:solidFill>
            <a:srgbClr val="FCA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914544" y="1561744"/>
            <a:ext cx="2362915" cy="2362914"/>
          </a:xfrm>
          <a:prstGeom prst="ellipse">
            <a:avLst/>
          </a:prstGeom>
          <a:noFill/>
          <a:ln w="38100" cap="flat" cmpd="sng" algn="ctr">
            <a:solidFill>
              <a:srgbClr val="F46926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69134" y="1516333"/>
            <a:ext cx="2453735" cy="2453734"/>
          </a:xfrm>
          <a:prstGeom prst="ellipse">
            <a:avLst/>
          </a:prstGeom>
          <a:noFill/>
          <a:ln w="38100" cap="flat" cmpd="sng" algn="ctr">
            <a:solidFill>
              <a:srgbClr val="FB4C3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六边形 3"/>
          <p:cNvSpPr/>
          <p:nvPr/>
        </p:nvSpPr>
        <p:spPr>
          <a:xfrm>
            <a:off x="5249695" y="2044420"/>
            <a:ext cx="1692603" cy="1397556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solidFill>
            <a:srgbClr val="000000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4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六边形 3"/>
          <p:cNvSpPr/>
          <p:nvPr/>
        </p:nvSpPr>
        <p:spPr>
          <a:xfrm>
            <a:off x="4914543" y="1796762"/>
            <a:ext cx="2362915" cy="1912001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rgbClr val="009C8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19177" y="2752760"/>
            <a:ext cx="750631" cy="0"/>
          </a:xfrm>
          <a:prstGeom prst="line">
            <a:avLst/>
          </a:prstGeom>
          <a:ln w="38100">
            <a:solidFill>
              <a:srgbClr val="F469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51991" y="2743645"/>
            <a:ext cx="384380" cy="2460"/>
          </a:xfrm>
          <a:prstGeom prst="line">
            <a:avLst/>
          </a:prstGeom>
          <a:ln w="38100">
            <a:solidFill>
              <a:srgbClr val="009C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18553" y="2742924"/>
            <a:ext cx="249187" cy="0"/>
          </a:xfrm>
          <a:prstGeom prst="line">
            <a:avLst/>
          </a:prstGeom>
          <a:ln w="38100">
            <a:solidFill>
              <a:srgbClr val="CEA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49926" y="2749418"/>
            <a:ext cx="207399" cy="2621"/>
          </a:xfrm>
          <a:prstGeom prst="line">
            <a:avLst/>
          </a:prstGeom>
          <a:ln w="38100">
            <a:solidFill>
              <a:srgbClr val="4572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339507" y="2747547"/>
            <a:ext cx="138795" cy="1148"/>
          </a:xfrm>
          <a:prstGeom prst="line">
            <a:avLst/>
          </a:prstGeom>
          <a:ln w="38100">
            <a:solidFill>
              <a:srgbClr val="F469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660484" y="2746826"/>
            <a:ext cx="76717" cy="0"/>
          </a:xfrm>
          <a:prstGeom prst="line">
            <a:avLst/>
          </a:prstGeom>
          <a:ln w="38100">
            <a:solidFill>
              <a:srgbClr val="4C4B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458709" y="2742924"/>
            <a:ext cx="750631" cy="0"/>
          </a:xfrm>
          <a:prstGeom prst="line">
            <a:avLst/>
          </a:prstGeom>
          <a:ln w="38100">
            <a:solidFill>
              <a:srgbClr val="F469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892143" y="2733809"/>
            <a:ext cx="384380" cy="2460"/>
          </a:xfrm>
          <a:prstGeom prst="line">
            <a:avLst/>
          </a:prstGeom>
          <a:ln w="38100">
            <a:solidFill>
              <a:srgbClr val="009C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9460773" y="2733088"/>
            <a:ext cx="249187" cy="0"/>
          </a:xfrm>
          <a:prstGeom prst="line">
            <a:avLst/>
          </a:prstGeom>
          <a:ln w="38100">
            <a:solidFill>
              <a:srgbClr val="CEA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9071191" y="2739582"/>
            <a:ext cx="207399" cy="2621"/>
          </a:xfrm>
          <a:prstGeom prst="line">
            <a:avLst/>
          </a:prstGeom>
          <a:ln w="38100">
            <a:solidFill>
              <a:srgbClr val="4572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750212" y="2737711"/>
            <a:ext cx="138795" cy="1148"/>
          </a:xfrm>
          <a:prstGeom prst="line">
            <a:avLst/>
          </a:prstGeom>
          <a:ln w="38100">
            <a:solidFill>
              <a:srgbClr val="F469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491312" y="2736990"/>
            <a:ext cx="76717" cy="0"/>
          </a:xfrm>
          <a:prstGeom prst="line">
            <a:avLst/>
          </a:prstGeom>
          <a:ln w="38100">
            <a:solidFill>
              <a:srgbClr val="4C4B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246535"/>
            <a:ext cx="10515600" cy="87283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00151" y="1600200"/>
            <a:ext cx="5087303" cy="43497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95097" y="1600200"/>
            <a:ext cx="5087303" cy="43497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545A-D6D4-491F-ADFB-8FAD741A5B3A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6854441" y="2442951"/>
            <a:ext cx="214144" cy="2006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边形 3"/>
          <p:cNvSpPr/>
          <p:nvPr/>
        </p:nvSpPr>
        <p:spPr>
          <a:xfrm>
            <a:off x="4397665" y="1037501"/>
            <a:ext cx="3396673" cy="2804579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rgbClr val="F4692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87450" y="516367"/>
            <a:ext cx="3817103" cy="3817103"/>
          </a:xfrm>
          <a:prstGeom prst="ellipse">
            <a:avLst/>
          </a:prstGeom>
          <a:noFill/>
          <a:ln w="38100" cap="flat" cmpd="sng" algn="ctr">
            <a:solidFill>
              <a:srgbClr val="45722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58092" y="587009"/>
            <a:ext cx="3675821" cy="3675821"/>
          </a:xfrm>
          <a:prstGeom prst="ellipse">
            <a:avLst/>
          </a:prstGeom>
          <a:noFill/>
          <a:ln w="38100" cap="flat" cmpd="sng" algn="ctr">
            <a:solidFill>
              <a:srgbClr val="CEA253"/>
            </a:soli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六边形 3"/>
          <p:cNvSpPr/>
          <p:nvPr/>
        </p:nvSpPr>
        <p:spPr>
          <a:xfrm>
            <a:off x="4258091" y="952605"/>
            <a:ext cx="3675821" cy="2974366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rgbClr val="FCA95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10703" y="3386318"/>
            <a:ext cx="332139" cy="332138"/>
            <a:chOff x="920750" y="1828800"/>
            <a:chExt cx="425450" cy="425450"/>
          </a:xfrm>
        </p:grpSpPr>
        <p:sp>
          <p:nvSpPr>
            <p:cNvPr id="12" name="椭圆 11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96900" y="2273720"/>
            <a:ext cx="332139" cy="332138"/>
            <a:chOff x="920750" y="1828800"/>
            <a:chExt cx="425450" cy="425450"/>
          </a:xfrm>
        </p:grpSpPr>
        <p:sp>
          <p:nvSpPr>
            <p:cNvPr id="15" name="椭圆 14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43023" y="2273720"/>
            <a:ext cx="332139" cy="332138"/>
            <a:chOff x="920750" y="1828800"/>
            <a:chExt cx="425450" cy="425450"/>
          </a:xfrm>
        </p:grpSpPr>
        <p:sp>
          <p:nvSpPr>
            <p:cNvPr id="18" name="椭圆 17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10703" y="1170725"/>
            <a:ext cx="332139" cy="332138"/>
            <a:chOff x="920750" y="1828800"/>
            <a:chExt cx="425450" cy="425450"/>
          </a:xfrm>
        </p:grpSpPr>
        <p:sp>
          <p:nvSpPr>
            <p:cNvPr id="21" name="椭圆 20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09501" y="1170725"/>
            <a:ext cx="332139" cy="332138"/>
            <a:chOff x="920750" y="1828800"/>
            <a:chExt cx="425450" cy="425450"/>
          </a:xfrm>
        </p:grpSpPr>
        <p:sp>
          <p:nvSpPr>
            <p:cNvPr id="24" name="椭圆 23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07644" y="3386318"/>
            <a:ext cx="332139" cy="332138"/>
            <a:chOff x="920750" y="1828800"/>
            <a:chExt cx="425450" cy="425450"/>
          </a:xfrm>
        </p:grpSpPr>
        <p:sp>
          <p:nvSpPr>
            <p:cNvPr id="27" name="椭圆 26"/>
            <p:cNvSpPr/>
            <p:nvPr/>
          </p:nvSpPr>
          <p:spPr>
            <a:xfrm>
              <a:off x="996950" y="1905000"/>
              <a:ext cx="273050" cy="2730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920750" y="1828800"/>
              <a:ext cx="425450" cy="4254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ysDot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29" name="直接连接符 28"/>
          <p:cNvCxnSpPr>
            <a:stCxn id="25" idx="6"/>
            <a:endCxn id="22" idx="2"/>
          </p:cNvCxnSpPr>
          <p:nvPr/>
        </p:nvCxnSpPr>
        <p:spPr>
          <a:xfrm>
            <a:off x="5441642" y="1336794"/>
            <a:ext cx="1269063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801881" y="1489230"/>
            <a:ext cx="425707" cy="798122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745764" y="2603380"/>
            <a:ext cx="421369" cy="782941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461470" y="3572215"/>
            <a:ext cx="1269063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961514" y="1500229"/>
            <a:ext cx="421369" cy="751028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7029463" y="2603378"/>
            <a:ext cx="370768" cy="712298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六边形 3"/>
          <p:cNvSpPr/>
          <p:nvPr/>
        </p:nvSpPr>
        <p:spPr>
          <a:xfrm>
            <a:off x="5014735" y="1510301"/>
            <a:ext cx="2142591" cy="1876019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六边形 3"/>
          <p:cNvSpPr/>
          <p:nvPr/>
        </p:nvSpPr>
        <p:spPr>
          <a:xfrm>
            <a:off x="5112301" y="1573505"/>
            <a:ext cx="1970196" cy="1725073"/>
          </a:xfrm>
          <a:custGeom>
            <a:avLst/>
            <a:gdLst>
              <a:gd name="connsiteX0" fmla="*/ 0 w 4580731"/>
              <a:gd name="connsiteY0" fmla="*/ 1981200 h 3962400"/>
              <a:gd name="connsiteX1" fmla="*/ 990600 w 4580731"/>
              <a:gd name="connsiteY1" fmla="*/ 1 h 3962400"/>
              <a:gd name="connsiteX2" fmla="*/ 3590131 w 4580731"/>
              <a:gd name="connsiteY2" fmla="*/ 1 h 3962400"/>
              <a:gd name="connsiteX3" fmla="*/ 4580731 w 4580731"/>
              <a:gd name="connsiteY3" fmla="*/ 1981200 h 3962400"/>
              <a:gd name="connsiteX4" fmla="*/ 3590131 w 4580731"/>
              <a:gd name="connsiteY4" fmla="*/ 3962399 h 3962400"/>
              <a:gd name="connsiteX5" fmla="*/ 990600 w 4580731"/>
              <a:gd name="connsiteY5" fmla="*/ 3962399 h 3962400"/>
              <a:gd name="connsiteX6" fmla="*/ 0 w 4580731"/>
              <a:gd name="connsiteY6" fmla="*/ 1981200 h 3962400"/>
              <a:gd name="connsiteX0-1" fmla="*/ 0 w 4580731"/>
              <a:gd name="connsiteY0-2" fmla="*/ 1981199 h 3962398"/>
              <a:gd name="connsiteX1-3" fmla="*/ 990600 w 4580731"/>
              <a:gd name="connsiteY1-4" fmla="*/ 0 h 3962398"/>
              <a:gd name="connsiteX2-5" fmla="*/ 3590131 w 4580731"/>
              <a:gd name="connsiteY2-6" fmla="*/ 0 h 3962398"/>
              <a:gd name="connsiteX3-7" fmla="*/ 4580731 w 4580731"/>
              <a:gd name="connsiteY3-8" fmla="*/ 1981199 h 3962398"/>
              <a:gd name="connsiteX4-9" fmla="*/ 3590131 w 4580731"/>
              <a:gd name="connsiteY4-10" fmla="*/ 3962398 h 3962398"/>
              <a:gd name="connsiteX5-11" fmla="*/ 2227263 w 4580731"/>
              <a:gd name="connsiteY5-12" fmla="*/ 3943349 h 3962398"/>
              <a:gd name="connsiteX6-13" fmla="*/ 990600 w 4580731"/>
              <a:gd name="connsiteY6-14" fmla="*/ 3962398 h 3962398"/>
              <a:gd name="connsiteX7" fmla="*/ 0 w 4580731"/>
              <a:gd name="connsiteY7" fmla="*/ 1981199 h 3962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4580731" h="3962398">
                <a:moveTo>
                  <a:pt x="0" y="1981199"/>
                </a:moveTo>
                <a:lnTo>
                  <a:pt x="990600" y="0"/>
                </a:lnTo>
                <a:lnTo>
                  <a:pt x="3590131" y="0"/>
                </a:lnTo>
                <a:lnTo>
                  <a:pt x="4580731" y="1981199"/>
                </a:lnTo>
                <a:lnTo>
                  <a:pt x="3590131" y="3962398"/>
                </a:lnTo>
                <a:lnTo>
                  <a:pt x="2227263" y="3943349"/>
                </a:lnTo>
                <a:lnTo>
                  <a:pt x="990600" y="3962398"/>
                </a:lnTo>
                <a:lnTo>
                  <a:pt x="0" y="1981199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240674" y="2171011"/>
            <a:ext cx="57935" cy="57934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403761" y="2179568"/>
            <a:ext cx="67547" cy="6161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597214" y="2074252"/>
            <a:ext cx="52719" cy="61297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0" name="Group 979"/>
          <p:cNvGrpSpPr>
            <a:grpSpLocks noChangeAspect="1"/>
          </p:cNvGrpSpPr>
          <p:nvPr/>
        </p:nvGrpSpPr>
        <p:grpSpPr bwMode="auto">
          <a:xfrm>
            <a:off x="6039649" y="2123010"/>
            <a:ext cx="294543" cy="547006"/>
            <a:chOff x="3546" y="1614"/>
            <a:chExt cx="588" cy="1092"/>
          </a:xfrm>
        </p:grpSpPr>
        <p:sp>
          <p:nvSpPr>
            <p:cNvPr id="41" name="AutoShape 978"/>
            <p:cNvSpPr>
              <a:spLocks noChangeAspect="1" noChangeArrowheads="1" noTextEdit="1"/>
            </p:cNvSpPr>
            <p:nvPr/>
          </p:nvSpPr>
          <p:spPr bwMode="auto">
            <a:xfrm>
              <a:off x="3546" y="1614"/>
              <a:ext cx="588" cy="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2" name="Freeform 980"/>
            <p:cNvSpPr>
              <a:spLocks noEditPoints="1"/>
            </p:cNvSpPr>
            <p:nvPr/>
          </p:nvSpPr>
          <p:spPr bwMode="auto">
            <a:xfrm>
              <a:off x="3548" y="1612"/>
              <a:ext cx="583" cy="1096"/>
            </a:xfrm>
            <a:custGeom>
              <a:avLst/>
              <a:gdLst>
                <a:gd name="T0" fmla="*/ 240 w 244"/>
                <a:gd name="T1" fmla="*/ 199 h 461"/>
                <a:gd name="T2" fmla="*/ 244 w 244"/>
                <a:gd name="T3" fmla="*/ 7 h 461"/>
                <a:gd name="T4" fmla="*/ 231 w 244"/>
                <a:gd name="T5" fmla="*/ 0 h 461"/>
                <a:gd name="T6" fmla="*/ 0 w 244"/>
                <a:gd name="T7" fmla="*/ 105 h 461"/>
                <a:gd name="T8" fmla="*/ 32 w 244"/>
                <a:gd name="T9" fmla="*/ 185 h 461"/>
                <a:gd name="T10" fmla="*/ 102 w 244"/>
                <a:gd name="T11" fmla="*/ 154 h 461"/>
                <a:gd name="T12" fmla="*/ 102 w 244"/>
                <a:gd name="T13" fmla="*/ 282 h 461"/>
                <a:gd name="T14" fmla="*/ 99 w 244"/>
                <a:gd name="T15" fmla="*/ 461 h 461"/>
                <a:gd name="T16" fmla="*/ 242 w 244"/>
                <a:gd name="T17" fmla="*/ 461 h 461"/>
                <a:gd name="T18" fmla="*/ 240 w 244"/>
                <a:gd name="T19" fmla="*/ 295 h 461"/>
                <a:gd name="T20" fmla="*/ 240 w 244"/>
                <a:gd name="T21" fmla="*/ 199 h 461"/>
                <a:gd name="T22" fmla="*/ 192 w 244"/>
                <a:gd name="T23" fmla="*/ 92 h 461"/>
                <a:gd name="T24" fmla="*/ 169 w 244"/>
                <a:gd name="T25" fmla="*/ 69 h 461"/>
                <a:gd name="T26" fmla="*/ 192 w 244"/>
                <a:gd name="T27" fmla="*/ 47 h 461"/>
                <a:gd name="T28" fmla="*/ 214 w 244"/>
                <a:gd name="T29" fmla="*/ 69 h 461"/>
                <a:gd name="T30" fmla="*/ 192 w 244"/>
                <a:gd name="T31" fmla="*/ 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461">
                  <a:moveTo>
                    <a:pt x="240" y="199"/>
                  </a:moveTo>
                  <a:cubicBezTo>
                    <a:pt x="240" y="115"/>
                    <a:pt x="243" y="38"/>
                    <a:pt x="244" y="7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8" y="43"/>
                    <a:pt x="18" y="96"/>
                    <a:pt x="0" y="10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53" y="175"/>
                    <a:pt x="83" y="161"/>
                    <a:pt x="102" y="154"/>
                  </a:cubicBezTo>
                  <a:cubicBezTo>
                    <a:pt x="102" y="282"/>
                    <a:pt x="102" y="282"/>
                    <a:pt x="102" y="282"/>
                  </a:cubicBezTo>
                  <a:cubicBezTo>
                    <a:pt x="102" y="366"/>
                    <a:pt x="100" y="444"/>
                    <a:pt x="99" y="461"/>
                  </a:cubicBezTo>
                  <a:cubicBezTo>
                    <a:pt x="242" y="461"/>
                    <a:pt x="242" y="461"/>
                    <a:pt x="242" y="461"/>
                  </a:cubicBezTo>
                  <a:cubicBezTo>
                    <a:pt x="240" y="441"/>
                    <a:pt x="240" y="385"/>
                    <a:pt x="240" y="295"/>
                  </a:cubicBezTo>
                  <a:lnTo>
                    <a:pt x="240" y="199"/>
                  </a:lnTo>
                  <a:close/>
                  <a:moveTo>
                    <a:pt x="192" y="92"/>
                  </a:moveTo>
                  <a:cubicBezTo>
                    <a:pt x="179" y="92"/>
                    <a:pt x="169" y="82"/>
                    <a:pt x="169" y="69"/>
                  </a:cubicBezTo>
                  <a:cubicBezTo>
                    <a:pt x="169" y="57"/>
                    <a:pt x="179" y="47"/>
                    <a:pt x="192" y="47"/>
                  </a:cubicBezTo>
                  <a:cubicBezTo>
                    <a:pt x="204" y="47"/>
                    <a:pt x="214" y="57"/>
                    <a:pt x="214" y="69"/>
                  </a:cubicBezTo>
                  <a:cubicBezTo>
                    <a:pt x="214" y="82"/>
                    <a:pt x="204" y="92"/>
                    <a:pt x="19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" name="Freeform 981"/>
            <p:cNvSpPr>
              <a:spLocks noEditPoints="1"/>
            </p:cNvSpPr>
            <p:nvPr/>
          </p:nvSpPr>
          <p:spPr bwMode="auto">
            <a:xfrm>
              <a:off x="3548" y="1612"/>
              <a:ext cx="583" cy="1096"/>
            </a:xfrm>
            <a:custGeom>
              <a:avLst/>
              <a:gdLst>
                <a:gd name="T0" fmla="*/ 240 w 244"/>
                <a:gd name="T1" fmla="*/ 199 h 461"/>
                <a:gd name="T2" fmla="*/ 244 w 244"/>
                <a:gd name="T3" fmla="*/ 7 h 461"/>
                <a:gd name="T4" fmla="*/ 231 w 244"/>
                <a:gd name="T5" fmla="*/ 0 h 461"/>
                <a:gd name="T6" fmla="*/ 0 w 244"/>
                <a:gd name="T7" fmla="*/ 105 h 461"/>
                <a:gd name="T8" fmla="*/ 32 w 244"/>
                <a:gd name="T9" fmla="*/ 185 h 461"/>
                <a:gd name="T10" fmla="*/ 102 w 244"/>
                <a:gd name="T11" fmla="*/ 154 h 461"/>
                <a:gd name="T12" fmla="*/ 102 w 244"/>
                <a:gd name="T13" fmla="*/ 282 h 461"/>
                <a:gd name="T14" fmla="*/ 99 w 244"/>
                <a:gd name="T15" fmla="*/ 461 h 461"/>
                <a:gd name="T16" fmla="*/ 242 w 244"/>
                <a:gd name="T17" fmla="*/ 461 h 461"/>
                <a:gd name="T18" fmla="*/ 240 w 244"/>
                <a:gd name="T19" fmla="*/ 295 h 461"/>
                <a:gd name="T20" fmla="*/ 240 w 244"/>
                <a:gd name="T21" fmla="*/ 199 h 461"/>
                <a:gd name="T22" fmla="*/ 192 w 244"/>
                <a:gd name="T23" fmla="*/ 92 h 461"/>
                <a:gd name="T24" fmla="*/ 169 w 244"/>
                <a:gd name="T25" fmla="*/ 69 h 461"/>
                <a:gd name="T26" fmla="*/ 192 w 244"/>
                <a:gd name="T27" fmla="*/ 47 h 461"/>
                <a:gd name="T28" fmla="*/ 214 w 244"/>
                <a:gd name="T29" fmla="*/ 69 h 461"/>
                <a:gd name="T30" fmla="*/ 192 w 244"/>
                <a:gd name="T31" fmla="*/ 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461">
                  <a:moveTo>
                    <a:pt x="240" y="199"/>
                  </a:moveTo>
                  <a:cubicBezTo>
                    <a:pt x="240" y="115"/>
                    <a:pt x="243" y="38"/>
                    <a:pt x="244" y="7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8" y="43"/>
                    <a:pt x="18" y="96"/>
                    <a:pt x="0" y="10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53" y="175"/>
                    <a:pt x="83" y="161"/>
                    <a:pt x="102" y="154"/>
                  </a:cubicBezTo>
                  <a:cubicBezTo>
                    <a:pt x="102" y="282"/>
                    <a:pt x="102" y="282"/>
                    <a:pt x="102" y="282"/>
                  </a:cubicBezTo>
                  <a:cubicBezTo>
                    <a:pt x="102" y="366"/>
                    <a:pt x="100" y="444"/>
                    <a:pt x="99" y="461"/>
                  </a:cubicBezTo>
                  <a:cubicBezTo>
                    <a:pt x="242" y="461"/>
                    <a:pt x="242" y="461"/>
                    <a:pt x="242" y="461"/>
                  </a:cubicBezTo>
                  <a:cubicBezTo>
                    <a:pt x="240" y="441"/>
                    <a:pt x="240" y="385"/>
                    <a:pt x="240" y="295"/>
                  </a:cubicBezTo>
                  <a:lnTo>
                    <a:pt x="240" y="199"/>
                  </a:lnTo>
                  <a:close/>
                  <a:moveTo>
                    <a:pt x="192" y="92"/>
                  </a:moveTo>
                  <a:cubicBezTo>
                    <a:pt x="179" y="92"/>
                    <a:pt x="169" y="82"/>
                    <a:pt x="169" y="69"/>
                  </a:cubicBezTo>
                  <a:cubicBezTo>
                    <a:pt x="169" y="57"/>
                    <a:pt x="179" y="47"/>
                    <a:pt x="192" y="47"/>
                  </a:cubicBezTo>
                  <a:cubicBezTo>
                    <a:pt x="204" y="47"/>
                    <a:pt x="214" y="57"/>
                    <a:pt x="214" y="69"/>
                  </a:cubicBezTo>
                  <a:cubicBezTo>
                    <a:pt x="214" y="82"/>
                    <a:pt x="204" y="92"/>
                    <a:pt x="192" y="92"/>
                  </a:cubicBezTo>
                  <a:close/>
                </a:path>
              </a:pathLst>
            </a:custGeom>
            <a:solidFill>
              <a:srgbClr val="FC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5252970" y="2142487"/>
            <a:ext cx="439857" cy="527530"/>
            <a:chOff x="3425" y="1612"/>
            <a:chExt cx="832" cy="1094"/>
          </a:xfrm>
        </p:grpSpPr>
        <p:sp>
          <p:nvSpPr>
            <p:cNvPr id="4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25" y="1614"/>
              <a:ext cx="830" cy="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3427" y="1612"/>
              <a:ext cx="830" cy="1094"/>
            </a:xfrm>
            <a:custGeom>
              <a:avLst/>
              <a:gdLst>
                <a:gd name="T0" fmla="*/ 211 w 348"/>
                <a:gd name="T1" fmla="*/ 351 h 460"/>
                <a:gd name="T2" fmla="*/ 211 w 348"/>
                <a:gd name="T3" fmla="*/ 346 h 460"/>
                <a:gd name="T4" fmla="*/ 329 w 348"/>
                <a:gd name="T5" fmla="*/ 173 h 460"/>
                <a:gd name="T6" fmla="*/ 48 w 348"/>
                <a:gd name="T7" fmla="*/ 0 h 460"/>
                <a:gd name="T8" fmla="*/ 28 w 348"/>
                <a:gd name="T9" fmla="*/ 104 h 460"/>
                <a:gd name="T10" fmla="*/ 182 w 348"/>
                <a:gd name="T11" fmla="*/ 203 h 460"/>
                <a:gd name="T12" fmla="*/ 0 w 348"/>
                <a:gd name="T13" fmla="*/ 433 h 460"/>
                <a:gd name="T14" fmla="*/ 9 w 348"/>
                <a:gd name="T15" fmla="*/ 455 h 460"/>
                <a:gd name="T16" fmla="*/ 32 w 348"/>
                <a:gd name="T17" fmla="*/ 455 h 460"/>
                <a:gd name="T18" fmla="*/ 238 w 348"/>
                <a:gd name="T19" fmla="*/ 457 h 460"/>
                <a:gd name="T20" fmla="*/ 348 w 348"/>
                <a:gd name="T21" fmla="*/ 460 h 460"/>
                <a:gd name="T22" fmla="*/ 348 w 348"/>
                <a:gd name="T23" fmla="*/ 344 h 460"/>
                <a:gd name="T24" fmla="*/ 211 w 348"/>
                <a:gd name="T25" fmla="*/ 351 h 460"/>
                <a:gd name="T26" fmla="*/ 145 w 348"/>
                <a:gd name="T27" fmla="*/ 82 h 460"/>
                <a:gd name="T28" fmla="*/ 123 w 348"/>
                <a:gd name="T29" fmla="*/ 60 h 460"/>
                <a:gd name="T30" fmla="*/ 145 w 348"/>
                <a:gd name="T31" fmla="*/ 38 h 460"/>
                <a:gd name="T32" fmla="*/ 168 w 348"/>
                <a:gd name="T33" fmla="*/ 60 h 460"/>
                <a:gd name="T34" fmla="*/ 145 w 348"/>
                <a:gd name="T35" fmla="*/ 8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60">
                  <a:moveTo>
                    <a:pt x="211" y="351"/>
                  </a:moveTo>
                  <a:cubicBezTo>
                    <a:pt x="211" y="346"/>
                    <a:pt x="211" y="346"/>
                    <a:pt x="211" y="346"/>
                  </a:cubicBezTo>
                  <a:cubicBezTo>
                    <a:pt x="238" y="326"/>
                    <a:pt x="329" y="269"/>
                    <a:pt x="329" y="173"/>
                  </a:cubicBezTo>
                  <a:cubicBezTo>
                    <a:pt x="329" y="93"/>
                    <a:pt x="249" y="17"/>
                    <a:pt x="48" y="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85" y="106"/>
                    <a:pt x="182" y="121"/>
                    <a:pt x="182" y="203"/>
                  </a:cubicBezTo>
                  <a:cubicBezTo>
                    <a:pt x="182" y="287"/>
                    <a:pt x="44" y="394"/>
                    <a:pt x="0" y="433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103" y="455"/>
                    <a:pt x="178" y="456"/>
                    <a:pt x="238" y="457"/>
                  </a:cubicBezTo>
                  <a:cubicBezTo>
                    <a:pt x="297" y="458"/>
                    <a:pt x="341" y="459"/>
                    <a:pt x="348" y="460"/>
                  </a:cubicBezTo>
                  <a:cubicBezTo>
                    <a:pt x="348" y="344"/>
                    <a:pt x="348" y="344"/>
                    <a:pt x="348" y="344"/>
                  </a:cubicBezTo>
                  <a:lnTo>
                    <a:pt x="211" y="351"/>
                  </a:lnTo>
                  <a:close/>
                  <a:moveTo>
                    <a:pt x="145" y="82"/>
                  </a:moveTo>
                  <a:cubicBezTo>
                    <a:pt x="133" y="82"/>
                    <a:pt x="123" y="72"/>
                    <a:pt x="123" y="60"/>
                  </a:cubicBezTo>
                  <a:cubicBezTo>
                    <a:pt x="123" y="48"/>
                    <a:pt x="133" y="38"/>
                    <a:pt x="145" y="38"/>
                  </a:cubicBezTo>
                  <a:cubicBezTo>
                    <a:pt x="158" y="38"/>
                    <a:pt x="168" y="48"/>
                    <a:pt x="168" y="60"/>
                  </a:cubicBezTo>
                  <a:cubicBezTo>
                    <a:pt x="168" y="72"/>
                    <a:pt x="158" y="82"/>
                    <a:pt x="145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3427" y="1612"/>
              <a:ext cx="830" cy="1094"/>
            </a:xfrm>
            <a:custGeom>
              <a:avLst/>
              <a:gdLst>
                <a:gd name="T0" fmla="*/ 211 w 348"/>
                <a:gd name="T1" fmla="*/ 351 h 460"/>
                <a:gd name="T2" fmla="*/ 211 w 348"/>
                <a:gd name="T3" fmla="*/ 346 h 460"/>
                <a:gd name="T4" fmla="*/ 329 w 348"/>
                <a:gd name="T5" fmla="*/ 173 h 460"/>
                <a:gd name="T6" fmla="*/ 48 w 348"/>
                <a:gd name="T7" fmla="*/ 0 h 460"/>
                <a:gd name="T8" fmla="*/ 28 w 348"/>
                <a:gd name="T9" fmla="*/ 104 h 460"/>
                <a:gd name="T10" fmla="*/ 182 w 348"/>
                <a:gd name="T11" fmla="*/ 203 h 460"/>
                <a:gd name="T12" fmla="*/ 0 w 348"/>
                <a:gd name="T13" fmla="*/ 433 h 460"/>
                <a:gd name="T14" fmla="*/ 9 w 348"/>
                <a:gd name="T15" fmla="*/ 455 h 460"/>
                <a:gd name="T16" fmla="*/ 32 w 348"/>
                <a:gd name="T17" fmla="*/ 455 h 460"/>
                <a:gd name="T18" fmla="*/ 238 w 348"/>
                <a:gd name="T19" fmla="*/ 457 h 460"/>
                <a:gd name="T20" fmla="*/ 348 w 348"/>
                <a:gd name="T21" fmla="*/ 460 h 460"/>
                <a:gd name="T22" fmla="*/ 348 w 348"/>
                <a:gd name="T23" fmla="*/ 344 h 460"/>
                <a:gd name="T24" fmla="*/ 211 w 348"/>
                <a:gd name="T25" fmla="*/ 351 h 460"/>
                <a:gd name="T26" fmla="*/ 145 w 348"/>
                <a:gd name="T27" fmla="*/ 82 h 460"/>
                <a:gd name="T28" fmla="*/ 123 w 348"/>
                <a:gd name="T29" fmla="*/ 60 h 460"/>
                <a:gd name="T30" fmla="*/ 145 w 348"/>
                <a:gd name="T31" fmla="*/ 38 h 460"/>
                <a:gd name="T32" fmla="*/ 168 w 348"/>
                <a:gd name="T33" fmla="*/ 60 h 460"/>
                <a:gd name="T34" fmla="*/ 145 w 348"/>
                <a:gd name="T35" fmla="*/ 8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460">
                  <a:moveTo>
                    <a:pt x="211" y="351"/>
                  </a:moveTo>
                  <a:cubicBezTo>
                    <a:pt x="211" y="346"/>
                    <a:pt x="211" y="346"/>
                    <a:pt x="211" y="346"/>
                  </a:cubicBezTo>
                  <a:cubicBezTo>
                    <a:pt x="238" y="326"/>
                    <a:pt x="329" y="269"/>
                    <a:pt x="329" y="173"/>
                  </a:cubicBezTo>
                  <a:cubicBezTo>
                    <a:pt x="329" y="93"/>
                    <a:pt x="249" y="17"/>
                    <a:pt x="48" y="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85" y="106"/>
                    <a:pt x="182" y="121"/>
                    <a:pt x="182" y="203"/>
                  </a:cubicBezTo>
                  <a:cubicBezTo>
                    <a:pt x="182" y="287"/>
                    <a:pt x="44" y="394"/>
                    <a:pt x="0" y="433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32" y="455"/>
                    <a:pt x="32" y="455"/>
                    <a:pt x="32" y="455"/>
                  </a:cubicBezTo>
                  <a:cubicBezTo>
                    <a:pt x="103" y="455"/>
                    <a:pt x="178" y="456"/>
                    <a:pt x="238" y="457"/>
                  </a:cubicBezTo>
                  <a:cubicBezTo>
                    <a:pt x="297" y="458"/>
                    <a:pt x="341" y="459"/>
                    <a:pt x="348" y="460"/>
                  </a:cubicBezTo>
                  <a:cubicBezTo>
                    <a:pt x="348" y="344"/>
                    <a:pt x="348" y="344"/>
                    <a:pt x="348" y="344"/>
                  </a:cubicBezTo>
                  <a:lnTo>
                    <a:pt x="211" y="351"/>
                  </a:lnTo>
                  <a:close/>
                  <a:moveTo>
                    <a:pt x="145" y="82"/>
                  </a:moveTo>
                  <a:cubicBezTo>
                    <a:pt x="133" y="82"/>
                    <a:pt x="123" y="72"/>
                    <a:pt x="123" y="60"/>
                  </a:cubicBezTo>
                  <a:cubicBezTo>
                    <a:pt x="123" y="48"/>
                    <a:pt x="133" y="38"/>
                    <a:pt x="145" y="38"/>
                  </a:cubicBezTo>
                  <a:cubicBezTo>
                    <a:pt x="158" y="38"/>
                    <a:pt x="168" y="48"/>
                    <a:pt x="168" y="60"/>
                  </a:cubicBezTo>
                  <a:cubicBezTo>
                    <a:pt x="168" y="72"/>
                    <a:pt x="158" y="82"/>
                    <a:pt x="145" y="82"/>
                  </a:cubicBezTo>
                  <a:close/>
                </a:path>
              </a:pathLst>
            </a:custGeom>
            <a:solidFill>
              <a:srgbClr val="FB4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0">
                <a:solidFill>
                  <a:srgbClr val="360D0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5633821" y="2117577"/>
            <a:ext cx="462179" cy="440306"/>
            <a:chOff x="1951832" y="4265215"/>
            <a:chExt cx="2427287" cy="2517372"/>
          </a:xfrm>
        </p:grpSpPr>
        <p:grpSp>
          <p:nvGrpSpPr>
            <p:cNvPr id="49" name="Group 9"/>
            <p:cNvGrpSpPr>
              <a:grpSpLocks noChangeAspect="1"/>
            </p:cNvGrpSpPr>
            <p:nvPr/>
          </p:nvGrpSpPr>
          <p:grpSpPr bwMode="auto">
            <a:xfrm>
              <a:off x="1951832" y="4265215"/>
              <a:ext cx="2427287" cy="2517372"/>
              <a:chOff x="3355" y="1657"/>
              <a:chExt cx="970" cy="1006"/>
            </a:xfrm>
          </p:grpSpPr>
          <p:sp>
            <p:nvSpPr>
              <p:cNvPr id="51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355" y="1657"/>
                <a:ext cx="970" cy="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2" name="Freeform 10"/>
              <p:cNvSpPr>
                <a:spLocks noEditPoints="1"/>
              </p:cNvSpPr>
              <p:nvPr/>
            </p:nvSpPr>
            <p:spPr bwMode="auto">
              <a:xfrm>
                <a:off x="3353" y="1655"/>
                <a:ext cx="970" cy="1006"/>
              </a:xfrm>
              <a:custGeom>
                <a:avLst/>
                <a:gdLst>
                  <a:gd name="T0" fmla="*/ 214 w 408"/>
                  <a:gd name="T1" fmla="*/ 0 h 423"/>
                  <a:gd name="T2" fmla="*/ 0 w 408"/>
                  <a:gd name="T3" fmla="*/ 221 h 423"/>
                  <a:gd name="T4" fmla="*/ 202 w 408"/>
                  <a:gd name="T5" fmla="*/ 423 h 423"/>
                  <a:gd name="T6" fmla="*/ 408 w 408"/>
                  <a:gd name="T7" fmla="*/ 204 h 423"/>
                  <a:gd name="T8" fmla="*/ 214 w 408"/>
                  <a:gd name="T9" fmla="*/ 0 h 423"/>
                  <a:gd name="T10" fmla="*/ 207 w 408"/>
                  <a:gd name="T11" fmla="*/ 23 h 423"/>
                  <a:gd name="T12" fmla="*/ 229 w 408"/>
                  <a:gd name="T13" fmla="*/ 45 h 423"/>
                  <a:gd name="T14" fmla="*/ 207 w 408"/>
                  <a:gd name="T15" fmla="*/ 68 h 423"/>
                  <a:gd name="T16" fmla="*/ 184 w 408"/>
                  <a:gd name="T17" fmla="*/ 45 h 423"/>
                  <a:gd name="T18" fmla="*/ 207 w 408"/>
                  <a:gd name="T19" fmla="*/ 23 h 423"/>
                  <a:gd name="T20" fmla="*/ 206 w 408"/>
                  <a:gd name="T21" fmla="*/ 322 h 423"/>
                  <a:gd name="T22" fmla="*/ 124 w 408"/>
                  <a:gd name="T23" fmla="*/ 216 h 423"/>
                  <a:gd name="T24" fmla="*/ 208 w 408"/>
                  <a:gd name="T25" fmla="*/ 102 h 423"/>
                  <a:gd name="T26" fmla="*/ 284 w 408"/>
                  <a:gd name="T27" fmla="*/ 207 h 423"/>
                  <a:gd name="T28" fmla="*/ 206 w 408"/>
                  <a:gd name="T29" fmla="*/ 3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423">
                    <a:moveTo>
                      <a:pt x="214" y="0"/>
                    </a:moveTo>
                    <a:cubicBezTo>
                      <a:pt x="83" y="0"/>
                      <a:pt x="0" y="95"/>
                      <a:pt x="0" y="221"/>
                    </a:cubicBezTo>
                    <a:cubicBezTo>
                      <a:pt x="0" y="351"/>
                      <a:pt x="83" y="423"/>
                      <a:pt x="202" y="423"/>
                    </a:cubicBezTo>
                    <a:cubicBezTo>
                      <a:pt x="340" y="423"/>
                      <a:pt x="408" y="318"/>
                      <a:pt x="408" y="204"/>
                    </a:cubicBezTo>
                    <a:cubicBezTo>
                      <a:pt x="408" y="89"/>
                      <a:pt x="336" y="0"/>
                      <a:pt x="214" y="0"/>
                    </a:cubicBezTo>
                    <a:close/>
                    <a:moveTo>
                      <a:pt x="207" y="23"/>
                    </a:moveTo>
                    <a:cubicBezTo>
                      <a:pt x="219" y="23"/>
                      <a:pt x="229" y="33"/>
                      <a:pt x="229" y="45"/>
                    </a:cubicBezTo>
                    <a:cubicBezTo>
                      <a:pt x="229" y="58"/>
                      <a:pt x="219" y="68"/>
                      <a:pt x="207" y="68"/>
                    </a:cubicBezTo>
                    <a:cubicBezTo>
                      <a:pt x="194" y="68"/>
                      <a:pt x="184" y="58"/>
                      <a:pt x="184" y="45"/>
                    </a:cubicBezTo>
                    <a:cubicBezTo>
                      <a:pt x="184" y="33"/>
                      <a:pt x="194" y="23"/>
                      <a:pt x="207" y="23"/>
                    </a:cubicBezTo>
                    <a:close/>
                    <a:moveTo>
                      <a:pt x="206" y="322"/>
                    </a:moveTo>
                    <a:cubicBezTo>
                      <a:pt x="171" y="322"/>
                      <a:pt x="125" y="299"/>
                      <a:pt x="124" y="216"/>
                    </a:cubicBezTo>
                    <a:cubicBezTo>
                      <a:pt x="124" y="124"/>
                      <a:pt x="173" y="102"/>
                      <a:pt x="208" y="102"/>
                    </a:cubicBezTo>
                    <a:cubicBezTo>
                      <a:pt x="239" y="102"/>
                      <a:pt x="284" y="123"/>
                      <a:pt x="284" y="207"/>
                    </a:cubicBezTo>
                    <a:cubicBezTo>
                      <a:pt x="284" y="292"/>
                      <a:pt x="241" y="322"/>
                      <a:pt x="206" y="3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3" name="Freeform 11"/>
              <p:cNvSpPr>
                <a:spLocks noEditPoints="1"/>
              </p:cNvSpPr>
              <p:nvPr/>
            </p:nvSpPr>
            <p:spPr bwMode="auto">
              <a:xfrm>
                <a:off x="3353" y="1655"/>
                <a:ext cx="970" cy="1006"/>
              </a:xfrm>
              <a:custGeom>
                <a:avLst/>
                <a:gdLst>
                  <a:gd name="T0" fmla="*/ 214 w 408"/>
                  <a:gd name="T1" fmla="*/ 0 h 423"/>
                  <a:gd name="T2" fmla="*/ 0 w 408"/>
                  <a:gd name="T3" fmla="*/ 221 h 423"/>
                  <a:gd name="T4" fmla="*/ 202 w 408"/>
                  <a:gd name="T5" fmla="*/ 423 h 423"/>
                  <a:gd name="T6" fmla="*/ 408 w 408"/>
                  <a:gd name="T7" fmla="*/ 204 h 423"/>
                  <a:gd name="T8" fmla="*/ 214 w 408"/>
                  <a:gd name="T9" fmla="*/ 0 h 423"/>
                  <a:gd name="T10" fmla="*/ 207 w 408"/>
                  <a:gd name="T11" fmla="*/ 23 h 423"/>
                  <a:gd name="T12" fmla="*/ 229 w 408"/>
                  <a:gd name="T13" fmla="*/ 45 h 423"/>
                  <a:gd name="T14" fmla="*/ 207 w 408"/>
                  <a:gd name="T15" fmla="*/ 68 h 423"/>
                  <a:gd name="T16" fmla="*/ 184 w 408"/>
                  <a:gd name="T17" fmla="*/ 45 h 423"/>
                  <a:gd name="T18" fmla="*/ 207 w 408"/>
                  <a:gd name="T19" fmla="*/ 23 h 423"/>
                  <a:gd name="T20" fmla="*/ 206 w 408"/>
                  <a:gd name="T21" fmla="*/ 322 h 423"/>
                  <a:gd name="T22" fmla="*/ 124 w 408"/>
                  <a:gd name="T23" fmla="*/ 216 h 423"/>
                  <a:gd name="T24" fmla="*/ 208 w 408"/>
                  <a:gd name="T25" fmla="*/ 102 h 423"/>
                  <a:gd name="T26" fmla="*/ 284 w 408"/>
                  <a:gd name="T27" fmla="*/ 207 h 423"/>
                  <a:gd name="T28" fmla="*/ 206 w 408"/>
                  <a:gd name="T29" fmla="*/ 3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8" h="423">
                    <a:moveTo>
                      <a:pt x="214" y="0"/>
                    </a:moveTo>
                    <a:cubicBezTo>
                      <a:pt x="83" y="0"/>
                      <a:pt x="0" y="95"/>
                      <a:pt x="0" y="221"/>
                    </a:cubicBezTo>
                    <a:cubicBezTo>
                      <a:pt x="0" y="351"/>
                      <a:pt x="83" y="423"/>
                      <a:pt x="202" y="423"/>
                    </a:cubicBezTo>
                    <a:cubicBezTo>
                      <a:pt x="340" y="423"/>
                      <a:pt x="408" y="318"/>
                      <a:pt x="408" y="204"/>
                    </a:cubicBezTo>
                    <a:cubicBezTo>
                      <a:pt x="408" y="89"/>
                      <a:pt x="336" y="0"/>
                      <a:pt x="214" y="0"/>
                    </a:cubicBezTo>
                    <a:close/>
                    <a:moveTo>
                      <a:pt x="207" y="23"/>
                    </a:moveTo>
                    <a:cubicBezTo>
                      <a:pt x="219" y="23"/>
                      <a:pt x="229" y="33"/>
                      <a:pt x="229" y="45"/>
                    </a:cubicBezTo>
                    <a:cubicBezTo>
                      <a:pt x="229" y="58"/>
                      <a:pt x="219" y="68"/>
                      <a:pt x="207" y="68"/>
                    </a:cubicBezTo>
                    <a:cubicBezTo>
                      <a:pt x="194" y="68"/>
                      <a:pt x="184" y="58"/>
                      <a:pt x="184" y="45"/>
                    </a:cubicBezTo>
                    <a:cubicBezTo>
                      <a:pt x="184" y="33"/>
                      <a:pt x="194" y="23"/>
                      <a:pt x="207" y="23"/>
                    </a:cubicBezTo>
                    <a:close/>
                    <a:moveTo>
                      <a:pt x="206" y="322"/>
                    </a:moveTo>
                    <a:cubicBezTo>
                      <a:pt x="171" y="322"/>
                      <a:pt x="125" y="299"/>
                      <a:pt x="124" y="216"/>
                    </a:cubicBezTo>
                    <a:cubicBezTo>
                      <a:pt x="124" y="124"/>
                      <a:pt x="173" y="102"/>
                      <a:pt x="208" y="102"/>
                    </a:cubicBezTo>
                    <a:cubicBezTo>
                      <a:pt x="239" y="102"/>
                      <a:pt x="284" y="123"/>
                      <a:pt x="284" y="207"/>
                    </a:cubicBezTo>
                    <a:cubicBezTo>
                      <a:pt x="284" y="292"/>
                      <a:pt x="241" y="322"/>
                      <a:pt x="206" y="322"/>
                    </a:cubicBezTo>
                    <a:close/>
                  </a:path>
                </a:pathLst>
              </a:custGeom>
              <a:solidFill>
                <a:srgbClr val="009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3044899" y="4390653"/>
              <a:ext cx="314300" cy="314300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700179" y="2213642"/>
            <a:ext cx="313375" cy="294696"/>
          </a:xfrm>
          <a:prstGeom prst="rect">
            <a:avLst/>
          </a:prstGeom>
        </p:spPr>
      </p:pic>
      <p:cxnSp>
        <p:nvCxnSpPr>
          <p:cNvPr id="55" name="直接连接符 54"/>
          <p:cNvCxnSpPr>
            <a:stCxn id="36" idx="1"/>
          </p:cNvCxnSpPr>
          <p:nvPr/>
        </p:nvCxnSpPr>
        <p:spPr>
          <a:xfrm>
            <a:off x="5538363" y="1573505"/>
            <a:ext cx="475192" cy="543199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36" idx="2"/>
            <a:endCxn id="41" idx="0"/>
          </p:cNvCxnSpPr>
          <p:nvPr/>
        </p:nvCxnSpPr>
        <p:spPr>
          <a:xfrm flipH="1">
            <a:off x="6186919" y="1573503"/>
            <a:ext cx="469515" cy="549508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5521449" y="2696078"/>
            <a:ext cx="397380" cy="659139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332689" y="2702409"/>
            <a:ext cx="326585" cy="644581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5126764" y="2438798"/>
            <a:ext cx="310771" cy="2006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6274811" y="1903657"/>
            <a:ext cx="892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6000" dirty="0" smtClean="0">
                <a:solidFill>
                  <a:srgbClr val="F46926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7</a:t>
            </a:r>
            <a:endParaRPr lang="zh-CN" altLang="en-US" sz="6000" dirty="0">
              <a:solidFill>
                <a:srgbClr val="F46926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716344" y="2130642"/>
            <a:ext cx="76200" cy="45719"/>
          </a:xfrm>
          <a:prstGeom prst="ellipse">
            <a:avLst/>
          </a:prstGeom>
          <a:solidFill>
            <a:srgbClr val="FCA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649496"/>
            <a:ext cx="10515600" cy="1325563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76250"/>
            <a:ext cx="10515600" cy="5695950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endParaRPr lang="zh-CN" altLang="en-US" noProof="1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C54DB-FB03-482F-AC32-79FAF9D5674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8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9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DF3D-B586-4A04-9573-A076EC8D98F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824E2-D6DC-4D9E-9934-78BA01409B60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015C5-578B-45E5-9BE7-D4FACCF62C3F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673C9-5217-47C7-BF41-CED838D8897B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022B-DF36-4078-92D2-5E2CB87A5ECF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4ADF5-5261-4FFD-8CA5-C9007A6B6717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00152-0BC6-4BA6-99BA-A278F74304D6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D60BD-3CA3-41EB-AEDB-9925AC947F80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DF607-1980-47F1-85AD-445CE5D6EDBF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317C0-2609-4F2E-AA7D-E6CA83F15DF9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1AF0C-269C-414F-A5BE-1B78BC0E3BEF}" type="slidenum">
              <a:rPr lang="zh-CN" altLang="zh-CN" smtClean="0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34223-FAB5-4472-92D5-E8A97D9932BF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  <a:defRPr/>
            </a:pPr>
            <a:fld id="{3FE5438A-E525-4C96-BA29-CD257734A959}" type="slidenum">
              <a:rPr lang="zh-CN" altLang="zh-CN" smtClean="0">
                <a:solidFill>
                  <a:srgbClr val="A08366"/>
                </a:solidFill>
              </a:rPr>
              <a:pPr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B85E6F6-77D2-4682-BEED-7C1348476374}" type="datetimeFigureOut">
              <a:rPr lang="zh-CN" altLang="en-US">
                <a:solidFill>
                  <a:srgbClr val="A08366"/>
                </a:solidFill>
              </a:rPr>
              <a:pPr>
                <a:defRPr/>
              </a:pPr>
              <a:t>2019/3/12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74BE98F-6238-4F4E-A21A-25616151688E}" type="slidenum">
              <a:rPr lang="zh-CN" altLang="en-US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A083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3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4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6576-A40D-4A4C-BC14-AA0A5D7D6853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B7A71-C131-4E01-AADC-2AF4A29F6143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4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3D61-BEC5-447D-B6B8-1C257F60DD2D}" type="datetimeFigureOut">
              <a:rPr lang="zh-CN" altLang="en-US"/>
              <a:pPr>
                <a:defRPr/>
              </a:pPr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3AAD0-0D80-472C-B1E9-0FFAA628B2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94C2D-794F-4823-8215-B3AA01150314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3BDE-3531-43D1-A19C-3FAED1E8D1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6" name="页脚占位符 10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7" name="灯片编号占位符 10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DCC45-736C-40C3-95F8-524184F1039C}" type="slidenum">
              <a:rPr lang="zh-CN" altLang="zh-CN">
                <a:solidFill>
                  <a:srgbClr val="A08366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37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1025"/>
          <p:cNvSpPr>
            <a:spLocks noChangeShapeType="1"/>
          </p:cNvSpPr>
          <p:nvPr/>
        </p:nvSpPr>
        <p:spPr bwMode="auto">
          <a:xfrm>
            <a:off x="1354138" y="1600200"/>
            <a:ext cx="10329862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13208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4572000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91440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fld id="{CE2A0F24-B59C-4B81-8703-D915BE3C52F1}" type="slidenum">
              <a:rPr lang="zh-CN" altLang="zh-CN">
                <a:solidFill>
                  <a:srgbClr val="A08366"/>
                </a:solidFill>
              </a:rPr>
              <a:pPr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  <p:sp>
        <p:nvSpPr>
          <p:cNvPr id="2054" name="标题 10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00150" y="406400"/>
            <a:ext cx="103822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5" name="文本占位符 1030"/>
          <p:cNvSpPr>
            <a:spLocks noGrp="1" noChangeArrowheads="1"/>
          </p:cNvSpPr>
          <p:nvPr>
            <p:ph type="body" idx="9"/>
          </p:nvPr>
        </p:nvSpPr>
        <p:spPr bwMode="auto">
          <a:xfrm>
            <a:off x="1200150" y="1600200"/>
            <a:ext cx="10382250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直接连接符 1025"/>
          <p:cNvSpPr>
            <a:spLocks noChangeShapeType="1"/>
          </p:cNvSpPr>
          <p:nvPr/>
        </p:nvSpPr>
        <p:spPr bwMode="auto">
          <a:xfrm>
            <a:off x="1354138" y="1600200"/>
            <a:ext cx="10329862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13208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4572000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91440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fld id="{CE2A0F24-B59C-4B81-8703-D915BE3C52F1}" type="slidenum">
              <a:rPr lang="zh-CN" altLang="zh-CN">
                <a:solidFill>
                  <a:srgbClr val="A08366"/>
                </a:solidFill>
              </a:rPr>
              <a:pPr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zh-CN">
              <a:solidFill>
                <a:srgbClr val="A08366"/>
              </a:solidFill>
            </a:endParaRPr>
          </a:p>
        </p:txBody>
      </p:sp>
      <p:sp>
        <p:nvSpPr>
          <p:cNvPr id="2054" name="标题 10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00150" y="406400"/>
            <a:ext cx="103822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5" name="文本占位符 1030"/>
          <p:cNvSpPr>
            <a:spLocks noGrp="1" noChangeArrowheads="1"/>
          </p:cNvSpPr>
          <p:nvPr>
            <p:ph type="body" idx="9"/>
          </p:nvPr>
        </p:nvSpPr>
        <p:spPr bwMode="auto">
          <a:xfrm>
            <a:off x="1200150" y="1600200"/>
            <a:ext cx="10382250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6C51DF4-91BD-4CE6-9257-99F84A33950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4694C2D-794F-4823-8215-B3AA01150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panose="020B0604020202020204"/>
                <a:ea typeface="黑体" panose="02010609060101010101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2019/3/12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5F53BDE-3531-43D1-A19C-3FAED1E8D136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panose="020B0604020202020204"/>
                <a:ea typeface="黑体" panose="02010609060101010101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6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8.xml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4.xml"/><Relationship Id="rId1" Type="http://schemas.openxmlformats.org/officeDocument/2006/relationships/vmlDrawing" Target="../drawings/vmlDrawing1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tags" Target="../tags/tag9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ags" Target="../tags/tag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&#27542;&#20135;&#20852;&#19994;.mp4" TargetMode="External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ags" Target="../tags/tag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59950" y="3648075"/>
            <a:ext cx="2436813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3" y="3644900"/>
            <a:ext cx="2343150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2" name="组合 1"/>
          <p:cNvGrpSpPr/>
          <p:nvPr/>
        </p:nvGrpSpPr>
        <p:grpSpPr bwMode="auto">
          <a:xfrm>
            <a:off x="985838" y="203200"/>
            <a:ext cx="10221912" cy="5429250"/>
            <a:chOff x="1175" y="413"/>
            <a:chExt cx="16850" cy="9973"/>
          </a:xfrm>
        </p:grpSpPr>
        <p:grpSp>
          <p:nvGrpSpPr>
            <p:cNvPr id="7187" name="组合 3"/>
            <p:cNvGrpSpPr/>
            <p:nvPr/>
          </p:nvGrpSpPr>
          <p:grpSpPr bwMode="auto">
            <a:xfrm>
              <a:off x="1175" y="413"/>
              <a:ext cx="16850" cy="9973"/>
              <a:chOff x="862" y="97"/>
              <a:chExt cx="17475" cy="10672"/>
            </a:xfrm>
          </p:grpSpPr>
          <p:sp>
            <p:nvSpPr>
              <p:cNvPr id="7192" name="椭圆 25601"/>
              <p:cNvSpPr>
                <a:spLocks noChangeArrowheads="1"/>
              </p:cNvSpPr>
              <p:nvPr/>
            </p:nvSpPr>
            <p:spPr bwMode="auto">
              <a:xfrm>
                <a:off x="862" y="97"/>
                <a:ext cx="17475" cy="10672"/>
              </a:xfrm>
              <a:prstGeom prst="ellipse">
                <a:avLst/>
              </a:prstGeom>
              <a:gradFill rotWithShape="0">
                <a:gsLst>
                  <a:gs pos="0">
                    <a:srgbClr val="2F5E76"/>
                  </a:gs>
                  <a:gs pos="50000">
                    <a:srgbClr val="66CCFF"/>
                  </a:gs>
                  <a:gs pos="100000">
                    <a:srgbClr val="2F5E76"/>
                  </a:gs>
                </a:gsLst>
                <a:lin ang="0" scaled="1"/>
              </a:gradFill>
              <a:ln w="5715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zh-CN" sz="2400" b="1" smtClean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7193" name="任意多边形 25603"/>
              <p:cNvSpPr>
                <a:spLocks noChangeArrowheads="1"/>
              </p:cNvSpPr>
              <p:nvPr/>
            </p:nvSpPr>
            <p:spPr bwMode="auto">
              <a:xfrm>
                <a:off x="3422" y="1814"/>
                <a:ext cx="4269" cy="6375"/>
              </a:xfrm>
              <a:custGeom>
                <a:avLst/>
                <a:gdLst>
                  <a:gd name="T0" fmla="*/ 458 w 1407"/>
                  <a:gd name="T1" fmla="*/ 393 h 2320"/>
                  <a:gd name="T2" fmla="*/ 634 w 1407"/>
                  <a:gd name="T3" fmla="*/ 646 h 2320"/>
                  <a:gd name="T4" fmla="*/ 1053 w 1407"/>
                  <a:gd name="T5" fmla="*/ 835 h 2320"/>
                  <a:gd name="T6" fmla="*/ 913 w 1407"/>
                  <a:gd name="T7" fmla="*/ 1849 h 2320"/>
                  <a:gd name="T8" fmla="*/ 950 w 1407"/>
                  <a:gd name="T9" fmla="*/ 2102 h 2320"/>
                  <a:gd name="T10" fmla="*/ 1053 w 1407"/>
                  <a:gd name="T11" fmla="*/ 2102 h 2320"/>
                  <a:gd name="T12" fmla="*/ 1299 w 1407"/>
                  <a:gd name="T13" fmla="*/ 2671 h 2320"/>
                  <a:gd name="T14" fmla="*/ 1541 w 1407"/>
                  <a:gd name="T15" fmla="*/ 2893 h 2320"/>
                  <a:gd name="T16" fmla="*/ 1824 w 1407"/>
                  <a:gd name="T17" fmla="*/ 2957 h 2320"/>
                  <a:gd name="T18" fmla="*/ 2136 w 1407"/>
                  <a:gd name="T19" fmla="*/ 3273 h 2320"/>
                  <a:gd name="T20" fmla="*/ 2312 w 1407"/>
                  <a:gd name="T21" fmla="*/ 3525 h 2320"/>
                  <a:gd name="T22" fmla="*/ 2345 w 1407"/>
                  <a:gd name="T23" fmla="*/ 4190 h 2320"/>
                  <a:gd name="T24" fmla="*/ 2697 w 1407"/>
                  <a:gd name="T25" fmla="*/ 4603 h 2320"/>
                  <a:gd name="T26" fmla="*/ 2907 w 1407"/>
                  <a:gd name="T27" fmla="*/ 5078 h 2320"/>
                  <a:gd name="T28" fmla="*/ 3116 w 1407"/>
                  <a:gd name="T29" fmla="*/ 6152 h 2320"/>
                  <a:gd name="T30" fmla="*/ 3256 w 1407"/>
                  <a:gd name="T31" fmla="*/ 6375 h 2320"/>
                  <a:gd name="T32" fmla="*/ 3325 w 1407"/>
                  <a:gd name="T33" fmla="*/ 6216 h 2320"/>
                  <a:gd name="T34" fmla="*/ 3429 w 1407"/>
                  <a:gd name="T35" fmla="*/ 5553 h 2320"/>
                  <a:gd name="T36" fmla="*/ 3781 w 1407"/>
                  <a:gd name="T37" fmla="*/ 4952 h 2320"/>
                  <a:gd name="T38" fmla="*/ 4060 w 1407"/>
                  <a:gd name="T39" fmla="*/ 4603 h 2320"/>
                  <a:gd name="T40" fmla="*/ 3920 w 1407"/>
                  <a:gd name="T41" fmla="*/ 3841 h 2320"/>
                  <a:gd name="T42" fmla="*/ 3219 w 1407"/>
                  <a:gd name="T43" fmla="*/ 3336 h 2320"/>
                  <a:gd name="T44" fmla="*/ 2661 w 1407"/>
                  <a:gd name="T45" fmla="*/ 3113 h 2320"/>
                  <a:gd name="T46" fmla="*/ 2415 w 1407"/>
                  <a:gd name="T47" fmla="*/ 3242 h 2320"/>
                  <a:gd name="T48" fmla="*/ 2206 w 1407"/>
                  <a:gd name="T49" fmla="*/ 3146 h 2320"/>
                  <a:gd name="T50" fmla="*/ 1963 w 1407"/>
                  <a:gd name="T51" fmla="*/ 2861 h 2320"/>
                  <a:gd name="T52" fmla="*/ 1963 w 1407"/>
                  <a:gd name="T53" fmla="*/ 2608 h 2320"/>
                  <a:gd name="T54" fmla="*/ 1611 w 1407"/>
                  <a:gd name="T55" fmla="*/ 2641 h 2320"/>
                  <a:gd name="T56" fmla="*/ 1824 w 1407"/>
                  <a:gd name="T57" fmla="*/ 2229 h 2320"/>
                  <a:gd name="T58" fmla="*/ 2066 w 1407"/>
                  <a:gd name="T59" fmla="*/ 2165 h 2320"/>
                  <a:gd name="T60" fmla="*/ 2312 w 1407"/>
                  <a:gd name="T61" fmla="*/ 2259 h 2320"/>
                  <a:gd name="T62" fmla="*/ 2625 w 1407"/>
                  <a:gd name="T63" fmla="*/ 2006 h 2320"/>
                  <a:gd name="T64" fmla="*/ 2940 w 1407"/>
                  <a:gd name="T65" fmla="*/ 1531 h 2320"/>
                  <a:gd name="T66" fmla="*/ 3149 w 1407"/>
                  <a:gd name="T67" fmla="*/ 1467 h 2320"/>
                  <a:gd name="T68" fmla="*/ 3429 w 1407"/>
                  <a:gd name="T69" fmla="*/ 1341 h 2320"/>
                  <a:gd name="T70" fmla="*/ 3605 w 1407"/>
                  <a:gd name="T71" fmla="*/ 1248 h 2320"/>
                  <a:gd name="T72" fmla="*/ 3674 w 1407"/>
                  <a:gd name="T73" fmla="*/ 1121 h 2320"/>
                  <a:gd name="T74" fmla="*/ 3465 w 1407"/>
                  <a:gd name="T75" fmla="*/ 646 h 2320"/>
                  <a:gd name="T76" fmla="*/ 3219 w 1407"/>
                  <a:gd name="T77" fmla="*/ 550 h 2320"/>
                  <a:gd name="T78" fmla="*/ 3116 w 1407"/>
                  <a:gd name="T79" fmla="*/ 899 h 2320"/>
                  <a:gd name="T80" fmla="*/ 2767 w 1407"/>
                  <a:gd name="T81" fmla="*/ 868 h 2320"/>
                  <a:gd name="T82" fmla="*/ 2521 w 1407"/>
                  <a:gd name="T83" fmla="*/ 676 h 2320"/>
                  <a:gd name="T84" fmla="*/ 2940 w 1407"/>
                  <a:gd name="T85" fmla="*/ 519 h 2320"/>
                  <a:gd name="T86" fmla="*/ 3149 w 1407"/>
                  <a:gd name="T87" fmla="*/ 297 h 2320"/>
                  <a:gd name="T88" fmla="*/ 2591 w 1407"/>
                  <a:gd name="T89" fmla="*/ 330 h 2320"/>
                  <a:gd name="T90" fmla="*/ 2452 w 1407"/>
                  <a:gd name="T91" fmla="*/ 267 h 2320"/>
                  <a:gd name="T92" fmla="*/ 2103 w 1407"/>
                  <a:gd name="T93" fmla="*/ 14 h 2320"/>
                  <a:gd name="T94" fmla="*/ 2276 w 1407"/>
                  <a:gd name="T95" fmla="*/ 203 h 2320"/>
                  <a:gd name="T96" fmla="*/ 704 w 1407"/>
                  <a:gd name="T97" fmla="*/ 234 h 2320"/>
                  <a:gd name="T98" fmla="*/ 458 w 1407"/>
                  <a:gd name="T99" fmla="*/ 456 h 232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407" h="2320">
                    <a:moveTo>
                      <a:pt x="243" y="85"/>
                    </a:moveTo>
                    <a:cubicBezTo>
                      <a:pt x="187" y="105"/>
                      <a:pt x="208" y="124"/>
                      <a:pt x="151" y="143"/>
                    </a:cubicBezTo>
                    <a:cubicBezTo>
                      <a:pt x="119" y="190"/>
                      <a:pt x="90" y="187"/>
                      <a:pt x="59" y="235"/>
                    </a:cubicBezTo>
                    <a:cubicBezTo>
                      <a:pt x="157" y="266"/>
                      <a:pt x="0" y="221"/>
                      <a:pt x="209" y="235"/>
                    </a:cubicBezTo>
                    <a:cubicBezTo>
                      <a:pt x="233" y="237"/>
                      <a:pt x="258" y="245"/>
                      <a:pt x="278" y="258"/>
                    </a:cubicBezTo>
                    <a:cubicBezTo>
                      <a:pt x="301" y="273"/>
                      <a:pt x="347" y="304"/>
                      <a:pt x="347" y="304"/>
                    </a:cubicBezTo>
                    <a:cubicBezTo>
                      <a:pt x="369" y="369"/>
                      <a:pt x="361" y="417"/>
                      <a:pt x="313" y="465"/>
                    </a:cubicBezTo>
                    <a:cubicBezTo>
                      <a:pt x="283" y="552"/>
                      <a:pt x="269" y="560"/>
                      <a:pt x="301" y="673"/>
                    </a:cubicBezTo>
                    <a:cubicBezTo>
                      <a:pt x="308" y="700"/>
                      <a:pt x="347" y="742"/>
                      <a:pt x="347" y="742"/>
                    </a:cubicBezTo>
                    <a:cubicBezTo>
                      <a:pt x="336" y="750"/>
                      <a:pt x="322" y="754"/>
                      <a:pt x="313" y="765"/>
                    </a:cubicBezTo>
                    <a:cubicBezTo>
                      <a:pt x="284" y="801"/>
                      <a:pt x="324" y="834"/>
                      <a:pt x="336" y="869"/>
                    </a:cubicBezTo>
                    <a:cubicBezTo>
                      <a:pt x="351" y="821"/>
                      <a:pt x="332" y="813"/>
                      <a:pt x="347" y="765"/>
                    </a:cubicBezTo>
                    <a:cubicBezTo>
                      <a:pt x="417" y="811"/>
                      <a:pt x="372" y="769"/>
                      <a:pt x="393" y="903"/>
                    </a:cubicBezTo>
                    <a:cubicBezTo>
                      <a:pt x="398" y="934"/>
                      <a:pt x="411" y="947"/>
                      <a:pt x="428" y="972"/>
                    </a:cubicBezTo>
                    <a:cubicBezTo>
                      <a:pt x="432" y="984"/>
                      <a:pt x="430" y="998"/>
                      <a:pt x="439" y="1007"/>
                    </a:cubicBezTo>
                    <a:cubicBezTo>
                      <a:pt x="458" y="1027"/>
                      <a:pt x="508" y="1053"/>
                      <a:pt x="508" y="1053"/>
                    </a:cubicBezTo>
                    <a:cubicBezTo>
                      <a:pt x="527" y="1049"/>
                      <a:pt x="547" y="1036"/>
                      <a:pt x="566" y="1041"/>
                    </a:cubicBezTo>
                    <a:cubicBezTo>
                      <a:pt x="582" y="1045"/>
                      <a:pt x="588" y="1066"/>
                      <a:pt x="601" y="1076"/>
                    </a:cubicBezTo>
                    <a:cubicBezTo>
                      <a:pt x="615" y="1086"/>
                      <a:pt x="632" y="1091"/>
                      <a:pt x="647" y="1099"/>
                    </a:cubicBezTo>
                    <a:cubicBezTo>
                      <a:pt x="670" y="1133"/>
                      <a:pt x="691" y="1152"/>
                      <a:pt x="704" y="1191"/>
                    </a:cubicBezTo>
                    <a:cubicBezTo>
                      <a:pt x="742" y="1185"/>
                      <a:pt x="786" y="1157"/>
                      <a:pt x="796" y="1214"/>
                    </a:cubicBezTo>
                    <a:cubicBezTo>
                      <a:pt x="800" y="1239"/>
                      <a:pt x="770" y="1265"/>
                      <a:pt x="762" y="1283"/>
                    </a:cubicBezTo>
                    <a:cubicBezTo>
                      <a:pt x="752" y="1305"/>
                      <a:pt x="739" y="1352"/>
                      <a:pt x="739" y="1352"/>
                    </a:cubicBezTo>
                    <a:cubicBezTo>
                      <a:pt x="740" y="1363"/>
                      <a:pt x="753" y="1505"/>
                      <a:pt x="773" y="1525"/>
                    </a:cubicBezTo>
                    <a:cubicBezTo>
                      <a:pt x="793" y="1545"/>
                      <a:pt x="842" y="1571"/>
                      <a:pt x="842" y="1571"/>
                    </a:cubicBezTo>
                    <a:cubicBezTo>
                      <a:pt x="878" y="1626"/>
                      <a:pt x="860" y="1593"/>
                      <a:pt x="889" y="1675"/>
                    </a:cubicBezTo>
                    <a:cubicBezTo>
                      <a:pt x="904" y="1718"/>
                      <a:pt x="958" y="1736"/>
                      <a:pt x="992" y="1767"/>
                    </a:cubicBezTo>
                    <a:cubicBezTo>
                      <a:pt x="970" y="1857"/>
                      <a:pt x="996" y="1773"/>
                      <a:pt x="958" y="1848"/>
                    </a:cubicBezTo>
                    <a:cubicBezTo>
                      <a:pt x="942" y="1879"/>
                      <a:pt x="935" y="1918"/>
                      <a:pt x="923" y="1951"/>
                    </a:cubicBezTo>
                    <a:cubicBezTo>
                      <a:pt x="949" y="2056"/>
                      <a:pt x="967" y="2150"/>
                      <a:pt x="1027" y="2239"/>
                    </a:cubicBezTo>
                    <a:cubicBezTo>
                      <a:pt x="1031" y="2254"/>
                      <a:pt x="1030" y="2271"/>
                      <a:pt x="1038" y="2285"/>
                    </a:cubicBezTo>
                    <a:cubicBezTo>
                      <a:pt x="1046" y="2299"/>
                      <a:pt x="1057" y="2320"/>
                      <a:pt x="1073" y="2320"/>
                    </a:cubicBezTo>
                    <a:cubicBezTo>
                      <a:pt x="1085" y="2320"/>
                      <a:pt x="1065" y="2297"/>
                      <a:pt x="1061" y="2285"/>
                    </a:cubicBezTo>
                    <a:cubicBezTo>
                      <a:pt x="1073" y="2277"/>
                      <a:pt x="1087" y="2273"/>
                      <a:pt x="1096" y="2262"/>
                    </a:cubicBezTo>
                    <a:cubicBezTo>
                      <a:pt x="1121" y="2231"/>
                      <a:pt x="1092" y="2179"/>
                      <a:pt x="1084" y="2147"/>
                    </a:cubicBezTo>
                    <a:cubicBezTo>
                      <a:pt x="1094" y="2101"/>
                      <a:pt x="1098" y="2058"/>
                      <a:pt x="1130" y="2021"/>
                    </a:cubicBezTo>
                    <a:cubicBezTo>
                      <a:pt x="1144" y="2004"/>
                      <a:pt x="1177" y="1974"/>
                      <a:pt x="1177" y="1974"/>
                    </a:cubicBezTo>
                    <a:cubicBezTo>
                      <a:pt x="1197" y="1913"/>
                      <a:pt x="1210" y="1855"/>
                      <a:pt x="1246" y="1802"/>
                    </a:cubicBezTo>
                    <a:cubicBezTo>
                      <a:pt x="1270" y="1724"/>
                      <a:pt x="1236" y="1807"/>
                      <a:pt x="1292" y="1744"/>
                    </a:cubicBezTo>
                    <a:cubicBezTo>
                      <a:pt x="1310" y="1723"/>
                      <a:pt x="1338" y="1675"/>
                      <a:pt x="1338" y="1675"/>
                    </a:cubicBezTo>
                    <a:cubicBezTo>
                      <a:pt x="1360" y="1606"/>
                      <a:pt x="1383" y="1537"/>
                      <a:pt x="1407" y="1468"/>
                    </a:cubicBezTo>
                    <a:cubicBezTo>
                      <a:pt x="1386" y="1406"/>
                      <a:pt x="1356" y="1409"/>
                      <a:pt x="1292" y="1398"/>
                    </a:cubicBezTo>
                    <a:cubicBezTo>
                      <a:pt x="1255" y="1362"/>
                      <a:pt x="1219" y="1358"/>
                      <a:pt x="1188" y="1318"/>
                    </a:cubicBezTo>
                    <a:cubicBezTo>
                      <a:pt x="1124" y="1237"/>
                      <a:pt x="1159" y="1248"/>
                      <a:pt x="1061" y="1214"/>
                    </a:cubicBezTo>
                    <a:cubicBezTo>
                      <a:pt x="1019" y="1172"/>
                      <a:pt x="1001" y="1174"/>
                      <a:pt x="946" y="1157"/>
                    </a:cubicBezTo>
                    <a:cubicBezTo>
                      <a:pt x="923" y="1150"/>
                      <a:pt x="877" y="1133"/>
                      <a:pt x="877" y="1133"/>
                    </a:cubicBezTo>
                    <a:cubicBezTo>
                      <a:pt x="854" y="1137"/>
                      <a:pt x="828" y="1133"/>
                      <a:pt x="808" y="1145"/>
                    </a:cubicBezTo>
                    <a:cubicBezTo>
                      <a:pt x="797" y="1151"/>
                      <a:pt x="808" y="1177"/>
                      <a:pt x="796" y="1180"/>
                    </a:cubicBezTo>
                    <a:cubicBezTo>
                      <a:pt x="783" y="1183"/>
                      <a:pt x="774" y="1163"/>
                      <a:pt x="762" y="1157"/>
                    </a:cubicBezTo>
                    <a:cubicBezTo>
                      <a:pt x="751" y="1151"/>
                      <a:pt x="739" y="1149"/>
                      <a:pt x="727" y="1145"/>
                    </a:cubicBezTo>
                    <a:cubicBezTo>
                      <a:pt x="718" y="1115"/>
                      <a:pt x="726" y="1075"/>
                      <a:pt x="704" y="1053"/>
                    </a:cubicBezTo>
                    <a:cubicBezTo>
                      <a:pt x="690" y="1039"/>
                      <a:pt x="666" y="1045"/>
                      <a:pt x="647" y="1041"/>
                    </a:cubicBezTo>
                    <a:cubicBezTo>
                      <a:pt x="651" y="1022"/>
                      <a:pt x="658" y="1003"/>
                      <a:pt x="658" y="984"/>
                    </a:cubicBezTo>
                    <a:cubicBezTo>
                      <a:pt x="658" y="972"/>
                      <a:pt x="659" y="951"/>
                      <a:pt x="647" y="949"/>
                    </a:cubicBezTo>
                    <a:cubicBezTo>
                      <a:pt x="623" y="945"/>
                      <a:pt x="577" y="972"/>
                      <a:pt x="577" y="972"/>
                    </a:cubicBezTo>
                    <a:cubicBezTo>
                      <a:pt x="562" y="968"/>
                      <a:pt x="543" y="971"/>
                      <a:pt x="531" y="961"/>
                    </a:cubicBezTo>
                    <a:cubicBezTo>
                      <a:pt x="512" y="946"/>
                      <a:pt x="522" y="893"/>
                      <a:pt x="531" y="880"/>
                    </a:cubicBezTo>
                    <a:cubicBezTo>
                      <a:pt x="550" y="853"/>
                      <a:pt x="583" y="838"/>
                      <a:pt x="601" y="811"/>
                    </a:cubicBezTo>
                    <a:cubicBezTo>
                      <a:pt x="609" y="799"/>
                      <a:pt x="616" y="788"/>
                      <a:pt x="624" y="776"/>
                    </a:cubicBezTo>
                    <a:cubicBezTo>
                      <a:pt x="643" y="780"/>
                      <a:pt x="665" y="778"/>
                      <a:pt x="681" y="788"/>
                    </a:cubicBezTo>
                    <a:cubicBezTo>
                      <a:pt x="708" y="806"/>
                      <a:pt x="750" y="857"/>
                      <a:pt x="750" y="857"/>
                    </a:cubicBezTo>
                    <a:cubicBezTo>
                      <a:pt x="754" y="845"/>
                      <a:pt x="762" y="834"/>
                      <a:pt x="762" y="822"/>
                    </a:cubicBezTo>
                    <a:cubicBezTo>
                      <a:pt x="762" y="814"/>
                      <a:pt x="733" y="753"/>
                      <a:pt x="762" y="742"/>
                    </a:cubicBezTo>
                    <a:cubicBezTo>
                      <a:pt x="794" y="729"/>
                      <a:pt x="831" y="734"/>
                      <a:pt x="865" y="730"/>
                    </a:cubicBezTo>
                    <a:cubicBezTo>
                      <a:pt x="908" y="689"/>
                      <a:pt x="916" y="625"/>
                      <a:pt x="935" y="569"/>
                    </a:cubicBezTo>
                    <a:cubicBezTo>
                      <a:pt x="939" y="558"/>
                      <a:pt x="958" y="561"/>
                      <a:pt x="969" y="557"/>
                    </a:cubicBezTo>
                    <a:cubicBezTo>
                      <a:pt x="981" y="546"/>
                      <a:pt x="989" y="528"/>
                      <a:pt x="1004" y="523"/>
                    </a:cubicBezTo>
                    <a:cubicBezTo>
                      <a:pt x="1015" y="519"/>
                      <a:pt x="1026" y="534"/>
                      <a:pt x="1038" y="534"/>
                    </a:cubicBezTo>
                    <a:cubicBezTo>
                      <a:pt x="1061" y="534"/>
                      <a:pt x="1084" y="527"/>
                      <a:pt x="1107" y="523"/>
                    </a:cubicBezTo>
                    <a:cubicBezTo>
                      <a:pt x="1115" y="511"/>
                      <a:pt x="1124" y="501"/>
                      <a:pt x="1130" y="488"/>
                    </a:cubicBezTo>
                    <a:cubicBezTo>
                      <a:pt x="1136" y="473"/>
                      <a:pt x="1128" y="450"/>
                      <a:pt x="1142" y="442"/>
                    </a:cubicBezTo>
                    <a:cubicBezTo>
                      <a:pt x="1156" y="434"/>
                      <a:pt x="1173" y="450"/>
                      <a:pt x="1188" y="454"/>
                    </a:cubicBezTo>
                    <a:cubicBezTo>
                      <a:pt x="1191" y="456"/>
                      <a:pt x="1259" y="517"/>
                      <a:pt x="1246" y="442"/>
                    </a:cubicBezTo>
                    <a:cubicBezTo>
                      <a:pt x="1243" y="426"/>
                      <a:pt x="1223" y="419"/>
                      <a:pt x="1211" y="408"/>
                    </a:cubicBezTo>
                    <a:cubicBezTo>
                      <a:pt x="1226" y="350"/>
                      <a:pt x="1243" y="313"/>
                      <a:pt x="1200" y="246"/>
                    </a:cubicBezTo>
                    <a:cubicBezTo>
                      <a:pt x="1189" y="229"/>
                      <a:pt x="1161" y="239"/>
                      <a:pt x="1142" y="235"/>
                    </a:cubicBezTo>
                    <a:cubicBezTo>
                      <a:pt x="1072" y="257"/>
                      <a:pt x="1134" y="250"/>
                      <a:pt x="1096" y="212"/>
                    </a:cubicBezTo>
                    <a:cubicBezTo>
                      <a:pt x="1087" y="203"/>
                      <a:pt x="1073" y="204"/>
                      <a:pt x="1061" y="200"/>
                    </a:cubicBezTo>
                    <a:cubicBezTo>
                      <a:pt x="1050" y="204"/>
                      <a:pt x="1030" y="200"/>
                      <a:pt x="1027" y="212"/>
                    </a:cubicBezTo>
                    <a:cubicBezTo>
                      <a:pt x="1016" y="251"/>
                      <a:pt x="1060" y="289"/>
                      <a:pt x="1027" y="327"/>
                    </a:cubicBezTo>
                    <a:cubicBezTo>
                      <a:pt x="1009" y="348"/>
                      <a:pt x="958" y="373"/>
                      <a:pt x="958" y="373"/>
                    </a:cubicBezTo>
                    <a:cubicBezTo>
                      <a:pt x="856" y="306"/>
                      <a:pt x="976" y="395"/>
                      <a:pt x="912" y="316"/>
                    </a:cubicBezTo>
                    <a:cubicBezTo>
                      <a:pt x="896" y="296"/>
                      <a:pt x="864" y="289"/>
                      <a:pt x="842" y="281"/>
                    </a:cubicBezTo>
                    <a:cubicBezTo>
                      <a:pt x="838" y="269"/>
                      <a:pt x="826" y="257"/>
                      <a:pt x="831" y="246"/>
                    </a:cubicBezTo>
                    <a:cubicBezTo>
                      <a:pt x="840" y="224"/>
                      <a:pt x="934" y="200"/>
                      <a:pt x="935" y="200"/>
                    </a:cubicBezTo>
                    <a:cubicBezTo>
                      <a:pt x="946" y="196"/>
                      <a:pt x="958" y="193"/>
                      <a:pt x="969" y="189"/>
                    </a:cubicBezTo>
                    <a:cubicBezTo>
                      <a:pt x="981" y="185"/>
                      <a:pt x="1004" y="177"/>
                      <a:pt x="1004" y="177"/>
                    </a:cubicBezTo>
                    <a:cubicBezTo>
                      <a:pt x="1010" y="168"/>
                      <a:pt x="1044" y="124"/>
                      <a:pt x="1038" y="108"/>
                    </a:cubicBezTo>
                    <a:cubicBezTo>
                      <a:pt x="1033" y="95"/>
                      <a:pt x="1015" y="93"/>
                      <a:pt x="1004" y="85"/>
                    </a:cubicBezTo>
                    <a:cubicBezTo>
                      <a:pt x="909" y="117"/>
                      <a:pt x="959" y="104"/>
                      <a:pt x="854" y="120"/>
                    </a:cubicBezTo>
                    <a:cubicBezTo>
                      <a:pt x="842" y="124"/>
                      <a:pt x="830" y="136"/>
                      <a:pt x="819" y="131"/>
                    </a:cubicBezTo>
                    <a:cubicBezTo>
                      <a:pt x="808" y="126"/>
                      <a:pt x="801" y="106"/>
                      <a:pt x="808" y="97"/>
                    </a:cubicBezTo>
                    <a:cubicBezTo>
                      <a:pt x="818" y="84"/>
                      <a:pt x="839" y="89"/>
                      <a:pt x="854" y="85"/>
                    </a:cubicBezTo>
                    <a:cubicBezTo>
                      <a:pt x="824" y="0"/>
                      <a:pt x="765" y="54"/>
                      <a:pt x="693" y="5"/>
                    </a:cubicBezTo>
                    <a:cubicBezTo>
                      <a:pt x="689" y="16"/>
                      <a:pt x="677" y="28"/>
                      <a:pt x="681" y="39"/>
                    </a:cubicBezTo>
                    <a:cubicBezTo>
                      <a:pt x="687" y="55"/>
                      <a:pt x="736" y="69"/>
                      <a:pt x="750" y="74"/>
                    </a:cubicBezTo>
                    <a:cubicBezTo>
                      <a:pt x="698" y="109"/>
                      <a:pt x="691" y="92"/>
                      <a:pt x="635" y="74"/>
                    </a:cubicBezTo>
                    <a:cubicBezTo>
                      <a:pt x="500" y="92"/>
                      <a:pt x="367" y="69"/>
                      <a:pt x="232" y="85"/>
                    </a:cubicBezTo>
                    <a:cubicBezTo>
                      <a:pt x="217" y="108"/>
                      <a:pt x="201" y="131"/>
                      <a:pt x="186" y="154"/>
                    </a:cubicBezTo>
                    <a:cubicBezTo>
                      <a:pt x="179" y="164"/>
                      <a:pt x="162" y="160"/>
                      <a:pt x="151" y="166"/>
                    </a:cubicBezTo>
                    <a:cubicBezTo>
                      <a:pt x="142" y="172"/>
                      <a:pt x="136" y="181"/>
                      <a:pt x="128" y="189"/>
                    </a:cubicBezTo>
                  </a:path>
                </a:pathLst>
              </a:custGeom>
              <a:noFill/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4" name="任意多边形 25604"/>
              <p:cNvSpPr>
                <a:spLocks noChangeArrowheads="1"/>
              </p:cNvSpPr>
              <p:nvPr/>
            </p:nvSpPr>
            <p:spPr bwMode="auto">
              <a:xfrm>
                <a:off x="7565" y="1260"/>
                <a:ext cx="2009" cy="965"/>
              </a:xfrm>
              <a:custGeom>
                <a:avLst/>
                <a:gdLst>
                  <a:gd name="T0" fmla="*/ 191 w 662"/>
                  <a:gd name="T1" fmla="*/ 135 h 351"/>
                  <a:gd name="T2" fmla="*/ 401 w 662"/>
                  <a:gd name="T3" fmla="*/ 261 h 351"/>
                  <a:gd name="T4" fmla="*/ 434 w 662"/>
                  <a:gd name="T5" fmla="*/ 357 h 351"/>
                  <a:gd name="T6" fmla="*/ 610 w 662"/>
                  <a:gd name="T7" fmla="*/ 388 h 351"/>
                  <a:gd name="T8" fmla="*/ 680 w 662"/>
                  <a:gd name="T9" fmla="*/ 704 h 351"/>
                  <a:gd name="T10" fmla="*/ 610 w 662"/>
                  <a:gd name="T11" fmla="*/ 894 h 351"/>
                  <a:gd name="T12" fmla="*/ 713 w 662"/>
                  <a:gd name="T13" fmla="*/ 957 h 351"/>
                  <a:gd name="T14" fmla="*/ 926 w 662"/>
                  <a:gd name="T15" fmla="*/ 830 h 351"/>
                  <a:gd name="T16" fmla="*/ 1205 w 662"/>
                  <a:gd name="T17" fmla="*/ 737 h 351"/>
                  <a:gd name="T18" fmla="*/ 1484 w 662"/>
                  <a:gd name="T19" fmla="*/ 514 h 351"/>
                  <a:gd name="T20" fmla="*/ 1624 w 662"/>
                  <a:gd name="T21" fmla="*/ 451 h 351"/>
                  <a:gd name="T22" fmla="*/ 1727 w 662"/>
                  <a:gd name="T23" fmla="*/ 357 h 351"/>
                  <a:gd name="T24" fmla="*/ 2009 w 662"/>
                  <a:gd name="T25" fmla="*/ 135 h 351"/>
                  <a:gd name="T26" fmla="*/ 1308 w 662"/>
                  <a:gd name="T27" fmla="*/ 38 h 351"/>
                  <a:gd name="T28" fmla="*/ 610 w 662"/>
                  <a:gd name="T29" fmla="*/ 71 h 351"/>
                  <a:gd name="T30" fmla="*/ 191 w 662"/>
                  <a:gd name="T31" fmla="*/ 102 h 351"/>
                  <a:gd name="T32" fmla="*/ 191 w 662"/>
                  <a:gd name="T33" fmla="*/ 135 h 35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62" h="351">
                    <a:moveTo>
                      <a:pt x="63" y="49"/>
                    </a:moveTo>
                    <a:cubicBezTo>
                      <a:pt x="99" y="61"/>
                      <a:pt x="107" y="58"/>
                      <a:pt x="132" y="95"/>
                    </a:cubicBezTo>
                    <a:cubicBezTo>
                      <a:pt x="139" y="105"/>
                      <a:pt x="133" y="123"/>
                      <a:pt x="143" y="130"/>
                    </a:cubicBezTo>
                    <a:cubicBezTo>
                      <a:pt x="159" y="141"/>
                      <a:pt x="182" y="137"/>
                      <a:pt x="201" y="141"/>
                    </a:cubicBezTo>
                    <a:cubicBezTo>
                      <a:pt x="231" y="186"/>
                      <a:pt x="240" y="202"/>
                      <a:pt x="224" y="256"/>
                    </a:cubicBezTo>
                    <a:cubicBezTo>
                      <a:pt x="217" y="279"/>
                      <a:pt x="201" y="325"/>
                      <a:pt x="201" y="325"/>
                    </a:cubicBezTo>
                    <a:cubicBezTo>
                      <a:pt x="212" y="333"/>
                      <a:pt x="222" y="351"/>
                      <a:pt x="235" y="348"/>
                    </a:cubicBezTo>
                    <a:cubicBezTo>
                      <a:pt x="262" y="342"/>
                      <a:pt x="305" y="302"/>
                      <a:pt x="305" y="302"/>
                    </a:cubicBezTo>
                    <a:cubicBezTo>
                      <a:pt x="335" y="258"/>
                      <a:pt x="347" y="251"/>
                      <a:pt x="397" y="268"/>
                    </a:cubicBezTo>
                    <a:cubicBezTo>
                      <a:pt x="470" y="249"/>
                      <a:pt x="434" y="269"/>
                      <a:pt x="489" y="187"/>
                    </a:cubicBezTo>
                    <a:cubicBezTo>
                      <a:pt x="499" y="173"/>
                      <a:pt x="521" y="174"/>
                      <a:pt x="535" y="164"/>
                    </a:cubicBezTo>
                    <a:cubicBezTo>
                      <a:pt x="548" y="155"/>
                      <a:pt x="558" y="141"/>
                      <a:pt x="569" y="130"/>
                    </a:cubicBezTo>
                    <a:cubicBezTo>
                      <a:pt x="587" y="76"/>
                      <a:pt x="607" y="62"/>
                      <a:pt x="662" y="49"/>
                    </a:cubicBezTo>
                    <a:cubicBezTo>
                      <a:pt x="565" y="13"/>
                      <a:pt x="532" y="0"/>
                      <a:pt x="431" y="14"/>
                    </a:cubicBezTo>
                    <a:cubicBezTo>
                      <a:pt x="323" y="68"/>
                      <a:pt x="426" y="26"/>
                      <a:pt x="201" y="26"/>
                    </a:cubicBezTo>
                    <a:cubicBezTo>
                      <a:pt x="155" y="26"/>
                      <a:pt x="109" y="33"/>
                      <a:pt x="63" y="37"/>
                    </a:cubicBezTo>
                    <a:cubicBezTo>
                      <a:pt x="3" y="67"/>
                      <a:pt x="0" y="64"/>
                      <a:pt x="63" y="49"/>
                    </a:cubicBezTo>
                    <a:close/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5" name="任意多边形 25605"/>
              <p:cNvSpPr>
                <a:spLocks noChangeArrowheads="1"/>
              </p:cNvSpPr>
              <p:nvPr/>
            </p:nvSpPr>
            <p:spPr bwMode="auto">
              <a:xfrm>
                <a:off x="15335" y="6884"/>
                <a:ext cx="1645" cy="1432"/>
              </a:xfrm>
              <a:custGeom>
                <a:avLst/>
                <a:gdLst>
                  <a:gd name="T0" fmla="*/ 844 w 542"/>
                  <a:gd name="T1" fmla="*/ 58 h 521"/>
                  <a:gd name="T2" fmla="*/ 598 w 542"/>
                  <a:gd name="T3" fmla="*/ 247 h 521"/>
                  <a:gd name="T4" fmla="*/ 352 w 542"/>
                  <a:gd name="T5" fmla="*/ 247 h 521"/>
                  <a:gd name="T6" fmla="*/ 319 w 542"/>
                  <a:gd name="T7" fmla="*/ 404 h 521"/>
                  <a:gd name="T8" fmla="*/ 143 w 542"/>
                  <a:gd name="T9" fmla="*/ 500 h 521"/>
                  <a:gd name="T10" fmla="*/ 39 w 542"/>
                  <a:gd name="T11" fmla="*/ 563 h 521"/>
                  <a:gd name="T12" fmla="*/ 143 w 542"/>
                  <a:gd name="T13" fmla="*/ 880 h 521"/>
                  <a:gd name="T14" fmla="*/ 109 w 542"/>
                  <a:gd name="T15" fmla="*/ 1102 h 521"/>
                  <a:gd name="T16" fmla="*/ 771 w 542"/>
                  <a:gd name="T17" fmla="*/ 1132 h 521"/>
                  <a:gd name="T18" fmla="*/ 844 w 542"/>
                  <a:gd name="T19" fmla="*/ 1069 h 521"/>
                  <a:gd name="T20" fmla="*/ 914 w 542"/>
                  <a:gd name="T21" fmla="*/ 1165 h 521"/>
                  <a:gd name="T22" fmla="*/ 1017 w 542"/>
                  <a:gd name="T23" fmla="*/ 1262 h 521"/>
                  <a:gd name="T24" fmla="*/ 1296 w 542"/>
                  <a:gd name="T25" fmla="*/ 1388 h 521"/>
                  <a:gd name="T26" fmla="*/ 1645 w 542"/>
                  <a:gd name="T27" fmla="*/ 816 h 521"/>
                  <a:gd name="T28" fmla="*/ 1612 w 542"/>
                  <a:gd name="T29" fmla="*/ 627 h 521"/>
                  <a:gd name="T30" fmla="*/ 1505 w 542"/>
                  <a:gd name="T31" fmla="*/ 563 h 521"/>
                  <a:gd name="T32" fmla="*/ 1436 w 542"/>
                  <a:gd name="T33" fmla="*/ 374 h 521"/>
                  <a:gd name="T34" fmla="*/ 1436 w 542"/>
                  <a:gd name="T35" fmla="*/ 58 h 521"/>
                  <a:gd name="T36" fmla="*/ 1332 w 542"/>
                  <a:gd name="T37" fmla="*/ 151 h 521"/>
                  <a:gd name="T38" fmla="*/ 1226 w 542"/>
                  <a:gd name="T39" fmla="*/ 341 h 521"/>
                  <a:gd name="T40" fmla="*/ 1087 w 542"/>
                  <a:gd name="T41" fmla="*/ 247 h 521"/>
                  <a:gd name="T42" fmla="*/ 1053 w 542"/>
                  <a:gd name="T43" fmla="*/ 151 h 521"/>
                  <a:gd name="T44" fmla="*/ 1017 w 542"/>
                  <a:gd name="T45" fmla="*/ 25 h 521"/>
                  <a:gd name="T46" fmla="*/ 844 w 542"/>
                  <a:gd name="T47" fmla="*/ 58 h 521"/>
                  <a:gd name="T48" fmla="*/ 598 w 542"/>
                  <a:gd name="T49" fmla="*/ 247 h 521"/>
                  <a:gd name="T50" fmla="*/ 458 w 542"/>
                  <a:gd name="T51" fmla="*/ 341 h 5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42" h="521">
                    <a:moveTo>
                      <a:pt x="278" y="21"/>
                    </a:moveTo>
                    <a:cubicBezTo>
                      <a:pt x="262" y="67"/>
                      <a:pt x="241" y="74"/>
                      <a:pt x="197" y="90"/>
                    </a:cubicBezTo>
                    <a:cubicBezTo>
                      <a:pt x="181" y="86"/>
                      <a:pt x="133" y="64"/>
                      <a:pt x="116" y="90"/>
                    </a:cubicBezTo>
                    <a:cubicBezTo>
                      <a:pt x="105" y="106"/>
                      <a:pt x="112" y="129"/>
                      <a:pt x="105" y="147"/>
                    </a:cubicBezTo>
                    <a:cubicBezTo>
                      <a:pt x="94" y="173"/>
                      <a:pt x="70" y="175"/>
                      <a:pt x="47" y="182"/>
                    </a:cubicBezTo>
                    <a:cubicBezTo>
                      <a:pt x="36" y="190"/>
                      <a:pt x="16" y="192"/>
                      <a:pt x="13" y="205"/>
                    </a:cubicBezTo>
                    <a:cubicBezTo>
                      <a:pt x="0" y="262"/>
                      <a:pt x="22" y="282"/>
                      <a:pt x="47" y="320"/>
                    </a:cubicBezTo>
                    <a:cubicBezTo>
                      <a:pt x="43" y="347"/>
                      <a:pt x="18" y="381"/>
                      <a:pt x="36" y="401"/>
                    </a:cubicBezTo>
                    <a:cubicBezTo>
                      <a:pt x="73" y="443"/>
                      <a:pt x="217" y="416"/>
                      <a:pt x="254" y="412"/>
                    </a:cubicBezTo>
                    <a:cubicBezTo>
                      <a:pt x="262" y="404"/>
                      <a:pt x="267" y="386"/>
                      <a:pt x="278" y="389"/>
                    </a:cubicBezTo>
                    <a:cubicBezTo>
                      <a:pt x="292" y="392"/>
                      <a:pt x="292" y="413"/>
                      <a:pt x="301" y="424"/>
                    </a:cubicBezTo>
                    <a:cubicBezTo>
                      <a:pt x="311" y="437"/>
                      <a:pt x="324" y="447"/>
                      <a:pt x="335" y="459"/>
                    </a:cubicBezTo>
                    <a:cubicBezTo>
                      <a:pt x="357" y="521"/>
                      <a:pt x="365" y="520"/>
                      <a:pt x="427" y="505"/>
                    </a:cubicBezTo>
                    <a:cubicBezTo>
                      <a:pt x="474" y="434"/>
                      <a:pt x="517" y="377"/>
                      <a:pt x="542" y="297"/>
                    </a:cubicBezTo>
                    <a:cubicBezTo>
                      <a:pt x="538" y="274"/>
                      <a:pt x="541" y="249"/>
                      <a:pt x="531" y="228"/>
                    </a:cubicBezTo>
                    <a:cubicBezTo>
                      <a:pt x="525" y="216"/>
                      <a:pt x="503" y="217"/>
                      <a:pt x="496" y="205"/>
                    </a:cubicBezTo>
                    <a:cubicBezTo>
                      <a:pt x="483" y="184"/>
                      <a:pt x="473" y="136"/>
                      <a:pt x="473" y="136"/>
                    </a:cubicBezTo>
                    <a:cubicBezTo>
                      <a:pt x="480" y="109"/>
                      <a:pt x="504" y="44"/>
                      <a:pt x="473" y="21"/>
                    </a:cubicBezTo>
                    <a:cubicBezTo>
                      <a:pt x="460" y="11"/>
                      <a:pt x="450" y="44"/>
                      <a:pt x="439" y="55"/>
                    </a:cubicBezTo>
                    <a:cubicBezTo>
                      <a:pt x="436" y="63"/>
                      <a:pt x="419" y="124"/>
                      <a:pt x="404" y="124"/>
                    </a:cubicBezTo>
                    <a:cubicBezTo>
                      <a:pt x="385" y="124"/>
                      <a:pt x="373" y="101"/>
                      <a:pt x="358" y="90"/>
                    </a:cubicBezTo>
                    <a:cubicBezTo>
                      <a:pt x="354" y="78"/>
                      <a:pt x="350" y="67"/>
                      <a:pt x="347" y="55"/>
                    </a:cubicBezTo>
                    <a:cubicBezTo>
                      <a:pt x="343" y="40"/>
                      <a:pt x="349" y="16"/>
                      <a:pt x="335" y="9"/>
                    </a:cubicBezTo>
                    <a:cubicBezTo>
                      <a:pt x="318" y="0"/>
                      <a:pt x="297" y="17"/>
                      <a:pt x="278" y="21"/>
                    </a:cubicBezTo>
                    <a:cubicBezTo>
                      <a:pt x="262" y="67"/>
                      <a:pt x="241" y="74"/>
                      <a:pt x="197" y="90"/>
                    </a:cubicBezTo>
                    <a:cubicBezTo>
                      <a:pt x="159" y="127"/>
                      <a:pt x="178" y="124"/>
                      <a:pt x="151" y="124"/>
                    </a:cubicBezTo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6" name="任意多边形 25606"/>
              <p:cNvSpPr>
                <a:spLocks noChangeArrowheads="1"/>
              </p:cNvSpPr>
              <p:nvPr/>
            </p:nvSpPr>
            <p:spPr bwMode="auto">
              <a:xfrm>
                <a:off x="9182" y="1654"/>
                <a:ext cx="6902" cy="5468"/>
              </a:xfrm>
              <a:custGeom>
                <a:avLst/>
                <a:gdLst>
                  <a:gd name="T0" fmla="*/ 1468 w 2275"/>
                  <a:gd name="T1" fmla="*/ 912 h 1990"/>
                  <a:gd name="T2" fmla="*/ 1116 w 2275"/>
                  <a:gd name="T3" fmla="*/ 1132 h 1990"/>
                  <a:gd name="T4" fmla="*/ 734 w 2275"/>
                  <a:gd name="T5" fmla="*/ 1385 h 1990"/>
                  <a:gd name="T6" fmla="*/ 419 w 2275"/>
                  <a:gd name="T7" fmla="*/ 1734 h 1990"/>
                  <a:gd name="T8" fmla="*/ 837 w 2275"/>
                  <a:gd name="T9" fmla="*/ 1704 h 1990"/>
                  <a:gd name="T10" fmla="*/ 1292 w 2275"/>
                  <a:gd name="T11" fmla="*/ 1511 h 1990"/>
                  <a:gd name="T12" fmla="*/ 1572 w 2275"/>
                  <a:gd name="T13" fmla="*/ 1704 h 1990"/>
                  <a:gd name="T14" fmla="*/ 1957 w 2275"/>
                  <a:gd name="T15" fmla="*/ 1355 h 1990"/>
                  <a:gd name="T16" fmla="*/ 2272 w 2275"/>
                  <a:gd name="T17" fmla="*/ 1734 h 1990"/>
                  <a:gd name="T18" fmla="*/ 2203 w 2275"/>
                  <a:gd name="T19" fmla="*/ 1987 h 1990"/>
                  <a:gd name="T20" fmla="*/ 1781 w 2275"/>
                  <a:gd name="T21" fmla="*/ 2113 h 1990"/>
                  <a:gd name="T22" fmla="*/ 595 w 2275"/>
                  <a:gd name="T23" fmla="*/ 1987 h 1990"/>
                  <a:gd name="T24" fmla="*/ 316 w 2275"/>
                  <a:gd name="T25" fmla="*/ 2303 h 1990"/>
                  <a:gd name="T26" fmla="*/ 316 w 2275"/>
                  <a:gd name="T27" fmla="*/ 3413 h 1990"/>
                  <a:gd name="T28" fmla="*/ 1189 w 2275"/>
                  <a:gd name="T29" fmla="*/ 3759 h 1990"/>
                  <a:gd name="T30" fmla="*/ 1362 w 2275"/>
                  <a:gd name="T31" fmla="*/ 4583 h 1990"/>
                  <a:gd name="T32" fmla="*/ 1608 w 2275"/>
                  <a:gd name="T33" fmla="*/ 5122 h 1990"/>
                  <a:gd name="T34" fmla="*/ 2027 w 2275"/>
                  <a:gd name="T35" fmla="*/ 5375 h 1990"/>
                  <a:gd name="T36" fmla="*/ 2515 w 2275"/>
                  <a:gd name="T37" fmla="*/ 4234 h 1990"/>
                  <a:gd name="T38" fmla="*/ 2691 w 2275"/>
                  <a:gd name="T39" fmla="*/ 3822 h 1990"/>
                  <a:gd name="T40" fmla="*/ 2585 w 2275"/>
                  <a:gd name="T41" fmla="*/ 3506 h 1990"/>
                  <a:gd name="T42" fmla="*/ 2236 w 2275"/>
                  <a:gd name="T43" fmla="*/ 2621 h 1990"/>
                  <a:gd name="T44" fmla="*/ 2551 w 2275"/>
                  <a:gd name="T45" fmla="*/ 2874 h 1990"/>
                  <a:gd name="T46" fmla="*/ 3355 w 2275"/>
                  <a:gd name="T47" fmla="*/ 2841 h 1990"/>
                  <a:gd name="T48" fmla="*/ 2864 w 2275"/>
                  <a:gd name="T49" fmla="*/ 2239 h 1990"/>
                  <a:gd name="T50" fmla="*/ 3704 w 2275"/>
                  <a:gd name="T51" fmla="*/ 2558 h 1990"/>
                  <a:gd name="T52" fmla="*/ 4229 w 2275"/>
                  <a:gd name="T53" fmla="*/ 3443 h 1990"/>
                  <a:gd name="T54" fmla="*/ 4229 w 2275"/>
                  <a:gd name="T55" fmla="*/ 3286 h 1990"/>
                  <a:gd name="T56" fmla="*/ 4684 w 2275"/>
                  <a:gd name="T57" fmla="*/ 2715 h 1990"/>
                  <a:gd name="T58" fmla="*/ 5136 w 2275"/>
                  <a:gd name="T59" fmla="*/ 3696 h 1990"/>
                  <a:gd name="T60" fmla="*/ 5661 w 2275"/>
                  <a:gd name="T61" fmla="*/ 4234 h 1990"/>
                  <a:gd name="T62" fmla="*/ 5276 w 2275"/>
                  <a:gd name="T63" fmla="*/ 3506 h 1990"/>
                  <a:gd name="T64" fmla="*/ 5173 w 2275"/>
                  <a:gd name="T65" fmla="*/ 3220 h 1990"/>
                  <a:gd name="T66" fmla="*/ 5312 w 2275"/>
                  <a:gd name="T67" fmla="*/ 2968 h 1990"/>
                  <a:gd name="T68" fmla="*/ 5837 w 2275"/>
                  <a:gd name="T69" fmla="*/ 2558 h 1990"/>
                  <a:gd name="T70" fmla="*/ 5558 w 2275"/>
                  <a:gd name="T71" fmla="*/ 1893 h 1990"/>
                  <a:gd name="T72" fmla="*/ 5977 w 2275"/>
                  <a:gd name="T73" fmla="*/ 1956 h 1990"/>
                  <a:gd name="T74" fmla="*/ 6219 w 2275"/>
                  <a:gd name="T75" fmla="*/ 1228 h 1990"/>
                  <a:gd name="T76" fmla="*/ 5907 w 2275"/>
                  <a:gd name="T77" fmla="*/ 816 h 1990"/>
                  <a:gd name="T78" fmla="*/ 6395 w 2275"/>
                  <a:gd name="T79" fmla="*/ 783 h 1990"/>
                  <a:gd name="T80" fmla="*/ 6744 w 2275"/>
                  <a:gd name="T81" fmla="*/ 1102 h 1990"/>
                  <a:gd name="T82" fmla="*/ 6884 w 2275"/>
                  <a:gd name="T83" fmla="*/ 563 h 1990"/>
                  <a:gd name="T84" fmla="*/ 6289 w 2275"/>
                  <a:gd name="T85" fmla="*/ 374 h 1990"/>
                  <a:gd name="T86" fmla="*/ 4369 w 2275"/>
                  <a:gd name="T87" fmla="*/ 151 h 1990"/>
                  <a:gd name="T88" fmla="*/ 3179 w 2275"/>
                  <a:gd name="T89" fmla="*/ 121 h 1990"/>
                  <a:gd name="T90" fmla="*/ 3007 w 2275"/>
                  <a:gd name="T91" fmla="*/ 310 h 1990"/>
                  <a:gd name="T92" fmla="*/ 2096 w 2275"/>
                  <a:gd name="T93" fmla="*/ 563 h 1990"/>
                  <a:gd name="T94" fmla="*/ 1432 w 2275"/>
                  <a:gd name="T95" fmla="*/ 341 h 1990"/>
                  <a:gd name="T96" fmla="*/ 1083 w 2275"/>
                  <a:gd name="T97" fmla="*/ 783 h 1990"/>
                  <a:gd name="T98" fmla="*/ 1047 w 2275"/>
                  <a:gd name="T99" fmla="*/ 1006 h 1990"/>
                  <a:gd name="T100" fmla="*/ 768 w 2275"/>
                  <a:gd name="T101" fmla="*/ 1006 h 1990"/>
                  <a:gd name="T102" fmla="*/ 768 w 2275"/>
                  <a:gd name="T103" fmla="*/ 1574 h 1990"/>
                  <a:gd name="T104" fmla="*/ 734 w 2275"/>
                  <a:gd name="T105" fmla="*/ 1923 h 1990"/>
                  <a:gd name="T106" fmla="*/ 1013 w 2275"/>
                  <a:gd name="T107" fmla="*/ 1574 h 199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75" h="1990">
                    <a:moveTo>
                      <a:pt x="357" y="262"/>
                    </a:moveTo>
                    <a:cubicBezTo>
                      <a:pt x="353" y="274"/>
                      <a:pt x="340" y="286"/>
                      <a:pt x="345" y="297"/>
                    </a:cubicBezTo>
                    <a:cubicBezTo>
                      <a:pt x="358" y="330"/>
                      <a:pt x="449" y="328"/>
                      <a:pt x="484" y="332"/>
                    </a:cubicBezTo>
                    <a:cubicBezTo>
                      <a:pt x="492" y="320"/>
                      <a:pt x="494" y="302"/>
                      <a:pt x="507" y="297"/>
                    </a:cubicBezTo>
                    <a:cubicBezTo>
                      <a:pt x="543" y="282"/>
                      <a:pt x="548" y="328"/>
                      <a:pt x="553" y="343"/>
                    </a:cubicBezTo>
                    <a:cubicBezTo>
                      <a:pt x="487" y="429"/>
                      <a:pt x="537" y="386"/>
                      <a:pt x="368" y="412"/>
                    </a:cubicBezTo>
                    <a:cubicBezTo>
                      <a:pt x="341" y="416"/>
                      <a:pt x="288" y="424"/>
                      <a:pt x="288" y="424"/>
                    </a:cubicBezTo>
                    <a:cubicBezTo>
                      <a:pt x="284" y="447"/>
                      <a:pt x="288" y="473"/>
                      <a:pt x="276" y="493"/>
                    </a:cubicBezTo>
                    <a:cubicBezTo>
                      <a:pt x="270" y="503"/>
                      <a:pt x="247" y="493"/>
                      <a:pt x="242" y="504"/>
                    </a:cubicBezTo>
                    <a:cubicBezTo>
                      <a:pt x="189" y="609"/>
                      <a:pt x="273" y="571"/>
                      <a:pt x="196" y="596"/>
                    </a:cubicBezTo>
                    <a:cubicBezTo>
                      <a:pt x="188" y="604"/>
                      <a:pt x="182" y="614"/>
                      <a:pt x="173" y="620"/>
                    </a:cubicBezTo>
                    <a:cubicBezTo>
                      <a:pt x="163" y="626"/>
                      <a:pt x="141" y="619"/>
                      <a:pt x="138" y="631"/>
                    </a:cubicBezTo>
                    <a:cubicBezTo>
                      <a:pt x="129" y="664"/>
                      <a:pt x="181" y="672"/>
                      <a:pt x="196" y="677"/>
                    </a:cubicBezTo>
                    <a:cubicBezTo>
                      <a:pt x="285" y="648"/>
                      <a:pt x="181" y="692"/>
                      <a:pt x="242" y="631"/>
                    </a:cubicBezTo>
                    <a:cubicBezTo>
                      <a:pt x="250" y="623"/>
                      <a:pt x="265" y="624"/>
                      <a:pt x="276" y="620"/>
                    </a:cubicBezTo>
                    <a:cubicBezTo>
                      <a:pt x="358" y="564"/>
                      <a:pt x="318" y="579"/>
                      <a:pt x="392" y="562"/>
                    </a:cubicBezTo>
                    <a:cubicBezTo>
                      <a:pt x="414" y="594"/>
                      <a:pt x="439" y="622"/>
                      <a:pt x="461" y="654"/>
                    </a:cubicBezTo>
                    <a:cubicBezTo>
                      <a:pt x="480" y="596"/>
                      <a:pt x="477" y="584"/>
                      <a:pt x="426" y="550"/>
                    </a:cubicBezTo>
                    <a:cubicBezTo>
                      <a:pt x="438" y="542"/>
                      <a:pt x="447" y="524"/>
                      <a:pt x="461" y="527"/>
                    </a:cubicBezTo>
                    <a:cubicBezTo>
                      <a:pt x="481" y="531"/>
                      <a:pt x="488" y="584"/>
                      <a:pt x="495" y="596"/>
                    </a:cubicBezTo>
                    <a:cubicBezTo>
                      <a:pt x="501" y="606"/>
                      <a:pt x="512" y="611"/>
                      <a:pt x="518" y="620"/>
                    </a:cubicBezTo>
                    <a:cubicBezTo>
                      <a:pt x="563" y="689"/>
                      <a:pt x="514" y="648"/>
                      <a:pt x="576" y="689"/>
                    </a:cubicBezTo>
                    <a:cubicBezTo>
                      <a:pt x="591" y="643"/>
                      <a:pt x="594" y="603"/>
                      <a:pt x="622" y="562"/>
                    </a:cubicBezTo>
                    <a:cubicBezTo>
                      <a:pt x="622" y="561"/>
                      <a:pt x="643" y="494"/>
                      <a:pt x="645" y="493"/>
                    </a:cubicBezTo>
                    <a:cubicBezTo>
                      <a:pt x="656" y="488"/>
                      <a:pt x="668" y="500"/>
                      <a:pt x="680" y="504"/>
                    </a:cubicBezTo>
                    <a:cubicBezTo>
                      <a:pt x="763" y="587"/>
                      <a:pt x="730" y="547"/>
                      <a:pt x="783" y="620"/>
                    </a:cubicBezTo>
                    <a:cubicBezTo>
                      <a:pt x="772" y="624"/>
                      <a:pt x="761" y="631"/>
                      <a:pt x="749" y="631"/>
                    </a:cubicBezTo>
                    <a:cubicBezTo>
                      <a:pt x="718" y="631"/>
                      <a:pt x="687" y="614"/>
                      <a:pt x="656" y="620"/>
                    </a:cubicBezTo>
                    <a:cubicBezTo>
                      <a:pt x="643" y="623"/>
                      <a:pt x="641" y="643"/>
                      <a:pt x="633" y="654"/>
                    </a:cubicBezTo>
                    <a:cubicBezTo>
                      <a:pt x="660" y="695"/>
                      <a:pt x="679" y="708"/>
                      <a:pt x="726" y="723"/>
                    </a:cubicBezTo>
                    <a:cubicBezTo>
                      <a:pt x="770" y="790"/>
                      <a:pt x="750" y="789"/>
                      <a:pt x="680" y="804"/>
                    </a:cubicBezTo>
                    <a:cubicBezTo>
                      <a:pt x="661" y="800"/>
                      <a:pt x="640" y="799"/>
                      <a:pt x="622" y="792"/>
                    </a:cubicBezTo>
                    <a:cubicBezTo>
                      <a:pt x="609" y="787"/>
                      <a:pt x="601" y="766"/>
                      <a:pt x="587" y="769"/>
                    </a:cubicBezTo>
                    <a:cubicBezTo>
                      <a:pt x="549" y="778"/>
                      <a:pt x="521" y="814"/>
                      <a:pt x="484" y="827"/>
                    </a:cubicBezTo>
                    <a:cubicBezTo>
                      <a:pt x="453" y="737"/>
                      <a:pt x="389" y="703"/>
                      <a:pt x="299" y="689"/>
                    </a:cubicBezTo>
                    <a:cubicBezTo>
                      <a:pt x="220" y="742"/>
                      <a:pt x="256" y="744"/>
                      <a:pt x="196" y="723"/>
                    </a:cubicBezTo>
                    <a:cubicBezTo>
                      <a:pt x="181" y="746"/>
                      <a:pt x="159" y="766"/>
                      <a:pt x="150" y="792"/>
                    </a:cubicBezTo>
                    <a:cubicBezTo>
                      <a:pt x="146" y="804"/>
                      <a:pt x="147" y="818"/>
                      <a:pt x="138" y="827"/>
                    </a:cubicBezTo>
                    <a:cubicBezTo>
                      <a:pt x="130" y="835"/>
                      <a:pt x="115" y="834"/>
                      <a:pt x="104" y="838"/>
                    </a:cubicBezTo>
                    <a:cubicBezTo>
                      <a:pt x="71" y="887"/>
                      <a:pt x="54" y="930"/>
                      <a:pt x="23" y="977"/>
                    </a:cubicBezTo>
                    <a:cubicBezTo>
                      <a:pt x="16" y="1004"/>
                      <a:pt x="0" y="1029"/>
                      <a:pt x="0" y="1057"/>
                    </a:cubicBezTo>
                    <a:cubicBezTo>
                      <a:pt x="0" y="1139"/>
                      <a:pt x="50" y="1188"/>
                      <a:pt x="104" y="1242"/>
                    </a:cubicBezTo>
                    <a:cubicBezTo>
                      <a:pt x="156" y="1294"/>
                      <a:pt x="95" y="1265"/>
                      <a:pt x="161" y="1288"/>
                    </a:cubicBezTo>
                    <a:cubicBezTo>
                      <a:pt x="231" y="1270"/>
                      <a:pt x="244" y="1265"/>
                      <a:pt x="322" y="1276"/>
                    </a:cubicBezTo>
                    <a:cubicBezTo>
                      <a:pt x="363" y="1303"/>
                      <a:pt x="376" y="1323"/>
                      <a:pt x="392" y="1368"/>
                    </a:cubicBezTo>
                    <a:cubicBezTo>
                      <a:pt x="395" y="1393"/>
                      <a:pt x="397" y="1462"/>
                      <a:pt x="415" y="1495"/>
                    </a:cubicBezTo>
                    <a:cubicBezTo>
                      <a:pt x="428" y="1519"/>
                      <a:pt x="461" y="1564"/>
                      <a:pt x="461" y="1564"/>
                    </a:cubicBezTo>
                    <a:cubicBezTo>
                      <a:pt x="479" y="1622"/>
                      <a:pt x="476" y="1587"/>
                      <a:pt x="449" y="1668"/>
                    </a:cubicBezTo>
                    <a:cubicBezTo>
                      <a:pt x="445" y="1679"/>
                      <a:pt x="442" y="1691"/>
                      <a:pt x="438" y="1702"/>
                    </a:cubicBezTo>
                    <a:cubicBezTo>
                      <a:pt x="434" y="1714"/>
                      <a:pt x="426" y="1737"/>
                      <a:pt x="426" y="1737"/>
                    </a:cubicBezTo>
                    <a:cubicBezTo>
                      <a:pt x="443" y="1837"/>
                      <a:pt x="432" y="1831"/>
                      <a:pt x="530" y="1864"/>
                    </a:cubicBezTo>
                    <a:cubicBezTo>
                      <a:pt x="557" y="1944"/>
                      <a:pt x="546" y="1910"/>
                      <a:pt x="564" y="1967"/>
                    </a:cubicBezTo>
                    <a:cubicBezTo>
                      <a:pt x="571" y="1990"/>
                      <a:pt x="633" y="1990"/>
                      <a:pt x="633" y="1990"/>
                    </a:cubicBezTo>
                    <a:cubicBezTo>
                      <a:pt x="645" y="1979"/>
                      <a:pt x="660" y="1970"/>
                      <a:pt x="668" y="1956"/>
                    </a:cubicBezTo>
                    <a:cubicBezTo>
                      <a:pt x="710" y="1881"/>
                      <a:pt x="671" y="1874"/>
                      <a:pt x="737" y="1829"/>
                    </a:cubicBezTo>
                    <a:cubicBezTo>
                      <a:pt x="761" y="1760"/>
                      <a:pt x="765" y="1699"/>
                      <a:pt x="829" y="1656"/>
                    </a:cubicBezTo>
                    <a:cubicBezTo>
                      <a:pt x="848" y="1602"/>
                      <a:pt x="848" y="1620"/>
                      <a:pt x="829" y="1541"/>
                    </a:cubicBezTo>
                    <a:cubicBezTo>
                      <a:pt x="823" y="1517"/>
                      <a:pt x="806" y="1472"/>
                      <a:pt x="806" y="1472"/>
                    </a:cubicBezTo>
                    <a:cubicBezTo>
                      <a:pt x="829" y="1457"/>
                      <a:pt x="852" y="1441"/>
                      <a:pt x="875" y="1426"/>
                    </a:cubicBezTo>
                    <a:cubicBezTo>
                      <a:pt x="885" y="1419"/>
                      <a:pt x="881" y="1402"/>
                      <a:pt x="887" y="1391"/>
                    </a:cubicBezTo>
                    <a:cubicBezTo>
                      <a:pt x="908" y="1350"/>
                      <a:pt x="905" y="1359"/>
                      <a:pt x="944" y="1345"/>
                    </a:cubicBezTo>
                    <a:cubicBezTo>
                      <a:pt x="966" y="1283"/>
                      <a:pt x="1043" y="1196"/>
                      <a:pt x="933" y="1161"/>
                    </a:cubicBezTo>
                    <a:cubicBezTo>
                      <a:pt x="866" y="1182"/>
                      <a:pt x="873" y="1203"/>
                      <a:pt x="852" y="1276"/>
                    </a:cubicBezTo>
                    <a:cubicBezTo>
                      <a:pt x="840" y="1227"/>
                      <a:pt x="841" y="1175"/>
                      <a:pt x="829" y="1126"/>
                    </a:cubicBezTo>
                    <a:cubicBezTo>
                      <a:pt x="824" y="1106"/>
                      <a:pt x="783" y="1069"/>
                      <a:pt x="772" y="1057"/>
                    </a:cubicBezTo>
                    <a:cubicBezTo>
                      <a:pt x="760" y="1023"/>
                      <a:pt x="749" y="988"/>
                      <a:pt x="737" y="954"/>
                    </a:cubicBezTo>
                    <a:cubicBezTo>
                      <a:pt x="741" y="939"/>
                      <a:pt x="734" y="902"/>
                      <a:pt x="749" y="908"/>
                    </a:cubicBezTo>
                    <a:cubicBezTo>
                      <a:pt x="787" y="923"/>
                      <a:pt x="795" y="977"/>
                      <a:pt x="818" y="1011"/>
                    </a:cubicBezTo>
                    <a:cubicBezTo>
                      <a:pt x="826" y="1023"/>
                      <a:pt x="833" y="1034"/>
                      <a:pt x="841" y="1046"/>
                    </a:cubicBezTo>
                    <a:cubicBezTo>
                      <a:pt x="849" y="1057"/>
                      <a:pt x="864" y="1080"/>
                      <a:pt x="864" y="1080"/>
                    </a:cubicBezTo>
                    <a:cubicBezTo>
                      <a:pt x="881" y="1134"/>
                      <a:pt x="888" y="1146"/>
                      <a:pt x="944" y="1126"/>
                    </a:cubicBezTo>
                    <a:cubicBezTo>
                      <a:pt x="991" y="1060"/>
                      <a:pt x="1032" y="1047"/>
                      <a:pt x="1106" y="1034"/>
                    </a:cubicBezTo>
                    <a:cubicBezTo>
                      <a:pt x="1121" y="1026"/>
                      <a:pt x="1145" y="1027"/>
                      <a:pt x="1152" y="1011"/>
                    </a:cubicBezTo>
                    <a:cubicBezTo>
                      <a:pt x="1190" y="921"/>
                      <a:pt x="993" y="922"/>
                      <a:pt x="968" y="919"/>
                    </a:cubicBezTo>
                    <a:cubicBezTo>
                      <a:pt x="930" y="882"/>
                      <a:pt x="932" y="866"/>
                      <a:pt x="944" y="815"/>
                    </a:cubicBezTo>
                    <a:cubicBezTo>
                      <a:pt x="956" y="823"/>
                      <a:pt x="966" y="832"/>
                      <a:pt x="979" y="838"/>
                    </a:cubicBezTo>
                    <a:cubicBezTo>
                      <a:pt x="1001" y="848"/>
                      <a:pt x="1048" y="861"/>
                      <a:pt x="1048" y="861"/>
                    </a:cubicBezTo>
                    <a:cubicBezTo>
                      <a:pt x="1096" y="935"/>
                      <a:pt x="1123" y="921"/>
                      <a:pt x="1221" y="931"/>
                    </a:cubicBezTo>
                    <a:cubicBezTo>
                      <a:pt x="1241" y="971"/>
                      <a:pt x="1274" y="1063"/>
                      <a:pt x="1302" y="1103"/>
                    </a:cubicBezTo>
                    <a:cubicBezTo>
                      <a:pt x="1324" y="1134"/>
                      <a:pt x="1355" y="1168"/>
                      <a:pt x="1382" y="1196"/>
                    </a:cubicBezTo>
                    <a:cubicBezTo>
                      <a:pt x="1386" y="1215"/>
                      <a:pt x="1389" y="1234"/>
                      <a:pt x="1394" y="1253"/>
                    </a:cubicBezTo>
                    <a:cubicBezTo>
                      <a:pt x="1397" y="1265"/>
                      <a:pt x="1393" y="1285"/>
                      <a:pt x="1405" y="1288"/>
                    </a:cubicBezTo>
                    <a:cubicBezTo>
                      <a:pt x="1419" y="1292"/>
                      <a:pt x="1428" y="1273"/>
                      <a:pt x="1440" y="1265"/>
                    </a:cubicBezTo>
                    <a:cubicBezTo>
                      <a:pt x="1425" y="1242"/>
                      <a:pt x="1409" y="1219"/>
                      <a:pt x="1394" y="1196"/>
                    </a:cubicBezTo>
                    <a:cubicBezTo>
                      <a:pt x="1353" y="1134"/>
                      <a:pt x="1433" y="1061"/>
                      <a:pt x="1474" y="1034"/>
                    </a:cubicBezTo>
                    <a:cubicBezTo>
                      <a:pt x="1478" y="1023"/>
                      <a:pt x="1494" y="968"/>
                      <a:pt x="1509" y="965"/>
                    </a:cubicBezTo>
                    <a:cubicBezTo>
                      <a:pt x="1523" y="962"/>
                      <a:pt x="1532" y="980"/>
                      <a:pt x="1544" y="988"/>
                    </a:cubicBezTo>
                    <a:cubicBezTo>
                      <a:pt x="1597" y="1067"/>
                      <a:pt x="1564" y="1048"/>
                      <a:pt x="1624" y="1069"/>
                    </a:cubicBezTo>
                    <a:cubicBezTo>
                      <a:pt x="1645" y="1130"/>
                      <a:pt x="1670" y="1188"/>
                      <a:pt x="1705" y="1242"/>
                    </a:cubicBezTo>
                    <a:cubicBezTo>
                      <a:pt x="1701" y="1276"/>
                      <a:pt x="1721" y="1325"/>
                      <a:pt x="1693" y="1345"/>
                    </a:cubicBezTo>
                    <a:cubicBezTo>
                      <a:pt x="1670" y="1361"/>
                      <a:pt x="1624" y="1299"/>
                      <a:pt x="1624" y="1299"/>
                    </a:cubicBezTo>
                    <a:cubicBezTo>
                      <a:pt x="1667" y="1363"/>
                      <a:pt x="1687" y="1384"/>
                      <a:pt x="1751" y="1426"/>
                    </a:cubicBezTo>
                    <a:cubicBezTo>
                      <a:pt x="1770" y="1485"/>
                      <a:pt x="1809" y="1523"/>
                      <a:pt x="1866" y="1541"/>
                    </a:cubicBezTo>
                    <a:cubicBezTo>
                      <a:pt x="1882" y="1546"/>
                      <a:pt x="1834" y="1529"/>
                      <a:pt x="1820" y="1518"/>
                    </a:cubicBezTo>
                    <a:cubicBezTo>
                      <a:pt x="1798" y="1501"/>
                      <a:pt x="1762" y="1460"/>
                      <a:pt x="1762" y="1460"/>
                    </a:cubicBezTo>
                    <a:cubicBezTo>
                      <a:pt x="1761" y="1446"/>
                      <a:pt x="1764" y="1322"/>
                      <a:pt x="1739" y="1276"/>
                    </a:cubicBezTo>
                    <a:cubicBezTo>
                      <a:pt x="1726" y="1252"/>
                      <a:pt x="1693" y="1207"/>
                      <a:pt x="1693" y="1207"/>
                    </a:cubicBezTo>
                    <a:cubicBezTo>
                      <a:pt x="1689" y="1184"/>
                      <a:pt x="1674" y="1160"/>
                      <a:pt x="1682" y="1138"/>
                    </a:cubicBezTo>
                    <a:cubicBezTo>
                      <a:pt x="1686" y="1125"/>
                      <a:pt x="1696" y="1161"/>
                      <a:pt x="1705" y="1172"/>
                    </a:cubicBezTo>
                    <a:cubicBezTo>
                      <a:pt x="1725" y="1198"/>
                      <a:pt x="1734" y="1200"/>
                      <a:pt x="1762" y="1219"/>
                    </a:cubicBezTo>
                    <a:cubicBezTo>
                      <a:pt x="1774" y="1207"/>
                      <a:pt x="1788" y="1198"/>
                      <a:pt x="1797" y="1184"/>
                    </a:cubicBezTo>
                    <a:cubicBezTo>
                      <a:pt x="1826" y="1140"/>
                      <a:pt x="1774" y="1114"/>
                      <a:pt x="1751" y="1080"/>
                    </a:cubicBezTo>
                    <a:cubicBezTo>
                      <a:pt x="1771" y="935"/>
                      <a:pt x="1730" y="1042"/>
                      <a:pt x="1878" y="988"/>
                    </a:cubicBezTo>
                    <a:cubicBezTo>
                      <a:pt x="1889" y="984"/>
                      <a:pt x="1882" y="963"/>
                      <a:pt x="1889" y="954"/>
                    </a:cubicBezTo>
                    <a:cubicBezTo>
                      <a:pt x="1898" y="943"/>
                      <a:pt x="1912" y="939"/>
                      <a:pt x="1924" y="931"/>
                    </a:cubicBezTo>
                    <a:cubicBezTo>
                      <a:pt x="1939" y="885"/>
                      <a:pt x="1941" y="759"/>
                      <a:pt x="1912" y="723"/>
                    </a:cubicBezTo>
                    <a:cubicBezTo>
                      <a:pt x="1905" y="714"/>
                      <a:pt x="1889" y="717"/>
                      <a:pt x="1878" y="712"/>
                    </a:cubicBezTo>
                    <a:cubicBezTo>
                      <a:pt x="1862" y="705"/>
                      <a:pt x="1847" y="697"/>
                      <a:pt x="1832" y="689"/>
                    </a:cubicBezTo>
                    <a:cubicBezTo>
                      <a:pt x="1811" y="627"/>
                      <a:pt x="1813" y="666"/>
                      <a:pt x="1866" y="666"/>
                    </a:cubicBezTo>
                    <a:cubicBezTo>
                      <a:pt x="1878" y="666"/>
                      <a:pt x="1889" y="658"/>
                      <a:pt x="1901" y="654"/>
                    </a:cubicBezTo>
                    <a:cubicBezTo>
                      <a:pt x="1909" y="666"/>
                      <a:pt x="1942" y="729"/>
                      <a:pt x="1970" y="712"/>
                    </a:cubicBezTo>
                    <a:cubicBezTo>
                      <a:pt x="1987" y="702"/>
                      <a:pt x="1976" y="673"/>
                      <a:pt x="1981" y="654"/>
                    </a:cubicBezTo>
                    <a:cubicBezTo>
                      <a:pt x="1992" y="611"/>
                      <a:pt x="1990" y="622"/>
                      <a:pt x="2027" y="596"/>
                    </a:cubicBezTo>
                    <a:cubicBezTo>
                      <a:pt x="2057" y="512"/>
                      <a:pt x="2068" y="555"/>
                      <a:pt x="2050" y="447"/>
                    </a:cubicBezTo>
                    <a:cubicBezTo>
                      <a:pt x="2047" y="428"/>
                      <a:pt x="2052" y="404"/>
                      <a:pt x="2039" y="389"/>
                    </a:cubicBezTo>
                    <a:cubicBezTo>
                      <a:pt x="2037" y="387"/>
                      <a:pt x="1946" y="368"/>
                      <a:pt x="1935" y="366"/>
                    </a:cubicBezTo>
                    <a:cubicBezTo>
                      <a:pt x="1939" y="343"/>
                      <a:pt x="1940" y="319"/>
                      <a:pt x="1947" y="297"/>
                    </a:cubicBezTo>
                    <a:cubicBezTo>
                      <a:pt x="1951" y="284"/>
                      <a:pt x="1956" y="264"/>
                      <a:pt x="1970" y="262"/>
                    </a:cubicBezTo>
                    <a:cubicBezTo>
                      <a:pt x="2002" y="257"/>
                      <a:pt x="2031" y="286"/>
                      <a:pt x="2062" y="297"/>
                    </a:cubicBezTo>
                    <a:cubicBezTo>
                      <a:pt x="2077" y="293"/>
                      <a:pt x="2093" y="289"/>
                      <a:pt x="2108" y="285"/>
                    </a:cubicBezTo>
                    <a:cubicBezTo>
                      <a:pt x="2120" y="282"/>
                      <a:pt x="2134" y="265"/>
                      <a:pt x="2143" y="274"/>
                    </a:cubicBezTo>
                    <a:cubicBezTo>
                      <a:pt x="2160" y="291"/>
                      <a:pt x="2153" y="323"/>
                      <a:pt x="2166" y="343"/>
                    </a:cubicBezTo>
                    <a:cubicBezTo>
                      <a:pt x="2197" y="389"/>
                      <a:pt x="2177" y="370"/>
                      <a:pt x="2223" y="401"/>
                    </a:cubicBezTo>
                    <a:cubicBezTo>
                      <a:pt x="2214" y="382"/>
                      <a:pt x="2151" y="307"/>
                      <a:pt x="2189" y="285"/>
                    </a:cubicBezTo>
                    <a:cubicBezTo>
                      <a:pt x="2209" y="273"/>
                      <a:pt x="2235" y="278"/>
                      <a:pt x="2258" y="274"/>
                    </a:cubicBezTo>
                    <a:cubicBezTo>
                      <a:pt x="2262" y="251"/>
                      <a:pt x="2275" y="227"/>
                      <a:pt x="2269" y="205"/>
                    </a:cubicBezTo>
                    <a:cubicBezTo>
                      <a:pt x="2266" y="193"/>
                      <a:pt x="2247" y="195"/>
                      <a:pt x="2235" y="193"/>
                    </a:cubicBezTo>
                    <a:cubicBezTo>
                      <a:pt x="2189" y="184"/>
                      <a:pt x="2142" y="178"/>
                      <a:pt x="2096" y="170"/>
                    </a:cubicBezTo>
                    <a:cubicBezTo>
                      <a:pt x="2088" y="159"/>
                      <a:pt x="2084" y="145"/>
                      <a:pt x="2073" y="136"/>
                    </a:cubicBezTo>
                    <a:cubicBezTo>
                      <a:pt x="2038" y="108"/>
                      <a:pt x="1911" y="94"/>
                      <a:pt x="1878" y="90"/>
                    </a:cubicBezTo>
                    <a:cubicBezTo>
                      <a:pt x="1764" y="51"/>
                      <a:pt x="1635" y="112"/>
                      <a:pt x="1532" y="44"/>
                    </a:cubicBezTo>
                    <a:cubicBezTo>
                      <a:pt x="1501" y="48"/>
                      <a:pt x="1470" y="64"/>
                      <a:pt x="1440" y="55"/>
                    </a:cubicBezTo>
                    <a:cubicBezTo>
                      <a:pt x="1424" y="50"/>
                      <a:pt x="1433" y="14"/>
                      <a:pt x="1417" y="9"/>
                    </a:cubicBezTo>
                    <a:cubicBezTo>
                      <a:pt x="1387" y="0"/>
                      <a:pt x="1356" y="16"/>
                      <a:pt x="1325" y="20"/>
                    </a:cubicBezTo>
                    <a:cubicBezTo>
                      <a:pt x="1148" y="43"/>
                      <a:pt x="1345" y="26"/>
                      <a:pt x="1048" y="44"/>
                    </a:cubicBezTo>
                    <a:cubicBezTo>
                      <a:pt x="1044" y="55"/>
                      <a:pt x="1040" y="67"/>
                      <a:pt x="1037" y="78"/>
                    </a:cubicBezTo>
                    <a:cubicBezTo>
                      <a:pt x="1033" y="93"/>
                      <a:pt x="1038" y="114"/>
                      <a:pt x="1025" y="124"/>
                    </a:cubicBezTo>
                    <a:cubicBezTo>
                      <a:pt x="1016" y="131"/>
                      <a:pt x="1002" y="117"/>
                      <a:pt x="991" y="113"/>
                    </a:cubicBezTo>
                    <a:cubicBezTo>
                      <a:pt x="919" y="127"/>
                      <a:pt x="867" y="159"/>
                      <a:pt x="795" y="170"/>
                    </a:cubicBezTo>
                    <a:cubicBezTo>
                      <a:pt x="772" y="178"/>
                      <a:pt x="749" y="185"/>
                      <a:pt x="726" y="193"/>
                    </a:cubicBezTo>
                    <a:cubicBezTo>
                      <a:pt x="714" y="197"/>
                      <a:pt x="691" y="205"/>
                      <a:pt x="691" y="205"/>
                    </a:cubicBezTo>
                    <a:cubicBezTo>
                      <a:pt x="679" y="201"/>
                      <a:pt x="662" y="204"/>
                      <a:pt x="656" y="193"/>
                    </a:cubicBezTo>
                    <a:cubicBezTo>
                      <a:pt x="639" y="159"/>
                      <a:pt x="691" y="151"/>
                      <a:pt x="703" y="147"/>
                    </a:cubicBezTo>
                    <a:cubicBezTo>
                      <a:pt x="613" y="111"/>
                      <a:pt x="574" y="114"/>
                      <a:pt x="472" y="124"/>
                    </a:cubicBezTo>
                    <a:cubicBezTo>
                      <a:pt x="471" y="127"/>
                      <a:pt x="452" y="190"/>
                      <a:pt x="449" y="193"/>
                    </a:cubicBezTo>
                    <a:cubicBezTo>
                      <a:pt x="446" y="196"/>
                      <a:pt x="383" y="215"/>
                      <a:pt x="380" y="216"/>
                    </a:cubicBezTo>
                    <a:cubicBezTo>
                      <a:pt x="372" y="239"/>
                      <a:pt x="349" y="262"/>
                      <a:pt x="357" y="285"/>
                    </a:cubicBezTo>
                    <a:cubicBezTo>
                      <a:pt x="365" y="308"/>
                      <a:pt x="380" y="355"/>
                      <a:pt x="380" y="355"/>
                    </a:cubicBezTo>
                    <a:cubicBezTo>
                      <a:pt x="376" y="370"/>
                      <a:pt x="383" y="396"/>
                      <a:pt x="368" y="401"/>
                    </a:cubicBezTo>
                    <a:cubicBezTo>
                      <a:pt x="355" y="405"/>
                      <a:pt x="359" y="366"/>
                      <a:pt x="345" y="366"/>
                    </a:cubicBezTo>
                    <a:cubicBezTo>
                      <a:pt x="331" y="366"/>
                      <a:pt x="330" y="389"/>
                      <a:pt x="322" y="401"/>
                    </a:cubicBezTo>
                    <a:cubicBezTo>
                      <a:pt x="311" y="397"/>
                      <a:pt x="299" y="394"/>
                      <a:pt x="288" y="389"/>
                    </a:cubicBezTo>
                    <a:cubicBezTo>
                      <a:pt x="276" y="383"/>
                      <a:pt x="267" y="366"/>
                      <a:pt x="253" y="366"/>
                    </a:cubicBezTo>
                    <a:cubicBezTo>
                      <a:pt x="239" y="366"/>
                      <a:pt x="230" y="381"/>
                      <a:pt x="219" y="389"/>
                    </a:cubicBezTo>
                    <a:cubicBezTo>
                      <a:pt x="232" y="485"/>
                      <a:pt x="239" y="464"/>
                      <a:pt x="265" y="539"/>
                    </a:cubicBezTo>
                    <a:cubicBezTo>
                      <a:pt x="261" y="550"/>
                      <a:pt x="261" y="565"/>
                      <a:pt x="253" y="573"/>
                    </a:cubicBezTo>
                    <a:cubicBezTo>
                      <a:pt x="245" y="581"/>
                      <a:pt x="230" y="580"/>
                      <a:pt x="219" y="585"/>
                    </a:cubicBezTo>
                    <a:cubicBezTo>
                      <a:pt x="130" y="630"/>
                      <a:pt x="235" y="590"/>
                      <a:pt x="150" y="620"/>
                    </a:cubicBezTo>
                    <a:cubicBezTo>
                      <a:pt x="119" y="709"/>
                      <a:pt x="155" y="690"/>
                      <a:pt x="242" y="700"/>
                    </a:cubicBezTo>
                    <a:cubicBezTo>
                      <a:pt x="273" y="696"/>
                      <a:pt x="314" y="712"/>
                      <a:pt x="334" y="689"/>
                    </a:cubicBezTo>
                    <a:cubicBezTo>
                      <a:pt x="352" y="668"/>
                      <a:pt x="322" y="635"/>
                      <a:pt x="322" y="608"/>
                    </a:cubicBezTo>
                    <a:cubicBezTo>
                      <a:pt x="322" y="596"/>
                      <a:pt x="334" y="573"/>
                      <a:pt x="334" y="573"/>
                    </a:cubicBezTo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  <a:tailEnd type="stealth" w="med" len="lg"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7" name="任意多边形 25607"/>
              <p:cNvSpPr>
                <a:spLocks noChangeArrowheads="1"/>
              </p:cNvSpPr>
              <p:nvPr/>
            </p:nvSpPr>
            <p:spPr bwMode="auto">
              <a:xfrm>
                <a:off x="16279" y="6117"/>
                <a:ext cx="1077" cy="745"/>
              </a:xfrm>
              <a:custGeom>
                <a:avLst/>
                <a:gdLst>
                  <a:gd name="T0" fmla="*/ 88 w 355"/>
                  <a:gd name="T1" fmla="*/ 25 h 271"/>
                  <a:gd name="T2" fmla="*/ 403 w 355"/>
                  <a:gd name="T3" fmla="*/ 311 h 271"/>
                  <a:gd name="T4" fmla="*/ 473 w 355"/>
                  <a:gd name="T5" fmla="*/ 404 h 271"/>
                  <a:gd name="T6" fmla="*/ 507 w 355"/>
                  <a:gd name="T7" fmla="*/ 564 h 271"/>
                  <a:gd name="T8" fmla="*/ 716 w 355"/>
                  <a:gd name="T9" fmla="*/ 500 h 271"/>
                  <a:gd name="T10" fmla="*/ 822 w 355"/>
                  <a:gd name="T11" fmla="*/ 594 h 271"/>
                  <a:gd name="T12" fmla="*/ 786 w 355"/>
                  <a:gd name="T13" fmla="*/ 311 h 271"/>
                  <a:gd name="T14" fmla="*/ 646 w 355"/>
                  <a:gd name="T15" fmla="*/ 278 h 271"/>
                  <a:gd name="T16" fmla="*/ 507 w 355"/>
                  <a:gd name="T17" fmla="*/ 245 h 271"/>
                  <a:gd name="T18" fmla="*/ 194 w 355"/>
                  <a:gd name="T19" fmla="*/ 118 h 271"/>
                  <a:gd name="T20" fmla="*/ 158 w 355"/>
                  <a:gd name="T21" fmla="*/ 25 h 271"/>
                  <a:gd name="T22" fmla="*/ 88 w 355"/>
                  <a:gd name="T23" fmla="*/ 25 h 2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5" h="271">
                    <a:moveTo>
                      <a:pt x="29" y="9"/>
                    </a:moveTo>
                    <a:cubicBezTo>
                      <a:pt x="53" y="102"/>
                      <a:pt x="27" y="82"/>
                      <a:pt x="133" y="113"/>
                    </a:cubicBezTo>
                    <a:cubicBezTo>
                      <a:pt x="141" y="124"/>
                      <a:pt x="151" y="134"/>
                      <a:pt x="156" y="147"/>
                    </a:cubicBezTo>
                    <a:cubicBezTo>
                      <a:pt x="163" y="165"/>
                      <a:pt x="149" y="197"/>
                      <a:pt x="167" y="205"/>
                    </a:cubicBezTo>
                    <a:cubicBezTo>
                      <a:pt x="189" y="215"/>
                      <a:pt x="236" y="182"/>
                      <a:pt x="236" y="182"/>
                    </a:cubicBezTo>
                    <a:cubicBezTo>
                      <a:pt x="248" y="193"/>
                      <a:pt x="257" y="207"/>
                      <a:pt x="271" y="216"/>
                    </a:cubicBezTo>
                    <a:cubicBezTo>
                      <a:pt x="355" y="271"/>
                      <a:pt x="266" y="133"/>
                      <a:pt x="259" y="113"/>
                    </a:cubicBezTo>
                    <a:cubicBezTo>
                      <a:pt x="189" y="160"/>
                      <a:pt x="253" y="133"/>
                      <a:pt x="213" y="101"/>
                    </a:cubicBezTo>
                    <a:cubicBezTo>
                      <a:pt x="201" y="91"/>
                      <a:pt x="182" y="93"/>
                      <a:pt x="167" y="89"/>
                    </a:cubicBezTo>
                    <a:cubicBezTo>
                      <a:pt x="133" y="66"/>
                      <a:pt x="103" y="57"/>
                      <a:pt x="64" y="43"/>
                    </a:cubicBezTo>
                    <a:cubicBezTo>
                      <a:pt x="60" y="32"/>
                      <a:pt x="63" y="14"/>
                      <a:pt x="52" y="9"/>
                    </a:cubicBezTo>
                    <a:cubicBezTo>
                      <a:pt x="34" y="0"/>
                      <a:pt x="0" y="38"/>
                      <a:pt x="29" y="9"/>
                    </a:cubicBezTo>
                    <a:close/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8" name="任意多边形 25608"/>
              <p:cNvSpPr>
                <a:spLocks noChangeArrowheads="1"/>
              </p:cNvSpPr>
              <p:nvPr/>
            </p:nvSpPr>
            <p:spPr bwMode="auto">
              <a:xfrm>
                <a:off x="15222" y="5800"/>
                <a:ext cx="519" cy="531"/>
              </a:xfrm>
              <a:custGeom>
                <a:avLst/>
                <a:gdLst>
                  <a:gd name="T0" fmla="*/ 282 w 171"/>
                  <a:gd name="T1" fmla="*/ 0 h 193"/>
                  <a:gd name="T2" fmla="*/ 73 w 171"/>
                  <a:gd name="T3" fmla="*/ 190 h 193"/>
                  <a:gd name="T4" fmla="*/ 0 w 171"/>
                  <a:gd name="T5" fmla="*/ 253 h 193"/>
                  <a:gd name="T6" fmla="*/ 212 w 171"/>
                  <a:gd name="T7" fmla="*/ 506 h 193"/>
                  <a:gd name="T8" fmla="*/ 352 w 171"/>
                  <a:gd name="T9" fmla="*/ 380 h 193"/>
                  <a:gd name="T10" fmla="*/ 455 w 171"/>
                  <a:gd name="T11" fmla="*/ 316 h 193"/>
                  <a:gd name="T12" fmla="*/ 282 w 171"/>
                  <a:gd name="T13" fmla="*/ 0 h 19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1" h="193">
                    <a:moveTo>
                      <a:pt x="93" y="0"/>
                    </a:moveTo>
                    <a:cubicBezTo>
                      <a:pt x="70" y="23"/>
                      <a:pt x="47" y="46"/>
                      <a:pt x="24" y="69"/>
                    </a:cubicBezTo>
                    <a:cubicBezTo>
                      <a:pt x="16" y="77"/>
                      <a:pt x="0" y="92"/>
                      <a:pt x="0" y="92"/>
                    </a:cubicBezTo>
                    <a:cubicBezTo>
                      <a:pt x="66" y="158"/>
                      <a:pt x="49" y="124"/>
                      <a:pt x="70" y="184"/>
                    </a:cubicBezTo>
                    <a:cubicBezTo>
                      <a:pt x="143" y="160"/>
                      <a:pt x="72" y="193"/>
                      <a:pt x="116" y="138"/>
                    </a:cubicBezTo>
                    <a:cubicBezTo>
                      <a:pt x="125" y="127"/>
                      <a:pt x="139" y="123"/>
                      <a:pt x="150" y="115"/>
                    </a:cubicBezTo>
                    <a:cubicBezTo>
                      <a:pt x="171" y="56"/>
                      <a:pt x="163" y="0"/>
                      <a:pt x="93" y="0"/>
                    </a:cubicBezTo>
                    <a:close/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199" name="任意多边形 25609"/>
              <p:cNvSpPr>
                <a:spLocks noChangeArrowheads="1"/>
              </p:cNvSpPr>
              <p:nvPr/>
            </p:nvSpPr>
            <p:spPr bwMode="auto">
              <a:xfrm>
                <a:off x="16029" y="3180"/>
                <a:ext cx="431" cy="767"/>
              </a:xfrm>
              <a:custGeom>
                <a:avLst/>
                <a:gdLst>
                  <a:gd name="T0" fmla="*/ 140 w 142"/>
                  <a:gd name="T1" fmla="*/ 198 h 279"/>
                  <a:gd name="T2" fmla="*/ 316 w 142"/>
                  <a:gd name="T3" fmla="*/ 228 h 279"/>
                  <a:gd name="T4" fmla="*/ 282 w 142"/>
                  <a:gd name="T5" fmla="*/ 704 h 279"/>
                  <a:gd name="T6" fmla="*/ 140 w 142"/>
                  <a:gd name="T7" fmla="*/ 674 h 279"/>
                  <a:gd name="T8" fmla="*/ 36 w 142"/>
                  <a:gd name="T9" fmla="*/ 767 h 279"/>
                  <a:gd name="T10" fmla="*/ 70 w 142"/>
                  <a:gd name="T11" fmla="*/ 674 h 279"/>
                  <a:gd name="T12" fmla="*/ 176 w 142"/>
                  <a:gd name="T13" fmla="*/ 641 h 279"/>
                  <a:gd name="T14" fmla="*/ 212 w 142"/>
                  <a:gd name="T15" fmla="*/ 547 h 279"/>
                  <a:gd name="T16" fmla="*/ 282 w 142"/>
                  <a:gd name="T17" fmla="*/ 451 h 279"/>
                  <a:gd name="T18" fmla="*/ 176 w 142"/>
                  <a:gd name="T19" fmla="*/ 228 h 279"/>
                  <a:gd name="T20" fmla="*/ 316 w 142"/>
                  <a:gd name="T21" fmla="*/ 198 h 279"/>
                  <a:gd name="T22" fmla="*/ 316 w 142"/>
                  <a:gd name="T23" fmla="*/ 324 h 2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2" h="279">
                    <a:moveTo>
                      <a:pt x="46" y="72"/>
                    </a:moveTo>
                    <a:cubicBezTo>
                      <a:pt x="58" y="60"/>
                      <a:pt x="96" y="9"/>
                      <a:pt x="104" y="83"/>
                    </a:cubicBezTo>
                    <a:cubicBezTo>
                      <a:pt x="110" y="140"/>
                      <a:pt x="97" y="198"/>
                      <a:pt x="93" y="256"/>
                    </a:cubicBezTo>
                    <a:cubicBezTo>
                      <a:pt x="77" y="252"/>
                      <a:pt x="61" y="241"/>
                      <a:pt x="46" y="245"/>
                    </a:cubicBezTo>
                    <a:cubicBezTo>
                      <a:pt x="31" y="249"/>
                      <a:pt x="28" y="279"/>
                      <a:pt x="12" y="279"/>
                    </a:cubicBezTo>
                    <a:cubicBezTo>
                      <a:pt x="0" y="279"/>
                      <a:pt x="15" y="253"/>
                      <a:pt x="23" y="245"/>
                    </a:cubicBezTo>
                    <a:cubicBezTo>
                      <a:pt x="32" y="236"/>
                      <a:pt x="46" y="237"/>
                      <a:pt x="58" y="233"/>
                    </a:cubicBezTo>
                    <a:cubicBezTo>
                      <a:pt x="62" y="222"/>
                      <a:pt x="65" y="210"/>
                      <a:pt x="70" y="199"/>
                    </a:cubicBezTo>
                    <a:cubicBezTo>
                      <a:pt x="76" y="187"/>
                      <a:pt x="91" y="178"/>
                      <a:pt x="93" y="164"/>
                    </a:cubicBezTo>
                    <a:cubicBezTo>
                      <a:pt x="97" y="134"/>
                      <a:pt x="72" y="105"/>
                      <a:pt x="58" y="83"/>
                    </a:cubicBezTo>
                    <a:cubicBezTo>
                      <a:pt x="61" y="73"/>
                      <a:pt x="75" y="0"/>
                      <a:pt x="104" y="72"/>
                    </a:cubicBezTo>
                    <a:cubicBezTo>
                      <a:pt x="142" y="167"/>
                      <a:pt x="62" y="72"/>
                      <a:pt x="104" y="118"/>
                    </a:cubicBezTo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200" name="任意多边形 25610"/>
              <p:cNvSpPr>
                <a:spLocks noChangeArrowheads="1"/>
              </p:cNvSpPr>
              <p:nvPr/>
            </p:nvSpPr>
            <p:spPr bwMode="auto">
              <a:xfrm>
                <a:off x="6465" y="1460"/>
                <a:ext cx="1275" cy="880"/>
              </a:xfrm>
              <a:custGeom>
                <a:avLst/>
                <a:gdLst>
                  <a:gd name="T0" fmla="*/ 911 w 420"/>
                  <a:gd name="T1" fmla="*/ 286 h 320"/>
                  <a:gd name="T2" fmla="*/ 1017 w 420"/>
                  <a:gd name="T3" fmla="*/ 319 h 320"/>
                  <a:gd name="T4" fmla="*/ 1226 w 420"/>
                  <a:gd name="T5" fmla="*/ 446 h 320"/>
                  <a:gd name="T6" fmla="*/ 1263 w 420"/>
                  <a:gd name="T7" fmla="*/ 539 h 320"/>
                  <a:gd name="T8" fmla="*/ 1157 w 420"/>
                  <a:gd name="T9" fmla="*/ 602 h 320"/>
                  <a:gd name="T10" fmla="*/ 1087 w 420"/>
                  <a:gd name="T11" fmla="*/ 413 h 320"/>
                  <a:gd name="T12" fmla="*/ 981 w 420"/>
                  <a:gd name="T13" fmla="*/ 349 h 320"/>
                  <a:gd name="T14" fmla="*/ 771 w 420"/>
                  <a:gd name="T15" fmla="*/ 382 h 320"/>
                  <a:gd name="T16" fmla="*/ 668 w 420"/>
                  <a:gd name="T17" fmla="*/ 349 h 320"/>
                  <a:gd name="T18" fmla="*/ 771 w 420"/>
                  <a:gd name="T19" fmla="*/ 286 h 320"/>
                  <a:gd name="T20" fmla="*/ 981 w 420"/>
                  <a:gd name="T21" fmla="*/ 539 h 320"/>
                  <a:gd name="T22" fmla="*/ 947 w 420"/>
                  <a:gd name="T23" fmla="*/ 666 h 320"/>
                  <a:gd name="T24" fmla="*/ 1123 w 420"/>
                  <a:gd name="T25" fmla="*/ 635 h 320"/>
                  <a:gd name="T26" fmla="*/ 981 w 420"/>
                  <a:gd name="T27" fmla="*/ 476 h 320"/>
                  <a:gd name="T28" fmla="*/ 808 w 420"/>
                  <a:gd name="T29" fmla="*/ 319 h 320"/>
                  <a:gd name="T30" fmla="*/ 598 w 420"/>
                  <a:gd name="T31" fmla="*/ 413 h 320"/>
                  <a:gd name="T32" fmla="*/ 528 w 420"/>
                  <a:gd name="T33" fmla="*/ 193 h 320"/>
                  <a:gd name="T34" fmla="*/ 319 w 420"/>
                  <a:gd name="T35" fmla="*/ 223 h 320"/>
                  <a:gd name="T36" fmla="*/ 352 w 420"/>
                  <a:gd name="T37" fmla="*/ 349 h 320"/>
                  <a:gd name="T38" fmla="*/ 389 w 420"/>
                  <a:gd name="T39" fmla="*/ 256 h 320"/>
                  <a:gd name="T40" fmla="*/ 36 w 420"/>
                  <a:gd name="T41" fmla="*/ 127 h 320"/>
                  <a:gd name="T42" fmla="*/ 143 w 420"/>
                  <a:gd name="T43" fmla="*/ 160 h 320"/>
                  <a:gd name="T44" fmla="*/ 389 w 420"/>
                  <a:gd name="T45" fmla="*/ 193 h 320"/>
                  <a:gd name="T46" fmla="*/ 701 w 420"/>
                  <a:gd name="T47" fmla="*/ 160 h 320"/>
                  <a:gd name="T48" fmla="*/ 808 w 420"/>
                  <a:gd name="T49" fmla="*/ 193 h 320"/>
                  <a:gd name="T50" fmla="*/ 877 w 420"/>
                  <a:gd name="T51" fmla="*/ 0 h 320"/>
                  <a:gd name="T52" fmla="*/ 1017 w 420"/>
                  <a:gd name="T53" fmla="*/ 33 h 320"/>
                  <a:gd name="T54" fmla="*/ 1053 w 420"/>
                  <a:gd name="T55" fmla="*/ 127 h 320"/>
                  <a:gd name="T56" fmla="*/ 841 w 420"/>
                  <a:gd name="T57" fmla="*/ 160 h 320"/>
                  <a:gd name="T58" fmla="*/ 911 w 420"/>
                  <a:gd name="T59" fmla="*/ 286 h 32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420" h="320">
                    <a:moveTo>
                      <a:pt x="300" y="104"/>
                    </a:moveTo>
                    <a:cubicBezTo>
                      <a:pt x="312" y="108"/>
                      <a:pt x="324" y="110"/>
                      <a:pt x="335" y="116"/>
                    </a:cubicBezTo>
                    <a:cubicBezTo>
                      <a:pt x="359" y="129"/>
                      <a:pt x="404" y="162"/>
                      <a:pt x="404" y="162"/>
                    </a:cubicBezTo>
                    <a:cubicBezTo>
                      <a:pt x="408" y="173"/>
                      <a:pt x="420" y="185"/>
                      <a:pt x="416" y="196"/>
                    </a:cubicBezTo>
                    <a:cubicBezTo>
                      <a:pt x="411" y="209"/>
                      <a:pt x="392" y="228"/>
                      <a:pt x="381" y="219"/>
                    </a:cubicBezTo>
                    <a:cubicBezTo>
                      <a:pt x="362" y="204"/>
                      <a:pt x="366" y="173"/>
                      <a:pt x="358" y="150"/>
                    </a:cubicBezTo>
                    <a:cubicBezTo>
                      <a:pt x="354" y="137"/>
                      <a:pt x="335" y="135"/>
                      <a:pt x="323" y="127"/>
                    </a:cubicBezTo>
                    <a:cubicBezTo>
                      <a:pt x="300" y="131"/>
                      <a:pt x="277" y="139"/>
                      <a:pt x="254" y="139"/>
                    </a:cubicBezTo>
                    <a:cubicBezTo>
                      <a:pt x="242" y="139"/>
                      <a:pt x="220" y="139"/>
                      <a:pt x="220" y="127"/>
                    </a:cubicBezTo>
                    <a:cubicBezTo>
                      <a:pt x="220" y="113"/>
                      <a:pt x="243" y="112"/>
                      <a:pt x="254" y="104"/>
                    </a:cubicBezTo>
                    <a:cubicBezTo>
                      <a:pt x="306" y="122"/>
                      <a:pt x="310" y="144"/>
                      <a:pt x="323" y="196"/>
                    </a:cubicBezTo>
                    <a:cubicBezTo>
                      <a:pt x="319" y="211"/>
                      <a:pt x="305" y="228"/>
                      <a:pt x="312" y="242"/>
                    </a:cubicBezTo>
                    <a:cubicBezTo>
                      <a:pt x="351" y="320"/>
                      <a:pt x="364" y="247"/>
                      <a:pt x="370" y="231"/>
                    </a:cubicBezTo>
                    <a:cubicBezTo>
                      <a:pt x="347" y="163"/>
                      <a:pt x="376" y="225"/>
                      <a:pt x="323" y="173"/>
                    </a:cubicBezTo>
                    <a:cubicBezTo>
                      <a:pt x="243" y="94"/>
                      <a:pt x="361" y="180"/>
                      <a:pt x="266" y="116"/>
                    </a:cubicBezTo>
                    <a:cubicBezTo>
                      <a:pt x="260" y="120"/>
                      <a:pt x="211" y="157"/>
                      <a:pt x="197" y="150"/>
                    </a:cubicBezTo>
                    <a:cubicBezTo>
                      <a:pt x="191" y="147"/>
                      <a:pt x="178" y="86"/>
                      <a:pt x="174" y="70"/>
                    </a:cubicBezTo>
                    <a:cubicBezTo>
                      <a:pt x="151" y="74"/>
                      <a:pt x="122" y="65"/>
                      <a:pt x="105" y="81"/>
                    </a:cubicBezTo>
                    <a:cubicBezTo>
                      <a:pt x="94" y="92"/>
                      <a:pt x="102" y="120"/>
                      <a:pt x="116" y="127"/>
                    </a:cubicBezTo>
                    <a:cubicBezTo>
                      <a:pt x="127" y="133"/>
                      <a:pt x="124" y="104"/>
                      <a:pt x="128" y="93"/>
                    </a:cubicBezTo>
                    <a:cubicBezTo>
                      <a:pt x="96" y="72"/>
                      <a:pt x="52" y="46"/>
                      <a:pt x="12" y="46"/>
                    </a:cubicBezTo>
                    <a:cubicBezTo>
                      <a:pt x="0" y="46"/>
                      <a:pt x="35" y="56"/>
                      <a:pt x="47" y="58"/>
                    </a:cubicBezTo>
                    <a:cubicBezTo>
                      <a:pt x="74" y="64"/>
                      <a:pt x="101" y="66"/>
                      <a:pt x="128" y="70"/>
                    </a:cubicBezTo>
                    <a:cubicBezTo>
                      <a:pt x="162" y="66"/>
                      <a:pt x="196" y="58"/>
                      <a:pt x="231" y="58"/>
                    </a:cubicBezTo>
                    <a:cubicBezTo>
                      <a:pt x="243" y="58"/>
                      <a:pt x="257" y="79"/>
                      <a:pt x="266" y="70"/>
                    </a:cubicBezTo>
                    <a:cubicBezTo>
                      <a:pt x="283" y="53"/>
                      <a:pt x="289" y="0"/>
                      <a:pt x="289" y="0"/>
                    </a:cubicBezTo>
                    <a:cubicBezTo>
                      <a:pt x="304" y="4"/>
                      <a:pt x="323" y="2"/>
                      <a:pt x="335" y="12"/>
                    </a:cubicBezTo>
                    <a:cubicBezTo>
                      <a:pt x="344" y="19"/>
                      <a:pt x="356" y="39"/>
                      <a:pt x="347" y="46"/>
                    </a:cubicBezTo>
                    <a:cubicBezTo>
                      <a:pt x="328" y="61"/>
                      <a:pt x="292" y="40"/>
                      <a:pt x="277" y="58"/>
                    </a:cubicBezTo>
                    <a:cubicBezTo>
                      <a:pt x="266" y="71"/>
                      <a:pt x="292" y="89"/>
                      <a:pt x="300" y="104"/>
                    </a:cubicBezTo>
                    <a:close/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201" name="任意多边形 25611"/>
              <p:cNvSpPr>
                <a:spLocks noChangeArrowheads="1"/>
              </p:cNvSpPr>
              <p:nvPr/>
            </p:nvSpPr>
            <p:spPr bwMode="auto">
              <a:xfrm>
                <a:off x="3379" y="1814"/>
                <a:ext cx="4296" cy="6358"/>
              </a:xfrm>
              <a:custGeom>
                <a:avLst/>
                <a:gdLst>
                  <a:gd name="T0" fmla="*/ 3107 w 1416"/>
                  <a:gd name="T1" fmla="*/ 3116 h 2314"/>
                  <a:gd name="T2" fmla="*/ 3316 w 1416"/>
                  <a:gd name="T3" fmla="*/ 3242 h 2314"/>
                  <a:gd name="T4" fmla="*/ 3808 w 1416"/>
                  <a:gd name="T5" fmla="*/ 3715 h 2314"/>
                  <a:gd name="T6" fmla="*/ 4296 w 1416"/>
                  <a:gd name="T7" fmla="*/ 4064 h 2314"/>
                  <a:gd name="T8" fmla="*/ 4120 w 1416"/>
                  <a:gd name="T9" fmla="*/ 4506 h 2314"/>
                  <a:gd name="T10" fmla="*/ 3947 w 1416"/>
                  <a:gd name="T11" fmla="*/ 4698 h 2314"/>
                  <a:gd name="T12" fmla="*/ 3668 w 1416"/>
                  <a:gd name="T13" fmla="*/ 5204 h 2314"/>
                  <a:gd name="T14" fmla="*/ 3316 w 1416"/>
                  <a:gd name="T15" fmla="*/ 6026 h 2314"/>
                  <a:gd name="T16" fmla="*/ 3283 w 1416"/>
                  <a:gd name="T17" fmla="*/ 6185 h 2314"/>
                  <a:gd name="T18" fmla="*/ 2967 w 1416"/>
                  <a:gd name="T19" fmla="*/ 5583 h 2314"/>
                  <a:gd name="T20" fmla="*/ 2548 w 1416"/>
                  <a:gd name="T21" fmla="*/ 4349 h 2314"/>
                  <a:gd name="T22" fmla="*/ 2373 w 1416"/>
                  <a:gd name="T23" fmla="*/ 3209 h 2314"/>
                  <a:gd name="T24" fmla="*/ 2163 w 1416"/>
                  <a:gd name="T25" fmla="*/ 3242 h 2314"/>
                  <a:gd name="T26" fmla="*/ 1535 w 1416"/>
                  <a:gd name="T27" fmla="*/ 2797 h 2314"/>
                  <a:gd name="T28" fmla="*/ 1080 w 1416"/>
                  <a:gd name="T29" fmla="*/ 2165 h 2314"/>
                  <a:gd name="T30" fmla="*/ 1010 w 1416"/>
                  <a:gd name="T31" fmla="*/ 1533 h 2314"/>
                  <a:gd name="T32" fmla="*/ 1116 w 1416"/>
                  <a:gd name="T33" fmla="*/ 1088 h 2314"/>
                  <a:gd name="T34" fmla="*/ 555 w 1416"/>
                  <a:gd name="T35" fmla="*/ 582 h 2314"/>
                  <a:gd name="T36" fmla="*/ 731 w 1416"/>
                  <a:gd name="T37" fmla="*/ 423 h 2314"/>
                  <a:gd name="T38" fmla="*/ 1116 w 1416"/>
                  <a:gd name="T39" fmla="*/ 170 h 2314"/>
                  <a:gd name="T40" fmla="*/ 1920 w 1416"/>
                  <a:gd name="T41" fmla="*/ 140 h 2314"/>
                  <a:gd name="T42" fmla="*/ 2233 w 1416"/>
                  <a:gd name="T43" fmla="*/ 234 h 2314"/>
                  <a:gd name="T44" fmla="*/ 2652 w 1416"/>
                  <a:gd name="T45" fmla="*/ 77 h 2314"/>
                  <a:gd name="T46" fmla="*/ 2794 w 1416"/>
                  <a:gd name="T47" fmla="*/ 267 h 2314"/>
                  <a:gd name="T48" fmla="*/ 2967 w 1416"/>
                  <a:gd name="T49" fmla="*/ 423 h 2314"/>
                  <a:gd name="T50" fmla="*/ 2721 w 1416"/>
                  <a:gd name="T51" fmla="*/ 772 h 2314"/>
                  <a:gd name="T52" fmla="*/ 2967 w 1416"/>
                  <a:gd name="T53" fmla="*/ 995 h 2314"/>
                  <a:gd name="T54" fmla="*/ 3107 w 1416"/>
                  <a:gd name="T55" fmla="*/ 646 h 2314"/>
                  <a:gd name="T56" fmla="*/ 3701 w 1416"/>
                  <a:gd name="T57" fmla="*/ 772 h 2314"/>
                  <a:gd name="T58" fmla="*/ 3632 w 1416"/>
                  <a:gd name="T59" fmla="*/ 1184 h 2314"/>
                  <a:gd name="T60" fmla="*/ 3492 w 1416"/>
                  <a:gd name="T61" fmla="*/ 1311 h 2314"/>
                  <a:gd name="T62" fmla="*/ 2967 w 1416"/>
                  <a:gd name="T63" fmla="*/ 1563 h 2314"/>
                  <a:gd name="T64" fmla="*/ 2688 w 1416"/>
                  <a:gd name="T65" fmla="*/ 2039 h 2314"/>
                  <a:gd name="T66" fmla="*/ 2442 w 1416"/>
                  <a:gd name="T67" fmla="*/ 2195 h 2314"/>
                  <a:gd name="T68" fmla="*/ 1920 w 1416"/>
                  <a:gd name="T69" fmla="*/ 2195 h 2314"/>
                  <a:gd name="T70" fmla="*/ 1675 w 1416"/>
                  <a:gd name="T71" fmla="*/ 2451 h 2314"/>
                  <a:gd name="T72" fmla="*/ 2200 w 1416"/>
                  <a:gd name="T73" fmla="*/ 2577 h 2314"/>
                  <a:gd name="T74" fmla="*/ 2024 w 1416"/>
                  <a:gd name="T75" fmla="*/ 2767 h 2314"/>
                  <a:gd name="T76" fmla="*/ 2373 w 1416"/>
                  <a:gd name="T77" fmla="*/ 3179 h 2314"/>
                  <a:gd name="T78" fmla="*/ 2688 w 1416"/>
                  <a:gd name="T79" fmla="*/ 3083 h 231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416" h="2314">
                    <a:moveTo>
                      <a:pt x="944" y="1122"/>
                    </a:moveTo>
                    <a:cubicBezTo>
                      <a:pt x="971" y="1126"/>
                      <a:pt x="999" y="1124"/>
                      <a:pt x="1024" y="1134"/>
                    </a:cubicBezTo>
                    <a:cubicBezTo>
                      <a:pt x="1039" y="1140"/>
                      <a:pt x="1045" y="1159"/>
                      <a:pt x="1059" y="1168"/>
                    </a:cubicBezTo>
                    <a:cubicBezTo>
                      <a:pt x="1069" y="1175"/>
                      <a:pt x="1082" y="1176"/>
                      <a:pt x="1093" y="1180"/>
                    </a:cubicBezTo>
                    <a:cubicBezTo>
                      <a:pt x="1102" y="1194"/>
                      <a:pt x="1155" y="1276"/>
                      <a:pt x="1174" y="1295"/>
                    </a:cubicBezTo>
                    <a:cubicBezTo>
                      <a:pt x="1221" y="1342"/>
                      <a:pt x="1211" y="1315"/>
                      <a:pt x="1255" y="1352"/>
                    </a:cubicBezTo>
                    <a:cubicBezTo>
                      <a:pt x="1313" y="1401"/>
                      <a:pt x="1262" y="1379"/>
                      <a:pt x="1324" y="1398"/>
                    </a:cubicBezTo>
                    <a:cubicBezTo>
                      <a:pt x="1353" y="1428"/>
                      <a:pt x="1386" y="1450"/>
                      <a:pt x="1416" y="1479"/>
                    </a:cubicBezTo>
                    <a:cubicBezTo>
                      <a:pt x="1404" y="1535"/>
                      <a:pt x="1394" y="1558"/>
                      <a:pt x="1370" y="1606"/>
                    </a:cubicBezTo>
                    <a:cubicBezTo>
                      <a:pt x="1365" y="1617"/>
                      <a:pt x="1365" y="1630"/>
                      <a:pt x="1358" y="1640"/>
                    </a:cubicBezTo>
                    <a:cubicBezTo>
                      <a:pt x="1349" y="1654"/>
                      <a:pt x="1334" y="1662"/>
                      <a:pt x="1324" y="1675"/>
                    </a:cubicBezTo>
                    <a:cubicBezTo>
                      <a:pt x="1315" y="1686"/>
                      <a:pt x="1309" y="1698"/>
                      <a:pt x="1301" y="1710"/>
                    </a:cubicBezTo>
                    <a:cubicBezTo>
                      <a:pt x="1299" y="1716"/>
                      <a:pt x="1284" y="1779"/>
                      <a:pt x="1278" y="1790"/>
                    </a:cubicBezTo>
                    <a:cubicBezTo>
                      <a:pt x="1258" y="1826"/>
                      <a:pt x="1223" y="1855"/>
                      <a:pt x="1209" y="1894"/>
                    </a:cubicBezTo>
                    <a:cubicBezTo>
                      <a:pt x="1187" y="1956"/>
                      <a:pt x="1183" y="2032"/>
                      <a:pt x="1151" y="2090"/>
                    </a:cubicBezTo>
                    <a:cubicBezTo>
                      <a:pt x="1081" y="2217"/>
                      <a:pt x="1122" y="2112"/>
                      <a:pt x="1093" y="2193"/>
                    </a:cubicBezTo>
                    <a:cubicBezTo>
                      <a:pt x="1097" y="2228"/>
                      <a:pt x="1112" y="2263"/>
                      <a:pt x="1105" y="2297"/>
                    </a:cubicBezTo>
                    <a:cubicBezTo>
                      <a:pt x="1102" y="2314"/>
                      <a:pt x="1088" y="2267"/>
                      <a:pt x="1082" y="2251"/>
                    </a:cubicBezTo>
                    <a:cubicBezTo>
                      <a:pt x="1062" y="2202"/>
                      <a:pt x="1050" y="2147"/>
                      <a:pt x="1024" y="2101"/>
                    </a:cubicBezTo>
                    <a:cubicBezTo>
                      <a:pt x="1011" y="2077"/>
                      <a:pt x="978" y="2032"/>
                      <a:pt x="978" y="2032"/>
                    </a:cubicBezTo>
                    <a:cubicBezTo>
                      <a:pt x="954" y="1930"/>
                      <a:pt x="992" y="1846"/>
                      <a:pt x="967" y="1733"/>
                    </a:cubicBezTo>
                    <a:cubicBezTo>
                      <a:pt x="957" y="1687"/>
                      <a:pt x="877" y="1608"/>
                      <a:pt x="840" y="1583"/>
                    </a:cubicBezTo>
                    <a:cubicBezTo>
                      <a:pt x="799" y="1521"/>
                      <a:pt x="793" y="1460"/>
                      <a:pt x="782" y="1387"/>
                    </a:cubicBezTo>
                    <a:cubicBezTo>
                      <a:pt x="787" y="1337"/>
                      <a:pt x="807" y="1224"/>
                      <a:pt x="782" y="1168"/>
                    </a:cubicBezTo>
                    <a:cubicBezTo>
                      <a:pt x="777" y="1157"/>
                      <a:pt x="759" y="1161"/>
                      <a:pt x="748" y="1157"/>
                    </a:cubicBezTo>
                    <a:cubicBezTo>
                      <a:pt x="736" y="1165"/>
                      <a:pt x="727" y="1180"/>
                      <a:pt x="713" y="1180"/>
                    </a:cubicBezTo>
                    <a:cubicBezTo>
                      <a:pt x="697" y="1180"/>
                      <a:pt x="618" y="1085"/>
                      <a:pt x="609" y="1076"/>
                    </a:cubicBezTo>
                    <a:cubicBezTo>
                      <a:pt x="591" y="1018"/>
                      <a:pt x="566" y="1031"/>
                      <a:pt x="506" y="1018"/>
                    </a:cubicBezTo>
                    <a:cubicBezTo>
                      <a:pt x="445" y="978"/>
                      <a:pt x="436" y="913"/>
                      <a:pt x="414" y="846"/>
                    </a:cubicBezTo>
                    <a:cubicBezTo>
                      <a:pt x="406" y="820"/>
                      <a:pt x="356" y="788"/>
                      <a:pt x="356" y="788"/>
                    </a:cubicBezTo>
                    <a:cubicBezTo>
                      <a:pt x="324" y="920"/>
                      <a:pt x="360" y="726"/>
                      <a:pt x="368" y="696"/>
                    </a:cubicBezTo>
                    <a:cubicBezTo>
                      <a:pt x="359" y="646"/>
                      <a:pt x="350" y="605"/>
                      <a:pt x="333" y="558"/>
                    </a:cubicBezTo>
                    <a:cubicBezTo>
                      <a:pt x="337" y="516"/>
                      <a:pt x="336" y="473"/>
                      <a:pt x="345" y="431"/>
                    </a:cubicBezTo>
                    <a:cubicBezTo>
                      <a:pt x="348" y="417"/>
                      <a:pt x="362" y="409"/>
                      <a:pt x="368" y="396"/>
                    </a:cubicBezTo>
                    <a:cubicBezTo>
                      <a:pt x="378" y="374"/>
                      <a:pt x="391" y="327"/>
                      <a:pt x="391" y="327"/>
                    </a:cubicBezTo>
                    <a:cubicBezTo>
                      <a:pt x="369" y="159"/>
                      <a:pt x="398" y="198"/>
                      <a:pt x="183" y="212"/>
                    </a:cubicBezTo>
                    <a:cubicBezTo>
                      <a:pt x="112" y="194"/>
                      <a:pt x="0" y="199"/>
                      <a:pt x="172" y="177"/>
                    </a:cubicBezTo>
                    <a:cubicBezTo>
                      <a:pt x="195" y="169"/>
                      <a:pt x="218" y="162"/>
                      <a:pt x="241" y="154"/>
                    </a:cubicBezTo>
                    <a:cubicBezTo>
                      <a:pt x="254" y="150"/>
                      <a:pt x="254" y="129"/>
                      <a:pt x="264" y="120"/>
                    </a:cubicBezTo>
                    <a:cubicBezTo>
                      <a:pt x="313" y="78"/>
                      <a:pt x="320" y="78"/>
                      <a:pt x="368" y="62"/>
                    </a:cubicBezTo>
                    <a:cubicBezTo>
                      <a:pt x="420" y="80"/>
                      <a:pt x="461" y="89"/>
                      <a:pt x="517" y="97"/>
                    </a:cubicBezTo>
                    <a:cubicBezTo>
                      <a:pt x="560" y="82"/>
                      <a:pt x="588" y="62"/>
                      <a:pt x="633" y="51"/>
                    </a:cubicBezTo>
                    <a:cubicBezTo>
                      <a:pt x="656" y="59"/>
                      <a:pt x="679" y="66"/>
                      <a:pt x="702" y="74"/>
                    </a:cubicBezTo>
                    <a:cubicBezTo>
                      <a:pt x="713" y="78"/>
                      <a:pt x="736" y="85"/>
                      <a:pt x="736" y="85"/>
                    </a:cubicBezTo>
                    <a:cubicBezTo>
                      <a:pt x="732" y="66"/>
                      <a:pt x="711" y="42"/>
                      <a:pt x="725" y="28"/>
                    </a:cubicBezTo>
                    <a:cubicBezTo>
                      <a:pt x="753" y="0"/>
                      <a:pt x="843" y="23"/>
                      <a:pt x="874" y="28"/>
                    </a:cubicBezTo>
                    <a:cubicBezTo>
                      <a:pt x="973" y="93"/>
                      <a:pt x="865" y="6"/>
                      <a:pt x="886" y="85"/>
                    </a:cubicBezTo>
                    <a:cubicBezTo>
                      <a:pt x="889" y="97"/>
                      <a:pt x="909" y="95"/>
                      <a:pt x="921" y="97"/>
                    </a:cubicBezTo>
                    <a:cubicBezTo>
                      <a:pt x="947" y="102"/>
                      <a:pt x="974" y="104"/>
                      <a:pt x="1001" y="108"/>
                    </a:cubicBezTo>
                    <a:cubicBezTo>
                      <a:pt x="1115" y="146"/>
                      <a:pt x="1074" y="119"/>
                      <a:pt x="978" y="154"/>
                    </a:cubicBezTo>
                    <a:cubicBezTo>
                      <a:pt x="965" y="159"/>
                      <a:pt x="955" y="169"/>
                      <a:pt x="944" y="177"/>
                    </a:cubicBezTo>
                    <a:cubicBezTo>
                      <a:pt x="931" y="215"/>
                      <a:pt x="910" y="243"/>
                      <a:pt x="897" y="281"/>
                    </a:cubicBezTo>
                    <a:cubicBezTo>
                      <a:pt x="905" y="293"/>
                      <a:pt x="909" y="308"/>
                      <a:pt x="921" y="316"/>
                    </a:cubicBezTo>
                    <a:cubicBezTo>
                      <a:pt x="988" y="360"/>
                      <a:pt x="955" y="288"/>
                      <a:pt x="978" y="362"/>
                    </a:cubicBezTo>
                    <a:cubicBezTo>
                      <a:pt x="993" y="358"/>
                      <a:pt x="1018" y="365"/>
                      <a:pt x="1024" y="350"/>
                    </a:cubicBezTo>
                    <a:cubicBezTo>
                      <a:pt x="1033" y="327"/>
                      <a:pt x="995" y="264"/>
                      <a:pt x="1024" y="235"/>
                    </a:cubicBezTo>
                    <a:cubicBezTo>
                      <a:pt x="1062" y="196"/>
                      <a:pt x="1085" y="192"/>
                      <a:pt x="1128" y="177"/>
                    </a:cubicBezTo>
                    <a:cubicBezTo>
                      <a:pt x="1159" y="219"/>
                      <a:pt x="1177" y="253"/>
                      <a:pt x="1220" y="281"/>
                    </a:cubicBezTo>
                    <a:cubicBezTo>
                      <a:pt x="1252" y="330"/>
                      <a:pt x="1285" y="368"/>
                      <a:pt x="1255" y="442"/>
                    </a:cubicBezTo>
                    <a:cubicBezTo>
                      <a:pt x="1248" y="460"/>
                      <a:pt x="1216" y="435"/>
                      <a:pt x="1197" y="431"/>
                    </a:cubicBezTo>
                    <a:cubicBezTo>
                      <a:pt x="1185" y="423"/>
                      <a:pt x="1176" y="405"/>
                      <a:pt x="1162" y="408"/>
                    </a:cubicBezTo>
                    <a:cubicBezTo>
                      <a:pt x="1120" y="416"/>
                      <a:pt x="1146" y="462"/>
                      <a:pt x="1151" y="477"/>
                    </a:cubicBezTo>
                    <a:cubicBezTo>
                      <a:pt x="1122" y="498"/>
                      <a:pt x="1102" y="530"/>
                      <a:pt x="1070" y="546"/>
                    </a:cubicBezTo>
                    <a:cubicBezTo>
                      <a:pt x="1042" y="560"/>
                      <a:pt x="1008" y="560"/>
                      <a:pt x="978" y="569"/>
                    </a:cubicBezTo>
                    <a:cubicBezTo>
                      <a:pt x="967" y="577"/>
                      <a:pt x="953" y="581"/>
                      <a:pt x="944" y="592"/>
                    </a:cubicBezTo>
                    <a:cubicBezTo>
                      <a:pt x="911" y="633"/>
                      <a:pt x="932" y="705"/>
                      <a:pt x="886" y="742"/>
                    </a:cubicBezTo>
                    <a:cubicBezTo>
                      <a:pt x="861" y="762"/>
                      <a:pt x="825" y="758"/>
                      <a:pt x="794" y="765"/>
                    </a:cubicBezTo>
                    <a:cubicBezTo>
                      <a:pt x="798" y="776"/>
                      <a:pt x="805" y="787"/>
                      <a:pt x="805" y="799"/>
                    </a:cubicBezTo>
                    <a:cubicBezTo>
                      <a:pt x="805" y="874"/>
                      <a:pt x="739" y="805"/>
                      <a:pt x="713" y="788"/>
                    </a:cubicBezTo>
                    <a:cubicBezTo>
                      <a:pt x="686" y="792"/>
                      <a:pt x="656" y="785"/>
                      <a:pt x="633" y="799"/>
                    </a:cubicBezTo>
                    <a:cubicBezTo>
                      <a:pt x="609" y="814"/>
                      <a:pt x="609" y="853"/>
                      <a:pt x="586" y="869"/>
                    </a:cubicBezTo>
                    <a:cubicBezTo>
                      <a:pt x="575" y="877"/>
                      <a:pt x="563" y="884"/>
                      <a:pt x="552" y="892"/>
                    </a:cubicBezTo>
                    <a:cubicBezTo>
                      <a:pt x="556" y="911"/>
                      <a:pt x="546" y="940"/>
                      <a:pt x="563" y="949"/>
                    </a:cubicBezTo>
                    <a:cubicBezTo>
                      <a:pt x="655" y="995"/>
                      <a:pt x="671" y="974"/>
                      <a:pt x="725" y="938"/>
                    </a:cubicBezTo>
                    <a:cubicBezTo>
                      <a:pt x="717" y="953"/>
                      <a:pt x="713" y="971"/>
                      <a:pt x="702" y="984"/>
                    </a:cubicBezTo>
                    <a:cubicBezTo>
                      <a:pt x="693" y="995"/>
                      <a:pt x="670" y="993"/>
                      <a:pt x="667" y="1007"/>
                    </a:cubicBezTo>
                    <a:cubicBezTo>
                      <a:pt x="660" y="1039"/>
                      <a:pt x="710" y="1048"/>
                      <a:pt x="725" y="1053"/>
                    </a:cubicBezTo>
                    <a:cubicBezTo>
                      <a:pt x="748" y="1088"/>
                      <a:pt x="759" y="1122"/>
                      <a:pt x="782" y="1157"/>
                    </a:cubicBezTo>
                    <a:cubicBezTo>
                      <a:pt x="805" y="1149"/>
                      <a:pt x="828" y="1142"/>
                      <a:pt x="851" y="1134"/>
                    </a:cubicBezTo>
                    <a:cubicBezTo>
                      <a:pt x="863" y="1130"/>
                      <a:pt x="886" y="1122"/>
                      <a:pt x="886" y="1122"/>
                    </a:cubicBezTo>
                    <a:cubicBezTo>
                      <a:pt x="948" y="1135"/>
                      <a:pt x="944" y="1154"/>
                      <a:pt x="944" y="1122"/>
                    </a:cubicBezTo>
                    <a:close/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202" name="任意多边形 25612"/>
              <p:cNvSpPr>
                <a:spLocks noChangeArrowheads="1"/>
              </p:cNvSpPr>
              <p:nvPr/>
            </p:nvSpPr>
            <p:spPr bwMode="auto">
              <a:xfrm>
                <a:off x="6122" y="4687"/>
                <a:ext cx="886" cy="443"/>
              </a:xfrm>
              <a:custGeom>
                <a:avLst/>
                <a:gdLst>
                  <a:gd name="T0" fmla="*/ 70 w 292"/>
                  <a:gd name="T1" fmla="*/ 63 h 161"/>
                  <a:gd name="T2" fmla="*/ 176 w 292"/>
                  <a:gd name="T3" fmla="*/ 96 h 161"/>
                  <a:gd name="T4" fmla="*/ 246 w 292"/>
                  <a:gd name="T5" fmla="*/ 190 h 161"/>
                  <a:gd name="T6" fmla="*/ 106 w 292"/>
                  <a:gd name="T7" fmla="*/ 0 h 161"/>
                  <a:gd name="T8" fmla="*/ 0 w 292"/>
                  <a:gd name="T9" fmla="*/ 33 h 161"/>
                  <a:gd name="T10" fmla="*/ 246 w 292"/>
                  <a:gd name="T11" fmla="*/ 223 h 161"/>
                  <a:gd name="T12" fmla="*/ 525 w 292"/>
                  <a:gd name="T13" fmla="*/ 253 h 161"/>
                  <a:gd name="T14" fmla="*/ 385 w 292"/>
                  <a:gd name="T15" fmla="*/ 286 h 161"/>
                  <a:gd name="T16" fmla="*/ 492 w 292"/>
                  <a:gd name="T17" fmla="*/ 223 h 161"/>
                  <a:gd name="T18" fmla="*/ 631 w 292"/>
                  <a:gd name="T19" fmla="*/ 253 h 161"/>
                  <a:gd name="T20" fmla="*/ 734 w 292"/>
                  <a:gd name="T21" fmla="*/ 349 h 161"/>
                  <a:gd name="T22" fmla="*/ 804 w 292"/>
                  <a:gd name="T23" fmla="*/ 443 h 161"/>
                  <a:gd name="T24" fmla="*/ 734 w 292"/>
                  <a:gd name="T25" fmla="*/ 316 h 1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2" h="161">
                    <a:moveTo>
                      <a:pt x="23" y="23"/>
                    </a:moveTo>
                    <a:cubicBezTo>
                      <a:pt x="35" y="27"/>
                      <a:pt x="48" y="27"/>
                      <a:pt x="58" y="35"/>
                    </a:cubicBezTo>
                    <a:cubicBezTo>
                      <a:pt x="69" y="44"/>
                      <a:pt x="75" y="81"/>
                      <a:pt x="81" y="69"/>
                    </a:cubicBezTo>
                    <a:cubicBezTo>
                      <a:pt x="107" y="15"/>
                      <a:pt x="62" y="10"/>
                      <a:pt x="35" y="0"/>
                    </a:cubicBezTo>
                    <a:cubicBezTo>
                      <a:pt x="23" y="4"/>
                      <a:pt x="0" y="0"/>
                      <a:pt x="0" y="12"/>
                    </a:cubicBezTo>
                    <a:cubicBezTo>
                      <a:pt x="0" y="22"/>
                      <a:pt x="80" y="81"/>
                      <a:pt x="81" y="81"/>
                    </a:cubicBezTo>
                    <a:cubicBezTo>
                      <a:pt x="110" y="91"/>
                      <a:pt x="142" y="88"/>
                      <a:pt x="173" y="92"/>
                    </a:cubicBezTo>
                    <a:cubicBezTo>
                      <a:pt x="158" y="96"/>
                      <a:pt x="138" y="115"/>
                      <a:pt x="127" y="104"/>
                    </a:cubicBezTo>
                    <a:cubicBezTo>
                      <a:pt x="117" y="94"/>
                      <a:pt x="148" y="83"/>
                      <a:pt x="162" y="81"/>
                    </a:cubicBezTo>
                    <a:cubicBezTo>
                      <a:pt x="178" y="79"/>
                      <a:pt x="193" y="88"/>
                      <a:pt x="208" y="92"/>
                    </a:cubicBezTo>
                    <a:cubicBezTo>
                      <a:pt x="219" y="104"/>
                      <a:pt x="232" y="114"/>
                      <a:pt x="242" y="127"/>
                    </a:cubicBezTo>
                    <a:cubicBezTo>
                      <a:pt x="251" y="138"/>
                      <a:pt x="251" y="161"/>
                      <a:pt x="265" y="161"/>
                    </a:cubicBezTo>
                    <a:cubicBezTo>
                      <a:pt x="292" y="161"/>
                      <a:pt x="244" y="117"/>
                      <a:pt x="242" y="115"/>
                    </a:cubicBezTo>
                  </a:path>
                </a:pathLst>
              </a:custGeom>
              <a:solidFill>
                <a:srgbClr val="FFCC00"/>
              </a:solidFill>
              <a:ln w="57150">
                <a:solidFill>
                  <a:srgbClr val="FFCC00"/>
                </a:solidFill>
                <a:round/>
              </a:ln>
              <a:effectLst>
                <a:outerShdw dist="35921" dir="2700000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mtClean="0">
                  <a:solidFill>
                    <a:srgbClr val="402000"/>
                  </a:solidFill>
                </a:endParaRPr>
              </a:p>
            </p:txBody>
          </p:sp>
          <p:sp>
            <p:nvSpPr>
              <p:cNvPr id="7203" name="文本框 25625"/>
              <p:cNvSpPr txBox="1">
                <a:spLocks noChangeArrowheads="1"/>
              </p:cNvSpPr>
              <p:nvPr/>
            </p:nvSpPr>
            <p:spPr bwMode="auto">
              <a:xfrm>
                <a:off x="3030" y="3727"/>
                <a:ext cx="1249" cy="5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太   平   洋</a:t>
                </a:r>
              </a:p>
            </p:txBody>
          </p:sp>
          <p:sp>
            <p:nvSpPr>
              <p:cNvPr id="7204" name="文本框 25626"/>
              <p:cNvSpPr txBox="1">
                <a:spLocks noChangeArrowheads="1"/>
              </p:cNvSpPr>
              <p:nvPr/>
            </p:nvSpPr>
            <p:spPr bwMode="auto">
              <a:xfrm>
                <a:off x="7262" y="4534"/>
                <a:ext cx="874" cy="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大</a:t>
                </a:r>
              </a:p>
            </p:txBody>
          </p:sp>
          <p:sp>
            <p:nvSpPr>
              <p:cNvPr id="7205" name="文本框 25627"/>
              <p:cNvSpPr txBox="1">
                <a:spLocks noChangeArrowheads="1"/>
              </p:cNvSpPr>
              <p:nvPr/>
            </p:nvSpPr>
            <p:spPr bwMode="auto">
              <a:xfrm>
                <a:off x="8222" y="6294"/>
                <a:ext cx="1457" cy="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西</a:t>
                </a:r>
              </a:p>
            </p:txBody>
          </p:sp>
          <p:sp>
            <p:nvSpPr>
              <p:cNvPr id="7206" name="文本框 25628"/>
              <p:cNvSpPr txBox="1">
                <a:spLocks noChangeArrowheads="1"/>
              </p:cNvSpPr>
              <p:nvPr/>
            </p:nvSpPr>
            <p:spPr bwMode="auto">
              <a:xfrm>
                <a:off x="9502" y="7734"/>
                <a:ext cx="1020" cy="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洋</a:t>
                </a:r>
              </a:p>
            </p:txBody>
          </p:sp>
          <p:sp>
            <p:nvSpPr>
              <p:cNvPr id="7207" name="文本框 25629"/>
              <p:cNvSpPr txBox="1">
                <a:spLocks noChangeArrowheads="1"/>
              </p:cNvSpPr>
              <p:nvPr/>
            </p:nvSpPr>
            <p:spPr bwMode="auto">
              <a:xfrm>
                <a:off x="15220" y="4395"/>
                <a:ext cx="2689" cy="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太平洋</a:t>
                </a:r>
              </a:p>
            </p:txBody>
          </p:sp>
          <p:sp>
            <p:nvSpPr>
              <p:cNvPr id="7208" name="文本框 25630"/>
              <p:cNvSpPr txBox="1">
                <a:spLocks noChangeArrowheads="1"/>
              </p:cNvSpPr>
              <p:nvPr/>
            </p:nvSpPr>
            <p:spPr bwMode="auto">
              <a:xfrm>
                <a:off x="12275" y="6730"/>
                <a:ext cx="2945" cy="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0000" tIns="62400" rIns="120000" bIns="624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smtClean="0">
                    <a:solidFill>
                      <a:srgbClr val="FFFFFF"/>
                    </a:solidFill>
                    <a:latin typeface="宋体" panose="02010600030101010101" pitchFamily="2" charset="-122"/>
                  </a:rPr>
                  <a:t>印度洋</a:t>
                </a:r>
              </a:p>
            </p:txBody>
          </p:sp>
          <p:sp>
            <p:nvSpPr>
              <p:cNvPr id="35872" name="文本框 25631"/>
              <p:cNvSpPr txBox="1"/>
              <p:nvPr/>
            </p:nvSpPr>
            <p:spPr>
              <a:xfrm>
                <a:off x="12928" y="3573"/>
                <a:ext cx="2453" cy="10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亚  洲</a:t>
                </a:r>
              </a:p>
            </p:txBody>
          </p:sp>
          <p:sp>
            <p:nvSpPr>
              <p:cNvPr id="35873" name="文本框 25632"/>
              <p:cNvSpPr txBox="1"/>
              <p:nvPr/>
            </p:nvSpPr>
            <p:spPr>
              <a:xfrm>
                <a:off x="11262" y="2774"/>
                <a:ext cx="2608" cy="10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欧  洲</a:t>
                </a:r>
              </a:p>
            </p:txBody>
          </p:sp>
          <p:sp>
            <p:nvSpPr>
              <p:cNvPr id="35874" name="文本框 25633"/>
              <p:cNvSpPr txBox="1"/>
              <p:nvPr/>
            </p:nvSpPr>
            <p:spPr>
              <a:xfrm>
                <a:off x="9821" y="4853"/>
                <a:ext cx="1821" cy="10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</a:rPr>
                  <a:t>非洲</a:t>
                </a:r>
              </a:p>
            </p:txBody>
          </p:sp>
          <p:sp>
            <p:nvSpPr>
              <p:cNvPr id="35875" name="文本框 25634"/>
              <p:cNvSpPr txBox="1"/>
              <p:nvPr/>
            </p:nvSpPr>
            <p:spPr>
              <a:xfrm>
                <a:off x="15148" y="7255"/>
                <a:ext cx="2185" cy="10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</a:rPr>
                  <a:t>大洋洲</a:t>
                </a:r>
              </a:p>
            </p:txBody>
          </p:sp>
          <p:sp>
            <p:nvSpPr>
              <p:cNvPr id="35876" name="文本框 25635"/>
              <p:cNvSpPr txBox="1"/>
              <p:nvPr/>
            </p:nvSpPr>
            <p:spPr>
              <a:xfrm>
                <a:off x="4279" y="2615"/>
                <a:ext cx="2462" cy="10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</a:rPr>
                  <a:t>北美洲</a:t>
                </a:r>
              </a:p>
            </p:txBody>
          </p:sp>
          <p:grpSp>
            <p:nvGrpSpPr>
              <p:cNvPr id="7214" name="组合 25636"/>
              <p:cNvGrpSpPr/>
              <p:nvPr/>
            </p:nvGrpSpPr>
            <p:grpSpPr bwMode="auto">
              <a:xfrm>
                <a:off x="10522" y="7004"/>
                <a:ext cx="2476" cy="1321"/>
                <a:chOff x="-100" y="0"/>
                <a:chExt cx="816" cy="481"/>
              </a:xfrm>
            </p:grpSpPr>
            <p:sp>
              <p:nvSpPr>
                <p:cNvPr id="7216" name="椭圆 25637"/>
                <p:cNvSpPr>
                  <a:spLocks noChangeArrowheads="1"/>
                </p:cNvSpPr>
                <p:nvPr/>
              </p:nvSpPr>
              <p:spPr bwMode="auto">
                <a:xfrm>
                  <a:off x="48" y="0"/>
                  <a:ext cx="96" cy="96"/>
                </a:xfrm>
                <a:prstGeom prst="ellipse">
                  <a:avLst/>
                </a:prstGeom>
                <a:solidFill>
                  <a:srgbClr val="FF3300"/>
                </a:solidFill>
                <a:ln>
                  <a:noFill/>
                </a:ln>
                <a:effectLst>
                  <a:outerShdw dist="35921" dir="2700000" algn="ctr" rotWithShape="0">
                    <a:srgbClr val="C0C0C0"/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400" b="1" smtClean="0">
                    <a:solidFill>
                      <a:srgbClr val="000000"/>
                    </a:solidFill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35896" name="文本框 25638"/>
                <p:cNvSpPr txBox="1"/>
                <p:nvPr/>
              </p:nvSpPr>
              <p:spPr>
                <a:xfrm>
                  <a:off x="-100" y="97"/>
                  <a:ext cx="817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120000" tIns="62400" rIns="120000" bIns="62400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indent="0"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665" b="1" noProof="1">
                      <a:solidFill>
                        <a:srgbClr val="FF3300"/>
                      </a:solidFill>
                      <a:latin typeface="宋体" panose="02010600030101010101" pitchFamily="2" charset="-122"/>
                    </a:rPr>
                    <a:t>好望角</a:t>
                  </a:r>
                </a:p>
              </p:txBody>
            </p:sp>
          </p:grpSp>
          <p:sp>
            <p:nvSpPr>
              <p:cNvPr id="35878" name="文本框 25639"/>
              <p:cNvSpPr txBox="1"/>
              <p:nvPr/>
            </p:nvSpPr>
            <p:spPr>
              <a:xfrm>
                <a:off x="5769" y="5430"/>
                <a:ext cx="2187" cy="10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120000" tIns="62400" rIns="120000" bIns="624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2665" b="1" noProof="1">
                    <a:solidFill>
                      <a:srgbClr val="402000"/>
                    </a:solidFill>
                    <a:latin typeface="宋体" panose="02010600030101010101" pitchFamily="2" charset="-122"/>
                  </a:rPr>
                  <a:t>南美洲</a:t>
                </a:r>
              </a:p>
            </p:txBody>
          </p:sp>
        </p:grpSp>
        <p:sp>
          <p:nvSpPr>
            <p:cNvPr id="10" name="文本框 25638"/>
            <p:cNvSpPr txBox="1"/>
            <p:nvPr/>
          </p:nvSpPr>
          <p:spPr>
            <a:xfrm>
              <a:off x="7759" y="2326"/>
              <a:ext cx="2387" cy="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000" tIns="62400" rIns="120000" bIns="624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3300"/>
                  </a:solidFill>
                  <a:latin typeface="宋体" panose="02010600030101010101" pitchFamily="2" charset="-122"/>
                </a:rPr>
                <a:t>葡萄牙</a:t>
              </a:r>
            </a:p>
          </p:txBody>
        </p:sp>
        <p:sp>
          <p:nvSpPr>
            <p:cNvPr id="7189" name="椭圆 25637"/>
            <p:cNvSpPr>
              <a:spLocks noChangeArrowheads="1"/>
            </p:cNvSpPr>
            <p:nvPr/>
          </p:nvSpPr>
          <p:spPr bwMode="auto">
            <a:xfrm>
              <a:off x="9677" y="3169"/>
              <a:ext cx="281" cy="246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90" name="椭圆 25637"/>
            <p:cNvSpPr>
              <a:spLocks noChangeArrowheads="1"/>
            </p:cNvSpPr>
            <p:nvPr/>
          </p:nvSpPr>
          <p:spPr bwMode="auto">
            <a:xfrm>
              <a:off x="9534" y="3361"/>
              <a:ext cx="281" cy="246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文本框 25638"/>
            <p:cNvSpPr txBox="1"/>
            <p:nvPr/>
          </p:nvSpPr>
          <p:spPr>
            <a:xfrm>
              <a:off x="7291" y="3414"/>
              <a:ext cx="2387" cy="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20000" tIns="62400" rIns="120000" bIns="624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3300"/>
                  </a:solidFill>
                  <a:latin typeface="宋体" panose="02010600030101010101" pitchFamily="2" charset="-122"/>
                </a:rPr>
                <a:t>西班牙</a:t>
              </a: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5816600" y="1773238"/>
            <a:ext cx="927100" cy="2079625"/>
          </a:xfrm>
          <a:custGeom>
            <a:avLst/>
            <a:gdLst>
              <a:gd name="connisteX0" fmla="*/ 384104 w 914329"/>
              <a:gd name="connsiteY0" fmla="*/ 883 h 1772533"/>
              <a:gd name="connisteX1" fmla="*/ 309809 w 914329"/>
              <a:gd name="connsiteY1" fmla="*/ 11678 h 1772533"/>
              <a:gd name="connisteX2" fmla="*/ 267264 w 914329"/>
              <a:gd name="connsiteY2" fmla="*/ 85973 h 1772533"/>
              <a:gd name="connisteX3" fmla="*/ 246309 w 914329"/>
              <a:gd name="connsiteY3" fmla="*/ 160268 h 1772533"/>
              <a:gd name="connisteX4" fmla="*/ 246309 w 914329"/>
              <a:gd name="connsiteY4" fmla="*/ 233928 h 1772533"/>
              <a:gd name="connisteX5" fmla="*/ 246309 w 914329"/>
              <a:gd name="connsiteY5" fmla="*/ 298063 h 1772533"/>
              <a:gd name="connisteX6" fmla="*/ 214559 w 914329"/>
              <a:gd name="connsiteY6" fmla="*/ 372358 h 1772533"/>
              <a:gd name="connisteX7" fmla="*/ 151059 w 914329"/>
              <a:gd name="connsiteY7" fmla="*/ 446653 h 1772533"/>
              <a:gd name="connisteX8" fmla="*/ 86924 w 914329"/>
              <a:gd name="connsiteY8" fmla="*/ 478403 h 1772533"/>
              <a:gd name="connisteX9" fmla="*/ 23424 w 914329"/>
              <a:gd name="connsiteY9" fmla="*/ 552698 h 1772533"/>
              <a:gd name="connisteX10" fmla="*/ 2469 w 914329"/>
              <a:gd name="connsiteY10" fmla="*/ 626993 h 1772533"/>
              <a:gd name="connisteX11" fmla="*/ 2469 w 914329"/>
              <a:gd name="connsiteY11" fmla="*/ 701288 h 1772533"/>
              <a:gd name="connisteX12" fmla="*/ 13264 w 914329"/>
              <a:gd name="connsiteY12" fmla="*/ 774948 h 1772533"/>
              <a:gd name="connisteX13" fmla="*/ 34219 w 914329"/>
              <a:gd name="connsiteY13" fmla="*/ 839083 h 1772533"/>
              <a:gd name="connisteX14" fmla="*/ 65969 w 914329"/>
              <a:gd name="connsiteY14" fmla="*/ 913378 h 1772533"/>
              <a:gd name="connisteX15" fmla="*/ 140264 w 914329"/>
              <a:gd name="connsiteY15" fmla="*/ 955288 h 1772533"/>
              <a:gd name="connisteX16" fmla="*/ 214559 w 914329"/>
              <a:gd name="connsiteY16" fmla="*/ 987673 h 1772533"/>
              <a:gd name="connisteX17" fmla="*/ 288854 w 914329"/>
              <a:gd name="connsiteY17" fmla="*/ 997833 h 1772533"/>
              <a:gd name="connisteX18" fmla="*/ 363149 w 914329"/>
              <a:gd name="connsiteY18" fmla="*/ 997833 h 1772533"/>
              <a:gd name="connisteX19" fmla="*/ 437444 w 914329"/>
              <a:gd name="connsiteY19" fmla="*/ 997833 h 1772533"/>
              <a:gd name="connisteX20" fmla="*/ 511739 w 914329"/>
              <a:gd name="connsiteY20" fmla="*/ 997833 h 1772533"/>
              <a:gd name="connisteX21" fmla="*/ 586034 w 914329"/>
              <a:gd name="connsiteY21" fmla="*/ 997833 h 1772533"/>
              <a:gd name="connisteX22" fmla="*/ 660329 w 914329"/>
              <a:gd name="connsiteY22" fmla="*/ 1040378 h 1772533"/>
              <a:gd name="connisteX23" fmla="*/ 702239 w 914329"/>
              <a:gd name="connsiteY23" fmla="*/ 1114673 h 1772533"/>
              <a:gd name="connisteX24" fmla="*/ 702239 w 914329"/>
              <a:gd name="connsiteY24" fmla="*/ 1188968 h 1772533"/>
              <a:gd name="connisteX25" fmla="*/ 713034 w 914329"/>
              <a:gd name="connsiteY25" fmla="*/ 1263263 h 1772533"/>
              <a:gd name="connisteX26" fmla="*/ 713034 w 914329"/>
              <a:gd name="connsiteY26" fmla="*/ 1337558 h 1772533"/>
              <a:gd name="connisteX27" fmla="*/ 702239 w 914329"/>
              <a:gd name="connsiteY27" fmla="*/ 1411853 h 1772533"/>
              <a:gd name="connisteX28" fmla="*/ 702239 w 914329"/>
              <a:gd name="connsiteY28" fmla="*/ 1486148 h 1772533"/>
              <a:gd name="connisteX29" fmla="*/ 702239 w 914329"/>
              <a:gd name="connsiteY29" fmla="*/ 1560443 h 1772533"/>
              <a:gd name="connisteX30" fmla="*/ 702239 w 914329"/>
              <a:gd name="connsiteY30" fmla="*/ 1634738 h 1772533"/>
              <a:gd name="connisteX31" fmla="*/ 766374 w 914329"/>
              <a:gd name="connsiteY31" fmla="*/ 1719193 h 1772533"/>
              <a:gd name="connisteX32" fmla="*/ 840669 w 914329"/>
              <a:gd name="connsiteY32" fmla="*/ 1750943 h 1772533"/>
              <a:gd name="connisteX33" fmla="*/ 914329 w 914329"/>
              <a:gd name="connsiteY33" fmla="*/ 1772533 h 177253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</a:cxnLst>
            <a:rect l="l" t="t" r="r" b="b"/>
            <a:pathLst>
              <a:path w="914330" h="1772534">
                <a:moveTo>
                  <a:pt x="384105" y="884"/>
                </a:moveTo>
                <a:cubicBezTo>
                  <a:pt x="370135" y="1519"/>
                  <a:pt x="333305" y="-5466"/>
                  <a:pt x="309810" y="11679"/>
                </a:cubicBezTo>
                <a:cubicBezTo>
                  <a:pt x="286315" y="28824"/>
                  <a:pt x="279965" y="56129"/>
                  <a:pt x="267265" y="85974"/>
                </a:cubicBezTo>
                <a:cubicBezTo>
                  <a:pt x="254565" y="115819"/>
                  <a:pt x="250755" y="130424"/>
                  <a:pt x="246310" y="160269"/>
                </a:cubicBezTo>
                <a:cubicBezTo>
                  <a:pt x="241865" y="190114"/>
                  <a:pt x="246310" y="206624"/>
                  <a:pt x="246310" y="233929"/>
                </a:cubicBezTo>
                <a:cubicBezTo>
                  <a:pt x="246310" y="261234"/>
                  <a:pt x="252660" y="270124"/>
                  <a:pt x="246310" y="298064"/>
                </a:cubicBezTo>
                <a:cubicBezTo>
                  <a:pt x="239960" y="326004"/>
                  <a:pt x="233610" y="342514"/>
                  <a:pt x="214560" y="372359"/>
                </a:cubicBezTo>
                <a:cubicBezTo>
                  <a:pt x="195510" y="402204"/>
                  <a:pt x="176460" y="425699"/>
                  <a:pt x="151060" y="446654"/>
                </a:cubicBezTo>
                <a:cubicBezTo>
                  <a:pt x="125660" y="467609"/>
                  <a:pt x="112325" y="457449"/>
                  <a:pt x="86925" y="478404"/>
                </a:cubicBezTo>
                <a:cubicBezTo>
                  <a:pt x="61525" y="499359"/>
                  <a:pt x="40570" y="522854"/>
                  <a:pt x="23425" y="552699"/>
                </a:cubicBezTo>
                <a:cubicBezTo>
                  <a:pt x="6280" y="582544"/>
                  <a:pt x="6915" y="597149"/>
                  <a:pt x="2470" y="626994"/>
                </a:cubicBezTo>
                <a:cubicBezTo>
                  <a:pt x="-1975" y="656839"/>
                  <a:pt x="565" y="671444"/>
                  <a:pt x="2470" y="701289"/>
                </a:cubicBezTo>
                <a:cubicBezTo>
                  <a:pt x="4375" y="731134"/>
                  <a:pt x="6915" y="747644"/>
                  <a:pt x="13265" y="774949"/>
                </a:cubicBezTo>
                <a:cubicBezTo>
                  <a:pt x="19615" y="802254"/>
                  <a:pt x="23425" y="811144"/>
                  <a:pt x="34220" y="839084"/>
                </a:cubicBezTo>
                <a:cubicBezTo>
                  <a:pt x="45015" y="867024"/>
                  <a:pt x="45015" y="889884"/>
                  <a:pt x="65970" y="913379"/>
                </a:cubicBezTo>
                <a:cubicBezTo>
                  <a:pt x="86925" y="936874"/>
                  <a:pt x="110420" y="940684"/>
                  <a:pt x="140265" y="955289"/>
                </a:cubicBezTo>
                <a:cubicBezTo>
                  <a:pt x="170110" y="969894"/>
                  <a:pt x="184715" y="979419"/>
                  <a:pt x="214560" y="987674"/>
                </a:cubicBezTo>
                <a:cubicBezTo>
                  <a:pt x="244405" y="995929"/>
                  <a:pt x="259010" y="995929"/>
                  <a:pt x="288855" y="997834"/>
                </a:cubicBezTo>
                <a:cubicBezTo>
                  <a:pt x="318700" y="999739"/>
                  <a:pt x="333305" y="997834"/>
                  <a:pt x="363150" y="997834"/>
                </a:cubicBezTo>
                <a:cubicBezTo>
                  <a:pt x="392995" y="997834"/>
                  <a:pt x="407600" y="997834"/>
                  <a:pt x="437445" y="997834"/>
                </a:cubicBezTo>
                <a:cubicBezTo>
                  <a:pt x="467290" y="997834"/>
                  <a:pt x="481895" y="997834"/>
                  <a:pt x="511740" y="997834"/>
                </a:cubicBezTo>
                <a:cubicBezTo>
                  <a:pt x="541585" y="997834"/>
                  <a:pt x="556190" y="989579"/>
                  <a:pt x="586035" y="997834"/>
                </a:cubicBezTo>
                <a:cubicBezTo>
                  <a:pt x="615880" y="1006089"/>
                  <a:pt x="636835" y="1016884"/>
                  <a:pt x="660330" y="1040379"/>
                </a:cubicBezTo>
                <a:cubicBezTo>
                  <a:pt x="683825" y="1063874"/>
                  <a:pt x="693985" y="1084829"/>
                  <a:pt x="702240" y="1114674"/>
                </a:cubicBezTo>
                <a:cubicBezTo>
                  <a:pt x="710495" y="1144519"/>
                  <a:pt x="700335" y="1159124"/>
                  <a:pt x="702240" y="1188969"/>
                </a:cubicBezTo>
                <a:cubicBezTo>
                  <a:pt x="704145" y="1218814"/>
                  <a:pt x="711130" y="1233419"/>
                  <a:pt x="713035" y="1263264"/>
                </a:cubicBezTo>
                <a:cubicBezTo>
                  <a:pt x="714940" y="1293109"/>
                  <a:pt x="714940" y="1307714"/>
                  <a:pt x="713035" y="1337559"/>
                </a:cubicBezTo>
                <a:cubicBezTo>
                  <a:pt x="711130" y="1367404"/>
                  <a:pt x="704145" y="1382009"/>
                  <a:pt x="702240" y="1411854"/>
                </a:cubicBezTo>
                <a:cubicBezTo>
                  <a:pt x="700335" y="1441699"/>
                  <a:pt x="702240" y="1456304"/>
                  <a:pt x="702240" y="1486149"/>
                </a:cubicBezTo>
                <a:cubicBezTo>
                  <a:pt x="702240" y="1515994"/>
                  <a:pt x="702240" y="1530599"/>
                  <a:pt x="702240" y="1560444"/>
                </a:cubicBezTo>
                <a:cubicBezTo>
                  <a:pt x="702240" y="1590289"/>
                  <a:pt x="689540" y="1602989"/>
                  <a:pt x="702240" y="1634739"/>
                </a:cubicBezTo>
                <a:cubicBezTo>
                  <a:pt x="714940" y="1666489"/>
                  <a:pt x="738435" y="1695699"/>
                  <a:pt x="766375" y="1719194"/>
                </a:cubicBezTo>
                <a:cubicBezTo>
                  <a:pt x="794315" y="1742689"/>
                  <a:pt x="810825" y="1740149"/>
                  <a:pt x="840670" y="1750944"/>
                </a:cubicBezTo>
                <a:cubicBezTo>
                  <a:pt x="870515" y="1761739"/>
                  <a:pt x="900995" y="1768724"/>
                  <a:pt x="914330" y="1772534"/>
                </a:cubicBezTo>
              </a:path>
            </a:pathLst>
          </a:custGeom>
          <a:noFill/>
          <a:ln w="47625">
            <a:solidFill>
              <a:srgbClr val="0000FF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200727" name="文本框 200726"/>
          <p:cNvSpPr txBox="1">
            <a:spLocks noChangeArrowheads="1"/>
          </p:cNvSpPr>
          <p:nvPr/>
        </p:nvSpPr>
        <p:spPr bwMode="auto">
          <a:xfrm>
            <a:off x="5930900" y="2216150"/>
            <a:ext cx="1600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smtClean="0">
                <a:solidFill>
                  <a:srgbClr val="CD3333"/>
                </a:solidFill>
                <a:latin typeface="宋体" panose="02010600030101010101" pitchFamily="2" charset="-122"/>
              </a:rPr>
              <a:t>1487-1488</a:t>
            </a:r>
            <a:r>
              <a:rPr lang="zh-CN" altLang="en-US" sz="2000" b="1" smtClean="0">
                <a:solidFill>
                  <a:srgbClr val="CD3333"/>
                </a:solidFill>
                <a:latin typeface="宋体" panose="02010600030101010101" pitchFamily="2" charset="-122"/>
              </a:rPr>
              <a:t>年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062413" y="1739900"/>
            <a:ext cx="2046287" cy="476250"/>
          </a:xfrm>
          <a:custGeom>
            <a:avLst/>
            <a:gdLst>
              <a:gd name="connisteX0" fmla="*/ 1559560 w 1559560"/>
              <a:gd name="connsiteY0" fmla="*/ 846 h 397990"/>
              <a:gd name="connisteX1" fmla="*/ 1495425 w 1559560"/>
              <a:gd name="connsiteY1" fmla="*/ 846 h 397990"/>
              <a:gd name="connisteX2" fmla="*/ 1421765 w 1559560"/>
              <a:gd name="connsiteY2" fmla="*/ 11641 h 397990"/>
              <a:gd name="connisteX3" fmla="*/ 1357630 w 1559560"/>
              <a:gd name="connsiteY3" fmla="*/ 22436 h 397990"/>
              <a:gd name="connisteX4" fmla="*/ 1283335 w 1559560"/>
              <a:gd name="connsiteY4" fmla="*/ 11641 h 397990"/>
              <a:gd name="connisteX5" fmla="*/ 1209040 w 1559560"/>
              <a:gd name="connsiteY5" fmla="*/ 11641 h 397990"/>
              <a:gd name="connisteX6" fmla="*/ 1134745 w 1559560"/>
              <a:gd name="connsiteY6" fmla="*/ 11641 h 397990"/>
              <a:gd name="connisteX7" fmla="*/ 1061085 w 1559560"/>
              <a:gd name="connsiteY7" fmla="*/ 11641 h 397990"/>
              <a:gd name="connisteX8" fmla="*/ 996950 w 1559560"/>
              <a:gd name="connsiteY8" fmla="*/ 22436 h 397990"/>
              <a:gd name="connisteX9" fmla="*/ 922655 w 1559560"/>
              <a:gd name="connsiteY9" fmla="*/ 75141 h 397990"/>
              <a:gd name="connisteX10" fmla="*/ 880745 w 1559560"/>
              <a:gd name="connsiteY10" fmla="*/ 139276 h 397990"/>
              <a:gd name="connisteX11" fmla="*/ 816610 w 1559560"/>
              <a:gd name="connsiteY11" fmla="*/ 181186 h 397990"/>
              <a:gd name="connisteX12" fmla="*/ 742315 w 1559560"/>
              <a:gd name="connsiteY12" fmla="*/ 234526 h 397990"/>
              <a:gd name="connisteX13" fmla="*/ 668020 w 1559560"/>
              <a:gd name="connsiteY13" fmla="*/ 277071 h 397990"/>
              <a:gd name="connisteX14" fmla="*/ 593725 w 1559560"/>
              <a:gd name="connsiteY14" fmla="*/ 308821 h 397990"/>
              <a:gd name="connisteX15" fmla="*/ 520065 w 1559560"/>
              <a:gd name="connsiteY15" fmla="*/ 340571 h 397990"/>
              <a:gd name="connisteX16" fmla="*/ 455930 w 1559560"/>
              <a:gd name="connsiteY16" fmla="*/ 361526 h 397990"/>
              <a:gd name="connisteX17" fmla="*/ 381635 w 1559560"/>
              <a:gd name="connsiteY17" fmla="*/ 372321 h 397990"/>
              <a:gd name="connisteX18" fmla="*/ 297180 w 1559560"/>
              <a:gd name="connsiteY18" fmla="*/ 393911 h 397990"/>
              <a:gd name="connisteX19" fmla="*/ 222885 w 1559560"/>
              <a:gd name="connsiteY19" fmla="*/ 393911 h 397990"/>
              <a:gd name="connisteX20" fmla="*/ 148590 w 1559560"/>
              <a:gd name="connsiteY20" fmla="*/ 361526 h 397990"/>
              <a:gd name="connisteX21" fmla="*/ 74295 w 1559560"/>
              <a:gd name="connsiteY21" fmla="*/ 340571 h 397990"/>
              <a:gd name="connisteX22" fmla="*/ 0 w 1559560"/>
              <a:gd name="connsiteY22" fmla="*/ 319616 h 3979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</a:cxnLst>
            <a:rect l="l" t="t" r="r" b="b"/>
            <a:pathLst>
              <a:path w="1559560" h="397991">
                <a:moveTo>
                  <a:pt x="1559560" y="847"/>
                </a:moveTo>
                <a:cubicBezTo>
                  <a:pt x="1548130" y="847"/>
                  <a:pt x="1522730" y="-1058"/>
                  <a:pt x="1495425" y="847"/>
                </a:cubicBezTo>
                <a:cubicBezTo>
                  <a:pt x="1468120" y="2752"/>
                  <a:pt x="1449070" y="7197"/>
                  <a:pt x="1421765" y="11642"/>
                </a:cubicBezTo>
                <a:cubicBezTo>
                  <a:pt x="1394460" y="16087"/>
                  <a:pt x="1385570" y="22437"/>
                  <a:pt x="1357630" y="22437"/>
                </a:cubicBezTo>
                <a:cubicBezTo>
                  <a:pt x="1329690" y="22437"/>
                  <a:pt x="1313180" y="13547"/>
                  <a:pt x="1283335" y="11642"/>
                </a:cubicBezTo>
                <a:cubicBezTo>
                  <a:pt x="1253490" y="9737"/>
                  <a:pt x="1238885" y="11642"/>
                  <a:pt x="1209040" y="11642"/>
                </a:cubicBezTo>
                <a:cubicBezTo>
                  <a:pt x="1179195" y="11642"/>
                  <a:pt x="1164590" y="11642"/>
                  <a:pt x="1134745" y="11642"/>
                </a:cubicBezTo>
                <a:cubicBezTo>
                  <a:pt x="1104900" y="11642"/>
                  <a:pt x="1088390" y="9737"/>
                  <a:pt x="1061085" y="11642"/>
                </a:cubicBezTo>
                <a:cubicBezTo>
                  <a:pt x="1033780" y="13547"/>
                  <a:pt x="1024890" y="9737"/>
                  <a:pt x="996950" y="22437"/>
                </a:cubicBezTo>
                <a:cubicBezTo>
                  <a:pt x="969010" y="35137"/>
                  <a:pt x="946150" y="51647"/>
                  <a:pt x="922655" y="75142"/>
                </a:cubicBezTo>
                <a:cubicBezTo>
                  <a:pt x="899160" y="98637"/>
                  <a:pt x="901700" y="118322"/>
                  <a:pt x="880745" y="139277"/>
                </a:cubicBezTo>
                <a:cubicBezTo>
                  <a:pt x="859790" y="160232"/>
                  <a:pt x="844550" y="162137"/>
                  <a:pt x="816610" y="181187"/>
                </a:cubicBezTo>
                <a:cubicBezTo>
                  <a:pt x="788670" y="200237"/>
                  <a:pt x="772160" y="215477"/>
                  <a:pt x="742315" y="234527"/>
                </a:cubicBezTo>
                <a:cubicBezTo>
                  <a:pt x="712470" y="253577"/>
                  <a:pt x="697865" y="262467"/>
                  <a:pt x="668020" y="277072"/>
                </a:cubicBezTo>
                <a:cubicBezTo>
                  <a:pt x="638175" y="291677"/>
                  <a:pt x="623570" y="296122"/>
                  <a:pt x="593725" y="308822"/>
                </a:cubicBezTo>
                <a:cubicBezTo>
                  <a:pt x="563880" y="321522"/>
                  <a:pt x="547370" y="329777"/>
                  <a:pt x="520065" y="340572"/>
                </a:cubicBezTo>
                <a:cubicBezTo>
                  <a:pt x="492760" y="351367"/>
                  <a:pt x="483870" y="355177"/>
                  <a:pt x="455930" y="361527"/>
                </a:cubicBezTo>
                <a:cubicBezTo>
                  <a:pt x="427990" y="367877"/>
                  <a:pt x="413385" y="365972"/>
                  <a:pt x="381635" y="372322"/>
                </a:cubicBezTo>
                <a:cubicBezTo>
                  <a:pt x="349885" y="378672"/>
                  <a:pt x="328930" y="389467"/>
                  <a:pt x="297180" y="393912"/>
                </a:cubicBezTo>
                <a:cubicBezTo>
                  <a:pt x="265430" y="398357"/>
                  <a:pt x="252730" y="400262"/>
                  <a:pt x="222885" y="393912"/>
                </a:cubicBezTo>
                <a:cubicBezTo>
                  <a:pt x="193040" y="387562"/>
                  <a:pt x="178435" y="372322"/>
                  <a:pt x="148590" y="361527"/>
                </a:cubicBezTo>
                <a:cubicBezTo>
                  <a:pt x="118745" y="350732"/>
                  <a:pt x="104140" y="348827"/>
                  <a:pt x="74295" y="340572"/>
                </a:cubicBezTo>
                <a:cubicBezTo>
                  <a:pt x="44450" y="332317"/>
                  <a:pt x="13335" y="323427"/>
                  <a:pt x="0" y="319617"/>
                </a:cubicBezTo>
              </a:path>
            </a:pathLst>
          </a:custGeom>
          <a:noFill/>
          <a:ln w="47625">
            <a:solidFill>
              <a:srgbClr val="FF0066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160838" y="1836738"/>
            <a:ext cx="1873250" cy="233362"/>
          </a:xfrm>
          <a:custGeom>
            <a:avLst/>
            <a:gdLst>
              <a:gd name="connisteX0" fmla="*/ 0 w 1474470"/>
              <a:gd name="connsiteY0" fmla="*/ 137795 h 184419"/>
              <a:gd name="connisteX1" fmla="*/ 74295 w 1474470"/>
              <a:gd name="connsiteY1" fmla="*/ 137795 h 184419"/>
              <a:gd name="connisteX2" fmla="*/ 148590 w 1474470"/>
              <a:gd name="connsiteY2" fmla="*/ 95250 h 184419"/>
              <a:gd name="connisteX3" fmla="*/ 222885 w 1474470"/>
              <a:gd name="connsiteY3" fmla="*/ 74295 h 184419"/>
              <a:gd name="connisteX4" fmla="*/ 296545 w 1474470"/>
              <a:gd name="connsiteY4" fmla="*/ 42545 h 184419"/>
              <a:gd name="connisteX5" fmla="*/ 381635 w 1474470"/>
              <a:gd name="connsiteY5" fmla="*/ 31750 h 184419"/>
              <a:gd name="connisteX6" fmla="*/ 476885 w 1474470"/>
              <a:gd name="connsiteY6" fmla="*/ 31750 h 184419"/>
              <a:gd name="connisteX7" fmla="*/ 541020 w 1474470"/>
              <a:gd name="connsiteY7" fmla="*/ 31750 h 184419"/>
              <a:gd name="connisteX8" fmla="*/ 678815 w 1474470"/>
              <a:gd name="connsiteY8" fmla="*/ 31750 h 184419"/>
              <a:gd name="connisteX9" fmla="*/ 774065 w 1474470"/>
              <a:gd name="connsiteY9" fmla="*/ 31750 h 184419"/>
              <a:gd name="connisteX10" fmla="*/ 816610 w 1474470"/>
              <a:gd name="connsiteY10" fmla="*/ 106045 h 184419"/>
              <a:gd name="connisteX11" fmla="*/ 901700 w 1474470"/>
              <a:gd name="connsiteY11" fmla="*/ 158750 h 184419"/>
              <a:gd name="connisteX12" fmla="*/ 975995 w 1474470"/>
              <a:gd name="connsiteY12" fmla="*/ 180340 h 184419"/>
              <a:gd name="connisteX13" fmla="*/ 1071245 w 1474470"/>
              <a:gd name="connsiteY13" fmla="*/ 180340 h 184419"/>
              <a:gd name="connisteX14" fmla="*/ 1177290 w 1474470"/>
              <a:gd name="connsiteY14" fmla="*/ 148590 h 184419"/>
              <a:gd name="connisteX15" fmla="*/ 1251585 w 1474470"/>
              <a:gd name="connsiteY15" fmla="*/ 127000 h 184419"/>
              <a:gd name="connisteX16" fmla="*/ 1325880 w 1474470"/>
              <a:gd name="connsiteY16" fmla="*/ 95250 h 184419"/>
              <a:gd name="connisteX17" fmla="*/ 1400175 w 1474470"/>
              <a:gd name="connsiteY17" fmla="*/ 52705 h 184419"/>
              <a:gd name="connisteX18" fmla="*/ 1474470 w 1474470"/>
              <a:gd name="connsiteY18" fmla="*/ 0 h 18441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1474470" h="184419">
                <a:moveTo>
                  <a:pt x="0" y="137795"/>
                </a:moveTo>
                <a:cubicBezTo>
                  <a:pt x="13335" y="138430"/>
                  <a:pt x="44450" y="146050"/>
                  <a:pt x="74295" y="137795"/>
                </a:cubicBezTo>
                <a:cubicBezTo>
                  <a:pt x="104140" y="129540"/>
                  <a:pt x="118745" y="107950"/>
                  <a:pt x="148590" y="95250"/>
                </a:cubicBezTo>
                <a:cubicBezTo>
                  <a:pt x="178435" y="82550"/>
                  <a:pt x="193040" y="85090"/>
                  <a:pt x="222885" y="74295"/>
                </a:cubicBezTo>
                <a:cubicBezTo>
                  <a:pt x="252730" y="63500"/>
                  <a:pt x="264795" y="50800"/>
                  <a:pt x="296545" y="42545"/>
                </a:cubicBezTo>
                <a:cubicBezTo>
                  <a:pt x="328295" y="34290"/>
                  <a:pt x="345440" y="33655"/>
                  <a:pt x="381635" y="31750"/>
                </a:cubicBezTo>
                <a:cubicBezTo>
                  <a:pt x="417830" y="29845"/>
                  <a:pt x="445135" y="31750"/>
                  <a:pt x="476885" y="31750"/>
                </a:cubicBezTo>
                <a:cubicBezTo>
                  <a:pt x="508635" y="31750"/>
                  <a:pt x="500380" y="31750"/>
                  <a:pt x="541020" y="31750"/>
                </a:cubicBezTo>
                <a:cubicBezTo>
                  <a:pt x="581660" y="31750"/>
                  <a:pt x="632460" y="31750"/>
                  <a:pt x="678815" y="31750"/>
                </a:cubicBezTo>
                <a:cubicBezTo>
                  <a:pt x="725170" y="31750"/>
                  <a:pt x="746760" y="17145"/>
                  <a:pt x="774065" y="31750"/>
                </a:cubicBezTo>
                <a:cubicBezTo>
                  <a:pt x="801370" y="46355"/>
                  <a:pt x="791210" y="80645"/>
                  <a:pt x="816610" y="106045"/>
                </a:cubicBezTo>
                <a:cubicBezTo>
                  <a:pt x="842010" y="131445"/>
                  <a:pt x="869950" y="144145"/>
                  <a:pt x="901700" y="158750"/>
                </a:cubicBezTo>
                <a:cubicBezTo>
                  <a:pt x="933450" y="173355"/>
                  <a:pt x="942340" y="175895"/>
                  <a:pt x="975995" y="180340"/>
                </a:cubicBezTo>
                <a:cubicBezTo>
                  <a:pt x="1009650" y="184785"/>
                  <a:pt x="1031240" y="186690"/>
                  <a:pt x="1071245" y="180340"/>
                </a:cubicBezTo>
                <a:cubicBezTo>
                  <a:pt x="1111250" y="173990"/>
                  <a:pt x="1141095" y="159385"/>
                  <a:pt x="1177290" y="148590"/>
                </a:cubicBezTo>
                <a:cubicBezTo>
                  <a:pt x="1213485" y="137795"/>
                  <a:pt x="1221740" y="137795"/>
                  <a:pt x="1251585" y="127000"/>
                </a:cubicBezTo>
                <a:cubicBezTo>
                  <a:pt x="1281430" y="116205"/>
                  <a:pt x="1296035" y="109855"/>
                  <a:pt x="1325880" y="95250"/>
                </a:cubicBezTo>
                <a:cubicBezTo>
                  <a:pt x="1355725" y="80645"/>
                  <a:pt x="1370330" y="71755"/>
                  <a:pt x="1400175" y="52705"/>
                </a:cubicBezTo>
                <a:cubicBezTo>
                  <a:pt x="1430020" y="33655"/>
                  <a:pt x="1461135" y="9525"/>
                  <a:pt x="1474470" y="0"/>
                </a:cubicBezTo>
              </a:path>
            </a:pathLst>
          </a:custGeom>
          <a:noFill/>
          <a:ln w="47625">
            <a:solidFill>
              <a:srgbClr val="FF0066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200726" name="文本框 200725"/>
          <p:cNvSpPr txBox="1">
            <a:spLocks noChangeArrowheads="1"/>
          </p:cNvSpPr>
          <p:nvPr/>
        </p:nvSpPr>
        <p:spPr bwMode="auto">
          <a:xfrm>
            <a:off x="3944938" y="1416050"/>
            <a:ext cx="1600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smtClean="0">
                <a:solidFill>
                  <a:srgbClr val="FF0066"/>
                </a:solidFill>
                <a:latin typeface="宋体" panose="02010600030101010101" pitchFamily="2" charset="-122"/>
              </a:rPr>
              <a:t>1492-1493</a:t>
            </a:r>
            <a:r>
              <a:rPr lang="zh-CN" altLang="en-US" sz="2000" b="1" smtClean="0">
                <a:solidFill>
                  <a:srgbClr val="FF0066"/>
                </a:solidFill>
                <a:latin typeface="宋体" panose="02010600030101010101" pitchFamily="2" charset="-122"/>
              </a:rPr>
              <a:t>年</a:t>
            </a:r>
          </a:p>
        </p:txBody>
      </p:sp>
      <p:sp>
        <p:nvSpPr>
          <p:cNvPr id="200728" name="文本框 200727"/>
          <p:cNvSpPr txBox="1">
            <a:spLocks noChangeArrowheads="1"/>
          </p:cNvSpPr>
          <p:nvPr/>
        </p:nvSpPr>
        <p:spPr bwMode="auto">
          <a:xfrm>
            <a:off x="7312025" y="2387600"/>
            <a:ext cx="10668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smtClean="0">
                <a:solidFill>
                  <a:srgbClr val="006600"/>
                </a:solidFill>
                <a:latin typeface="宋体" panose="02010600030101010101" pitchFamily="2" charset="-122"/>
              </a:rPr>
              <a:t>1498</a:t>
            </a:r>
            <a:r>
              <a:rPr lang="zh-CN" altLang="en-US" sz="2000" b="1" smtClean="0">
                <a:solidFill>
                  <a:srgbClr val="006600"/>
                </a:solidFill>
                <a:latin typeface="宋体" panose="02010600030101010101" pitchFamily="2" charset="-122"/>
              </a:rPr>
              <a:t>年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5715000" y="1963738"/>
            <a:ext cx="2663825" cy="2008187"/>
          </a:xfrm>
          <a:custGeom>
            <a:avLst/>
            <a:gdLst>
              <a:gd name="connisteX0" fmla="*/ 341065 w 2540595"/>
              <a:gd name="connsiteY0" fmla="*/ 0 h 1665605"/>
              <a:gd name="connisteX1" fmla="*/ 330270 w 2540595"/>
              <a:gd name="connsiteY1" fmla="*/ 74295 h 1665605"/>
              <a:gd name="connisteX2" fmla="*/ 256610 w 2540595"/>
              <a:gd name="connsiteY2" fmla="*/ 137795 h 1665605"/>
              <a:gd name="connisteX3" fmla="*/ 203270 w 2540595"/>
              <a:gd name="connsiteY3" fmla="*/ 201930 h 1665605"/>
              <a:gd name="connisteX4" fmla="*/ 139770 w 2540595"/>
              <a:gd name="connsiteY4" fmla="*/ 276225 h 1665605"/>
              <a:gd name="connisteX5" fmla="*/ 76270 w 2540595"/>
              <a:gd name="connsiteY5" fmla="*/ 350520 h 1665605"/>
              <a:gd name="connisteX6" fmla="*/ 43885 w 2540595"/>
              <a:gd name="connsiteY6" fmla="*/ 424180 h 1665605"/>
              <a:gd name="connisteX7" fmla="*/ 22930 w 2540595"/>
              <a:gd name="connsiteY7" fmla="*/ 488315 h 1665605"/>
              <a:gd name="connisteX8" fmla="*/ 1975 w 2540595"/>
              <a:gd name="connsiteY8" fmla="*/ 562610 h 1665605"/>
              <a:gd name="connisteX9" fmla="*/ 1975 w 2540595"/>
              <a:gd name="connsiteY9" fmla="*/ 636905 h 1665605"/>
              <a:gd name="connisteX10" fmla="*/ 1975 w 2540595"/>
              <a:gd name="connsiteY10" fmla="*/ 710565 h 1665605"/>
              <a:gd name="connisteX11" fmla="*/ 12135 w 2540595"/>
              <a:gd name="connsiteY11" fmla="*/ 774700 h 1665605"/>
              <a:gd name="connisteX12" fmla="*/ 43885 w 2540595"/>
              <a:gd name="connsiteY12" fmla="*/ 848995 h 1665605"/>
              <a:gd name="connisteX13" fmla="*/ 54680 w 2540595"/>
              <a:gd name="connsiteY13" fmla="*/ 923290 h 1665605"/>
              <a:gd name="connisteX14" fmla="*/ 54680 w 2540595"/>
              <a:gd name="connsiteY14" fmla="*/ 997585 h 1665605"/>
              <a:gd name="connisteX15" fmla="*/ 65475 w 2540595"/>
              <a:gd name="connsiteY15" fmla="*/ 1071245 h 1665605"/>
              <a:gd name="connisteX16" fmla="*/ 86430 w 2540595"/>
              <a:gd name="connsiteY16" fmla="*/ 1135380 h 1665605"/>
              <a:gd name="connisteX17" fmla="*/ 139770 w 2540595"/>
              <a:gd name="connsiteY17" fmla="*/ 1209675 h 1665605"/>
              <a:gd name="connisteX18" fmla="*/ 192475 w 2540595"/>
              <a:gd name="connsiteY18" fmla="*/ 1283970 h 1665605"/>
              <a:gd name="connisteX19" fmla="*/ 256610 w 2540595"/>
              <a:gd name="connsiteY19" fmla="*/ 1336675 h 1665605"/>
              <a:gd name="connisteX20" fmla="*/ 320110 w 2540595"/>
              <a:gd name="connsiteY20" fmla="*/ 1410970 h 1665605"/>
              <a:gd name="connisteX21" fmla="*/ 394405 w 2540595"/>
              <a:gd name="connsiteY21" fmla="*/ 1485265 h 1665605"/>
              <a:gd name="connisteX22" fmla="*/ 468700 w 2540595"/>
              <a:gd name="connsiteY22" fmla="*/ 1527810 h 1665605"/>
              <a:gd name="connisteX23" fmla="*/ 542995 w 2540595"/>
              <a:gd name="connsiteY23" fmla="*/ 1548765 h 1665605"/>
              <a:gd name="connisteX24" fmla="*/ 616655 w 2540595"/>
              <a:gd name="connsiteY24" fmla="*/ 1559560 h 1665605"/>
              <a:gd name="connisteX25" fmla="*/ 680790 w 2540595"/>
              <a:gd name="connsiteY25" fmla="*/ 1559560 h 1665605"/>
              <a:gd name="connisteX26" fmla="*/ 755085 w 2540595"/>
              <a:gd name="connsiteY26" fmla="*/ 1570355 h 1665605"/>
              <a:gd name="connisteX27" fmla="*/ 829380 w 2540595"/>
              <a:gd name="connsiteY27" fmla="*/ 1570355 h 1665605"/>
              <a:gd name="connisteX28" fmla="*/ 903675 w 2540595"/>
              <a:gd name="connsiteY28" fmla="*/ 1570355 h 1665605"/>
              <a:gd name="connisteX29" fmla="*/ 977335 w 2540595"/>
              <a:gd name="connsiteY29" fmla="*/ 1602105 h 1665605"/>
              <a:gd name="connisteX30" fmla="*/ 1041470 w 2540595"/>
              <a:gd name="connsiteY30" fmla="*/ 1633855 h 1665605"/>
              <a:gd name="connisteX31" fmla="*/ 1115765 w 2540595"/>
              <a:gd name="connsiteY31" fmla="*/ 1654810 h 1665605"/>
              <a:gd name="connisteX32" fmla="*/ 1190060 w 2540595"/>
              <a:gd name="connsiteY32" fmla="*/ 1665605 h 1665605"/>
              <a:gd name="connisteX33" fmla="*/ 1264355 w 2540595"/>
              <a:gd name="connsiteY33" fmla="*/ 1654810 h 1665605"/>
              <a:gd name="connisteX34" fmla="*/ 1348810 w 2540595"/>
              <a:gd name="connsiteY34" fmla="*/ 1633855 h 1665605"/>
              <a:gd name="connisteX35" fmla="*/ 1423105 w 2540595"/>
              <a:gd name="connsiteY35" fmla="*/ 1580515 h 1665605"/>
              <a:gd name="connisteX36" fmla="*/ 1497400 w 2540595"/>
              <a:gd name="connsiteY36" fmla="*/ 1517015 h 1665605"/>
              <a:gd name="connisteX37" fmla="*/ 1539945 w 2540595"/>
              <a:gd name="connsiteY37" fmla="*/ 1442720 h 1665605"/>
              <a:gd name="connisteX38" fmla="*/ 1571695 w 2540595"/>
              <a:gd name="connsiteY38" fmla="*/ 1368425 h 1665605"/>
              <a:gd name="connisteX39" fmla="*/ 1603445 w 2540595"/>
              <a:gd name="connsiteY39" fmla="*/ 1294130 h 1665605"/>
              <a:gd name="connisteX40" fmla="*/ 1624400 w 2540595"/>
              <a:gd name="connsiteY40" fmla="*/ 1219835 h 1665605"/>
              <a:gd name="connisteX41" fmla="*/ 1645990 w 2540595"/>
              <a:gd name="connsiteY41" fmla="*/ 1145540 h 1665605"/>
              <a:gd name="connisteX42" fmla="*/ 1666945 w 2540595"/>
              <a:gd name="connsiteY42" fmla="*/ 1071245 h 1665605"/>
              <a:gd name="connisteX43" fmla="*/ 1698695 w 2540595"/>
              <a:gd name="connsiteY43" fmla="*/ 997585 h 1665605"/>
              <a:gd name="connisteX44" fmla="*/ 1624400 w 2540595"/>
              <a:gd name="connsiteY44" fmla="*/ 933450 h 1665605"/>
              <a:gd name="connisteX45" fmla="*/ 1688535 w 2540595"/>
              <a:gd name="connsiteY45" fmla="*/ 933450 h 1665605"/>
              <a:gd name="connisteX46" fmla="*/ 1762830 w 2540595"/>
              <a:gd name="connsiteY46" fmla="*/ 965200 h 1665605"/>
              <a:gd name="connisteX47" fmla="*/ 1837125 w 2540595"/>
              <a:gd name="connsiteY47" fmla="*/ 975995 h 1665605"/>
              <a:gd name="connisteX48" fmla="*/ 1911420 w 2540595"/>
              <a:gd name="connsiteY48" fmla="*/ 997585 h 1665605"/>
              <a:gd name="connisteX49" fmla="*/ 1985080 w 2540595"/>
              <a:gd name="connsiteY49" fmla="*/ 997585 h 1665605"/>
              <a:gd name="connisteX50" fmla="*/ 2049215 w 2540595"/>
              <a:gd name="connsiteY50" fmla="*/ 986790 h 1665605"/>
              <a:gd name="connisteX51" fmla="*/ 2123510 w 2540595"/>
              <a:gd name="connsiteY51" fmla="*/ 923290 h 1665605"/>
              <a:gd name="connisteX52" fmla="*/ 2176215 w 2540595"/>
              <a:gd name="connsiteY52" fmla="*/ 859155 h 1665605"/>
              <a:gd name="connisteX53" fmla="*/ 2229555 w 2540595"/>
              <a:gd name="connsiteY53" fmla="*/ 784860 h 1665605"/>
              <a:gd name="connisteX54" fmla="*/ 2303850 w 2540595"/>
              <a:gd name="connsiteY54" fmla="*/ 763905 h 1665605"/>
              <a:gd name="connisteX55" fmla="*/ 2378145 w 2540595"/>
              <a:gd name="connsiteY55" fmla="*/ 753110 h 1665605"/>
              <a:gd name="connisteX56" fmla="*/ 2452440 w 2540595"/>
              <a:gd name="connsiteY56" fmla="*/ 732155 h 1665605"/>
              <a:gd name="connisteX57" fmla="*/ 2515940 w 2540595"/>
              <a:gd name="connsiteY57" fmla="*/ 657860 h 1665605"/>
              <a:gd name="connisteX58" fmla="*/ 2536895 w 2540595"/>
              <a:gd name="connsiteY58" fmla="*/ 583565 h 1665605"/>
              <a:gd name="connisteX59" fmla="*/ 2462600 w 2540595"/>
              <a:gd name="connsiteY59" fmla="*/ 636905 h 1665605"/>
              <a:gd name="connisteX60" fmla="*/ 2452440 w 2540595"/>
              <a:gd name="connsiteY60" fmla="*/ 710565 h 1665605"/>
              <a:gd name="connisteX61" fmla="*/ 2420055 w 2540595"/>
              <a:gd name="connsiteY61" fmla="*/ 774700 h 1665605"/>
              <a:gd name="connisteX62" fmla="*/ 2388305 w 2540595"/>
              <a:gd name="connsiteY62" fmla="*/ 848995 h 16656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</a:cxnLst>
            <a:rect l="l" t="t" r="r" b="b"/>
            <a:pathLst>
              <a:path w="2540595" h="1665605">
                <a:moveTo>
                  <a:pt x="341066" y="0"/>
                </a:moveTo>
                <a:cubicBezTo>
                  <a:pt x="340431" y="13335"/>
                  <a:pt x="347416" y="46990"/>
                  <a:pt x="330271" y="74295"/>
                </a:cubicBezTo>
                <a:cubicBezTo>
                  <a:pt x="313126" y="101600"/>
                  <a:pt x="282011" y="112395"/>
                  <a:pt x="256611" y="137795"/>
                </a:cubicBezTo>
                <a:cubicBezTo>
                  <a:pt x="231211" y="163195"/>
                  <a:pt x="226766" y="173990"/>
                  <a:pt x="203271" y="201930"/>
                </a:cubicBezTo>
                <a:cubicBezTo>
                  <a:pt x="179776" y="229870"/>
                  <a:pt x="165171" y="246380"/>
                  <a:pt x="139771" y="276225"/>
                </a:cubicBezTo>
                <a:cubicBezTo>
                  <a:pt x="114371" y="306070"/>
                  <a:pt x="95321" y="320675"/>
                  <a:pt x="76271" y="350520"/>
                </a:cubicBezTo>
                <a:cubicBezTo>
                  <a:pt x="57221" y="380365"/>
                  <a:pt x="54681" y="396875"/>
                  <a:pt x="43886" y="424180"/>
                </a:cubicBezTo>
                <a:cubicBezTo>
                  <a:pt x="33091" y="451485"/>
                  <a:pt x="31186" y="460375"/>
                  <a:pt x="22931" y="488315"/>
                </a:cubicBezTo>
                <a:cubicBezTo>
                  <a:pt x="14676" y="516255"/>
                  <a:pt x="6421" y="532765"/>
                  <a:pt x="1976" y="562610"/>
                </a:cubicBezTo>
                <a:cubicBezTo>
                  <a:pt x="-2469" y="592455"/>
                  <a:pt x="1976" y="607060"/>
                  <a:pt x="1976" y="636905"/>
                </a:cubicBezTo>
                <a:cubicBezTo>
                  <a:pt x="1976" y="666750"/>
                  <a:pt x="71" y="683260"/>
                  <a:pt x="1976" y="710565"/>
                </a:cubicBezTo>
                <a:cubicBezTo>
                  <a:pt x="3881" y="737870"/>
                  <a:pt x="3881" y="746760"/>
                  <a:pt x="12136" y="774700"/>
                </a:cubicBezTo>
                <a:cubicBezTo>
                  <a:pt x="20391" y="802640"/>
                  <a:pt x="35631" y="819150"/>
                  <a:pt x="43886" y="848995"/>
                </a:cubicBezTo>
                <a:cubicBezTo>
                  <a:pt x="52141" y="878840"/>
                  <a:pt x="52776" y="893445"/>
                  <a:pt x="54681" y="923290"/>
                </a:cubicBezTo>
                <a:cubicBezTo>
                  <a:pt x="56586" y="953135"/>
                  <a:pt x="52776" y="967740"/>
                  <a:pt x="54681" y="997585"/>
                </a:cubicBezTo>
                <a:cubicBezTo>
                  <a:pt x="56586" y="1027430"/>
                  <a:pt x="59126" y="1043940"/>
                  <a:pt x="65476" y="1071245"/>
                </a:cubicBezTo>
                <a:cubicBezTo>
                  <a:pt x="71826" y="1098550"/>
                  <a:pt x="71826" y="1107440"/>
                  <a:pt x="86431" y="1135380"/>
                </a:cubicBezTo>
                <a:cubicBezTo>
                  <a:pt x="101036" y="1163320"/>
                  <a:pt x="118816" y="1179830"/>
                  <a:pt x="139771" y="1209675"/>
                </a:cubicBezTo>
                <a:cubicBezTo>
                  <a:pt x="160726" y="1239520"/>
                  <a:pt x="168981" y="1258570"/>
                  <a:pt x="192476" y="1283970"/>
                </a:cubicBezTo>
                <a:cubicBezTo>
                  <a:pt x="215971" y="1309370"/>
                  <a:pt x="231211" y="1311275"/>
                  <a:pt x="256611" y="1336675"/>
                </a:cubicBezTo>
                <a:cubicBezTo>
                  <a:pt x="282011" y="1362075"/>
                  <a:pt x="292806" y="1381125"/>
                  <a:pt x="320111" y="1410970"/>
                </a:cubicBezTo>
                <a:cubicBezTo>
                  <a:pt x="347416" y="1440815"/>
                  <a:pt x="364561" y="1461770"/>
                  <a:pt x="394406" y="1485265"/>
                </a:cubicBezTo>
                <a:cubicBezTo>
                  <a:pt x="424251" y="1508760"/>
                  <a:pt x="438856" y="1515110"/>
                  <a:pt x="468701" y="1527810"/>
                </a:cubicBezTo>
                <a:cubicBezTo>
                  <a:pt x="498546" y="1540510"/>
                  <a:pt x="513151" y="1542415"/>
                  <a:pt x="542996" y="1548765"/>
                </a:cubicBezTo>
                <a:cubicBezTo>
                  <a:pt x="572841" y="1555115"/>
                  <a:pt x="589351" y="1557655"/>
                  <a:pt x="616656" y="1559560"/>
                </a:cubicBezTo>
                <a:cubicBezTo>
                  <a:pt x="643961" y="1561465"/>
                  <a:pt x="652851" y="1557655"/>
                  <a:pt x="680791" y="1559560"/>
                </a:cubicBezTo>
                <a:cubicBezTo>
                  <a:pt x="708731" y="1561465"/>
                  <a:pt x="725241" y="1568450"/>
                  <a:pt x="755086" y="1570355"/>
                </a:cubicBezTo>
                <a:cubicBezTo>
                  <a:pt x="784931" y="1572260"/>
                  <a:pt x="799536" y="1570355"/>
                  <a:pt x="829381" y="1570355"/>
                </a:cubicBezTo>
                <a:cubicBezTo>
                  <a:pt x="859226" y="1570355"/>
                  <a:pt x="873831" y="1564005"/>
                  <a:pt x="903676" y="1570355"/>
                </a:cubicBezTo>
                <a:cubicBezTo>
                  <a:pt x="933521" y="1576705"/>
                  <a:pt x="950031" y="1589405"/>
                  <a:pt x="977336" y="1602105"/>
                </a:cubicBezTo>
                <a:cubicBezTo>
                  <a:pt x="1004641" y="1614805"/>
                  <a:pt x="1013531" y="1623060"/>
                  <a:pt x="1041471" y="1633855"/>
                </a:cubicBezTo>
                <a:cubicBezTo>
                  <a:pt x="1069411" y="1644650"/>
                  <a:pt x="1085921" y="1648460"/>
                  <a:pt x="1115766" y="1654810"/>
                </a:cubicBezTo>
                <a:cubicBezTo>
                  <a:pt x="1145611" y="1661160"/>
                  <a:pt x="1160216" y="1665605"/>
                  <a:pt x="1190061" y="1665605"/>
                </a:cubicBezTo>
                <a:cubicBezTo>
                  <a:pt x="1219906" y="1665605"/>
                  <a:pt x="1232606" y="1661160"/>
                  <a:pt x="1264356" y="1654810"/>
                </a:cubicBezTo>
                <a:cubicBezTo>
                  <a:pt x="1296106" y="1648460"/>
                  <a:pt x="1317061" y="1648460"/>
                  <a:pt x="1348811" y="1633855"/>
                </a:cubicBezTo>
                <a:cubicBezTo>
                  <a:pt x="1380561" y="1619250"/>
                  <a:pt x="1393261" y="1604010"/>
                  <a:pt x="1423106" y="1580515"/>
                </a:cubicBezTo>
                <a:cubicBezTo>
                  <a:pt x="1452951" y="1557020"/>
                  <a:pt x="1473906" y="1544320"/>
                  <a:pt x="1497401" y="1517015"/>
                </a:cubicBezTo>
                <a:cubicBezTo>
                  <a:pt x="1520896" y="1489710"/>
                  <a:pt x="1525341" y="1472565"/>
                  <a:pt x="1539946" y="1442720"/>
                </a:cubicBezTo>
                <a:cubicBezTo>
                  <a:pt x="1554551" y="1412875"/>
                  <a:pt x="1558996" y="1398270"/>
                  <a:pt x="1571696" y="1368425"/>
                </a:cubicBezTo>
                <a:cubicBezTo>
                  <a:pt x="1584396" y="1338580"/>
                  <a:pt x="1592651" y="1323975"/>
                  <a:pt x="1603446" y="1294130"/>
                </a:cubicBezTo>
                <a:cubicBezTo>
                  <a:pt x="1614241" y="1264285"/>
                  <a:pt x="1616146" y="1249680"/>
                  <a:pt x="1624401" y="1219835"/>
                </a:cubicBezTo>
                <a:cubicBezTo>
                  <a:pt x="1632656" y="1189990"/>
                  <a:pt x="1637736" y="1175385"/>
                  <a:pt x="1645991" y="1145540"/>
                </a:cubicBezTo>
                <a:cubicBezTo>
                  <a:pt x="1654246" y="1115695"/>
                  <a:pt x="1656151" y="1101090"/>
                  <a:pt x="1666946" y="1071245"/>
                </a:cubicBezTo>
                <a:cubicBezTo>
                  <a:pt x="1677741" y="1041400"/>
                  <a:pt x="1706951" y="1024890"/>
                  <a:pt x="1698696" y="997585"/>
                </a:cubicBezTo>
                <a:cubicBezTo>
                  <a:pt x="1690441" y="970280"/>
                  <a:pt x="1626306" y="946150"/>
                  <a:pt x="1624401" y="933450"/>
                </a:cubicBezTo>
                <a:cubicBezTo>
                  <a:pt x="1622496" y="920750"/>
                  <a:pt x="1660596" y="927100"/>
                  <a:pt x="1688536" y="933450"/>
                </a:cubicBezTo>
                <a:cubicBezTo>
                  <a:pt x="1716476" y="939800"/>
                  <a:pt x="1732986" y="956945"/>
                  <a:pt x="1762831" y="965200"/>
                </a:cubicBezTo>
                <a:cubicBezTo>
                  <a:pt x="1792676" y="973455"/>
                  <a:pt x="1807281" y="969645"/>
                  <a:pt x="1837126" y="975995"/>
                </a:cubicBezTo>
                <a:cubicBezTo>
                  <a:pt x="1866971" y="982345"/>
                  <a:pt x="1881576" y="993140"/>
                  <a:pt x="1911421" y="997585"/>
                </a:cubicBezTo>
                <a:cubicBezTo>
                  <a:pt x="1941266" y="1002030"/>
                  <a:pt x="1957776" y="999490"/>
                  <a:pt x="1985081" y="997585"/>
                </a:cubicBezTo>
                <a:cubicBezTo>
                  <a:pt x="2012386" y="995680"/>
                  <a:pt x="2021276" y="1001395"/>
                  <a:pt x="2049216" y="986790"/>
                </a:cubicBezTo>
                <a:cubicBezTo>
                  <a:pt x="2077156" y="972185"/>
                  <a:pt x="2098111" y="948690"/>
                  <a:pt x="2123511" y="923290"/>
                </a:cubicBezTo>
                <a:cubicBezTo>
                  <a:pt x="2148911" y="897890"/>
                  <a:pt x="2155261" y="887095"/>
                  <a:pt x="2176216" y="859155"/>
                </a:cubicBezTo>
                <a:cubicBezTo>
                  <a:pt x="2197171" y="831215"/>
                  <a:pt x="2204156" y="803910"/>
                  <a:pt x="2229556" y="784860"/>
                </a:cubicBezTo>
                <a:cubicBezTo>
                  <a:pt x="2254956" y="765810"/>
                  <a:pt x="2274006" y="770255"/>
                  <a:pt x="2303851" y="763905"/>
                </a:cubicBezTo>
                <a:cubicBezTo>
                  <a:pt x="2333696" y="757555"/>
                  <a:pt x="2348301" y="759460"/>
                  <a:pt x="2378146" y="753110"/>
                </a:cubicBezTo>
                <a:cubicBezTo>
                  <a:pt x="2407991" y="746760"/>
                  <a:pt x="2425136" y="751205"/>
                  <a:pt x="2452441" y="732155"/>
                </a:cubicBezTo>
                <a:cubicBezTo>
                  <a:pt x="2479746" y="713105"/>
                  <a:pt x="2498796" y="687705"/>
                  <a:pt x="2515941" y="657860"/>
                </a:cubicBezTo>
                <a:cubicBezTo>
                  <a:pt x="2533086" y="628015"/>
                  <a:pt x="2547691" y="588010"/>
                  <a:pt x="2536896" y="583565"/>
                </a:cubicBezTo>
                <a:cubicBezTo>
                  <a:pt x="2526101" y="579120"/>
                  <a:pt x="2479746" y="611505"/>
                  <a:pt x="2462601" y="636905"/>
                </a:cubicBezTo>
                <a:cubicBezTo>
                  <a:pt x="2445456" y="662305"/>
                  <a:pt x="2460696" y="683260"/>
                  <a:pt x="2452441" y="710565"/>
                </a:cubicBezTo>
                <a:cubicBezTo>
                  <a:pt x="2444186" y="737870"/>
                  <a:pt x="2432756" y="746760"/>
                  <a:pt x="2420056" y="774700"/>
                </a:cubicBezTo>
                <a:cubicBezTo>
                  <a:pt x="2407356" y="802640"/>
                  <a:pt x="2394021" y="835660"/>
                  <a:pt x="2388306" y="848995"/>
                </a:cubicBezTo>
              </a:path>
            </a:pathLst>
          </a:custGeom>
          <a:noFill/>
          <a:ln w="47625">
            <a:solidFill>
              <a:srgbClr val="0066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146175" y="1943100"/>
            <a:ext cx="4876800" cy="2573338"/>
          </a:xfrm>
          <a:custGeom>
            <a:avLst/>
            <a:gdLst>
              <a:gd name="connisteX0" fmla="*/ 4157980 w 4157980"/>
              <a:gd name="connsiteY0" fmla="*/ 0 h 2068195"/>
              <a:gd name="connisteX1" fmla="*/ 4072890 w 4157980"/>
              <a:gd name="connsiteY1" fmla="*/ 52705 h 2068195"/>
              <a:gd name="connisteX2" fmla="*/ 3998595 w 4157980"/>
              <a:gd name="connsiteY2" fmla="*/ 106045 h 2068195"/>
              <a:gd name="connisteX3" fmla="*/ 3945890 w 4157980"/>
              <a:gd name="connsiteY3" fmla="*/ 180340 h 2068195"/>
              <a:gd name="connisteX4" fmla="*/ 3892550 w 4157980"/>
              <a:gd name="connsiteY4" fmla="*/ 254635 h 2068195"/>
              <a:gd name="connisteX5" fmla="*/ 3808095 w 4157980"/>
              <a:gd name="connsiteY5" fmla="*/ 360680 h 2068195"/>
              <a:gd name="connisteX6" fmla="*/ 3776345 w 4157980"/>
              <a:gd name="connsiteY6" fmla="*/ 434975 h 2068195"/>
              <a:gd name="connisteX7" fmla="*/ 3744595 w 4157980"/>
              <a:gd name="connsiteY7" fmla="*/ 509270 h 2068195"/>
              <a:gd name="connisteX8" fmla="*/ 3702050 w 4157980"/>
              <a:gd name="connsiteY8" fmla="*/ 583565 h 2068195"/>
              <a:gd name="connisteX9" fmla="*/ 3659505 w 4157980"/>
              <a:gd name="connsiteY9" fmla="*/ 657860 h 2068195"/>
              <a:gd name="connisteX10" fmla="*/ 3637915 w 4157980"/>
              <a:gd name="connsiteY10" fmla="*/ 731520 h 2068195"/>
              <a:gd name="connisteX11" fmla="*/ 3616960 w 4157980"/>
              <a:gd name="connsiteY11" fmla="*/ 795655 h 2068195"/>
              <a:gd name="connisteX12" fmla="*/ 3596005 w 4157980"/>
              <a:gd name="connsiteY12" fmla="*/ 869950 h 2068195"/>
              <a:gd name="connisteX13" fmla="*/ 3596005 w 4157980"/>
              <a:gd name="connsiteY13" fmla="*/ 944245 h 2068195"/>
              <a:gd name="connisteX14" fmla="*/ 3585210 w 4157980"/>
              <a:gd name="connsiteY14" fmla="*/ 1018540 h 2068195"/>
              <a:gd name="connisteX15" fmla="*/ 3564255 w 4157980"/>
              <a:gd name="connsiteY15" fmla="*/ 1092200 h 2068195"/>
              <a:gd name="connisteX16" fmla="*/ 3542665 w 4157980"/>
              <a:gd name="connsiteY16" fmla="*/ 1156335 h 2068195"/>
              <a:gd name="connisteX17" fmla="*/ 3510915 w 4157980"/>
              <a:gd name="connsiteY17" fmla="*/ 1230630 h 2068195"/>
              <a:gd name="connisteX18" fmla="*/ 3479165 w 4157980"/>
              <a:gd name="connsiteY18" fmla="*/ 1304925 h 2068195"/>
              <a:gd name="connisteX19" fmla="*/ 3436620 w 4157980"/>
              <a:gd name="connsiteY19" fmla="*/ 1379220 h 2068195"/>
              <a:gd name="connisteX20" fmla="*/ 3383915 w 4157980"/>
              <a:gd name="connsiteY20" fmla="*/ 1452880 h 2068195"/>
              <a:gd name="connisteX21" fmla="*/ 3309620 w 4157980"/>
              <a:gd name="connsiteY21" fmla="*/ 1506220 h 2068195"/>
              <a:gd name="connisteX22" fmla="*/ 3245485 w 4157980"/>
              <a:gd name="connsiteY22" fmla="*/ 1527175 h 2068195"/>
              <a:gd name="connisteX23" fmla="*/ 3171190 w 4157980"/>
              <a:gd name="connsiteY23" fmla="*/ 1569720 h 2068195"/>
              <a:gd name="connisteX24" fmla="*/ 3097530 w 4157980"/>
              <a:gd name="connsiteY24" fmla="*/ 1623060 h 2068195"/>
              <a:gd name="connisteX25" fmla="*/ 3033395 w 4157980"/>
              <a:gd name="connsiteY25" fmla="*/ 1675765 h 2068195"/>
              <a:gd name="connisteX26" fmla="*/ 2959100 w 4157980"/>
              <a:gd name="connsiteY26" fmla="*/ 1729105 h 2068195"/>
              <a:gd name="connisteX27" fmla="*/ 2884805 w 4157980"/>
              <a:gd name="connsiteY27" fmla="*/ 1792605 h 2068195"/>
              <a:gd name="connisteX28" fmla="*/ 2853055 w 4157980"/>
              <a:gd name="connsiteY28" fmla="*/ 1866900 h 2068195"/>
              <a:gd name="connisteX29" fmla="*/ 2800350 w 4157980"/>
              <a:gd name="connsiteY29" fmla="*/ 1941195 h 2068195"/>
              <a:gd name="connisteX30" fmla="*/ 2789555 w 4157980"/>
              <a:gd name="connsiteY30" fmla="*/ 2015490 h 2068195"/>
              <a:gd name="connisteX31" fmla="*/ 2715260 w 4157980"/>
              <a:gd name="connsiteY31" fmla="*/ 2068195 h 2068195"/>
              <a:gd name="connisteX32" fmla="*/ 2640965 w 4157980"/>
              <a:gd name="connsiteY32" fmla="*/ 2015490 h 2068195"/>
              <a:gd name="connisteX33" fmla="*/ 2566670 w 4157980"/>
              <a:gd name="connsiteY33" fmla="*/ 1941195 h 2068195"/>
              <a:gd name="connisteX34" fmla="*/ 2513965 w 4157980"/>
              <a:gd name="connsiteY34" fmla="*/ 1866900 h 2068195"/>
              <a:gd name="connisteX35" fmla="*/ 2460625 w 4157980"/>
              <a:gd name="connsiteY35" fmla="*/ 1792605 h 2068195"/>
              <a:gd name="connisteX36" fmla="*/ 2418080 w 4157980"/>
              <a:gd name="connsiteY36" fmla="*/ 1718310 h 2068195"/>
              <a:gd name="connisteX37" fmla="*/ 2365375 w 4157980"/>
              <a:gd name="connsiteY37" fmla="*/ 1644015 h 2068195"/>
              <a:gd name="connisteX38" fmla="*/ 2301875 w 4157980"/>
              <a:gd name="connsiteY38" fmla="*/ 1559560 h 2068195"/>
              <a:gd name="connisteX39" fmla="*/ 2237740 w 4157980"/>
              <a:gd name="connsiteY39" fmla="*/ 1527175 h 2068195"/>
              <a:gd name="connisteX40" fmla="*/ 2163445 w 4157980"/>
              <a:gd name="connsiteY40" fmla="*/ 1506220 h 2068195"/>
              <a:gd name="connisteX41" fmla="*/ 2078990 w 4157980"/>
              <a:gd name="connsiteY41" fmla="*/ 1495425 h 2068195"/>
              <a:gd name="connisteX42" fmla="*/ 2004695 w 4157980"/>
              <a:gd name="connsiteY42" fmla="*/ 1495425 h 2068195"/>
              <a:gd name="connisteX43" fmla="*/ 1930400 w 4157980"/>
              <a:gd name="connsiteY43" fmla="*/ 1495425 h 2068195"/>
              <a:gd name="connisteX44" fmla="*/ 1856105 w 4157980"/>
              <a:gd name="connsiteY44" fmla="*/ 1495425 h 2068195"/>
              <a:gd name="connisteX45" fmla="*/ 1781810 w 4157980"/>
              <a:gd name="connsiteY45" fmla="*/ 1485265 h 2068195"/>
              <a:gd name="connisteX46" fmla="*/ 1707515 w 4157980"/>
              <a:gd name="connsiteY46" fmla="*/ 1474470 h 2068195"/>
              <a:gd name="connisteX47" fmla="*/ 1633220 w 4157980"/>
              <a:gd name="connsiteY47" fmla="*/ 1463675 h 2068195"/>
              <a:gd name="connisteX48" fmla="*/ 1558925 w 4157980"/>
              <a:gd name="connsiteY48" fmla="*/ 1452880 h 2068195"/>
              <a:gd name="connisteX49" fmla="*/ 1484630 w 4157980"/>
              <a:gd name="connsiteY49" fmla="*/ 1442720 h 2068195"/>
              <a:gd name="connisteX50" fmla="*/ 1410335 w 4157980"/>
              <a:gd name="connsiteY50" fmla="*/ 1442720 h 2068195"/>
              <a:gd name="connisteX51" fmla="*/ 1336040 w 4157980"/>
              <a:gd name="connsiteY51" fmla="*/ 1431925 h 2068195"/>
              <a:gd name="connisteX52" fmla="*/ 1261745 w 4157980"/>
              <a:gd name="connsiteY52" fmla="*/ 1431925 h 2068195"/>
              <a:gd name="connisteX53" fmla="*/ 1188085 w 4157980"/>
              <a:gd name="connsiteY53" fmla="*/ 1431925 h 2068195"/>
              <a:gd name="connisteX54" fmla="*/ 1123950 w 4157980"/>
              <a:gd name="connsiteY54" fmla="*/ 1431925 h 2068195"/>
              <a:gd name="connisteX55" fmla="*/ 1049655 w 4157980"/>
              <a:gd name="connsiteY55" fmla="*/ 1421130 h 2068195"/>
              <a:gd name="connisteX56" fmla="*/ 975360 w 4157980"/>
              <a:gd name="connsiteY56" fmla="*/ 1410970 h 2068195"/>
              <a:gd name="connisteX57" fmla="*/ 901065 w 4157980"/>
              <a:gd name="connsiteY57" fmla="*/ 1400175 h 2068195"/>
              <a:gd name="connisteX58" fmla="*/ 816610 w 4157980"/>
              <a:gd name="connsiteY58" fmla="*/ 1400175 h 2068195"/>
              <a:gd name="connisteX59" fmla="*/ 742315 w 4157980"/>
              <a:gd name="connsiteY59" fmla="*/ 1389380 h 2068195"/>
              <a:gd name="connisteX60" fmla="*/ 668020 w 4157980"/>
              <a:gd name="connsiteY60" fmla="*/ 1389380 h 2068195"/>
              <a:gd name="connisteX61" fmla="*/ 593725 w 4157980"/>
              <a:gd name="connsiteY61" fmla="*/ 1389380 h 2068195"/>
              <a:gd name="connisteX62" fmla="*/ 519430 w 4157980"/>
              <a:gd name="connsiteY62" fmla="*/ 1379220 h 2068195"/>
              <a:gd name="connisteX63" fmla="*/ 445135 w 4157980"/>
              <a:gd name="connsiteY63" fmla="*/ 1368425 h 2068195"/>
              <a:gd name="connisteX64" fmla="*/ 370840 w 4157980"/>
              <a:gd name="connsiteY64" fmla="*/ 1357630 h 2068195"/>
              <a:gd name="connisteX65" fmla="*/ 296545 w 4157980"/>
              <a:gd name="connsiteY65" fmla="*/ 1346835 h 2068195"/>
              <a:gd name="connisteX66" fmla="*/ 222250 w 4157980"/>
              <a:gd name="connsiteY66" fmla="*/ 1336675 h 2068195"/>
              <a:gd name="connisteX67" fmla="*/ 147955 w 4157980"/>
              <a:gd name="connsiteY67" fmla="*/ 1336675 h 2068195"/>
              <a:gd name="connisteX68" fmla="*/ 73660 w 4157980"/>
              <a:gd name="connsiteY68" fmla="*/ 1336675 h 2068195"/>
              <a:gd name="connisteX69" fmla="*/ 0 w 4157980"/>
              <a:gd name="connsiteY69" fmla="*/ 1336675 h 20681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</a:cxnLst>
            <a:rect l="l" t="t" r="r" b="b"/>
            <a:pathLst>
              <a:path w="4157980" h="2068195">
                <a:moveTo>
                  <a:pt x="4157980" y="0"/>
                </a:moveTo>
                <a:cubicBezTo>
                  <a:pt x="4142740" y="9525"/>
                  <a:pt x="4104640" y="31750"/>
                  <a:pt x="4072890" y="52705"/>
                </a:cubicBezTo>
                <a:cubicBezTo>
                  <a:pt x="4041140" y="73660"/>
                  <a:pt x="4023995" y="80645"/>
                  <a:pt x="3998595" y="106045"/>
                </a:cubicBezTo>
                <a:cubicBezTo>
                  <a:pt x="3973195" y="131445"/>
                  <a:pt x="3966845" y="150495"/>
                  <a:pt x="3945890" y="180340"/>
                </a:cubicBezTo>
                <a:cubicBezTo>
                  <a:pt x="3924935" y="210185"/>
                  <a:pt x="3919855" y="218440"/>
                  <a:pt x="3892550" y="254635"/>
                </a:cubicBezTo>
                <a:cubicBezTo>
                  <a:pt x="3865245" y="290830"/>
                  <a:pt x="3831590" y="324485"/>
                  <a:pt x="3808095" y="360680"/>
                </a:cubicBezTo>
                <a:cubicBezTo>
                  <a:pt x="3784600" y="396875"/>
                  <a:pt x="3789045" y="405130"/>
                  <a:pt x="3776345" y="434975"/>
                </a:cubicBezTo>
                <a:cubicBezTo>
                  <a:pt x="3763645" y="464820"/>
                  <a:pt x="3759200" y="479425"/>
                  <a:pt x="3744595" y="509270"/>
                </a:cubicBezTo>
                <a:cubicBezTo>
                  <a:pt x="3729990" y="539115"/>
                  <a:pt x="3719195" y="553720"/>
                  <a:pt x="3702050" y="583565"/>
                </a:cubicBezTo>
                <a:cubicBezTo>
                  <a:pt x="3684905" y="613410"/>
                  <a:pt x="3672205" y="628015"/>
                  <a:pt x="3659505" y="657860"/>
                </a:cubicBezTo>
                <a:cubicBezTo>
                  <a:pt x="3646805" y="687705"/>
                  <a:pt x="3646170" y="704215"/>
                  <a:pt x="3637915" y="731520"/>
                </a:cubicBezTo>
                <a:cubicBezTo>
                  <a:pt x="3629660" y="758825"/>
                  <a:pt x="3625215" y="767715"/>
                  <a:pt x="3616960" y="795655"/>
                </a:cubicBezTo>
                <a:cubicBezTo>
                  <a:pt x="3608705" y="823595"/>
                  <a:pt x="3600450" y="840105"/>
                  <a:pt x="3596005" y="869950"/>
                </a:cubicBezTo>
                <a:cubicBezTo>
                  <a:pt x="3591560" y="899795"/>
                  <a:pt x="3597910" y="914400"/>
                  <a:pt x="3596005" y="944245"/>
                </a:cubicBezTo>
                <a:cubicBezTo>
                  <a:pt x="3594100" y="974090"/>
                  <a:pt x="3591560" y="988695"/>
                  <a:pt x="3585210" y="1018540"/>
                </a:cubicBezTo>
                <a:cubicBezTo>
                  <a:pt x="3578860" y="1048385"/>
                  <a:pt x="3572510" y="1064895"/>
                  <a:pt x="3564255" y="1092200"/>
                </a:cubicBezTo>
                <a:cubicBezTo>
                  <a:pt x="3556000" y="1119505"/>
                  <a:pt x="3553460" y="1128395"/>
                  <a:pt x="3542665" y="1156335"/>
                </a:cubicBezTo>
                <a:cubicBezTo>
                  <a:pt x="3531870" y="1184275"/>
                  <a:pt x="3523615" y="1200785"/>
                  <a:pt x="3510915" y="1230630"/>
                </a:cubicBezTo>
                <a:cubicBezTo>
                  <a:pt x="3498215" y="1260475"/>
                  <a:pt x="3493770" y="1275080"/>
                  <a:pt x="3479165" y="1304925"/>
                </a:cubicBezTo>
                <a:cubicBezTo>
                  <a:pt x="3464560" y="1334770"/>
                  <a:pt x="3455670" y="1349375"/>
                  <a:pt x="3436620" y="1379220"/>
                </a:cubicBezTo>
                <a:cubicBezTo>
                  <a:pt x="3417570" y="1409065"/>
                  <a:pt x="3409315" y="1427480"/>
                  <a:pt x="3383915" y="1452880"/>
                </a:cubicBezTo>
                <a:cubicBezTo>
                  <a:pt x="3358515" y="1478280"/>
                  <a:pt x="3337560" y="1491615"/>
                  <a:pt x="3309620" y="1506220"/>
                </a:cubicBezTo>
                <a:cubicBezTo>
                  <a:pt x="3281680" y="1520825"/>
                  <a:pt x="3273425" y="1514475"/>
                  <a:pt x="3245485" y="1527175"/>
                </a:cubicBezTo>
                <a:cubicBezTo>
                  <a:pt x="3217545" y="1539875"/>
                  <a:pt x="3201035" y="1550670"/>
                  <a:pt x="3171190" y="1569720"/>
                </a:cubicBezTo>
                <a:cubicBezTo>
                  <a:pt x="3141345" y="1588770"/>
                  <a:pt x="3124835" y="1602105"/>
                  <a:pt x="3097530" y="1623060"/>
                </a:cubicBezTo>
                <a:cubicBezTo>
                  <a:pt x="3070225" y="1644015"/>
                  <a:pt x="3061335" y="1654810"/>
                  <a:pt x="3033395" y="1675765"/>
                </a:cubicBezTo>
                <a:cubicBezTo>
                  <a:pt x="3005455" y="1696720"/>
                  <a:pt x="2988945" y="1705610"/>
                  <a:pt x="2959100" y="1729105"/>
                </a:cubicBezTo>
                <a:cubicBezTo>
                  <a:pt x="2929255" y="1752600"/>
                  <a:pt x="2905760" y="1765300"/>
                  <a:pt x="2884805" y="1792605"/>
                </a:cubicBezTo>
                <a:cubicBezTo>
                  <a:pt x="2863850" y="1819910"/>
                  <a:pt x="2870200" y="1837055"/>
                  <a:pt x="2853055" y="1866900"/>
                </a:cubicBezTo>
                <a:cubicBezTo>
                  <a:pt x="2835910" y="1896745"/>
                  <a:pt x="2813050" y="1911350"/>
                  <a:pt x="2800350" y="1941195"/>
                </a:cubicBezTo>
                <a:cubicBezTo>
                  <a:pt x="2787650" y="1971040"/>
                  <a:pt x="2806700" y="1990090"/>
                  <a:pt x="2789555" y="2015490"/>
                </a:cubicBezTo>
                <a:cubicBezTo>
                  <a:pt x="2772410" y="2040890"/>
                  <a:pt x="2745105" y="2068195"/>
                  <a:pt x="2715260" y="2068195"/>
                </a:cubicBezTo>
                <a:cubicBezTo>
                  <a:pt x="2685415" y="2068195"/>
                  <a:pt x="2670810" y="2040890"/>
                  <a:pt x="2640965" y="2015490"/>
                </a:cubicBezTo>
                <a:cubicBezTo>
                  <a:pt x="2611120" y="1990090"/>
                  <a:pt x="2592070" y="1971040"/>
                  <a:pt x="2566670" y="1941195"/>
                </a:cubicBezTo>
                <a:cubicBezTo>
                  <a:pt x="2541270" y="1911350"/>
                  <a:pt x="2534920" y="1896745"/>
                  <a:pt x="2513965" y="1866900"/>
                </a:cubicBezTo>
                <a:cubicBezTo>
                  <a:pt x="2493010" y="1837055"/>
                  <a:pt x="2479675" y="1822450"/>
                  <a:pt x="2460625" y="1792605"/>
                </a:cubicBezTo>
                <a:cubicBezTo>
                  <a:pt x="2441575" y="1762760"/>
                  <a:pt x="2437130" y="1748155"/>
                  <a:pt x="2418080" y="1718310"/>
                </a:cubicBezTo>
                <a:cubicBezTo>
                  <a:pt x="2399030" y="1688465"/>
                  <a:pt x="2388870" y="1675765"/>
                  <a:pt x="2365375" y="1644015"/>
                </a:cubicBezTo>
                <a:cubicBezTo>
                  <a:pt x="2341880" y="1612265"/>
                  <a:pt x="2327275" y="1583055"/>
                  <a:pt x="2301875" y="1559560"/>
                </a:cubicBezTo>
                <a:cubicBezTo>
                  <a:pt x="2276475" y="1536065"/>
                  <a:pt x="2265680" y="1537970"/>
                  <a:pt x="2237740" y="1527175"/>
                </a:cubicBezTo>
                <a:cubicBezTo>
                  <a:pt x="2209800" y="1516380"/>
                  <a:pt x="2195195" y="1512570"/>
                  <a:pt x="2163445" y="1506220"/>
                </a:cubicBezTo>
                <a:cubicBezTo>
                  <a:pt x="2131695" y="1499870"/>
                  <a:pt x="2110740" y="1497330"/>
                  <a:pt x="2078990" y="1495425"/>
                </a:cubicBezTo>
                <a:cubicBezTo>
                  <a:pt x="2047240" y="1493520"/>
                  <a:pt x="2034540" y="1495425"/>
                  <a:pt x="2004695" y="1495425"/>
                </a:cubicBezTo>
                <a:cubicBezTo>
                  <a:pt x="1974850" y="1495425"/>
                  <a:pt x="1960245" y="1495425"/>
                  <a:pt x="1930400" y="1495425"/>
                </a:cubicBezTo>
                <a:cubicBezTo>
                  <a:pt x="1900555" y="1495425"/>
                  <a:pt x="1885950" y="1497330"/>
                  <a:pt x="1856105" y="1495425"/>
                </a:cubicBezTo>
                <a:cubicBezTo>
                  <a:pt x="1826260" y="1493520"/>
                  <a:pt x="1811655" y="1489710"/>
                  <a:pt x="1781810" y="1485265"/>
                </a:cubicBezTo>
                <a:cubicBezTo>
                  <a:pt x="1751965" y="1480820"/>
                  <a:pt x="1737360" y="1478915"/>
                  <a:pt x="1707515" y="1474470"/>
                </a:cubicBezTo>
                <a:cubicBezTo>
                  <a:pt x="1677670" y="1470025"/>
                  <a:pt x="1663065" y="1468120"/>
                  <a:pt x="1633220" y="1463675"/>
                </a:cubicBezTo>
                <a:cubicBezTo>
                  <a:pt x="1603375" y="1459230"/>
                  <a:pt x="1588770" y="1457325"/>
                  <a:pt x="1558925" y="1452880"/>
                </a:cubicBezTo>
                <a:cubicBezTo>
                  <a:pt x="1529080" y="1448435"/>
                  <a:pt x="1514475" y="1444625"/>
                  <a:pt x="1484630" y="1442720"/>
                </a:cubicBezTo>
                <a:cubicBezTo>
                  <a:pt x="1454785" y="1440815"/>
                  <a:pt x="1440180" y="1444625"/>
                  <a:pt x="1410335" y="1442720"/>
                </a:cubicBezTo>
                <a:cubicBezTo>
                  <a:pt x="1380490" y="1440815"/>
                  <a:pt x="1365885" y="1433830"/>
                  <a:pt x="1336040" y="1431925"/>
                </a:cubicBezTo>
                <a:cubicBezTo>
                  <a:pt x="1306195" y="1430020"/>
                  <a:pt x="1291590" y="1431925"/>
                  <a:pt x="1261745" y="1431925"/>
                </a:cubicBezTo>
                <a:cubicBezTo>
                  <a:pt x="1231900" y="1431925"/>
                  <a:pt x="1215390" y="1431925"/>
                  <a:pt x="1188085" y="1431925"/>
                </a:cubicBezTo>
                <a:cubicBezTo>
                  <a:pt x="1160780" y="1431925"/>
                  <a:pt x="1151890" y="1433830"/>
                  <a:pt x="1123950" y="1431925"/>
                </a:cubicBezTo>
                <a:cubicBezTo>
                  <a:pt x="1096010" y="1430020"/>
                  <a:pt x="1079500" y="1425575"/>
                  <a:pt x="1049655" y="1421130"/>
                </a:cubicBezTo>
                <a:cubicBezTo>
                  <a:pt x="1019810" y="1416685"/>
                  <a:pt x="1005205" y="1415415"/>
                  <a:pt x="975360" y="1410970"/>
                </a:cubicBezTo>
                <a:cubicBezTo>
                  <a:pt x="945515" y="1406525"/>
                  <a:pt x="932815" y="1402080"/>
                  <a:pt x="901065" y="1400175"/>
                </a:cubicBezTo>
                <a:cubicBezTo>
                  <a:pt x="869315" y="1398270"/>
                  <a:pt x="848360" y="1402080"/>
                  <a:pt x="816610" y="1400175"/>
                </a:cubicBezTo>
                <a:cubicBezTo>
                  <a:pt x="784860" y="1398270"/>
                  <a:pt x="772160" y="1391285"/>
                  <a:pt x="742315" y="1389380"/>
                </a:cubicBezTo>
                <a:cubicBezTo>
                  <a:pt x="712470" y="1387475"/>
                  <a:pt x="697865" y="1389380"/>
                  <a:pt x="668020" y="1389380"/>
                </a:cubicBezTo>
                <a:cubicBezTo>
                  <a:pt x="638175" y="1389380"/>
                  <a:pt x="623570" y="1391285"/>
                  <a:pt x="593725" y="1389380"/>
                </a:cubicBezTo>
                <a:cubicBezTo>
                  <a:pt x="563880" y="1387475"/>
                  <a:pt x="549275" y="1383665"/>
                  <a:pt x="519430" y="1379220"/>
                </a:cubicBezTo>
                <a:cubicBezTo>
                  <a:pt x="489585" y="1374775"/>
                  <a:pt x="474980" y="1372870"/>
                  <a:pt x="445135" y="1368425"/>
                </a:cubicBezTo>
                <a:cubicBezTo>
                  <a:pt x="415290" y="1363980"/>
                  <a:pt x="400685" y="1362075"/>
                  <a:pt x="370840" y="1357630"/>
                </a:cubicBezTo>
                <a:cubicBezTo>
                  <a:pt x="340995" y="1353185"/>
                  <a:pt x="326390" y="1351280"/>
                  <a:pt x="296545" y="1346835"/>
                </a:cubicBezTo>
                <a:cubicBezTo>
                  <a:pt x="266700" y="1342390"/>
                  <a:pt x="252095" y="1338580"/>
                  <a:pt x="222250" y="1336675"/>
                </a:cubicBezTo>
                <a:cubicBezTo>
                  <a:pt x="192405" y="1334770"/>
                  <a:pt x="177800" y="1336675"/>
                  <a:pt x="147955" y="1336675"/>
                </a:cubicBezTo>
                <a:cubicBezTo>
                  <a:pt x="118110" y="1336675"/>
                  <a:pt x="103505" y="1336675"/>
                  <a:pt x="73660" y="1336675"/>
                </a:cubicBezTo>
                <a:cubicBezTo>
                  <a:pt x="43815" y="1336675"/>
                  <a:pt x="13335" y="1336675"/>
                  <a:pt x="0" y="1336675"/>
                </a:cubicBezTo>
              </a:path>
            </a:pathLst>
          </a:custGeom>
          <a:noFill/>
          <a:ln w="47625">
            <a:solidFill>
              <a:srgbClr val="FF33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788025" y="2070100"/>
            <a:ext cx="5305425" cy="2016125"/>
          </a:xfrm>
          <a:custGeom>
            <a:avLst/>
            <a:gdLst>
              <a:gd name="connisteX0" fmla="*/ 4913065 w 4913065"/>
              <a:gd name="connsiteY0" fmla="*/ 1273175 h 1541427"/>
              <a:gd name="connisteX1" fmla="*/ 4892110 w 4913065"/>
              <a:gd name="connsiteY1" fmla="*/ 1188085 h 1541427"/>
              <a:gd name="connisteX2" fmla="*/ 4860360 w 4913065"/>
              <a:gd name="connsiteY2" fmla="*/ 1113790 h 1541427"/>
              <a:gd name="connisteX3" fmla="*/ 4807020 w 4913065"/>
              <a:gd name="connsiteY3" fmla="*/ 1039495 h 1541427"/>
              <a:gd name="connisteX4" fmla="*/ 4743520 w 4913065"/>
              <a:gd name="connsiteY4" fmla="*/ 965200 h 1541427"/>
              <a:gd name="connisteX5" fmla="*/ 4669225 w 4913065"/>
              <a:gd name="connsiteY5" fmla="*/ 891540 h 1541427"/>
              <a:gd name="connisteX6" fmla="*/ 4594930 w 4913065"/>
              <a:gd name="connsiteY6" fmla="*/ 848995 h 1541427"/>
              <a:gd name="connisteX7" fmla="*/ 4520635 w 4913065"/>
              <a:gd name="connsiteY7" fmla="*/ 806450 h 1541427"/>
              <a:gd name="connisteX8" fmla="*/ 4446340 w 4913065"/>
              <a:gd name="connsiteY8" fmla="*/ 774700 h 1541427"/>
              <a:gd name="connisteX9" fmla="*/ 4372045 w 4913065"/>
              <a:gd name="connsiteY9" fmla="*/ 742950 h 1541427"/>
              <a:gd name="connisteX10" fmla="*/ 4297750 w 4913065"/>
              <a:gd name="connsiteY10" fmla="*/ 721360 h 1541427"/>
              <a:gd name="connisteX11" fmla="*/ 4223455 w 4913065"/>
              <a:gd name="connsiteY11" fmla="*/ 711200 h 1541427"/>
              <a:gd name="connisteX12" fmla="*/ 4149160 w 4913065"/>
              <a:gd name="connsiteY12" fmla="*/ 689610 h 1541427"/>
              <a:gd name="connisteX13" fmla="*/ 4074865 w 4913065"/>
              <a:gd name="connsiteY13" fmla="*/ 678815 h 1541427"/>
              <a:gd name="connisteX14" fmla="*/ 4000570 w 4913065"/>
              <a:gd name="connsiteY14" fmla="*/ 657860 h 1541427"/>
              <a:gd name="connisteX15" fmla="*/ 3926275 w 4913065"/>
              <a:gd name="connsiteY15" fmla="*/ 636905 h 1541427"/>
              <a:gd name="connisteX16" fmla="*/ 3852615 w 4913065"/>
              <a:gd name="connsiteY16" fmla="*/ 604520 h 1541427"/>
              <a:gd name="connisteX17" fmla="*/ 3788480 w 4913065"/>
              <a:gd name="connsiteY17" fmla="*/ 594360 h 1541427"/>
              <a:gd name="connisteX18" fmla="*/ 3714185 w 4913065"/>
              <a:gd name="connsiteY18" fmla="*/ 583565 h 1541427"/>
              <a:gd name="connisteX19" fmla="*/ 3639890 w 4913065"/>
              <a:gd name="connsiteY19" fmla="*/ 615315 h 1541427"/>
              <a:gd name="connisteX20" fmla="*/ 3597980 w 4913065"/>
              <a:gd name="connsiteY20" fmla="*/ 689610 h 1541427"/>
              <a:gd name="connisteX21" fmla="*/ 3587185 w 4913065"/>
              <a:gd name="connsiteY21" fmla="*/ 763905 h 1541427"/>
              <a:gd name="connisteX22" fmla="*/ 3587185 w 4913065"/>
              <a:gd name="connsiteY22" fmla="*/ 838200 h 1541427"/>
              <a:gd name="connisteX23" fmla="*/ 3618935 w 4913065"/>
              <a:gd name="connsiteY23" fmla="*/ 912495 h 1541427"/>
              <a:gd name="connisteX24" fmla="*/ 3629730 w 4913065"/>
              <a:gd name="connsiteY24" fmla="*/ 986790 h 1541427"/>
              <a:gd name="connisteX25" fmla="*/ 3555435 w 4913065"/>
              <a:gd name="connsiteY25" fmla="*/ 1039495 h 1541427"/>
              <a:gd name="connisteX26" fmla="*/ 3481140 w 4913065"/>
              <a:gd name="connsiteY26" fmla="*/ 1061085 h 1541427"/>
              <a:gd name="connisteX27" fmla="*/ 3406845 w 4913065"/>
              <a:gd name="connsiteY27" fmla="*/ 1061085 h 1541427"/>
              <a:gd name="connisteX28" fmla="*/ 3332550 w 4913065"/>
              <a:gd name="connsiteY28" fmla="*/ 1071880 h 1541427"/>
              <a:gd name="connisteX29" fmla="*/ 3258255 w 4913065"/>
              <a:gd name="connsiteY29" fmla="*/ 1103630 h 1541427"/>
              <a:gd name="connisteX30" fmla="*/ 3173165 w 4913065"/>
              <a:gd name="connsiteY30" fmla="*/ 1135380 h 1541427"/>
              <a:gd name="connisteX31" fmla="*/ 3098870 w 4913065"/>
              <a:gd name="connsiteY31" fmla="*/ 1156335 h 1541427"/>
              <a:gd name="connisteX32" fmla="*/ 3025210 w 4913065"/>
              <a:gd name="connsiteY32" fmla="*/ 1198880 h 1541427"/>
              <a:gd name="connisteX33" fmla="*/ 2961075 w 4913065"/>
              <a:gd name="connsiteY33" fmla="*/ 1219835 h 1541427"/>
              <a:gd name="connisteX34" fmla="*/ 2886780 w 4913065"/>
              <a:gd name="connsiteY34" fmla="*/ 1252220 h 1541427"/>
              <a:gd name="connisteX35" fmla="*/ 2812485 w 4913065"/>
              <a:gd name="connsiteY35" fmla="*/ 1283970 h 1541427"/>
              <a:gd name="connisteX36" fmla="*/ 2738190 w 4913065"/>
              <a:gd name="connsiteY36" fmla="*/ 1315720 h 1541427"/>
              <a:gd name="connisteX37" fmla="*/ 2664530 w 4913065"/>
              <a:gd name="connsiteY37" fmla="*/ 1336675 h 1541427"/>
              <a:gd name="connisteX38" fmla="*/ 2600395 w 4913065"/>
              <a:gd name="connsiteY38" fmla="*/ 1336675 h 1541427"/>
              <a:gd name="connisteX39" fmla="*/ 2494350 w 4913065"/>
              <a:gd name="connsiteY39" fmla="*/ 1358265 h 1541427"/>
              <a:gd name="connisteX40" fmla="*/ 2409895 w 4913065"/>
              <a:gd name="connsiteY40" fmla="*/ 1358265 h 1541427"/>
              <a:gd name="connisteX41" fmla="*/ 2345760 w 4913065"/>
              <a:gd name="connsiteY41" fmla="*/ 1368425 h 1541427"/>
              <a:gd name="connisteX42" fmla="*/ 2261305 w 4913065"/>
              <a:gd name="connsiteY42" fmla="*/ 1379220 h 1541427"/>
              <a:gd name="connisteX43" fmla="*/ 2187010 w 4913065"/>
              <a:gd name="connsiteY43" fmla="*/ 1390015 h 1541427"/>
              <a:gd name="connisteX44" fmla="*/ 2112715 w 4913065"/>
              <a:gd name="connsiteY44" fmla="*/ 1400175 h 1541427"/>
              <a:gd name="connisteX45" fmla="*/ 2038420 w 4913065"/>
              <a:gd name="connsiteY45" fmla="*/ 1410970 h 1541427"/>
              <a:gd name="connisteX46" fmla="*/ 1964125 w 4913065"/>
              <a:gd name="connsiteY46" fmla="*/ 1410970 h 1541427"/>
              <a:gd name="connisteX47" fmla="*/ 1889830 w 4913065"/>
              <a:gd name="connsiteY47" fmla="*/ 1410970 h 1541427"/>
              <a:gd name="connisteX48" fmla="*/ 1815535 w 4913065"/>
              <a:gd name="connsiteY48" fmla="*/ 1421765 h 1541427"/>
              <a:gd name="connisteX49" fmla="*/ 1741240 w 4913065"/>
              <a:gd name="connsiteY49" fmla="*/ 1432560 h 1541427"/>
              <a:gd name="connisteX50" fmla="*/ 1666945 w 4913065"/>
              <a:gd name="connsiteY50" fmla="*/ 1464310 h 1541427"/>
              <a:gd name="connisteX51" fmla="*/ 1592650 w 4913065"/>
              <a:gd name="connsiteY51" fmla="*/ 1485265 h 1541427"/>
              <a:gd name="connisteX52" fmla="*/ 1518355 w 4913065"/>
              <a:gd name="connsiteY52" fmla="*/ 1506220 h 1541427"/>
              <a:gd name="connisteX53" fmla="*/ 1444060 w 4913065"/>
              <a:gd name="connsiteY53" fmla="*/ 1527810 h 1541427"/>
              <a:gd name="connisteX54" fmla="*/ 1370400 w 4913065"/>
              <a:gd name="connsiteY54" fmla="*/ 1527810 h 1541427"/>
              <a:gd name="connisteX55" fmla="*/ 1306265 w 4913065"/>
              <a:gd name="connsiteY55" fmla="*/ 1538605 h 1541427"/>
              <a:gd name="connisteX56" fmla="*/ 1231970 w 4913065"/>
              <a:gd name="connsiteY56" fmla="*/ 1538605 h 1541427"/>
              <a:gd name="connisteX57" fmla="*/ 1157675 w 4913065"/>
              <a:gd name="connsiteY57" fmla="*/ 1538605 h 1541427"/>
              <a:gd name="connisteX58" fmla="*/ 1073220 w 4913065"/>
              <a:gd name="connsiteY58" fmla="*/ 1538605 h 1541427"/>
              <a:gd name="connisteX59" fmla="*/ 998925 w 4913065"/>
              <a:gd name="connsiteY59" fmla="*/ 1506220 h 1541427"/>
              <a:gd name="connisteX60" fmla="*/ 924630 w 4913065"/>
              <a:gd name="connsiteY60" fmla="*/ 1432560 h 1541427"/>
              <a:gd name="connisteX61" fmla="*/ 850335 w 4913065"/>
              <a:gd name="connsiteY61" fmla="*/ 1368425 h 1541427"/>
              <a:gd name="connisteX62" fmla="*/ 776040 w 4913065"/>
              <a:gd name="connsiteY62" fmla="*/ 1325880 h 1541427"/>
              <a:gd name="connisteX63" fmla="*/ 701745 w 4913065"/>
              <a:gd name="connsiteY63" fmla="*/ 1273175 h 1541427"/>
              <a:gd name="connisteX64" fmla="*/ 627450 w 4913065"/>
              <a:gd name="connsiteY64" fmla="*/ 1230630 h 1541427"/>
              <a:gd name="connisteX65" fmla="*/ 553155 w 4913065"/>
              <a:gd name="connsiteY65" fmla="*/ 1177925 h 1541427"/>
              <a:gd name="connisteX66" fmla="*/ 500450 w 4913065"/>
              <a:gd name="connsiteY66" fmla="*/ 1113790 h 1541427"/>
              <a:gd name="connisteX67" fmla="*/ 436315 w 4913065"/>
              <a:gd name="connsiteY67" fmla="*/ 1061085 h 1541427"/>
              <a:gd name="connisteX68" fmla="*/ 394405 w 4913065"/>
              <a:gd name="connsiteY68" fmla="*/ 986790 h 1541427"/>
              <a:gd name="connisteX69" fmla="*/ 320110 w 4913065"/>
              <a:gd name="connsiteY69" fmla="*/ 923290 h 1541427"/>
              <a:gd name="connisteX70" fmla="*/ 266770 w 4913065"/>
              <a:gd name="connsiteY70" fmla="*/ 859155 h 1541427"/>
              <a:gd name="connisteX71" fmla="*/ 192475 w 4913065"/>
              <a:gd name="connsiteY71" fmla="*/ 795655 h 1541427"/>
              <a:gd name="connisteX72" fmla="*/ 118180 w 4913065"/>
              <a:gd name="connsiteY72" fmla="*/ 732155 h 1541427"/>
              <a:gd name="connisteX73" fmla="*/ 43885 w 4913065"/>
              <a:gd name="connsiteY73" fmla="*/ 668655 h 1541427"/>
              <a:gd name="connisteX74" fmla="*/ 33725 w 4913065"/>
              <a:gd name="connsiteY74" fmla="*/ 604520 h 1541427"/>
              <a:gd name="connisteX75" fmla="*/ 12135 w 4913065"/>
              <a:gd name="connsiteY75" fmla="*/ 530860 h 1541427"/>
              <a:gd name="connisteX76" fmla="*/ 1975 w 4913065"/>
              <a:gd name="connsiteY76" fmla="*/ 466725 h 1541427"/>
              <a:gd name="connisteX77" fmla="*/ 1975 w 4913065"/>
              <a:gd name="connsiteY77" fmla="*/ 392430 h 1541427"/>
              <a:gd name="connisteX78" fmla="*/ 1975 w 4913065"/>
              <a:gd name="connsiteY78" fmla="*/ 318135 h 1541427"/>
              <a:gd name="connisteX79" fmla="*/ 1975 w 4913065"/>
              <a:gd name="connsiteY79" fmla="*/ 244475 h 1541427"/>
              <a:gd name="connisteX80" fmla="*/ 1975 w 4913065"/>
              <a:gd name="connsiteY80" fmla="*/ 180340 h 1541427"/>
              <a:gd name="connisteX81" fmla="*/ 22930 w 4913065"/>
              <a:gd name="connsiteY81" fmla="*/ 106045 h 1541427"/>
              <a:gd name="connisteX82" fmla="*/ 86430 w 4913065"/>
              <a:gd name="connsiteY82" fmla="*/ 31750 h 1541427"/>
              <a:gd name="connisteX83" fmla="*/ 160725 w 4913065"/>
              <a:gd name="connsiteY83" fmla="*/ 0 h 154142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</a:cxnLst>
            <a:rect l="l" t="t" r="r" b="b"/>
            <a:pathLst>
              <a:path w="4913066" h="1541427">
                <a:moveTo>
                  <a:pt x="4913066" y="1273175"/>
                </a:moveTo>
                <a:cubicBezTo>
                  <a:pt x="4909256" y="1257935"/>
                  <a:pt x="4902906" y="1219835"/>
                  <a:pt x="4892111" y="1188085"/>
                </a:cubicBezTo>
                <a:cubicBezTo>
                  <a:pt x="4881316" y="1156335"/>
                  <a:pt x="4877506" y="1143635"/>
                  <a:pt x="4860361" y="1113790"/>
                </a:cubicBezTo>
                <a:cubicBezTo>
                  <a:pt x="4843216" y="1083945"/>
                  <a:pt x="4830516" y="1069340"/>
                  <a:pt x="4807021" y="1039495"/>
                </a:cubicBezTo>
                <a:cubicBezTo>
                  <a:pt x="4783526" y="1009650"/>
                  <a:pt x="4770826" y="995045"/>
                  <a:pt x="4743521" y="965200"/>
                </a:cubicBezTo>
                <a:cubicBezTo>
                  <a:pt x="4716216" y="935355"/>
                  <a:pt x="4699071" y="915035"/>
                  <a:pt x="4669226" y="891540"/>
                </a:cubicBezTo>
                <a:cubicBezTo>
                  <a:pt x="4639381" y="868045"/>
                  <a:pt x="4624776" y="866140"/>
                  <a:pt x="4594931" y="848995"/>
                </a:cubicBezTo>
                <a:cubicBezTo>
                  <a:pt x="4565086" y="831850"/>
                  <a:pt x="4550481" y="821055"/>
                  <a:pt x="4520636" y="806450"/>
                </a:cubicBezTo>
                <a:cubicBezTo>
                  <a:pt x="4490791" y="791845"/>
                  <a:pt x="4476186" y="787400"/>
                  <a:pt x="4446341" y="774700"/>
                </a:cubicBezTo>
                <a:cubicBezTo>
                  <a:pt x="4416496" y="762000"/>
                  <a:pt x="4401891" y="753745"/>
                  <a:pt x="4372046" y="742950"/>
                </a:cubicBezTo>
                <a:cubicBezTo>
                  <a:pt x="4342201" y="732155"/>
                  <a:pt x="4327596" y="727710"/>
                  <a:pt x="4297751" y="721360"/>
                </a:cubicBezTo>
                <a:cubicBezTo>
                  <a:pt x="4267906" y="715010"/>
                  <a:pt x="4253301" y="717550"/>
                  <a:pt x="4223456" y="711200"/>
                </a:cubicBezTo>
                <a:cubicBezTo>
                  <a:pt x="4193611" y="704850"/>
                  <a:pt x="4179006" y="695960"/>
                  <a:pt x="4149161" y="689610"/>
                </a:cubicBezTo>
                <a:cubicBezTo>
                  <a:pt x="4119316" y="683260"/>
                  <a:pt x="4104711" y="685165"/>
                  <a:pt x="4074866" y="678815"/>
                </a:cubicBezTo>
                <a:cubicBezTo>
                  <a:pt x="4045021" y="672465"/>
                  <a:pt x="4030416" y="666115"/>
                  <a:pt x="4000571" y="657860"/>
                </a:cubicBezTo>
                <a:cubicBezTo>
                  <a:pt x="3970726" y="649605"/>
                  <a:pt x="3956121" y="647700"/>
                  <a:pt x="3926276" y="636905"/>
                </a:cubicBezTo>
                <a:cubicBezTo>
                  <a:pt x="3896431" y="626110"/>
                  <a:pt x="3879921" y="612775"/>
                  <a:pt x="3852616" y="604520"/>
                </a:cubicBezTo>
                <a:cubicBezTo>
                  <a:pt x="3825311" y="596265"/>
                  <a:pt x="3816421" y="598805"/>
                  <a:pt x="3788481" y="594360"/>
                </a:cubicBezTo>
                <a:cubicBezTo>
                  <a:pt x="3760541" y="589915"/>
                  <a:pt x="3744031" y="579120"/>
                  <a:pt x="3714186" y="583565"/>
                </a:cubicBezTo>
                <a:cubicBezTo>
                  <a:pt x="3684341" y="588010"/>
                  <a:pt x="3663386" y="594360"/>
                  <a:pt x="3639891" y="615315"/>
                </a:cubicBezTo>
                <a:cubicBezTo>
                  <a:pt x="3616396" y="636270"/>
                  <a:pt x="3608776" y="659765"/>
                  <a:pt x="3597981" y="689610"/>
                </a:cubicBezTo>
                <a:cubicBezTo>
                  <a:pt x="3587186" y="719455"/>
                  <a:pt x="3589091" y="734060"/>
                  <a:pt x="3587186" y="763905"/>
                </a:cubicBezTo>
                <a:cubicBezTo>
                  <a:pt x="3585281" y="793750"/>
                  <a:pt x="3580836" y="808355"/>
                  <a:pt x="3587186" y="838200"/>
                </a:cubicBezTo>
                <a:cubicBezTo>
                  <a:pt x="3593536" y="868045"/>
                  <a:pt x="3610681" y="882650"/>
                  <a:pt x="3618936" y="912495"/>
                </a:cubicBezTo>
                <a:cubicBezTo>
                  <a:pt x="3627191" y="942340"/>
                  <a:pt x="3642431" y="961390"/>
                  <a:pt x="3629731" y="986790"/>
                </a:cubicBezTo>
                <a:cubicBezTo>
                  <a:pt x="3617031" y="1012190"/>
                  <a:pt x="3585281" y="1024890"/>
                  <a:pt x="3555436" y="1039495"/>
                </a:cubicBezTo>
                <a:cubicBezTo>
                  <a:pt x="3525591" y="1054100"/>
                  <a:pt x="3510986" y="1056640"/>
                  <a:pt x="3481141" y="1061085"/>
                </a:cubicBezTo>
                <a:cubicBezTo>
                  <a:pt x="3451296" y="1065530"/>
                  <a:pt x="3436691" y="1059180"/>
                  <a:pt x="3406846" y="1061085"/>
                </a:cubicBezTo>
                <a:cubicBezTo>
                  <a:pt x="3377001" y="1062990"/>
                  <a:pt x="3362396" y="1063625"/>
                  <a:pt x="3332551" y="1071880"/>
                </a:cubicBezTo>
                <a:cubicBezTo>
                  <a:pt x="3302706" y="1080135"/>
                  <a:pt x="3290006" y="1090930"/>
                  <a:pt x="3258256" y="1103630"/>
                </a:cubicBezTo>
                <a:cubicBezTo>
                  <a:pt x="3226506" y="1116330"/>
                  <a:pt x="3204916" y="1124585"/>
                  <a:pt x="3173166" y="1135380"/>
                </a:cubicBezTo>
                <a:cubicBezTo>
                  <a:pt x="3141416" y="1146175"/>
                  <a:pt x="3128716" y="1143635"/>
                  <a:pt x="3098871" y="1156335"/>
                </a:cubicBezTo>
                <a:cubicBezTo>
                  <a:pt x="3069026" y="1169035"/>
                  <a:pt x="3052516" y="1186180"/>
                  <a:pt x="3025211" y="1198880"/>
                </a:cubicBezTo>
                <a:cubicBezTo>
                  <a:pt x="2997906" y="1211580"/>
                  <a:pt x="2989016" y="1209040"/>
                  <a:pt x="2961076" y="1219835"/>
                </a:cubicBezTo>
                <a:cubicBezTo>
                  <a:pt x="2933136" y="1230630"/>
                  <a:pt x="2916626" y="1239520"/>
                  <a:pt x="2886781" y="1252220"/>
                </a:cubicBezTo>
                <a:cubicBezTo>
                  <a:pt x="2856936" y="1264920"/>
                  <a:pt x="2842331" y="1271270"/>
                  <a:pt x="2812486" y="1283970"/>
                </a:cubicBezTo>
                <a:cubicBezTo>
                  <a:pt x="2782641" y="1296670"/>
                  <a:pt x="2768036" y="1304925"/>
                  <a:pt x="2738191" y="1315720"/>
                </a:cubicBezTo>
                <a:cubicBezTo>
                  <a:pt x="2708346" y="1326515"/>
                  <a:pt x="2691836" y="1332230"/>
                  <a:pt x="2664531" y="1336675"/>
                </a:cubicBezTo>
                <a:cubicBezTo>
                  <a:pt x="2637226" y="1341120"/>
                  <a:pt x="2634686" y="1332230"/>
                  <a:pt x="2600396" y="1336675"/>
                </a:cubicBezTo>
                <a:cubicBezTo>
                  <a:pt x="2566106" y="1341120"/>
                  <a:pt x="2532451" y="1353820"/>
                  <a:pt x="2494351" y="1358265"/>
                </a:cubicBezTo>
                <a:cubicBezTo>
                  <a:pt x="2456251" y="1362710"/>
                  <a:pt x="2439741" y="1356360"/>
                  <a:pt x="2409896" y="1358265"/>
                </a:cubicBezTo>
                <a:cubicBezTo>
                  <a:pt x="2380051" y="1360170"/>
                  <a:pt x="2375606" y="1363980"/>
                  <a:pt x="2345761" y="1368425"/>
                </a:cubicBezTo>
                <a:cubicBezTo>
                  <a:pt x="2315916" y="1372870"/>
                  <a:pt x="2293056" y="1374775"/>
                  <a:pt x="2261306" y="1379220"/>
                </a:cubicBezTo>
                <a:cubicBezTo>
                  <a:pt x="2229556" y="1383665"/>
                  <a:pt x="2216856" y="1385570"/>
                  <a:pt x="2187011" y="1390015"/>
                </a:cubicBezTo>
                <a:cubicBezTo>
                  <a:pt x="2157166" y="1394460"/>
                  <a:pt x="2142561" y="1395730"/>
                  <a:pt x="2112716" y="1400175"/>
                </a:cubicBezTo>
                <a:cubicBezTo>
                  <a:pt x="2082871" y="1404620"/>
                  <a:pt x="2068266" y="1409065"/>
                  <a:pt x="2038421" y="1410970"/>
                </a:cubicBezTo>
                <a:cubicBezTo>
                  <a:pt x="2008576" y="1412875"/>
                  <a:pt x="1993971" y="1410970"/>
                  <a:pt x="1964126" y="1410970"/>
                </a:cubicBezTo>
                <a:cubicBezTo>
                  <a:pt x="1934281" y="1410970"/>
                  <a:pt x="1919676" y="1409065"/>
                  <a:pt x="1889831" y="1410970"/>
                </a:cubicBezTo>
                <a:cubicBezTo>
                  <a:pt x="1859986" y="1412875"/>
                  <a:pt x="1845381" y="1417320"/>
                  <a:pt x="1815536" y="1421765"/>
                </a:cubicBezTo>
                <a:cubicBezTo>
                  <a:pt x="1785691" y="1426210"/>
                  <a:pt x="1771086" y="1424305"/>
                  <a:pt x="1741241" y="1432560"/>
                </a:cubicBezTo>
                <a:cubicBezTo>
                  <a:pt x="1711396" y="1440815"/>
                  <a:pt x="1696791" y="1453515"/>
                  <a:pt x="1666946" y="1464310"/>
                </a:cubicBezTo>
                <a:cubicBezTo>
                  <a:pt x="1637101" y="1475105"/>
                  <a:pt x="1622496" y="1477010"/>
                  <a:pt x="1592651" y="1485265"/>
                </a:cubicBezTo>
                <a:cubicBezTo>
                  <a:pt x="1562806" y="1493520"/>
                  <a:pt x="1548201" y="1497965"/>
                  <a:pt x="1518356" y="1506220"/>
                </a:cubicBezTo>
                <a:cubicBezTo>
                  <a:pt x="1488511" y="1514475"/>
                  <a:pt x="1473906" y="1523365"/>
                  <a:pt x="1444061" y="1527810"/>
                </a:cubicBezTo>
                <a:cubicBezTo>
                  <a:pt x="1414216" y="1532255"/>
                  <a:pt x="1397706" y="1525905"/>
                  <a:pt x="1370401" y="1527810"/>
                </a:cubicBezTo>
                <a:cubicBezTo>
                  <a:pt x="1343096" y="1529715"/>
                  <a:pt x="1334206" y="1536700"/>
                  <a:pt x="1306266" y="1538605"/>
                </a:cubicBezTo>
                <a:cubicBezTo>
                  <a:pt x="1278326" y="1540510"/>
                  <a:pt x="1261816" y="1538605"/>
                  <a:pt x="1231971" y="1538605"/>
                </a:cubicBezTo>
                <a:cubicBezTo>
                  <a:pt x="1202126" y="1538605"/>
                  <a:pt x="1189426" y="1538605"/>
                  <a:pt x="1157676" y="1538605"/>
                </a:cubicBezTo>
                <a:cubicBezTo>
                  <a:pt x="1125926" y="1538605"/>
                  <a:pt x="1104971" y="1544955"/>
                  <a:pt x="1073221" y="1538605"/>
                </a:cubicBezTo>
                <a:cubicBezTo>
                  <a:pt x="1041471" y="1532255"/>
                  <a:pt x="1028771" y="1527175"/>
                  <a:pt x="998926" y="1506220"/>
                </a:cubicBezTo>
                <a:cubicBezTo>
                  <a:pt x="969081" y="1485265"/>
                  <a:pt x="954476" y="1459865"/>
                  <a:pt x="924631" y="1432560"/>
                </a:cubicBezTo>
                <a:cubicBezTo>
                  <a:pt x="894786" y="1405255"/>
                  <a:pt x="880181" y="1390015"/>
                  <a:pt x="850336" y="1368425"/>
                </a:cubicBezTo>
                <a:cubicBezTo>
                  <a:pt x="820491" y="1346835"/>
                  <a:pt x="805886" y="1344930"/>
                  <a:pt x="776041" y="1325880"/>
                </a:cubicBezTo>
                <a:cubicBezTo>
                  <a:pt x="746196" y="1306830"/>
                  <a:pt x="731591" y="1292225"/>
                  <a:pt x="701746" y="1273175"/>
                </a:cubicBezTo>
                <a:cubicBezTo>
                  <a:pt x="671901" y="1254125"/>
                  <a:pt x="657296" y="1249680"/>
                  <a:pt x="627451" y="1230630"/>
                </a:cubicBezTo>
                <a:cubicBezTo>
                  <a:pt x="597606" y="1211580"/>
                  <a:pt x="578556" y="1201420"/>
                  <a:pt x="553156" y="1177925"/>
                </a:cubicBezTo>
                <a:cubicBezTo>
                  <a:pt x="527756" y="1154430"/>
                  <a:pt x="523946" y="1137285"/>
                  <a:pt x="500451" y="1113790"/>
                </a:cubicBezTo>
                <a:cubicBezTo>
                  <a:pt x="476956" y="1090295"/>
                  <a:pt x="457271" y="1086485"/>
                  <a:pt x="436316" y="1061085"/>
                </a:cubicBezTo>
                <a:cubicBezTo>
                  <a:pt x="415361" y="1035685"/>
                  <a:pt x="417901" y="1014095"/>
                  <a:pt x="394406" y="986790"/>
                </a:cubicBezTo>
                <a:cubicBezTo>
                  <a:pt x="370911" y="959485"/>
                  <a:pt x="345511" y="948690"/>
                  <a:pt x="320111" y="923290"/>
                </a:cubicBezTo>
                <a:cubicBezTo>
                  <a:pt x="294711" y="897890"/>
                  <a:pt x="292171" y="884555"/>
                  <a:pt x="266771" y="859155"/>
                </a:cubicBezTo>
                <a:cubicBezTo>
                  <a:pt x="241371" y="833755"/>
                  <a:pt x="222321" y="821055"/>
                  <a:pt x="192476" y="795655"/>
                </a:cubicBezTo>
                <a:cubicBezTo>
                  <a:pt x="162631" y="770255"/>
                  <a:pt x="148026" y="757555"/>
                  <a:pt x="118181" y="732155"/>
                </a:cubicBezTo>
                <a:cubicBezTo>
                  <a:pt x="88336" y="706755"/>
                  <a:pt x="61031" y="694055"/>
                  <a:pt x="43886" y="668655"/>
                </a:cubicBezTo>
                <a:cubicBezTo>
                  <a:pt x="26741" y="643255"/>
                  <a:pt x="40076" y="631825"/>
                  <a:pt x="33726" y="604520"/>
                </a:cubicBezTo>
                <a:cubicBezTo>
                  <a:pt x="27376" y="577215"/>
                  <a:pt x="18486" y="558165"/>
                  <a:pt x="12136" y="530860"/>
                </a:cubicBezTo>
                <a:cubicBezTo>
                  <a:pt x="5786" y="503555"/>
                  <a:pt x="3881" y="494665"/>
                  <a:pt x="1976" y="466725"/>
                </a:cubicBezTo>
                <a:cubicBezTo>
                  <a:pt x="71" y="438785"/>
                  <a:pt x="1976" y="422275"/>
                  <a:pt x="1976" y="392430"/>
                </a:cubicBezTo>
                <a:cubicBezTo>
                  <a:pt x="1976" y="362585"/>
                  <a:pt x="1976" y="347980"/>
                  <a:pt x="1976" y="318135"/>
                </a:cubicBezTo>
                <a:cubicBezTo>
                  <a:pt x="1976" y="288290"/>
                  <a:pt x="1976" y="271780"/>
                  <a:pt x="1976" y="244475"/>
                </a:cubicBezTo>
                <a:cubicBezTo>
                  <a:pt x="1976" y="217170"/>
                  <a:pt x="-2469" y="208280"/>
                  <a:pt x="1976" y="180340"/>
                </a:cubicBezTo>
                <a:cubicBezTo>
                  <a:pt x="6421" y="152400"/>
                  <a:pt x="5786" y="135890"/>
                  <a:pt x="22931" y="106045"/>
                </a:cubicBezTo>
                <a:cubicBezTo>
                  <a:pt x="40076" y="76200"/>
                  <a:pt x="59126" y="52705"/>
                  <a:pt x="86431" y="31750"/>
                </a:cubicBezTo>
                <a:cubicBezTo>
                  <a:pt x="113736" y="10795"/>
                  <a:pt x="147391" y="5080"/>
                  <a:pt x="160726" y="0"/>
                </a:cubicBezTo>
              </a:path>
            </a:pathLst>
          </a:custGeom>
          <a:noFill/>
          <a:ln w="47625">
            <a:solidFill>
              <a:srgbClr val="FF33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35" noProof="1">
              <a:solidFill>
                <a:srgbClr val="FBFAE2"/>
              </a:solidFill>
              <a:latin typeface="宋体" panose="02010600030101010101" pitchFamily="2" charset="-122"/>
            </a:endParaRPr>
          </a:p>
        </p:txBody>
      </p:sp>
      <p:sp>
        <p:nvSpPr>
          <p:cNvPr id="200729" name="文本框 200728"/>
          <p:cNvSpPr txBox="1">
            <a:spLocks noChangeArrowheads="1"/>
          </p:cNvSpPr>
          <p:nvPr/>
        </p:nvSpPr>
        <p:spPr bwMode="auto">
          <a:xfrm>
            <a:off x="4737100" y="3357563"/>
            <a:ext cx="2209800" cy="3984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smtClean="0">
                <a:solidFill>
                  <a:srgbClr val="FF5050"/>
                </a:solidFill>
                <a:latin typeface="宋体" panose="02010600030101010101" pitchFamily="2" charset="-122"/>
              </a:rPr>
              <a:t>1519-1522</a:t>
            </a:r>
            <a:r>
              <a:rPr lang="zh-CN" altLang="en-US" sz="2000" b="1" smtClean="0">
                <a:solidFill>
                  <a:srgbClr val="FF5050"/>
                </a:solidFill>
                <a:latin typeface="宋体" panose="02010600030101010101" pitchFamily="2" charset="-122"/>
              </a:rPr>
              <a:t>年</a:t>
            </a:r>
          </a:p>
        </p:txBody>
      </p:sp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3" y="-71438"/>
            <a:ext cx="2325687" cy="322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29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8513" y="36513"/>
            <a:ext cx="2436812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3719513" y="2492375"/>
            <a:ext cx="1439862" cy="1800225"/>
          </a:xfrm>
          <a:prstGeom prst="ellipse">
            <a:avLst/>
          </a:prstGeom>
          <a:noFill/>
          <a:ln w="730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BFAE2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7877175" y="2311400"/>
            <a:ext cx="717550" cy="914400"/>
          </a:xfrm>
          <a:prstGeom prst="ellipse">
            <a:avLst/>
          </a:prstGeom>
          <a:noFill/>
          <a:ln w="730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BFAE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007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25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0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225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225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0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20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20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27" grpId="0"/>
      <p:bldP spid="200727" grpId="1"/>
      <p:bldP spid="200727" grpId="2"/>
      <p:bldP spid="200726" grpId="0"/>
      <p:bldP spid="200726" grpId="1"/>
      <p:bldP spid="200726" grpId="2"/>
      <p:bldP spid="200728" grpId="0"/>
      <p:bldP spid="200728" grpId="1"/>
      <p:bldP spid="200728" grpId="2"/>
      <p:bldP spid="200729" grpId="0" bldLvl="0" animBg="1"/>
      <p:bldP spid="200729" grpId="1" bldLvl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18" name="Group 94"/>
          <p:cNvGraphicFramePr>
            <a:graphicFrameLocks noGrp="1"/>
          </p:cNvGraphicFramePr>
          <p:nvPr/>
        </p:nvGraphicFramePr>
        <p:xfrm>
          <a:off x="190502" y="860425"/>
          <a:ext cx="11808884" cy="5921374"/>
        </p:xfrm>
        <a:graphic>
          <a:graphicData uri="http://schemas.openxmlformats.org/drawingml/2006/table">
            <a:tbl>
              <a:tblPr/>
              <a:tblGrid>
                <a:gridCol w="1684867"/>
                <a:gridCol w="4842933"/>
                <a:gridCol w="5281084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  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    印度民族大起义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时间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原因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领导者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结果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运动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性质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77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0"/>
                          <a:ea typeface="黑体" panose="02010609060101010101" charset="-122"/>
                        </a:rPr>
                        <a:t>意义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78" name="Text Box 54"/>
          <p:cNvSpPr txBox="1">
            <a:spLocks noChangeArrowheads="1"/>
          </p:cNvSpPr>
          <p:nvPr/>
        </p:nvSpPr>
        <p:spPr bwMode="auto">
          <a:xfrm>
            <a:off x="2036235" y="134620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6679" name="Text Box 55"/>
          <p:cNvSpPr txBox="1">
            <a:spLocks noChangeArrowheads="1"/>
          </p:cNvSpPr>
          <p:nvPr/>
        </p:nvSpPr>
        <p:spPr bwMode="auto">
          <a:xfrm>
            <a:off x="2635252" y="1528763"/>
            <a:ext cx="229446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19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世纪初</a:t>
            </a:r>
          </a:p>
        </p:txBody>
      </p:sp>
      <p:sp>
        <p:nvSpPr>
          <p:cNvPr id="26680" name="Text Box 56"/>
          <p:cNvSpPr txBox="1">
            <a:spLocks noChangeArrowheads="1"/>
          </p:cNvSpPr>
          <p:nvPr/>
        </p:nvSpPr>
        <p:spPr bwMode="auto">
          <a:xfrm>
            <a:off x="6642100" y="1503363"/>
            <a:ext cx="55202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19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世纪中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1857-1859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26685" name="Text Box 6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053168" y="2133603"/>
            <a:ext cx="9010651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残酷的殖民统治和经济掠夺；</a:t>
            </a: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2421469" y="487521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6689" name="Text Box 6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53167" y="2781303"/>
            <a:ext cx="241088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玻利瓦尔</a:t>
            </a:r>
          </a:p>
        </p:txBody>
      </p:sp>
      <p:sp>
        <p:nvSpPr>
          <p:cNvPr id="26690" name="Text Box 66"/>
          <p:cNvSpPr txBox="1">
            <a:spLocks noChangeArrowheads="1"/>
          </p:cNvSpPr>
          <p:nvPr/>
        </p:nvSpPr>
        <p:spPr bwMode="auto">
          <a:xfrm>
            <a:off x="2901953" y="5233988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6691" name="Text Box 67"/>
          <p:cNvSpPr txBox="1">
            <a:spLocks noChangeArrowheads="1"/>
          </p:cNvSpPr>
          <p:nvPr/>
        </p:nvSpPr>
        <p:spPr bwMode="auto">
          <a:xfrm>
            <a:off x="4514851" y="2781303"/>
            <a:ext cx="186901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圣马丁</a:t>
            </a:r>
          </a:p>
        </p:txBody>
      </p:sp>
      <p:sp>
        <p:nvSpPr>
          <p:cNvPr id="26692" name="Text Box 68"/>
          <p:cNvSpPr txBox="1">
            <a:spLocks noChangeArrowheads="1"/>
          </p:cNvSpPr>
          <p:nvPr/>
        </p:nvSpPr>
        <p:spPr bwMode="auto">
          <a:xfrm>
            <a:off x="7893053" y="343376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6693" name="Text Box 6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6766986" y="2781303"/>
            <a:ext cx="5185833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章西女王</a:t>
            </a:r>
            <a:r>
              <a:rPr lang="zh-CN" altLang="en-US" sz="2800" b="1" dirty="0" smtClean="0">
                <a:solidFill>
                  <a:srgbClr val="990000"/>
                </a:solidFill>
                <a:latin typeface="宋体" panose="02010600030101010101" pitchFamily="2" charset="-122"/>
              </a:rPr>
              <a:t>（封建王公）</a:t>
            </a:r>
          </a:p>
        </p:txBody>
      </p:sp>
      <p:sp>
        <p:nvSpPr>
          <p:cNvPr id="26694" name="Text Box 70"/>
          <p:cNvSpPr txBox="1">
            <a:spLocks noChangeArrowheads="1"/>
          </p:cNvSpPr>
          <p:nvPr/>
        </p:nvSpPr>
        <p:spPr bwMode="auto">
          <a:xfrm>
            <a:off x="3119969" y="3357565"/>
            <a:ext cx="1631951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胜利</a:t>
            </a:r>
          </a:p>
        </p:txBody>
      </p:sp>
      <p:sp>
        <p:nvSpPr>
          <p:cNvPr id="26695" name="Text Box 7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825319" y="3341690"/>
            <a:ext cx="1631949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失败</a:t>
            </a:r>
          </a:p>
        </p:txBody>
      </p:sp>
      <p:sp>
        <p:nvSpPr>
          <p:cNvPr id="26701" name="Text Box 7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930400" y="5057776"/>
            <a:ext cx="4978400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推翻殖民统治，赢得独立战争胜利，鼓舞了殖民地人民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；出现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了一系列新兴的独立国家，基本形成今天拉美国家的格局。</a:t>
            </a:r>
          </a:p>
        </p:txBody>
      </p:sp>
      <p:sp>
        <p:nvSpPr>
          <p:cNvPr id="26702" name="Text Box 78"/>
          <p:cNvSpPr txBox="1">
            <a:spLocks noChangeArrowheads="1"/>
          </p:cNvSpPr>
          <p:nvPr/>
        </p:nvSpPr>
        <p:spPr bwMode="auto">
          <a:xfrm>
            <a:off x="7010402" y="5181601"/>
            <a:ext cx="4703233" cy="9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打击了英国殖民统治者，反映了印度民族意识的觉醒</a:t>
            </a:r>
          </a:p>
        </p:txBody>
      </p:sp>
      <p:sp>
        <p:nvSpPr>
          <p:cNvPr id="17458" name="Rectangle 9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336802" y="822981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990000"/>
                </a:solidFill>
                <a:latin typeface="黑体" panose="02010609060101010101" charset="-122"/>
                <a:ea typeface="黑体" panose="02010609060101010101" charset="-122"/>
              </a:rPr>
              <a:t>拉丁美洲独立运动</a:t>
            </a:r>
          </a:p>
        </p:txBody>
      </p:sp>
      <p:sp>
        <p:nvSpPr>
          <p:cNvPr id="20" name="矩形 19"/>
          <p:cNvSpPr/>
          <p:nvPr/>
        </p:nvSpPr>
        <p:spPr>
          <a:xfrm>
            <a:off x="138376" y="152486"/>
            <a:ext cx="1620957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归纳比较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336801" y="4114801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Tahoma" panose="020B0604030504040204" pitchFamily="34" charset="0"/>
                <a:ea typeface="楷体_GB2312" pitchFamily="49" charset="-122"/>
              </a:rPr>
              <a:t>反抗殖民统治的民族解放运动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6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6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6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79" grpId="0" autoUpdateAnimBg="0"/>
      <p:bldP spid="26680" grpId="0"/>
      <p:bldP spid="26685" grpId="0"/>
      <p:bldP spid="26689" grpId="0" autoUpdateAnimBg="0"/>
      <p:bldP spid="26691" grpId="0" autoUpdateAnimBg="0"/>
      <p:bldP spid="26693" grpId="0" autoUpdateAnimBg="0"/>
      <p:bldP spid="26694" grpId="0"/>
      <p:bldP spid="26695" grpId="0"/>
      <p:bldP spid="26701" grpId="0"/>
      <p:bldP spid="26702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7" name="Group 13"/>
          <p:cNvGrpSpPr/>
          <p:nvPr/>
        </p:nvGrpSpPr>
        <p:grpSpPr>
          <a:xfrm>
            <a:off x="2362298" y="282575"/>
            <a:ext cx="8296910" cy="1524000"/>
            <a:chOff x="2064" y="144"/>
            <a:chExt cx="3696" cy="960"/>
          </a:xfrm>
        </p:grpSpPr>
        <p:sp>
          <p:nvSpPr>
            <p:cNvPr id="38918" name="AutoShape 8"/>
            <p:cNvSpPr/>
            <p:nvPr/>
          </p:nvSpPr>
          <p:spPr>
            <a:xfrm>
              <a:off x="2064" y="144"/>
              <a:ext cx="3552" cy="96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0"/>
              </a:srgbClr>
            </a:solidFill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Tahoma" panose="020B0604030504040204" pitchFamily="34" charset="0"/>
                <a:ea typeface="黑体" panose="02010609060101010101" charset="-122"/>
              </a:endParaRPr>
            </a:p>
          </p:txBody>
        </p:sp>
        <p:sp>
          <p:nvSpPr>
            <p:cNvPr id="38919" name="Text Box 10"/>
            <p:cNvSpPr txBox="1"/>
            <p:nvPr/>
          </p:nvSpPr>
          <p:spPr>
            <a:xfrm>
              <a:off x="2112" y="192"/>
              <a:ext cx="3648" cy="756"/>
            </a:xfrm>
            <a:prstGeom prst="rect">
              <a:avLst/>
            </a:prstGeom>
            <a:noFill/>
            <a:ln w="76200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黑体" panose="02010609060101010101" charset="-122"/>
                  <a:ea typeface="黑体" panose="02010609060101010101" charset="-122"/>
                </a:rPr>
                <a:t>1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、拉美独立运动和印度民族大起义有什么共同点？</a:t>
              </a:r>
            </a:p>
          </p:txBody>
        </p:sp>
      </p:grpSp>
      <p:sp>
        <p:nvSpPr>
          <p:cNvPr id="76814" name="Text Box 14"/>
          <p:cNvSpPr txBox="1"/>
          <p:nvPr/>
        </p:nvSpPr>
        <p:spPr>
          <a:xfrm>
            <a:off x="1333563" y="1860550"/>
            <a:ext cx="3200400" cy="708025"/>
          </a:xfrm>
          <a:prstGeom prst="rect">
            <a:avLst/>
          </a:prstGeom>
          <a:noFill/>
          <a:ln w="76200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ahoma" panose="020B0604030504040204" pitchFamily="34" charset="0"/>
                <a:ea typeface="黑体" panose="02010609060101010101" charset="-122"/>
              </a:rPr>
              <a:t>背景相同：</a:t>
            </a:r>
          </a:p>
        </p:txBody>
      </p:sp>
      <p:sp>
        <p:nvSpPr>
          <p:cNvPr id="76815" name="Text Box 15"/>
          <p:cNvSpPr txBox="1"/>
          <p:nvPr/>
        </p:nvSpPr>
        <p:spPr>
          <a:xfrm>
            <a:off x="1333563" y="2726055"/>
            <a:ext cx="3200400" cy="708025"/>
          </a:xfrm>
          <a:prstGeom prst="rect">
            <a:avLst/>
          </a:prstGeom>
          <a:noFill/>
          <a:ln w="76200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ahoma" panose="020B0604030504040204" pitchFamily="34" charset="0"/>
                <a:ea typeface="黑体" panose="02010609060101010101" charset="-122"/>
              </a:rPr>
              <a:t>性质相同：</a:t>
            </a:r>
          </a:p>
        </p:txBody>
      </p:sp>
      <p:sp>
        <p:nvSpPr>
          <p:cNvPr id="76816" name="Text Box 16"/>
          <p:cNvSpPr txBox="1"/>
          <p:nvPr/>
        </p:nvSpPr>
        <p:spPr>
          <a:xfrm>
            <a:off x="3856453" y="2726055"/>
            <a:ext cx="6478905" cy="1323340"/>
          </a:xfrm>
          <a:prstGeom prst="rect">
            <a:avLst/>
          </a:prstGeom>
          <a:noFill/>
          <a:ln w="76200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反抗殖民统治的民族解放运动</a:t>
            </a:r>
          </a:p>
        </p:txBody>
      </p:sp>
      <p:sp>
        <p:nvSpPr>
          <p:cNvPr id="76818" name="Text Box 18"/>
          <p:cNvSpPr txBox="1"/>
          <p:nvPr/>
        </p:nvSpPr>
        <p:spPr>
          <a:xfrm>
            <a:off x="3856453" y="1860550"/>
            <a:ext cx="6478905" cy="708025"/>
          </a:xfrm>
          <a:prstGeom prst="rect">
            <a:avLst/>
          </a:prstGeom>
          <a:noFill/>
          <a:ln w="76200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残酷的殖民统治和经济掠夺</a:t>
            </a:r>
          </a:p>
        </p:txBody>
      </p:sp>
      <p:sp>
        <p:nvSpPr>
          <p:cNvPr id="135173" name="矩形 135172"/>
          <p:cNvSpPr/>
          <p:nvPr/>
        </p:nvSpPr>
        <p:spPr>
          <a:xfrm>
            <a:off x="1333598" y="5320030"/>
            <a:ext cx="7289165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 lvl="0" indent="266700" algn="ctr" fontAlgn="base"/>
            <a:r>
              <a:rPr lang="zh-CN" altLang="en-US" sz="32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ea"/>
              </a:rPr>
              <a:t>答：太平天国运动，结果失败了。</a:t>
            </a:r>
            <a:endParaRPr lang="zh-CN" altLang="en-US" sz="32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5174" name="矩形 135173"/>
          <p:cNvSpPr/>
          <p:nvPr/>
        </p:nvSpPr>
        <p:spPr>
          <a:xfrm>
            <a:off x="336648" y="4049395"/>
            <a:ext cx="9853930" cy="10763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3200" b="1" strike="noStrike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  </a:t>
            </a:r>
            <a:r>
              <a:rPr lang="zh-CN" altLang="en-US" sz="3200" b="1" strike="noStrike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你能想起和章西女王同时期中国发生了什么类似的大事吗</a:t>
            </a:r>
            <a:r>
              <a:rPr lang="en-US" altLang="zh-CN" sz="3200" b="1" strike="noStrike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?</a:t>
            </a:r>
            <a:r>
              <a:rPr lang="zh-CN" altLang="en-US" sz="3200" b="1" strike="noStrike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结果怎么样</a:t>
            </a:r>
            <a:r>
              <a:rPr lang="en-US" altLang="zh-CN" sz="3200" b="1" strike="noStrike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cs"/>
              </a:rPr>
              <a:t>?</a:t>
            </a:r>
            <a:endParaRPr lang="en-US" altLang="zh-CN" sz="3200" b="1" strike="noStrike" noProof="1">
              <a:solidFill>
                <a:srgbClr val="80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4" grpId="0"/>
      <p:bldP spid="76815" grpId="0"/>
      <p:bldP spid="76816" grpId="0"/>
      <p:bldP spid="76818" grpId="0"/>
      <p:bldP spid="135173" grpId="0"/>
      <p:bldP spid="1351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54"/>
          <p:cNvGrpSpPr/>
          <p:nvPr/>
        </p:nvGrpSpPr>
        <p:grpSpPr>
          <a:xfrm>
            <a:off x="1981800" y="5638800"/>
            <a:ext cx="8534400" cy="914400"/>
            <a:chOff x="288" y="3993"/>
            <a:chExt cx="5280" cy="327"/>
          </a:xfrm>
        </p:grpSpPr>
        <p:sp>
          <p:nvSpPr>
            <p:cNvPr id="41986" name="Rectangle 39"/>
            <p:cNvSpPr/>
            <p:nvPr/>
          </p:nvSpPr>
          <p:spPr>
            <a:xfrm>
              <a:off x="2926" y="3993"/>
              <a:ext cx="2642" cy="327"/>
            </a:xfrm>
            <a:prstGeom prst="rect">
              <a:avLst/>
            </a:prstGeom>
            <a:noFill/>
            <a:ln w="571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87" name="Rectangle 38"/>
            <p:cNvSpPr/>
            <p:nvPr/>
          </p:nvSpPr>
          <p:spPr>
            <a:xfrm>
              <a:off x="816" y="3993"/>
              <a:ext cx="2110" cy="327"/>
            </a:xfrm>
            <a:prstGeom prst="rect">
              <a:avLst/>
            </a:prstGeom>
            <a:noFill/>
            <a:ln w="571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226800" rIns="90000" bIns="226800"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88" name="Rectangle 37"/>
            <p:cNvSpPr/>
            <p:nvPr/>
          </p:nvSpPr>
          <p:spPr>
            <a:xfrm>
              <a:off x="288" y="3993"/>
              <a:ext cx="528" cy="327"/>
            </a:xfrm>
            <a:prstGeom prst="rect">
              <a:avLst/>
            </a:prstGeom>
            <a:noFill/>
            <a:ln w="571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t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黑体" panose="02010609060101010101" charset="-122"/>
                  <a:ea typeface="黑体" panose="02010609060101010101" charset="-122"/>
                </a:rPr>
                <a:t>失败原因不同</a:t>
              </a:r>
            </a:p>
          </p:txBody>
        </p:sp>
        <p:sp>
          <p:nvSpPr>
            <p:cNvPr id="41989" name="Line 40"/>
            <p:cNvSpPr/>
            <p:nvPr/>
          </p:nvSpPr>
          <p:spPr>
            <a:xfrm>
              <a:off x="288" y="3993"/>
              <a:ext cx="528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Line 41"/>
            <p:cNvSpPr/>
            <p:nvPr/>
          </p:nvSpPr>
          <p:spPr>
            <a:xfrm>
              <a:off x="288" y="4320"/>
              <a:ext cx="528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1" name="Line 42"/>
            <p:cNvSpPr/>
            <p:nvPr/>
          </p:nvSpPr>
          <p:spPr>
            <a:xfrm>
              <a:off x="288" y="3993"/>
              <a:ext cx="0" cy="32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2" name="Line 43"/>
            <p:cNvSpPr/>
            <p:nvPr/>
          </p:nvSpPr>
          <p:spPr>
            <a:xfrm>
              <a:off x="816" y="3993"/>
              <a:ext cx="0" cy="32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3" name="Line 44"/>
            <p:cNvSpPr/>
            <p:nvPr/>
          </p:nvSpPr>
          <p:spPr>
            <a:xfrm>
              <a:off x="2926" y="3993"/>
              <a:ext cx="0" cy="32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4" name="Line 45"/>
            <p:cNvSpPr/>
            <p:nvPr/>
          </p:nvSpPr>
          <p:spPr>
            <a:xfrm>
              <a:off x="5568" y="3993"/>
              <a:ext cx="0" cy="32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995" name="Text Box 3"/>
          <p:cNvSpPr txBox="1"/>
          <p:nvPr/>
        </p:nvSpPr>
        <p:spPr>
          <a:xfrm>
            <a:off x="3658200" y="0"/>
            <a:ext cx="7010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联系</a:t>
            </a:r>
            <a:r>
              <a:rPr lang="en-US" altLang="zh-CN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1851—1864</a:t>
            </a:r>
            <a:r>
              <a:rPr lang="zh-CN" altLang="en-US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年中国太平天国运动、</a:t>
            </a:r>
            <a:r>
              <a:rPr lang="en-US" altLang="zh-CN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1857—1859</a:t>
            </a:r>
            <a:r>
              <a:rPr lang="zh-CN" altLang="en-US" sz="2400" b="1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</a:rPr>
              <a:t>年印度民族大起义，比较它们的异同？</a:t>
            </a:r>
          </a:p>
        </p:txBody>
      </p:sp>
      <p:sp>
        <p:nvSpPr>
          <p:cNvPr id="41996" name="Text Box 4"/>
          <p:cNvSpPr txBox="1"/>
          <p:nvPr/>
        </p:nvSpPr>
        <p:spPr>
          <a:xfrm>
            <a:off x="1524600" y="914400"/>
            <a:ext cx="914400" cy="82994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相同点：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997" name="Rectangle 6"/>
          <p:cNvSpPr/>
          <p:nvPr/>
        </p:nvSpPr>
        <p:spPr>
          <a:xfrm>
            <a:off x="1981800" y="1905000"/>
            <a:ext cx="8534400" cy="3733800"/>
          </a:xfrm>
          <a:prstGeom prst="rect">
            <a:avLst/>
          </a:prstGeom>
          <a:solidFill>
            <a:srgbClr val="FFFFFF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998" name="Line 7"/>
          <p:cNvSpPr/>
          <p:nvPr/>
        </p:nvSpPr>
        <p:spPr>
          <a:xfrm flipV="1">
            <a:off x="1981800" y="2667000"/>
            <a:ext cx="8534400" cy="365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999" name="Line 8"/>
          <p:cNvSpPr/>
          <p:nvPr/>
        </p:nvSpPr>
        <p:spPr>
          <a:xfrm flipH="1">
            <a:off x="2820000" y="1905000"/>
            <a:ext cx="0" cy="3733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2000" name="Line 9"/>
          <p:cNvSpPr/>
          <p:nvPr/>
        </p:nvSpPr>
        <p:spPr>
          <a:xfrm>
            <a:off x="6249000" y="1905000"/>
            <a:ext cx="0" cy="3733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2001" name="Line 10"/>
          <p:cNvSpPr/>
          <p:nvPr/>
        </p:nvSpPr>
        <p:spPr>
          <a:xfrm>
            <a:off x="1981800" y="4038600"/>
            <a:ext cx="8534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2002" name="Line 11"/>
          <p:cNvSpPr/>
          <p:nvPr/>
        </p:nvSpPr>
        <p:spPr>
          <a:xfrm>
            <a:off x="1981800" y="4953000"/>
            <a:ext cx="8534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2003" name="Text Box 12"/>
          <p:cNvSpPr txBox="1"/>
          <p:nvPr/>
        </p:nvSpPr>
        <p:spPr>
          <a:xfrm>
            <a:off x="3048600" y="2058353"/>
            <a:ext cx="2819400" cy="521970"/>
          </a:xfrm>
          <a:prstGeom prst="rect">
            <a:avLst/>
          </a:prstGeom>
          <a:noFill/>
          <a:ln w="57150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印度民族起义</a:t>
            </a:r>
          </a:p>
        </p:txBody>
      </p:sp>
      <p:sp>
        <p:nvSpPr>
          <p:cNvPr id="42004" name="Text Box 13"/>
          <p:cNvSpPr txBox="1"/>
          <p:nvPr/>
        </p:nvSpPr>
        <p:spPr>
          <a:xfrm>
            <a:off x="7011000" y="2058353"/>
            <a:ext cx="3048000" cy="521970"/>
          </a:xfrm>
          <a:prstGeom prst="rect">
            <a:avLst/>
          </a:prstGeom>
          <a:noFill/>
          <a:ln w="57150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太平天国运动</a:t>
            </a:r>
          </a:p>
        </p:txBody>
      </p:sp>
      <p:sp>
        <p:nvSpPr>
          <p:cNvPr id="42005" name="Text Box 14"/>
          <p:cNvSpPr txBox="1"/>
          <p:nvPr/>
        </p:nvSpPr>
        <p:spPr>
          <a:xfrm>
            <a:off x="1981800" y="4114959"/>
            <a:ext cx="817563" cy="829945"/>
          </a:xfrm>
          <a:prstGeom prst="rect">
            <a:avLst/>
          </a:prstGeom>
          <a:noFill/>
          <a:ln w="57150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领导不同</a:t>
            </a:r>
          </a:p>
        </p:txBody>
      </p:sp>
      <p:sp>
        <p:nvSpPr>
          <p:cNvPr id="42006" name="Text Box 15"/>
          <p:cNvSpPr txBox="1"/>
          <p:nvPr/>
        </p:nvSpPr>
        <p:spPr>
          <a:xfrm>
            <a:off x="1905600" y="4953635"/>
            <a:ext cx="1066800" cy="706755"/>
          </a:xfrm>
          <a:prstGeom prst="rect">
            <a:avLst/>
          </a:prstGeom>
          <a:noFill/>
          <a:ln w="57150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charset="-122"/>
              </a:rPr>
              <a:t>参加者不同</a:t>
            </a:r>
          </a:p>
        </p:txBody>
      </p:sp>
      <p:sp>
        <p:nvSpPr>
          <p:cNvPr id="42007" name="Text Box 16"/>
          <p:cNvSpPr txBox="1"/>
          <p:nvPr/>
        </p:nvSpPr>
        <p:spPr>
          <a:xfrm>
            <a:off x="1905600" y="2743835"/>
            <a:ext cx="990600" cy="1198880"/>
          </a:xfrm>
          <a:prstGeom prst="rect">
            <a:avLst/>
          </a:prstGeom>
          <a:noFill/>
          <a:ln w="57150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斗争目标不同</a:t>
            </a:r>
          </a:p>
        </p:txBody>
      </p:sp>
      <p:sp>
        <p:nvSpPr>
          <p:cNvPr id="63" name="Text Box 17"/>
          <p:cNvSpPr txBox="1"/>
          <p:nvPr/>
        </p:nvSpPr>
        <p:spPr>
          <a:xfrm>
            <a:off x="2896200" y="4191953"/>
            <a:ext cx="2798763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封建王公</a:t>
            </a:r>
          </a:p>
        </p:txBody>
      </p:sp>
      <p:sp>
        <p:nvSpPr>
          <p:cNvPr id="64" name="Text Box 18"/>
          <p:cNvSpPr txBox="1"/>
          <p:nvPr/>
        </p:nvSpPr>
        <p:spPr>
          <a:xfrm>
            <a:off x="6782400" y="5030153"/>
            <a:ext cx="2943225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农民阶级</a:t>
            </a:r>
          </a:p>
        </p:txBody>
      </p:sp>
      <p:sp>
        <p:nvSpPr>
          <p:cNvPr id="65" name="Text Box 19"/>
          <p:cNvSpPr txBox="1"/>
          <p:nvPr/>
        </p:nvSpPr>
        <p:spPr>
          <a:xfrm>
            <a:off x="2820000" y="5030153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主要是土兵</a:t>
            </a:r>
          </a:p>
        </p:txBody>
      </p:sp>
      <p:sp>
        <p:nvSpPr>
          <p:cNvPr id="66" name="Text Box 20"/>
          <p:cNvSpPr txBox="1"/>
          <p:nvPr/>
        </p:nvSpPr>
        <p:spPr>
          <a:xfrm>
            <a:off x="6858600" y="4268153"/>
            <a:ext cx="2808288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农民阶级</a:t>
            </a:r>
          </a:p>
        </p:txBody>
      </p:sp>
      <p:sp>
        <p:nvSpPr>
          <p:cNvPr id="67" name="Text Box 21"/>
          <p:cNvSpPr txBox="1"/>
          <p:nvPr/>
        </p:nvSpPr>
        <p:spPr>
          <a:xfrm>
            <a:off x="2896200" y="2896077"/>
            <a:ext cx="32766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为反抗英国的殖民统治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侧重于反侵略</a:t>
            </a:r>
          </a:p>
        </p:txBody>
      </p:sp>
      <p:sp>
        <p:nvSpPr>
          <p:cNvPr id="68" name="Text Box 22"/>
          <p:cNvSpPr txBox="1"/>
          <p:nvPr/>
        </p:nvSpPr>
        <p:spPr>
          <a:xfrm>
            <a:off x="6325200" y="2667318"/>
            <a:ext cx="43434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要推翻清政府的统治，侧重于反封建，也包括外国侵略势力</a:t>
            </a:r>
          </a:p>
        </p:txBody>
      </p:sp>
      <p:sp>
        <p:nvSpPr>
          <p:cNvPr id="42014" name="Text Box 23"/>
          <p:cNvSpPr txBox="1"/>
          <p:nvPr/>
        </p:nvSpPr>
        <p:spPr>
          <a:xfrm>
            <a:off x="1524600" y="1905000"/>
            <a:ext cx="381000" cy="11988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不同点：</a:t>
            </a:r>
          </a:p>
        </p:txBody>
      </p:sp>
      <p:sp>
        <p:nvSpPr>
          <p:cNvPr id="70" name="Rectangle 55"/>
          <p:cNvSpPr/>
          <p:nvPr/>
        </p:nvSpPr>
        <p:spPr>
          <a:xfrm>
            <a:off x="2820000" y="5867400"/>
            <a:ext cx="3429000" cy="523240"/>
          </a:xfrm>
          <a:prstGeom prst="rect">
            <a:avLst/>
          </a:prstGeom>
          <a:noFill/>
          <a:ln w="76200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被英国军队残酷镇压</a:t>
            </a:r>
          </a:p>
        </p:txBody>
      </p:sp>
      <p:sp>
        <p:nvSpPr>
          <p:cNvPr id="71" name="Rectangle 56"/>
          <p:cNvSpPr/>
          <p:nvPr/>
        </p:nvSpPr>
        <p:spPr>
          <a:xfrm>
            <a:off x="6325200" y="5867400"/>
            <a:ext cx="4097655" cy="523240"/>
          </a:xfrm>
          <a:prstGeom prst="rect">
            <a:avLst/>
          </a:prstGeom>
          <a:noFill/>
          <a:ln w="76200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被中外反动势力联合绞杀</a:t>
            </a:r>
          </a:p>
        </p:txBody>
      </p:sp>
      <p:grpSp>
        <p:nvGrpSpPr>
          <p:cNvPr id="42017" name="Group 60"/>
          <p:cNvGrpSpPr/>
          <p:nvPr/>
        </p:nvGrpSpPr>
        <p:grpSpPr>
          <a:xfrm>
            <a:off x="41631" y="64547"/>
            <a:ext cx="2057400" cy="838200"/>
            <a:chOff x="1247" y="1253"/>
            <a:chExt cx="2495" cy="1406"/>
          </a:xfrm>
        </p:grpSpPr>
        <p:sp>
          <p:nvSpPr>
            <p:cNvPr id="42018" name="WordArt 61"/>
            <p:cNvSpPr>
              <a:spLocks noTextEdit="1"/>
            </p:cNvSpPr>
            <p:nvPr/>
          </p:nvSpPr>
          <p:spPr>
            <a:xfrm>
              <a:off x="1565" y="1661"/>
              <a:ext cx="1859" cy="5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5000" lnSpcReduction="20000"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333399"/>
                  </a:solidFill>
                  <a:effectLst>
                    <a:outerShdw dist="35921" dir="2699999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隶书" panose="02010509060101010101" pitchFamily="1" charset="-122"/>
                  <a:ea typeface="隶书" panose="02010509060101010101" pitchFamily="1" charset="-122"/>
                </a:rPr>
                <a:t>议一议</a:t>
              </a:r>
            </a:p>
          </p:txBody>
        </p:sp>
        <p:sp>
          <p:nvSpPr>
            <p:cNvPr id="74" name="AutoShape 62"/>
            <p:cNvSpPr>
              <a:spLocks noChangeArrowheads="1"/>
            </p:cNvSpPr>
            <p:nvPr/>
          </p:nvSpPr>
          <p:spPr bwMode="auto">
            <a:xfrm>
              <a:off x="1247" y="1253"/>
              <a:ext cx="2495" cy="1406"/>
            </a:xfrm>
            <a:prstGeom prst="cloudCallout">
              <a:avLst>
                <a:gd name="adj1" fmla="val -28108"/>
                <a:gd name="adj2" fmla="val 55352"/>
              </a:avLst>
            </a:prstGeom>
            <a:noFill/>
            <a:ln w="76200">
              <a:solidFill>
                <a:srgbClr val="FF0000"/>
              </a:solidFill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" name="Text Box 63"/>
          <p:cNvSpPr txBox="1"/>
          <p:nvPr/>
        </p:nvSpPr>
        <p:spPr>
          <a:xfrm>
            <a:off x="2362800" y="914400"/>
            <a:ext cx="8305800" cy="831215"/>
          </a:xfrm>
          <a:prstGeom prst="rect">
            <a:avLst/>
          </a:prstGeom>
          <a:noFill/>
          <a:ln w="76200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都沉重打击了英国殖民者的统治；都以失败告终，没有先进阶级的领导</a:t>
            </a:r>
            <a:r>
              <a:rPr lang="en-US" altLang="zh-CN" sz="24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都显示了殖民地半殖民地人民抗争的英勇精神等。</a:t>
            </a:r>
          </a:p>
        </p:txBody>
      </p:sp>
    </p:spTree>
  </p:cSld>
  <p:clrMapOvr>
    <a:masterClrMapping/>
  </p:clrMapOvr>
  <p:transition>
    <p:checker dir="vert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/>
        </p:nvSpPr>
        <p:spPr>
          <a:xfrm>
            <a:off x="5487000" y="4876800"/>
            <a:ext cx="4876800" cy="64452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1677000" y="152400"/>
            <a:ext cx="4392613" cy="647700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981800" y="152400"/>
            <a:ext cx="5334000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拉美胜利的原因：</a:t>
            </a:r>
          </a:p>
        </p:txBody>
      </p:sp>
      <p:sp>
        <p:nvSpPr>
          <p:cNvPr id="23557" name="Text Box 5"/>
          <p:cNvSpPr txBox="1"/>
          <p:nvPr/>
        </p:nvSpPr>
        <p:spPr>
          <a:xfrm>
            <a:off x="1524600" y="836613"/>
            <a:ext cx="9253538" cy="95440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拉美各国人民能联合起来，协同作战，南北夹击，共同打击殖民者</a:t>
            </a:r>
            <a:r>
              <a:rPr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5639400" y="4876800"/>
            <a:ext cx="4648200" cy="646430"/>
          </a:xfrm>
          <a:prstGeom prst="rect">
            <a:avLst/>
          </a:prstGeom>
          <a:solidFill>
            <a:srgbClr val="FFFF66">
              <a:alpha val="0"/>
            </a:srgbClr>
          </a:solidFill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印度起义失败的原因：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1524600" y="5029200"/>
            <a:ext cx="3733222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印度单靠一国力量。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665686" y="1905040"/>
            <a:ext cx="37855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</a:rPr>
              <a:t>②有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统一的指挥</a:t>
            </a:r>
            <a:r>
              <a:rPr lang="zh-CN" altLang="en-US" sz="2800" b="1" noProof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524600" y="5638800"/>
            <a:ext cx="87325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②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</a:rPr>
              <a:t>起义过程中没有形成统一的领导，被英军各个击破。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3" name="Text Box 11"/>
          <p:cNvSpPr txBox="1"/>
          <p:nvPr/>
        </p:nvSpPr>
        <p:spPr>
          <a:xfrm>
            <a:off x="1524600" y="6172200"/>
            <a:ext cx="93459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工业革命后，英国经济军事实力强大，实力远超西班牙和葡萄牙。</a:t>
            </a:r>
          </a:p>
        </p:txBody>
      </p:sp>
      <p:grpSp>
        <p:nvGrpSpPr>
          <p:cNvPr id="39947" name="Group 6"/>
          <p:cNvGrpSpPr/>
          <p:nvPr/>
        </p:nvGrpSpPr>
        <p:grpSpPr>
          <a:xfrm>
            <a:off x="1524600" y="3200400"/>
            <a:ext cx="9144000" cy="1447800"/>
            <a:chOff x="2064" y="93"/>
            <a:chExt cx="3577" cy="960"/>
          </a:xfrm>
        </p:grpSpPr>
        <p:sp>
          <p:nvSpPr>
            <p:cNvPr id="39948" name="AutoShape 7"/>
            <p:cNvSpPr/>
            <p:nvPr/>
          </p:nvSpPr>
          <p:spPr>
            <a:xfrm>
              <a:off x="2064" y="93"/>
              <a:ext cx="3552" cy="96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0"/>
              </a:srgbClr>
            </a:solidFill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1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949" name="Text Box 8"/>
            <p:cNvSpPr txBox="1"/>
            <p:nvPr/>
          </p:nvSpPr>
          <p:spPr>
            <a:xfrm>
              <a:off x="2112" y="192"/>
              <a:ext cx="3529" cy="796"/>
            </a:xfrm>
            <a:prstGeom prst="rect">
              <a:avLst/>
            </a:prstGeom>
            <a:noFill/>
            <a:ln w="76200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66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  <a:r>
                <a:rPr lang="zh-CN" altLang="en-US" sz="3600" b="1" dirty="0">
                  <a:solidFill>
                    <a:srgbClr val="000066"/>
                  </a:solidFill>
                  <a:latin typeface="黑体" panose="02010609060101010101" charset="-122"/>
                  <a:ea typeface="黑体" panose="02010609060101010101" charset="-122"/>
                </a:rPr>
                <a:t>、同是民族解放运动，为什么拉美独立运动取得胜利，而印度民族大起义却失败了？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701794" y="2554069"/>
            <a:ext cx="808426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西班牙和葡萄牙在殖民地争夺中力量日益衰落。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7" name="矩形 102406"/>
          <p:cNvSpPr/>
          <p:nvPr/>
        </p:nvSpPr>
        <p:spPr>
          <a:xfrm>
            <a:off x="369888" y="790575"/>
            <a:ext cx="11647487" cy="13827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从</a:t>
            </a:r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17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世纪中期到</a:t>
            </a:r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19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世纪中期，已有哪些国家建立并巩固了资产阶级政权？</a:t>
            </a:r>
            <a:endParaRPr lang="zh-CN" altLang="en-US" sz="2800" b="1" noProof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他们各自采用了何种方式实现了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政体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</a:rPr>
              <a:t>的过渡？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600" y="-39688"/>
            <a:ext cx="2706688" cy="7302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温故知新</a:t>
            </a:r>
          </a:p>
        </p:txBody>
      </p:sp>
      <p:sp>
        <p:nvSpPr>
          <p:cNvPr id="160770" name="文本框 160769"/>
          <p:cNvSpPr txBox="1"/>
          <p:nvPr/>
        </p:nvSpPr>
        <p:spPr>
          <a:xfrm>
            <a:off x="587375" y="2460625"/>
            <a:ext cx="3948113" cy="2062163"/>
          </a:xfrm>
          <a:prstGeom prst="rect">
            <a:avLst/>
          </a:prstGeom>
          <a:solidFill>
            <a:srgbClr val="CC99FF"/>
          </a:solidFill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英国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法国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美国 </a:t>
            </a:r>
          </a:p>
        </p:txBody>
      </p:sp>
      <p:sp>
        <p:nvSpPr>
          <p:cNvPr id="160771" name="文本框 160770"/>
          <p:cNvSpPr txBox="1"/>
          <p:nvPr/>
        </p:nvSpPr>
        <p:spPr>
          <a:xfrm>
            <a:off x="587375" y="5308600"/>
            <a:ext cx="3948113" cy="1322388"/>
          </a:xfrm>
          <a:prstGeom prst="rect">
            <a:avLst/>
          </a:prstGeom>
          <a:solidFill>
            <a:srgbClr val="99CCFF"/>
          </a:solidFill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俄国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日本</a:t>
            </a:r>
          </a:p>
        </p:txBody>
      </p:sp>
      <p:sp>
        <p:nvSpPr>
          <p:cNvPr id="9220" name="右箭头 160771"/>
          <p:cNvSpPr>
            <a:spLocks noChangeArrowheads="1"/>
          </p:cNvSpPr>
          <p:nvPr/>
        </p:nvSpPr>
        <p:spPr bwMode="auto">
          <a:xfrm>
            <a:off x="4678363" y="3200400"/>
            <a:ext cx="4721225" cy="488950"/>
          </a:xfrm>
          <a:prstGeom prst="rightArrow">
            <a:avLst>
              <a:gd name="adj1" fmla="val 50000"/>
              <a:gd name="adj2" fmla="val 121234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4632325" y="2592388"/>
            <a:ext cx="4767263" cy="584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资产阶级革命</a:t>
            </a:r>
            <a:r>
              <a:rPr lang="zh-CN" altLang="en-US" sz="3200" b="1" noProof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9222" name="右箭头 160773"/>
          <p:cNvSpPr>
            <a:spLocks noChangeArrowheads="1"/>
          </p:cNvSpPr>
          <p:nvPr/>
        </p:nvSpPr>
        <p:spPr bwMode="auto">
          <a:xfrm>
            <a:off x="4678363" y="5794375"/>
            <a:ext cx="4721225" cy="425450"/>
          </a:xfrm>
          <a:prstGeom prst="rightArrow">
            <a:avLst>
              <a:gd name="adj1" fmla="val 50000"/>
              <a:gd name="adj2" fmla="val 120577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0775" name="文本框 160774" descr="纸莎草纸"/>
          <p:cNvSpPr txBox="1"/>
          <p:nvPr/>
        </p:nvSpPr>
        <p:spPr>
          <a:xfrm>
            <a:off x="9498013" y="2854325"/>
            <a:ext cx="860425" cy="3622675"/>
          </a:xfrm>
          <a:prstGeom prst="rect">
            <a:avLst/>
          </a:prstGeom>
          <a:blipFill rotWithShape="0">
            <a:blip r:embed="rId3" cstate="print"/>
          </a:blipFill>
          <a:ln w="9525">
            <a:noFill/>
            <a:miter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资本主义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98988" y="3541713"/>
            <a:ext cx="4765675" cy="5826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u="sng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暴力手段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11688" y="5154613"/>
            <a:ext cx="4765675" cy="584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资产阶级改革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6763" y="6103938"/>
            <a:ext cx="4767262" cy="5826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u="sng" noProof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</a:rPr>
              <a:t>自上而下</a:t>
            </a:r>
          </a:p>
        </p:txBody>
      </p:sp>
    </p:spTree>
    <p:custDataLst>
      <p:tags r:id="rId1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 decel="100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bldLvl="0" animBg="1"/>
      <p:bldP spid="160771" grpId="0" bldLvl="0" animBg="1"/>
      <p:bldP spid="9220" grpId="0" bldLvl="0" animBg="1"/>
      <p:bldP spid="160773" grpId="0"/>
      <p:bldP spid="9222" grpId="0" bldLvl="0" animBg="1"/>
      <p:bldP spid="160775" grpId="0" bldLvl="0" animBg="1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10363200" cy="1470025"/>
          </a:xfrm>
        </p:spPr>
        <p:txBody>
          <a:bodyPr/>
          <a:lstStyle/>
          <a:p>
            <a:pPr algn="ctr" eaLnBrk="1" hangingPunct="1"/>
            <a:r>
              <a:rPr lang="zh-CN" altLang="en-US" sz="4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第</a:t>
            </a:r>
            <a:r>
              <a:rPr lang="en-US" altLang="zh-CN" sz="4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48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课 俄国的改革</a:t>
            </a:r>
          </a:p>
        </p:txBody>
      </p:sp>
      <p:pic>
        <p:nvPicPr>
          <p:cNvPr id="40963" name="Picture 2" descr="https://gss3.bdstatic.com/7Po3dSag_xI4khGkpoWK1HF6hhy/baike/c0%3Dbaike272%2C5%2C5%2C272%2C90/sign=62025641eb1190ef15f69a8daf72f673/574e9258d109b3de7bb562c4c0bf6c81800a4c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1371600"/>
            <a:ext cx="4354513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https://gss0.bdstatic.com/-4o3dSag_xI4khGkpoWK1HF6hhy/baike/c0%3Dbaike80%2C5%2C5%2C80%2C26/sign=63bb24459c504fc2b652b85784b48c74/d01373f082025aafe89ad686fcedab64024f1a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2400" y="1371600"/>
            <a:ext cx="420846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矩形 5"/>
          <p:cNvSpPr>
            <a:spLocks noChangeArrowheads="1"/>
          </p:cNvSpPr>
          <p:nvPr/>
        </p:nvSpPr>
        <p:spPr bwMode="auto">
          <a:xfrm>
            <a:off x="2438400" y="5943600"/>
            <a:ext cx="1108075" cy="3698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FF00"/>
                </a:solidFill>
              </a:rPr>
              <a:t>彼得一世</a:t>
            </a:r>
          </a:p>
        </p:txBody>
      </p:sp>
      <p:sp>
        <p:nvSpPr>
          <p:cNvPr id="40966" name="矩形 6"/>
          <p:cNvSpPr>
            <a:spLocks noChangeArrowheads="1"/>
          </p:cNvSpPr>
          <p:nvPr/>
        </p:nvSpPr>
        <p:spPr bwMode="auto">
          <a:xfrm>
            <a:off x="8026400" y="5943600"/>
            <a:ext cx="1570038" cy="3698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FF00"/>
                </a:solidFill>
              </a:rPr>
              <a:t>亚历山大二世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300038" y="1579563"/>
            <a:ext cx="3281362" cy="3638550"/>
          </a:xfrm>
        </p:spPr>
        <p:txBody>
          <a:bodyPr lIns="121920" tIns="60960" rIns="121920" bIns="60960" anchor="t">
            <a:normAutofit/>
          </a:bodyPr>
          <a:lstStyle/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世纪晚期：</a:t>
            </a: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世纪上半叶：</a:t>
            </a: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世纪初：</a:t>
            </a: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eaLnBrk="1" hangingPunct="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世纪：</a:t>
            </a:r>
          </a:p>
        </p:txBody>
      </p:sp>
      <p:sp>
        <p:nvSpPr>
          <p:cNvPr id="4" name="矩形 3"/>
          <p:cNvSpPr/>
          <p:nvPr/>
        </p:nvSpPr>
        <p:spPr>
          <a:xfrm>
            <a:off x="539750" y="620713"/>
            <a:ext cx="30416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俄国的发展历程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81466" y="1676446"/>
            <a:ext cx="4241800" cy="5238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东斯拉夫人建立基辅罗斯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505268" y="2743218"/>
            <a:ext cx="4314825" cy="5207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基辅罗斯被蒙古人征服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505268" y="3657594"/>
            <a:ext cx="4457700" cy="5222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莫斯科公国统一俄国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52872" y="4648168"/>
            <a:ext cx="6691312" cy="5222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莫斯科大公伊凡四世即位，称</a:t>
            </a:r>
            <a:r>
              <a:rPr lang="en-US" altLang="zh-CN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沙皇</a:t>
            </a:r>
            <a:r>
              <a:rPr lang="en-US" altLang="zh-CN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3" name="文本框 18442"/>
          <p:cNvSpPr txBox="1"/>
          <p:nvPr/>
        </p:nvSpPr>
        <p:spPr>
          <a:xfrm>
            <a:off x="1438593" y="2469134"/>
            <a:ext cx="8006080" cy="9531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加强中央集权、建立新式常备军、兴办手工工场、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推行文化教育、提倡西方礼仪和生活方式</a:t>
            </a:r>
          </a:p>
        </p:txBody>
      </p:sp>
      <p:sp>
        <p:nvSpPr>
          <p:cNvPr id="18448" name="文本框 18447"/>
          <p:cNvSpPr txBox="1">
            <a:spLocks noChangeArrowheads="1"/>
          </p:cNvSpPr>
          <p:nvPr/>
        </p:nvSpPr>
        <p:spPr bwMode="auto">
          <a:xfrm>
            <a:off x="1416050" y="3500438"/>
            <a:ext cx="10944225" cy="2308225"/>
          </a:xfrm>
          <a:prstGeom prst="rect">
            <a:avLst/>
          </a:prstGeom>
          <a:solidFill>
            <a:srgbClr val="CC99FF"/>
          </a:solidFill>
          <a:ln w="57150" cmpd="thickThin">
            <a:solidFill>
              <a:srgbClr val="800080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ea typeface="黑体" panose="02010609060101010101" charset="-122"/>
                <a:sym typeface="+mn-ea"/>
              </a:rPr>
              <a:t>积极：俄国的经济、军事实力大大增强，一跃成为欧洲军事强国，</a:t>
            </a:r>
            <a:r>
              <a:rPr lang="zh-CN" altLang="en-US" sz="3200" dirty="0">
                <a:ea typeface="黑体" panose="02010609060101010101" charset="-122"/>
                <a:sym typeface="+mn-ea"/>
              </a:rPr>
              <a:t>开启了俄国的近代化进程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charset="-122"/>
                <a:sym typeface="+mn-ea"/>
              </a:rPr>
              <a:t>，客观上促进了俄国资本主义的发展</a:t>
            </a:r>
            <a:endParaRPr lang="en-US" altLang="zh-CN" sz="3200" dirty="0">
              <a:solidFill>
                <a:srgbClr val="000000"/>
              </a:solidFill>
              <a:ea typeface="黑体" panose="02010609060101010101" charset="-122"/>
              <a:sym typeface="+mn-ea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ea typeface="黑体" panose="02010609060101010101" charset="-122"/>
                <a:sym typeface="+mn-ea"/>
              </a:rPr>
              <a:t>消极：进一步强化了农奴制。后来成为俄国社会发展的障碍</a:t>
            </a:r>
          </a:p>
        </p:txBody>
      </p:sp>
      <p:sp>
        <p:nvSpPr>
          <p:cNvPr id="18451" name="文本框 18450"/>
          <p:cNvSpPr txBox="1">
            <a:spLocks noChangeArrowheads="1"/>
          </p:cNvSpPr>
          <p:nvPr/>
        </p:nvSpPr>
        <p:spPr bwMode="auto">
          <a:xfrm>
            <a:off x="1566863" y="6057900"/>
            <a:ext cx="10506075" cy="584200"/>
          </a:xfrm>
          <a:prstGeom prst="rect">
            <a:avLst/>
          </a:prstGeom>
          <a:solidFill>
            <a:srgbClr val="CC99FF"/>
          </a:solidFill>
          <a:ln w="57150" cmpd="thickThin">
            <a:solidFill>
              <a:srgbClr val="800080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>
                <a:solidFill>
                  <a:srgbClr val="000000"/>
                </a:solidFill>
                <a:ea typeface="黑体" panose="02010609060101010101" charset="-122"/>
                <a:sym typeface="+mn-ea"/>
              </a:rPr>
              <a:t>自上而下的封建农奴制改革。（地主阶级性质的改革）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77845" y="132715"/>
            <a:ext cx="4676140" cy="58356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18</a:t>
            </a:r>
            <a:r>
              <a:rPr lang="zh-CN" altLang="en-US" sz="32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世纪初，彼得一世改革</a:t>
            </a:r>
            <a:endParaRPr lang="zh-CN" altLang="en-US" sz="320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5062" name="文本框 2"/>
          <p:cNvSpPr txBox="1">
            <a:spLocks noChangeArrowheads="1"/>
          </p:cNvSpPr>
          <p:nvPr/>
        </p:nvSpPr>
        <p:spPr bwMode="auto">
          <a:xfrm>
            <a:off x="330200" y="1114425"/>
            <a:ext cx="930275" cy="5207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</a:rPr>
              <a:t>目的</a:t>
            </a:r>
          </a:p>
        </p:txBody>
      </p:sp>
      <p:sp>
        <p:nvSpPr>
          <p:cNvPr id="45063" name="文本框 3"/>
          <p:cNvSpPr txBox="1">
            <a:spLocks noChangeArrowheads="1"/>
          </p:cNvSpPr>
          <p:nvPr/>
        </p:nvSpPr>
        <p:spPr bwMode="auto">
          <a:xfrm>
            <a:off x="330200" y="1924050"/>
            <a:ext cx="930275" cy="5207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方式</a:t>
            </a:r>
          </a:p>
        </p:txBody>
      </p:sp>
      <p:sp>
        <p:nvSpPr>
          <p:cNvPr id="45064" name="文本框 4"/>
          <p:cNvSpPr txBox="1">
            <a:spLocks noChangeArrowheads="1"/>
          </p:cNvSpPr>
          <p:nvPr/>
        </p:nvSpPr>
        <p:spPr bwMode="auto">
          <a:xfrm>
            <a:off x="330200" y="2790825"/>
            <a:ext cx="930275" cy="5207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内容</a:t>
            </a:r>
          </a:p>
        </p:txBody>
      </p:sp>
      <p:sp>
        <p:nvSpPr>
          <p:cNvPr id="45065" name="文本框 5"/>
          <p:cNvSpPr txBox="1">
            <a:spLocks noChangeArrowheads="1"/>
          </p:cNvSpPr>
          <p:nvPr/>
        </p:nvSpPr>
        <p:spPr bwMode="auto">
          <a:xfrm>
            <a:off x="330200" y="4114800"/>
            <a:ext cx="930275" cy="5222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影响</a:t>
            </a:r>
          </a:p>
        </p:txBody>
      </p:sp>
      <p:sp>
        <p:nvSpPr>
          <p:cNvPr id="45066" name="文本框 6"/>
          <p:cNvSpPr txBox="1">
            <a:spLocks noChangeArrowheads="1"/>
          </p:cNvSpPr>
          <p:nvPr/>
        </p:nvSpPr>
        <p:spPr bwMode="auto">
          <a:xfrm>
            <a:off x="330200" y="6057900"/>
            <a:ext cx="930275" cy="5222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性质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6516" y="1111905"/>
            <a:ext cx="628890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富国强兵</a:t>
            </a:r>
            <a:r>
              <a:rPr lang="zh-CN" altLang="en-US" sz="28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，巩固沙皇的封建专制统治。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38910" y="1923415"/>
            <a:ext cx="196088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向西方学习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bldLvl="0" animBg="1"/>
      <p:bldP spid="1845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>
            <a:spLocks noChangeArrowheads="1"/>
          </p:cNvSpPr>
          <p:nvPr/>
        </p:nvSpPr>
        <p:spPr bwMode="auto">
          <a:xfrm>
            <a:off x="2057400" y="374650"/>
            <a:ext cx="8305800" cy="1354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讨论：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、如何评价彼得一世？</a:t>
            </a:r>
          </a:p>
          <a:p>
            <a:pPr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（是“暴君”还是“大帝”？请用史实说明）</a:t>
            </a:r>
            <a:b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>
                <a:solidFill>
                  <a:srgbClr val="000000"/>
                </a:solidFill>
                <a:ea typeface="微软雅黑" panose="020B0503020204020204" charset="-122"/>
              </a:rPr>
              <a:t>    </a:t>
            </a:r>
            <a:endParaRPr lang="en-US" altLang="zh-CN" sz="2800" b="1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pic>
        <p:nvPicPr>
          <p:cNvPr id="47107" name="图片 72706" descr="bidedadi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3962400"/>
            <a:ext cx="16891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文本框 72707"/>
          <p:cNvSpPr txBox="1">
            <a:spLocks noChangeArrowheads="1"/>
          </p:cNvSpPr>
          <p:nvPr/>
        </p:nvSpPr>
        <p:spPr bwMode="auto">
          <a:xfrm>
            <a:off x="1828800" y="1676400"/>
            <a:ext cx="86106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ea typeface="微软雅黑" panose="020B0503020204020204" charset="-122"/>
              </a:rPr>
              <a:t>（俄总统普京：“此生我最佩服的人就是彼得大帝。”为什么？）</a:t>
            </a:r>
            <a:endParaRPr lang="zh-CN" altLang="en-US" sz="240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72709" name="矩形 72708"/>
          <p:cNvSpPr>
            <a:spLocks noChangeArrowheads="1"/>
          </p:cNvSpPr>
          <p:nvPr/>
        </p:nvSpPr>
        <p:spPr bwMode="auto">
          <a:xfrm>
            <a:off x="2063750" y="2420938"/>
            <a:ext cx="6172200" cy="421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solidFill>
                  <a:srgbClr val="CC0000"/>
                </a:solidFill>
                <a:ea typeface="微软雅黑" panose="020B0503020204020204" charset="-122"/>
              </a:rPr>
              <a:t>主要成就  ：</a:t>
            </a:r>
            <a:r>
              <a:rPr lang="zh-CN" altLang="en-US" b="1" dirty="0">
                <a:solidFill>
                  <a:srgbClr val="000000"/>
                </a:solidFill>
                <a:ea typeface="微软雅黑" panose="020B0503020204020204" charset="-122"/>
              </a:rPr>
              <a:t>     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ea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彼得一世在位期间，顺应历史潮流，仿照西欧实行军事和经济改革</a:t>
            </a:r>
            <a:r>
              <a:rPr lang="en-US" altLang="zh-CN" sz="2400" b="1" dirty="0">
                <a:solidFill>
                  <a:srgbClr val="0B1717"/>
                </a:solidFill>
                <a:ea typeface="微软雅黑" panose="020B0503020204020204" charset="-122"/>
              </a:rPr>
              <a:t>,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增强了国家实力，使俄国跟上了西欧近代化的步伐，奠定了近代俄国强大的基础，因此彼得一世可以称为俄国历史上杰出的封建政治家。</a:t>
            </a:r>
            <a:b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</a:b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       </a:t>
            </a:r>
            <a:r>
              <a:rPr lang="zh-CN" altLang="en-US" sz="2400" b="1" dirty="0">
                <a:solidFill>
                  <a:srgbClr val="CC0000"/>
                </a:solidFill>
                <a:ea typeface="微软雅黑" panose="020B0503020204020204" charset="-122"/>
              </a:rPr>
              <a:t>其主要局限性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：</a:t>
            </a:r>
            <a:b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</a:b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B1717"/>
                </a:solidFill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）是未能废除农奴制度</a:t>
            </a:r>
            <a:b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</a:b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B1717"/>
                </a:solidFill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）侵略扩张也给欧亚人民带来了灾难</a:t>
            </a:r>
            <a:b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</a:b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B1717"/>
                </a:solidFill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）野蛮、粗暴的手段推进</a:t>
            </a:r>
          </a:p>
          <a:p>
            <a:pPr>
              <a:buFontTx/>
              <a:buNone/>
            </a:pP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B1717"/>
                </a:solidFill>
                <a:ea typeface="微软雅黑" panose="020B0503020204020204" charset="-122"/>
              </a:rPr>
              <a:t>4 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）</a:t>
            </a:r>
            <a:r>
              <a:rPr lang="zh-CN" altLang="en-US" sz="2400" dirty="0">
                <a:solidFill>
                  <a:srgbClr val="0B1717"/>
                </a:solidFill>
                <a:ea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0B1717"/>
                </a:solidFill>
                <a:ea typeface="微软雅黑" panose="020B0503020204020204" charset="-122"/>
              </a:rPr>
              <a:t>改革加重农奴的负担</a:t>
            </a:r>
            <a:r>
              <a:rPr lang="zh-CN" altLang="en-US" sz="2400" dirty="0">
                <a:solidFill>
                  <a:srgbClr val="0B1717"/>
                </a:solidFill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8" grpId="0"/>
      <p:bldP spid="727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图片 173057" descr="亚厉三大二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" y="2139950"/>
            <a:ext cx="2506663" cy="3922713"/>
          </a:xfrm>
          <a:prstGeom prst="rect">
            <a:avLst/>
          </a:prstGeom>
          <a:noFill/>
          <a:ln w="57150" cmpd="thickThin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18436" name="Text Box 3"/>
          <p:cNvSpPr txBox="1"/>
          <p:nvPr/>
        </p:nvSpPr>
        <p:spPr>
          <a:xfrm>
            <a:off x="179388" y="857250"/>
            <a:ext cx="9151937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1.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根本原因：</a:t>
            </a:r>
          </a:p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封建农奴制阻碍了俄国资本主义的发展。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35288" y="5124450"/>
            <a:ext cx="2490787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改革性质：</a:t>
            </a:r>
          </a:p>
        </p:txBody>
      </p:sp>
      <p:sp>
        <p:nvSpPr>
          <p:cNvPr id="54275" name="标题 1"/>
          <p:cNvSpPr>
            <a:spLocks noGrp="1" noChangeArrowheads="1"/>
          </p:cNvSpPr>
          <p:nvPr/>
        </p:nvSpPr>
        <p:spPr bwMode="auto">
          <a:xfrm>
            <a:off x="206375" y="73025"/>
            <a:ext cx="10515600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20" tIns="60960" rIns="121920" bIns="60960" anchor="ctr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二、废除农奴制（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1861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年，亚历山大二世）</a:t>
            </a:r>
          </a:p>
        </p:txBody>
      </p:sp>
      <p:sp>
        <p:nvSpPr>
          <p:cNvPr id="8" name="线形标注 1 7"/>
          <p:cNvSpPr/>
          <p:nvPr/>
        </p:nvSpPr>
        <p:spPr>
          <a:xfrm>
            <a:off x="5203825" y="2139950"/>
            <a:ext cx="6151563" cy="1082675"/>
          </a:xfrm>
          <a:prstGeom prst="borderCallout1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800" b="1" noProof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noProof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与其等农民自下而上起来解放自己，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不如让我们自上而下来解放农民。</a:t>
            </a:r>
            <a:r>
              <a:rPr lang="zh-CN" altLang="zh-CN" sz="2800" b="1" noProof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”</a:t>
            </a: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8907463" y="-26988"/>
            <a:ext cx="3290887" cy="12954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15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solidFill>
                    <a:srgbClr val="333300"/>
                  </a:solidFill>
                  <a:rou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沙皇的抉择？</a:t>
            </a:r>
          </a:p>
        </p:txBody>
      </p:sp>
      <p:sp>
        <p:nvSpPr>
          <p:cNvPr id="3" name="线形标注 3(带边框和强调线) 2"/>
          <p:cNvSpPr/>
          <p:nvPr/>
        </p:nvSpPr>
        <p:spPr>
          <a:xfrm>
            <a:off x="3082925" y="3436938"/>
            <a:ext cx="3895725" cy="1328737"/>
          </a:xfrm>
          <a:prstGeom prst="accentBorderCallout3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诸位会深信，凡能够维护地主利益的措施，我们都一一地做到了。</a:t>
            </a:r>
            <a:r>
              <a:rPr lang="en-US" altLang="zh-CN" sz="28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26075" y="5124450"/>
            <a:ext cx="6613525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一次自上而下的资产阶级改革。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0" y="5867400"/>
            <a:ext cx="7124700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维护贵族、地主利益，挽救统治危机。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84450" y="5867400"/>
            <a:ext cx="2368550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改革目的：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47922" y="228684"/>
            <a:ext cx="6476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亚历山大二世改革</a:t>
            </a:r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(1861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年改革</a:t>
            </a:r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4275" grpId="0"/>
      <p:bldP spid="8" grpId="0" bldLvl="0" animBg="1"/>
      <p:bldP spid="10245" grpId="0" animBg="1"/>
      <p:bldP spid="3" grpId="0" animBg="1"/>
      <p:bldP spid="7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952" y="37303"/>
            <a:ext cx="373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新航路开辟的影响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724" y="685872"/>
            <a:ext cx="960094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①新航路开辟以后，欧洲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大西洋沿岸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工商业经济繁荣起来，促进了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资本主义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的产生和发展。</a:t>
            </a:r>
            <a:endParaRPr lang="en-US" altLang="zh-CN" sz="36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526" y="1905040"/>
            <a:ext cx="9143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欧洲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亚洲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非洲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美洲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之间建立起了直接的商业联系，往来日益密切。</a:t>
            </a:r>
            <a:endParaRPr lang="zh-CN" altLang="en-US" sz="4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526" y="3251919"/>
            <a:ext cx="9862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世界开始连为一个整体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，世界的观念也从此逐步确立起来。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526" y="4419574"/>
            <a:ext cx="10015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新航路开辟后，葡萄牙，西班牙，英国，法国等相继走上了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殖民扩张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的道路，造成了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亚、非、拉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国家和地区的贫穷和落后。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6375" y="981075"/>
            <a:ext cx="2490788" cy="5826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3.</a:t>
            </a: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改革措施：</a:t>
            </a:r>
          </a:p>
        </p:txBody>
      </p:sp>
      <p:sp>
        <p:nvSpPr>
          <p:cNvPr id="49155" name="标题 1"/>
          <p:cNvSpPr>
            <a:spLocks noGrp="1" noChangeArrowheads="1"/>
          </p:cNvSpPr>
          <p:nvPr/>
        </p:nvSpPr>
        <p:spPr bwMode="auto">
          <a:xfrm>
            <a:off x="206375" y="73025"/>
            <a:ext cx="10515600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20" tIns="60960" rIns="121920" bIns="60960" anchor="ctr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二、废除农奴制（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1861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年，亚历山大二世）</a:t>
            </a:r>
          </a:p>
        </p:txBody>
      </p:sp>
      <p:graphicFrame>
        <p:nvGraphicFramePr>
          <p:cNvPr id="12" name="表格 11"/>
          <p:cNvGraphicFramePr/>
          <p:nvPr/>
        </p:nvGraphicFramePr>
        <p:xfrm>
          <a:off x="2825750" y="981075"/>
          <a:ext cx="9267825" cy="3261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7386"/>
                <a:gridCol w="4970439"/>
              </a:tblGrid>
              <a:tr h="5180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改革内容</a:t>
                      </a:r>
                    </a:p>
                  </a:txBody>
                  <a:tcPr marL="91434" marR="91434" marT="45711" marB="45711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意义</a:t>
                      </a:r>
                    </a:p>
                  </a:txBody>
                  <a:tcPr marL="91434" marR="91434" marT="45711" marB="45711" anchor="ctr"/>
                </a:tc>
              </a:tr>
              <a:tr h="1371333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charset="0"/>
                        <a:buChar char="Ø"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农奴获得人身自由，可以改变身份，自由转换职业；</a:t>
                      </a:r>
                    </a:p>
                  </a:txBody>
                  <a:tcPr marL="91434" marR="91434" marT="45711" marB="45711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4" marR="91434" marT="45711" marB="45711" anchor="ctr"/>
                </a:tc>
              </a:tr>
              <a:tr h="1371333">
                <a:tc>
                  <a:txBody>
                    <a:bodyPr/>
                    <a:lstStyle/>
                    <a:p>
                      <a:pPr marL="457200" indent="-457200" algn="l">
                        <a:buFont typeface="Wingdings" panose="05000000000000000000" charset="0"/>
                        <a:buChar char="Ø"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农奴在获得解放的同时，可以获得一份土地，但是必须出高价赎买。</a:t>
                      </a:r>
                    </a:p>
                  </a:txBody>
                  <a:tcPr marL="91434" marR="91434" marT="45711" marB="45711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4" marR="91434" marT="45711" marB="45711" anchor="ctr"/>
                </a:tc>
              </a:tr>
            </a:tbl>
          </a:graphicData>
        </a:graphic>
      </p:graphicFrame>
      <p:sp>
        <p:nvSpPr>
          <p:cNvPr id="24587" name="Text Box 21"/>
          <p:cNvSpPr txBox="1">
            <a:spLocks noChangeArrowheads="1"/>
          </p:cNvSpPr>
          <p:nvPr/>
        </p:nvSpPr>
        <p:spPr bwMode="auto">
          <a:xfrm>
            <a:off x="7180263" y="1563688"/>
            <a:ext cx="49149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为资本主义的发展提供了自由劳动力、国内市场</a:t>
            </a:r>
          </a:p>
        </p:txBody>
      </p:sp>
      <p:sp>
        <p:nvSpPr>
          <p:cNvPr id="49171" name="Text Box 16"/>
          <p:cNvSpPr txBox="1">
            <a:spLocks noChangeArrowheads="1"/>
          </p:cNvSpPr>
          <p:nvPr/>
        </p:nvSpPr>
        <p:spPr bwMode="auto">
          <a:xfrm>
            <a:off x="7180263" y="2859088"/>
            <a:ext cx="4913312" cy="1382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促进农业的发展；</a:t>
            </a:r>
          </a:p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同时也为资本主义的发展提供资金</a:t>
            </a:r>
          </a:p>
        </p:txBody>
      </p:sp>
      <p:pic>
        <p:nvPicPr>
          <p:cNvPr id="20484" name="图片 14339" descr="未标题-1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6375" y="4308475"/>
            <a:ext cx="1841500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文本框 14341"/>
          <p:cNvSpPr txBox="1">
            <a:spLocks noChangeArrowheads="1"/>
          </p:cNvSpPr>
          <p:nvPr/>
        </p:nvSpPr>
        <p:spPr bwMode="auto">
          <a:xfrm>
            <a:off x="206375" y="4959350"/>
            <a:ext cx="10158413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</a:rPr>
              <a:t>  “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变卖了家里所有能卖的东西才交清了赎金，现在家里穷的就剩下几面墙可以依靠了！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bldLvl="0" animBg="1"/>
      <p:bldP spid="204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405063" y="50800"/>
            <a:ext cx="9259887" cy="2333625"/>
          </a:xfrm>
          <a:prstGeom prst="rect">
            <a:avLst/>
          </a:prstGeom>
          <a:solidFill>
            <a:srgbClr val="CC99FF">
              <a:alpha val="5999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3421063" y="320675"/>
            <a:ext cx="7640637" cy="1747838"/>
            <a:chOff x="1133" y="3"/>
            <a:chExt cx="4575" cy="946"/>
          </a:xfrm>
        </p:grpSpPr>
        <p:pic>
          <p:nvPicPr>
            <p:cNvPr id="50191" name="Picture 8" descr="wb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34" y="5"/>
              <a:ext cx="1189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192" name="Picture 11" descr="wb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12" y="3"/>
              <a:ext cx="1196" cy="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193" name="Picture 14" descr="wb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" y="5"/>
              <a:ext cx="1232" cy="944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</p:grpSp>
      <p:sp>
        <p:nvSpPr>
          <p:cNvPr id="8214" name="AutoShape 22"/>
          <p:cNvSpPr>
            <a:spLocks noChangeArrowheads="1"/>
          </p:cNvSpPr>
          <p:nvPr/>
        </p:nvSpPr>
        <p:spPr bwMode="auto">
          <a:xfrm>
            <a:off x="3479800" y="323850"/>
            <a:ext cx="1938338" cy="17589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700"/>
                  <a:pt x="7477" y="3223"/>
                  <a:pt x="6106" y="4198"/>
                </a:cubicBezTo>
                <a:lnTo>
                  <a:pt x="17401" y="15493"/>
                </a:ln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899"/>
                  <a:pt x="14122" y="18376"/>
                  <a:pt x="15493" y="17401"/>
                </a:cubicBezTo>
                <a:lnTo>
                  <a:pt x="4198" y="610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09875" y="617538"/>
            <a:ext cx="600075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1">
            <a:spAutoFit/>
          </a:bodyPr>
          <a:lstStyle/>
          <a:p>
            <a:pPr>
              <a:defRPr/>
            </a:pPr>
            <a:r>
              <a:rPr lang="zh-CN" altLang="en-US" sz="3600" noProof="1">
                <a:latin typeface="+mn-ea"/>
              </a:rPr>
              <a:t>市场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641975" y="617538"/>
            <a:ext cx="600075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1">
            <a:spAutoFit/>
          </a:bodyPr>
          <a:lstStyle/>
          <a:p>
            <a:pPr>
              <a:defRPr/>
            </a:pPr>
            <a:r>
              <a:rPr lang="zh-CN" altLang="en-US" sz="3600" noProof="1">
                <a:latin typeface="+mn-ea"/>
              </a:rPr>
              <a:t>资金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455025" y="339725"/>
            <a:ext cx="600075" cy="1752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1">
            <a:spAutoFit/>
          </a:bodyPr>
          <a:lstStyle/>
          <a:p>
            <a:pPr>
              <a:defRPr/>
            </a:pPr>
            <a:r>
              <a:rPr lang="zh-CN" altLang="en-US" sz="3600" noProof="1">
                <a:latin typeface="+mn-ea"/>
              </a:rPr>
              <a:t>劳动力</a:t>
            </a:r>
          </a:p>
        </p:txBody>
      </p:sp>
      <p:sp>
        <p:nvSpPr>
          <p:cNvPr id="30" name="AutoShape 22"/>
          <p:cNvSpPr>
            <a:spLocks noChangeArrowheads="1"/>
          </p:cNvSpPr>
          <p:nvPr/>
        </p:nvSpPr>
        <p:spPr bwMode="auto">
          <a:xfrm>
            <a:off x="6286500" y="309563"/>
            <a:ext cx="1936750" cy="17589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700"/>
                  <a:pt x="7477" y="3223"/>
                  <a:pt x="6106" y="4198"/>
                </a:cubicBezTo>
                <a:lnTo>
                  <a:pt x="17401" y="15493"/>
                </a:ln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899"/>
                  <a:pt x="14122" y="18376"/>
                  <a:pt x="15493" y="17401"/>
                </a:cubicBezTo>
                <a:lnTo>
                  <a:pt x="4198" y="610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AutoShape 22"/>
          <p:cNvSpPr>
            <a:spLocks noChangeArrowheads="1"/>
          </p:cNvSpPr>
          <p:nvPr/>
        </p:nvSpPr>
        <p:spPr bwMode="auto">
          <a:xfrm>
            <a:off x="9104313" y="331788"/>
            <a:ext cx="1938337" cy="17589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00"/>
              <a:gd name="T46" fmla="*/ 0 h 21600"/>
              <a:gd name="T47" fmla="*/ 21600 w 21600"/>
              <a:gd name="T48" fmla="*/ 21600 h 216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700"/>
                  <a:pt x="7477" y="3223"/>
                  <a:pt x="6106" y="4198"/>
                </a:cubicBezTo>
                <a:lnTo>
                  <a:pt x="17401" y="15493"/>
                </a:ln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899"/>
                  <a:pt x="14122" y="18376"/>
                  <a:pt x="15493" y="17401"/>
                </a:cubicBezTo>
                <a:lnTo>
                  <a:pt x="4198" y="610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49400" y="2644775"/>
            <a:ext cx="10329863" cy="1568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sym typeface="黑体" panose="02010609060101010101" charset="-122"/>
              </a:rPr>
              <a:t>1861</a:t>
            </a:r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年农奴制改革是俄国历史上的一个重要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转折点</a:t>
            </a:r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。</a:t>
            </a:r>
          </a:p>
          <a:p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改革废除了农奴制，</a:t>
            </a:r>
          </a:p>
          <a:p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推动俄国走上了发展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资本主义</a:t>
            </a:r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的道路。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0338" y="320675"/>
            <a:ext cx="2225675" cy="5826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改革影响</a:t>
            </a:r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215900" y="2644775"/>
            <a:ext cx="1333500" cy="5842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32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积极</a:t>
            </a:r>
            <a:r>
              <a:rPr lang="en-US" altLang="zh-CN" sz="32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44463" y="4559300"/>
            <a:ext cx="1333500" cy="5842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zh-CN" sz="32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局限:</a:t>
            </a:r>
            <a:endParaRPr lang="en-US" altLang="zh-CN" sz="3200" b="1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49400" y="4591050"/>
            <a:ext cx="10390188" cy="5826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黑体" panose="02010609060101010101" charset="-122"/>
              </a:rPr>
              <a:t>农奴制的残余仍然存在，影响着俄国经济与社会的发展。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4" grpId="0" animBg="1"/>
      <p:bldP spid="30" grpId="0" animBg="1"/>
      <p:bldP spid="31" grpId="0" animBg="1"/>
      <p:bldP spid="6" grpId="0" bldLvl="0" animBg="1"/>
      <p:bldP spid="150539" grpId="0" bldLvl="0" animBg="1"/>
      <p:bldP spid="2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1275" y="855663"/>
          <a:ext cx="12103100" cy="5980229"/>
        </p:xfrm>
        <a:graphic>
          <a:graphicData uri="http://schemas.openxmlformats.org/drawingml/2006/table">
            <a:tbl>
              <a:tblPr/>
              <a:tblGrid>
                <a:gridCol w="2346837"/>
                <a:gridCol w="2162062"/>
                <a:gridCol w="1999510"/>
                <a:gridCol w="5594691"/>
              </a:tblGrid>
              <a:tr h="772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俄国的改革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背景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内容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结果和影响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249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彼得一世改革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农奴制盛行，是一个封闭落后的国家。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政治；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军事；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经济；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文教；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社会习俗；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彼得一世改革以强兵和学习西方科学技术为目标，开启了俄国近代化的进程。但是，在他的统治下，农奴制却进一步强化，后来成为俄国社会发展的障碍。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82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亚历山大二世改革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(1861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年改革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农奴制严重制约了俄国的资本主义经济发展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废除农奴制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1861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年改革是俄国历史上的一个重要转折点。改革废除了农奴制度，促使社会的各个方面出现了新的气象，推动俄国走上了资本主义发展道路。但是，农奴制的残余仍然存在，影响着俄国经济与社会的发展。</a:t>
                      </a:r>
                    </a:p>
                  </a:txBody>
                  <a:tcPr marL="91435" marR="91435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04" name="右箭头 4"/>
          <p:cNvSpPr/>
          <p:nvPr/>
        </p:nvSpPr>
        <p:spPr>
          <a:xfrm>
            <a:off x="152400" y="-63500"/>
            <a:ext cx="2209800" cy="990600"/>
          </a:xfrm>
          <a:prstGeom prst="rightArrow">
            <a:avLst>
              <a:gd name="adj1" fmla="val 50000"/>
              <a:gd name="adj2" fmla="val 49996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归纳小结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527050" y="1828800"/>
            <a:ext cx="11134725" cy="2554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相同点：</a:t>
            </a:r>
            <a:endParaRPr lang="en-US" altLang="zh-CN" sz="3200" b="1"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①两次改革都是由沙皇下令自上而下进行的。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②改革的对内作用相似，都从不同方面推动了俄国社会的进步。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③改革的对外影响相似，都增强了俄国的经济和军事实力。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7050" y="1019175"/>
            <a:ext cx="8458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比较彼得一世和亚历山大二世改革有哪些异同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52228" name="左右箭头 3"/>
          <p:cNvSpPr>
            <a:spLocks noChangeArrowheads="1"/>
          </p:cNvSpPr>
          <p:nvPr/>
        </p:nvSpPr>
        <p:spPr bwMode="auto">
          <a:xfrm>
            <a:off x="400050" y="-47625"/>
            <a:ext cx="1981200" cy="1066800"/>
          </a:xfrm>
          <a:prstGeom prst="leftRightArrow">
            <a:avLst>
              <a:gd name="adj1" fmla="val 50000"/>
              <a:gd name="adj2" fmla="val 49979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归纳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38100" y="-69850"/>
            <a:ext cx="12061825" cy="61863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不同点：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背景不同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：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彼</a:t>
            </a:r>
            <a:r>
              <a:rPr lang="zh-CN" altLang="en-US" sz="2800" b="1" dirty="0">
                <a:latin typeface="宋体" panose="02010600030101010101" pitchFamily="2" charset="-122"/>
              </a:rPr>
              <a:t>得一世改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革为了改</a:t>
            </a:r>
            <a:r>
              <a:rPr lang="zh-CN" altLang="en-US" sz="2800" b="1" dirty="0">
                <a:latin typeface="宋体" panose="02010600030101010101" pitchFamily="2" charset="-122"/>
              </a:rPr>
              <a:t>变俄国落后面貌；</a:t>
            </a:r>
            <a:r>
              <a:rPr lang="en-US" altLang="zh-CN" sz="2800" b="1" dirty="0">
                <a:latin typeface="宋体" panose="02010600030101010101" pitchFamily="2" charset="-122"/>
              </a:rPr>
              <a:t>1861</a:t>
            </a:r>
            <a:r>
              <a:rPr lang="zh-CN" altLang="en-US" sz="2800" b="1" dirty="0">
                <a:latin typeface="宋体" panose="02010600030101010101" pitchFamily="2" charset="-122"/>
              </a:rPr>
              <a:t>年改革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，沙</a:t>
            </a:r>
            <a:r>
              <a:rPr lang="zh-CN" altLang="en-US" sz="2800" b="1" dirty="0">
                <a:latin typeface="宋体" panose="02010600030101010101" pitchFamily="2" charset="-122"/>
              </a:rPr>
              <a:t>皇亚历山大二世为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了挽救统治危机。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改革内容不同</a:t>
            </a:r>
            <a:r>
              <a:rPr lang="zh-CN" altLang="en-US" sz="3200" b="1" dirty="0">
                <a:latin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</a:rPr>
              <a:t>彼得一世改革主要是加强中央集权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，未</a:t>
            </a:r>
            <a:r>
              <a:rPr lang="zh-CN" altLang="en-US" sz="2800" b="1" dirty="0">
                <a:latin typeface="宋体" panose="02010600030101010101" pitchFamily="2" charset="-122"/>
              </a:rPr>
              <a:t>触动农奴制度；</a:t>
            </a:r>
            <a:r>
              <a:rPr lang="en-US" altLang="zh-CN" sz="2800" b="1" dirty="0">
                <a:latin typeface="宋体" panose="02010600030101010101" pitchFamily="2" charset="-122"/>
              </a:rPr>
              <a:t>1861</a:t>
            </a:r>
            <a:r>
              <a:rPr lang="zh-CN" altLang="en-US" sz="2800" b="1" dirty="0">
                <a:latin typeface="宋体" panose="02010600030101010101" pitchFamily="2" charset="-122"/>
              </a:rPr>
              <a:t>年改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革废</a:t>
            </a:r>
            <a:r>
              <a:rPr lang="zh-CN" altLang="en-US" sz="2800" b="1" dirty="0">
                <a:latin typeface="宋体" panose="02010600030101010101" pitchFamily="2" charset="-122"/>
              </a:rPr>
              <a:t>除了农奴制度。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影响不同</a:t>
            </a:r>
            <a:r>
              <a:rPr lang="zh-CN" altLang="en-US" sz="3200" b="1" dirty="0">
                <a:latin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</a:rPr>
              <a:t>前者加强了俄国农奴制度，增强了国力，使俄国走上扩张侵略道路；后者虽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然不</a:t>
            </a:r>
            <a:r>
              <a:rPr lang="zh-CN" altLang="en-US" sz="2800" b="1" dirty="0">
                <a:latin typeface="宋体" panose="02010600030101010101" pitchFamily="2" charset="-122"/>
              </a:rPr>
              <a:t>彻底，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但使</a:t>
            </a:r>
            <a:r>
              <a:rPr lang="zh-CN" altLang="en-US" sz="2800" b="1" dirty="0">
                <a:latin typeface="宋体" panose="02010600030101010101" pitchFamily="2" charset="-122"/>
              </a:rPr>
              <a:t>俄国走上资本主义道路，是俄国历史上的一个重大转折点。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endParaRPr lang="en-US" altLang="zh-CN" sz="3200" b="1" dirty="0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改革的性质不同</a:t>
            </a:r>
            <a:r>
              <a:rPr lang="zh-CN" altLang="en-US" sz="3200" b="1" dirty="0">
                <a:latin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</a:rPr>
              <a:t>彼得一世改革属于地主（农奴主）阶级性质，</a:t>
            </a:r>
            <a:r>
              <a:rPr lang="en-US" altLang="zh-CN" sz="2800" b="1" dirty="0">
                <a:latin typeface="宋体" panose="02010600030101010101" pitchFamily="2" charset="-122"/>
              </a:rPr>
              <a:t>1861</a:t>
            </a:r>
            <a:r>
              <a:rPr lang="zh-CN" altLang="en-US" sz="2800" b="1" dirty="0">
                <a:latin typeface="宋体" panose="02010600030101010101" pitchFamily="2" charset="-122"/>
              </a:rPr>
              <a:t>年改革属于资产阶级性质。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6"/>
          <p:cNvSpPr>
            <a:spLocks noChangeArrowheads="1" noChangeShapeType="1" noTextEdit="1"/>
          </p:cNvSpPr>
          <p:nvPr/>
        </p:nvSpPr>
        <p:spPr bwMode="auto">
          <a:xfrm>
            <a:off x="1966384" y="115888"/>
            <a:ext cx="4993216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FF00"/>
                  </a:solidFill>
                  <a:round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温故知新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527051" y="822326"/>
            <a:ext cx="11330516" cy="13112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r>
              <a:rPr kumimoji="1" lang="zh-CN" altLang="en-US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、美国独立战争开始的标志、转折性的战役、结束的标志是什么？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1295401" y="2060575"/>
            <a:ext cx="10079567" cy="17399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1775</a:t>
            </a:r>
            <a:r>
              <a:rPr kumimoji="1"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kumimoji="1"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kumimoji="1"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月，来克星顿的枪声。</a:t>
            </a:r>
          </a:p>
          <a:p>
            <a:pPr>
              <a:defRPr/>
            </a:pPr>
            <a:r>
              <a:rPr kumimoji="1"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1777</a:t>
            </a:r>
            <a:r>
              <a:rPr kumimoji="1"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年，萨拉托加战役</a:t>
            </a:r>
          </a:p>
          <a:p>
            <a:pPr>
              <a:defRPr/>
            </a:pPr>
            <a:r>
              <a:rPr kumimoji="1"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1783</a:t>
            </a:r>
            <a:r>
              <a:rPr kumimoji="1"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年，英国承认美国独立</a:t>
            </a: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912285" y="3879851"/>
            <a:ext cx="10562167" cy="7016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kumimoji="1" lang="zh-CN" altLang="en-US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、美国独立战争有什么意义？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431800" y="4581526"/>
            <a:ext cx="11330517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1"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美国独立战争结束了英国的殖民统治，实现了国家的独立，确立了比较民主的资产阶级政治体制，有利于美国资本主义的发展，对以后欧洲和拉丁美洲的革命也起了推动作用。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 autoUpdateAnimBg="0"/>
      <p:bldP spid="6861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24418" y="1860550"/>
            <a:ext cx="11044767" cy="21236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北方完成了工业革命，属于资本主义工商业经济工业生产居世界第四位。南方却以棉花种植园经济为主，大量使用黑奴劳动。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40000" y="4868864"/>
            <a:ext cx="6973384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1902C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北方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—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资本主义工商业经济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667" y="5805489"/>
            <a:ext cx="6407523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1902C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南方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—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奴隶制种植园经济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960967" y="260350"/>
            <a:ext cx="10612967" cy="15890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2</a:t>
            </a:r>
            <a:r>
              <a:rPr lang="zh-CN" altLang="en-US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、内战前南北方经济</a:t>
            </a:r>
            <a:endParaRPr lang="en-US" altLang="zh-CN" sz="5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>
              <a:lnSpc>
                <a:spcPct val="90000"/>
              </a:lnSpc>
              <a:defRPr/>
            </a:pPr>
            <a:r>
              <a:rPr lang="zh-CN" altLang="en-US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           的发展状况</a:t>
            </a:r>
            <a:r>
              <a:rPr lang="en-US" altLang="zh-CN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l="47798" t="11772" r="12125" b="43812"/>
          <a:stretch>
            <a:fillRect/>
          </a:stretch>
        </p:blipFill>
        <p:spPr>
          <a:xfrm>
            <a:off x="311571" y="2256153"/>
            <a:ext cx="3482344" cy="1975485"/>
          </a:xfrm>
          <a:prstGeom prst="ellipse">
            <a:avLst/>
          </a:prstGeom>
        </p:spPr>
      </p:pic>
      <p:pic>
        <p:nvPicPr>
          <p:cNvPr id="9223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79367" y="2312669"/>
            <a:ext cx="3467947" cy="1918966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0640" y="154303"/>
            <a:ext cx="11906673" cy="7067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defRPr/>
            </a:pP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找一找：</a:t>
            </a:r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两种经济制度哪些方面</a:t>
            </a:r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存在</a:t>
            </a:r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矛盾？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1663701" y="2255838"/>
            <a:ext cx="4508500" cy="766762"/>
            <a:chOff x="1638" y="2297"/>
            <a:chExt cx="5324" cy="1207"/>
          </a:xfrm>
        </p:grpSpPr>
        <p:sp>
          <p:nvSpPr>
            <p:cNvPr id="8" name="圆角矩形标注 7"/>
            <p:cNvSpPr/>
            <p:nvPr/>
          </p:nvSpPr>
          <p:spPr>
            <a:xfrm>
              <a:off x="1903" y="2297"/>
              <a:ext cx="4794" cy="1207"/>
            </a:xfrm>
            <a:prstGeom prst="wedgeRoundRectCallout">
              <a:avLst>
                <a:gd name="adj1" fmla="val -57740"/>
                <a:gd name="adj2" fmla="val 8289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9" name="矩形 8"/>
            <p:cNvSpPr/>
            <p:nvPr/>
          </p:nvSpPr>
          <p:spPr>
            <a:xfrm>
              <a:off x="1638" y="2364"/>
              <a:ext cx="5324" cy="10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为了发展本国经济提高关税抵制外国商品输入</a:t>
              </a:r>
            </a:p>
          </p:txBody>
        </p:sp>
      </p:grpSp>
      <p:grpSp>
        <p:nvGrpSpPr>
          <p:cNvPr id="4" name="组合 10"/>
          <p:cNvGrpSpPr/>
          <p:nvPr/>
        </p:nvGrpSpPr>
        <p:grpSpPr bwMode="auto">
          <a:xfrm>
            <a:off x="1513418" y="1127126"/>
            <a:ext cx="4506383" cy="766763"/>
            <a:chOff x="1638" y="1643"/>
            <a:chExt cx="5324" cy="1207"/>
          </a:xfrm>
        </p:grpSpPr>
        <p:sp>
          <p:nvSpPr>
            <p:cNvPr id="12" name="圆角矩形标注 11"/>
            <p:cNvSpPr/>
            <p:nvPr/>
          </p:nvSpPr>
          <p:spPr>
            <a:xfrm>
              <a:off x="1881" y="1643"/>
              <a:ext cx="4794" cy="1207"/>
            </a:xfrm>
            <a:prstGeom prst="wedgeRoundRectCallout">
              <a:avLst>
                <a:gd name="adj1" fmla="val -57197"/>
                <a:gd name="adj2" fmla="val 9772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1638" y="1710"/>
              <a:ext cx="5324" cy="10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我们发展资本主义需要大量的原材料和市场</a:t>
              </a: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1665818" y="3686176"/>
            <a:ext cx="4506383" cy="766763"/>
            <a:chOff x="1511" y="2694"/>
            <a:chExt cx="5324" cy="1207"/>
          </a:xfrm>
        </p:grpSpPr>
        <p:sp>
          <p:nvSpPr>
            <p:cNvPr id="15" name="圆角矩形标注 14"/>
            <p:cNvSpPr/>
            <p:nvPr/>
          </p:nvSpPr>
          <p:spPr>
            <a:xfrm>
              <a:off x="1776" y="2694"/>
              <a:ext cx="4794" cy="1207"/>
            </a:xfrm>
            <a:prstGeom prst="wedgeRoundRectCallout">
              <a:avLst>
                <a:gd name="adj1" fmla="val -56405"/>
                <a:gd name="adj2" fmla="val -7841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11" y="2761"/>
              <a:ext cx="5324" cy="10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在西部新增的土地建立自由州，发展资本主义</a:t>
              </a:r>
            </a:p>
          </p:txBody>
        </p:sp>
      </p:grpSp>
      <p:grpSp>
        <p:nvGrpSpPr>
          <p:cNvPr id="6" name="组合 16"/>
          <p:cNvGrpSpPr/>
          <p:nvPr/>
        </p:nvGrpSpPr>
        <p:grpSpPr bwMode="auto">
          <a:xfrm>
            <a:off x="1661585" y="4983164"/>
            <a:ext cx="4669367" cy="814387"/>
            <a:chOff x="1769" y="2287"/>
            <a:chExt cx="5324" cy="1284"/>
          </a:xfrm>
        </p:grpSpPr>
        <p:sp>
          <p:nvSpPr>
            <p:cNvPr id="18" name="圆角矩形标注 17"/>
            <p:cNvSpPr/>
            <p:nvPr/>
          </p:nvSpPr>
          <p:spPr>
            <a:xfrm>
              <a:off x="1945" y="2287"/>
              <a:ext cx="4793" cy="1206"/>
            </a:xfrm>
            <a:prstGeom prst="wedgeRoundRectCallout">
              <a:avLst>
                <a:gd name="adj1" fmla="val -64145"/>
                <a:gd name="adj2" fmla="val -14850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69" y="2497"/>
              <a:ext cx="5324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资本主义</a:t>
              </a: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+mn-ea"/>
                </a:rPr>
                <a:t>发展</a:t>
              </a: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需要大量的自由劳动力</a:t>
              </a:r>
            </a:p>
          </p:txBody>
        </p:sp>
      </p:grpSp>
      <p:sp>
        <p:nvSpPr>
          <p:cNvPr id="20" name="矩形 19"/>
          <p:cNvSpPr/>
          <p:nvPr/>
        </p:nvSpPr>
        <p:spPr>
          <a:xfrm flipH="1">
            <a:off x="40218" y="1654176"/>
            <a:ext cx="1983316" cy="64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defRPr/>
            </a:pP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rbel" panose="020B0503020204020204" charset="0"/>
                <a:ea typeface="MingLiU_HKSCS-ExtB" panose="02020500000000000000" charset="-120"/>
              </a:rPr>
              <a:t>北方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10439400" y="1893888"/>
            <a:ext cx="1983317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defRPr/>
            </a:pP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rbel" panose="020B0503020204020204" charset="0"/>
                <a:ea typeface="MingLiU_HKSCS-ExtB" panose="02020500000000000000" charset="-120"/>
              </a:rPr>
              <a:t>南方</a:t>
            </a:r>
          </a:p>
        </p:txBody>
      </p:sp>
      <p:grpSp>
        <p:nvGrpSpPr>
          <p:cNvPr id="10" name="组合 21"/>
          <p:cNvGrpSpPr/>
          <p:nvPr/>
        </p:nvGrpSpPr>
        <p:grpSpPr bwMode="auto">
          <a:xfrm>
            <a:off x="6024034" y="2255838"/>
            <a:ext cx="4944533" cy="723900"/>
            <a:chOff x="1638" y="1633"/>
            <a:chExt cx="5324" cy="1307"/>
          </a:xfrm>
        </p:grpSpPr>
        <p:sp>
          <p:nvSpPr>
            <p:cNvPr id="23" name="圆角矩形标注 22"/>
            <p:cNvSpPr/>
            <p:nvPr/>
          </p:nvSpPr>
          <p:spPr>
            <a:xfrm>
              <a:off x="1902" y="1633"/>
              <a:ext cx="4793" cy="1207"/>
            </a:xfrm>
            <a:prstGeom prst="wedgeRoundRectCallout">
              <a:avLst>
                <a:gd name="adj1" fmla="val 54798"/>
                <a:gd name="adj2" fmla="val 8496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1638" y="1710"/>
              <a:ext cx="5324" cy="12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不能提高关税，我们要进口英国廉价的工业品</a:t>
              </a:r>
            </a:p>
          </p:txBody>
        </p:sp>
      </p:grpSp>
      <p:grpSp>
        <p:nvGrpSpPr>
          <p:cNvPr id="11" name="组合 25"/>
          <p:cNvGrpSpPr/>
          <p:nvPr/>
        </p:nvGrpSpPr>
        <p:grpSpPr bwMode="auto">
          <a:xfrm>
            <a:off x="5772151" y="1182689"/>
            <a:ext cx="5437716" cy="719137"/>
            <a:chOff x="1638" y="1643"/>
            <a:chExt cx="5324" cy="1297"/>
          </a:xfrm>
        </p:grpSpPr>
        <p:sp>
          <p:nvSpPr>
            <p:cNvPr id="27" name="圆角矩形标注 26"/>
            <p:cNvSpPr/>
            <p:nvPr/>
          </p:nvSpPr>
          <p:spPr>
            <a:xfrm>
              <a:off x="1880" y="1643"/>
              <a:ext cx="4793" cy="1208"/>
            </a:xfrm>
            <a:prstGeom prst="wedgeRoundRectCallout">
              <a:avLst>
                <a:gd name="adj1" fmla="val 54798"/>
                <a:gd name="adj2" fmla="val 8496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1638" y="1709"/>
              <a:ext cx="5324" cy="12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我们生产出来的原料都运往英国换取廉价的工业品</a:t>
              </a:r>
            </a:p>
          </p:txBody>
        </p:sp>
      </p:grpSp>
      <p:grpSp>
        <p:nvGrpSpPr>
          <p:cNvPr id="14" name="组合 28"/>
          <p:cNvGrpSpPr/>
          <p:nvPr/>
        </p:nvGrpSpPr>
        <p:grpSpPr bwMode="auto">
          <a:xfrm>
            <a:off x="5776385" y="3709989"/>
            <a:ext cx="5437716" cy="669790"/>
            <a:chOff x="1638" y="1643"/>
            <a:chExt cx="5324" cy="1208"/>
          </a:xfrm>
        </p:grpSpPr>
        <p:sp>
          <p:nvSpPr>
            <p:cNvPr id="30" name="圆角矩形标注 29"/>
            <p:cNvSpPr/>
            <p:nvPr/>
          </p:nvSpPr>
          <p:spPr>
            <a:xfrm>
              <a:off x="1880" y="1643"/>
              <a:ext cx="4793" cy="1208"/>
            </a:xfrm>
            <a:prstGeom prst="wedgeRoundRectCallout">
              <a:avLst>
                <a:gd name="adj1" fmla="val 53016"/>
                <a:gd name="adj2" fmla="val -7801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" name="矩形 30"/>
            <p:cNvSpPr/>
            <p:nvPr/>
          </p:nvSpPr>
          <p:spPr>
            <a:xfrm>
              <a:off x="1638" y="1709"/>
              <a:ext cx="5324" cy="6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我们要在那里建立蓄奴州，扩张奴隶制</a:t>
              </a:r>
            </a:p>
          </p:txBody>
        </p:sp>
      </p:grpSp>
      <p:grpSp>
        <p:nvGrpSpPr>
          <p:cNvPr id="17" name="组合 31"/>
          <p:cNvGrpSpPr/>
          <p:nvPr/>
        </p:nvGrpSpPr>
        <p:grpSpPr bwMode="auto">
          <a:xfrm>
            <a:off x="5924551" y="5032375"/>
            <a:ext cx="5437716" cy="717550"/>
            <a:chOff x="1638" y="1643"/>
            <a:chExt cx="5324" cy="1297"/>
          </a:xfrm>
        </p:grpSpPr>
        <p:sp>
          <p:nvSpPr>
            <p:cNvPr id="33" name="圆角矩形标注 32"/>
            <p:cNvSpPr/>
            <p:nvPr/>
          </p:nvSpPr>
          <p:spPr>
            <a:xfrm>
              <a:off x="1880" y="1643"/>
              <a:ext cx="4793" cy="1208"/>
            </a:xfrm>
            <a:prstGeom prst="wedgeRoundRectCallout">
              <a:avLst>
                <a:gd name="adj1" fmla="val 54348"/>
                <a:gd name="adj2" fmla="val -18637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" name="矩形 33"/>
            <p:cNvSpPr/>
            <p:nvPr/>
          </p:nvSpPr>
          <p:spPr>
            <a:xfrm>
              <a:off x="1638" y="1709"/>
              <a:ext cx="5324" cy="12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80000"/>
                </a:lnSpc>
                <a:defRPr/>
              </a:pPr>
              <a:r>
                <a:rPr lang="zh-CN" altLang="en-US" sz="24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我们采取奴隶制生产方式拥有大量劳动力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2819486" y="1371654"/>
            <a:ext cx="2548467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6" name="椭圆 35"/>
          <p:cNvSpPr/>
          <p:nvPr/>
        </p:nvSpPr>
        <p:spPr>
          <a:xfrm>
            <a:off x="4191050" y="2209832"/>
            <a:ext cx="1295366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7" name="椭圆 36"/>
          <p:cNvSpPr/>
          <p:nvPr/>
        </p:nvSpPr>
        <p:spPr>
          <a:xfrm>
            <a:off x="8153346" y="3733792"/>
            <a:ext cx="1540933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8" name="椭圆 37"/>
          <p:cNvSpPr/>
          <p:nvPr/>
        </p:nvSpPr>
        <p:spPr>
          <a:xfrm>
            <a:off x="2889251" y="5330826"/>
            <a:ext cx="2548467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bldLvl="0" animBg="1"/>
      <p:bldP spid="37" grpId="0" bldLvl="0" animBg="1"/>
      <p:bldP spid="3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313267" y="2017713"/>
            <a:ext cx="5778500" cy="3619500"/>
            <a:chOff x="245" y="127"/>
            <a:chExt cx="5760" cy="3128"/>
          </a:xfrm>
        </p:grpSpPr>
        <p:pic>
          <p:nvPicPr>
            <p:cNvPr id="12298" name="Picture 4" descr="5E23009a"/>
            <p:cNvPicPr>
              <a:picLocks noChangeAspect="1" noChangeArrowheads="1"/>
            </p:cNvPicPr>
            <p:nvPr/>
          </p:nvPicPr>
          <p:blipFill>
            <a:blip r:embed="rId4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245" y="127"/>
              <a:ext cx="5760" cy="3128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grpSp>
          <p:nvGrpSpPr>
            <p:cNvPr id="5" name="Group 5"/>
            <p:cNvGrpSpPr/>
            <p:nvPr/>
          </p:nvGrpSpPr>
          <p:grpSpPr bwMode="auto">
            <a:xfrm>
              <a:off x="784" y="618"/>
              <a:ext cx="4434" cy="2326"/>
              <a:chOff x="784" y="618"/>
              <a:chExt cx="4434" cy="2326"/>
            </a:xfrm>
          </p:grpSpPr>
          <p:sp>
            <p:nvSpPr>
              <p:cNvPr id="12300" name="Text Box 6"/>
              <p:cNvSpPr txBox="1">
                <a:spLocks noChangeArrowheads="1"/>
              </p:cNvSpPr>
              <p:nvPr/>
            </p:nvSpPr>
            <p:spPr bwMode="auto">
              <a:xfrm rot="2474148">
                <a:off x="4723" y="1918"/>
                <a:ext cx="495" cy="478"/>
              </a:xfrm>
              <a:prstGeom prst="rect">
                <a:avLst/>
              </a:prstGeom>
              <a:solidFill>
                <a:srgbClr val="FFFF99"/>
              </a:solidFill>
              <a:ln w="38100" cmpd="dbl">
                <a:solidFill>
                  <a:schemeClr val="tx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500" b="1">
                    <a:latin typeface="宋体" panose="02010600030101010101" pitchFamily="2" charset="-122"/>
                    <a:ea typeface="宋体" panose="02010600030101010101" pitchFamily="2" charset="-122"/>
                  </a:rPr>
                  <a:t>南部</a:t>
                </a:r>
              </a:p>
            </p:txBody>
          </p:sp>
          <p:sp>
            <p:nvSpPr>
              <p:cNvPr id="12301" name="Text Box 7"/>
              <p:cNvSpPr txBox="1">
                <a:spLocks noChangeArrowheads="1"/>
              </p:cNvSpPr>
              <p:nvPr/>
            </p:nvSpPr>
            <p:spPr bwMode="auto">
              <a:xfrm rot="-1896396">
                <a:off x="784" y="618"/>
                <a:ext cx="495" cy="478"/>
              </a:xfrm>
              <a:prstGeom prst="rect">
                <a:avLst/>
              </a:prstGeom>
              <a:solidFill>
                <a:srgbClr val="FFFF99"/>
              </a:solidFill>
              <a:ln w="38100" cmpd="dbl">
                <a:solidFill>
                  <a:schemeClr val="tx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500" b="1">
                    <a:latin typeface="宋体" panose="02010600030101010101" pitchFamily="2" charset="-122"/>
                    <a:ea typeface="宋体" panose="02010600030101010101" pitchFamily="2" charset="-122"/>
                  </a:rPr>
                  <a:t>北部</a:t>
                </a:r>
              </a:p>
            </p:txBody>
          </p:sp>
          <p:sp>
            <p:nvSpPr>
              <p:cNvPr id="12302" name="Text Box 8"/>
              <p:cNvSpPr txBox="1">
                <a:spLocks noChangeArrowheads="1"/>
              </p:cNvSpPr>
              <p:nvPr/>
            </p:nvSpPr>
            <p:spPr bwMode="auto">
              <a:xfrm rot="2199712">
                <a:off x="1011" y="2466"/>
                <a:ext cx="495" cy="478"/>
              </a:xfrm>
              <a:prstGeom prst="rect">
                <a:avLst/>
              </a:prstGeom>
              <a:solidFill>
                <a:srgbClr val="FFFF99"/>
              </a:solidFill>
              <a:ln w="38100" cmpd="dbl">
                <a:solidFill>
                  <a:schemeClr val="tx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500" b="1">
                    <a:latin typeface="宋体" panose="02010600030101010101" pitchFamily="2" charset="-122"/>
                    <a:ea typeface="宋体" panose="02010600030101010101" pitchFamily="2" charset="-122"/>
                  </a:rPr>
                  <a:t>西部</a:t>
                </a:r>
              </a:p>
            </p:txBody>
          </p:sp>
        </p:grpSp>
      </p:grp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124885" y="622300"/>
            <a:ext cx="11942233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在堪萨斯州，两个陌生人相遇，见面礼是互相用枪指着问：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拥护还是反对奴隶制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如果回答相背，马上开枪射击。”</a:t>
            </a:r>
          </a:p>
          <a:p>
            <a:pPr algn="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               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——1858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华盛顿邮报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爆炸形 1 4"/>
          <p:cNvSpPr/>
          <p:nvPr/>
        </p:nvSpPr>
        <p:spPr>
          <a:xfrm rot="300000">
            <a:off x="5844118" y="1587500"/>
            <a:ext cx="6318249" cy="3746500"/>
          </a:xfrm>
          <a:prstGeom prst="irregularSeal1">
            <a:avLst/>
          </a:prstGeom>
          <a:solidFill>
            <a:srgbClr val="FF0000"/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auto">
              <a:defRPr/>
            </a:pPr>
            <a:r>
              <a:rPr lang="zh-CN" altLang="en-US" sz="135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盾</a:t>
            </a:r>
          </a:p>
        </p:txBody>
      </p:sp>
      <p:sp>
        <p:nvSpPr>
          <p:cNvPr id="11271" name="TextBox 6"/>
          <p:cNvSpPr txBox="1">
            <a:spLocks noChangeArrowheads="1"/>
          </p:cNvSpPr>
          <p:nvPr/>
        </p:nvSpPr>
        <p:spPr bwMode="auto">
          <a:xfrm>
            <a:off x="6356350" y="2701926"/>
            <a:ext cx="5139267" cy="1255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600" b="1">
                <a:solidFill>
                  <a:schemeClr val="bg1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矛盾焦点：</a:t>
            </a:r>
          </a:p>
          <a:p>
            <a:pPr>
              <a:lnSpc>
                <a:spcPct val="70000"/>
              </a:lnSpc>
            </a:pPr>
            <a:endParaRPr lang="en-US" altLang="zh-CN" sz="3600" b="1">
              <a:solidFill>
                <a:schemeClr val="bg1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奴隶制的存废问题</a:t>
            </a:r>
          </a:p>
        </p:txBody>
      </p:sp>
      <p:pic>
        <p:nvPicPr>
          <p:cNvPr id="12294" name="图片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251" y="46039"/>
            <a:ext cx="8039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/>
          <p:nvPr/>
        </p:nvSpPr>
        <p:spPr>
          <a:xfrm>
            <a:off x="1200151" y="76200"/>
            <a:ext cx="433965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defRPr/>
            </a:pPr>
            <a:r>
              <a:rPr lang="zh-CN" altLang="en-US" sz="36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一对不可调和的矛盾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3700" y="5268914"/>
            <a:ext cx="11336867" cy="10763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sym typeface="微软雅黑" panose="020B0503020204020204" charset="-122"/>
              </a:rPr>
              <a:t>南北战争的根本原因：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北方资本主义经济和南方奴隶制种植园经济之间的矛盾不可调和。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47651" y="1497014"/>
            <a:ext cx="8257116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rPr>
              <a:t>你从图中得到哪些信息？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 bldLvl="0" animBg="1"/>
      <p:bldP spid="11271" grpId="0"/>
      <p:bldP spid="7" grpId="0" bldLvl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8" descr="Untitled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6775"/>
            <a:ext cx="532553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5325534" y="752475"/>
            <a:ext cx="6718300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en-US" altLang="zh-CN" sz="2800"/>
              <a:t> “</a:t>
            </a:r>
            <a:r>
              <a:rPr lang="zh-CN" altLang="en-US" sz="2800"/>
              <a:t>一幢裂开的房子是站立不住的。我相信这个政府不能永远维持半奴隶和半自由的状态。我不期望联邦解散，我不期望房子崩塌，但我的确希望它停止分裂。” “联邦必须而且将会得到保留”、“不再让给奴隶制度一寸新的土地”     </a:t>
            </a:r>
          </a:p>
          <a:p>
            <a:pPr indent="266700"/>
            <a:r>
              <a:rPr lang="en-US" altLang="zh-CN" sz="2800"/>
              <a:t>              ——</a:t>
            </a:r>
            <a:r>
              <a:rPr lang="zh-CN" altLang="en-US" sz="2800"/>
              <a:t>林肯竞选演讲词 </a:t>
            </a: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711200" y="5029201"/>
            <a:ext cx="9984317" cy="473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algn="r"/>
            <a:r>
              <a:rPr lang="zh-CN" altLang="en-US" sz="2500">
                <a:solidFill>
                  <a:srgbClr val="0070C0"/>
                </a:solidFill>
              </a:rPr>
              <a:t>                                                                              </a:t>
            </a:r>
            <a:endParaRPr lang="en-US" altLang="zh-CN" sz="250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181476"/>
            <a:ext cx="11912600" cy="2092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、文中的“房子”是指什么？</a:t>
            </a:r>
            <a:endParaRPr lang="en-US" altLang="zh-CN" sz="2600" b="1" i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zh-CN" altLang="en-US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zh-CN" altLang="zh-CN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、“半奴隶半自由的状态”分别指哪两种不同的经济制度</a:t>
            </a:r>
            <a:r>
              <a:rPr lang="zh-CN" altLang="zh-CN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</a:p>
          <a:p>
            <a:pPr>
              <a:buFontTx/>
              <a:buNone/>
              <a:defRPr/>
            </a:pPr>
            <a:endParaRPr lang="en-US" altLang="zh-CN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zh-CN" altLang="zh-CN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600" b="1" dirty="0"/>
              <a:t>这段话，反映了林肯的哪些主张？</a:t>
            </a:r>
            <a:endParaRPr lang="en-US" altLang="zh-CN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117601" y="4568825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美国联邦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003301" y="5348288"/>
            <a:ext cx="636424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南方奴隶制种植园和资本主义经济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39800" y="6273800"/>
            <a:ext cx="11988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维护国家统一，废除奴隶制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526" y="175894"/>
            <a:ext cx="10921153" cy="58356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defRPr/>
            </a:pP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为什么</a:t>
            </a:r>
            <a:r>
              <a:rPr lang="zh-CN" altLang="en-US" sz="32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林肯当选美国总统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成为内战的</a:t>
            </a:r>
            <a:r>
              <a:rPr lang="zh-CN" altLang="en-US" sz="3200" noProof="1">
                <a:solidFill>
                  <a:srgbClr val="0A1AE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导火线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？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8" grpId="0" bldLvl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3"/>
          <p:cNvSpPr/>
          <p:nvPr/>
        </p:nvSpPr>
        <p:spPr>
          <a:xfrm>
            <a:off x="2136105" y="2946718"/>
            <a:ext cx="7920040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fontAlgn="base" hangingPunct="0"/>
            <a:r>
              <a:rPr lang="zh-CN" altLang="en-US" sz="36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第</a:t>
            </a:r>
            <a:r>
              <a:rPr lang="en-US" altLang="zh-CN" sz="36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1</a:t>
            </a:r>
            <a:r>
              <a:rPr lang="zh-CN" altLang="en-US" sz="36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课</a:t>
            </a:r>
            <a:endParaRPr lang="zh-CN" altLang="en-US" sz="3600" b="1" strike="noStrike" noProof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5921" dir="2699999" algn="ctr" rotWithShape="0">
                  <a:srgbClr val="C0C0C0">
                    <a:alpha val="75998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 eaLnBrk="0" fontAlgn="base" hangingPunct="0"/>
            <a:r>
              <a:rPr lang="zh-CN" altLang="en-US" sz="36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殖民地人民的反抗斗争</a:t>
            </a:r>
            <a:endParaRPr lang="zh-CN" altLang="en-US" sz="3600" strike="noStrike" noProof="1">
              <a:sym typeface="+mn-ea"/>
            </a:endParaRPr>
          </a:p>
        </p:txBody>
      </p:sp>
      <p:sp>
        <p:nvSpPr>
          <p:cNvPr id="16385" name="标题 1"/>
          <p:cNvSpPr>
            <a:spLocks noGrp="1"/>
          </p:cNvSpPr>
          <p:nvPr/>
        </p:nvSpPr>
        <p:spPr>
          <a:xfrm>
            <a:off x="1981800" y="9334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atin typeface="华文行楷" panose="02010800040101010101" charset="-122"/>
                <a:ea typeface="华文行楷" panose="02010800040101010101" charset="-122"/>
              </a:rPr>
              <a:t>第一单元  殖民地人民的反抗与资本主义制度的扩展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31073" descr="chuangyibiankuang2_01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216" y="-6350"/>
            <a:ext cx="12192001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文本框 131074"/>
          <p:cNvSpPr txBox="1">
            <a:spLocks noChangeArrowheads="1"/>
          </p:cNvSpPr>
          <p:nvPr/>
        </p:nvSpPr>
        <p:spPr bwMode="auto">
          <a:xfrm>
            <a:off x="6096000" y="666750"/>
            <a:ext cx="4978400" cy="2431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宅地法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规定：</a:t>
            </a:r>
          </a:p>
          <a:p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凡美国公民只要交纳</a:t>
            </a:r>
            <a:r>
              <a:rPr lang="en-US" altLang="zh-CN" sz="2400" b="1">
                <a:solidFill>
                  <a:srgbClr val="1902CA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400" b="1">
                <a:solidFill>
                  <a:srgbClr val="1902CA"/>
                </a:solidFill>
                <a:latin typeface="黑体" panose="02010609060101010101" charset="-122"/>
                <a:ea typeface="黑体" panose="02010609060101010101" charset="-122"/>
              </a:rPr>
              <a:t>美元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的登记费，就可以在西部国有土地中领取一块不超过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160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英亩（约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65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公顷）的土地，连续耕种</a:t>
            </a:r>
            <a:r>
              <a:rPr lang="en-US" altLang="zh-CN" sz="2400" b="1">
                <a:solidFill>
                  <a:srgbClr val="1902CA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>
                <a:solidFill>
                  <a:srgbClr val="1902CA"/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之后，这块地即成为他的</a:t>
            </a:r>
            <a:r>
              <a:rPr lang="zh-CN" altLang="en-US" sz="2400" b="1">
                <a:solidFill>
                  <a:srgbClr val="1902CA"/>
                </a:solidFill>
                <a:latin typeface="黑体" panose="02010609060101010101" charset="-122"/>
                <a:ea typeface="黑体" panose="02010609060101010101" charset="-122"/>
              </a:rPr>
              <a:t>私有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财产。 </a:t>
            </a:r>
          </a:p>
        </p:txBody>
      </p:sp>
      <p:sp>
        <p:nvSpPr>
          <p:cNvPr id="21508" name="矩形 131076"/>
          <p:cNvSpPr>
            <a:spLocks noRot="1" noChangeArrowheads="1"/>
          </p:cNvSpPr>
          <p:nvPr/>
        </p:nvSpPr>
        <p:spPr bwMode="auto">
          <a:xfrm>
            <a:off x="127001" y="666751"/>
            <a:ext cx="5890684" cy="314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解放黑人奴隶宣言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》</a:t>
            </a:r>
            <a:r>
              <a:rPr lang="en-US" altLang="zh-CN" sz="4000" b="1"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ea typeface="宋体" panose="02010600030101010101" pitchFamily="2" charset="-122"/>
              </a:rPr>
              <a:t>宣布从</a:t>
            </a:r>
            <a:r>
              <a:rPr lang="en-US" altLang="zh-CN" sz="2800" b="1">
                <a:solidFill>
                  <a:srgbClr val="1902CA"/>
                </a:solidFill>
                <a:ea typeface="宋体" panose="02010600030101010101" pitchFamily="2" charset="-122"/>
              </a:rPr>
              <a:t>1863</a:t>
            </a:r>
            <a:r>
              <a:rPr lang="zh-CN" altLang="en-US" sz="2800" b="1">
                <a:solidFill>
                  <a:srgbClr val="1902CA"/>
                </a:solidFill>
                <a:ea typeface="宋体" panose="02010600030101010101" pitchFamily="2" charset="-122"/>
              </a:rPr>
              <a:t>年元旦</a:t>
            </a:r>
            <a:r>
              <a:rPr lang="zh-CN" altLang="en-US" sz="2800" b="1">
                <a:solidFill>
                  <a:srgbClr val="000000"/>
                </a:solidFill>
                <a:ea typeface="宋体" panose="02010600030101010101" pitchFamily="2" charset="-122"/>
              </a:rPr>
              <a:t>起，南方</a:t>
            </a:r>
            <a:r>
              <a:rPr lang="zh-CN" altLang="en-US" sz="2800" b="1">
                <a:solidFill>
                  <a:srgbClr val="1902CA"/>
                </a:solidFill>
                <a:ea typeface="宋体" panose="02010600030101010101" pitchFamily="2" charset="-122"/>
              </a:rPr>
              <a:t>叛乱地区</a:t>
            </a:r>
            <a:r>
              <a:rPr lang="zh-CN" altLang="en-US" sz="2800" b="1">
                <a:solidFill>
                  <a:srgbClr val="000000"/>
                </a:solidFill>
                <a:ea typeface="宋体" panose="02010600030101010101" pitchFamily="2" charset="-122"/>
              </a:rPr>
              <a:t>的奴隶永远获得自由，</a:t>
            </a:r>
            <a:r>
              <a:rPr lang="zh-CN" altLang="en-US" sz="2800" b="1">
                <a:solidFill>
                  <a:schemeClr val="accent2"/>
                </a:solidFill>
                <a:ea typeface="宋体" panose="02010600030101010101" pitchFamily="2" charset="-122"/>
              </a:rPr>
              <a:t>并可以以自由人的身份参加北方军队，</a:t>
            </a:r>
            <a:r>
              <a:rPr lang="zh-CN" altLang="en-US" sz="2800" b="1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1079" name="文本框 131078"/>
          <p:cNvSpPr txBox="1">
            <a:spLocks noChangeArrowheads="1"/>
          </p:cNvSpPr>
          <p:nvPr/>
        </p:nvSpPr>
        <p:spPr bwMode="auto">
          <a:xfrm>
            <a:off x="711201" y="4784725"/>
            <a:ext cx="10564284" cy="153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ea typeface="隶书" panose="02010509060101010101" pitchFamily="1" charset="-122"/>
              </a:rPr>
              <a:t>作用：这两个法令深得人心，</a:t>
            </a:r>
            <a:r>
              <a:rPr lang="zh-CN" altLang="en-US" sz="2800" b="1">
                <a:solidFill>
                  <a:srgbClr val="1902CA"/>
                </a:solidFill>
                <a:ea typeface="隶书" panose="02010509060101010101" pitchFamily="1" charset="-122"/>
              </a:rPr>
              <a:t>调动了</a:t>
            </a:r>
            <a:r>
              <a:rPr lang="zh-CN" altLang="en-US" sz="2800" b="1">
                <a:solidFill>
                  <a:srgbClr val="FF0000"/>
                </a:solidFill>
                <a:ea typeface="隶书" panose="02010509060101010101" pitchFamily="1" charset="-122"/>
              </a:rPr>
              <a:t>农民尤其是</a:t>
            </a:r>
            <a:endParaRPr lang="en-US" altLang="zh-CN" sz="2800" b="1">
              <a:solidFill>
                <a:srgbClr val="FF0000"/>
              </a:solidFill>
              <a:ea typeface="隶书" panose="02010509060101010101" pitchFamily="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ea typeface="隶书" panose="02010509060101010101" pitchFamily="1" charset="-122"/>
              </a:rPr>
              <a:t>黑人的积极性，他们踊跃参军作战，</a:t>
            </a:r>
            <a:r>
              <a:rPr lang="zh-CN" altLang="en-US" sz="2800" b="1">
                <a:solidFill>
                  <a:srgbClr val="1902CA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扭转了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战场</a:t>
            </a:r>
            <a:endParaRPr lang="en-US" altLang="zh-CN" sz="2800" b="1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上的被动局面</a:t>
            </a:r>
            <a:r>
              <a:rPr lang="zh-CN" altLang="en-US" sz="40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11200" y="3810001"/>
            <a:ext cx="10100733" cy="4862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华文中宋" panose="02010600040101010101" pitchFamily="2" charset="-122"/>
              </a:rPr>
              <a:t>议一议：</a:t>
            </a:r>
            <a:r>
              <a:rPr lang="zh-CN" altLang="en-US" sz="3200" b="1" i="1">
                <a:ea typeface="华文中宋" panose="02010600040101010101" pitchFamily="2" charset="-122"/>
              </a:rPr>
              <a:t>结合法令内容，说说这两个法令的作用。</a:t>
            </a:r>
          </a:p>
        </p:txBody>
      </p:sp>
      <p:sp>
        <p:nvSpPr>
          <p:cNvPr id="21511" name="文本框 1"/>
          <p:cNvSpPr txBox="1">
            <a:spLocks noChangeArrowheads="1"/>
          </p:cNvSpPr>
          <p:nvPr/>
        </p:nvSpPr>
        <p:spPr bwMode="auto">
          <a:xfrm>
            <a:off x="571500" y="53975"/>
            <a:ext cx="11032067" cy="5222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4.</a:t>
            </a:r>
            <a:r>
              <a:rPr lang="zh-CN" altLang="en-US" sz="2800" b="1"/>
              <a:t>转折点：颁布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解放黑人奴隶宣言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》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宅地法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1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1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10668000" cy="9144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zh-CN" altLang="en-US" sz="4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美国内战北方胜利的原因：</a:t>
            </a:r>
          </a:p>
        </p:txBody>
      </p:sp>
      <p:sp>
        <p:nvSpPr>
          <p:cNvPr id="23555" name="Object 2"/>
          <p:cNvSpPr>
            <a:spLocks noChangeAspect="1" noChangeArrowheads="1"/>
          </p:cNvSpPr>
          <p:nvPr/>
        </p:nvSpPr>
        <p:spPr bwMode="auto">
          <a:xfrm>
            <a:off x="8229600" y="2971800"/>
            <a:ext cx="3081867" cy="327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675218" y="2505076"/>
            <a:ext cx="7778749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北方经济、军事实力强大</a:t>
            </a:r>
          </a:p>
        </p:txBody>
      </p:sp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812800" y="3149600"/>
            <a:ext cx="84328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广大士兵的英勇作战</a:t>
            </a:r>
          </a:p>
          <a:p>
            <a:pPr>
              <a:buFont typeface="Wingdings" panose="05000000000000000000" pitchFamily="2" charset="2"/>
              <a:buChar char="Ø"/>
            </a:pPr>
            <a:endParaRPr lang="zh-CN" altLang="en-US" sz="2800" b="1">
              <a:solidFill>
                <a:srgbClr val="0000FF"/>
              </a:solidFill>
              <a:ea typeface="黑体" panose="020106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人民群众的支持，人心所向</a:t>
            </a:r>
          </a:p>
        </p:txBody>
      </p:sp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812801" y="4748214"/>
            <a:ext cx="66251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林肯政府的正确领导</a:t>
            </a:r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626534" y="1733551"/>
            <a:ext cx="47981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charset="-122"/>
              </a:rPr>
              <a:t>北方军队的战斗具有正义性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/>
      <p:bldP spid="102411" grpId="0" build="p"/>
      <p:bldP spid="102412" grpId="0"/>
      <p:bldP spid="1024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128001" y="152400"/>
            <a:ext cx="3308351" cy="88265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ea typeface="宋体" panose="02010600030101010101" pitchFamily="2" charset="-122"/>
              </a:rPr>
              <a:t>评价林肯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idx="1"/>
          </p:nvPr>
        </p:nvSpPr>
        <p:spPr>
          <a:xfrm>
            <a:off x="7270751" y="866775"/>
            <a:ext cx="4766733" cy="5334000"/>
          </a:xfrm>
        </p:spPr>
        <p:txBody>
          <a:bodyPr/>
          <a:lstStyle/>
          <a:p>
            <a:pPr marL="0" indent="0" eaLnBrk="1" hangingPunct="1">
              <a:lnSpc>
                <a:spcPct val="112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林肯领导南北战争取得胜利，维护国家统一，解放黑人奴隶作出贡献，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成为美国历史上著名总统，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但没有根本上消除种族歧视。</a:t>
            </a:r>
          </a:p>
        </p:txBody>
      </p:sp>
      <p:pic>
        <p:nvPicPr>
          <p:cNvPr id="28676" name="Picture 3" descr="林肯的雕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1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18" y="984251"/>
            <a:ext cx="8039100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1210733" y="1074739"/>
            <a:ext cx="3147015" cy="6001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defRPr/>
            </a:pPr>
            <a:r>
              <a:rPr lang="zh-CN" altLang="en-US" sz="33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南北战争的评价</a:t>
            </a:r>
          </a:p>
        </p:txBody>
      </p:sp>
      <p:sp>
        <p:nvSpPr>
          <p:cNvPr id="32772" name="文本框 30722"/>
          <p:cNvSpPr txBox="1">
            <a:spLocks noChangeArrowheads="1"/>
          </p:cNvSpPr>
          <p:nvPr/>
        </p:nvSpPr>
        <p:spPr bwMode="auto">
          <a:xfrm>
            <a:off x="381001" y="1943101"/>
            <a:ext cx="2986617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7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、性质：</a:t>
            </a:r>
          </a:p>
        </p:txBody>
      </p:sp>
      <p:sp>
        <p:nvSpPr>
          <p:cNvPr id="30724" name="文本框 30723"/>
          <p:cNvSpPr txBox="1">
            <a:spLocks noChangeArrowheads="1"/>
          </p:cNvSpPr>
          <p:nvPr/>
        </p:nvSpPr>
        <p:spPr bwMode="auto">
          <a:xfrm>
            <a:off x="2633134" y="1943101"/>
            <a:ext cx="8828617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是美国历史上的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第二次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资产阶级革命</a:t>
            </a:r>
          </a:p>
        </p:txBody>
      </p:sp>
      <p:sp>
        <p:nvSpPr>
          <p:cNvPr id="32774" name="文本框 30724"/>
          <p:cNvSpPr txBox="1">
            <a:spLocks noChangeArrowheads="1"/>
          </p:cNvSpPr>
          <p:nvPr/>
        </p:nvSpPr>
        <p:spPr bwMode="auto">
          <a:xfrm>
            <a:off x="395817" y="2781301"/>
            <a:ext cx="2986616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7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、意义：</a:t>
            </a:r>
          </a:p>
        </p:txBody>
      </p:sp>
      <p:sp>
        <p:nvSpPr>
          <p:cNvPr id="30726" name="文本框 30725"/>
          <p:cNvSpPr txBox="1">
            <a:spLocks noChangeArrowheads="1"/>
          </p:cNvSpPr>
          <p:nvPr/>
        </p:nvSpPr>
        <p:spPr bwMode="auto">
          <a:xfrm>
            <a:off x="2410884" y="2782888"/>
            <a:ext cx="9050867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0" hangingPunct="0">
              <a:buClr>
                <a:schemeClr val="tx1"/>
              </a:buClr>
            </a:pPr>
            <a:r>
              <a:rPr lang="zh-CN" altLang="en-US" sz="2700" b="1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700" b="1">
                <a:solidFill>
                  <a:srgbClr val="33CC33"/>
                </a:solidFill>
                <a:latin typeface="黑体" panose="02010609060101010101" charset="-122"/>
                <a:ea typeface="黑体" panose="02010609060101010101" charset="-122"/>
              </a:rPr>
              <a:t>维护了</a:t>
            </a:r>
            <a:r>
              <a:rPr lang="zh-CN" altLang="en-US" sz="2700" b="1">
                <a:solidFill>
                  <a:srgbClr val="0099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国家的统一，</a:t>
            </a:r>
          </a:p>
          <a:p>
            <a:pPr marL="457200" indent="-457200" eaLnBrk="0" hangingPunct="0">
              <a:buClr>
                <a:schemeClr val="tx1"/>
              </a:buClr>
            </a:pP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700" b="1">
                <a:solidFill>
                  <a:srgbClr val="33CC33"/>
                </a:solidFill>
                <a:latin typeface="黑体" panose="02010609060101010101" charset="-122"/>
                <a:ea typeface="黑体" panose="02010609060101010101" charset="-122"/>
              </a:rPr>
              <a:t>废除了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 黑人奴隶制度，</a:t>
            </a:r>
          </a:p>
          <a:p>
            <a:pPr marL="457200" indent="-457200" eaLnBrk="0" hangingPunct="0">
              <a:buClr>
                <a:schemeClr val="tx1"/>
              </a:buClr>
            </a:pP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700" b="1">
                <a:solidFill>
                  <a:srgbClr val="33CC33"/>
                </a:solidFill>
                <a:latin typeface="黑体" panose="02010609060101010101" charset="-122"/>
                <a:ea typeface="黑体" panose="02010609060101010101" charset="-122"/>
              </a:rPr>
              <a:t>扫清了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资本主义发展的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又一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障碍</a:t>
            </a:r>
            <a:r>
              <a:rPr lang="en-US" altLang="zh-CN" sz="2700" b="1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为以后经济的迅速发展创造了条件。</a:t>
            </a:r>
          </a:p>
        </p:txBody>
      </p:sp>
      <p:sp>
        <p:nvSpPr>
          <p:cNvPr id="30728" name="Text Box 13"/>
          <p:cNvSpPr txBox="1">
            <a:spLocks noChangeArrowheads="1"/>
          </p:cNvSpPr>
          <p:nvPr/>
        </p:nvSpPr>
        <p:spPr bwMode="auto">
          <a:xfrm>
            <a:off x="3231912" y="4741864"/>
            <a:ext cx="20409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3D10FC"/>
                </a:solidFill>
                <a:latin typeface="Calibri" panose="020F0502020204030204" pitchFamily="34" charset="0"/>
                <a:ea typeface="黑体" panose="02010609060101010101" charset="-122"/>
              </a:rPr>
              <a:t>第一个障碍：</a:t>
            </a:r>
          </a:p>
        </p:txBody>
      </p:sp>
      <p:sp>
        <p:nvSpPr>
          <p:cNvPr id="30729" name="Text Box 14"/>
          <p:cNvSpPr txBox="1">
            <a:spLocks noChangeArrowheads="1"/>
          </p:cNvSpPr>
          <p:nvPr/>
        </p:nvSpPr>
        <p:spPr bwMode="auto">
          <a:xfrm>
            <a:off x="3544294" y="5173664"/>
            <a:ext cx="17315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3D10FC"/>
                </a:solidFill>
                <a:latin typeface="Calibri" panose="020F0502020204030204" pitchFamily="34" charset="0"/>
                <a:ea typeface="黑体" panose="02010609060101010101" charset="-122"/>
              </a:rPr>
              <a:t>又一障碍：</a:t>
            </a:r>
          </a:p>
        </p:txBody>
      </p:sp>
      <p:sp>
        <p:nvSpPr>
          <p:cNvPr id="30730" name="Rectangle 15"/>
          <p:cNvSpPr>
            <a:spLocks noChangeArrowheads="1"/>
          </p:cNvSpPr>
          <p:nvPr/>
        </p:nvSpPr>
        <p:spPr bwMode="auto">
          <a:xfrm>
            <a:off x="5872282" y="4741864"/>
            <a:ext cx="235032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3D10FC"/>
                </a:solidFill>
                <a:latin typeface="Calibri" panose="020F0502020204030204" pitchFamily="34" charset="0"/>
                <a:ea typeface="黑体" panose="02010609060101010101" charset="-122"/>
              </a:rPr>
              <a:t>英国的殖民统治</a:t>
            </a:r>
          </a:p>
        </p:txBody>
      </p:sp>
      <p:sp>
        <p:nvSpPr>
          <p:cNvPr id="30731" name="Rectangle 16"/>
          <p:cNvSpPr>
            <a:spLocks noChangeArrowheads="1"/>
          </p:cNvSpPr>
          <p:nvPr/>
        </p:nvSpPr>
        <p:spPr bwMode="auto">
          <a:xfrm>
            <a:off x="5822712" y="5227639"/>
            <a:ext cx="20409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3D10FC"/>
                </a:solidFill>
                <a:latin typeface="Calibri" panose="020F0502020204030204" pitchFamily="34" charset="0"/>
                <a:ea typeface="黑体" panose="02010609060101010101" charset="-122"/>
              </a:rPr>
              <a:t>黑人奴隶制度</a:t>
            </a:r>
          </a:p>
        </p:txBody>
      </p:sp>
      <p:sp>
        <p:nvSpPr>
          <p:cNvPr id="14352" name="Text Box 22"/>
          <p:cNvSpPr txBox="1"/>
          <p:nvPr/>
        </p:nvSpPr>
        <p:spPr>
          <a:xfrm>
            <a:off x="-44450" y="195263"/>
            <a:ext cx="12600517" cy="70643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08688"/>
            </a:prstShdw>
          </a:effec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三、北方的胜利</a:t>
            </a:r>
            <a:r>
              <a:rPr lang="en-US" altLang="zh-CN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(1865</a:t>
            </a:r>
            <a:r>
              <a:rPr lang="zh-CN" altLang="en-US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年）</a:t>
            </a:r>
            <a:r>
              <a:rPr lang="en-US" altLang="zh-CN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4000" b="1" noProof="1">
                <a:solidFill>
                  <a:srgbClr val="FF0000"/>
                </a:solidFill>
                <a:ea typeface="宋体" panose="02010600030101010101" pitchFamily="2" charset="-122"/>
              </a:rPr>
              <a:t>维护联邦 </a:t>
            </a:r>
            <a:r>
              <a:rPr lang="en-US" altLang="zh-CN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75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  <p:bldP spid="30726" grpId="0" build="p"/>
      <p:bldP spid="30728" grpId="0"/>
      <p:bldP spid="30729" grpId="0"/>
      <p:bldP spid="30730" grpId="0"/>
      <p:bldP spid="307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81" name="Group 73"/>
          <p:cNvGraphicFramePr>
            <a:graphicFrameLocks noGrp="1"/>
          </p:cNvGraphicFramePr>
          <p:nvPr/>
        </p:nvGraphicFramePr>
        <p:xfrm>
          <a:off x="304801" y="434976"/>
          <a:ext cx="11888047" cy="6343015"/>
        </p:xfrm>
        <a:graphic>
          <a:graphicData uri="http://schemas.openxmlformats.org/drawingml/2006/table">
            <a:tbl>
              <a:tblPr/>
              <a:tblGrid>
                <a:gridCol w="778087"/>
                <a:gridCol w="1113367"/>
                <a:gridCol w="3255433"/>
                <a:gridCol w="6741160"/>
              </a:tblGrid>
              <a:tr h="46736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比较项目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    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独立战争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              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南北战争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29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原因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性质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667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领导人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文件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大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事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开始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转折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胜利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 rowSpan="2"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  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</a:rPr>
                        <a:t>   义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454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6659" name="Rectangle 51"/>
          <p:cNvSpPr>
            <a:spLocks noChangeArrowheads="1"/>
          </p:cNvSpPr>
          <p:nvPr/>
        </p:nvSpPr>
        <p:spPr bwMode="auto">
          <a:xfrm>
            <a:off x="2148418" y="885825"/>
            <a:ext cx="3659716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ea typeface="黑体" panose="02010609060101010101" charset="-122"/>
              </a:rPr>
              <a:t>英国的殖民统治</a:t>
            </a:r>
            <a:r>
              <a:rPr lang="zh-CN" altLang="en-US" sz="2000" b="1">
                <a:ea typeface="黑体" panose="02010609060101010101" charset="-122"/>
              </a:rPr>
              <a:t>阻碍了北美资本主义的发展</a:t>
            </a:r>
          </a:p>
        </p:txBody>
      </p:sp>
      <p:sp>
        <p:nvSpPr>
          <p:cNvPr id="196660" name="Rectangle 52"/>
          <p:cNvSpPr>
            <a:spLocks noChangeArrowheads="1"/>
          </p:cNvSpPr>
          <p:nvPr/>
        </p:nvSpPr>
        <p:spPr bwMode="auto">
          <a:xfrm>
            <a:off x="1820333" y="1592264"/>
            <a:ext cx="3346451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ea typeface="黑体" panose="02010609060101010101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ea typeface="黑体" panose="02010609060101010101" charset="-122"/>
              </a:rPr>
              <a:t>民族解放战争</a:t>
            </a:r>
          </a:p>
        </p:txBody>
      </p:sp>
      <p:sp>
        <p:nvSpPr>
          <p:cNvPr id="196661" name="Rectangle 53"/>
          <p:cNvSpPr>
            <a:spLocks noChangeArrowheads="1"/>
          </p:cNvSpPr>
          <p:nvPr/>
        </p:nvSpPr>
        <p:spPr bwMode="auto">
          <a:xfrm>
            <a:off x="7931151" y="1651000"/>
            <a:ext cx="2095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ea typeface="黑体" panose="02010609060101010101" charset="-122"/>
              </a:rPr>
              <a:t>内战</a:t>
            </a:r>
          </a:p>
        </p:txBody>
      </p:sp>
      <p:sp>
        <p:nvSpPr>
          <p:cNvPr id="196662" name="Rectangle 54"/>
          <p:cNvSpPr>
            <a:spLocks noChangeArrowheads="1"/>
          </p:cNvSpPr>
          <p:nvPr/>
        </p:nvSpPr>
        <p:spPr bwMode="auto">
          <a:xfrm>
            <a:off x="2448985" y="2636838"/>
            <a:ext cx="2482849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华盛顿</a:t>
            </a:r>
          </a:p>
        </p:txBody>
      </p:sp>
      <p:sp>
        <p:nvSpPr>
          <p:cNvPr id="196663" name="Rectangle 55"/>
          <p:cNvSpPr>
            <a:spLocks noChangeArrowheads="1"/>
          </p:cNvSpPr>
          <p:nvPr/>
        </p:nvSpPr>
        <p:spPr bwMode="auto">
          <a:xfrm>
            <a:off x="7825317" y="2611438"/>
            <a:ext cx="172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林肯</a:t>
            </a:r>
          </a:p>
        </p:txBody>
      </p:sp>
      <p:sp>
        <p:nvSpPr>
          <p:cNvPr id="196664" name="Rectangle 56"/>
          <p:cNvSpPr>
            <a:spLocks noChangeArrowheads="1"/>
          </p:cNvSpPr>
          <p:nvPr/>
        </p:nvSpPr>
        <p:spPr bwMode="auto">
          <a:xfrm>
            <a:off x="2639485" y="3068638"/>
            <a:ext cx="20409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独立宣言</a:t>
            </a: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》</a:t>
            </a:r>
          </a:p>
        </p:txBody>
      </p:sp>
      <p:sp>
        <p:nvSpPr>
          <p:cNvPr id="196665" name="Rectangle 57"/>
          <p:cNvSpPr>
            <a:spLocks noChangeArrowheads="1"/>
          </p:cNvSpPr>
          <p:nvPr/>
        </p:nvSpPr>
        <p:spPr bwMode="auto">
          <a:xfrm>
            <a:off x="5795434" y="3094039"/>
            <a:ext cx="48253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《宅地法》</a:t>
            </a:r>
            <a:r>
              <a:rPr lang="en-US" altLang="zh-CN" sz="2400" b="1">
                <a:ea typeface="黑体" panose="02010609060101010101" charset="-122"/>
              </a:rPr>
              <a:t>《</a:t>
            </a:r>
            <a:r>
              <a:rPr lang="zh-CN" altLang="en-US" sz="2400" b="1">
                <a:ea typeface="黑体" panose="02010609060101010101" charset="-122"/>
              </a:rPr>
              <a:t>解放黑人奴隶宣言</a:t>
            </a:r>
            <a:r>
              <a:rPr lang="en-US" altLang="zh-CN" sz="2400" b="1">
                <a:ea typeface="黑体" panose="02010609060101010101" charset="-122"/>
              </a:rPr>
              <a:t>》</a:t>
            </a:r>
          </a:p>
        </p:txBody>
      </p:sp>
      <p:sp>
        <p:nvSpPr>
          <p:cNvPr id="196666" name="Rectangle 58"/>
          <p:cNvSpPr>
            <a:spLocks noChangeArrowheads="1"/>
          </p:cNvSpPr>
          <p:nvPr/>
        </p:nvSpPr>
        <p:spPr bwMode="auto">
          <a:xfrm>
            <a:off x="2161118" y="3644900"/>
            <a:ext cx="32639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来克星顿枪声</a:t>
            </a:r>
          </a:p>
        </p:txBody>
      </p:sp>
      <p:sp>
        <p:nvSpPr>
          <p:cNvPr id="196667" name="Rectangle 59"/>
          <p:cNvSpPr>
            <a:spLocks noChangeArrowheads="1"/>
          </p:cNvSpPr>
          <p:nvPr/>
        </p:nvSpPr>
        <p:spPr bwMode="auto">
          <a:xfrm>
            <a:off x="6959600" y="3644901"/>
            <a:ext cx="334433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南方挑起内战</a:t>
            </a:r>
          </a:p>
        </p:txBody>
      </p:sp>
      <p:sp>
        <p:nvSpPr>
          <p:cNvPr id="196668" name="Rectangle 60"/>
          <p:cNvSpPr>
            <a:spLocks noChangeArrowheads="1"/>
          </p:cNvSpPr>
          <p:nvPr/>
        </p:nvSpPr>
        <p:spPr bwMode="auto">
          <a:xfrm>
            <a:off x="2258485" y="4076700"/>
            <a:ext cx="3346449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萨拉托加大捷</a:t>
            </a:r>
          </a:p>
        </p:txBody>
      </p:sp>
      <p:sp>
        <p:nvSpPr>
          <p:cNvPr id="196669" name="Rectangle 61"/>
          <p:cNvSpPr>
            <a:spLocks noChangeArrowheads="1"/>
          </p:cNvSpPr>
          <p:nvPr/>
        </p:nvSpPr>
        <p:spPr bwMode="auto">
          <a:xfrm>
            <a:off x="5386918" y="4049714"/>
            <a:ext cx="54441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颁布</a:t>
            </a:r>
            <a:r>
              <a:rPr lang="zh-CN" altLang="en-US" sz="2400" b="1">
                <a:ea typeface="黑体" panose="02010609060101010101" charset="-122"/>
                <a:sym typeface="微软雅黑" panose="020B0503020204020204" charset="-122"/>
              </a:rPr>
              <a:t>《宅地法》</a:t>
            </a:r>
            <a:r>
              <a:rPr lang="en-US" altLang="zh-CN" sz="2400" b="1">
                <a:ea typeface="黑体" panose="02010609060101010101" charset="-122"/>
              </a:rPr>
              <a:t>《</a:t>
            </a:r>
            <a:r>
              <a:rPr lang="zh-CN" altLang="en-US" sz="2400" b="1">
                <a:ea typeface="黑体" panose="02010609060101010101" charset="-122"/>
              </a:rPr>
              <a:t>解放黑人奴隶宣言</a:t>
            </a:r>
            <a:r>
              <a:rPr lang="en-US" altLang="zh-CN" sz="2400" b="1">
                <a:ea typeface="黑体" panose="02010609060101010101" charset="-122"/>
              </a:rPr>
              <a:t>》</a:t>
            </a:r>
          </a:p>
        </p:txBody>
      </p:sp>
      <p:sp>
        <p:nvSpPr>
          <p:cNvPr id="196671" name="Rectangle 63"/>
          <p:cNvSpPr>
            <a:spLocks noChangeArrowheads="1"/>
          </p:cNvSpPr>
          <p:nvPr/>
        </p:nvSpPr>
        <p:spPr bwMode="auto">
          <a:xfrm>
            <a:off x="6483352" y="4510088"/>
            <a:ext cx="2914649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   </a:t>
            </a:r>
            <a:r>
              <a:rPr lang="zh-CN" altLang="en-US" sz="2400" b="1">
                <a:ea typeface="黑体" panose="02010609060101010101" charset="-122"/>
              </a:rPr>
              <a:t>北方胜利</a:t>
            </a:r>
          </a:p>
        </p:txBody>
      </p:sp>
      <p:sp>
        <p:nvSpPr>
          <p:cNvPr id="196672" name="Rectangle 64"/>
          <p:cNvSpPr>
            <a:spLocks noChangeArrowheads="1"/>
          </p:cNvSpPr>
          <p:nvPr/>
        </p:nvSpPr>
        <p:spPr bwMode="auto">
          <a:xfrm>
            <a:off x="2006600" y="4967289"/>
            <a:ext cx="3598333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ea typeface="黑体" panose="02010609060101010101" charset="-122"/>
              </a:rPr>
              <a:t>推翻了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英国殖民统治，</a:t>
            </a:r>
            <a:r>
              <a:rPr lang="zh-CN" altLang="en-US" sz="2400" b="1">
                <a:ea typeface="黑体" panose="02010609060101010101" charset="-122"/>
              </a:rPr>
              <a:t>实现了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国家独立。</a:t>
            </a:r>
          </a:p>
        </p:txBody>
      </p:sp>
      <p:sp>
        <p:nvSpPr>
          <p:cNvPr id="196673" name="Rectangle 65"/>
          <p:cNvSpPr>
            <a:spLocks noChangeArrowheads="1"/>
          </p:cNvSpPr>
          <p:nvPr/>
        </p:nvSpPr>
        <p:spPr bwMode="auto">
          <a:xfrm>
            <a:off x="6483351" y="5095876"/>
            <a:ext cx="4040716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ea typeface="黑体" panose="02010609060101010101" charset="-122"/>
              </a:rPr>
              <a:t>废除了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黑人奴隶制，</a:t>
            </a:r>
            <a:r>
              <a:rPr lang="zh-CN" altLang="en-US" sz="2400" b="1">
                <a:ea typeface="黑体" panose="02010609060101010101" charset="-122"/>
              </a:rPr>
              <a:t>维护了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国家统一。</a:t>
            </a:r>
          </a:p>
        </p:txBody>
      </p:sp>
      <p:sp>
        <p:nvSpPr>
          <p:cNvPr id="196674" name="Rectangle 66"/>
          <p:cNvSpPr>
            <a:spLocks noChangeArrowheads="1"/>
          </p:cNvSpPr>
          <p:nvPr/>
        </p:nvSpPr>
        <p:spPr bwMode="auto">
          <a:xfrm>
            <a:off x="3024717" y="6237288"/>
            <a:ext cx="671406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推动了美国资本主义的发展</a:t>
            </a:r>
          </a:p>
        </p:txBody>
      </p:sp>
      <p:sp>
        <p:nvSpPr>
          <p:cNvPr id="196675" name="Rectangle 67"/>
          <p:cNvSpPr>
            <a:spLocks noChangeArrowheads="1"/>
          </p:cNvSpPr>
          <p:nvPr/>
        </p:nvSpPr>
        <p:spPr bwMode="auto">
          <a:xfrm>
            <a:off x="2258485" y="2066925"/>
            <a:ext cx="63373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　　　　　资产阶级革命</a:t>
            </a:r>
          </a:p>
        </p:txBody>
      </p:sp>
      <p:sp>
        <p:nvSpPr>
          <p:cNvPr id="34883" name="Text Box 68"/>
          <p:cNvSpPr txBox="1">
            <a:spLocks noChangeArrowheads="1"/>
          </p:cNvSpPr>
          <p:nvPr/>
        </p:nvSpPr>
        <p:spPr bwMode="auto">
          <a:xfrm>
            <a:off x="6769101" y="1052513"/>
            <a:ext cx="383963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96677" name="Text Box 69"/>
          <p:cNvSpPr txBox="1">
            <a:spLocks noChangeArrowheads="1"/>
          </p:cNvSpPr>
          <p:nvPr/>
        </p:nvSpPr>
        <p:spPr bwMode="auto">
          <a:xfrm>
            <a:off x="5604934" y="820738"/>
            <a:ext cx="6017684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北方资本主义经济和南方奴隶制种植园经济之间的矛盾不可调和</a:t>
            </a:r>
            <a:endParaRPr lang="en-US" altLang="zh-CN" sz="24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4885" name="Text Box 70"/>
          <p:cNvSpPr txBox="1">
            <a:spLocks noChangeArrowheads="1"/>
          </p:cNvSpPr>
          <p:nvPr/>
        </p:nvSpPr>
        <p:spPr bwMode="auto">
          <a:xfrm>
            <a:off x="2832101" y="-22225"/>
            <a:ext cx="748876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黑体" panose="02010609060101010101" charset="-122"/>
              </a:rPr>
              <a:t>美国独立战争与美国南北战争的比较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95501" y="4533901"/>
            <a:ext cx="26597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  <a:sym typeface="微软雅黑" panose="020B0503020204020204" charset="-122"/>
              </a:rPr>
              <a:t>英国承认美国独立</a:t>
            </a:r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6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6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6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6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6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6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6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6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6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6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6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6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59" grpId="0"/>
      <p:bldP spid="196660" grpId="0"/>
      <p:bldP spid="196661" grpId="0"/>
      <p:bldP spid="196662" grpId="0"/>
      <p:bldP spid="196663" grpId="0"/>
      <p:bldP spid="196664" grpId="0"/>
      <p:bldP spid="196665" grpId="0"/>
      <p:bldP spid="196666" grpId="0"/>
      <p:bldP spid="196667" grpId="0"/>
      <p:bldP spid="196668" grpId="0"/>
      <p:bldP spid="196669" grpId="0"/>
      <p:bldP spid="196671" grpId="0"/>
      <p:bldP spid="196672" grpId="0"/>
      <p:bldP spid="196673" grpId="0"/>
      <p:bldP spid="196674" grpId="0"/>
      <p:bldP spid="196675" grpId="0"/>
      <p:bldP spid="196677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458385" y="909638"/>
            <a:ext cx="3388783" cy="4325937"/>
            <a:chOff x="-88" y="-76"/>
            <a:chExt cx="1601" cy="2725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374" y="0"/>
              <a:ext cx="941" cy="753"/>
              <a:chOff x="0" y="0"/>
              <a:chExt cx="941" cy="753"/>
            </a:xfrm>
          </p:grpSpPr>
          <p:sp>
            <p:nvSpPr>
              <p:cNvPr id="35887" name="Text Box 4"/>
              <p:cNvSpPr txBox="1">
                <a:spLocks noChangeArrowheads="1"/>
              </p:cNvSpPr>
              <p:nvPr/>
            </p:nvSpPr>
            <p:spPr bwMode="auto">
              <a:xfrm>
                <a:off x="170" y="0"/>
                <a:ext cx="680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北方</a:t>
                </a:r>
              </a:p>
            </p:txBody>
          </p:sp>
          <p:sp>
            <p:nvSpPr>
              <p:cNvPr id="35888" name="Text Box 5"/>
              <p:cNvSpPr txBox="1">
                <a:spLocks noChangeArrowheads="1"/>
              </p:cNvSpPr>
              <p:nvPr/>
            </p:nvSpPr>
            <p:spPr bwMode="auto">
              <a:xfrm>
                <a:off x="0" y="227"/>
                <a:ext cx="941" cy="5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资本主义</a:t>
                </a:r>
              </a:p>
              <a:p>
                <a:pPr algn="ctr"/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 经济</a:t>
                </a:r>
              </a:p>
            </p:txBody>
          </p:sp>
        </p:grpSp>
        <p:sp>
          <p:nvSpPr>
            <p:cNvPr id="35882" name="Oval 6"/>
            <p:cNvSpPr>
              <a:spLocks noChangeArrowheads="1"/>
            </p:cNvSpPr>
            <p:nvPr/>
          </p:nvSpPr>
          <p:spPr bwMode="auto">
            <a:xfrm>
              <a:off x="-74" y="1062"/>
              <a:ext cx="1587" cy="1587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" name="Group 7"/>
            <p:cNvGrpSpPr/>
            <p:nvPr/>
          </p:nvGrpSpPr>
          <p:grpSpPr bwMode="auto">
            <a:xfrm>
              <a:off x="135" y="1922"/>
              <a:ext cx="1255" cy="495"/>
              <a:chOff x="-304" y="350"/>
              <a:chExt cx="1255" cy="495"/>
            </a:xfrm>
          </p:grpSpPr>
          <p:sp>
            <p:nvSpPr>
              <p:cNvPr id="35885" name="Text Box 8"/>
              <p:cNvSpPr txBox="1">
                <a:spLocks noChangeArrowheads="1"/>
              </p:cNvSpPr>
              <p:nvPr/>
            </p:nvSpPr>
            <p:spPr bwMode="auto">
              <a:xfrm>
                <a:off x="-47" y="350"/>
                <a:ext cx="740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FFFFCC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  南方</a:t>
                </a:r>
              </a:p>
            </p:txBody>
          </p:sp>
          <p:sp>
            <p:nvSpPr>
              <p:cNvPr id="35886" name="Text Box 9"/>
              <p:cNvSpPr txBox="1">
                <a:spLocks noChangeArrowheads="1"/>
              </p:cNvSpPr>
              <p:nvPr/>
            </p:nvSpPr>
            <p:spPr bwMode="auto">
              <a:xfrm>
                <a:off x="-304" y="554"/>
                <a:ext cx="1255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rgbClr val="FFFFCC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奴隶制种植园经济</a:t>
                </a:r>
              </a:p>
            </p:txBody>
          </p:sp>
        </p:grpSp>
        <p:sp>
          <p:nvSpPr>
            <p:cNvPr id="35884" name="Oval 10"/>
            <p:cNvSpPr>
              <a:spLocks noChangeArrowheads="1"/>
            </p:cNvSpPr>
            <p:nvPr/>
          </p:nvSpPr>
          <p:spPr bwMode="auto">
            <a:xfrm>
              <a:off x="-88" y="-76"/>
              <a:ext cx="1587" cy="1587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508001" y="2667001"/>
            <a:ext cx="1564217" cy="474663"/>
            <a:chOff x="0" y="0"/>
            <a:chExt cx="739" cy="299"/>
          </a:xfrm>
        </p:grpSpPr>
        <p:sp>
          <p:nvSpPr>
            <p:cNvPr id="35879" name="Line 12"/>
            <p:cNvSpPr>
              <a:spLocks noChangeShapeType="1"/>
            </p:cNvSpPr>
            <p:nvPr/>
          </p:nvSpPr>
          <p:spPr bwMode="auto">
            <a:xfrm flipV="1">
              <a:off x="0" y="299"/>
              <a:ext cx="723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Text Box 13"/>
            <p:cNvSpPr txBox="1">
              <a:spLocks noChangeArrowheads="1"/>
            </p:cNvSpPr>
            <p:nvPr/>
          </p:nvSpPr>
          <p:spPr bwMode="auto">
            <a:xfrm>
              <a:off x="96" y="0"/>
              <a:ext cx="643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3300"/>
                  </a:solidFill>
                </a:rPr>
                <a:t>焦点</a:t>
              </a:r>
            </a:p>
          </p:txBody>
        </p:sp>
      </p:grp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1678517" y="2143125"/>
            <a:ext cx="2785533" cy="1569660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sym typeface="微软雅黑" panose="020B0503020204020204" charset="-122"/>
              </a:rPr>
              <a:t>北方资本主义经济和南方奴隶制种植园经济之间的矛盾不可调和。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178370" y="1760538"/>
            <a:ext cx="553998" cy="3192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400" b="1"/>
              <a:t>黑人奴隶制废存问题</a:t>
            </a:r>
          </a:p>
        </p:txBody>
      </p:sp>
      <p:grpSp>
        <p:nvGrpSpPr>
          <p:cNvPr id="6" name="Group 16"/>
          <p:cNvGrpSpPr/>
          <p:nvPr/>
        </p:nvGrpSpPr>
        <p:grpSpPr bwMode="auto">
          <a:xfrm>
            <a:off x="4464051" y="2276476"/>
            <a:ext cx="1534583" cy="847725"/>
            <a:chOff x="0" y="0"/>
            <a:chExt cx="725" cy="534"/>
          </a:xfrm>
        </p:grpSpPr>
        <p:sp>
          <p:nvSpPr>
            <p:cNvPr id="35877" name="Line 17"/>
            <p:cNvSpPr>
              <a:spLocks noChangeShapeType="1"/>
            </p:cNvSpPr>
            <p:nvPr/>
          </p:nvSpPr>
          <p:spPr bwMode="auto">
            <a:xfrm>
              <a:off x="0" y="518"/>
              <a:ext cx="675" cy="1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Text Box 18"/>
            <p:cNvSpPr txBox="1">
              <a:spLocks noChangeArrowheads="1"/>
            </p:cNvSpPr>
            <p:nvPr/>
          </p:nvSpPr>
          <p:spPr bwMode="auto">
            <a:xfrm>
              <a:off x="181" y="0"/>
              <a:ext cx="544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</a:rPr>
                <a:t>根本</a:t>
              </a:r>
            </a:p>
            <a:p>
              <a:r>
                <a:rPr lang="zh-CN" altLang="en-US" sz="2400" b="1">
                  <a:solidFill>
                    <a:srgbClr val="FF0000"/>
                  </a:solidFill>
                </a:rPr>
                <a:t>原因</a:t>
              </a:r>
            </a:p>
          </p:txBody>
        </p:sp>
      </p:grpSp>
      <p:grpSp>
        <p:nvGrpSpPr>
          <p:cNvPr id="7" name="Group 19"/>
          <p:cNvGrpSpPr/>
          <p:nvPr/>
        </p:nvGrpSpPr>
        <p:grpSpPr bwMode="auto">
          <a:xfrm>
            <a:off x="6517217" y="1524000"/>
            <a:ext cx="493183" cy="1308100"/>
            <a:chOff x="75" y="0"/>
            <a:chExt cx="233" cy="824"/>
          </a:xfrm>
        </p:grpSpPr>
        <p:sp>
          <p:nvSpPr>
            <p:cNvPr id="35875" name="Line 20"/>
            <p:cNvSpPr>
              <a:spLocks noChangeShapeType="1"/>
            </p:cNvSpPr>
            <p:nvPr/>
          </p:nvSpPr>
          <p:spPr bwMode="auto">
            <a:xfrm rot="5400000">
              <a:off x="-90" y="374"/>
              <a:ext cx="74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6" name="Text Box 21"/>
            <p:cNvSpPr txBox="1">
              <a:spLocks noChangeArrowheads="1"/>
            </p:cNvSpPr>
            <p:nvPr/>
          </p:nvSpPr>
          <p:spPr bwMode="auto">
            <a:xfrm>
              <a:off x="75" y="144"/>
              <a:ext cx="233" cy="6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FF0000"/>
                  </a:solidFill>
                </a:rPr>
                <a:t>导火线</a:t>
              </a:r>
            </a:p>
          </p:txBody>
        </p:sp>
      </p:grpSp>
      <p:grpSp>
        <p:nvGrpSpPr>
          <p:cNvPr id="8" name="Group 22"/>
          <p:cNvGrpSpPr/>
          <p:nvPr/>
        </p:nvGrpSpPr>
        <p:grpSpPr bwMode="auto">
          <a:xfrm>
            <a:off x="5615518" y="2627313"/>
            <a:ext cx="2978149" cy="1270000"/>
            <a:chOff x="0" y="0"/>
            <a:chExt cx="1407" cy="800"/>
          </a:xfrm>
        </p:grpSpPr>
        <p:sp>
          <p:nvSpPr>
            <p:cNvPr id="35873" name="Text Box 23"/>
            <p:cNvSpPr txBox="1">
              <a:spLocks noChangeArrowheads="1"/>
            </p:cNvSpPr>
            <p:nvPr/>
          </p:nvSpPr>
          <p:spPr bwMode="auto">
            <a:xfrm>
              <a:off x="91" y="0"/>
              <a:ext cx="118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美国内战</a:t>
              </a:r>
            </a:p>
          </p:txBody>
        </p:sp>
        <p:sp>
          <p:nvSpPr>
            <p:cNvPr id="35874" name="Text Box 24"/>
            <p:cNvSpPr txBox="1">
              <a:spLocks noChangeArrowheads="1"/>
            </p:cNvSpPr>
            <p:nvPr/>
          </p:nvSpPr>
          <p:spPr bwMode="auto">
            <a:xfrm>
              <a:off x="0" y="550"/>
              <a:ext cx="1407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/>
                <a:t>1861—1865</a:t>
              </a:r>
              <a:r>
                <a:rPr lang="zh-CN" altLang="en-US" sz="2000" b="1">
                  <a:ea typeface="黑体" panose="02010609060101010101" charset="-122"/>
                </a:rPr>
                <a:t>年</a:t>
              </a:r>
            </a:p>
          </p:txBody>
        </p:sp>
      </p:grpSp>
      <p:grpSp>
        <p:nvGrpSpPr>
          <p:cNvPr id="9" name="Group 25"/>
          <p:cNvGrpSpPr/>
          <p:nvPr/>
        </p:nvGrpSpPr>
        <p:grpSpPr bwMode="auto">
          <a:xfrm>
            <a:off x="7823200" y="2347914"/>
            <a:ext cx="1634067" cy="2376487"/>
            <a:chOff x="0" y="0"/>
            <a:chExt cx="772" cy="1497"/>
          </a:xfrm>
        </p:grpSpPr>
        <p:grpSp>
          <p:nvGrpSpPr>
            <p:cNvPr id="10" name="Group 26"/>
            <p:cNvGrpSpPr/>
            <p:nvPr/>
          </p:nvGrpSpPr>
          <p:grpSpPr bwMode="auto">
            <a:xfrm>
              <a:off x="0" y="318"/>
              <a:ext cx="454" cy="275"/>
              <a:chOff x="0" y="0"/>
              <a:chExt cx="454" cy="275"/>
            </a:xfrm>
          </p:grpSpPr>
          <p:sp>
            <p:nvSpPr>
              <p:cNvPr id="35871" name="Line 27"/>
              <p:cNvSpPr>
                <a:spLocks noChangeShapeType="1"/>
              </p:cNvSpPr>
              <p:nvPr/>
            </p:nvSpPr>
            <p:spPr bwMode="auto">
              <a:xfrm>
                <a:off x="46" y="275"/>
                <a:ext cx="408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2" name="Text Box 2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53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</a:rPr>
                  <a:t>初期</a:t>
                </a:r>
              </a:p>
            </p:txBody>
          </p:sp>
        </p:grpSp>
        <p:sp>
          <p:nvSpPr>
            <p:cNvPr id="35870" name="Text Box 29"/>
            <p:cNvSpPr txBox="1">
              <a:spLocks noChangeArrowheads="1"/>
            </p:cNvSpPr>
            <p:nvPr/>
          </p:nvSpPr>
          <p:spPr bwMode="auto">
            <a:xfrm>
              <a:off x="510" y="0"/>
              <a:ext cx="262" cy="1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/>
                <a:t>北方军队失利</a:t>
              </a:r>
            </a:p>
          </p:txBody>
        </p:sp>
      </p:grpSp>
      <p:grpSp>
        <p:nvGrpSpPr>
          <p:cNvPr id="11" name="Group 30"/>
          <p:cNvGrpSpPr/>
          <p:nvPr/>
        </p:nvGrpSpPr>
        <p:grpSpPr bwMode="auto">
          <a:xfrm>
            <a:off x="9264651" y="2852738"/>
            <a:ext cx="960967" cy="436562"/>
            <a:chOff x="0" y="0"/>
            <a:chExt cx="454" cy="275"/>
          </a:xfrm>
        </p:grpSpPr>
        <p:sp>
          <p:nvSpPr>
            <p:cNvPr id="35867" name="Line 31"/>
            <p:cNvSpPr>
              <a:spLocks noChangeShapeType="1"/>
            </p:cNvSpPr>
            <p:nvPr/>
          </p:nvSpPr>
          <p:spPr bwMode="auto">
            <a:xfrm>
              <a:off x="46" y="275"/>
              <a:ext cx="40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Text Box 32"/>
            <p:cNvSpPr txBox="1">
              <a:spLocks noChangeArrowheads="1"/>
            </p:cNvSpPr>
            <p:nvPr/>
          </p:nvSpPr>
          <p:spPr bwMode="auto">
            <a:xfrm>
              <a:off x="0" y="0"/>
              <a:ext cx="453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</a:rPr>
                <a:t>转折</a:t>
              </a:r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10703985" y="2852738"/>
            <a:ext cx="960967" cy="436562"/>
            <a:chOff x="0" y="0"/>
            <a:chExt cx="454" cy="275"/>
          </a:xfrm>
        </p:grpSpPr>
        <p:sp>
          <p:nvSpPr>
            <p:cNvPr id="35865" name="Line 34"/>
            <p:cNvSpPr>
              <a:spLocks noChangeShapeType="1"/>
            </p:cNvSpPr>
            <p:nvPr/>
          </p:nvSpPr>
          <p:spPr bwMode="auto">
            <a:xfrm>
              <a:off x="46" y="275"/>
              <a:ext cx="40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6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453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</a:rPr>
                <a:t>结果</a:t>
              </a:r>
            </a:p>
          </p:txBody>
        </p:sp>
      </p:grpSp>
      <p:sp>
        <p:nvSpPr>
          <p:cNvPr id="42020" name="Text Box 36"/>
          <p:cNvSpPr txBox="1">
            <a:spLocks noChangeArrowheads="1"/>
          </p:cNvSpPr>
          <p:nvPr/>
        </p:nvSpPr>
        <p:spPr bwMode="auto">
          <a:xfrm>
            <a:off x="10342603" y="909638"/>
            <a:ext cx="553998" cy="4751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林肯颁布</a:t>
            </a:r>
            <a:r>
              <a:rPr lang="en-US" altLang="zh-CN" sz="2400" b="1"/>
              <a:t>《</a:t>
            </a:r>
            <a:r>
              <a:rPr lang="zh-CN" altLang="en-US" sz="2400" b="1"/>
              <a:t>解放黑人奴隶宣言</a:t>
            </a:r>
            <a:r>
              <a:rPr lang="en-US" altLang="zh-CN" sz="2400" b="1"/>
              <a:t>》</a:t>
            </a:r>
          </a:p>
        </p:txBody>
      </p:sp>
      <p:sp>
        <p:nvSpPr>
          <p:cNvPr id="42021" name="Text Box 37"/>
          <p:cNvSpPr txBox="1">
            <a:spLocks noChangeArrowheads="1"/>
          </p:cNvSpPr>
          <p:nvPr/>
        </p:nvSpPr>
        <p:spPr bwMode="auto">
          <a:xfrm>
            <a:off x="11650703" y="2347914"/>
            <a:ext cx="553998" cy="237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北方获得胜利</a:t>
            </a:r>
          </a:p>
        </p:txBody>
      </p:sp>
      <p:grpSp>
        <p:nvGrpSpPr>
          <p:cNvPr id="13" name="Group 38"/>
          <p:cNvGrpSpPr/>
          <p:nvPr/>
        </p:nvGrpSpPr>
        <p:grpSpPr bwMode="auto">
          <a:xfrm>
            <a:off x="7823201" y="3716338"/>
            <a:ext cx="643467" cy="1547812"/>
            <a:chOff x="0" y="0"/>
            <a:chExt cx="304" cy="975"/>
          </a:xfrm>
        </p:grpSpPr>
        <p:sp>
          <p:nvSpPr>
            <p:cNvPr id="35863" name="Line 39"/>
            <p:cNvSpPr>
              <a:spLocks noChangeShapeType="1"/>
            </p:cNvSpPr>
            <p:nvPr/>
          </p:nvSpPr>
          <p:spPr bwMode="auto">
            <a:xfrm rot="3600000">
              <a:off x="-488" y="488"/>
              <a:ext cx="975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Text Box 40"/>
            <p:cNvSpPr txBox="1">
              <a:spLocks noChangeArrowheads="1"/>
            </p:cNvSpPr>
            <p:nvPr/>
          </p:nvSpPr>
          <p:spPr bwMode="auto">
            <a:xfrm rot="19800000">
              <a:off x="42" y="182"/>
              <a:ext cx="262" cy="6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</a:rPr>
                <a:t>意义</a:t>
              </a:r>
            </a:p>
          </p:txBody>
        </p:sp>
      </p:grpSp>
      <p:grpSp>
        <p:nvGrpSpPr>
          <p:cNvPr id="14" name="Group 41"/>
          <p:cNvGrpSpPr/>
          <p:nvPr/>
        </p:nvGrpSpPr>
        <p:grpSpPr bwMode="auto">
          <a:xfrm>
            <a:off x="5259917" y="3644901"/>
            <a:ext cx="681567" cy="1800225"/>
            <a:chOff x="42" y="0"/>
            <a:chExt cx="322" cy="1134"/>
          </a:xfrm>
        </p:grpSpPr>
        <p:sp>
          <p:nvSpPr>
            <p:cNvPr id="35861" name="Line 42"/>
            <p:cNvSpPr>
              <a:spLocks noChangeShapeType="1"/>
            </p:cNvSpPr>
            <p:nvPr/>
          </p:nvSpPr>
          <p:spPr bwMode="auto">
            <a:xfrm rot="7800000">
              <a:off x="-203" y="567"/>
              <a:ext cx="113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Text Box 43"/>
            <p:cNvSpPr txBox="1">
              <a:spLocks noChangeArrowheads="1"/>
            </p:cNvSpPr>
            <p:nvPr/>
          </p:nvSpPr>
          <p:spPr bwMode="auto">
            <a:xfrm rot="2400000">
              <a:off x="42" y="272"/>
              <a:ext cx="262" cy="6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</a:rPr>
                <a:t>性质</a:t>
              </a:r>
            </a:p>
          </p:txBody>
        </p:sp>
      </p:grpSp>
      <p:sp>
        <p:nvSpPr>
          <p:cNvPr id="35856" name="Text Box 44"/>
          <p:cNvSpPr txBox="1">
            <a:spLocks noChangeArrowheads="1"/>
          </p:cNvSpPr>
          <p:nvPr/>
        </p:nvSpPr>
        <p:spPr bwMode="auto">
          <a:xfrm>
            <a:off x="3983567" y="5445126"/>
            <a:ext cx="345651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2029" name="Text Box 45"/>
          <p:cNvSpPr txBox="1">
            <a:spLocks noChangeArrowheads="1"/>
          </p:cNvSpPr>
          <p:nvPr/>
        </p:nvSpPr>
        <p:spPr bwMode="auto">
          <a:xfrm>
            <a:off x="3503084" y="5146676"/>
            <a:ext cx="2783416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美国历史上</a:t>
            </a:r>
          </a:p>
          <a:p>
            <a:pPr>
              <a:lnSpc>
                <a:spcPts val="3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的第二次</a:t>
            </a:r>
          </a:p>
          <a:p>
            <a:pPr>
              <a:lnSpc>
                <a:spcPts val="3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资产阶级革命</a:t>
            </a:r>
          </a:p>
        </p:txBody>
      </p:sp>
      <p:sp>
        <p:nvSpPr>
          <p:cNvPr id="42030" name="Text Box 46"/>
          <p:cNvSpPr txBox="1">
            <a:spLocks noChangeArrowheads="1"/>
          </p:cNvSpPr>
          <p:nvPr/>
        </p:nvSpPr>
        <p:spPr bwMode="auto">
          <a:xfrm>
            <a:off x="6957484" y="5091114"/>
            <a:ext cx="5090583" cy="1054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2000" b="1"/>
              <a:t>经过这场战争，美国</a:t>
            </a:r>
            <a:r>
              <a:rPr lang="zh-CN" altLang="en-US" sz="2000" b="1">
                <a:latin typeface="楷体_GB2312" pitchFamily="49" charset="-122"/>
              </a:rPr>
              <a:t>维护了国家统一，废除了奴隶制度，清除了资本主义发展的最大障碍，为以后经济的迅速发展创造了条件。</a:t>
            </a:r>
          </a:p>
        </p:txBody>
      </p:sp>
      <p:sp>
        <p:nvSpPr>
          <p:cNvPr id="42032" name="Text Box 48"/>
          <p:cNvSpPr txBox="1">
            <a:spLocks noChangeArrowheads="1"/>
          </p:cNvSpPr>
          <p:nvPr/>
        </p:nvSpPr>
        <p:spPr bwMode="auto">
          <a:xfrm>
            <a:off x="5588000" y="1114426"/>
            <a:ext cx="3168651" cy="40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林肯就任总统</a:t>
            </a:r>
          </a:p>
        </p:txBody>
      </p:sp>
      <p:sp>
        <p:nvSpPr>
          <p:cNvPr id="35860" name="椭圆 14"/>
          <p:cNvSpPr>
            <a:spLocks noChangeArrowheads="1"/>
          </p:cNvSpPr>
          <p:nvPr/>
        </p:nvSpPr>
        <p:spPr bwMode="auto">
          <a:xfrm>
            <a:off x="203200" y="152400"/>
            <a:ext cx="1727200" cy="609600"/>
          </a:xfrm>
          <a:prstGeom prst="ellipse">
            <a:avLst/>
          </a:prstGeom>
          <a:solidFill>
            <a:srgbClr val="FFFFFF">
              <a:alpha val="0"/>
            </a:srgbClr>
          </a:solidFill>
          <a:ln w="76200">
            <a:solidFill>
              <a:srgbClr val="C00000"/>
            </a:solidFill>
            <a:round/>
          </a:ln>
        </p:spPr>
        <p:txBody>
          <a:bodyPr lIns="90000" tIns="46800" rIns="90000" bIns="46800" anchor="ctr"/>
          <a:lstStyle/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小结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bldLvl="0" animBg="1"/>
      <p:bldP spid="41999" grpId="0"/>
      <p:bldP spid="42020" grpId="0"/>
      <p:bldP spid="42021" grpId="0"/>
      <p:bldP spid="42029" grpId="0"/>
      <p:bldP spid="42030" grpId="0"/>
      <p:bldP spid="420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1524000" y="6019800"/>
            <a:ext cx="1930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宋体" panose="02010600030101010101" pitchFamily="2" charset="-122"/>
            </a:endParaRP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sz="quarter" idx="13"/>
          </p:nvPr>
        </p:nvGraphicFramePr>
        <p:xfrm>
          <a:off x="8229600" y="2895600"/>
          <a:ext cx="3962400" cy="2971800"/>
        </p:xfrm>
        <a:graphic>
          <a:graphicData uri="http://schemas.openxmlformats.org/presentationml/2006/ole">
            <p:oleObj spid="_x0000_s1029" r:id="rId3" imgW="7620000" imgH="5715000" progId="">
              <p:embed/>
            </p:oleObj>
          </a:graphicData>
        </a:graphic>
      </p:graphicFrame>
      <p:sp>
        <p:nvSpPr>
          <p:cNvPr id="33795" name="Rectangle 4"/>
          <p:cNvSpPr/>
          <p:nvPr/>
        </p:nvSpPr>
        <p:spPr>
          <a:xfrm>
            <a:off x="1" y="685801"/>
            <a:ext cx="4135967" cy="5838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defRPr/>
            </a:pPr>
            <a:r>
              <a:rPr lang="en-US" altLang="zh-CN" sz="3600" b="1" noProof="1">
                <a:ea typeface="宋体" panose="02010600030101010101" pitchFamily="2" charset="-122"/>
              </a:rPr>
              <a:t>         </a:t>
            </a:r>
            <a:r>
              <a:rPr lang="en-US" altLang="zh-CN" sz="2800" b="1" noProof="1">
                <a:ea typeface="宋体" panose="02010600030101010101" pitchFamily="2" charset="-122"/>
              </a:rPr>
              <a:t>1.</a:t>
            </a:r>
            <a:r>
              <a:rPr lang="zh-CN" altLang="zh-CN" sz="2800" b="1" noProof="1">
                <a:ea typeface="宋体" panose="02010600030101010101" pitchFamily="2" charset="-122"/>
              </a:rPr>
              <a:t>根本原因：</a:t>
            </a: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 </a:t>
            </a:r>
            <a:r>
              <a:rPr lang="en-US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2.</a:t>
            </a:r>
            <a:r>
              <a:rPr lang="zh-CN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焦点：</a:t>
            </a:r>
            <a:endParaRPr lang="zh-CN" altLang="zh-CN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ea typeface="宋体" panose="02010600030101010101" pitchFamily="2" charset="-122"/>
              </a:rPr>
              <a:t>3.</a:t>
            </a:r>
            <a:r>
              <a:rPr lang="zh-CN" altLang="zh-CN" sz="2800" b="1" noProof="1">
                <a:ea typeface="宋体" panose="02010600030101010101" pitchFamily="2" charset="-122"/>
              </a:rPr>
              <a:t>导火线：</a:t>
            </a: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4.</a:t>
            </a:r>
            <a:r>
              <a:rPr lang="zh-CN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开始：</a:t>
            </a:r>
            <a:endParaRPr lang="zh-CN" altLang="zh-CN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ea typeface="宋体" panose="02010600030101010101" pitchFamily="2" charset="-122"/>
              </a:rPr>
              <a:t>5.</a:t>
            </a:r>
            <a:r>
              <a:rPr lang="zh-CN" altLang="zh-CN" sz="2800" b="1" noProof="1">
                <a:ea typeface="宋体" panose="02010600030101010101" pitchFamily="2" charset="-122"/>
              </a:rPr>
              <a:t>转折</a:t>
            </a:r>
            <a:r>
              <a:rPr lang="zh-CN" altLang="en-US" sz="2800" b="1" noProof="1">
                <a:ea typeface="宋体" panose="02010600030101010101" pitchFamily="2" charset="-122"/>
              </a:rPr>
              <a:t>：</a:t>
            </a: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6.</a:t>
            </a:r>
            <a:r>
              <a:rPr lang="zh-CN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结束：</a:t>
            </a:r>
            <a:endParaRPr lang="zh-CN" altLang="en-US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ea typeface="宋体" panose="02010600030101010101" pitchFamily="2" charset="-122"/>
              </a:rPr>
              <a:t>7.</a:t>
            </a:r>
            <a:r>
              <a:rPr lang="zh-CN" altLang="en-US" sz="2800" b="1" noProof="1">
                <a:ea typeface="宋体" panose="02010600030101010101" pitchFamily="2" charset="-122"/>
              </a:rPr>
              <a:t>林肯的</a:t>
            </a: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   贡献：</a:t>
            </a:r>
            <a:endParaRPr lang="zh-CN" altLang="zh-CN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8.</a:t>
            </a:r>
            <a:r>
              <a:rPr lang="zh-CN" altLang="zh-CN" sz="2800" b="1" noProof="1">
                <a:solidFill>
                  <a:schemeClr val="accent6"/>
                </a:solidFill>
                <a:ea typeface="宋体" panose="02010600030101010101" pitchFamily="2" charset="-122"/>
              </a:rPr>
              <a:t>性质：</a:t>
            </a:r>
            <a:endParaRPr lang="zh-CN" altLang="zh-CN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</a:t>
            </a:r>
            <a:r>
              <a:rPr lang="en-US" altLang="zh-CN" sz="2800" b="1" noProof="1">
                <a:ea typeface="宋体" panose="02010600030101010101" pitchFamily="2" charset="-122"/>
              </a:rPr>
              <a:t>9.</a:t>
            </a:r>
            <a:r>
              <a:rPr lang="zh-CN" altLang="zh-CN" sz="2800" b="1" noProof="1">
                <a:ea typeface="宋体" panose="02010600030101010101" pitchFamily="2" charset="-122"/>
              </a:rPr>
              <a:t>意义：</a:t>
            </a:r>
            <a:endParaRPr lang="zh-CN" altLang="en-US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endParaRPr lang="zh-CN" altLang="en-US" sz="2800" b="1" noProof="1">
              <a:ea typeface="宋体" panose="02010600030101010101" pitchFamily="2" charset="-122"/>
            </a:endParaRPr>
          </a:p>
          <a:p>
            <a:pPr marL="342900" indent="-342900" fontAlgn="auto">
              <a:spcBef>
                <a:spcPct val="20000"/>
              </a:spcBef>
              <a:defRPr/>
            </a:pPr>
            <a:r>
              <a:rPr lang="zh-CN" altLang="en-US" sz="2800" b="1" noProof="1">
                <a:ea typeface="宋体" panose="02010600030101010101" pitchFamily="2" charset="-122"/>
              </a:rPr>
              <a:t>            </a:t>
            </a:r>
            <a:endParaRPr lang="zh-CN" altLang="zh-CN" sz="2800" b="1" noProof="1">
              <a:ea typeface="宋体" panose="02010600030101010101" pitchFamily="2" charset="-122"/>
            </a:endParaRP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4093634" y="568326"/>
            <a:ext cx="9167284" cy="1261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北方资本主义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经济和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南方种植园经济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两种经济制度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矛盾不可调和</a:t>
            </a:r>
          </a:p>
          <a:p>
            <a:endParaRPr lang="zh-CN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7398" name="Text Box 6"/>
          <p:cNvSpPr txBox="1">
            <a:spLocks noChangeArrowheads="1"/>
          </p:cNvSpPr>
          <p:nvPr/>
        </p:nvSpPr>
        <p:spPr bwMode="auto">
          <a:xfrm>
            <a:off x="3312584" y="1844676"/>
            <a:ext cx="433281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ea typeface="黑体" panose="02010609060101010101" charset="-122"/>
              </a:rPr>
              <a:t>林肯当选美国总统</a:t>
            </a:r>
          </a:p>
        </p:txBody>
      </p:sp>
      <p:sp>
        <p:nvSpPr>
          <p:cNvPr id="187399" name="Text Box 7"/>
          <p:cNvSpPr txBox="1"/>
          <p:nvPr/>
        </p:nvSpPr>
        <p:spPr>
          <a:xfrm>
            <a:off x="3312585" y="2349500"/>
            <a:ext cx="547158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2400" b="1" noProof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1861年4月，南方挑起内战</a:t>
            </a:r>
          </a:p>
        </p:txBody>
      </p:sp>
      <p:sp>
        <p:nvSpPr>
          <p:cNvPr id="187400" name="Text Box 8"/>
          <p:cNvSpPr txBox="1">
            <a:spLocks noChangeArrowheads="1"/>
          </p:cNvSpPr>
          <p:nvPr/>
        </p:nvSpPr>
        <p:spPr bwMode="auto">
          <a:xfrm>
            <a:off x="3215218" y="2852738"/>
            <a:ext cx="6913033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黑体" panose="02010609060101010101" charset="-122"/>
              </a:rPr>
              <a:t>颁布《宅地法》</a:t>
            </a:r>
            <a:r>
              <a:rPr lang="zh-CN" altLang="zh-CN" sz="2400" b="1">
                <a:solidFill>
                  <a:srgbClr val="FF0000"/>
                </a:solidFill>
                <a:ea typeface="黑体" panose="02010609060101010101" charset="-122"/>
              </a:rPr>
              <a:t>《解放黑人奴隶宣言》</a:t>
            </a:r>
          </a:p>
          <a:p>
            <a:r>
              <a:rPr lang="zh-CN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87401" name="Text Box 9"/>
          <p:cNvSpPr txBox="1"/>
          <p:nvPr/>
        </p:nvSpPr>
        <p:spPr>
          <a:xfrm>
            <a:off x="3312585" y="3357564"/>
            <a:ext cx="442383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2400" b="1" noProof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1865年</a:t>
            </a:r>
            <a:r>
              <a:rPr lang="en-US" altLang="zh-CN" sz="2400" b="1" noProof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 b="1" noProof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zh-CN" sz="2400" b="1" noProof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</a:rPr>
              <a:t>，北方胜利</a:t>
            </a:r>
          </a:p>
        </p:txBody>
      </p:sp>
      <p:sp>
        <p:nvSpPr>
          <p:cNvPr id="187402" name="Text Box 10"/>
          <p:cNvSpPr txBox="1">
            <a:spLocks noChangeArrowheads="1"/>
          </p:cNvSpPr>
          <p:nvPr/>
        </p:nvSpPr>
        <p:spPr bwMode="auto">
          <a:xfrm>
            <a:off x="3407833" y="4076700"/>
            <a:ext cx="4895851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ea typeface="宋体" panose="02010600030101010101" pitchFamily="2" charset="-122"/>
              </a:rPr>
              <a:t>   </a:t>
            </a:r>
            <a:r>
              <a:rPr lang="zh-CN" altLang="en-US" sz="2000" b="1">
                <a:solidFill>
                  <a:srgbClr val="FF0000"/>
                </a:solidFill>
                <a:ea typeface="黑体" panose="02010609060101010101" charset="-122"/>
              </a:rPr>
              <a:t>领导南北战争胜利；维护国家统一；解放黑人奴隶</a:t>
            </a:r>
          </a:p>
          <a:p>
            <a:pPr>
              <a:spcBef>
                <a:spcPct val="20000"/>
              </a:spcBef>
            </a:pPr>
            <a:endParaRPr lang="zh-CN" altLang="zh-CN" sz="20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87404" name="Rectangle 12"/>
          <p:cNvSpPr>
            <a:spLocks noChangeArrowheads="1"/>
          </p:cNvSpPr>
          <p:nvPr/>
        </p:nvSpPr>
        <p:spPr bwMode="auto">
          <a:xfrm>
            <a:off x="228600" y="0"/>
            <a:ext cx="11963400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charset="-122"/>
                <a:sym typeface="+mn-ea"/>
              </a:rPr>
              <a:t>                   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charset="-122"/>
                <a:sym typeface="+mn-ea"/>
              </a:rPr>
              <a:t>本课的知识结构</a:t>
            </a:r>
            <a:endParaRPr lang="zh-CN" altLang="zh-CN" sz="3200" b="1">
              <a:effectLst>
                <a:outerShdw blurRad="38100" dist="38100" dir="2700000" algn="tl">
                  <a:srgbClr val="C0C0C0"/>
                </a:outerShdw>
              </a:effectLst>
              <a:ea typeface="华文行楷" panose="02010800040101010101" charset="-122"/>
              <a:sym typeface="+mn-ea"/>
            </a:endParaRPr>
          </a:p>
        </p:txBody>
      </p:sp>
      <p:sp>
        <p:nvSpPr>
          <p:cNvPr id="187405" name="Text Box 13"/>
          <p:cNvSpPr txBox="1"/>
          <p:nvPr/>
        </p:nvSpPr>
        <p:spPr>
          <a:xfrm>
            <a:off x="3215217" y="1341438"/>
            <a:ext cx="336126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zh-CN" sz="2400" b="1" noProof="1">
                <a:solidFill>
                  <a:schemeClr val="accent6"/>
                </a:solidFill>
                <a:ea typeface="黑体" panose="02010609060101010101" charset="-122"/>
              </a:rPr>
              <a:t>奴隶制的存废</a:t>
            </a:r>
          </a:p>
        </p:txBody>
      </p:sp>
      <p:sp>
        <p:nvSpPr>
          <p:cNvPr id="1037" name="AutoShape 14"/>
          <p:cNvSpPr/>
          <p:nvPr/>
        </p:nvSpPr>
        <p:spPr bwMode="auto">
          <a:xfrm>
            <a:off x="1096434" y="981075"/>
            <a:ext cx="393700" cy="5111750"/>
          </a:xfrm>
          <a:prstGeom prst="leftBrace">
            <a:avLst>
              <a:gd name="adj1" fmla="val 98100"/>
              <a:gd name="adj2" fmla="val 50532"/>
            </a:avLst>
          </a:prstGeom>
          <a:noFill/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8" name="Text Box 18"/>
          <p:cNvSpPr txBox="1">
            <a:spLocks noChangeArrowheads="1"/>
          </p:cNvSpPr>
          <p:nvPr/>
        </p:nvSpPr>
        <p:spPr bwMode="auto">
          <a:xfrm>
            <a:off x="3407834" y="5445126"/>
            <a:ext cx="528108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ea typeface="黑体" panose="02010609060101010101" charset="-122"/>
              </a:rPr>
              <a:t>   </a:t>
            </a:r>
            <a:r>
              <a:rPr lang="zh-CN" altLang="en-US" sz="2000" b="1">
                <a:ea typeface="黑体" panose="02010609060101010101" charset="-122"/>
              </a:rPr>
              <a:t>废除了</a:t>
            </a:r>
            <a:r>
              <a:rPr lang="zh-CN" altLang="en-US" sz="2000" b="1">
                <a:solidFill>
                  <a:srgbClr val="FF0000"/>
                </a:solidFill>
                <a:ea typeface="黑体" panose="02010609060101010101" charset="-122"/>
              </a:rPr>
              <a:t>奴隶制度，</a:t>
            </a:r>
            <a:r>
              <a:rPr lang="zh-CN" altLang="en-US" sz="2000" b="1">
                <a:ea typeface="黑体" panose="02010609060101010101" charset="-122"/>
              </a:rPr>
              <a:t>扫清了资本主义发展的最</a:t>
            </a:r>
            <a:r>
              <a:rPr lang="zh-CN" altLang="en-US" sz="2000" b="1">
                <a:solidFill>
                  <a:srgbClr val="FF0000"/>
                </a:solidFill>
                <a:ea typeface="黑体" panose="02010609060101010101" charset="-122"/>
              </a:rPr>
              <a:t>大障碍，</a:t>
            </a:r>
            <a:r>
              <a:rPr lang="zh-CN" altLang="en-US" sz="2000" b="1">
                <a:ea typeface="黑体" panose="02010609060101010101" charset="-122"/>
              </a:rPr>
              <a:t>为以后经济的迅速发展创造了条件。</a:t>
            </a:r>
          </a:p>
        </p:txBody>
      </p:sp>
      <p:sp>
        <p:nvSpPr>
          <p:cNvPr id="33806" name="Text Box 19"/>
          <p:cNvSpPr txBox="1"/>
          <p:nvPr/>
        </p:nvSpPr>
        <p:spPr>
          <a:xfrm>
            <a:off x="3407834" y="4946651"/>
            <a:ext cx="537633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en-US" sz="2000" b="1" noProof="1">
                <a:solidFill>
                  <a:schemeClr val="accent6"/>
                </a:solidFill>
                <a:ea typeface="黑体" panose="02010609060101010101" charset="-122"/>
              </a:rPr>
              <a:t>美国历史上第二次资产阶级革命</a:t>
            </a:r>
          </a:p>
        </p:txBody>
      </p:sp>
      <p:sp>
        <p:nvSpPr>
          <p:cNvPr id="1040" name="文本框 1"/>
          <p:cNvSpPr txBox="1">
            <a:spLocks noChangeArrowheads="1"/>
          </p:cNvSpPr>
          <p:nvPr/>
        </p:nvSpPr>
        <p:spPr bwMode="auto">
          <a:xfrm>
            <a:off x="294269" y="2811463"/>
            <a:ext cx="738664" cy="3282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美国内战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7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7" grpId="0" animBg="1"/>
      <p:bldP spid="187398" grpId="0" animBg="1"/>
      <p:bldP spid="187399" grpId="0" animBg="1"/>
      <p:bldP spid="187400" grpId="0" animBg="1"/>
      <p:bldP spid="187401" grpId="0" animBg="1"/>
      <p:bldP spid="18740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1776" y="1471992"/>
            <a:ext cx="4814138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岛国之忧</a:t>
            </a:r>
            <a:r>
              <a:rPr lang="en-US" altLang="zh-CN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维新背景</a:t>
            </a:r>
          </a:p>
        </p:txBody>
      </p:sp>
      <p:sp>
        <p:nvSpPr>
          <p:cNvPr id="5" name="矩形 4"/>
          <p:cNvSpPr/>
          <p:nvPr/>
        </p:nvSpPr>
        <p:spPr>
          <a:xfrm>
            <a:off x="3591776" y="2505076"/>
            <a:ext cx="4814138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明智之举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维新措施</a:t>
            </a:r>
          </a:p>
        </p:txBody>
      </p:sp>
      <p:sp>
        <p:nvSpPr>
          <p:cNvPr id="6" name="矩形 5"/>
          <p:cNvSpPr/>
          <p:nvPr/>
        </p:nvSpPr>
        <p:spPr>
          <a:xfrm>
            <a:off x="3612731" y="3619500"/>
            <a:ext cx="4814138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强国之路</a:t>
            </a:r>
            <a:r>
              <a:rPr lang="en-US" altLang="zh-CN" sz="40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40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维新影响</a:t>
            </a:r>
          </a:p>
        </p:txBody>
      </p:sp>
      <p:sp>
        <p:nvSpPr>
          <p:cNvPr id="7" name="矩形 6"/>
          <p:cNvSpPr/>
          <p:nvPr/>
        </p:nvSpPr>
        <p:spPr>
          <a:xfrm>
            <a:off x="3643211" y="4782821"/>
            <a:ext cx="4814138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时代之思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维新启示</a:t>
            </a:r>
          </a:p>
        </p:txBody>
      </p:sp>
      <p:sp>
        <p:nvSpPr>
          <p:cNvPr id="2" name="矩形 1"/>
          <p:cNvSpPr/>
          <p:nvPr/>
        </p:nvSpPr>
        <p:spPr>
          <a:xfrm>
            <a:off x="3391569" y="133987"/>
            <a:ext cx="5213286" cy="132343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4000" b="1" dirty="0" smtClean="0">
                <a:solidFill>
                  <a:srgbClr val="31160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 smtClean="0">
                <a:solidFill>
                  <a:srgbClr val="31160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="1" dirty="0" smtClean="0">
                <a:solidFill>
                  <a:srgbClr val="31160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    日本明治维新</a:t>
            </a:r>
            <a:endParaRPr lang="zh-CN" altLang="zh-CN" sz="4000" b="1" dirty="0">
              <a:solidFill>
                <a:srgbClr val="31160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1868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271" name="Picture 3" descr="SC2003092713364270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755" y="1585597"/>
            <a:ext cx="3028951" cy="42576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266" name="对象 1"/>
          <p:cNvGraphicFramePr>
            <a:graphicFrameLocks noChangeAspect="1"/>
          </p:cNvGraphicFramePr>
          <p:nvPr/>
        </p:nvGraphicFramePr>
        <p:xfrm>
          <a:off x="8437881" y="1585597"/>
          <a:ext cx="3178175" cy="4257675"/>
        </p:xfrm>
        <a:graphic>
          <a:graphicData uri="http://schemas.openxmlformats.org/presentationml/2006/ole">
            <p:oleObj spid="_x0000_s126977" r:id="rId5" imgW="3448462" imgH="4352499" progId="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11057348" y="1296989"/>
            <a:ext cx="800219" cy="522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defRPr/>
            </a:pPr>
            <a:r>
              <a:rPr kumimoji="1"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1" charset="-122"/>
              </a:rPr>
              <a:t>日本封建等级示意图</a:t>
            </a:r>
          </a:p>
        </p:txBody>
      </p:sp>
      <p:grpSp>
        <p:nvGrpSpPr>
          <p:cNvPr id="2" name="Group 3"/>
          <p:cNvGrpSpPr/>
          <p:nvPr/>
        </p:nvGrpSpPr>
        <p:grpSpPr bwMode="auto">
          <a:xfrm>
            <a:off x="6663268" y="116632"/>
            <a:ext cx="3988778" cy="6678740"/>
            <a:chOff x="912" y="336"/>
            <a:chExt cx="1920" cy="3680"/>
          </a:xfrm>
        </p:grpSpPr>
        <p:pic>
          <p:nvPicPr>
            <p:cNvPr id="21518" name="Picture 4" descr="1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63"/>
            <a:stretch>
              <a:fillRect/>
            </a:stretch>
          </p:blipFill>
          <p:spPr bwMode="auto">
            <a:xfrm>
              <a:off x="912" y="336"/>
              <a:ext cx="1875" cy="3648"/>
            </a:xfrm>
            <a:prstGeom prst="rect">
              <a:avLst/>
            </a:prstGeom>
            <a:noFill/>
            <a:ln w="76200">
              <a:solidFill>
                <a:srgbClr val="66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519" name="Text Box 5"/>
            <p:cNvSpPr txBox="1">
              <a:spLocks noChangeArrowheads="1"/>
            </p:cNvSpPr>
            <p:nvPr/>
          </p:nvSpPr>
          <p:spPr bwMode="auto">
            <a:xfrm>
              <a:off x="1789" y="624"/>
              <a:ext cx="533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 dirty="0"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天皇</a:t>
              </a:r>
            </a:p>
          </p:txBody>
        </p:sp>
        <p:sp>
          <p:nvSpPr>
            <p:cNvPr id="21520" name="Text Box 6"/>
            <p:cNvSpPr txBox="1">
              <a:spLocks noChangeArrowheads="1"/>
            </p:cNvSpPr>
            <p:nvPr/>
          </p:nvSpPr>
          <p:spPr bwMode="auto">
            <a:xfrm>
              <a:off x="1760" y="1180"/>
              <a:ext cx="533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将军</a:t>
              </a:r>
            </a:p>
          </p:txBody>
        </p:sp>
        <p:sp>
          <p:nvSpPr>
            <p:cNvPr id="21521" name="Text Box 7"/>
            <p:cNvSpPr txBox="1">
              <a:spLocks noChangeArrowheads="1"/>
            </p:cNvSpPr>
            <p:nvPr/>
          </p:nvSpPr>
          <p:spPr bwMode="auto">
            <a:xfrm>
              <a:off x="1808" y="1852"/>
              <a:ext cx="533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大名</a:t>
              </a:r>
            </a:p>
          </p:txBody>
        </p:sp>
        <p:sp>
          <p:nvSpPr>
            <p:cNvPr id="21522" name="Text Box 8"/>
            <p:cNvSpPr txBox="1">
              <a:spLocks noChangeArrowheads="1"/>
            </p:cNvSpPr>
            <p:nvPr/>
          </p:nvSpPr>
          <p:spPr bwMode="auto">
            <a:xfrm>
              <a:off x="1808" y="2476"/>
              <a:ext cx="533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武士</a:t>
              </a:r>
            </a:p>
          </p:txBody>
        </p:sp>
        <p:sp>
          <p:nvSpPr>
            <p:cNvPr id="21523" name="Text Box 9"/>
            <p:cNvSpPr txBox="1">
              <a:spLocks noChangeArrowheads="1"/>
            </p:cNvSpPr>
            <p:nvPr/>
          </p:nvSpPr>
          <p:spPr bwMode="auto">
            <a:xfrm>
              <a:off x="2472" y="1785"/>
              <a:ext cx="360" cy="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44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隶书" panose="02010509060101010101" pitchFamily="1" charset="-122"/>
                </a:rPr>
                <a:t>士</a:t>
              </a:r>
            </a:p>
          </p:txBody>
        </p:sp>
        <p:sp>
          <p:nvSpPr>
            <p:cNvPr id="21524" name="Text Box 10"/>
            <p:cNvSpPr txBox="1">
              <a:spLocks noChangeArrowheads="1"/>
            </p:cNvSpPr>
            <p:nvPr/>
          </p:nvSpPr>
          <p:spPr bwMode="auto">
            <a:xfrm>
              <a:off x="1967" y="2859"/>
              <a:ext cx="311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solidFill>
                    <a:srgbClr val="CC0000"/>
                  </a:solidFill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农</a:t>
              </a:r>
            </a:p>
          </p:txBody>
        </p:sp>
        <p:sp>
          <p:nvSpPr>
            <p:cNvPr id="21525" name="Text Box 11"/>
            <p:cNvSpPr txBox="1">
              <a:spLocks noChangeArrowheads="1"/>
            </p:cNvSpPr>
            <p:nvPr/>
          </p:nvSpPr>
          <p:spPr bwMode="auto">
            <a:xfrm>
              <a:off x="1967" y="3292"/>
              <a:ext cx="311" cy="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solidFill>
                    <a:srgbClr val="CC0000"/>
                  </a:solidFill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工</a:t>
              </a:r>
            </a:p>
          </p:txBody>
        </p:sp>
        <p:sp>
          <p:nvSpPr>
            <p:cNvPr id="21526" name="Text Box 12"/>
            <p:cNvSpPr txBox="1">
              <a:spLocks noChangeArrowheads="1"/>
            </p:cNvSpPr>
            <p:nvPr/>
          </p:nvSpPr>
          <p:spPr bwMode="auto">
            <a:xfrm>
              <a:off x="1967" y="3660"/>
              <a:ext cx="311" cy="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600" b="1">
                  <a:solidFill>
                    <a:srgbClr val="CC0000"/>
                  </a:solidFill>
                  <a:effectLst/>
                  <a:latin typeface="Times New Roman" panose="02020603050405020304" pitchFamily="18" charset="0"/>
                  <a:ea typeface="隶书" panose="02010509060101010101" pitchFamily="1" charset="-122"/>
                </a:rPr>
                <a:t>商</a:t>
              </a:r>
            </a:p>
          </p:txBody>
        </p:sp>
      </p:grpSp>
      <p:sp>
        <p:nvSpPr>
          <p:cNvPr id="136205" name="AutoShape 13"/>
          <p:cNvSpPr/>
          <p:nvPr/>
        </p:nvSpPr>
        <p:spPr bwMode="auto">
          <a:xfrm>
            <a:off x="5905501" y="639317"/>
            <a:ext cx="478367" cy="3868961"/>
          </a:xfrm>
          <a:prstGeom prst="leftBrace">
            <a:avLst>
              <a:gd name="adj1" fmla="val 76917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6206" name="Text Box 14"/>
          <p:cNvSpPr txBox="1">
            <a:spLocks noChangeArrowheads="1"/>
          </p:cNvSpPr>
          <p:nvPr/>
        </p:nvSpPr>
        <p:spPr bwMode="auto">
          <a:xfrm>
            <a:off x="5138977" y="908720"/>
            <a:ext cx="861774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封建统治阶级</a:t>
            </a:r>
          </a:p>
        </p:txBody>
      </p:sp>
      <p:sp>
        <p:nvSpPr>
          <p:cNvPr id="136207" name="Text Box 15"/>
          <p:cNvSpPr txBox="1">
            <a:spLocks noChangeArrowheads="1"/>
          </p:cNvSpPr>
          <p:nvPr/>
        </p:nvSpPr>
        <p:spPr bwMode="auto">
          <a:xfrm>
            <a:off x="287867" y="1052736"/>
            <a:ext cx="436797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哪些人是封建统治阶级？</a:t>
            </a: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21111" y="2780928"/>
            <a:ext cx="4730608" cy="341632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幕府</a:t>
            </a:r>
            <a:r>
              <a:rPr kumimoji="1"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统治下的日本社会分为士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、农、工、商四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个等级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，士阶级是统治阶级。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身份等级世代相继，不能逾越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WordArt 6"/>
          <p:cNvSpPr>
            <a:spLocks noChangeArrowheads="1" noChangeShapeType="1" noTextEdit="1"/>
          </p:cNvSpPr>
          <p:nvPr/>
        </p:nvSpPr>
        <p:spPr bwMode="auto">
          <a:xfrm>
            <a:off x="10003832" y="44624"/>
            <a:ext cx="2044829" cy="1188418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2900"/>
              </a:lnSpc>
            </a:pPr>
            <a:r>
              <a:rPr lang="zh-CN" altLang="en-US" sz="3600" b="1" kern="10" dirty="0" smtClean="0">
                <a:ln w="9525">
                  <a:solidFill>
                    <a:srgbClr val="00FF00"/>
                  </a:solidFill>
                  <a:round/>
                </a:ln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知识</a:t>
            </a:r>
            <a:endParaRPr lang="en-US" altLang="zh-CN" sz="3600" b="1" kern="10" dirty="0" smtClean="0">
              <a:ln w="9525">
                <a:solidFill>
                  <a:srgbClr val="00FF00"/>
                </a:solidFill>
                <a:round/>
              </a:ln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algn="ctr">
              <a:lnSpc>
                <a:spcPts val="2900"/>
              </a:lnSpc>
            </a:pPr>
            <a:r>
              <a:rPr lang="zh-CN" altLang="en-US" sz="3600" b="1" kern="10" dirty="0" smtClean="0">
                <a:ln w="9525">
                  <a:solidFill>
                    <a:srgbClr val="00FF00"/>
                  </a:solidFill>
                  <a:round/>
                </a:ln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拓展</a:t>
            </a:r>
            <a:endParaRPr lang="zh-CN" altLang="en-US" sz="3600" b="1" kern="10" dirty="0">
              <a:ln w="9525">
                <a:solidFill>
                  <a:srgbClr val="00FF00"/>
                </a:solidFill>
                <a:round/>
              </a:ln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5" grpId="0" animBg="1"/>
      <p:bldP spid="136206" grpId="0"/>
      <p:bldP spid="136207" grpId="0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1" y="1231216"/>
            <a:ext cx="6819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</a:t>
            </a:r>
            <a:r>
              <a:rPr lang="en-US" altLang="zh-CN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最先侵略日本的是哪个国家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57" y="2018173"/>
            <a:ext cx="6478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美国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0" y="3202286"/>
            <a:ext cx="10086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</a:t>
            </a:r>
            <a:r>
              <a:rPr lang="en-US" altLang="zh-CN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面对民族危机，日本</a:t>
            </a:r>
            <a:r>
              <a:rPr lang="zh-CN" altLang="en-US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en-US" altLang="zh-CN" sz="2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开战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还是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开国</a:t>
            </a:r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288" y="4010809"/>
            <a:ext cx="824061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日美签订《日美亲善条约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本的大门被彻底打开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188504" y="-12700"/>
            <a:ext cx="8521885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第一篇章：岛国之忧</a:t>
            </a:r>
            <a:r>
              <a:rPr lang="en-US" altLang="zh-CN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背景（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外患</a:t>
            </a:r>
            <a:r>
              <a:rPr lang="zh-CN" altLang="en-US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6082" name="Picture 2" descr="C:\Users\Administrator\Desktop\15371837227321e07b112d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509" y="549524"/>
            <a:ext cx="4286250" cy="24098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265186" y="2941503"/>
            <a:ext cx="1905917" cy="5232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黑船事件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awamericas_map"/>
          <p:cNvPicPr>
            <a:picLocks noChangeAspect="1"/>
          </p:cNvPicPr>
          <p:nvPr/>
        </p:nvPicPr>
        <p:blipFill>
          <a:blip r:embed="rId3" cstate="print"/>
          <a:srcRect r="9875"/>
          <a:stretch>
            <a:fillRect/>
          </a:stretch>
        </p:blipFill>
        <p:spPr>
          <a:xfrm>
            <a:off x="33020" y="38100"/>
            <a:ext cx="5742975" cy="6846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9"/>
          <p:cNvSpPr/>
          <p:nvPr/>
        </p:nvSpPr>
        <p:spPr>
          <a:xfrm>
            <a:off x="4418295" y="615315"/>
            <a:ext cx="1076325" cy="690563"/>
          </a:xfrm>
          <a:prstGeom prst="borderCallout1">
            <a:avLst>
              <a:gd name="adj1" fmla="val 16551"/>
              <a:gd name="adj2" fmla="val -7079"/>
              <a:gd name="adj3" fmla="val 193792"/>
              <a:gd name="adj4" fmla="val -146056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北美</a:t>
            </a:r>
          </a:p>
        </p:txBody>
      </p:sp>
      <p:sp>
        <p:nvSpPr>
          <p:cNvPr id="15364" name="AutoShape 10"/>
          <p:cNvSpPr/>
          <p:nvPr/>
        </p:nvSpPr>
        <p:spPr>
          <a:xfrm>
            <a:off x="1330925" y="4020503"/>
            <a:ext cx="1147763" cy="763587"/>
          </a:xfrm>
          <a:prstGeom prst="borderCallout2">
            <a:avLst>
              <a:gd name="adj1" fmla="val 24823"/>
              <a:gd name="adj2" fmla="val 100915"/>
              <a:gd name="adj3" fmla="val 24906"/>
              <a:gd name="adj4" fmla="val 139311"/>
              <a:gd name="adj5" fmla="val 92349"/>
              <a:gd name="adj6" fmla="val 262962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南美</a:t>
            </a:r>
          </a:p>
        </p:txBody>
      </p:sp>
      <p:grpSp>
        <p:nvGrpSpPr>
          <p:cNvPr id="2" name="Group 23"/>
          <p:cNvGrpSpPr/>
          <p:nvPr/>
        </p:nvGrpSpPr>
        <p:grpSpPr>
          <a:xfrm>
            <a:off x="33303" y="2820035"/>
            <a:ext cx="5184775" cy="3889375"/>
            <a:chOff x="0" y="0"/>
            <a:chExt cx="3266" cy="2450"/>
          </a:xfrm>
        </p:grpSpPr>
        <p:grpSp>
          <p:nvGrpSpPr>
            <p:cNvPr id="20485" name="Group 20"/>
            <p:cNvGrpSpPr/>
            <p:nvPr/>
          </p:nvGrpSpPr>
          <p:grpSpPr>
            <a:xfrm>
              <a:off x="0" y="0"/>
              <a:ext cx="2358" cy="2450"/>
              <a:chOff x="0" y="0"/>
              <a:chExt cx="2358" cy="2268"/>
            </a:xfrm>
          </p:grpSpPr>
          <p:grpSp>
            <p:nvGrpSpPr>
              <p:cNvPr id="20486" name="Group 18"/>
              <p:cNvGrpSpPr/>
              <p:nvPr/>
            </p:nvGrpSpPr>
            <p:grpSpPr>
              <a:xfrm>
                <a:off x="0" y="0"/>
                <a:ext cx="499" cy="2268"/>
                <a:chOff x="0" y="0"/>
                <a:chExt cx="499" cy="2268"/>
              </a:xfrm>
            </p:grpSpPr>
            <p:sp>
              <p:nvSpPr>
                <p:cNvPr id="15368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99" cy="2268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隶书" panose="02010509060101010101" pitchFamily="1" charset="-122"/>
                    <a:cs typeface="+mn-cs"/>
                  </a:endParaRPr>
                </a:p>
              </p:txBody>
            </p:sp>
            <p:sp>
              <p:nvSpPr>
                <p:cNvPr id="20488" name="Text Box 17"/>
                <p:cNvSpPr txBox="1"/>
                <p:nvPr/>
              </p:nvSpPr>
              <p:spPr>
                <a:xfrm>
                  <a:off x="45" y="317"/>
                  <a:ext cx="408" cy="14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algn="ctr"/>
                  <a:r>
                    <a:rPr lang="zh-CN" altLang="en-US" sz="40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拉丁美洲</a:t>
                  </a:r>
                  <a:endParaRPr lang="zh-CN" altLang="en-US" sz="4000" dirty="0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20489" name="Line 19"/>
              <p:cNvSpPr/>
              <p:nvPr/>
            </p:nvSpPr>
            <p:spPr>
              <a:xfrm>
                <a:off x="0" y="0"/>
                <a:ext cx="235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0490" name="Line 22"/>
            <p:cNvSpPr/>
            <p:nvPr/>
          </p:nvSpPr>
          <p:spPr>
            <a:xfrm>
              <a:off x="45" y="2450"/>
              <a:ext cx="322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pic>
        <p:nvPicPr>
          <p:cNvPr id="16386" name="Picture 6" descr="M17-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92495" y="0"/>
            <a:ext cx="6200775" cy="6858000"/>
          </a:xfrm>
          <a:prstGeom prst="rect">
            <a:avLst/>
          </a:prstGeom>
          <a:noFill/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7" name="Freeform 7"/>
          <p:cNvSpPr/>
          <p:nvPr/>
        </p:nvSpPr>
        <p:spPr bwMode="auto">
          <a:xfrm>
            <a:off x="8882345" y="2513013"/>
            <a:ext cx="2825750" cy="2632075"/>
          </a:xfrm>
          <a:custGeom>
            <a:avLst/>
            <a:gdLst>
              <a:gd name="T0" fmla="*/ 413 w 1780"/>
              <a:gd name="T1" fmla="*/ 40 h 1658"/>
              <a:gd name="T2" fmla="*/ 451 w 1780"/>
              <a:gd name="T3" fmla="*/ 155 h 1658"/>
              <a:gd name="T4" fmla="*/ 346 w 1780"/>
              <a:gd name="T5" fmla="*/ 165 h 1658"/>
              <a:gd name="T6" fmla="*/ 259 w 1780"/>
              <a:gd name="T7" fmla="*/ 117 h 1658"/>
              <a:gd name="T8" fmla="*/ 163 w 1780"/>
              <a:gd name="T9" fmla="*/ 203 h 1658"/>
              <a:gd name="T10" fmla="*/ 182 w 1780"/>
              <a:gd name="T11" fmla="*/ 241 h 1658"/>
              <a:gd name="T12" fmla="*/ 173 w 1780"/>
              <a:gd name="T13" fmla="*/ 357 h 1658"/>
              <a:gd name="T14" fmla="*/ 0 w 1780"/>
              <a:gd name="T15" fmla="*/ 558 h 1658"/>
              <a:gd name="T16" fmla="*/ 125 w 1780"/>
              <a:gd name="T17" fmla="*/ 635 h 1658"/>
              <a:gd name="T18" fmla="*/ 211 w 1780"/>
              <a:gd name="T19" fmla="*/ 712 h 1658"/>
              <a:gd name="T20" fmla="*/ 307 w 1780"/>
              <a:gd name="T21" fmla="*/ 673 h 1658"/>
              <a:gd name="T22" fmla="*/ 413 w 1780"/>
              <a:gd name="T23" fmla="*/ 683 h 1658"/>
              <a:gd name="T24" fmla="*/ 451 w 1780"/>
              <a:gd name="T25" fmla="*/ 741 h 1658"/>
              <a:gd name="T26" fmla="*/ 576 w 1780"/>
              <a:gd name="T27" fmla="*/ 808 h 1658"/>
              <a:gd name="T28" fmla="*/ 662 w 1780"/>
              <a:gd name="T29" fmla="*/ 904 h 1658"/>
              <a:gd name="T30" fmla="*/ 768 w 1780"/>
              <a:gd name="T31" fmla="*/ 1029 h 1658"/>
              <a:gd name="T32" fmla="*/ 720 w 1780"/>
              <a:gd name="T33" fmla="*/ 1125 h 1658"/>
              <a:gd name="T34" fmla="*/ 778 w 1780"/>
              <a:gd name="T35" fmla="*/ 1173 h 1658"/>
              <a:gd name="T36" fmla="*/ 864 w 1780"/>
              <a:gd name="T37" fmla="*/ 1307 h 1658"/>
              <a:gd name="T38" fmla="*/ 691 w 1780"/>
              <a:gd name="T39" fmla="*/ 1461 h 1658"/>
              <a:gd name="T40" fmla="*/ 739 w 1780"/>
              <a:gd name="T41" fmla="*/ 1509 h 1658"/>
              <a:gd name="T42" fmla="*/ 797 w 1780"/>
              <a:gd name="T43" fmla="*/ 1547 h 1658"/>
              <a:gd name="T44" fmla="*/ 874 w 1780"/>
              <a:gd name="T45" fmla="*/ 1643 h 1658"/>
              <a:gd name="T46" fmla="*/ 979 w 1780"/>
              <a:gd name="T47" fmla="*/ 1557 h 1658"/>
              <a:gd name="T48" fmla="*/ 1037 w 1780"/>
              <a:gd name="T49" fmla="*/ 1489 h 1658"/>
              <a:gd name="T50" fmla="*/ 1123 w 1780"/>
              <a:gd name="T51" fmla="*/ 1278 h 1658"/>
              <a:gd name="T52" fmla="*/ 1421 w 1780"/>
              <a:gd name="T53" fmla="*/ 1201 h 1658"/>
              <a:gd name="T54" fmla="*/ 1488 w 1780"/>
              <a:gd name="T55" fmla="*/ 1134 h 1658"/>
              <a:gd name="T56" fmla="*/ 1555 w 1780"/>
              <a:gd name="T57" fmla="*/ 913 h 1658"/>
              <a:gd name="T58" fmla="*/ 1690 w 1780"/>
              <a:gd name="T59" fmla="*/ 693 h 1658"/>
              <a:gd name="T60" fmla="*/ 1757 w 1780"/>
              <a:gd name="T61" fmla="*/ 597 h 1658"/>
              <a:gd name="T62" fmla="*/ 1738 w 1780"/>
              <a:gd name="T63" fmla="*/ 481 h 1658"/>
              <a:gd name="T64" fmla="*/ 1738 w 1780"/>
              <a:gd name="T65" fmla="*/ 491 h 1658"/>
              <a:gd name="T66" fmla="*/ 1603 w 1780"/>
              <a:gd name="T67" fmla="*/ 414 h 1658"/>
              <a:gd name="T68" fmla="*/ 1334 w 1780"/>
              <a:gd name="T69" fmla="*/ 318 h 1658"/>
              <a:gd name="T70" fmla="*/ 1152 w 1780"/>
              <a:gd name="T71" fmla="*/ 261 h 1658"/>
              <a:gd name="T72" fmla="*/ 1094 w 1780"/>
              <a:gd name="T73" fmla="*/ 97 h 1658"/>
              <a:gd name="T74" fmla="*/ 960 w 1780"/>
              <a:gd name="T75" fmla="*/ 59 h 1658"/>
              <a:gd name="T76" fmla="*/ 902 w 1780"/>
              <a:gd name="T77" fmla="*/ 126 h 1658"/>
              <a:gd name="T78" fmla="*/ 787 w 1780"/>
              <a:gd name="T79" fmla="*/ 97 h 1658"/>
              <a:gd name="T80" fmla="*/ 634 w 1780"/>
              <a:gd name="T81" fmla="*/ 88 h 1658"/>
              <a:gd name="T82" fmla="*/ 605 w 1780"/>
              <a:gd name="T83" fmla="*/ 1 h 16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780"/>
              <a:gd name="T127" fmla="*/ 0 h 1658"/>
              <a:gd name="T128" fmla="*/ 1780 w 1780"/>
              <a:gd name="T129" fmla="*/ 1658 h 16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780" h="1658">
                <a:moveTo>
                  <a:pt x="605" y="1"/>
                </a:moveTo>
                <a:cubicBezTo>
                  <a:pt x="503" y="36"/>
                  <a:pt x="587" y="27"/>
                  <a:pt x="413" y="40"/>
                </a:cubicBezTo>
                <a:cubicBezTo>
                  <a:pt x="463" y="56"/>
                  <a:pt x="459" y="66"/>
                  <a:pt x="432" y="107"/>
                </a:cubicBezTo>
                <a:cubicBezTo>
                  <a:pt x="445" y="115"/>
                  <a:pt x="487" y="129"/>
                  <a:pt x="451" y="155"/>
                </a:cubicBezTo>
                <a:cubicBezTo>
                  <a:pt x="435" y="167"/>
                  <a:pt x="394" y="174"/>
                  <a:pt x="394" y="174"/>
                </a:cubicBezTo>
                <a:cubicBezTo>
                  <a:pt x="378" y="171"/>
                  <a:pt x="361" y="172"/>
                  <a:pt x="346" y="165"/>
                </a:cubicBezTo>
                <a:cubicBezTo>
                  <a:pt x="325" y="155"/>
                  <a:pt x="310" y="133"/>
                  <a:pt x="288" y="126"/>
                </a:cubicBezTo>
                <a:cubicBezTo>
                  <a:pt x="278" y="123"/>
                  <a:pt x="269" y="120"/>
                  <a:pt x="259" y="117"/>
                </a:cubicBezTo>
                <a:cubicBezTo>
                  <a:pt x="258" y="117"/>
                  <a:pt x="203" y="134"/>
                  <a:pt x="202" y="136"/>
                </a:cubicBezTo>
                <a:cubicBezTo>
                  <a:pt x="158" y="214"/>
                  <a:pt x="228" y="181"/>
                  <a:pt x="163" y="203"/>
                </a:cubicBezTo>
                <a:cubicBezTo>
                  <a:pt x="160" y="213"/>
                  <a:pt x="149" y="223"/>
                  <a:pt x="154" y="232"/>
                </a:cubicBezTo>
                <a:cubicBezTo>
                  <a:pt x="158" y="241"/>
                  <a:pt x="174" y="236"/>
                  <a:pt x="182" y="241"/>
                </a:cubicBezTo>
                <a:cubicBezTo>
                  <a:pt x="197" y="250"/>
                  <a:pt x="212" y="276"/>
                  <a:pt x="221" y="289"/>
                </a:cubicBezTo>
                <a:cubicBezTo>
                  <a:pt x="200" y="312"/>
                  <a:pt x="194" y="334"/>
                  <a:pt x="173" y="357"/>
                </a:cubicBezTo>
                <a:cubicBezTo>
                  <a:pt x="153" y="414"/>
                  <a:pt x="111" y="424"/>
                  <a:pt x="58" y="443"/>
                </a:cubicBezTo>
                <a:cubicBezTo>
                  <a:pt x="22" y="478"/>
                  <a:pt x="13" y="510"/>
                  <a:pt x="0" y="558"/>
                </a:cubicBezTo>
                <a:cubicBezTo>
                  <a:pt x="38" y="583"/>
                  <a:pt x="56" y="613"/>
                  <a:pt x="86" y="645"/>
                </a:cubicBezTo>
                <a:cubicBezTo>
                  <a:pt x="99" y="642"/>
                  <a:pt x="112" y="635"/>
                  <a:pt x="125" y="635"/>
                </a:cubicBezTo>
                <a:cubicBezTo>
                  <a:pt x="171" y="635"/>
                  <a:pt x="154" y="679"/>
                  <a:pt x="182" y="702"/>
                </a:cubicBezTo>
                <a:cubicBezTo>
                  <a:pt x="190" y="708"/>
                  <a:pt x="201" y="709"/>
                  <a:pt x="211" y="712"/>
                </a:cubicBezTo>
                <a:cubicBezTo>
                  <a:pt x="237" y="706"/>
                  <a:pt x="262" y="699"/>
                  <a:pt x="288" y="693"/>
                </a:cubicBezTo>
                <a:cubicBezTo>
                  <a:pt x="297" y="691"/>
                  <a:pt x="299" y="678"/>
                  <a:pt x="307" y="673"/>
                </a:cubicBezTo>
                <a:cubicBezTo>
                  <a:pt x="316" y="668"/>
                  <a:pt x="326" y="667"/>
                  <a:pt x="336" y="664"/>
                </a:cubicBezTo>
                <a:cubicBezTo>
                  <a:pt x="381" y="635"/>
                  <a:pt x="384" y="639"/>
                  <a:pt x="413" y="683"/>
                </a:cubicBezTo>
                <a:cubicBezTo>
                  <a:pt x="416" y="699"/>
                  <a:pt x="413" y="717"/>
                  <a:pt x="422" y="731"/>
                </a:cubicBezTo>
                <a:cubicBezTo>
                  <a:pt x="428" y="740"/>
                  <a:pt x="441" y="739"/>
                  <a:pt x="451" y="741"/>
                </a:cubicBezTo>
                <a:cubicBezTo>
                  <a:pt x="496" y="752"/>
                  <a:pt x="519" y="754"/>
                  <a:pt x="557" y="779"/>
                </a:cubicBezTo>
                <a:cubicBezTo>
                  <a:pt x="563" y="789"/>
                  <a:pt x="567" y="801"/>
                  <a:pt x="576" y="808"/>
                </a:cubicBezTo>
                <a:cubicBezTo>
                  <a:pt x="614" y="838"/>
                  <a:pt x="613" y="785"/>
                  <a:pt x="595" y="856"/>
                </a:cubicBezTo>
                <a:cubicBezTo>
                  <a:pt x="610" y="901"/>
                  <a:pt x="620" y="889"/>
                  <a:pt x="662" y="904"/>
                </a:cubicBezTo>
                <a:cubicBezTo>
                  <a:pt x="717" y="959"/>
                  <a:pt x="694" y="936"/>
                  <a:pt x="730" y="971"/>
                </a:cubicBezTo>
                <a:cubicBezTo>
                  <a:pt x="747" y="987"/>
                  <a:pt x="768" y="1029"/>
                  <a:pt x="768" y="1029"/>
                </a:cubicBezTo>
                <a:cubicBezTo>
                  <a:pt x="702" y="1073"/>
                  <a:pt x="717" y="1045"/>
                  <a:pt x="701" y="1096"/>
                </a:cubicBezTo>
                <a:cubicBezTo>
                  <a:pt x="707" y="1106"/>
                  <a:pt x="715" y="1114"/>
                  <a:pt x="720" y="1125"/>
                </a:cubicBezTo>
                <a:cubicBezTo>
                  <a:pt x="725" y="1137"/>
                  <a:pt x="720" y="1155"/>
                  <a:pt x="730" y="1163"/>
                </a:cubicBezTo>
                <a:cubicBezTo>
                  <a:pt x="743" y="1173"/>
                  <a:pt x="762" y="1170"/>
                  <a:pt x="778" y="1173"/>
                </a:cubicBezTo>
                <a:cubicBezTo>
                  <a:pt x="796" y="1199"/>
                  <a:pt x="821" y="1221"/>
                  <a:pt x="835" y="1249"/>
                </a:cubicBezTo>
                <a:cubicBezTo>
                  <a:pt x="878" y="1334"/>
                  <a:pt x="806" y="1219"/>
                  <a:pt x="864" y="1307"/>
                </a:cubicBezTo>
                <a:cubicBezTo>
                  <a:pt x="850" y="1346"/>
                  <a:pt x="817" y="1370"/>
                  <a:pt x="778" y="1384"/>
                </a:cubicBezTo>
                <a:cubicBezTo>
                  <a:pt x="749" y="1411"/>
                  <a:pt x="718" y="1432"/>
                  <a:pt x="691" y="1461"/>
                </a:cubicBezTo>
                <a:cubicBezTo>
                  <a:pt x="688" y="1470"/>
                  <a:pt x="675" y="1482"/>
                  <a:pt x="682" y="1489"/>
                </a:cubicBezTo>
                <a:cubicBezTo>
                  <a:pt x="696" y="1503"/>
                  <a:pt x="720" y="1503"/>
                  <a:pt x="739" y="1509"/>
                </a:cubicBezTo>
                <a:cubicBezTo>
                  <a:pt x="749" y="1512"/>
                  <a:pt x="768" y="1518"/>
                  <a:pt x="768" y="1518"/>
                </a:cubicBezTo>
                <a:cubicBezTo>
                  <a:pt x="778" y="1528"/>
                  <a:pt x="786" y="1538"/>
                  <a:pt x="797" y="1547"/>
                </a:cubicBezTo>
                <a:cubicBezTo>
                  <a:pt x="806" y="1554"/>
                  <a:pt x="820" y="1556"/>
                  <a:pt x="826" y="1566"/>
                </a:cubicBezTo>
                <a:cubicBezTo>
                  <a:pt x="883" y="1658"/>
                  <a:pt x="808" y="1600"/>
                  <a:pt x="874" y="1643"/>
                </a:cubicBezTo>
                <a:cubicBezTo>
                  <a:pt x="904" y="1632"/>
                  <a:pt x="919" y="1615"/>
                  <a:pt x="950" y="1605"/>
                </a:cubicBezTo>
                <a:cubicBezTo>
                  <a:pt x="1026" y="1529"/>
                  <a:pt x="916" y="1645"/>
                  <a:pt x="979" y="1557"/>
                </a:cubicBezTo>
                <a:cubicBezTo>
                  <a:pt x="990" y="1542"/>
                  <a:pt x="1008" y="1533"/>
                  <a:pt x="1018" y="1518"/>
                </a:cubicBezTo>
                <a:cubicBezTo>
                  <a:pt x="1024" y="1508"/>
                  <a:pt x="1031" y="1499"/>
                  <a:pt x="1037" y="1489"/>
                </a:cubicBezTo>
                <a:cubicBezTo>
                  <a:pt x="1073" y="1377"/>
                  <a:pt x="1016" y="1540"/>
                  <a:pt x="1066" y="1441"/>
                </a:cubicBezTo>
                <a:cubicBezTo>
                  <a:pt x="1092" y="1390"/>
                  <a:pt x="1081" y="1320"/>
                  <a:pt x="1123" y="1278"/>
                </a:cubicBezTo>
                <a:cubicBezTo>
                  <a:pt x="1144" y="1257"/>
                  <a:pt x="1185" y="1247"/>
                  <a:pt x="1210" y="1240"/>
                </a:cubicBezTo>
                <a:cubicBezTo>
                  <a:pt x="1280" y="1221"/>
                  <a:pt x="1349" y="1210"/>
                  <a:pt x="1421" y="1201"/>
                </a:cubicBezTo>
                <a:cubicBezTo>
                  <a:pt x="1431" y="1198"/>
                  <a:pt x="1443" y="1199"/>
                  <a:pt x="1450" y="1192"/>
                </a:cubicBezTo>
                <a:cubicBezTo>
                  <a:pt x="1466" y="1176"/>
                  <a:pt x="1488" y="1134"/>
                  <a:pt x="1488" y="1134"/>
                </a:cubicBezTo>
                <a:cubicBezTo>
                  <a:pt x="1495" y="1094"/>
                  <a:pt x="1503" y="1038"/>
                  <a:pt x="1517" y="1000"/>
                </a:cubicBezTo>
                <a:cubicBezTo>
                  <a:pt x="1528" y="970"/>
                  <a:pt x="1545" y="945"/>
                  <a:pt x="1555" y="913"/>
                </a:cubicBezTo>
                <a:cubicBezTo>
                  <a:pt x="1561" y="852"/>
                  <a:pt x="1545" y="799"/>
                  <a:pt x="1603" y="779"/>
                </a:cubicBezTo>
                <a:cubicBezTo>
                  <a:pt x="1626" y="744"/>
                  <a:pt x="1650" y="705"/>
                  <a:pt x="1690" y="693"/>
                </a:cubicBezTo>
                <a:cubicBezTo>
                  <a:pt x="1711" y="671"/>
                  <a:pt x="1726" y="647"/>
                  <a:pt x="1747" y="625"/>
                </a:cubicBezTo>
                <a:cubicBezTo>
                  <a:pt x="1750" y="616"/>
                  <a:pt x="1752" y="605"/>
                  <a:pt x="1757" y="597"/>
                </a:cubicBezTo>
                <a:cubicBezTo>
                  <a:pt x="1762" y="589"/>
                  <a:pt x="1775" y="586"/>
                  <a:pt x="1776" y="577"/>
                </a:cubicBezTo>
                <a:cubicBezTo>
                  <a:pt x="1780" y="544"/>
                  <a:pt x="1760" y="504"/>
                  <a:pt x="1738" y="481"/>
                </a:cubicBezTo>
                <a:cubicBezTo>
                  <a:pt x="1747" y="478"/>
                  <a:pt x="1766" y="462"/>
                  <a:pt x="1766" y="472"/>
                </a:cubicBezTo>
                <a:cubicBezTo>
                  <a:pt x="1766" y="483"/>
                  <a:pt x="1749" y="491"/>
                  <a:pt x="1738" y="491"/>
                </a:cubicBezTo>
                <a:cubicBezTo>
                  <a:pt x="1726" y="491"/>
                  <a:pt x="1702" y="446"/>
                  <a:pt x="1699" y="443"/>
                </a:cubicBezTo>
                <a:cubicBezTo>
                  <a:pt x="1677" y="425"/>
                  <a:pt x="1630" y="423"/>
                  <a:pt x="1603" y="414"/>
                </a:cubicBezTo>
                <a:cubicBezTo>
                  <a:pt x="1575" y="325"/>
                  <a:pt x="1472" y="352"/>
                  <a:pt x="1392" y="347"/>
                </a:cubicBezTo>
                <a:cubicBezTo>
                  <a:pt x="1374" y="341"/>
                  <a:pt x="1347" y="334"/>
                  <a:pt x="1334" y="318"/>
                </a:cubicBezTo>
                <a:cubicBezTo>
                  <a:pt x="1314" y="293"/>
                  <a:pt x="1342" y="277"/>
                  <a:pt x="1296" y="270"/>
                </a:cubicBezTo>
                <a:cubicBezTo>
                  <a:pt x="1249" y="262"/>
                  <a:pt x="1200" y="264"/>
                  <a:pt x="1152" y="261"/>
                </a:cubicBezTo>
                <a:cubicBezTo>
                  <a:pt x="1083" y="237"/>
                  <a:pt x="1105" y="258"/>
                  <a:pt x="1075" y="213"/>
                </a:cubicBezTo>
                <a:cubicBezTo>
                  <a:pt x="1062" y="171"/>
                  <a:pt x="1081" y="137"/>
                  <a:pt x="1094" y="97"/>
                </a:cubicBezTo>
                <a:cubicBezTo>
                  <a:pt x="1066" y="78"/>
                  <a:pt x="1049" y="60"/>
                  <a:pt x="1018" y="49"/>
                </a:cubicBezTo>
                <a:cubicBezTo>
                  <a:pt x="999" y="52"/>
                  <a:pt x="978" y="50"/>
                  <a:pt x="960" y="59"/>
                </a:cubicBezTo>
                <a:cubicBezTo>
                  <a:pt x="925" y="77"/>
                  <a:pt x="954" y="95"/>
                  <a:pt x="931" y="117"/>
                </a:cubicBezTo>
                <a:cubicBezTo>
                  <a:pt x="924" y="124"/>
                  <a:pt x="912" y="123"/>
                  <a:pt x="902" y="126"/>
                </a:cubicBezTo>
                <a:cubicBezTo>
                  <a:pt x="889" y="123"/>
                  <a:pt x="877" y="120"/>
                  <a:pt x="864" y="117"/>
                </a:cubicBezTo>
                <a:cubicBezTo>
                  <a:pt x="838" y="111"/>
                  <a:pt x="787" y="97"/>
                  <a:pt x="787" y="97"/>
                </a:cubicBezTo>
                <a:cubicBezTo>
                  <a:pt x="746" y="111"/>
                  <a:pt x="721" y="141"/>
                  <a:pt x="682" y="155"/>
                </a:cubicBezTo>
                <a:cubicBezTo>
                  <a:pt x="638" y="140"/>
                  <a:pt x="647" y="130"/>
                  <a:pt x="634" y="88"/>
                </a:cubicBezTo>
                <a:cubicBezTo>
                  <a:pt x="631" y="62"/>
                  <a:pt x="635" y="35"/>
                  <a:pt x="624" y="11"/>
                </a:cubicBezTo>
                <a:cubicBezTo>
                  <a:pt x="619" y="0"/>
                  <a:pt x="576" y="1"/>
                  <a:pt x="605" y="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1" charset="-122"/>
              <a:cs typeface="+mn-cs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6000715" y="522287"/>
            <a:ext cx="4584700" cy="6029326"/>
            <a:chOff x="181" y="-31"/>
            <a:chExt cx="2888" cy="3798"/>
          </a:xfrm>
        </p:grpSpPr>
        <p:sp>
          <p:nvSpPr>
            <p:cNvPr id="16389" name="Freeform 8"/>
            <p:cNvSpPr/>
            <p:nvPr/>
          </p:nvSpPr>
          <p:spPr bwMode="auto">
            <a:xfrm>
              <a:off x="181" y="-31"/>
              <a:ext cx="2888" cy="3798"/>
            </a:xfrm>
            <a:custGeom>
              <a:avLst/>
              <a:gdLst>
                <a:gd name="T0" fmla="*/ 125 w 2736"/>
                <a:gd name="T1" fmla="*/ 355 h 3744"/>
                <a:gd name="T2" fmla="*/ 163 w 2736"/>
                <a:gd name="T3" fmla="*/ 355 h 3744"/>
                <a:gd name="T4" fmla="*/ 144 w 2736"/>
                <a:gd name="T5" fmla="*/ 77 h 3744"/>
                <a:gd name="T6" fmla="*/ 298 w 2736"/>
                <a:gd name="T7" fmla="*/ 393 h 3744"/>
                <a:gd name="T8" fmla="*/ 374 w 2736"/>
                <a:gd name="T9" fmla="*/ 528 h 3744"/>
                <a:gd name="T10" fmla="*/ 758 w 2736"/>
                <a:gd name="T11" fmla="*/ 777 h 3744"/>
                <a:gd name="T12" fmla="*/ 922 w 2736"/>
                <a:gd name="T13" fmla="*/ 816 h 3744"/>
                <a:gd name="T14" fmla="*/ 1171 w 2736"/>
                <a:gd name="T15" fmla="*/ 969 h 3744"/>
                <a:gd name="T16" fmla="*/ 1277 w 2736"/>
                <a:gd name="T17" fmla="*/ 1094 h 3744"/>
                <a:gd name="T18" fmla="*/ 1411 w 2736"/>
                <a:gd name="T19" fmla="*/ 1142 h 3744"/>
                <a:gd name="T20" fmla="*/ 1430 w 2736"/>
                <a:gd name="T21" fmla="*/ 1411 h 3744"/>
                <a:gd name="T22" fmla="*/ 1382 w 2736"/>
                <a:gd name="T23" fmla="*/ 1632 h 3744"/>
                <a:gd name="T24" fmla="*/ 1507 w 2736"/>
                <a:gd name="T25" fmla="*/ 1824 h 3744"/>
                <a:gd name="T26" fmla="*/ 1594 w 2736"/>
                <a:gd name="T27" fmla="*/ 1968 h 3744"/>
                <a:gd name="T28" fmla="*/ 1843 w 2736"/>
                <a:gd name="T29" fmla="*/ 2150 h 3744"/>
                <a:gd name="T30" fmla="*/ 1891 w 2736"/>
                <a:gd name="T31" fmla="*/ 2467 h 3744"/>
                <a:gd name="T32" fmla="*/ 1843 w 2736"/>
                <a:gd name="T33" fmla="*/ 3197 h 3744"/>
                <a:gd name="T34" fmla="*/ 1814 w 2736"/>
                <a:gd name="T35" fmla="*/ 3302 h 3744"/>
                <a:gd name="T36" fmla="*/ 1757 w 2736"/>
                <a:gd name="T37" fmla="*/ 3369 h 3744"/>
                <a:gd name="T38" fmla="*/ 1882 w 2736"/>
                <a:gd name="T39" fmla="*/ 3648 h 3744"/>
                <a:gd name="T40" fmla="*/ 2035 w 2736"/>
                <a:gd name="T41" fmla="*/ 3734 h 3744"/>
                <a:gd name="T42" fmla="*/ 1987 w 2736"/>
                <a:gd name="T43" fmla="*/ 3629 h 3744"/>
                <a:gd name="T44" fmla="*/ 2045 w 2736"/>
                <a:gd name="T45" fmla="*/ 3465 h 3744"/>
                <a:gd name="T46" fmla="*/ 2026 w 2736"/>
                <a:gd name="T47" fmla="*/ 3302 h 3744"/>
                <a:gd name="T48" fmla="*/ 2141 w 2736"/>
                <a:gd name="T49" fmla="*/ 3177 h 3744"/>
                <a:gd name="T50" fmla="*/ 2198 w 2736"/>
                <a:gd name="T51" fmla="*/ 3081 h 3744"/>
                <a:gd name="T52" fmla="*/ 2275 w 2736"/>
                <a:gd name="T53" fmla="*/ 3033 h 3744"/>
                <a:gd name="T54" fmla="*/ 2515 w 2736"/>
                <a:gd name="T55" fmla="*/ 2832 h 3744"/>
                <a:gd name="T56" fmla="*/ 2486 w 2736"/>
                <a:gd name="T57" fmla="*/ 2726 h 3744"/>
                <a:gd name="T58" fmla="*/ 2486 w 2736"/>
                <a:gd name="T59" fmla="*/ 2611 h 3744"/>
                <a:gd name="T60" fmla="*/ 2506 w 2736"/>
                <a:gd name="T61" fmla="*/ 2381 h 3744"/>
                <a:gd name="T62" fmla="*/ 2458 w 2736"/>
                <a:gd name="T63" fmla="*/ 2265 h 3744"/>
                <a:gd name="T64" fmla="*/ 2438 w 2736"/>
                <a:gd name="T65" fmla="*/ 2150 h 3744"/>
                <a:gd name="T66" fmla="*/ 2333 w 2736"/>
                <a:gd name="T67" fmla="*/ 2093 h 3744"/>
                <a:gd name="T68" fmla="*/ 2256 w 2736"/>
                <a:gd name="T69" fmla="*/ 1987 h 3744"/>
                <a:gd name="T70" fmla="*/ 2054 w 2736"/>
                <a:gd name="T71" fmla="*/ 1853 h 3744"/>
                <a:gd name="T72" fmla="*/ 1958 w 2736"/>
                <a:gd name="T73" fmla="*/ 1910 h 3744"/>
                <a:gd name="T74" fmla="*/ 1824 w 2736"/>
                <a:gd name="T75" fmla="*/ 1843 h 3744"/>
                <a:gd name="T76" fmla="*/ 1766 w 2736"/>
                <a:gd name="T77" fmla="*/ 1689 h 3744"/>
                <a:gd name="T78" fmla="*/ 1920 w 2736"/>
                <a:gd name="T79" fmla="*/ 1545 h 3744"/>
                <a:gd name="T80" fmla="*/ 1891 w 2736"/>
                <a:gd name="T81" fmla="*/ 1430 h 3744"/>
                <a:gd name="T82" fmla="*/ 1968 w 2736"/>
                <a:gd name="T83" fmla="*/ 1334 h 3744"/>
                <a:gd name="T84" fmla="*/ 2198 w 2736"/>
                <a:gd name="T85" fmla="*/ 1315 h 3744"/>
                <a:gd name="T86" fmla="*/ 2333 w 2736"/>
                <a:gd name="T87" fmla="*/ 1277 h 3744"/>
                <a:gd name="T88" fmla="*/ 2496 w 2736"/>
                <a:gd name="T89" fmla="*/ 1334 h 3744"/>
                <a:gd name="T90" fmla="*/ 2621 w 2736"/>
                <a:gd name="T91" fmla="*/ 1353 h 3744"/>
                <a:gd name="T92" fmla="*/ 2448 w 2736"/>
                <a:gd name="T93" fmla="*/ 1152 h 3744"/>
                <a:gd name="T94" fmla="*/ 1939 w 2736"/>
                <a:gd name="T95" fmla="*/ 950 h 3744"/>
                <a:gd name="T96" fmla="*/ 1853 w 2736"/>
                <a:gd name="T97" fmla="*/ 989 h 3744"/>
                <a:gd name="T98" fmla="*/ 1670 w 2736"/>
                <a:gd name="T99" fmla="*/ 1085 h 3744"/>
                <a:gd name="T100" fmla="*/ 1805 w 2736"/>
                <a:gd name="T101" fmla="*/ 969 h 3744"/>
                <a:gd name="T102" fmla="*/ 1574 w 2736"/>
                <a:gd name="T103" fmla="*/ 1085 h 3744"/>
                <a:gd name="T104" fmla="*/ 1267 w 2736"/>
                <a:gd name="T105" fmla="*/ 825 h 3744"/>
                <a:gd name="T106" fmla="*/ 1133 w 2736"/>
                <a:gd name="T107" fmla="*/ 624 h 3744"/>
                <a:gd name="T108" fmla="*/ 979 w 2736"/>
                <a:gd name="T109" fmla="*/ 585 h 3744"/>
                <a:gd name="T110" fmla="*/ 816 w 2736"/>
                <a:gd name="T111" fmla="*/ 653 h 3744"/>
                <a:gd name="T112" fmla="*/ 691 w 2736"/>
                <a:gd name="T113" fmla="*/ 499 h 3744"/>
                <a:gd name="T114" fmla="*/ 595 w 2736"/>
                <a:gd name="T115" fmla="*/ 259 h 3744"/>
                <a:gd name="T116" fmla="*/ 374 w 2736"/>
                <a:gd name="T117" fmla="*/ 67 h 3744"/>
                <a:gd name="T118" fmla="*/ 48 w 2736"/>
                <a:gd name="T119" fmla="*/ 9 h 37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36"/>
                <a:gd name="T181" fmla="*/ 0 h 3744"/>
                <a:gd name="T182" fmla="*/ 2736 w 2736"/>
                <a:gd name="T183" fmla="*/ 3744 h 37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36" h="3744">
                  <a:moveTo>
                    <a:pt x="0" y="0"/>
                  </a:moveTo>
                  <a:cubicBezTo>
                    <a:pt x="12" y="36"/>
                    <a:pt x="31" y="79"/>
                    <a:pt x="58" y="105"/>
                  </a:cubicBezTo>
                  <a:cubicBezTo>
                    <a:pt x="63" y="193"/>
                    <a:pt x="44" y="302"/>
                    <a:pt x="125" y="355"/>
                  </a:cubicBezTo>
                  <a:cubicBezTo>
                    <a:pt x="138" y="374"/>
                    <a:pt x="150" y="394"/>
                    <a:pt x="163" y="413"/>
                  </a:cubicBezTo>
                  <a:cubicBezTo>
                    <a:pt x="169" y="422"/>
                    <a:pt x="182" y="441"/>
                    <a:pt x="182" y="441"/>
                  </a:cubicBezTo>
                  <a:cubicBezTo>
                    <a:pt x="196" y="402"/>
                    <a:pt x="185" y="389"/>
                    <a:pt x="163" y="355"/>
                  </a:cubicBezTo>
                  <a:cubicBezTo>
                    <a:pt x="152" y="296"/>
                    <a:pt x="131" y="240"/>
                    <a:pt x="115" y="182"/>
                  </a:cubicBezTo>
                  <a:cubicBezTo>
                    <a:pt x="107" y="153"/>
                    <a:pt x="86" y="96"/>
                    <a:pt x="86" y="96"/>
                  </a:cubicBezTo>
                  <a:cubicBezTo>
                    <a:pt x="100" y="55"/>
                    <a:pt x="109" y="41"/>
                    <a:pt x="144" y="77"/>
                  </a:cubicBezTo>
                  <a:cubicBezTo>
                    <a:pt x="168" y="145"/>
                    <a:pt x="179" y="215"/>
                    <a:pt x="230" y="269"/>
                  </a:cubicBezTo>
                  <a:cubicBezTo>
                    <a:pt x="240" y="298"/>
                    <a:pt x="267" y="343"/>
                    <a:pt x="288" y="365"/>
                  </a:cubicBezTo>
                  <a:cubicBezTo>
                    <a:pt x="291" y="374"/>
                    <a:pt x="293" y="385"/>
                    <a:pt x="298" y="393"/>
                  </a:cubicBezTo>
                  <a:cubicBezTo>
                    <a:pt x="303" y="401"/>
                    <a:pt x="313" y="405"/>
                    <a:pt x="317" y="413"/>
                  </a:cubicBezTo>
                  <a:cubicBezTo>
                    <a:pt x="326" y="431"/>
                    <a:pt x="325" y="453"/>
                    <a:pt x="336" y="470"/>
                  </a:cubicBezTo>
                  <a:cubicBezTo>
                    <a:pt x="349" y="489"/>
                    <a:pt x="366" y="506"/>
                    <a:pt x="374" y="528"/>
                  </a:cubicBezTo>
                  <a:cubicBezTo>
                    <a:pt x="395" y="588"/>
                    <a:pt x="404" y="649"/>
                    <a:pt x="470" y="672"/>
                  </a:cubicBezTo>
                  <a:cubicBezTo>
                    <a:pt x="511" y="711"/>
                    <a:pt x="620" y="741"/>
                    <a:pt x="672" y="749"/>
                  </a:cubicBezTo>
                  <a:cubicBezTo>
                    <a:pt x="715" y="762"/>
                    <a:pt x="701" y="758"/>
                    <a:pt x="758" y="777"/>
                  </a:cubicBezTo>
                  <a:cubicBezTo>
                    <a:pt x="768" y="780"/>
                    <a:pt x="787" y="787"/>
                    <a:pt x="787" y="787"/>
                  </a:cubicBezTo>
                  <a:cubicBezTo>
                    <a:pt x="855" y="765"/>
                    <a:pt x="826" y="762"/>
                    <a:pt x="874" y="777"/>
                  </a:cubicBezTo>
                  <a:cubicBezTo>
                    <a:pt x="891" y="789"/>
                    <a:pt x="904" y="807"/>
                    <a:pt x="922" y="816"/>
                  </a:cubicBezTo>
                  <a:cubicBezTo>
                    <a:pt x="940" y="825"/>
                    <a:pt x="979" y="835"/>
                    <a:pt x="979" y="835"/>
                  </a:cubicBezTo>
                  <a:cubicBezTo>
                    <a:pt x="999" y="893"/>
                    <a:pt x="1049" y="893"/>
                    <a:pt x="1104" y="902"/>
                  </a:cubicBezTo>
                  <a:cubicBezTo>
                    <a:pt x="1132" y="921"/>
                    <a:pt x="1155" y="938"/>
                    <a:pt x="1171" y="969"/>
                  </a:cubicBezTo>
                  <a:cubicBezTo>
                    <a:pt x="1187" y="1000"/>
                    <a:pt x="1184" y="1021"/>
                    <a:pt x="1210" y="1046"/>
                  </a:cubicBezTo>
                  <a:cubicBezTo>
                    <a:pt x="1213" y="1056"/>
                    <a:pt x="1211" y="1069"/>
                    <a:pt x="1219" y="1075"/>
                  </a:cubicBezTo>
                  <a:cubicBezTo>
                    <a:pt x="1236" y="1087"/>
                    <a:pt x="1258" y="1087"/>
                    <a:pt x="1277" y="1094"/>
                  </a:cubicBezTo>
                  <a:cubicBezTo>
                    <a:pt x="1287" y="1097"/>
                    <a:pt x="1297" y="1099"/>
                    <a:pt x="1306" y="1104"/>
                  </a:cubicBezTo>
                  <a:cubicBezTo>
                    <a:pt x="1316" y="1109"/>
                    <a:pt x="1323" y="1119"/>
                    <a:pt x="1334" y="1123"/>
                  </a:cubicBezTo>
                  <a:cubicBezTo>
                    <a:pt x="1359" y="1132"/>
                    <a:pt x="1386" y="1134"/>
                    <a:pt x="1411" y="1142"/>
                  </a:cubicBezTo>
                  <a:cubicBezTo>
                    <a:pt x="1456" y="1171"/>
                    <a:pt x="1469" y="1158"/>
                    <a:pt x="1517" y="1142"/>
                  </a:cubicBezTo>
                  <a:cubicBezTo>
                    <a:pt x="1582" y="1207"/>
                    <a:pt x="1554" y="1297"/>
                    <a:pt x="1498" y="1353"/>
                  </a:cubicBezTo>
                  <a:cubicBezTo>
                    <a:pt x="1483" y="1397"/>
                    <a:pt x="1468" y="1386"/>
                    <a:pt x="1430" y="1411"/>
                  </a:cubicBezTo>
                  <a:cubicBezTo>
                    <a:pt x="1400" y="1457"/>
                    <a:pt x="1400" y="1513"/>
                    <a:pt x="1382" y="1565"/>
                  </a:cubicBezTo>
                  <a:cubicBezTo>
                    <a:pt x="1392" y="1568"/>
                    <a:pt x="1407" y="1565"/>
                    <a:pt x="1411" y="1574"/>
                  </a:cubicBezTo>
                  <a:cubicBezTo>
                    <a:pt x="1422" y="1601"/>
                    <a:pt x="1396" y="1618"/>
                    <a:pt x="1382" y="1632"/>
                  </a:cubicBezTo>
                  <a:cubicBezTo>
                    <a:pt x="1362" y="1696"/>
                    <a:pt x="1402" y="1727"/>
                    <a:pt x="1459" y="1747"/>
                  </a:cubicBezTo>
                  <a:cubicBezTo>
                    <a:pt x="1470" y="1764"/>
                    <a:pt x="1487" y="1777"/>
                    <a:pt x="1498" y="1795"/>
                  </a:cubicBezTo>
                  <a:cubicBezTo>
                    <a:pt x="1503" y="1804"/>
                    <a:pt x="1502" y="1815"/>
                    <a:pt x="1507" y="1824"/>
                  </a:cubicBezTo>
                  <a:cubicBezTo>
                    <a:pt x="1518" y="1844"/>
                    <a:pt x="1546" y="1881"/>
                    <a:pt x="1546" y="1881"/>
                  </a:cubicBezTo>
                  <a:cubicBezTo>
                    <a:pt x="1567" y="1947"/>
                    <a:pt x="1538" y="1870"/>
                    <a:pt x="1584" y="1939"/>
                  </a:cubicBezTo>
                  <a:cubicBezTo>
                    <a:pt x="1590" y="1947"/>
                    <a:pt x="1587" y="1961"/>
                    <a:pt x="1594" y="1968"/>
                  </a:cubicBezTo>
                  <a:cubicBezTo>
                    <a:pt x="1601" y="1975"/>
                    <a:pt x="1613" y="1974"/>
                    <a:pt x="1622" y="1977"/>
                  </a:cubicBezTo>
                  <a:cubicBezTo>
                    <a:pt x="1639" y="2026"/>
                    <a:pt x="1696" y="2055"/>
                    <a:pt x="1738" y="2083"/>
                  </a:cubicBezTo>
                  <a:cubicBezTo>
                    <a:pt x="1772" y="2105"/>
                    <a:pt x="1806" y="2138"/>
                    <a:pt x="1843" y="2150"/>
                  </a:cubicBezTo>
                  <a:cubicBezTo>
                    <a:pt x="1872" y="2179"/>
                    <a:pt x="1879" y="2203"/>
                    <a:pt x="1901" y="2237"/>
                  </a:cubicBezTo>
                  <a:cubicBezTo>
                    <a:pt x="1919" y="2294"/>
                    <a:pt x="1929" y="2352"/>
                    <a:pt x="1910" y="2409"/>
                  </a:cubicBezTo>
                  <a:cubicBezTo>
                    <a:pt x="1903" y="2428"/>
                    <a:pt x="1897" y="2448"/>
                    <a:pt x="1891" y="2467"/>
                  </a:cubicBezTo>
                  <a:cubicBezTo>
                    <a:pt x="1885" y="2486"/>
                    <a:pt x="1872" y="2525"/>
                    <a:pt x="1872" y="2525"/>
                  </a:cubicBezTo>
                  <a:cubicBezTo>
                    <a:pt x="1912" y="2638"/>
                    <a:pt x="1902" y="2804"/>
                    <a:pt x="1834" y="2909"/>
                  </a:cubicBezTo>
                  <a:cubicBezTo>
                    <a:pt x="1816" y="2995"/>
                    <a:pt x="1778" y="3128"/>
                    <a:pt x="1843" y="3197"/>
                  </a:cubicBezTo>
                  <a:cubicBezTo>
                    <a:pt x="1846" y="3206"/>
                    <a:pt x="1855" y="3215"/>
                    <a:pt x="1853" y="3225"/>
                  </a:cubicBezTo>
                  <a:cubicBezTo>
                    <a:pt x="1851" y="3234"/>
                    <a:pt x="1838" y="3237"/>
                    <a:pt x="1834" y="3245"/>
                  </a:cubicBezTo>
                  <a:cubicBezTo>
                    <a:pt x="1825" y="3263"/>
                    <a:pt x="1821" y="3283"/>
                    <a:pt x="1814" y="3302"/>
                  </a:cubicBezTo>
                  <a:cubicBezTo>
                    <a:pt x="1811" y="3312"/>
                    <a:pt x="1812" y="3324"/>
                    <a:pt x="1805" y="3331"/>
                  </a:cubicBezTo>
                  <a:cubicBezTo>
                    <a:pt x="1798" y="3338"/>
                    <a:pt x="1786" y="3338"/>
                    <a:pt x="1776" y="3341"/>
                  </a:cubicBezTo>
                  <a:cubicBezTo>
                    <a:pt x="1770" y="3350"/>
                    <a:pt x="1757" y="3358"/>
                    <a:pt x="1757" y="3369"/>
                  </a:cubicBezTo>
                  <a:cubicBezTo>
                    <a:pt x="1757" y="3410"/>
                    <a:pt x="1792" y="3448"/>
                    <a:pt x="1805" y="3485"/>
                  </a:cubicBezTo>
                  <a:cubicBezTo>
                    <a:pt x="1814" y="3542"/>
                    <a:pt x="1805" y="3568"/>
                    <a:pt x="1853" y="3600"/>
                  </a:cubicBezTo>
                  <a:cubicBezTo>
                    <a:pt x="1878" y="3681"/>
                    <a:pt x="1842" y="3582"/>
                    <a:pt x="1882" y="3648"/>
                  </a:cubicBezTo>
                  <a:cubicBezTo>
                    <a:pt x="1887" y="3657"/>
                    <a:pt x="1884" y="3670"/>
                    <a:pt x="1891" y="3677"/>
                  </a:cubicBezTo>
                  <a:cubicBezTo>
                    <a:pt x="1919" y="3705"/>
                    <a:pt x="1967" y="3730"/>
                    <a:pt x="2006" y="3744"/>
                  </a:cubicBezTo>
                  <a:cubicBezTo>
                    <a:pt x="2016" y="3741"/>
                    <a:pt x="2032" y="3744"/>
                    <a:pt x="2035" y="3734"/>
                  </a:cubicBezTo>
                  <a:cubicBezTo>
                    <a:pt x="2038" y="3723"/>
                    <a:pt x="2021" y="3715"/>
                    <a:pt x="2016" y="3705"/>
                  </a:cubicBezTo>
                  <a:cubicBezTo>
                    <a:pt x="2012" y="3696"/>
                    <a:pt x="2009" y="3686"/>
                    <a:pt x="2006" y="3677"/>
                  </a:cubicBezTo>
                  <a:cubicBezTo>
                    <a:pt x="2025" y="3623"/>
                    <a:pt x="2019" y="3670"/>
                    <a:pt x="1987" y="3629"/>
                  </a:cubicBezTo>
                  <a:cubicBezTo>
                    <a:pt x="1981" y="3621"/>
                    <a:pt x="1981" y="3610"/>
                    <a:pt x="1978" y="3600"/>
                  </a:cubicBezTo>
                  <a:cubicBezTo>
                    <a:pt x="1985" y="3541"/>
                    <a:pt x="1970" y="3502"/>
                    <a:pt x="2026" y="3485"/>
                  </a:cubicBezTo>
                  <a:cubicBezTo>
                    <a:pt x="2032" y="3478"/>
                    <a:pt x="2038" y="3471"/>
                    <a:pt x="2045" y="3465"/>
                  </a:cubicBezTo>
                  <a:cubicBezTo>
                    <a:pt x="2054" y="3458"/>
                    <a:pt x="2072" y="3457"/>
                    <a:pt x="2074" y="3446"/>
                  </a:cubicBezTo>
                  <a:cubicBezTo>
                    <a:pt x="2090" y="3367"/>
                    <a:pt x="2078" y="3373"/>
                    <a:pt x="2035" y="3360"/>
                  </a:cubicBezTo>
                  <a:cubicBezTo>
                    <a:pt x="2020" y="3336"/>
                    <a:pt x="2004" y="3330"/>
                    <a:pt x="2026" y="3302"/>
                  </a:cubicBezTo>
                  <a:cubicBezTo>
                    <a:pt x="2045" y="3277"/>
                    <a:pt x="2112" y="3264"/>
                    <a:pt x="2112" y="3264"/>
                  </a:cubicBezTo>
                  <a:cubicBezTo>
                    <a:pt x="2115" y="3254"/>
                    <a:pt x="2119" y="3245"/>
                    <a:pt x="2122" y="3235"/>
                  </a:cubicBezTo>
                  <a:cubicBezTo>
                    <a:pt x="2128" y="3216"/>
                    <a:pt x="2141" y="3177"/>
                    <a:pt x="2141" y="3177"/>
                  </a:cubicBezTo>
                  <a:cubicBezTo>
                    <a:pt x="2137" y="3172"/>
                    <a:pt x="2106" y="3131"/>
                    <a:pt x="2112" y="3120"/>
                  </a:cubicBezTo>
                  <a:cubicBezTo>
                    <a:pt x="2116" y="3111"/>
                    <a:pt x="2132" y="3115"/>
                    <a:pt x="2141" y="3110"/>
                  </a:cubicBezTo>
                  <a:cubicBezTo>
                    <a:pt x="2219" y="3071"/>
                    <a:pt x="2124" y="3107"/>
                    <a:pt x="2198" y="3081"/>
                  </a:cubicBezTo>
                  <a:cubicBezTo>
                    <a:pt x="2205" y="3075"/>
                    <a:pt x="2214" y="3070"/>
                    <a:pt x="2218" y="3062"/>
                  </a:cubicBezTo>
                  <a:cubicBezTo>
                    <a:pt x="2224" y="3050"/>
                    <a:pt x="2215" y="3030"/>
                    <a:pt x="2227" y="3024"/>
                  </a:cubicBezTo>
                  <a:cubicBezTo>
                    <a:pt x="2242" y="3017"/>
                    <a:pt x="2259" y="3030"/>
                    <a:pt x="2275" y="3033"/>
                  </a:cubicBezTo>
                  <a:cubicBezTo>
                    <a:pt x="2324" y="3067"/>
                    <a:pt x="2354" y="3062"/>
                    <a:pt x="2410" y="3043"/>
                  </a:cubicBezTo>
                  <a:cubicBezTo>
                    <a:pt x="2445" y="2990"/>
                    <a:pt x="2440" y="2950"/>
                    <a:pt x="2419" y="2889"/>
                  </a:cubicBezTo>
                  <a:cubicBezTo>
                    <a:pt x="2437" y="2838"/>
                    <a:pt x="2471" y="2846"/>
                    <a:pt x="2515" y="2832"/>
                  </a:cubicBezTo>
                  <a:cubicBezTo>
                    <a:pt x="2533" y="2837"/>
                    <a:pt x="2563" y="2857"/>
                    <a:pt x="2563" y="2813"/>
                  </a:cubicBezTo>
                  <a:cubicBezTo>
                    <a:pt x="2563" y="2804"/>
                    <a:pt x="2550" y="2800"/>
                    <a:pt x="2544" y="2793"/>
                  </a:cubicBezTo>
                  <a:cubicBezTo>
                    <a:pt x="2529" y="2774"/>
                    <a:pt x="2510" y="2734"/>
                    <a:pt x="2486" y="2726"/>
                  </a:cubicBezTo>
                  <a:cubicBezTo>
                    <a:pt x="2467" y="2720"/>
                    <a:pt x="2448" y="2713"/>
                    <a:pt x="2429" y="2707"/>
                  </a:cubicBezTo>
                  <a:cubicBezTo>
                    <a:pt x="2419" y="2704"/>
                    <a:pt x="2400" y="2697"/>
                    <a:pt x="2400" y="2697"/>
                  </a:cubicBezTo>
                  <a:cubicBezTo>
                    <a:pt x="2413" y="2648"/>
                    <a:pt x="2439" y="2628"/>
                    <a:pt x="2486" y="2611"/>
                  </a:cubicBezTo>
                  <a:cubicBezTo>
                    <a:pt x="2515" y="2583"/>
                    <a:pt x="2549" y="2557"/>
                    <a:pt x="2582" y="2534"/>
                  </a:cubicBezTo>
                  <a:cubicBezTo>
                    <a:pt x="2571" y="2477"/>
                    <a:pt x="2560" y="2453"/>
                    <a:pt x="2525" y="2409"/>
                  </a:cubicBezTo>
                  <a:cubicBezTo>
                    <a:pt x="2518" y="2400"/>
                    <a:pt x="2516" y="2387"/>
                    <a:pt x="2506" y="2381"/>
                  </a:cubicBezTo>
                  <a:cubicBezTo>
                    <a:pt x="2489" y="2370"/>
                    <a:pt x="2448" y="2361"/>
                    <a:pt x="2448" y="2361"/>
                  </a:cubicBezTo>
                  <a:cubicBezTo>
                    <a:pt x="2433" y="2339"/>
                    <a:pt x="2402" y="2302"/>
                    <a:pt x="2429" y="2275"/>
                  </a:cubicBezTo>
                  <a:cubicBezTo>
                    <a:pt x="2436" y="2268"/>
                    <a:pt x="2448" y="2268"/>
                    <a:pt x="2458" y="2265"/>
                  </a:cubicBezTo>
                  <a:cubicBezTo>
                    <a:pt x="2477" y="2238"/>
                    <a:pt x="2515" y="2219"/>
                    <a:pt x="2477" y="2189"/>
                  </a:cubicBezTo>
                  <a:cubicBezTo>
                    <a:pt x="2469" y="2183"/>
                    <a:pt x="2458" y="2182"/>
                    <a:pt x="2448" y="2179"/>
                  </a:cubicBezTo>
                  <a:cubicBezTo>
                    <a:pt x="2445" y="2169"/>
                    <a:pt x="2446" y="2156"/>
                    <a:pt x="2438" y="2150"/>
                  </a:cubicBezTo>
                  <a:cubicBezTo>
                    <a:pt x="2422" y="2138"/>
                    <a:pt x="2381" y="2131"/>
                    <a:pt x="2381" y="2131"/>
                  </a:cubicBezTo>
                  <a:cubicBezTo>
                    <a:pt x="2375" y="2121"/>
                    <a:pt x="2371" y="2109"/>
                    <a:pt x="2362" y="2102"/>
                  </a:cubicBezTo>
                  <a:cubicBezTo>
                    <a:pt x="2354" y="2096"/>
                    <a:pt x="2339" y="2101"/>
                    <a:pt x="2333" y="2093"/>
                  </a:cubicBezTo>
                  <a:cubicBezTo>
                    <a:pt x="2318" y="2071"/>
                    <a:pt x="2332" y="2035"/>
                    <a:pt x="2314" y="2016"/>
                  </a:cubicBezTo>
                  <a:cubicBezTo>
                    <a:pt x="2307" y="2009"/>
                    <a:pt x="2294" y="2011"/>
                    <a:pt x="2285" y="2006"/>
                  </a:cubicBezTo>
                  <a:cubicBezTo>
                    <a:pt x="2275" y="2001"/>
                    <a:pt x="2266" y="1992"/>
                    <a:pt x="2256" y="1987"/>
                  </a:cubicBezTo>
                  <a:cubicBezTo>
                    <a:pt x="2237" y="1977"/>
                    <a:pt x="2218" y="1967"/>
                    <a:pt x="2198" y="1958"/>
                  </a:cubicBezTo>
                  <a:cubicBezTo>
                    <a:pt x="2180" y="1950"/>
                    <a:pt x="2141" y="1939"/>
                    <a:pt x="2141" y="1939"/>
                  </a:cubicBezTo>
                  <a:cubicBezTo>
                    <a:pt x="2124" y="1890"/>
                    <a:pt x="2104" y="1869"/>
                    <a:pt x="2054" y="1853"/>
                  </a:cubicBezTo>
                  <a:cubicBezTo>
                    <a:pt x="2045" y="1856"/>
                    <a:pt x="2033" y="1855"/>
                    <a:pt x="2026" y="1862"/>
                  </a:cubicBezTo>
                  <a:cubicBezTo>
                    <a:pt x="2019" y="1869"/>
                    <a:pt x="2024" y="1885"/>
                    <a:pt x="2016" y="1891"/>
                  </a:cubicBezTo>
                  <a:cubicBezTo>
                    <a:pt x="1999" y="1903"/>
                    <a:pt x="1958" y="1910"/>
                    <a:pt x="1958" y="1910"/>
                  </a:cubicBezTo>
                  <a:cubicBezTo>
                    <a:pt x="1955" y="1909"/>
                    <a:pt x="1897" y="1897"/>
                    <a:pt x="1891" y="1891"/>
                  </a:cubicBezTo>
                  <a:cubicBezTo>
                    <a:pt x="1884" y="1884"/>
                    <a:pt x="1889" y="1869"/>
                    <a:pt x="1882" y="1862"/>
                  </a:cubicBezTo>
                  <a:cubicBezTo>
                    <a:pt x="1868" y="1848"/>
                    <a:pt x="1842" y="1852"/>
                    <a:pt x="1824" y="1843"/>
                  </a:cubicBezTo>
                  <a:cubicBezTo>
                    <a:pt x="1786" y="1824"/>
                    <a:pt x="1749" y="1806"/>
                    <a:pt x="1718" y="1776"/>
                  </a:cubicBezTo>
                  <a:cubicBezTo>
                    <a:pt x="1701" y="1723"/>
                    <a:pt x="1679" y="1720"/>
                    <a:pt x="1728" y="1699"/>
                  </a:cubicBezTo>
                  <a:cubicBezTo>
                    <a:pt x="1740" y="1694"/>
                    <a:pt x="1753" y="1692"/>
                    <a:pt x="1766" y="1689"/>
                  </a:cubicBezTo>
                  <a:cubicBezTo>
                    <a:pt x="1773" y="1670"/>
                    <a:pt x="1779" y="1651"/>
                    <a:pt x="1786" y="1632"/>
                  </a:cubicBezTo>
                  <a:cubicBezTo>
                    <a:pt x="1792" y="1615"/>
                    <a:pt x="1831" y="1610"/>
                    <a:pt x="1843" y="1603"/>
                  </a:cubicBezTo>
                  <a:cubicBezTo>
                    <a:pt x="1895" y="1574"/>
                    <a:pt x="1890" y="1576"/>
                    <a:pt x="1920" y="1545"/>
                  </a:cubicBezTo>
                  <a:cubicBezTo>
                    <a:pt x="1923" y="1536"/>
                    <a:pt x="1925" y="1525"/>
                    <a:pt x="1930" y="1517"/>
                  </a:cubicBezTo>
                  <a:cubicBezTo>
                    <a:pt x="1935" y="1509"/>
                    <a:pt x="1947" y="1506"/>
                    <a:pt x="1949" y="1497"/>
                  </a:cubicBezTo>
                  <a:cubicBezTo>
                    <a:pt x="1955" y="1467"/>
                    <a:pt x="1909" y="1442"/>
                    <a:pt x="1891" y="1430"/>
                  </a:cubicBezTo>
                  <a:cubicBezTo>
                    <a:pt x="1901" y="1424"/>
                    <a:pt x="1913" y="1421"/>
                    <a:pt x="1920" y="1411"/>
                  </a:cubicBezTo>
                  <a:cubicBezTo>
                    <a:pt x="1933" y="1392"/>
                    <a:pt x="1923" y="1361"/>
                    <a:pt x="1939" y="1344"/>
                  </a:cubicBezTo>
                  <a:cubicBezTo>
                    <a:pt x="1946" y="1337"/>
                    <a:pt x="1958" y="1337"/>
                    <a:pt x="1968" y="1334"/>
                  </a:cubicBezTo>
                  <a:cubicBezTo>
                    <a:pt x="2032" y="1355"/>
                    <a:pt x="2095" y="1386"/>
                    <a:pt x="2160" y="1401"/>
                  </a:cubicBezTo>
                  <a:cubicBezTo>
                    <a:pt x="2169" y="1398"/>
                    <a:pt x="2216" y="1386"/>
                    <a:pt x="2218" y="1373"/>
                  </a:cubicBezTo>
                  <a:cubicBezTo>
                    <a:pt x="2220" y="1353"/>
                    <a:pt x="2198" y="1315"/>
                    <a:pt x="2198" y="1315"/>
                  </a:cubicBezTo>
                  <a:cubicBezTo>
                    <a:pt x="2201" y="1293"/>
                    <a:pt x="2194" y="1266"/>
                    <a:pt x="2208" y="1248"/>
                  </a:cubicBezTo>
                  <a:cubicBezTo>
                    <a:pt x="2221" y="1232"/>
                    <a:pt x="2266" y="1229"/>
                    <a:pt x="2266" y="1229"/>
                  </a:cubicBezTo>
                  <a:cubicBezTo>
                    <a:pt x="2448" y="1245"/>
                    <a:pt x="2354" y="1209"/>
                    <a:pt x="2333" y="1277"/>
                  </a:cubicBezTo>
                  <a:cubicBezTo>
                    <a:pt x="2344" y="1322"/>
                    <a:pt x="2358" y="1340"/>
                    <a:pt x="2390" y="1373"/>
                  </a:cubicBezTo>
                  <a:cubicBezTo>
                    <a:pt x="2419" y="1370"/>
                    <a:pt x="2450" y="1373"/>
                    <a:pt x="2477" y="1363"/>
                  </a:cubicBezTo>
                  <a:cubicBezTo>
                    <a:pt x="2488" y="1359"/>
                    <a:pt x="2487" y="1341"/>
                    <a:pt x="2496" y="1334"/>
                  </a:cubicBezTo>
                  <a:cubicBezTo>
                    <a:pt x="2504" y="1328"/>
                    <a:pt x="2515" y="1328"/>
                    <a:pt x="2525" y="1325"/>
                  </a:cubicBezTo>
                  <a:cubicBezTo>
                    <a:pt x="2538" y="1328"/>
                    <a:pt x="2551" y="1330"/>
                    <a:pt x="2563" y="1334"/>
                  </a:cubicBezTo>
                  <a:cubicBezTo>
                    <a:pt x="2583" y="1340"/>
                    <a:pt x="2621" y="1353"/>
                    <a:pt x="2621" y="1353"/>
                  </a:cubicBezTo>
                  <a:cubicBezTo>
                    <a:pt x="2678" y="1335"/>
                    <a:pt x="2697" y="1298"/>
                    <a:pt x="2736" y="1257"/>
                  </a:cubicBezTo>
                  <a:cubicBezTo>
                    <a:pt x="2708" y="1177"/>
                    <a:pt x="2596" y="1184"/>
                    <a:pt x="2525" y="1171"/>
                  </a:cubicBezTo>
                  <a:cubicBezTo>
                    <a:pt x="2499" y="1166"/>
                    <a:pt x="2473" y="1160"/>
                    <a:pt x="2448" y="1152"/>
                  </a:cubicBezTo>
                  <a:cubicBezTo>
                    <a:pt x="2429" y="1146"/>
                    <a:pt x="2390" y="1133"/>
                    <a:pt x="2390" y="1133"/>
                  </a:cubicBezTo>
                  <a:cubicBezTo>
                    <a:pt x="2353" y="1094"/>
                    <a:pt x="2269" y="1015"/>
                    <a:pt x="2218" y="989"/>
                  </a:cubicBezTo>
                  <a:cubicBezTo>
                    <a:pt x="2146" y="952"/>
                    <a:pt x="2005" y="954"/>
                    <a:pt x="1939" y="950"/>
                  </a:cubicBezTo>
                  <a:cubicBezTo>
                    <a:pt x="1929" y="947"/>
                    <a:pt x="1920" y="944"/>
                    <a:pt x="1910" y="941"/>
                  </a:cubicBezTo>
                  <a:cubicBezTo>
                    <a:pt x="1901" y="938"/>
                    <a:pt x="1891" y="927"/>
                    <a:pt x="1882" y="931"/>
                  </a:cubicBezTo>
                  <a:cubicBezTo>
                    <a:pt x="1863" y="941"/>
                    <a:pt x="1871" y="977"/>
                    <a:pt x="1853" y="989"/>
                  </a:cubicBezTo>
                  <a:cubicBezTo>
                    <a:pt x="1842" y="996"/>
                    <a:pt x="1827" y="995"/>
                    <a:pt x="1814" y="998"/>
                  </a:cubicBezTo>
                  <a:cubicBezTo>
                    <a:pt x="1778" y="1053"/>
                    <a:pt x="1818" y="1007"/>
                    <a:pt x="1757" y="1037"/>
                  </a:cubicBezTo>
                  <a:cubicBezTo>
                    <a:pt x="1624" y="1104"/>
                    <a:pt x="1750" y="1057"/>
                    <a:pt x="1670" y="1085"/>
                  </a:cubicBezTo>
                  <a:cubicBezTo>
                    <a:pt x="1598" y="1059"/>
                    <a:pt x="1689" y="1065"/>
                    <a:pt x="1718" y="1056"/>
                  </a:cubicBezTo>
                  <a:cubicBezTo>
                    <a:pt x="1738" y="999"/>
                    <a:pt x="1713" y="1052"/>
                    <a:pt x="1757" y="1008"/>
                  </a:cubicBezTo>
                  <a:cubicBezTo>
                    <a:pt x="1801" y="964"/>
                    <a:pt x="1748" y="989"/>
                    <a:pt x="1805" y="969"/>
                  </a:cubicBezTo>
                  <a:cubicBezTo>
                    <a:pt x="1827" y="899"/>
                    <a:pt x="1812" y="911"/>
                    <a:pt x="1747" y="921"/>
                  </a:cubicBezTo>
                  <a:cubicBezTo>
                    <a:pt x="1723" y="946"/>
                    <a:pt x="1703" y="959"/>
                    <a:pt x="1670" y="969"/>
                  </a:cubicBezTo>
                  <a:cubicBezTo>
                    <a:pt x="1635" y="1006"/>
                    <a:pt x="1610" y="1049"/>
                    <a:pt x="1574" y="1085"/>
                  </a:cubicBezTo>
                  <a:cubicBezTo>
                    <a:pt x="1479" y="1077"/>
                    <a:pt x="1399" y="1057"/>
                    <a:pt x="1306" y="1046"/>
                  </a:cubicBezTo>
                  <a:cubicBezTo>
                    <a:pt x="1266" y="1008"/>
                    <a:pt x="1274" y="953"/>
                    <a:pt x="1258" y="902"/>
                  </a:cubicBezTo>
                  <a:cubicBezTo>
                    <a:pt x="1261" y="876"/>
                    <a:pt x="1267" y="851"/>
                    <a:pt x="1267" y="825"/>
                  </a:cubicBezTo>
                  <a:cubicBezTo>
                    <a:pt x="1267" y="768"/>
                    <a:pt x="1162" y="777"/>
                    <a:pt x="1123" y="768"/>
                  </a:cubicBezTo>
                  <a:cubicBezTo>
                    <a:pt x="1119" y="765"/>
                    <a:pt x="1076" y="740"/>
                    <a:pt x="1075" y="729"/>
                  </a:cubicBezTo>
                  <a:cubicBezTo>
                    <a:pt x="1069" y="675"/>
                    <a:pt x="1086" y="639"/>
                    <a:pt x="1133" y="624"/>
                  </a:cubicBezTo>
                  <a:cubicBezTo>
                    <a:pt x="1170" y="567"/>
                    <a:pt x="1194" y="573"/>
                    <a:pt x="1142" y="547"/>
                  </a:cubicBezTo>
                  <a:cubicBezTo>
                    <a:pt x="1133" y="543"/>
                    <a:pt x="1123" y="540"/>
                    <a:pt x="1114" y="537"/>
                  </a:cubicBezTo>
                  <a:cubicBezTo>
                    <a:pt x="1056" y="545"/>
                    <a:pt x="1012" y="536"/>
                    <a:pt x="979" y="585"/>
                  </a:cubicBezTo>
                  <a:cubicBezTo>
                    <a:pt x="963" y="636"/>
                    <a:pt x="947" y="635"/>
                    <a:pt x="893" y="653"/>
                  </a:cubicBezTo>
                  <a:cubicBezTo>
                    <a:pt x="883" y="656"/>
                    <a:pt x="864" y="662"/>
                    <a:pt x="864" y="662"/>
                  </a:cubicBezTo>
                  <a:cubicBezTo>
                    <a:pt x="848" y="659"/>
                    <a:pt x="832" y="657"/>
                    <a:pt x="816" y="653"/>
                  </a:cubicBezTo>
                  <a:cubicBezTo>
                    <a:pt x="796" y="648"/>
                    <a:pt x="758" y="633"/>
                    <a:pt x="758" y="633"/>
                  </a:cubicBezTo>
                  <a:cubicBezTo>
                    <a:pt x="739" y="606"/>
                    <a:pt x="721" y="588"/>
                    <a:pt x="710" y="557"/>
                  </a:cubicBezTo>
                  <a:cubicBezTo>
                    <a:pt x="703" y="538"/>
                    <a:pt x="691" y="499"/>
                    <a:pt x="691" y="499"/>
                  </a:cubicBezTo>
                  <a:cubicBezTo>
                    <a:pt x="691" y="499"/>
                    <a:pt x="715" y="371"/>
                    <a:pt x="691" y="336"/>
                  </a:cubicBezTo>
                  <a:cubicBezTo>
                    <a:pt x="679" y="319"/>
                    <a:pt x="656" y="313"/>
                    <a:pt x="643" y="297"/>
                  </a:cubicBezTo>
                  <a:cubicBezTo>
                    <a:pt x="613" y="259"/>
                    <a:pt x="640" y="274"/>
                    <a:pt x="595" y="259"/>
                  </a:cubicBezTo>
                  <a:cubicBezTo>
                    <a:pt x="589" y="240"/>
                    <a:pt x="593" y="212"/>
                    <a:pt x="576" y="201"/>
                  </a:cubicBezTo>
                  <a:cubicBezTo>
                    <a:pt x="535" y="174"/>
                    <a:pt x="503" y="155"/>
                    <a:pt x="461" y="134"/>
                  </a:cubicBezTo>
                  <a:cubicBezTo>
                    <a:pt x="428" y="118"/>
                    <a:pt x="409" y="78"/>
                    <a:pt x="374" y="67"/>
                  </a:cubicBezTo>
                  <a:cubicBezTo>
                    <a:pt x="352" y="60"/>
                    <a:pt x="329" y="61"/>
                    <a:pt x="307" y="57"/>
                  </a:cubicBezTo>
                  <a:cubicBezTo>
                    <a:pt x="252" y="47"/>
                    <a:pt x="199" y="27"/>
                    <a:pt x="144" y="19"/>
                  </a:cubicBezTo>
                  <a:cubicBezTo>
                    <a:pt x="112" y="14"/>
                    <a:pt x="80" y="13"/>
                    <a:pt x="48" y="9"/>
                  </a:cubicBezTo>
                  <a:cubicBezTo>
                    <a:pt x="32" y="7"/>
                    <a:pt x="16" y="3"/>
                    <a:pt x="0" y="0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1" charset="-122"/>
                <a:cs typeface="+mn-cs"/>
              </a:endParaRPr>
            </a:p>
          </p:txBody>
        </p:sp>
        <p:sp>
          <p:nvSpPr>
            <p:cNvPr id="16390" name="Freeform 9"/>
            <p:cNvSpPr/>
            <p:nvPr/>
          </p:nvSpPr>
          <p:spPr bwMode="auto">
            <a:xfrm>
              <a:off x="1618" y="480"/>
              <a:ext cx="710" cy="221"/>
            </a:xfrm>
            <a:custGeom>
              <a:avLst/>
              <a:gdLst>
                <a:gd name="T0" fmla="*/ 0 w 710"/>
                <a:gd name="T1" fmla="*/ 29 h 221"/>
                <a:gd name="T2" fmla="*/ 124 w 710"/>
                <a:gd name="T3" fmla="*/ 0 h 221"/>
                <a:gd name="T4" fmla="*/ 403 w 710"/>
                <a:gd name="T5" fmla="*/ 38 h 221"/>
                <a:gd name="T6" fmla="*/ 528 w 710"/>
                <a:gd name="T7" fmla="*/ 105 h 221"/>
                <a:gd name="T8" fmla="*/ 643 w 710"/>
                <a:gd name="T9" fmla="*/ 134 h 221"/>
                <a:gd name="T10" fmla="*/ 700 w 710"/>
                <a:gd name="T11" fmla="*/ 153 h 221"/>
                <a:gd name="T12" fmla="*/ 691 w 710"/>
                <a:gd name="T13" fmla="*/ 182 h 221"/>
                <a:gd name="T14" fmla="*/ 643 w 710"/>
                <a:gd name="T15" fmla="*/ 221 h 221"/>
                <a:gd name="T16" fmla="*/ 528 w 710"/>
                <a:gd name="T17" fmla="*/ 211 h 221"/>
                <a:gd name="T18" fmla="*/ 499 w 710"/>
                <a:gd name="T19" fmla="*/ 201 h 221"/>
                <a:gd name="T20" fmla="*/ 480 w 710"/>
                <a:gd name="T21" fmla="*/ 144 h 221"/>
                <a:gd name="T22" fmla="*/ 441 w 710"/>
                <a:gd name="T23" fmla="*/ 105 h 221"/>
                <a:gd name="T24" fmla="*/ 268 w 710"/>
                <a:gd name="T25" fmla="*/ 105 h 221"/>
                <a:gd name="T26" fmla="*/ 259 w 710"/>
                <a:gd name="T27" fmla="*/ 77 h 221"/>
                <a:gd name="T28" fmla="*/ 278 w 710"/>
                <a:gd name="T29" fmla="*/ 57 h 221"/>
                <a:gd name="T30" fmla="*/ 249 w 710"/>
                <a:gd name="T31" fmla="*/ 48 h 221"/>
                <a:gd name="T32" fmla="*/ 163 w 710"/>
                <a:gd name="T33" fmla="*/ 38 h 221"/>
                <a:gd name="T34" fmla="*/ 57 w 710"/>
                <a:gd name="T35" fmla="*/ 9 h 221"/>
                <a:gd name="T36" fmla="*/ 0 w 710"/>
                <a:gd name="T37" fmla="*/ 29 h 2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0"/>
                <a:gd name="T58" fmla="*/ 0 h 221"/>
                <a:gd name="T59" fmla="*/ 710 w 710"/>
                <a:gd name="T60" fmla="*/ 221 h 2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0" h="221">
                  <a:moveTo>
                    <a:pt x="0" y="29"/>
                  </a:moveTo>
                  <a:cubicBezTo>
                    <a:pt x="78" y="2"/>
                    <a:pt x="37" y="12"/>
                    <a:pt x="124" y="0"/>
                  </a:cubicBezTo>
                  <a:cubicBezTo>
                    <a:pt x="218" y="10"/>
                    <a:pt x="309" y="28"/>
                    <a:pt x="403" y="38"/>
                  </a:cubicBezTo>
                  <a:cubicBezTo>
                    <a:pt x="486" y="66"/>
                    <a:pt x="444" y="45"/>
                    <a:pt x="528" y="105"/>
                  </a:cubicBezTo>
                  <a:cubicBezTo>
                    <a:pt x="555" y="124"/>
                    <a:pt x="612" y="129"/>
                    <a:pt x="643" y="134"/>
                  </a:cubicBezTo>
                  <a:cubicBezTo>
                    <a:pt x="662" y="140"/>
                    <a:pt x="681" y="147"/>
                    <a:pt x="700" y="153"/>
                  </a:cubicBezTo>
                  <a:cubicBezTo>
                    <a:pt x="710" y="156"/>
                    <a:pt x="697" y="174"/>
                    <a:pt x="691" y="182"/>
                  </a:cubicBezTo>
                  <a:cubicBezTo>
                    <a:pt x="678" y="198"/>
                    <a:pt x="657" y="206"/>
                    <a:pt x="643" y="221"/>
                  </a:cubicBezTo>
                  <a:cubicBezTo>
                    <a:pt x="605" y="218"/>
                    <a:pt x="566" y="216"/>
                    <a:pt x="528" y="211"/>
                  </a:cubicBezTo>
                  <a:cubicBezTo>
                    <a:pt x="518" y="210"/>
                    <a:pt x="506" y="208"/>
                    <a:pt x="499" y="201"/>
                  </a:cubicBezTo>
                  <a:cubicBezTo>
                    <a:pt x="495" y="197"/>
                    <a:pt x="483" y="148"/>
                    <a:pt x="480" y="144"/>
                  </a:cubicBezTo>
                  <a:cubicBezTo>
                    <a:pt x="470" y="128"/>
                    <a:pt x="454" y="118"/>
                    <a:pt x="441" y="105"/>
                  </a:cubicBezTo>
                  <a:cubicBezTo>
                    <a:pt x="395" y="154"/>
                    <a:pt x="325" y="125"/>
                    <a:pt x="268" y="105"/>
                  </a:cubicBezTo>
                  <a:cubicBezTo>
                    <a:pt x="265" y="96"/>
                    <a:pt x="257" y="87"/>
                    <a:pt x="259" y="77"/>
                  </a:cubicBezTo>
                  <a:cubicBezTo>
                    <a:pt x="261" y="68"/>
                    <a:pt x="281" y="66"/>
                    <a:pt x="278" y="57"/>
                  </a:cubicBezTo>
                  <a:cubicBezTo>
                    <a:pt x="275" y="47"/>
                    <a:pt x="259" y="50"/>
                    <a:pt x="249" y="48"/>
                  </a:cubicBezTo>
                  <a:cubicBezTo>
                    <a:pt x="221" y="43"/>
                    <a:pt x="192" y="41"/>
                    <a:pt x="163" y="38"/>
                  </a:cubicBezTo>
                  <a:cubicBezTo>
                    <a:pt x="146" y="33"/>
                    <a:pt x="67" y="8"/>
                    <a:pt x="57" y="9"/>
                  </a:cubicBezTo>
                  <a:cubicBezTo>
                    <a:pt x="37" y="11"/>
                    <a:pt x="19" y="22"/>
                    <a:pt x="0" y="29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1" charset="-122"/>
                <a:cs typeface="+mn-cs"/>
              </a:endParaRPr>
            </a:p>
          </p:txBody>
        </p:sp>
      </p:grpSp>
      <p:sp>
        <p:nvSpPr>
          <p:cNvPr id="16391" name="AutoShape 12"/>
          <p:cNvSpPr/>
          <p:nvPr/>
        </p:nvSpPr>
        <p:spPr>
          <a:xfrm>
            <a:off x="10948635" y="976630"/>
            <a:ext cx="1076325" cy="1728788"/>
          </a:xfrm>
          <a:prstGeom prst="borderCallout1">
            <a:avLst>
              <a:gd name="adj1" fmla="val 6611"/>
              <a:gd name="adj2" fmla="val -7079"/>
              <a:gd name="adj3" fmla="val 91202"/>
              <a:gd name="adj4" fmla="val -168315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西班牙殖民地</a:t>
            </a:r>
          </a:p>
        </p:txBody>
      </p:sp>
      <p:sp>
        <p:nvSpPr>
          <p:cNvPr id="16392" name="AutoShape 13"/>
          <p:cNvSpPr/>
          <p:nvPr/>
        </p:nvSpPr>
        <p:spPr>
          <a:xfrm>
            <a:off x="11116910" y="4783773"/>
            <a:ext cx="1076325" cy="1641475"/>
          </a:xfrm>
          <a:prstGeom prst="borderCallout1">
            <a:avLst>
              <a:gd name="adj1" fmla="val 6963"/>
              <a:gd name="adj2" fmla="val -7079"/>
              <a:gd name="adj3" fmla="val -49110"/>
              <a:gd name="adj4" fmla="val -33389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葡萄牙殖民地</a:t>
            </a:r>
          </a:p>
        </p:txBody>
      </p:sp>
      <p:sp>
        <p:nvSpPr>
          <p:cNvPr id="21513" name="Text Box 10"/>
          <p:cNvSpPr txBox="1"/>
          <p:nvPr/>
        </p:nvSpPr>
        <p:spPr>
          <a:xfrm>
            <a:off x="10204415" y="3276600"/>
            <a:ext cx="180975" cy="3695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9747215" y="3352800"/>
            <a:ext cx="838200" cy="36957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巴 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77380" y="0"/>
            <a:ext cx="2631440" cy="46037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独立前的拉丁美洲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6387" grpId="0" bldLvl="0" animBg="1"/>
      <p:bldP spid="16391" grpId="0" bldLvl="0" animBg="1"/>
      <p:bldP spid="16392" grpId="0" bldLvl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/>
          <p:nvPr/>
        </p:nvSpPr>
        <p:spPr>
          <a:xfrm>
            <a:off x="6655137" y="1565132"/>
            <a:ext cx="2246631" cy="22942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zh-CN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56328" name="Rectangle 8"/>
          <p:cNvSpPr/>
          <p:nvPr/>
        </p:nvSpPr>
        <p:spPr>
          <a:xfrm>
            <a:off x="307975" y="1356362"/>
            <a:ext cx="882651" cy="327723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zh-CN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6771089" y="1684984"/>
            <a:ext cx="2086611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黑体" panose="02010609060101010101" charset="-122"/>
              </a:rPr>
              <a:t>幕府的封建统治严重阻碍了资本主义的发展。（根本原因）</a:t>
            </a:r>
          </a:p>
        </p:txBody>
      </p:sp>
      <p:sp>
        <p:nvSpPr>
          <p:cNvPr id="56331" name="Rectangle 11"/>
          <p:cNvSpPr/>
          <p:nvPr/>
        </p:nvSpPr>
        <p:spPr>
          <a:xfrm>
            <a:off x="3906170" y="1566203"/>
            <a:ext cx="1759585" cy="100774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altLang="zh-CN" sz="2800" b="1">
              <a:solidFill>
                <a:srgbClr val="0000FF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华文中宋" panose="02010600040101010101" pitchFamily="2" charset="-122"/>
                <a:ea typeface="黑体" panose="02010609060101010101" charset="-122"/>
              </a:rPr>
              <a:t>统治危机</a:t>
            </a:r>
          </a:p>
          <a:p>
            <a:pPr algn="ctr">
              <a:spcBef>
                <a:spcPct val="50000"/>
              </a:spcBef>
            </a:pPr>
            <a:endParaRPr lang="en-US" altLang="zh-CN" sz="2800" b="1">
              <a:solidFill>
                <a:srgbClr val="0000FF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56332" name="Text Box 12"/>
          <p:cNvSpPr txBox="1"/>
          <p:nvPr/>
        </p:nvSpPr>
        <p:spPr>
          <a:xfrm>
            <a:off x="351631" y="1529715"/>
            <a:ext cx="738664" cy="32664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幕府专制统治</a:t>
            </a:r>
          </a:p>
        </p:txBody>
      </p:sp>
      <p:sp>
        <p:nvSpPr>
          <p:cNvPr id="56333" name="AutoShape 13"/>
          <p:cNvSpPr/>
          <p:nvPr/>
        </p:nvSpPr>
        <p:spPr>
          <a:xfrm>
            <a:off x="3351179" y="1770772"/>
            <a:ext cx="503239" cy="485775"/>
          </a:xfrm>
          <a:prstGeom prst="rightArrow">
            <a:avLst>
              <a:gd name="adj1" fmla="val 50000"/>
              <a:gd name="adj2" fmla="val 25898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56335" name="Rectangle 15"/>
          <p:cNvSpPr/>
          <p:nvPr/>
        </p:nvSpPr>
        <p:spPr>
          <a:xfrm>
            <a:off x="3916742" y="2985143"/>
            <a:ext cx="1758951" cy="10795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520EFC"/>
                </a:solidFill>
                <a:latin typeface="华文中宋" panose="02010600040101010101" pitchFamily="2" charset="-122"/>
                <a:ea typeface="黑体" panose="02010609060101010101" charset="-122"/>
              </a:rPr>
              <a:t>民族危机</a:t>
            </a:r>
          </a:p>
        </p:txBody>
      </p:sp>
      <p:sp>
        <p:nvSpPr>
          <p:cNvPr id="138254" name="Text Box 16"/>
          <p:cNvSpPr txBox="1"/>
          <p:nvPr/>
        </p:nvSpPr>
        <p:spPr>
          <a:xfrm>
            <a:off x="307975" y="226695"/>
            <a:ext cx="3492500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黑体" panose="02010609060101010101" charset="-122"/>
              </a:rPr>
              <a:t>明治维新背景小结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59949" y="1750062"/>
            <a:ext cx="654051" cy="230695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倒</a:t>
            </a:r>
          </a:p>
          <a:p>
            <a:pPr fontAlgn="auto">
              <a:spcBef>
                <a:spcPts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幕</a:t>
            </a:r>
          </a:p>
          <a:p>
            <a:pPr fontAlgn="auto">
              <a:spcBef>
                <a:spcPts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运</a:t>
            </a:r>
          </a:p>
          <a:p>
            <a:pPr fontAlgn="auto">
              <a:spcBef>
                <a:spcPts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黑体" panose="02010609060101010101" charset="-122"/>
              </a:rPr>
              <a:t>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6542" y="4795899"/>
            <a:ext cx="11060431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大批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中下级武士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他们打着恢复天皇权力的旗号，展开了一场以武力推翻幕府的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倒幕运动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下箭头 2"/>
          <p:cNvSpPr/>
          <p:nvPr/>
        </p:nvSpPr>
        <p:spPr>
          <a:xfrm rot="16200000">
            <a:off x="9005593" y="2352996"/>
            <a:ext cx="6858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defRPr/>
            </a:pPr>
            <a:endParaRPr lang="zh-CN" altLang="en-US" sz="2800" b="1" strike="noStrike" noProof="1">
              <a:solidFill>
                <a:prstClr val="white"/>
              </a:solidFill>
            </a:endParaRPr>
          </a:p>
        </p:txBody>
      </p:sp>
      <p:sp>
        <p:nvSpPr>
          <p:cNvPr id="4" name="AutoShape 14"/>
          <p:cNvSpPr/>
          <p:nvPr/>
        </p:nvSpPr>
        <p:spPr>
          <a:xfrm>
            <a:off x="3314349" y="3306520"/>
            <a:ext cx="576263" cy="485775"/>
          </a:xfrm>
          <a:prstGeom prst="rightArrow">
            <a:avLst>
              <a:gd name="adj1" fmla="val 50000"/>
              <a:gd name="adj2" fmla="val 39141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19" name="Rectangle 2"/>
          <p:cNvSpPr/>
          <p:nvPr/>
        </p:nvSpPr>
        <p:spPr>
          <a:xfrm>
            <a:off x="1731927" y="1581540"/>
            <a:ext cx="1619251" cy="8636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黑体" panose="02010609060101010101" charset="-122"/>
              </a:rPr>
              <a:t>内忧</a:t>
            </a:r>
          </a:p>
        </p:txBody>
      </p:sp>
      <p:sp>
        <p:nvSpPr>
          <p:cNvPr id="20" name="Rectangle 3"/>
          <p:cNvSpPr/>
          <p:nvPr/>
        </p:nvSpPr>
        <p:spPr>
          <a:xfrm>
            <a:off x="1731927" y="3117288"/>
            <a:ext cx="1619251" cy="8636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黑体" panose="02010609060101010101" charset="-122"/>
              </a:rPr>
              <a:t>外患</a:t>
            </a:r>
          </a:p>
        </p:txBody>
      </p:sp>
      <p:sp>
        <p:nvSpPr>
          <p:cNvPr id="21" name="AutoShape 4"/>
          <p:cNvSpPr/>
          <p:nvPr/>
        </p:nvSpPr>
        <p:spPr>
          <a:xfrm>
            <a:off x="1234029" y="1770137"/>
            <a:ext cx="428625" cy="485775"/>
          </a:xfrm>
          <a:prstGeom prst="rightArrow">
            <a:avLst>
              <a:gd name="adj1" fmla="val 50000"/>
              <a:gd name="adj2" fmla="val 25814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23" name="AutoShape 5"/>
          <p:cNvSpPr/>
          <p:nvPr/>
        </p:nvSpPr>
        <p:spPr>
          <a:xfrm>
            <a:off x="1245044" y="3365767"/>
            <a:ext cx="431800" cy="485775"/>
          </a:xfrm>
          <a:prstGeom prst="rightArrow">
            <a:avLst>
              <a:gd name="adj1" fmla="val 50000"/>
              <a:gd name="adj2" fmla="val 29652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黑体" panose="02010609060101010101" charset="-122"/>
            </a:endParaRPr>
          </a:p>
        </p:txBody>
      </p:sp>
      <p:sp>
        <p:nvSpPr>
          <p:cNvPr id="24" name="下箭头 23"/>
          <p:cNvSpPr/>
          <p:nvPr/>
        </p:nvSpPr>
        <p:spPr>
          <a:xfrm rot="16200000">
            <a:off x="5930050" y="2274042"/>
            <a:ext cx="6858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defRPr/>
            </a:pPr>
            <a:endParaRPr lang="zh-CN" altLang="en-US" sz="2800" b="1" strike="noStrike" noProof="1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nimBg="1"/>
      <p:bldP spid="56328" grpId="0" animBg="1"/>
      <p:bldP spid="56329" grpId="0"/>
      <p:bldP spid="56331" grpId="0" animBg="1"/>
      <p:bldP spid="56332" grpId="0"/>
      <p:bldP spid="56333" grpId="0" animBg="1"/>
      <p:bldP spid="56335" grpId="0" animBg="1"/>
      <p:bldP spid="22" grpId="0" animBg="1"/>
      <p:bldP spid="2" grpId="0"/>
      <p:bldP spid="3" grpId="0" animBg="1"/>
      <p:bldP spid="4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55840" y="1772816"/>
            <a:ext cx="75361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1868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年 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推翻幕府统治</a:t>
            </a:r>
          </a:p>
        </p:txBody>
      </p:sp>
      <p:sp>
        <p:nvSpPr>
          <p:cNvPr id="11" name="矩形 10"/>
          <p:cNvSpPr/>
          <p:nvPr/>
        </p:nvSpPr>
        <p:spPr>
          <a:xfrm>
            <a:off x="-38509" y="0"/>
            <a:ext cx="117987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anose="02010509060101010101" pitchFamily="1" charset="-122"/>
              </a:rPr>
              <a:t>    二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anose="02010509060101010101" pitchFamily="1" charset="-122"/>
              </a:rPr>
              <a:t>、倒幕</a:t>
            </a: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anose="02010509060101010101" pitchFamily="1" charset="-122"/>
              </a:rPr>
              <a:t>运动</a:t>
            </a:r>
            <a:endParaRPr lang="en-US" altLang="zh-CN" sz="5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隶书" panose="02010509060101010101" pitchFamily="1" charset="-122"/>
            </a:endParaRPr>
          </a:p>
          <a:p>
            <a:pPr lvl="0" algn="r">
              <a:defRPr/>
            </a:pPr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“王政复古”政变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6193948" y="3834208"/>
            <a:ext cx="5281083" cy="1371600"/>
          </a:xfrm>
          <a:prstGeom prst="wedgeRoundRectCallout">
            <a:avLst>
              <a:gd name="adj1" fmla="val -80299"/>
              <a:gd name="adj2" fmla="val -83334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行楷" panose="02010800040101010101" charset="-122"/>
              </a:rPr>
              <a:t>代表了新兴资产阶级改革力量</a:t>
            </a:r>
          </a:p>
        </p:txBody>
      </p:sp>
      <p:sp>
        <p:nvSpPr>
          <p:cNvPr id="2" name="矩形 1"/>
          <p:cNvSpPr/>
          <p:nvPr/>
        </p:nvSpPr>
        <p:spPr>
          <a:xfrm>
            <a:off x="309219" y="1750467"/>
            <a:ext cx="3579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时间、目的：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219" y="2587552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主力（倒幕派）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335" y="4653137"/>
            <a:ext cx="3579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经过及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结果：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574183" y="2492897"/>
            <a:ext cx="518601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</a:rPr>
              <a:t>中下级</a:t>
            </a: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</a:rPr>
              <a:t>武士联合西南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</a:rPr>
              <a:t>强藩</a:t>
            </a:r>
          </a:p>
        </p:txBody>
      </p:sp>
      <p:sp>
        <p:nvSpPr>
          <p:cNvPr id="20" name="文本框 351238"/>
          <p:cNvSpPr txBox="1"/>
          <p:nvPr/>
        </p:nvSpPr>
        <p:spPr>
          <a:xfrm>
            <a:off x="348872" y="5301209"/>
            <a:ext cx="1176020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1868</a:t>
            </a: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月 王政复古政变结束幕府统治改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年号</a:t>
            </a: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“明治”</a:t>
            </a:r>
            <a:r>
              <a:rPr lang="en-US" altLang="zh-CN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1869</a:t>
            </a:r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年迁都到东京。</a:t>
            </a:r>
            <a:endParaRPr lang="zh-CN" alt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bldLvl="0" animBg="1" autoUpdateAnimBg="0"/>
      <p:bldP spid="18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/>
          <p:nvPr/>
        </p:nvSpPr>
        <p:spPr>
          <a:xfrm>
            <a:off x="894969" y="1271874"/>
            <a:ext cx="521208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1">
            <a:spAutoFit/>
          </a:bodyPr>
          <a:lstStyle/>
          <a:p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政治：</a:t>
            </a: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废藩置县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，实现中央集权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； </a:t>
            </a:r>
          </a:p>
        </p:txBody>
      </p:sp>
      <p:sp>
        <p:nvSpPr>
          <p:cNvPr id="12298" name="Rectangle 10"/>
          <p:cNvSpPr/>
          <p:nvPr/>
        </p:nvSpPr>
        <p:spPr>
          <a:xfrm>
            <a:off x="894969" y="3264602"/>
            <a:ext cx="521144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1">
            <a:spAutoFit/>
          </a:bodyPr>
          <a:lstStyle/>
          <a:p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经济</a:t>
            </a:r>
            <a:r>
              <a:rPr lang="zh-CN" altLang="en-US" sz="2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6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推行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地税改革，以</a:t>
            </a:r>
            <a:r>
              <a:rPr lang="zh-CN" altLang="en-US" sz="2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殖产兴业</a:t>
            </a:r>
            <a:r>
              <a:rPr lang="zh-CN" altLang="en-US" sz="2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 为口号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，大力发展近代经济。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9" name="Rectangle 11"/>
          <p:cNvSpPr/>
          <p:nvPr/>
        </p:nvSpPr>
        <p:spPr>
          <a:xfrm>
            <a:off x="894969" y="4391283"/>
            <a:ext cx="521208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1">
            <a:spAutoFit/>
          </a:bodyPr>
          <a:lstStyle/>
          <a:p>
            <a:pPr algn="l"/>
            <a:r>
              <a:rPr lang="zh-CN" altLang="en-US" sz="2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社会生活：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提倡“</a:t>
            </a:r>
            <a:r>
              <a:rPr lang="zh-CN" altLang="en-US" sz="26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文明开化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，向西方学习，改造日本的教育、文化和生活方式。</a:t>
            </a:r>
            <a:endParaRPr lang="zh-CN" altLang="en-US" sz="2600" b="1" dirty="0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0" name="Rectangle 12"/>
          <p:cNvSpPr/>
          <p:nvPr/>
        </p:nvSpPr>
        <p:spPr>
          <a:xfrm>
            <a:off x="894969" y="2259908"/>
            <a:ext cx="521208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1">
            <a:spAutoFit/>
          </a:bodyPr>
          <a:lstStyle/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军事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实行征兵制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建立新式军队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Group 42"/>
          <p:cNvGrpSpPr/>
          <p:nvPr/>
        </p:nvGrpSpPr>
        <p:grpSpPr>
          <a:xfrm>
            <a:off x="6234290" y="1169672"/>
            <a:ext cx="5364244" cy="534988"/>
            <a:chOff x="2063" y="839"/>
            <a:chExt cx="4909" cy="337"/>
          </a:xfrm>
        </p:grpSpPr>
        <p:sp>
          <p:nvSpPr>
            <p:cNvPr id="12311" name="AutoShape 43"/>
            <p:cNvSpPr/>
            <p:nvPr/>
          </p:nvSpPr>
          <p:spPr>
            <a:xfrm rot="5400000">
              <a:off x="2426" y="541"/>
              <a:ext cx="272" cy="997"/>
            </a:xfrm>
            <a:custGeom>
              <a:avLst/>
              <a:gdLst>
                <a:gd name="txL" fmla="*/ 0 w 21600"/>
                <a:gd name="txT" fmla="*/ 14407 h 21600"/>
                <a:gd name="txR" fmla="*/ 18503 w 21600"/>
                <a:gd name="txB" fmla="*/ 21600 h 21600"/>
              </a:gdLst>
              <a:ahLst/>
              <a:cxnLst>
                <a:cxn ang="17694720">
                  <a:pos x="194" y="0"/>
                </a:cxn>
                <a:cxn ang="11796480">
                  <a:pos x="117" y="332"/>
                </a:cxn>
                <a:cxn ang="11796480">
                  <a:pos x="0" y="831"/>
                </a:cxn>
                <a:cxn ang="5898240">
                  <a:pos x="117" y="997"/>
                </a:cxn>
                <a:cxn ang="0">
                  <a:pos x="233" y="692"/>
                </a:cxn>
                <a:cxn ang="0">
                  <a:pos x="272" y="332"/>
                </a:cxn>
              </a:cxnLst>
              <a:rect l="txL" t="txT" r="txR" b="txB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8FFBB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2" name="Text Box 44"/>
            <p:cNvSpPr txBox="1"/>
            <p:nvPr/>
          </p:nvSpPr>
          <p:spPr>
            <a:xfrm>
              <a:off x="3094" y="839"/>
              <a:ext cx="3878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结束了政治上的分裂状态。</a:t>
              </a:r>
            </a:p>
          </p:txBody>
        </p:sp>
      </p:grpSp>
      <p:grpSp>
        <p:nvGrpSpPr>
          <p:cNvPr id="3" name="Group 45"/>
          <p:cNvGrpSpPr/>
          <p:nvPr/>
        </p:nvGrpSpPr>
        <p:grpSpPr>
          <a:xfrm>
            <a:off x="6256487" y="3372683"/>
            <a:ext cx="5177526" cy="954088"/>
            <a:chOff x="2063" y="734"/>
            <a:chExt cx="3559" cy="601"/>
          </a:xfrm>
        </p:grpSpPr>
        <p:sp>
          <p:nvSpPr>
            <p:cNvPr id="12309" name="AutoShape 46"/>
            <p:cNvSpPr/>
            <p:nvPr/>
          </p:nvSpPr>
          <p:spPr>
            <a:xfrm rot="5400000">
              <a:off x="2426" y="482"/>
              <a:ext cx="272" cy="997"/>
            </a:xfrm>
            <a:custGeom>
              <a:avLst/>
              <a:gdLst>
                <a:gd name="txL" fmla="*/ 0 w 21600"/>
                <a:gd name="txT" fmla="*/ 14407 h 21600"/>
                <a:gd name="txR" fmla="*/ 18503 w 21600"/>
                <a:gd name="txB" fmla="*/ 21600 h 21600"/>
              </a:gdLst>
              <a:ahLst/>
              <a:cxnLst>
                <a:cxn ang="17694720">
                  <a:pos x="194" y="0"/>
                </a:cxn>
                <a:cxn ang="11796480">
                  <a:pos x="117" y="332"/>
                </a:cxn>
                <a:cxn ang="11796480">
                  <a:pos x="0" y="831"/>
                </a:cxn>
                <a:cxn ang="5898240">
                  <a:pos x="117" y="997"/>
                </a:cxn>
                <a:cxn ang="0">
                  <a:pos x="233" y="692"/>
                </a:cxn>
                <a:cxn ang="0">
                  <a:pos x="272" y="332"/>
                </a:cxn>
              </a:cxnLst>
              <a:rect l="txL" t="txT" r="txR" b="txB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8FFBB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2310" name="Text Box 47"/>
            <p:cNvSpPr txBox="1"/>
            <p:nvPr/>
          </p:nvSpPr>
          <p:spPr>
            <a:xfrm>
              <a:off x="3094" y="734"/>
              <a:ext cx="2528" cy="6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推动资本主义经济发展，</a:t>
              </a:r>
              <a:r>
                <a:rPr lang="zh-CN" altLang="en-US" sz="2800" b="1" dirty="0" smtClean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增强经济实力。</a:t>
              </a:r>
              <a:endParaRPr lang="zh-CN" altLang="en-US" sz="2800" b="1" dirty="0">
                <a:solidFill>
                  <a:srgbClr val="01017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Group 48"/>
          <p:cNvGrpSpPr/>
          <p:nvPr/>
        </p:nvGrpSpPr>
        <p:grpSpPr>
          <a:xfrm>
            <a:off x="6234836" y="2262294"/>
            <a:ext cx="4848267" cy="546100"/>
            <a:chOff x="2063" y="845"/>
            <a:chExt cx="2491" cy="344"/>
          </a:xfrm>
        </p:grpSpPr>
        <p:sp>
          <p:nvSpPr>
            <p:cNvPr id="12307" name="AutoShape 49"/>
            <p:cNvSpPr/>
            <p:nvPr/>
          </p:nvSpPr>
          <p:spPr>
            <a:xfrm rot="5400000">
              <a:off x="2426" y="482"/>
              <a:ext cx="272" cy="997"/>
            </a:xfrm>
            <a:custGeom>
              <a:avLst/>
              <a:gdLst>
                <a:gd name="txL" fmla="*/ 0 w 21600"/>
                <a:gd name="txT" fmla="*/ 14407 h 21600"/>
                <a:gd name="txR" fmla="*/ 18503 w 21600"/>
                <a:gd name="txB" fmla="*/ 21600 h 21600"/>
              </a:gdLst>
              <a:ahLst/>
              <a:cxnLst>
                <a:cxn ang="17694720">
                  <a:pos x="194" y="0"/>
                </a:cxn>
                <a:cxn ang="11796480">
                  <a:pos x="117" y="332"/>
                </a:cxn>
                <a:cxn ang="11796480">
                  <a:pos x="0" y="831"/>
                </a:cxn>
                <a:cxn ang="5898240">
                  <a:pos x="117" y="997"/>
                </a:cxn>
                <a:cxn ang="0">
                  <a:pos x="233" y="692"/>
                </a:cxn>
                <a:cxn ang="0">
                  <a:pos x="272" y="332"/>
                </a:cxn>
              </a:cxnLst>
              <a:rect l="txL" t="txT" r="txR" b="txB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8FFBB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8" name="Text Box 50"/>
            <p:cNvSpPr txBox="1"/>
            <p:nvPr/>
          </p:nvSpPr>
          <p:spPr>
            <a:xfrm>
              <a:off x="3094" y="859"/>
              <a:ext cx="14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壮大</a:t>
              </a:r>
              <a:r>
                <a:rPr lang="zh-CN" altLang="en-US" sz="2800" b="1" dirty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军事实力</a:t>
              </a:r>
              <a:r>
                <a:rPr lang="zh-CN" altLang="en-US" sz="2400" b="1" dirty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</a:p>
          </p:txBody>
        </p:sp>
      </p:grpSp>
      <p:grpSp>
        <p:nvGrpSpPr>
          <p:cNvPr id="5" name="Group 51"/>
          <p:cNvGrpSpPr/>
          <p:nvPr/>
        </p:nvGrpSpPr>
        <p:grpSpPr>
          <a:xfrm>
            <a:off x="6276858" y="4694693"/>
            <a:ext cx="5426828" cy="524964"/>
            <a:chOff x="2063" y="803"/>
            <a:chExt cx="2683" cy="314"/>
          </a:xfrm>
        </p:grpSpPr>
        <p:sp>
          <p:nvSpPr>
            <p:cNvPr id="12305" name="AutoShape 52"/>
            <p:cNvSpPr/>
            <p:nvPr/>
          </p:nvSpPr>
          <p:spPr>
            <a:xfrm rot="5400000">
              <a:off x="2426" y="482"/>
              <a:ext cx="272" cy="997"/>
            </a:xfrm>
            <a:custGeom>
              <a:avLst/>
              <a:gdLst>
                <a:gd name="txL" fmla="*/ 0 w 21600"/>
                <a:gd name="txT" fmla="*/ 14407 h 21600"/>
                <a:gd name="txR" fmla="*/ 18503 w 21600"/>
                <a:gd name="txB" fmla="*/ 21600 h 21600"/>
              </a:gdLst>
              <a:ahLst/>
              <a:cxnLst>
                <a:cxn ang="17694720">
                  <a:pos x="194" y="0"/>
                </a:cxn>
                <a:cxn ang="11796480">
                  <a:pos x="117" y="332"/>
                </a:cxn>
                <a:cxn ang="11796480">
                  <a:pos x="0" y="831"/>
                </a:cxn>
                <a:cxn ang="5898240">
                  <a:pos x="117" y="997"/>
                </a:cxn>
                <a:cxn ang="0">
                  <a:pos x="233" y="692"/>
                </a:cxn>
                <a:cxn ang="0">
                  <a:pos x="272" y="332"/>
                </a:cxn>
              </a:cxnLst>
              <a:rect l="txL" t="txT" r="txR" b="txB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8FFBB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6" name="Text Box 53"/>
            <p:cNvSpPr txBox="1"/>
            <p:nvPr/>
          </p:nvSpPr>
          <p:spPr>
            <a:xfrm>
              <a:off x="3094" y="803"/>
              <a:ext cx="1652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提高国民</a:t>
              </a:r>
              <a:r>
                <a:rPr lang="zh-CN" altLang="en-US" sz="2800" b="1" dirty="0" smtClean="0">
                  <a:solidFill>
                    <a:srgbClr val="01017C"/>
                  </a:solidFill>
                  <a:latin typeface="微软雅黑" panose="020B0503020204020204" charset="-122"/>
                  <a:ea typeface="微软雅黑" panose="020B0503020204020204" charset="-122"/>
                </a:rPr>
                <a:t>素质</a:t>
              </a:r>
              <a:endParaRPr lang="zh-CN" altLang="en-US" sz="2800" b="1" dirty="0">
                <a:solidFill>
                  <a:srgbClr val="01017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0637" y="97156"/>
            <a:ext cx="7130478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第二篇章：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“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明智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”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之举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—</a:t>
            </a:r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 action="ppaction://hlinkfile"/>
              </a:rPr>
              <a:t>维新措施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762" y="381080"/>
            <a:ext cx="396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charset="-122"/>
                <a:ea typeface="黑体" panose="02010609060101010101" charset="-122"/>
              </a:rPr>
              <a:t>目的：富国强兵，巩固统治。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  <p:bldP spid="12298" grpId="0" bldLvl="0" animBg="1"/>
      <p:bldP spid="12299" grpId="0" bldLvl="0" animBg="1"/>
      <p:bldP spid="12300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2905" y="99061"/>
            <a:ext cx="6668813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第三篇章：强国之路</a:t>
            </a:r>
            <a:r>
              <a:rPr lang="en-US" altLang="zh-CN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维新影响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360" y="1013460"/>
            <a:ext cx="117798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观点一：明治维新是日本迈入近代化社会的维新，这场改革很成功。</a:t>
            </a: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观点二：日本明治维新后保留天皇，有大量封建残余，所以说日本明治维新不成功。</a:t>
            </a: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观点三：日本明治维新助长日本对外殖民扩张，给亚洲人民带来灾难，所以我们应该对明治维新持否定态度。</a:t>
            </a:r>
          </a:p>
        </p:txBody>
      </p:sp>
      <p:sp>
        <p:nvSpPr>
          <p:cNvPr id="3" name="矩形 2"/>
          <p:cNvSpPr/>
          <p:nvPr/>
        </p:nvSpPr>
        <p:spPr>
          <a:xfrm>
            <a:off x="283623" y="3395980"/>
            <a:ext cx="5955476" cy="523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同学们：你们认为哪一种观点正确？</a:t>
            </a:r>
          </a:p>
        </p:txBody>
      </p:sp>
      <p:sp>
        <p:nvSpPr>
          <p:cNvPr id="39938" name="文本框 641026"/>
          <p:cNvSpPr txBox="1"/>
          <p:nvPr/>
        </p:nvSpPr>
        <p:spPr>
          <a:xfrm>
            <a:off x="441009" y="3884790"/>
            <a:ext cx="10071988" cy="107721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方正大标宋简体" panose="03000509000000000000" charset="-122"/>
                <a:ea typeface="方正大标宋简体" panose="03000509000000000000" charset="-122"/>
              </a:rPr>
              <a:t>积极影响</a:t>
            </a:r>
            <a:r>
              <a:rPr lang="zh-CN" altLang="en-US" sz="3200" b="1" dirty="0" smtClean="0">
                <a:solidFill>
                  <a:srgbClr val="FF0000"/>
                </a:solidFill>
                <a:latin typeface="方正大标宋简体" panose="03000509000000000000" charset="-122"/>
                <a:ea typeface="方正大标宋简体" panose="03000509000000000000" charset="-122"/>
              </a:rPr>
              <a:t>：</a:t>
            </a:r>
            <a:r>
              <a:rPr lang="zh-CN" altLang="en-US" sz="3200" b="1" dirty="0" smtClean="0">
                <a:latin typeface="方正大标宋简体" panose="03000509000000000000" charset="-122"/>
                <a:ea typeface="方正大标宋简体" panose="03000509000000000000" charset="-122"/>
              </a:rPr>
              <a:t>日本迅速</a:t>
            </a:r>
            <a:r>
              <a:rPr lang="zh-CN" altLang="en-US" sz="3200" b="1" dirty="0" smtClean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走上</a:t>
            </a:r>
            <a:r>
              <a:rPr lang="zh-CN" altLang="en-US" sz="3200" b="1" dirty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了发展资本主义的</a:t>
            </a:r>
            <a:r>
              <a:rPr lang="zh-CN" altLang="en-US" sz="3200" b="1" dirty="0" smtClean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道路，</a:t>
            </a:r>
            <a:endParaRPr lang="en-US" altLang="zh-CN" sz="3200" b="1" dirty="0" smtClean="0">
              <a:latin typeface="方正大标宋简体" panose="03000509000000000000" charset="-122"/>
              <a:ea typeface="方正大标宋简体" panose="03000509000000000000" charset="-122"/>
              <a:sym typeface="+mn-ea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 smtClean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实现</a:t>
            </a:r>
            <a:r>
              <a:rPr lang="zh-CN" altLang="en-US" sz="3200" b="1" dirty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了“富国强兵”，</a:t>
            </a:r>
            <a:r>
              <a:rPr lang="zh-CN" altLang="en-US" sz="3200" b="1" dirty="0" smtClean="0">
                <a:latin typeface="方正大标宋简体" panose="03000509000000000000" charset="-122"/>
                <a:ea typeface="方正大标宋简体" panose="03000509000000000000" charset="-122"/>
                <a:sym typeface="+mn-ea"/>
              </a:rPr>
              <a:t>开始跻身于资本主义强国之列。</a:t>
            </a:r>
            <a:endParaRPr lang="zh-CN" altLang="en-US" sz="3200" b="1" dirty="0">
              <a:latin typeface="方正大标宋简体" panose="03000509000000000000" charset="-122"/>
              <a:ea typeface="方正大标宋简体" panose="03000509000000000000" charset="-122"/>
              <a:sym typeface="+mn-ea"/>
            </a:endParaRPr>
          </a:p>
        </p:txBody>
      </p:sp>
      <p:sp>
        <p:nvSpPr>
          <p:cNvPr id="4" name="文本框 641026"/>
          <p:cNvSpPr txBox="1"/>
          <p:nvPr/>
        </p:nvSpPr>
        <p:spPr>
          <a:xfrm>
            <a:off x="355929" y="5610449"/>
            <a:ext cx="1125601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方正宋黑简体" panose="03000509000000000000" charset="-122"/>
                <a:ea typeface="方正宋黑简体" panose="03000509000000000000" charset="-122"/>
              </a:rPr>
              <a:t>局限性：</a:t>
            </a:r>
            <a:r>
              <a:rPr lang="zh-CN" altLang="en-US" sz="3200" b="1" dirty="0">
                <a:latin typeface="方正宋黑简体" panose="03000509000000000000" charset="-122"/>
                <a:ea typeface="方正宋黑简体" panose="03000509000000000000" charset="-122"/>
                <a:sym typeface="+mn-ea"/>
              </a:rPr>
              <a:t>这次改革不彻底，</a:t>
            </a:r>
            <a:r>
              <a:rPr lang="zh-CN" altLang="en-US" sz="3200" b="1" dirty="0" smtClean="0">
                <a:latin typeface="方正宋黑简体" panose="03000509000000000000" charset="-122"/>
                <a:ea typeface="方正宋黑简体" panose="03000509000000000000" charset="-122"/>
                <a:sym typeface="+mn-ea"/>
              </a:rPr>
              <a:t>保留大量旧制度的残余，军国主义色彩浓厚。日本强大起来后，很快走上了对外侵略扩张的道路。</a:t>
            </a:r>
            <a:endParaRPr lang="zh-CN" altLang="en-US" sz="3200" b="1" dirty="0">
              <a:latin typeface="方正宋黑简体" panose="03000509000000000000" charset="-122"/>
              <a:ea typeface="方正宋黑简体" panose="03000509000000000000" charset="-122"/>
              <a:sym typeface="+mn-ea"/>
            </a:endParaRPr>
          </a:p>
        </p:txBody>
      </p:sp>
      <p:sp>
        <p:nvSpPr>
          <p:cNvPr id="5" name="文本框 641026"/>
          <p:cNvSpPr txBox="1"/>
          <p:nvPr/>
        </p:nvSpPr>
        <p:spPr>
          <a:xfrm>
            <a:off x="576460" y="4966952"/>
            <a:ext cx="962314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黑体简体" panose="03000509000000000000" charset="-122"/>
                <a:ea typeface="方正黑体简体" panose="03000509000000000000" charset="-122"/>
                <a:sym typeface="+mn-ea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黑体简体" panose="03000509000000000000" charset="-122"/>
                <a:ea typeface="方正黑体简体" panose="03000509000000000000" charset="-122"/>
                <a:sym typeface="+mn-ea"/>
              </a:rPr>
              <a:t>性质：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黑体简体" panose="03000509000000000000" charset="-122"/>
                <a:ea typeface="方正黑体简体" panose="03000509000000000000" charset="-122"/>
                <a:sym typeface="+mn-ea"/>
              </a:rPr>
              <a:t>天皇领导的自上而下的资产阶级性质改革）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>
            <a:spLocks noChangeArrowheads="1"/>
          </p:cNvSpPr>
          <p:nvPr/>
        </p:nvSpPr>
        <p:spPr bwMode="auto">
          <a:xfrm>
            <a:off x="1024389" y="1830199"/>
            <a:ext cx="9874251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不同：大化改新学习中国隋唐先进的封建制度，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   明治维新学习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欧美先进</a:t>
            </a:r>
            <a:r>
              <a:rPr lang="zh-CN" altLang="en-US" sz="2800" b="1" dirty="0">
                <a:latin typeface="宋体" panose="02010600030101010101" pitchFamily="2" charset="-122"/>
              </a:rPr>
              <a:t>的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资本主义制度。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40962"/>
          <p:cNvSpPr txBox="1">
            <a:spLocks noChangeArrowheads="1"/>
          </p:cNvSpPr>
          <p:nvPr/>
        </p:nvSpPr>
        <p:spPr bwMode="auto">
          <a:xfrm>
            <a:off x="0" y="692150"/>
            <a:ext cx="11328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回忆大化改新内容，结合明治维新的内容思考：日本两次向外学习的目标有何不同？说明日本民族有什么样的特点？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0967" name="文本框 40966"/>
          <p:cNvSpPr txBox="1">
            <a:spLocks noChangeArrowheads="1"/>
          </p:cNvSpPr>
          <p:nvPr/>
        </p:nvSpPr>
        <p:spPr bwMode="auto">
          <a:xfrm>
            <a:off x="288925" y="3694177"/>
            <a:ext cx="11328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日本国内资源匮乏，生存环境险恶。日本能成为世界强国之一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，对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我们今天建设社会主义现代化国家有何启示？</a:t>
            </a:r>
            <a:r>
              <a:rPr lang="zh-CN" altLang="en-US" sz="2000" dirty="0">
                <a:solidFill>
                  <a:srgbClr val="0000CC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40968" name="文本框 40967"/>
          <p:cNvSpPr txBox="1">
            <a:spLocks noChangeArrowheads="1"/>
          </p:cNvSpPr>
          <p:nvPr/>
        </p:nvSpPr>
        <p:spPr bwMode="auto">
          <a:xfrm>
            <a:off x="288925" y="4648284"/>
            <a:ext cx="8201151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）坚持改革开放，坚持以经济建设为中心；</a:t>
            </a:r>
            <a:endParaRPr lang="en-US" altLang="zh-CN" sz="2400" b="1" dirty="0" smtClean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）重视教育，培养人才</a:t>
            </a: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；</a:t>
            </a:r>
            <a:endParaRPr lang="en-US" altLang="zh-CN" sz="2400" b="1" dirty="0" smtClean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）积极向外学习，引进先进的技术；</a:t>
            </a:r>
            <a:endParaRPr lang="en-US" altLang="zh-CN" sz="2400" b="1" dirty="0" smtClean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）树立忧患意识，抓住历史机遇，顺应历史潮流</a:t>
            </a:r>
            <a:r>
              <a:rPr lang="en-US" altLang="zh-CN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……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969" name="文本框 40968"/>
          <p:cNvSpPr txBox="1">
            <a:spLocks noChangeArrowheads="1"/>
          </p:cNvSpPr>
          <p:nvPr/>
        </p:nvSpPr>
        <p:spPr bwMode="auto">
          <a:xfrm>
            <a:off x="1024389" y="3028530"/>
            <a:ext cx="873971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sym typeface="Arial" panose="020B0604020202020204" pitchFamily="34" charset="0"/>
              </a:rPr>
              <a:t>特点：日本是一个善于学习和模仿的民族。 </a:t>
            </a:r>
          </a:p>
          <a:p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6255" y="0"/>
            <a:ext cx="6668813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第四篇章：时代之思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维新启示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/>
      <p:bldP spid="40967" grpId="0" bldLvl="0"/>
      <p:bldP spid="40968" grpId="0"/>
      <p:bldP spid="40969" grpId="0" bldLvl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472" name="Group 128"/>
          <p:cNvGraphicFramePr>
            <a:graphicFrameLocks noGrp="1"/>
          </p:cNvGraphicFramePr>
          <p:nvPr>
            <p:ph sz="quarter" idx="13"/>
          </p:nvPr>
        </p:nvGraphicFramePr>
        <p:xfrm>
          <a:off x="414528" y="1696814"/>
          <a:ext cx="11379199" cy="4210369"/>
        </p:xfrm>
        <a:graphic>
          <a:graphicData uri="http://schemas.openxmlformats.org/drawingml/2006/table">
            <a:tbl>
              <a:tblPr/>
              <a:tblGrid>
                <a:gridCol w="607484"/>
                <a:gridCol w="1208616"/>
                <a:gridCol w="4728633"/>
                <a:gridCol w="243417"/>
                <a:gridCol w="4591049"/>
              </a:tblGrid>
              <a:tr h="558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日本明治维新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中国戊戌变法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背景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730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性质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603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影响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778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领导力量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794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政策措施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58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结果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7456" name="Text Box 112"/>
          <p:cNvSpPr txBox="1">
            <a:spLocks noChangeArrowheads="1"/>
          </p:cNvSpPr>
          <p:nvPr/>
        </p:nvSpPr>
        <p:spPr bwMode="auto">
          <a:xfrm>
            <a:off x="2649728" y="2306414"/>
            <a:ext cx="8636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都面临严重的社会危机和民族危机。</a:t>
            </a:r>
          </a:p>
        </p:txBody>
      </p:sp>
      <p:sp>
        <p:nvSpPr>
          <p:cNvPr id="57457" name="Text Box 113"/>
          <p:cNvSpPr txBox="1">
            <a:spLocks noChangeArrowheads="1"/>
          </p:cNvSpPr>
          <p:nvPr/>
        </p:nvSpPr>
        <p:spPr bwMode="auto">
          <a:xfrm>
            <a:off x="2649728" y="2992214"/>
            <a:ext cx="8636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都是自上而下的资产阶级性质改革。</a:t>
            </a:r>
          </a:p>
        </p:txBody>
      </p:sp>
      <p:sp>
        <p:nvSpPr>
          <p:cNvPr id="57459" name="Text Box 115"/>
          <p:cNvSpPr txBox="1">
            <a:spLocks noChangeArrowheads="1"/>
          </p:cNvSpPr>
          <p:nvPr/>
        </p:nvSpPr>
        <p:spPr bwMode="auto">
          <a:xfrm>
            <a:off x="2700528" y="3461606"/>
            <a:ext cx="8636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/>
              <a:t>都有利于本国资本主义的发展。</a:t>
            </a:r>
          </a:p>
        </p:txBody>
      </p:sp>
      <p:sp>
        <p:nvSpPr>
          <p:cNvPr id="57466" name="Text Box 122"/>
          <p:cNvSpPr txBox="1">
            <a:spLocks noChangeArrowheads="1"/>
          </p:cNvSpPr>
          <p:nvPr/>
        </p:nvSpPr>
        <p:spPr bwMode="auto">
          <a:xfrm>
            <a:off x="2294128" y="3975321"/>
            <a:ext cx="4368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倒幕派掌握了实权，得到人民拥护，推翻了幕府的统治</a:t>
            </a:r>
          </a:p>
        </p:txBody>
      </p:sp>
      <p:sp>
        <p:nvSpPr>
          <p:cNvPr id="57467" name="Text Box 123"/>
          <p:cNvSpPr txBox="1">
            <a:spLocks noChangeArrowheads="1"/>
          </p:cNvSpPr>
          <p:nvPr/>
        </p:nvSpPr>
        <p:spPr bwMode="auto">
          <a:xfrm>
            <a:off x="7018528" y="3975321"/>
            <a:ext cx="4775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维新派力量弱小，</a:t>
            </a:r>
            <a:r>
              <a:rPr lang="zh-CN" altLang="en-US" b="1" dirty="0">
                <a:sym typeface="Wingdings" panose="05000000000000000000" pitchFamily="2" charset="2"/>
              </a:rPr>
              <a:t>依靠没有实权的皇帝，不敢发动群众。</a:t>
            </a:r>
          </a:p>
        </p:txBody>
      </p:sp>
      <p:sp>
        <p:nvSpPr>
          <p:cNvPr id="57468" name="Text Box 124"/>
          <p:cNvSpPr txBox="1">
            <a:spLocks noChangeArrowheads="1"/>
          </p:cNvSpPr>
          <p:nvPr/>
        </p:nvSpPr>
        <p:spPr bwMode="auto">
          <a:xfrm>
            <a:off x="2598928" y="4782057"/>
            <a:ext cx="4064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强制推行，全面有效</a:t>
            </a:r>
          </a:p>
        </p:txBody>
      </p:sp>
      <p:sp>
        <p:nvSpPr>
          <p:cNvPr id="57469" name="Text Box 125"/>
          <p:cNvSpPr txBox="1">
            <a:spLocks noChangeArrowheads="1"/>
          </p:cNvSpPr>
          <p:nvPr/>
        </p:nvSpPr>
        <p:spPr bwMode="auto">
          <a:xfrm>
            <a:off x="7272528" y="4856161"/>
            <a:ext cx="4064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一纸空文</a:t>
            </a:r>
          </a:p>
        </p:txBody>
      </p:sp>
      <p:sp>
        <p:nvSpPr>
          <p:cNvPr id="57470" name="Text Box 126"/>
          <p:cNvSpPr txBox="1">
            <a:spLocks noChangeArrowheads="1"/>
          </p:cNvSpPr>
          <p:nvPr/>
        </p:nvSpPr>
        <p:spPr bwMode="auto">
          <a:xfrm>
            <a:off x="2528824" y="5447190"/>
            <a:ext cx="4064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成功，走上资本主义道路</a:t>
            </a:r>
          </a:p>
        </p:txBody>
      </p:sp>
      <p:sp>
        <p:nvSpPr>
          <p:cNvPr id="57471" name="Text Box 127"/>
          <p:cNvSpPr txBox="1">
            <a:spLocks noChangeArrowheads="1"/>
          </p:cNvSpPr>
          <p:nvPr/>
        </p:nvSpPr>
        <p:spPr bwMode="auto">
          <a:xfrm>
            <a:off x="7221728" y="5469861"/>
            <a:ext cx="4064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失败，民族</a:t>
            </a:r>
            <a:r>
              <a:rPr lang="zh-CN" altLang="en-US" b="1" dirty="0" smtClean="0"/>
              <a:t>危机依旧严重</a:t>
            </a: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284744" y="410459"/>
            <a:ext cx="3786613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A152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思维拓展（一）</a:t>
            </a:r>
          </a:p>
        </p:txBody>
      </p:sp>
      <p:sp>
        <p:nvSpPr>
          <p:cNvPr id="18" name="Rectangle 111"/>
          <p:cNvSpPr>
            <a:spLocks noChangeArrowheads="1"/>
          </p:cNvSpPr>
          <p:nvPr/>
        </p:nvSpPr>
        <p:spPr bwMode="auto">
          <a:xfrm>
            <a:off x="3668618" y="469920"/>
            <a:ext cx="10080433" cy="588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中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国戊戌变法与日本明治维新的异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56" grpId="0"/>
      <p:bldP spid="57457" grpId="0"/>
      <p:bldP spid="57459" grpId="0"/>
      <p:bldP spid="57466" grpId="0"/>
      <p:bldP spid="57467" grpId="0"/>
      <p:bldP spid="57468" grpId="0"/>
      <p:bldP spid="57469" grpId="0"/>
      <p:bldP spid="57470" grpId="0"/>
      <p:bldP spid="5747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65" name="Group 93"/>
          <p:cNvGraphicFramePr>
            <a:graphicFrameLocks noGrp="1"/>
          </p:cNvGraphicFramePr>
          <p:nvPr>
            <p:ph sz="quarter" idx="13"/>
          </p:nvPr>
        </p:nvGraphicFramePr>
        <p:xfrm>
          <a:off x="427566" y="1207008"/>
          <a:ext cx="11489267" cy="5016502"/>
        </p:xfrm>
        <a:graphic>
          <a:graphicData uri="http://schemas.openxmlformats.org/drawingml/2006/table">
            <a:tbl>
              <a:tblPr/>
              <a:tblGrid>
                <a:gridCol w="618067"/>
                <a:gridCol w="1333500"/>
                <a:gridCol w="4713817"/>
                <a:gridCol w="4823883"/>
              </a:tblGrid>
              <a:tr h="6985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俄国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1861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年改革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日本明治维新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088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时代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9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背景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000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性质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9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影响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0008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背景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核心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内容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16" name="Rectangle 44"/>
          <p:cNvSpPr>
            <a:spLocks noChangeArrowheads="1"/>
          </p:cNvSpPr>
          <p:nvPr/>
        </p:nvSpPr>
        <p:spPr bwMode="auto">
          <a:xfrm>
            <a:off x="3365040" y="79802"/>
            <a:ext cx="9550400" cy="528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1861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年改革与日本明治维新的异同</a:t>
            </a:r>
          </a:p>
        </p:txBody>
      </p:sp>
      <p:sp>
        <p:nvSpPr>
          <p:cNvPr id="54366" name="Text Box 94"/>
          <p:cNvSpPr txBox="1">
            <a:spLocks noChangeArrowheads="1"/>
          </p:cNvSpPr>
          <p:nvPr/>
        </p:nvSpPr>
        <p:spPr bwMode="auto">
          <a:xfrm>
            <a:off x="2662766" y="1969009"/>
            <a:ext cx="36322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/>
              <a:t>都发生在</a:t>
            </a:r>
            <a:r>
              <a:rPr lang="en-US" altLang="zh-CN" sz="2000" b="1" dirty="0"/>
              <a:t>19</a:t>
            </a:r>
            <a:r>
              <a:rPr lang="zh-CN" altLang="en-US" sz="2000" b="1" dirty="0"/>
              <a:t>世纪</a:t>
            </a:r>
            <a:r>
              <a:rPr lang="zh-CN" altLang="en-US" sz="2000" b="1" dirty="0" smtClean="0"/>
              <a:t>中期</a:t>
            </a:r>
            <a:endParaRPr lang="zh-CN" altLang="en-US" sz="2000" b="1" dirty="0"/>
          </a:p>
        </p:txBody>
      </p:sp>
      <p:sp>
        <p:nvSpPr>
          <p:cNvPr id="54367" name="Text Box 95"/>
          <p:cNvSpPr txBox="1">
            <a:spLocks noChangeArrowheads="1"/>
          </p:cNvSpPr>
          <p:nvPr/>
        </p:nvSpPr>
        <p:spPr bwMode="auto">
          <a:xfrm>
            <a:off x="2662766" y="2654809"/>
            <a:ext cx="863600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/>
              <a:t>都是资本主义</a:t>
            </a:r>
            <a:r>
              <a:rPr lang="zh-CN" altLang="en-US" sz="2000" b="1" dirty="0" smtClean="0"/>
              <a:t>发展遇到阻碍</a:t>
            </a:r>
            <a:r>
              <a:rPr lang="zh-CN" altLang="en-US" b="1" dirty="0" smtClean="0"/>
              <a:t>而</a:t>
            </a:r>
            <a:r>
              <a:rPr lang="zh-CN" altLang="en-US" b="1" dirty="0"/>
              <a:t>被迫进行的改革。</a:t>
            </a:r>
          </a:p>
        </p:txBody>
      </p:sp>
      <p:sp>
        <p:nvSpPr>
          <p:cNvPr id="54368" name="Text Box 96"/>
          <p:cNvSpPr txBox="1">
            <a:spLocks noChangeArrowheads="1"/>
          </p:cNvSpPr>
          <p:nvPr/>
        </p:nvSpPr>
        <p:spPr bwMode="auto">
          <a:xfrm>
            <a:off x="2561166" y="3493009"/>
            <a:ext cx="8636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/>
              <a:t>都是自上而下的资产阶级性质的改革。</a:t>
            </a:r>
          </a:p>
        </p:txBody>
      </p:sp>
      <p:sp>
        <p:nvSpPr>
          <p:cNvPr id="54369" name="Text Box 97"/>
          <p:cNvSpPr txBox="1">
            <a:spLocks noChangeArrowheads="1"/>
          </p:cNvSpPr>
          <p:nvPr/>
        </p:nvSpPr>
        <p:spPr bwMode="auto">
          <a:xfrm>
            <a:off x="2764366" y="4026408"/>
            <a:ext cx="8839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/>
              <a:t>都走上资本主义道路，促进了资本主义的发展；改革都不彻底，都保留了大量的封建残余；都走上对外扩张道路。</a:t>
            </a:r>
          </a:p>
        </p:txBody>
      </p:sp>
      <p:sp>
        <p:nvSpPr>
          <p:cNvPr id="54370" name="Text Box 98"/>
          <p:cNvSpPr txBox="1">
            <a:spLocks noChangeArrowheads="1"/>
          </p:cNvSpPr>
          <p:nvPr/>
        </p:nvSpPr>
        <p:spPr bwMode="auto">
          <a:xfrm>
            <a:off x="2561166" y="4788409"/>
            <a:ext cx="4470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/>
              <a:t>农奴制阻碍了资本主义发展，封建统治面临危机。</a:t>
            </a:r>
          </a:p>
        </p:txBody>
      </p:sp>
      <p:sp>
        <p:nvSpPr>
          <p:cNvPr id="54371" name="Text Box 99"/>
          <p:cNvSpPr txBox="1">
            <a:spLocks noChangeArrowheads="1"/>
          </p:cNvSpPr>
          <p:nvPr/>
        </p:nvSpPr>
        <p:spPr bwMode="auto">
          <a:xfrm>
            <a:off x="7234766" y="4712209"/>
            <a:ext cx="4673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/>
              <a:t>幕府统治阻碍了资本主义发展，面临外国侵略的民族危机。</a:t>
            </a:r>
          </a:p>
        </p:txBody>
      </p:sp>
      <p:sp>
        <p:nvSpPr>
          <p:cNvPr id="54374" name="Text Box 102"/>
          <p:cNvSpPr txBox="1">
            <a:spLocks noChangeArrowheads="1"/>
          </p:cNvSpPr>
          <p:nvPr/>
        </p:nvSpPr>
        <p:spPr bwMode="auto">
          <a:xfrm>
            <a:off x="2611966" y="5490084"/>
            <a:ext cx="4572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/>
              <a:t>废除</a:t>
            </a:r>
            <a:r>
              <a:rPr lang="zh-CN" altLang="en-US" b="1" dirty="0"/>
              <a:t>农奴制</a:t>
            </a:r>
          </a:p>
        </p:txBody>
      </p:sp>
      <p:sp>
        <p:nvSpPr>
          <p:cNvPr id="54375" name="Text Box 103"/>
          <p:cNvSpPr txBox="1">
            <a:spLocks noChangeArrowheads="1"/>
          </p:cNvSpPr>
          <p:nvPr/>
        </p:nvSpPr>
        <p:spPr bwMode="auto">
          <a:xfrm>
            <a:off x="7285566" y="5590033"/>
            <a:ext cx="457200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/>
              <a:t>发展资本主义</a:t>
            </a:r>
          </a:p>
        </p:txBody>
      </p:sp>
      <p:sp>
        <p:nvSpPr>
          <p:cNvPr id="14" name="文本框 3"/>
          <p:cNvSpPr txBox="1"/>
          <p:nvPr/>
        </p:nvSpPr>
        <p:spPr>
          <a:xfrm>
            <a:off x="92807" y="79802"/>
            <a:ext cx="342754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4A152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思维拓展（二）</a:t>
            </a:r>
            <a:endParaRPr lang="zh-CN" altLang="en-US" sz="36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66" grpId="0"/>
      <p:bldP spid="54367" grpId="0"/>
      <p:bldP spid="54368" grpId="0"/>
      <p:bldP spid="54369" grpId="0"/>
      <p:bldP spid="54370" grpId="0"/>
      <p:bldP spid="54371" grpId="0"/>
      <p:bldP spid="54374" grpId="0"/>
      <p:bldP spid="5437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472" name="Group 128"/>
          <p:cNvGraphicFramePr>
            <a:graphicFrameLocks noGrp="1"/>
          </p:cNvGraphicFramePr>
          <p:nvPr>
            <p:ph idx="4294967295"/>
          </p:nvPr>
        </p:nvGraphicFramePr>
        <p:xfrm>
          <a:off x="216225" y="751940"/>
          <a:ext cx="11379199" cy="5935301"/>
        </p:xfrm>
        <a:graphic>
          <a:graphicData uri="http://schemas.openxmlformats.org/drawingml/2006/table">
            <a:tbl>
              <a:tblPr/>
              <a:tblGrid>
                <a:gridCol w="607484"/>
                <a:gridCol w="1208616"/>
                <a:gridCol w="4728633"/>
                <a:gridCol w="243417"/>
                <a:gridCol w="4591049"/>
              </a:tblGrid>
              <a:tr h="56804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日本明治维新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中国洋务运动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43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背景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0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学习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对象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69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目的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87411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不同点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性质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0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领导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阶级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0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学习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内容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0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结果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7456" name="Text Box 112"/>
          <p:cNvSpPr txBox="1">
            <a:spLocks noChangeArrowheads="1"/>
          </p:cNvSpPr>
          <p:nvPr/>
        </p:nvSpPr>
        <p:spPr bwMode="auto">
          <a:xfrm>
            <a:off x="2385324" y="1398644"/>
            <a:ext cx="8636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都面临严重的社会危机和民族危</a:t>
            </a: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机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57466" name="Text Box 122"/>
          <p:cNvSpPr txBox="1">
            <a:spLocks noChangeArrowheads="1"/>
          </p:cNvSpPr>
          <p:nvPr/>
        </p:nvSpPr>
        <p:spPr bwMode="auto">
          <a:xfrm>
            <a:off x="2161928" y="3474971"/>
            <a:ext cx="4368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自上而下的资产阶级性质改革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57467" name="Text Box 123"/>
          <p:cNvSpPr txBox="1">
            <a:spLocks noChangeArrowheads="1"/>
          </p:cNvSpPr>
          <p:nvPr/>
        </p:nvSpPr>
        <p:spPr bwMode="auto">
          <a:xfrm>
            <a:off x="6853275" y="3519039"/>
            <a:ext cx="47752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封建地主阶级的自救运动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57469" name="Text Box 125"/>
          <p:cNvSpPr txBox="1">
            <a:spLocks noChangeArrowheads="1"/>
          </p:cNvSpPr>
          <p:nvPr/>
        </p:nvSpPr>
        <p:spPr bwMode="auto">
          <a:xfrm>
            <a:off x="7107275" y="4223610"/>
            <a:ext cx="406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封建地主阶级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57470" name="Text Box 126"/>
          <p:cNvSpPr txBox="1">
            <a:spLocks noChangeArrowheads="1"/>
          </p:cNvSpPr>
          <p:nvPr/>
        </p:nvSpPr>
        <p:spPr bwMode="auto">
          <a:xfrm>
            <a:off x="2209335" y="5841050"/>
            <a:ext cx="40640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走</a:t>
            </a:r>
            <a:r>
              <a:rPr lang="zh-CN" altLang="en-US" sz="2400" b="1" dirty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上资本主义道</a:t>
            </a: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路，</a:t>
            </a:r>
            <a:endParaRPr lang="en-US" altLang="zh-CN" sz="2400" b="1" dirty="0" smtClean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实现富国强兵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57471" name="Text Box 127"/>
          <p:cNvSpPr txBox="1">
            <a:spLocks noChangeArrowheads="1"/>
          </p:cNvSpPr>
          <p:nvPr/>
        </p:nvSpPr>
        <p:spPr bwMode="auto">
          <a:xfrm>
            <a:off x="6913257" y="6028336"/>
            <a:ext cx="406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没有使中国富强起来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3786613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4A152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黑体" panose="02010609060101010101" charset="-122"/>
              </a:rPr>
              <a:t>思维拓展（一）</a:t>
            </a:r>
          </a:p>
        </p:txBody>
      </p:sp>
      <p:sp>
        <p:nvSpPr>
          <p:cNvPr id="18" name="Rectangle 111"/>
          <p:cNvSpPr>
            <a:spLocks noChangeArrowheads="1"/>
          </p:cNvSpPr>
          <p:nvPr/>
        </p:nvSpPr>
        <p:spPr bwMode="auto">
          <a:xfrm>
            <a:off x="3470314" y="0"/>
            <a:ext cx="10080433" cy="588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中国洋务运动与日本明治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维新的异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同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12"/>
          <p:cNvSpPr txBox="1">
            <a:spLocks noChangeArrowheads="1"/>
          </p:cNvSpPr>
          <p:nvPr/>
        </p:nvSpPr>
        <p:spPr bwMode="auto">
          <a:xfrm>
            <a:off x="2317386" y="2179006"/>
            <a:ext cx="8636000" cy="4781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  都向西方学习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5" name="Text Box 112"/>
          <p:cNvSpPr txBox="1">
            <a:spLocks noChangeArrowheads="1"/>
          </p:cNvSpPr>
          <p:nvPr/>
        </p:nvSpPr>
        <p:spPr bwMode="auto">
          <a:xfrm>
            <a:off x="2326566" y="2882249"/>
            <a:ext cx="8636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  都为了富国强兵，巩固统治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6" name="Text Box 125"/>
          <p:cNvSpPr txBox="1">
            <a:spLocks noChangeArrowheads="1"/>
          </p:cNvSpPr>
          <p:nvPr/>
        </p:nvSpPr>
        <p:spPr bwMode="auto">
          <a:xfrm>
            <a:off x="2368186" y="5180241"/>
            <a:ext cx="406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全面学习西方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9" name="Text Box 125"/>
          <p:cNvSpPr txBox="1">
            <a:spLocks noChangeArrowheads="1"/>
          </p:cNvSpPr>
          <p:nvPr/>
        </p:nvSpPr>
        <p:spPr bwMode="auto">
          <a:xfrm>
            <a:off x="6938350" y="5189422"/>
            <a:ext cx="406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只学习技术</a:t>
            </a:r>
            <a:endParaRPr lang="zh-CN" altLang="en-US" sz="2400" b="1" dirty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20" name="Text Box 122"/>
          <p:cNvSpPr txBox="1">
            <a:spLocks noChangeArrowheads="1"/>
          </p:cNvSpPr>
          <p:nvPr/>
        </p:nvSpPr>
        <p:spPr bwMode="auto">
          <a:xfrm>
            <a:off x="2270259" y="4034995"/>
            <a:ext cx="4368800" cy="904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563C1"/>
              </a:buClr>
              <a:buSzPct val="70000"/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新兴资产阶级和</a:t>
            </a:r>
            <a:endParaRPr lang="en-US" altLang="zh-CN" sz="2400" b="1" dirty="0" smtClean="0">
              <a:solidFill>
                <a:prstClr val="black"/>
              </a:solidFill>
              <a:latin typeface="Arial" panose="020B0604020202020204"/>
              <a:ea typeface="黑体" panose="02010609060101010101" charset="-122"/>
            </a:endParaRPr>
          </a:p>
          <a:p>
            <a:pPr>
              <a:spcBef>
                <a:spcPct val="20000"/>
              </a:spcBef>
              <a:buClr>
                <a:srgbClr val="0563C1"/>
              </a:buClr>
              <a:buSzPct val="70000"/>
            </a:pPr>
            <a:r>
              <a:rPr lang="zh-CN" altLang="en-US" sz="2400" b="1" dirty="0" smtClean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</a:rPr>
              <a:t>资产阶级化了的下级武士</a:t>
            </a:r>
            <a:endParaRPr lang="zh-CN" altLang="zh-CN" sz="3600" b="1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56" grpId="0"/>
      <p:bldP spid="57466" grpId="0"/>
      <p:bldP spid="57467" grpId="0"/>
      <p:bldP spid="57469" grpId="0"/>
      <p:bldP spid="57470" grpId="0"/>
      <p:bldP spid="57471" grpId="0"/>
      <p:bldP spid="14" grpId="0"/>
      <p:bldP spid="15" grpId="0"/>
      <p:bldP spid="16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1745"/>
          <p:cNvSpPr txBox="1">
            <a:spLocks noChangeArrowheads="1"/>
          </p:cNvSpPr>
          <p:nvPr/>
        </p:nvSpPr>
        <p:spPr bwMode="auto">
          <a:xfrm>
            <a:off x="4295775" y="2060575"/>
            <a:ext cx="29543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欧洲白人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4425950" y="3259138"/>
            <a:ext cx="25146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土生白人</a:t>
            </a:r>
          </a:p>
        </p:txBody>
      </p:sp>
      <p:sp>
        <p:nvSpPr>
          <p:cNvPr id="31748" name="文本框 31747"/>
          <p:cNvSpPr txBox="1">
            <a:spLocks noChangeArrowheads="1"/>
          </p:cNvSpPr>
          <p:nvPr/>
        </p:nvSpPr>
        <p:spPr bwMode="auto">
          <a:xfrm>
            <a:off x="3792538" y="4508500"/>
            <a:ext cx="31210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混血人种</a:t>
            </a:r>
          </a:p>
        </p:txBody>
      </p:sp>
      <p:sp>
        <p:nvSpPr>
          <p:cNvPr id="31749" name="文本框 31748"/>
          <p:cNvSpPr txBox="1">
            <a:spLocks noChangeArrowheads="1"/>
          </p:cNvSpPr>
          <p:nvPr/>
        </p:nvSpPr>
        <p:spPr bwMode="auto">
          <a:xfrm>
            <a:off x="3359150" y="5697538"/>
            <a:ext cx="52895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印第安人和黑人奴隶</a:t>
            </a:r>
          </a:p>
        </p:txBody>
      </p:sp>
      <p:sp>
        <p:nvSpPr>
          <p:cNvPr id="31751" name="文本框 31750"/>
          <p:cNvSpPr txBox="1">
            <a:spLocks noChangeArrowheads="1"/>
          </p:cNvSpPr>
          <p:nvPr/>
        </p:nvSpPr>
        <p:spPr bwMode="auto">
          <a:xfrm>
            <a:off x="1752600" y="2268538"/>
            <a:ext cx="20574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30多万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1752600" y="3259138"/>
            <a:ext cx="182880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300多万</a:t>
            </a:r>
          </a:p>
        </p:txBody>
      </p:sp>
      <p:sp>
        <p:nvSpPr>
          <p:cNvPr id="31753" name="文本框 31752"/>
          <p:cNvSpPr txBox="1">
            <a:spLocks noChangeArrowheads="1"/>
          </p:cNvSpPr>
          <p:nvPr/>
        </p:nvSpPr>
        <p:spPr bwMode="auto">
          <a:xfrm>
            <a:off x="1343025" y="4478338"/>
            <a:ext cx="241141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  500多万</a:t>
            </a:r>
          </a:p>
        </p:txBody>
      </p:sp>
      <p:sp>
        <p:nvSpPr>
          <p:cNvPr id="31754" name="文本框 31753"/>
          <p:cNvSpPr txBox="1">
            <a:spLocks noChangeArrowheads="1"/>
          </p:cNvSpPr>
          <p:nvPr/>
        </p:nvSpPr>
        <p:spPr bwMode="auto">
          <a:xfrm>
            <a:off x="1752600" y="5697538"/>
            <a:ext cx="18288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800多万</a:t>
            </a:r>
          </a:p>
        </p:txBody>
      </p:sp>
      <p:sp>
        <p:nvSpPr>
          <p:cNvPr id="31755" name="文本框 31754"/>
          <p:cNvSpPr txBox="1">
            <a:spLocks noChangeArrowheads="1"/>
          </p:cNvSpPr>
          <p:nvPr/>
        </p:nvSpPr>
        <p:spPr bwMode="auto">
          <a:xfrm>
            <a:off x="7848600" y="1735138"/>
            <a:ext cx="259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掌握军事、经济、宗教大权</a:t>
            </a:r>
          </a:p>
        </p:txBody>
      </p:sp>
      <p:sp>
        <p:nvSpPr>
          <p:cNvPr id="31756" name="文本框 31755"/>
          <p:cNvSpPr txBox="1">
            <a:spLocks noChangeArrowheads="1"/>
          </p:cNvSpPr>
          <p:nvPr/>
        </p:nvSpPr>
        <p:spPr bwMode="auto">
          <a:xfrm>
            <a:off x="7772400" y="2878138"/>
            <a:ext cx="28956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CC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地主、中下级官吏、医生、律师</a:t>
            </a:r>
          </a:p>
        </p:txBody>
      </p:sp>
      <p:sp>
        <p:nvSpPr>
          <p:cNvPr id="31757" name="文本框 31756"/>
          <p:cNvSpPr txBox="1">
            <a:spLocks noChangeArrowheads="1"/>
          </p:cNvSpPr>
          <p:nvPr/>
        </p:nvSpPr>
        <p:spPr bwMode="auto">
          <a:xfrm>
            <a:off x="8382000" y="4173538"/>
            <a:ext cx="2286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 手工业者、小贩、牧民</a:t>
            </a:r>
          </a:p>
        </p:txBody>
      </p:sp>
      <p:sp>
        <p:nvSpPr>
          <p:cNvPr id="31758" name="文本框 31757"/>
          <p:cNvSpPr txBox="1">
            <a:spLocks noChangeArrowheads="1"/>
          </p:cNvSpPr>
          <p:nvPr/>
        </p:nvSpPr>
        <p:spPr bwMode="auto">
          <a:xfrm>
            <a:off x="8839200" y="5100638"/>
            <a:ext cx="18288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佃农、种植园和矿场奴隶</a:t>
            </a:r>
          </a:p>
        </p:txBody>
      </p:sp>
      <p:sp>
        <p:nvSpPr>
          <p:cNvPr id="12302" name="直接连接符 31759"/>
          <p:cNvSpPr>
            <a:spLocks noChangeShapeType="1"/>
          </p:cNvSpPr>
          <p:nvPr/>
        </p:nvSpPr>
        <p:spPr bwMode="auto">
          <a:xfrm>
            <a:off x="1524000" y="2878138"/>
            <a:ext cx="91440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3" name="直接连接符 31760"/>
          <p:cNvSpPr>
            <a:spLocks noChangeShapeType="1"/>
          </p:cNvSpPr>
          <p:nvPr/>
        </p:nvSpPr>
        <p:spPr bwMode="auto">
          <a:xfrm flipH="1">
            <a:off x="2640013" y="287338"/>
            <a:ext cx="3048000" cy="6096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4" name="直接连接符 31761"/>
          <p:cNvSpPr>
            <a:spLocks noChangeShapeType="1"/>
          </p:cNvSpPr>
          <p:nvPr/>
        </p:nvSpPr>
        <p:spPr bwMode="auto">
          <a:xfrm>
            <a:off x="5715000" y="287338"/>
            <a:ext cx="3276600" cy="6096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5" name="直接连接符 31762"/>
          <p:cNvSpPr>
            <a:spLocks noChangeShapeType="1"/>
          </p:cNvSpPr>
          <p:nvPr/>
        </p:nvSpPr>
        <p:spPr bwMode="auto">
          <a:xfrm>
            <a:off x="2971800" y="6383338"/>
            <a:ext cx="5867400" cy="0"/>
          </a:xfrm>
          <a:prstGeom prst="line">
            <a:avLst/>
          </a:prstGeom>
          <a:noFill/>
          <a:ln w="9525">
            <a:solidFill>
              <a:srgbClr val="66FF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6" name="直接连接符 31763"/>
          <p:cNvSpPr>
            <a:spLocks noChangeShapeType="1"/>
          </p:cNvSpPr>
          <p:nvPr/>
        </p:nvSpPr>
        <p:spPr bwMode="auto">
          <a:xfrm>
            <a:off x="1524000" y="4021138"/>
            <a:ext cx="91440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7" name="直接连接符 31764"/>
          <p:cNvSpPr>
            <a:spLocks noChangeShapeType="1"/>
          </p:cNvSpPr>
          <p:nvPr/>
        </p:nvSpPr>
        <p:spPr bwMode="auto">
          <a:xfrm>
            <a:off x="1524000" y="5164138"/>
            <a:ext cx="91440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8" name="直接连接符 31765"/>
          <p:cNvSpPr>
            <a:spLocks noChangeShapeType="1"/>
          </p:cNvSpPr>
          <p:nvPr/>
        </p:nvSpPr>
        <p:spPr bwMode="auto">
          <a:xfrm>
            <a:off x="1524000" y="6383338"/>
            <a:ext cx="91440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31768" name="椭圆 31767"/>
          <p:cNvSpPr>
            <a:spLocks noChangeArrowheads="1"/>
          </p:cNvSpPr>
          <p:nvPr/>
        </p:nvSpPr>
        <p:spPr bwMode="auto">
          <a:xfrm>
            <a:off x="4495800" y="3259138"/>
            <a:ext cx="2590800" cy="609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 b="1" smtClean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2310" name="文本框 31749"/>
          <p:cNvSpPr txBox="1">
            <a:spLocks noChangeArrowheads="1"/>
          </p:cNvSpPr>
          <p:nvPr/>
        </p:nvSpPr>
        <p:spPr bwMode="auto">
          <a:xfrm>
            <a:off x="2279650" y="287338"/>
            <a:ext cx="6985000" cy="7064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 smtClean="0">
                <a:solidFill>
                  <a:srgbClr val="000000"/>
                </a:solidFill>
                <a:latin typeface="宋体" panose="02010600030101010101" pitchFamily="2" charset="-122"/>
              </a:rPr>
              <a:t>拉美殖民地社会阶层示意图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736600" y="276225"/>
            <a:ext cx="11387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一、拉丁美洲的独立运动（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1810-1826</a:t>
            </a: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314450" y="1143000"/>
            <a:ext cx="2647950" cy="5273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402000"/>
              </a:solidFill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181600" y="973138"/>
            <a:ext cx="6943725" cy="5334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 smtClean="0">
              <a:solidFill>
                <a:srgbClr val="402000"/>
              </a:solidFill>
              <a:latin typeface="宋体" panose="02010600030101010101" pitchFamily="2" charset="-122"/>
            </a:endParaRPr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5661025" y="1898650"/>
            <a:ext cx="1752600" cy="7620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402000"/>
                </a:solidFill>
                <a:latin typeface="宋体" panose="02010600030101010101" pitchFamily="2" charset="-122"/>
              </a:rPr>
              <a:t>委内瑞拉</a:t>
            </a:r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10447338" y="5484813"/>
            <a:ext cx="1676400" cy="762000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阿根廷</a:t>
            </a:r>
          </a:p>
        </p:txBody>
      </p:sp>
      <p:sp>
        <p:nvSpPr>
          <p:cNvPr id="12301" name="Text Box 13"/>
          <p:cNvSpPr txBox="1"/>
          <p:nvPr/>
        </p:nvSpPr>
        <p:spPr>
          <a:xfrm>
            <a:off x="5730875" y="2628900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玻利瓦尔</a:t>
            </a:r>
          </a:p>
        </p:txBody>
      </p:sp>
      <p:sp>
        <p:nvSpPr>
          <p:cNvPr id="12302" name="Text Box 14"/>
          <p:cNvSpPr txBox="1"/>
          <p:nvPr/>
        </p:nvSpPr>
        <p:spPr>
          <a:xfrm>
            <a:off x="9191625" y="5603875"/>
            <a:ext cx="125571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圣马丁</a:t>
            </a:r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6537325" y="3121025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746750" y="3502025"/>
            <a:ext cx="16129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402000"/>
                </a:solidFill>
                <a:latin typeface="宋体" panose="02010600030101010101" pitchFamily="2" charset="-122"/>
              </a:rPr>
              <a:t>哥伦比亚</a:t>
            </a: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6553200" y="4022725"/>
            <a:ext cx="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730875" y="4435475"/>
            <a:ext cx="16129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402000"/>
                </a:solidFill>
                <a:latin typeface="宋体" panose="02010600030101010101" pitchFamily="2" charset="-122"/>
              </a:rPr>
              <a:t>委内瑞拉</a:t>
            </a: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402000"/>
                </a:solidFill>
                <a:latin typeface="宋体" panose="02010600030101010101" pitchFamily="2" charset="-122"/>
              </a:rPr>
              <a:t>厄瓜多尔</a:t>
            </a:r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rot="10800000">
            <a:off x="9994900" y="528955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9723438" y="4743450"/>
            <a:ext cx="898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智利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8001000" y="4767263"/>
            <a:ext cx="10906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秘鲁</a:t>
            </a: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7254875" y="5013325"/>
            <a:ext cx="746125" cy="142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>
            <a:off x="8278813" y="4386263"/>
            <a:ext cx="533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 smtClean="0">
              <a:solidFill>
                <a:srgbClr val="402000"/>
              </a:solidFill>
              <a:latin typeface="宋体" panose="02010600030101010101" pitchFamily="2" charset="-122"/>
            </a:endParaRPr>
          </a:p>
        </p:txBody>
      </p:sp>
      <p:sp>
        <p:nvSpPr>
          <p:cNvPr id="12313" name="Text Box 25"/>
          <p:cNvSpPr txBox="1"/>
          <p:nvPr/>
        </p:nvSpPr>
        <p:spPr>
          <a:xfrm>
            <a:off x="7810500" y="3741738"/>
            <a:ext cx="1471613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胜利</a:t>
            </a:r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1314450" y="1143000"/>
            <a:ext cx="2647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残酷的殖民统治和经济掠夺</a:t>
            </a:r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auto">
          <a:xfrm>
            <a:off x="1314450" y="2911475"/>
            <a:ext cx="2647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美国独立战争和法国大革命的影响</a:t>
            </a:r>
          </a:p>
        </p:txBody>
      </p:sp>
      <p:sp>
        <p:nvSpPr>
          <p:cNvPr id="12322" name="AutoShape 34"/>
          <p:cNvSpPr>
            <a:spLocks noChangeArrowheads="1"/>
          </p:cNvSpPr>
          <p:nvPr/>
        </p:nvSpPr>
        <p:spPr bwMode="auto">
          <a:xfrm>
            <a:off x="3962400" y="3349625"/>
            <a:ext cx="1219200" cy="506413"/>
          </a:xfrm>
          <a:prstGeom prst="rightArrow">
            <a:avLst>
              <a:gd name="adj1" fmla="val 50000"/>
              <a:gd name="adj2" fmla="val 2492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314450" y="4876800"/>
            <a:ext cx="2647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2800" b="1" u="sng" smtClean="0">
                <a:solidFill>
                  <a:srgbClr val="0000CC"/>
                </a:solidFill>
                <a:latin typeface="宋体" panose="02010600030101010101" pitchFamily="2" charset="-122"/>
              </a:rPr>
              <a:t>土生白人对殖民统治的不满</a:t>
            </a:r>
          </a:p>
        </p:txBody>
      </p:sp>
      <p:pic>
        <p:nvPicPr>
          <p:cNvPr id="13322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3625" y="972819"/>
            <a:ext cx="1570354" cy="2364106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7" name="Line 23"/>
          <p:cNvSpPr>
            <a:spLocks noChangeShapeType="1"/>
          </p:cNvSpPr>
          <p:nvPr/>
        </p:nvSpPr>
        <p:spPr bwMode="auto">
          <a:xfrm rot="10800000">
            <a:off x="8977313" y="4997450"/>
            <a:ext cx="746125" cy="15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402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33025" y="2628900"/>
            <a:ext cx="1891665" cy="2532379"/>
          </a:xfrm>
          <a:prstGeom prst="ellipse">
            <a:avLst/>
          </a:prstGeom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248275" y="2878138"/>
            <a:ext cx="482600" cy="35385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402000"/>
                </a:solidFill>
              </a:rPr>
              <a:t>大哥伦比亚共和国</a:t>
            </a: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8977313" y="973138"/>
            <a:ext cx="3146425" cy="1382712"/>
            <a:chOff x="9215" y="8503"/>
            <a:chExt cx="5402" cy="2179"/>
          </a:xfrm>
        </p:grpSpPr>
        <p:sp>
          <p:nvSpPr>
            <p:cNvPr id="11" name="Oval 26"/>
            <p:cNvSpPr/>
            <p:nvPr/>
          </p:nvSpPr>
          <p:spPr>
            <a:xfrm>
              <a:off x="9215" y="8928"/>
              <a:ext cx="2161" cy="1081"/>
            </a:xfrm>
            <a:prstGeom prst="ellipse">
              <a:avLst/>
            </a:prstGeom>
            <a:solidFill>
              <a:srgbClr val="CCFFCC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</a:rPr>
                <a:t>巴西</a:t>
              </a:r>
            </a:p>
          </p:txBody>
        </p:sp>
        <p:sp>
          <p:nvSpPr>
            <p:cNvPr id="13341" name="Text Box 28"/>
            <p:cNvSpPr txBox="1">
              <a:spLocks noChangeArrowheads="1"/>
            </p:cNvSpPr>
            <p:nvPr/>
          </p:nvSpPr>
          <p:spPr bwMode="auto">
            <a:xfrm>
              <a:off x="12599" y="8503"/>
              <a:ext cx="2018" cy="2179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1822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年独立</a:t>
              </a:r>
            </a:p>
          </p:txBody>
        </p:sp>
        <p:sp>
          <p:nvSpPr>
            <p:cNvPr id="13342" name="Line 27"/>
            <p:cNvSpPr>
              <a:spLocks noChangeShapeType="1"/>
            </p:cNvSpPr>
            <p:nvPr/>
          </p:nvSpPr>
          <p:spPr bwMode="auto">
            <a:xfrm>
              <a:off x="11375" y="9456"/>
              <a:ext cx="1224" cy="2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402000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600318" y="533476"/>
            <a:ext cx="1523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原因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86732" y="2514624"/>
            <a:ext cx="2057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 smtClean="0">
                <a:ea typeface="黑体" panose="02010609060101010101" charset="-122"/>
              </a:rPr>
              <a:t>“</a:t>
            </a:r>
            <a:r>
              <a:rPr lang="zh-CN" altLang="en-US" sz="3600" b="1" dirty="0" smtClean="0">
                <a:ea typeface="黑体" panose="02010609060101010101" charset="-122"/>
              </a:rPr>
              <a:t>南美的解放者”</a:t>
            </a:r>
            <a:endParaRPr lang="zh-CN" altLang="en-US" sz="3600" b="1" dirty="0"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298" grpId="0" bldLvl="0" animBg="1"/>
      <p:bldP spid="4" grpId="0" bldLvl="0" animBg="1"/>
      <p:bldP spid="12301" grpId="0"/>
      <p:bldP spid="12302" grpId="0"/>
      <p:bldP spid="12303" grpId="0" animBg="1"/>
      <p:bldP spid="12304" grpId="0"/>
      <p:bldP spid="12305" grpId="0" animBg="1"/>
      <p:bldP spid="12306" grpId="0"/>
      <p:bldP spid="12307" grpId="0" animBg="1"/>
      <p:bldP spid="12308" grpId="0"/>
      <p:bldP spid="12310" grpId="0"/>
      <p:bldP spid="12311" grpId="0" animBg="1"/>
      <p:bldP spid="12312" grpId="0" bldLvl="0" animBg="1"/>
      <p:bldP spid="12313" grpId="0"/>
      <p:bldP spid="12318" grpId="0"/>
      <p:bldP spid="12320" grpId="0"/>
      <p:bldP spid="12322" grpId="0" bldLvl="0" animBg="1"/>
      <p:bldP spid="5" grpId="0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560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5518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 rot="-1026564">
            <a:off x="1185863" y="457200"/>
            <a:ext cx="67468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墨西哥</a:t>
            </a:r>
          </a:p>
        </p:txBody>
      </p:sp>
      <p:sp>
        <p:nvSpPr>
          <p:cNvPr id="14340" name="矩形 25604"/>
          <p:cNvSpPr>
            <a:spLocks noChangeArrowheads="1" noChangeShapeType="1" noTextEdit="1"/>
          </p:cNvSpPr>
          <p:nvPr/>
        </p:nvSpPr>
        <p:spPr bwMode="auto">
          <a:xfrm rot="5400000">
            <a:off x="3079750" y="4800600"/>
            <a:ext cx="1143000" cy="533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阿根廷</a:t>
            </a:r>
          </a:p>
        </p:txBody>
      </p:sp>
      <p:sp>
        <p:nvSpPr>
          <p:cNvPr id="14341" name="矩形 25605"/>
          <p:cNvSpPr>
            <a:spLocks noChangeArrowheads="1" noChangeShapeType="1" noTextEdit="1"/>
          </p:cNvSpPr>
          <p:nvPr/>
        </p:nvSpPr>
        <p:spPr bwMode="auto">
          <a:xfrm>
            <a:off x="4149725" y="3276600"/>
            <a:ext cx="914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000000"/>
                  </a:solidFill>
                  <a:round/>
                </a:ln>
                <a:solidFill>
                  <a:srgbClr val="402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巴西</a:t>
            </a:r>
          </a:p>
        </p:txBody>
      </p:sp>
      <p:sp>
        <p:nvSpPr>
          <p:cNvPr id="25607" name="圆角矩形标注 25606"/>
          <p:cNvSpPr>
            <a:spLocks noChangeArrowheads="1"/>
          </p:cNvSpPr>
          <p:nvPr/>
        </p:nvSpPr>
        <p:spPr bwMode="auto">
          <a:xfrm>
            <a:off x="3819525" y="269875"/>
            <a:ext cx="1371600" cy="533400"/>
          </a:xfrm>
          <a:prstGeom prst="wedgeRoundRectCallout">
            <a:avLst>
              <a:gd name="adj1" fmla="val -80208"/>
              <a:gd name="adj2" fmla="val 200597"/>
              <a:gd name="adj3" fmla="val 16667"/>
            </a:avLst>
          </a:prstGeom>
          <a:solidFill>
            <a:schemeClr val="bg1"/>
          </a:solidFill>
          <a:ln w="38100">
            <a:solidFill>
              <a:srgbClr val="000099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海地</a:t>
            </a:r>
          </a:p>
        </p:txBody>
      </p:sp>
      <p:sp>
        <p:nvSpPr>
          <p:cNvPr id="25608" name="圆角矩形标注 25607"/>
          <p:cNvSpPr>
            <a:spLocks noChangeArrowheads="1"/>
          </p:cNvSpPr>
          <p:nvPr/>
        </p:nvSpPr>
        <p:spPr bwMode="auto">
          <a:xfrm>
            <a:off x="4384675" y="5486400"/>
            <a:ext cx="1447800" cy="533400"/>
          </a:xfrm>
          <a:prstGeom prst="wedgeRoundRectCallout">
            <a:avLst>
              <a:gd name="adj1" fmla="val -60991"/>
              <a:gd name="adj2" fmla="val -1622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巴拉圭</a:t>
            </a:r>
          </a:p>
        </p:txBody>
      </p:sp>
      <p:sp>
        <p:nvSpPr>
          <p:cNvPr id="25609" name="圆角矩形标注 25608"/>
          <p:cNvSpPr>
            <a:spLocks noChangeArrowheads="1"/>
          </p:cNvSpPr>
          <p:nvPr/>
        </p:nvSpPr>
        <p:spPr bwMode="auto">
          <a:xfrm>
            <a:off x="5064125" y="4721225"/>
            <a:ext cx="1554163" cy="457200"/>
          </a:xfrm>
          <a:prstGeom prst="wedgeRoundRectCallout">
            <a:avLst>
              <a:gd name="adj1" fmla="val -112741"/>
              <a:gd name="adj2" fmla="val -15486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乌拉圭</a:t>
            </a:r>
          </a:p>
        </p:txBody>
      </p:sp>
      <p:sp>
        <p:nvSpPr>
          <p:cNvPr id="25610" name="圆角矩形标注 25609"/>
          <p:cNvSpPr/>
          <p:nvPr/>
        </p:nvSpPr>
        <p:spPr>
          <a:xfrm>
            <a:off x="998538" y="4038600"/>
            <a:ext cx="2192337" cy="457200"/>
          </a:xfrm>
          <a:prstGeom prst="wedgeRoundRectCallout">
            <a:avLst>
              <a:gd name="adj1" fmla="val 82454"/>
              <a:gd name="adj2" fmla="val -8819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FBFA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玻利维亚</a:t>
            </a:r>
          </a:p>
        </p:txBody>
      </p:sp>
      <p:sp>
        <p:nvSpPr>
          <p:cNvPr id="14346" name="圆角矩形标注 25610"/>
          <p:cNvSpPr>
            <a:spLocks noChangeArrowheads="1"/>
          </p:cNvSpPr>
          <p:nvPr/>
        </p:nvSpPr>
        <p:spPr bwMode="auto">
          <a:xfrm>
            <a:off x="895350" y="4876800"/>
            <a:ext cx="965200" cy="609600"/>
          </a:xfrm>
          <a:prstGeom prst="wedgeRoundRectCallout">
            <a:avLst>
              <a:gd name="adj1" fmla="val 173046"/>
              <a:gd name="adj2" fmla="val -143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智利</a:t>
            </a:r>
          </a:p>
        </p:txBody>
      </p:sp>
      <p:sp>
        <p:nvSpPr>
          <p:cNvPr id="14347" name="圆角矩形标注 25611"/>
          <p:cNvSpPr>
            <a:spLocks noChangeArrowheads="1"/>
          </p:cNvSpPr>
          <p:nvPr/>
        </p:nvSpPr>
        <p:spPr bwMode="auto">
          <a:xfrm>
            <a:off x="1495425" y="3352800"/>
            <a:ext cx="974725" cy="457200"/>
          </a:xfrm>
          <a:prstGeom prst="wedgeRoundRectCallout">
            <a:avLst>
              <a:gd name="adj1" fmla="val 106597"/>
              <a:gd name="adj2" fmla="val -1319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rPr>
              <a:t>秘鲁</a:t>
            </a:r>
          </a:p>
        </p:txBody>
      </p:sp>
      <p:sp>
        <p:nvSpPr>
          <p:cNvPr id="14348" name="矩形 25612"/>
          <p:cNvSpPr>
            <a:spLocks noChangeArrowheads="1" noChangeShapeType="1" noTextEdit="1"/>
          </p:cNvSpPr>
          <p:nvPr/>
        </p:nvSpPr>
        <p:spPr bwMode="auto">
          <a:xfrm rot="-2062699">
            <a:off x="2714625" y="2530475"/>
            <a:ext cx="1489075" cy="45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哥伦比亚</a:t>
            </a:r>
          </a:p>
        </p:txBody>
      </p:sp>
      <p:sp>
        <p:nvSpPr>
          <p:cNvPr id="25614" name="圆角矩形标注 25613"/>
          <p:cNvSpPr>
            <a:spLocks noChangeArrowheads="1"/>
          </p:cNvSpPr>
          <p:nvPr/>
        </p:nvSpPr>
        <p:spPr bwMode="auto">
          <a:xfrm>
            <a:off x="1231900" y="2362200"/>
            <a:ext cx="1238250" cy="533400"/>
          </a:xfrm>
          <a:prstGeom prst="wedgeRoundRectCallout">
            <a:avLst>
              <a:gd name="adj1" fmla="val 46759"/>
              <a:gd name="adj2" fmla="val -9791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rPr>
              <a:t>中美省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5549900" y="161925"/>
            <a:ext cx="6616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00" tIns="62400" rIns="120000" bIns="6240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拉美独立运动特点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32450" y="838200"/>
            <a:ext cx="6451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范围广，南北联合作战，有统一指挥。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632450" y="1660525"/>
            <a:ext cx="66167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00" tIns="62400" rIns="120000" bIns="6240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拉美独立运动性质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618288" y="3636963"/>
            <a:ext cx="5548312" cy="2160591"/>
          </a:xfrm>
          <a:prstGeom prst="rect">
            <a:avLst/>
          </a:prstGeom>
          <a:solidFill>
            <a:srgbClr val="ECE6E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推翻殖民统治，赢得独立战争胜利，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鼓舞了殖民地人民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出现了一系列新兴的独立国家，基本形成今天拉美国家的格局。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716588" y="2378075"/>
            <a:ext cx="64500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民族解放战争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632450" y="3021013"/>
            <a:ext cx="6616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00" tIns="62400" rIns="120000" bIns="6240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拉美独立运动意义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7" grpId="0" bldLvl="0" animBg="1"/>
      <p:bldP spid="25608" grpId="0" bldLvl="0" animBg="1"/>
      <p:bldP spid="25609" grpId="0" bldLvl="0" animBg="1"/>
      <p:bldP spid="25610" grpId="0" bldLvl="0" animBg="1"/>
      <p:bldP spid="25614" grpId="0" bldLvl="0" animBg="1"/>
      <p:bldP spid="19" grpId="0"/>
      <p:bldP spid="2" grpId="0"/>
      <p:bldP spid="4" grpId="0"/>
      <p:bldP spid="5" grpId="0" bldLvl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>
          <a:xfrm>
            <a:off x="0" y="685800"/>
            <a:ext cx="838200" cy="4953000"/>
          </a:xfrm>
          <a:solidFill>
            <a:srgbClr val="0000FF"/>
          </a:solidFill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印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度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民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族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大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起</a:t>
            </a:r>
            <a:b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华文中宋" panose="02010600040101010101" pitchFamily="2" charset="-122"/>
              </a:rPr>
              <a:t>义</a:t>
            </a:r>
          </a:p>
        </p:txBody>
      </p:sp>
      <p:pic>
        <p:nvPicPr>
          <p:cNvPr id="51203" name="Picture 3" descr="印度民族起义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99400" y="2000885"/>
            <a:ext cx="3813175" cy="4423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4"/>
          <p:cNvSpPr txBox="1"/>
          <p:nvPr/>
        </p:nvSpPr>
        <p:spPr>
          <a:xfrm>
            <a:off x="1727165" y="1905000"/>
            <a:ext cx="26670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时  间：</a:t>
            </a:r>
          </a:p>
        </p:txBody>
      </p:sp>
      <p:sp>
        <p:nvSpPr>
          <p:cNvPr id="51205" name="Text Box 5"/>
          <p:cNvSpPr txBox="1"/>
          <p:nvPr/>
        </p:nvSpPr>
        <p:spPr>
          <a:xfrm>
            <a:off x="1574800" y="2546350"/>
            <a:ext cx="4290060" cy="46037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1857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1859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年 （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19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世纪中期）</a:t>
            </a:r>
          </a:p>
        </p:txBody>
      </p:sp>
      <p:sp>
        <p:nvSpPr>
          <p:cNvPr id="34821" name="Text Box 6"/>
          <p:cNvSpPr txBox="1"/>
          <p:nvPr/>
        </p:nvSpPr>
        <p:spPr>
          <a:xfrm>
            <a:off x="1727165" y="3890010"/>
            <a:ext cx="26670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领导者：</a:t>
            </a:r>
          </a:p>
        </p:txBody>
      </p:sp>
      <p:sp>
        <p:nvSpPr>
          <p:cNvPr id="51207" name="Text Box 7"/>
          <p:cNvSpPr txBox="1"/>
          <p:nvPr/>
        </p:nvSpPr>
        <p:spPr>
          <a:xfrm>
            <a:off x="4470365" y="3890010"/>
            <a:ext cx="3352800" cy="64516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封建王公 </a:t>
            </a:r>
          </a:p>
        </p:txBody>
      </p:sp>
      <p:sp>
        <p:nvSpPr>
          <p:cNvPr id="34823" name="Text Box 8"/>
          <p:cNvSpPr txBox="1"/>
          <p:nvPr/>
        </p:nvSpPr>
        <p:spPr>
          <a:xfrm>
            <a:off x="1727165" y="3124200"/>
            <a:ext cx="26670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导火线：</a:t>
            </a:r>
          </a:p>
        </p:txBody>
      </p:sp>
      <p:sp>
        <p:nvSpPr>
          <p:cNvPr id="34824" name="Text Box 9"/>
          <p:cNvSpPr txBox="1"/>
          <p:nvPr/>
        </p:nvSpPr>
        <p:spPr>
          <a:xfrm>
            <a:off x="1727165" y="685800"/>
            <a:ext cx="26670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根本原因：</a:t>
            </a:r>
          </a:p>
        </p:txBody>
      </p:sp>
      <p:sp>
        <p:nvSpPr>
          <p:cNvPr id="51210" name="Text Box 10"/>
          <p:cNvSpPr txBox="1"/>
          <p:nvPr/>
        </p:nvSpPr>
        <p:spPr>
          <a:xfrm>
            <a:off x="1574765" y="1327150"/>
            <a:ext cx="8193088" cy="64516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英国殖民者残酷的殖民统治和经济掠夺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1" name="Text Box 11"/>
          <p:cNvSpPr txBox="1"/>
          <p:nvPr/>
        </p:nvSpPr>
        <p:spPr>
          <a:xfrm>
            <a:off x="4470365" y="3124200"/>
            <a:ext cx="3429000" cy="64516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黑体" panose="02010609060101010101" charset="-122"/>
              </a:rPr>
              <a:t>“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涂油子弹事件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34827" name="Text Box 12"/>
          <p:cNvSpPr txBox="1"/>
          <p:nvPr/>
        </p:nvSpPr>
        <p:spPr>
          <a:xfrm>
            <a:off x="1727165" y="4655820"/>
            <a:ext cx="27432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英雄人物：</a:t>
            </a:r>
          </a:p>
        </p:txBody>
      </p:sp>
      <p:sp>
        <p:nvSpPr>
          <p:cNvPr id="51213" name="Text Box 13"/>
          <p:cNvSpPr txBox="1"/>
          <p:nvPr/>
        </p:nvSpPr>
        <p:spPr>
          <a:xfrm>
            <a:off x="4508465" y="4655820"/>
            <a:ext cx="3352800" cy="64516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章西女王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55740" y="5370830"/>
            <a:ext cx="3294063" cy="58356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主力：土兵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99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bldLvl="0" animBg="1"/>
      <p:bldP spid="51207" grpId="0" bldLvl="0" animBg="1"/>
      <p:bldP spid="51210" grpId="0" bldLvl="0" animBg="1"/>
      <p:bldP spid="51211" grpId="0" bldLvl="0" animBg="1"/>
      <p:bldP spid="5121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FF3300"/>
                </a:solidFill>
                <a:ea typeface="华文隶书" panose="02010800040101010101" pitchFamily="2" charset="-122"/>
              </a:rPr>
              <a:t>章西女王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——</a:t>
            </a:r>
            <a:r>
              <a:rPr lang="zh-CN" altLang="en-US" b="1" dirty="0">
                <a:solidFill>
                  <a:srgbClr val="FF3300"/>
                </a:solidFill>
                <a:ea typeface="华文隶书" panose="02010800040101010101" pitchFamily="2" charset="-122"/>
              </a:rPr>
              <a:t>克拉什米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·</a:t>
            </a:r>
            <a:r>
              <a:rPr lang="zh-CN" altLang="en-US" b="1" dirty="0">
                <a:solidFill>
                  <a:srgbClr val="FF3300"/>
                </a:solidFill>
                <a:ea typeface="华文隶书" panose="02010800040101010101" pitchFamily="2" charset="-122"/>
              </a:rPr>
              <a:t>巴依</a:t>
            </a:r>
          </a:p>
        </p:txBody>
      </p:sp>
      <p:pic>
        <p:nvPicPr>
          <p:cNvPr id="35842" name="Picture 3" descr="占西女王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260" y="1515110"/>
            <a:ext cx="2689860" cy="3107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4"/>
          <p:cNvSpPr txBox="1"/>
          <p:nvPr/>
        </p:nvSpPr>
        <p:spPr>
          <a:xfrm>
            <a:off x="3211830" y="1417955"/>
            <a:ext cx="831596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 1857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月成为章西起义的领袖，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1858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月，英军围攻章西城。女王已经做好应战准备。她训练了一支强兵，亲自巡视城堡，检查武器，实行坚壁清野，几次打退英军。但是他们缺少外援，最后英军突入城里。起义者一个个拼死搏斗，场面悲壮感人。章西女王和少数人突围，转战外地，最后单枪匹马勇战敌军，不幸中刀牺牲。这时她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23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岁。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36876" name="Text Box 14"/>
          <p:cNvSpPr txBox="1"/>
          <p:nvPr/>
        </p:nvSpPr>
        <p:spPr>
          <a:xfrm>
            <a:off x="302225" y="4970780"/>
            <a:ext cx="2743200" cy="64516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影 响 ：</a:t>
            </a:r>
          </a:p>
        </p:txBody>
      </p:sp>
      <p:sp>
        <p:nvSpPr>
          <p:cNvPr id="26639" name="Text Box 15"/>
          <p:cNvSpPr txBox="1"/>
          <p:nvPr/>
        </p:nvSpPr>
        <p:spPr>
          <a:xfrm>
            <a:off x="3211830" y="4970780"/>
            <a:ext cx="8316595" cy="107632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打击了英国殖民统治者，表明印度人民争取民族独立、反抗殖民侵略的决心和勇气</a:t>
            </a:r>
          </a:p>
        </p:txBody>
      </p:sp>
    </p:spTree>
  </p:cSld>
  <p:clrMapOvr>
    <a:masterClrMapping/>
  </p:clrMapOvr>
  <p:transition>
    <p:blinds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6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6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6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69"/>
  <p:tag name="KSO_WM_TAG_VERSION" val="1.0"/>
  <p:tag name="KSO_WM_TEMPLATE_THUMBS_INDEX" val="1、4、5、7、8、9、11、16、17、6、18、19、20、22、24、33、34、35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140_5"/>
  <p:tag name="KSO_WM_SLIDE_TYPE" val="sectionTitle"/>
  <p:tag name="KSO_WM_SLIDE_SUBTYPE" val="pureTxt"/>
  <p:tag name="KSO_WM_SLIDE_ITEM_CNT" val="2"/>
  <p:tag name="KSO_WM_SLIDE_INDEX" val="5"/>
  <p:tag name="KSO_WM_TAG_VERSION" val="1.0"/>
  <p:tag name="KSO_WM_BEAUTIFY_FLAG" val="#wm#"/>
  <p:tag name="KSO_WM_TEMPLATE_CATEGORY" val="custom"/>
  <p:tag name="KSO_WM_TEMPLATE_INDEX" val="20187140"/>
  <p:tag name="KSO_WM_SLIDE_LAYOUT" val="a_b_e"/>
  <p:tag name="KSO_WM_SLIDE_LAYOUT_CNT" val="1_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140_5"/>
  <p:tag name="KSO_WM_SLIDE_TYPE" val="sectionTitle"/>
  <p:tag name="KSO_WM_SLIDE_SUBTYPE" val="pureTxt"/>
  <p:tag name="KSO_WM_SLIDE_ITEM_CNT" val="2"/>
  <p:tag name="KSO_WM_SLIDE_INDEX" val="5"/>
  <p:tag name="KSO_WM_TAG_VERSION" val="1.0"/>
  <p:tag name="KSO_WM_BEAUTIFY_FLAG" val="#wm#"/>
  <p:tag name="KSO_WM_TEMPLATE_CATEGORY" val="custom"/>
  <p:tag name="KSO_WM_TEMPLATE_INDEX" val="20187140"/>
  <p:tag name="KSO_WM_SLIDE_LAYOUT" val="a_b_e"/>
  <p:tag name="KSO_WM_SLIDE_LAYOUT_CNT" val="1_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69"/>
</p:tagLst>
</file>

<file path=ppt/theme/theme1.xml><?xml version="1.0" encoding="utf-8"?>
<a:theme xmlns:a="http://schemas.openxmlformats.org/drawingml/2006/main" name="2_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日常_活页夹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日常_活页夹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日常_活页夹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6694</Words>
  <Application>WPS 演示</Application>
  <PresentationFormat>自定义</PresentationFormat>
  <Paragraphs>590</Paragraphs>
  <Slides>47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47</vt:i4>
      </vt:variant>
    </vt:vector>
  </HeadingPairs>
  <TitlesOfParts>
    <vt:vector size="55" baseType="lpstr">
      <vt:lpstr>2_日常_活页夹</vt:lpstr>
      <vt:lpstr>3_日常_活页夹</vt:lpstr>
      <vt:lpstr>Office 主题</vt:lpstr>
      <vt:lpstr>1_Office 主题</vt:lpstr>
      <vt:lpstr>主题2</vt:lpstr>
      <vt:lpstr>海阔天空</vt:lpstr>
      <vt:lpstr>1_主题2</vt:lpstr>
      <vt:lpstr>1_海阔天空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印 度 民 族 大 起 义</vt:lpstr>
      <vt:lpstr>章西女王——克拉什米·巴依</vt:lpstr>
      <vt:lpstr>幻灯片 10</vt:lpstr>
      <vt:lpstr>幻灯片 11</vt:lpstr>
      <vt:lpstr>幻灯片 12</vt:lpstr>
      <vt:lpstr>幻灯片 13</vt:lpstr>
      <vt:lpstr>幻灯片 14</vt:lpstr>
      <vt:lpstr>第2课 俄国的改革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美国内战北方胜利的原因：</vt:lpstr>
      <vt:lpstr>评价林肯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2017-10-28T07:34:00Z</dcterms:created>
  <dcterms:modified xsi:type="dcterms:W3CDTF">2019-03-12T03:57:38Z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2052-10.1.0.7669</vt:lpwstr>
  </property>
  <property fmtid="{D5CDD505-2E9C-101B-9397-08002B2CF9AE}" pid="4" name="KSORubyTemplateID">
    <vt:lpwstr>13</vt:lpwstr>
  </property>
</Properties>
</file>