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  <p:sldMasterId id="2147483700" r:id="rId2"/>
    <p:sldMasterId id="2147483712" r:id="rId3"/>
    <p:sldMasterId id="2147483724" r:id="rId4"/>
    <p:sldMasterId id="2147483736" r:id="rId5"/>
    <p:sldMasterId id="2147483748" r:id="rId6"/>
  </p:sldMasterIdLst>
  <p:notesMasterIdLst>
    <p:notesMasterId r:id="rId50"/>
  </p:notesMasterIdLst>
  <p:sldIdLst>
    <p:sldId id="284" r:id="rId7"/>
    <p:sldId id="337" r:id="rId8"/>
    <p:sldId id="339" r:id="rId9"/>
    <p:sldId id="340" r:id="rId10"/>
    <p:sldId id="389" r:id="rId11"/>
    <p:sldId id="289" r:id="rId12"/>
    <p:sldId id="322" r:id="rId13"/>
    <p:sldId id="323" r:id="rId14"/>
    <p:sldId id="324" r:id="rId15"/>
    <p:sldId id="326" r:id="rId16"/>
    <p:sldId id="328" r:id="rId17"/>
    <p:sldId id="390" r:id="rId18"/>
    <p:sldId id="273" r:id="rId19"/>
    <p:sldId id="331" r:id="rId20"/>
    <p:sldId id="360" r:id="rId21"/>
    <p:sldId id="271" r:id="rId22"/>
    <p:sldId id="332" r:id="rId23"/>
    <p:sldId id="285" r:id="rId24"/>
    <p:sldId id="309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3" r:id="rId48"/>
    <p:sldId id="384" r:id="rId4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EF1DE"/>
    <a:srgbClr val="CCFFFF"/>
    <a:srgbClr val="9900CC"/>
    <a:srgbClr val="FFCCFF"/>
    <a:srgbClr val="0066FF"/>
    <a:srgbClr val="FF66CC"/>
    <a:srgbClr val="FF6600"/>
    <a:srgbClr val="339933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9"/>
    <p:restoredTop sz="94585"/>
  </p:normalViewPr>
  <p:slideViewPr>
    <p:cSldViewPr showGuides="1">
      <p:cViewPr varScale="1">
        <p:scale>
          <a:sx n="83" d="100"/>
          <a:sy n="83" d="100"/>
        </p:scale>
        <p:origin x="-1182" y="-90"/>
      </p:cViewPr>
      <p:guideLst>
        <p:guide orient="horz" pos="219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kumimoji="1"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en-US" altLang="en-US" sz="1200" dirty="0">
                <a:latin typeface="Calibri" panose="020F0502020204030204" pitchFamily="34" charset="0"/>
              </a:rPr>
              <a:pPr lvl="0" indent="0" algn="r"/>
              <a:t>25</a:t>
            </a:fld>
            <a:endParaRPr lang="en-US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4AAE4F6-B74D-40DC-8C37-8C47342FF27E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fontAlgn="base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en-US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4AAE4F6-B74D-40DC-8C37-8C47342FF27E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smtClean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674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60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5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book.cn/bookshop/chubanlist.asp?id=2269&amp;page=3" TargetMode="External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163.com/06/1026/10/2UBS76JD00011EBF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Relationship Id="rId6" Type="http://schemas.openxmlformats.org/officeDocument/2006/relationships/hyperlink" Target="&#29645;&#29664;&#28207;(1).mp4" TargetMode="Externa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NUL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&#20108;&#25112;/&#35834;&#26364;&#24213;&#30331;&#38470;.mpg" TargetMode="External"/><Relationship Id="rId1" Type="http://schemas.openxmlformats.org/officeDocument/2006/relationships/slideLayout" Target="../slideLayouts/slideLayout5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jpeg"/><Relationship Id="rId9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5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642938" y="3357563"/>
            <a:ext cx="7848600" cy="15033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11000" b="1" dirty="0">
                <a:solidFill>
                  <a:srgbClr val="FF3300"/>
                </a:solidFill>
                <a:ea typeface="黑体" panose="02010609060101010101" pitchFamily="49" charset="-122"/>
              </a:rPr>
              <a:t>罗斯福新政</a:t>
            </a:r>
          </a:p>
        </p:txBody>
      </p:sp>
      <p:sp>
        <p:nvSpPr>
          <p:cNvPr id="4099" name="Text Box 10"/>
          <p:cNvSpPr txBox="1"/>
          <p:nvPr/>
        </p:nvSpPr>
        <p:spPr>
          <a:xfrm>
            <a:off x="1571625" y="2000250"/>
            <a:ext cx="60960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6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6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971675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材料：所谓的</a:t>
            </a:r>
            <a:r>
              <a:rPr lang="zh-CN" altLang="en-US" sz="3200" b="1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3200" b="1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指的是美国抛弃了自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1776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年以来的所确定的自由放任，自由竞争的基本原则，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实现国家对经济生活的全面干预和调节。</a:t>
            </a:r>
          </a:p>
        </p:txBody>
      </p:sp>
      <p:sp>
        <p:nvSpPr>
          <p:cNvPr id="98307" name="Text Box 3"/>
          <p:cNvSpPr txBox="1"/>
          <p:nvPr/>
        </p:nvSpPr>
        <p:spPr>
          <a:xfrm>
            <a:off x="323850" y="2276475"/>
            <a:ext cx="7620000" cy="579438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根据材料回答罗斯福新政的“新”在哪里？</a:t>
            </a:r>
          </a:p>
        </p:txBody>
      </p:sp>
      <p:sp>
        <p:nvSpPr>
          <p:cNvPr id="98308" name="Text Box 4"/>
          <p:cNvSpPr txBox="1"/>
          <p:nvPr/>
        </p:nvSpPr>
        <p:spPr>
          <a:xfrm>
            <a:off x="395288" y="3068638"/>
            <a:ext cx="7162800" cy="64611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加强国家对经济的干预和指导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2916238" y="3644900"/>
            <a:ext cx="2209800" cy="2895600"/>
            <a:chOff x="480" y="1104"/>
            <a:chExt cx="1392" cy="1824"/>
          </a:xfrm>
        </p:grpSpPr>
        <p:sp>
          <p:nvSpPr>
            <p:cNvPr id="17414" name="Oval 6"/>
            <p:cNvSpPr/>
            <p:nvPr/>
          </p:nvSpPr>
          <p:spPr>
            <a:xfrm>
              <a:off x="480" y="1104"/>
              <a:ext cx="1392" cy="182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15" name="WordArt 7"/>
            <p:cNvSpPr>
              <a:spLocks noTextEdit="1"/>
            </p:cNvSpPr>
            <p:nvPr/>
          </p:nvSpPr>
          <p:spPr>
            <a:xfrm>
              <a:off x="720" y="1488"/>
              <a:ext cx="911" cy="11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新政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98307" grpId="0"/>
      <p:bldP spid="983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田纳西水利工程中的水坝"/>
          <p:cNvPicPr>
            <a:picLocks noChangeAspect="1"/>
          </p:cNvPicPr>
          <p:nvPr/>
        </p:nvPicPr>
        <p:blipFill>
          <a:blip r:embed="rId2"/>
          <a:srcRect b="40"/>
          <a:stretch>
            <a:fillRect/>
          </a:stretch>
        </p:blipFill>
        <p:spPr>
          <a:xfrm>
            <a:off x="0" y="0"/>
            <a:ext cx="4500563" cy="623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0" y="6278563"/>
            <a:ext cx="46720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田纳西水利工程中的水坝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4500563" y="0"/>
            <a:ext cx="4643437" cy="6737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30000"/>
              </a:spcBef>
            </a:pPr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1933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美国政府成立了田纳西流域管理署，负责对田纳西河进行综合治理。这是当时美国兴办的最大的工程，包括开凿内陆水道、建立水电站提供廉价电力、生产化肥、植树造林，以及控制洪水泛滥、防止水土流失等。它保护了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3000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万英亩的农田，使整个流域居民的平均收入提高了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en-US" dirty="0"/>
          </a:p>
        </p:txBody>
      </p:sp>
      <p:pic>
        <p:nvPicPr>
          <p:cNvPr id="35843" name="图片 3"/>
          <p:cNvPicPr>
            <a:picLocks noChangeAspect="1"/>
          </p:cNvPicPr>
          <p:nvPr/>
        </p:nvPicPr>
        <p:blipFill>
          <a:blip r:embed="rId2"/>
          <a:srcRect l="3539" t="5193" r="1964" b="24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1042988" y="1762125"/>
            <a:ext cx="3603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555875" y="1773238"/>
            <a:ext cx="17287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258888" y="2636838"/>
            <a:ext cx="3603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555875" y="2420938"/>
            <a:ext cx="20161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411413" y="3933825"/>
            <a:ext cx="18732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30288" y="4076700"/>
            <a:ext cx="409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235075" y="6237288"/>
            <a:ext cx="409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1" name="矩形 19"/>
          <p:cNvSpPr/>
          <p:nvPr/>
        </p:nvSpPr>
        <p:spPr>
          <a:xfrm>
            <a:off x="936625" y="5121275"/>
            <a:ext cx="6461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0000"/>
                </a:solidFill>
              </a:rPr>
              <a:t>就业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3059113" y="5013325"/>
            <a:ext cx="19446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447925" y="6092825"/>
            <a:ext cx="19446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4" name="矩形 23"/>
          <p:cNvSpPr/>
          <p:nvPr/>
        </p:nvSpPr>
        <p:spPr>
          <a:xfrm>
            <a:off x="69850" y="179388"/>
            <a:ext cx="32781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新政最显著的的特点是</a:t>
            </a:r>
            <a:endParaRPr lang="zh-CN" altLang="en-US" sz="2400" dirty="0"/>
          </a:p>
        </p:txBody>
      </p:sp>
      <p:sp>
        <p:nvSpPr>
          <p:cNvPr id="25" name="Text Box 6"/>
          <p:cNvSpPr txBox="1"/>
          <p:nvPr/>
        </p:nvSpPr>
        <p:spPr>
          <a:xfrm>
            <a:off x="3418205" y="65405"/>
            <a:ext cx="550100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加强国家对经济的干预</a:t>
            </a:r>
          </a:p>
        </p:txBody>
      </p:sp>
      <p:sp>
        <p:nvSpPr>
          <p:cNvPr id="35856" name="矩形 25"/>
          <p:cNvSpPr/>
          <p:nvPr/>
        </p:nvSpPr>
        <p:spPr>
          <a:xfrm>
            <a:off x="530225" y="2855913"/>
            <a:ext cx="17335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（中心措施）</a:t>
            </a:r>
          </a:p>
        </p:txBody>
      </p:sp>
      <p:sp>
        <p:nvSpPr>
          <p:cNvPr id="35857" name="文本框 4219906"/>
          <p:cNvSpPr txBox="1"/>
          <p:nvPr/>
        </p:nvSpPr>
        <p:spPr>
          <a:xfrm>
            <a:off x="2133600" y="2763838"/>
            <a:ext cx="358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对工业的调整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054100" y="5121275"/>
            <a:ext cx="7810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/>
          <p:nvPr/>
        </p:nvSpPr>
        <p:spPr>
          <a:xfrm>
            <a:off x="381000" y="304800"/>
            <a:ext cx="609600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阅读材料</a:t>
            </a:r>
            <a:r>
              <a:rPr lang="zh-CN" altLang="en-US" sz="4000" b="1" dirty="0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endParaRPr lang="zh-CN" altLang="en-US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1371600" y="533400"/>
            <a:ext cx="7239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作为一个国家，我们拒绝了任何彻底的革命计划。为了永远地纠正我们经济制度中的严重缺点，我们依靠的是旧民主秩序的新应用。</a:t>
            </a:r>
          </a:p>
        </p:txBody>
      </p:sp>
      <p:sp>
        <p:nvSpPr>
          <p:cNvPr id="19461" name="Text Box 5"/>
          <p:cNvSpPr txBox="1"/>
          <p:nvPr/>
        </p:nvSpPr>
        <p:spPr>
          <a:xfrm>
            <a:off x="250825" y="3141663"/>
            <a:ext cx="8893175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我们经济制度中的严重缺点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指的是什么</a:t>
            </a: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19462" name="Text Box 6"/>
          <p:cNvSpPr txBox="1"/>
          <p:nvPr/>
        </p:nvSpPr>
        <p:spPr>
          <a:xfrm>
            <a:off x="0" y="4437063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我们依靠的是旧民主制度的新应用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这句话的实质是什么</a:t>
            </a: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22534" name="Text Box 9"/>
          <p:cNvSpPr txBox="1"/>
          <p:nvPr/>
        </p:nvSpPr>
        <p:spPr>
          <a:xfrm>
            <a:off x="4284663" y="2060575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99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------ </a:t>
            </a:r>
            <a:r>
              <a:rPr lang="zh-CN" altLang="en-US" sz="3200" b="1" dirty="0">
                <a:solidFill>
                  <a:srgbClr val="99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 斯 福</a:t>
            </a:r>
            <a:endParaRPr lang="zh-CN" altLang="en-US" sz="3200" b="1" dirty="0">
              <a:solidFill>
                <a:srgbClr val="33CC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1676400" y="3789363"/>
            <a:ext cx="4551363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自由竞争的经济制度</a:t>
            </a:r>
          </a:p>
        </p:txBody>
      </p:sp>
      <p:sp>
        <p:nvSpPr>
          <p:cNvPr id="19469" name="Text Box 13"/>
          <p:cNvSpPr txBox="1"/>
          <p:nvPr/>
        </p:nvSpPr>
        <p:spPr>
          <a:xfrm>
            <a:off x="0" y="5661025"/>
            <a:ext cx="91440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在维护资本主义制度前提下，国家对经济进行干预和指导</a:t>
            </a: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/>
      <p:bldP spid="19468" grpId="0" animBg="1"/>
      <p:bldP spid="194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/>
          </p:cNvPicPr>
          <p:nvPr/>
        </p:nvPicPr>
        <p:blipFill>
          <a:blip r:embed="rId2"/>
          <a:srcRect l="2626" t="19116" r="6076" b="4630"/>
          <a:stretch>
            <a:fillRect/>
          </a:stretch>
        </p:blipFill>
        <p:spPr>
          <a:xfrm>
            <a:off x="539750" y="0"/>
            <a:ext cx="5545138" cy="272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Line 3"/>
          <p:cNvSpPr/>
          <p:nvPr/>
        </p:nvSpPr>
        <p:spPr>
          <a:xfrm flipV="1">
            <a:off x="2339975" y="2636838"/>
            <a:ext cx="0" cy="431800"/>
          </a:xfrm>
          <a:prstGeom prst="line">
            <a:avLst/>
          </a:prstGeom>
          <a:ln w="76200" cap="flat" cmpd="sng">
            <a:solidFill>
              <a:srgbClr val="CCFF3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1692275" y="2924175"/>
            <a:ext cx="1566863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marR="0" indent="-342900" defTabSz="9144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b="1" kern="1200" cap="none" spc="0" normalizeH="0" baseline="0" noProof="0">
                <a:solidFill>
                  <a:srgbClr val="CC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1933</a:t>
            </a:r>
          </a:p>
        </p:txBody>
      </p:sp>
      <p:sp>
        <p:nvSpPr>
          <p:cNvPr id="20485" name="Line 5"/>
          <p:cNvSpPr/>
          <p:nvPr/>
        </p:nvSpPr>
        <p:spPr>
          <a:xfrm>
            <a:off x="2555875" y="3068638"/>
            <a:ext cx="4752975" cy="0"/>
          </a:xfrm>
          <a:prstGeom prst="line">
            <a:avLst/>
          </a:prstGeom>
          <a:ln w="57150" cap="flat" cmpd="sng">
            <a:solidFill>
              <a:srgbClr val="CCFF3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86" name="Rectangle 6"/>
          <p:cNvSpPr/>
          <p:nvPr/>
        </p:nvSpPr>
        <p:spPr>
          <a:xfrm>
            <a:off x="1187450" y="333375"/>
            <a:ext cx="495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美国生产恢复柱状图</a:t>
            </a:r>
          </a:p>
        </p:txBody>
      </p:sp>
      <p:pic>
        <p:nvPicPr>
          <p:cNvPr id="20487" name="Picture 7"/>
          <p:cNvPicPr>
            <a:picLocks noChangeAspect="1"/>
          </p:cNvPicPr>
          <p:nvPr/>
        </p:nvPicPr>
        <p:blipFill>
          <a:blip r:embed="rId3"/>
          <a:srcRect l="1791" t="18443" r="4449" b="5203"/>
          <a:stretch>
            <a:fillRect/>
          </a:stretch>
        </p:blipFill>
        <p:spPr>
          <a:xfrm>
            <a:off x="755650" y="3284538"/>
            <a:ext cx="6480175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Line 8"/>
          <p:cNvSpPr/>
          <p:nvPr/>
        </p:nvSpPr>
        <p:spPr>
          <a:xfrm flipV="1">
            <a:off x="3059113" y="6092825"/>
            <a:ext cx="0" cy="431800"/>
          </a:xfrm>
          <a:prstGeom prst="line">
            <a:avLst/>
          </a:prstGeom>
          <a:ln w="76200" cap="flat" cmpd="sng">
            <a:solidFill>
              <a:srgbClr val="CCFF3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2484438" y="6338888"/>
            <a:ext cx="1566863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marR="0" indent="-342900" defTabSz="9144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CC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1933</a:t>
            </a:r>
          </a:p>
        </p:txBody>
      </p:sp>
      <p:sp>
        <p:nvSpPr>
          <p:cNvPr id="20490" name="Line 10"/>
          <p:cNvSpPr/>
          <p:nvPr/>
        </p:nvSpPr>
        <p:spPr>
          <a:xfrm>
            <a:off x="3419475" y="6524625"/>
            <a:ext cx="4752975" cy="0"/>
          </a:xfrm>
          <a:prstGeom prst="line">
            <a:avLst/>
          </a:prstGeom>
          <a:ln w="57150" cap="flat" cmpd="sng">
            <a:solidFill>
              <a:srgbClr val="CCFF3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91" name="Rectangle 11"/>
          <p:cNvSpPr/>
          <p:nvPr/>
        </p:nvSpPr>
        <p:spPr>
          <a:xfrm>
            <a:off x="4067175" y="3429000"/>
            <a:ext cx="4419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美国失业率下降图</a:t>
            </a:r>
          </a:p>
        </p:txBody>
      </p:sp>
      <p:grpSp>
        <p:nvGrpSpPr>
          <p:cNvPr id="20492" name="Group 12"/>
          <p:cNvGrpSpPr/>
          <p:nvPr/>
        </p:nvGrpSpPr>
        <p:grpSpPr>
          <a:xfrm>
            <a:off x="5867400" y="0"/>
            <a:ext cx="3276600" cy="1049338"/>
            <a:chOff x="0" y="0"/>
            <a:chExt cx="1728" cy="672"/>
          </a:xfrm>
        </p:grpSpPr>
        <p:sp>
          <p:nvSpPr>
            <p:cNvPr id="20496" name="AutoShape 13"/>
            <p:cNvSpPr/>
            <p:nvPr/>
          </p:nvSpPr>
          <p:spPr>
            <a:xfrm>
              <a:off x="0" y="0"/>
              <a:ext cx="1728" cy="672"/>
            </a:xfrm>
            <a:prstGeom prst="horizontalScroll">
              <a:avLst>
                <a:gd name="adj" fmla="val 12500"/>
              </a:avLst>
            </a:prstGeom>
            <a:solidFill>
              <a:srgbClr val="FFFF00"/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116623" tIns="58311" rIns="116623" bIns="58311" anchor="ctr"/>
            <a:lstStyle/>
            <a:p>
              <a:pPr algn="ctr"/>
              <a:endParaRPr lang="zh-CN" altLang="zh-CN" sz="56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20497" name="Text Box 14"/>
            <p:cNvSpPr txBox="1"/>
            <p:nvPr/>
          </p:nvSpPr>
          <p:spPr>
            <a:xfrm>
              <a:off x="96" y="96"/>
              <a:ext cx="1632" cy="4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0000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新政的作用</a:t>
              </a:r>
            </a:p>
          </p:txBody>
        </p:sp>
      </p:grpSp>
      <p:sp>
        <p:nvSpPr>
          <p:cNvPr id="104463" name="Rectangle 15"/>
          <p:cNvSpPr/>
          <p:nvPr/>
        </p:nvSpPr>
        <p:spPr>
          <a:xfrm>
            <a:off x="1403350" y="2636838"/>
            <a:ext cx="3960813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美国经济得到恢复</a:t>
            </a: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zh-CN" altLang="en-US" sz="18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4464" name="Rectangle 16"/>
          <p:cNvSpPr/>
          <p:nvPr/>
        </p:nvSpPr>
        <p:spPr>
          <a:xfrm>
            <a:off x="250825" y="6278563"/>
            <a:ext cx="3960813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人民生活得到改善</a:t>
            </a: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zh-CN" altLang="en-US" sz="1800" b="1" dirty="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3" grpId="0" animBg="1"/>
      <p:bldP spid="1044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6725" y="297180"/>
            <a:ext cx="85344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9900CC"/>
                </a:solidFill>
                <a:ea typeface="黑体" panose="02010609060101010101" pitchFamily="49" charset="-122"/>
              </a:rPr>
              <a:t>材料：从1935年开始，美国几乎所有的经济指标都稳步回升，恢复了国民对国家制度的信心，二战后这种干预经济的方式在西方国家普遍得到加强</a:t>
            </a:r>
          </a:p>
        </p:txBody>
      </p:sp>
      <p:sp>
        <p:nvSpPr>
          <p:cNvPr id="19461" name="Text Box 5"/>
          <p:cNvSpPr txBox="1"/>
          <p:nvPr/>
        </p:nvSpPr>
        <p:spPr>
          <a:xfrm>
            <a:off x="287655" y="2615565"/>
            <a:ext cx="825881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、新政对美国、对西方国家产生什么影响？</a:t>
            </a:r>
            <a:endParaRPr lang="en-US" altLang="zh-CN" sz="32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755015" y="3526155"/>
            <a:ext cx="7315200" cy="23069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对美国：经济缓慢恢复，人民生活改善；增强政府的宏观调控能力。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对世界：对资本主义世界产生深远影响，开创国家干预经济的新模式。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/>
          <p:nvPr/>
        </p:nvSpPr>
        <p:spPr>
          <a:xfrm>
            <a:off x="76200" y="685800"/>
            <a:ext cx="533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4000" b="1" dirty="0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对新政的认识</a:t>
            </a:r>
          </a:p>
        </p:txBody>
      </p:sp>
      <p:sp>
        <p:nvSpPr>
          <p:cNvPr id="17420" name="AutoShape 12"/>
          <p:cNvSpPr/>
          <p:nvPr/>
        </p:nvSpPr>
        <p:spPr>
          <a:xfrm>
            <a:off x="0" y="1752600"/>
            <a:ext cx="9467850" cy="5105400"/>
          </a:xfrm>
          <a:prstGeom prst="wedgeRoundRectCallout">
            <a:avLst>
              <a:gd name="adj1" fmla="val -20657"/>
              <a:gd name="adj2" fmla="val -5938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99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目的：消除经济危机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巩固美国的资本主义制度。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特点：在资本主义制度内部进行调整，加强国家对经济的干预和指导。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  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经济缓慢恢复，人民生活改善；增强政府的宏观调控能力。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）但危机的根源是资本主义制度，因此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新政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没有也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不可能从根本上消除资本主义经济危机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1508" name="Text Box 13"/>
          <p:cNvSpPr txBox="1"/>
          <p:nvPr/>
        </p:nvSpPr>
        <p:spPr>
          <a:xfrm>
            <a:off x="990600" y="0"/>
            <a:ext cx="6858000" cy="711200"/>
          </a:xfrm>
          <a:prstGeom prst="rect">
            <a:avLst/>
          </a:prstGeom>
          <a:solidFill>
            <a:srgbClr val="99CC00"/>
          </a:solidFill>
          <a:ln w="9525" cap="flat" cmpd="sng">
            <a:solidFill>
              <a:srgbClr val="CCE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CCECFF"/>
                </a:solidFill>
                <a:latin typeface="金桥简魏碑" pitchFamily="2" charset="-122"/>
                <a:ea typeface="金桥简魏碑" pitchFamily="2" charset="-122"/>
              </a:rPr>
              <a:t>  </a:t>
            </a:r>
            <a:r>
              <a:rPr lang="zh-CN" altLang="en-US" sz="4000" b="1" dirty="0">
                <a:solidFill>
                  <a:srgbClr val="00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资本主义世界的经济危机</a:t>
            </a:r>
            <a:endParaRPr lang="zh-CN" altLang="en-US" sz="4000" dirty="0">
              <a:solidFill>
                <a:srgbClr val="CCECFF"/>
              </a:solidFill>
              <a:latin typeface="金桥简魏碑" pitchFamily="2" charset="-122"/>
              <a:ea typeface="金桥简魏碑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>
                                            <p:txEl>
                                              <p:charRg st="6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0">
                                            <p:txEl>
                                              <p:charRg st="6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0">
                                            <p:txEl>
                                              <p:charRg st="6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>
                                            <p:txEl>
                                              <p:charRg st="11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0">
                                            <p:txEl>
                                              <p:charRg st="11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0">
                                            <p:txEl>
                                              <p:charRg st="11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/>
          <p:nvPr/>
        </p:nvSpPr>
        <p:spPr>
          <a:xfrm>
            <a:off x="114300" y="2273300"/>
            <a:ext cx="8915400" cy="304641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思维延伸：著名历史学家黄安年教授指出：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本世纪（指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世纪）有两位伟大的改革家：一位是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罗斯福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，在一定程度上挽救了资本主义国家，为此采取的中心措施是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一位是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邓小平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，在一定程度上挽救了现代社会主义国家，为此采取的核心措施是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105475" name="Text Box 3"/>
          <p:cNvSpPr txBox="1"/>
          <p:nvPr/>
        </p:nvSpPr>
        <p:spPr>
          <a:xfrm>
            <a:off x="3810000" y="2133600"/>
            <a:ext cx="3810000" cy="5794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国家对工业的调整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</a:p>
        </p:txBody>
      </p:sp>
      <p:sp>
        <p:nvSpPr>
          <p:cNvPr id="105476" name="Rectangle 4"/>
          <p:cNvSpPr/>
          <p:nvPr/>
        </p:nvSpPr>
        <p:spPr>
          <a:xfrm>
            <a:off x="4495800" y="3124200"/>
            <a:ext cx="2286000" cy="5794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改革开放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work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4868863"/>
            <a:ext cx="2365375" cy="244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AutoShape 3"/>
          <p:cNvSpPr/>
          <p:nvPr/>
        </p:nvSpPr>
        <p:spPr>
          <a:xfrm>
            <a:off x="5219700" y="333375"/>
            <a:ext cx="4140200" cy="3240088"/>
          </a:xfrm>
          <a:prstGeom prst="cloudCallout">
            <a:avLst>
              <a:gd name="adj1" fmla="val -3449"/>
              <a:gd name="adj2" fmla="val 98898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5435600" y="620713"/>
            <a:ext cx="3708400" cy="2528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结合今天中国的改革，你能谈谈罗斯福新政的哪些经验值得我们今天借鉴和吸取么？</a:t>
            </a:r>
          </a:p>
        </p:txBody>
      </p:sp>
      <p:sp>
        <p:nvSpPr>
          <p:cNvPr id="24581" name="Text Box 5"/>
          <p:cNvSpPr txBox="1"/>
          <p:nvPr/>
        </p:nvSpPr>
        <p:spPr>
          <a:xfrm>
            <a:off x="592138" y="11239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0" y="2997200"/>
            <a:ext cx="5113338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、任何国家要发展，必须            根据国情进行改革。</a:t>
            </a:r>
          </a:p>
        </p:txBody>
      </p:sp>
      <p:sp>
        <p:nvSpPr>
          <p:cNvPr id="37895" name="Text Box 7"/>
          <p:cNvSpPr txBox="1"/>
          <p:nvPr/>
        </p:nvSpPr>
        <p:spPr>
          <a:xfrm>
            <a:off x="0" y="4797425"/>
            <a:ext cx="6300788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 改革要善于借鉴，善于创新。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6" name="Rectangle 8"/>
          <p:cNvSpPr/>
          <p:nvPr/>
        </p:nvSpPr>
        <p:spPr>
          <a:xfrm>
            <a:off x="0" y="765175"/>
            <a:ext cx="5207000" cy="15541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、改革是一个国家发展的动   力，面对危机要有改革的决心 。</a:t>
            </a:r>
            <a:r>
              <a:rPr lang="zh-CN" altLang="en-US" sz="2800" b="1" dirty="0"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4585" name="Text Box 9"/>
          <p:cNvSpPr txBox="1"/>
          <p:nvPr/>
        </p:nvSpPr>
        <p:spPr>
          <a:xfrm>
            <a:off x="0" y="5876925"/>
            <a:ext cx="8964613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、作为中学生要注意培养自己的创新精神和意识。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  <p:bldP spid="37895" grpId="0" animBg="1"/>
      <p:bldP spid="3789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6300" b="1" dirty="0">
                <a:solidFill>
                  <a:schemeClr val="tx1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6300" b="1" dirty="0">
                <a:solidFill>
                  <a:schemeClr val="tx1"/>
                </a:solidFill>
                <a:latin typeface="宋体" panose="02010600030101010101" pitchFamily="2" charset="-122"/>
              </a:rPr>
              <a:t>13</a:t>
            </a:r>
            <a:r>
              <a:rPr lang="zh-CN" altLang="en-US" sz="6300" b="1" dirty="0">
                <a:solidFill>
                  <a:schemeClr val="tx1"/>
                </a:solidFill>
                <a:latin typeface="宋体" panose="02010600030101010101" pitchFamily="2" charset="-122"/>
              </a:rPr>
              <a:t>课  罗斯福新政</a:t>
            </a:r>
          </a:p>
        </p:txBody>
      </p:sp>
      <p:sp>
        <p:nvSpPr>
          <p:cNvPr id="79875" name="Rectangle 3"/>
          <p:cNvSpPr/>
          <p:nvPr/>
        </p:nvSpPr>
        <p:spPr>
          <a:xfrm>
            <a:off x="2895600" y="2286000"/>
            <a:ext cx="1884363" cy="2895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经济大</a:t>
            </a:r>
          </a:p>
          <a:p>
            <a:pPr algn="ctr"/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危机</a:t>
            </a:r>
          </a:p>
          <a:p>
            <a:pPr algn="ctr"/>
            <a:r>
              <a:rPr lang="en-US" altLang="zh-CN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1929—</a:t>
            </a:r>
          </a:p>
          <a:p>
            <a:pPr algn="ctr"/>
            <a:r>
              <a:rPr lang="en-US" altLang="zh-CN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1933</a:t>
            </a:r>
          </a:p>
        </p:txBody>
      </p:sp>
      <p:sp>
        <p:nvSpPr>
          <p:cNvPr id="79876" name="Rectangle 4"/>
          <p:cNvSpPr/>
          <p:nvPr/>
        </p:nvSpPr>
        <p:spPr>
          <a:xfrm>
            <a:off x="6629400" y="1371600"/>
            <a:ext cx="2133600" cy="2133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  国</a:t>
            </a:r>
          </a:p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罗斯福</a:t>
            </a:r>
          </a:p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新政</a:t>
            </a:r>
          </a:p>
        </p:txBody>
      </p:sp>
      <p:sp>
        <p:nvSpPr>
          <p:cNvPr id="79877" name="Rectangle 5"/>
          <p:cNvSpPr/>
          <p:nvPr/>
        </p:nvSpPr>
        <p:spPr>
          <a:xfrm>
            <a:off x="6629400" y="3733800"/>
            <a:ext cx="2133600" cy="27193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en-US" altLang="zh-CN" sz="44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德、意、</a:t>
            </a:r>
          </a:p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</a:p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法西斯</a:t>
            </a:r>
          </a:p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专政</a:t>
            </a:r>
          </a:p>
        </p:txBody>
      </p:sp>
      <p:sp>
        <p:nvSpPr>
          <p:cNvPr id="79878" name="Line 6"/>
          <p:cNvSpPr/>
          <p:nvPr/>
        </p:nvSpPr>
        <p:spPr>
          <a:xfrm flipV="1">
            <a:off x="1552575" y="3789363"/>
            <a:ext cx="1290638" cy="20637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9879" name="Text Box 7"/>
          <p:cNvSpPr txBox="1"/>
          <p:nvPr/>
        </p:nvSpPr>
        <p:spPr>
          <a:xfrm>
            <a:off x="1476375" y="2492375"/>
            <a:ext cx="1541463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资本主义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基本矛盾</a:t>
            </a:r>
          </a:p>
        </p:txBody>
      </p:sp>
      <p:sp>
        <p:nvSpPr>
          <p:cNvPr id="79880" name="Line 8"/>
          <p:cNvSpPr/>
          <p:nvPr/>
        </p:nvSpPr>
        <p:spPr>
          <a:xfrm>
            <a:off x="4953000" y="3810000"/>
            <a:ext cx="1371600" cy="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9881" name="AutoShape 9"/>
          <p:cNvSpPr/>
          <p:nvPr/>
        </p:nvSpPr>
        <p:spPr>
          <a:xfrm>
            <a:off x="6324600" y="2286000"/>
            <a:ext cx="261938" cy="3048000"/>
          </a:xfrm>
          <a:prstGeom prst="leftBrace">
            <a:avLst>
              <a:gd name="adj1" fmla="val 96915"/>
              <a:gd name="adj2" fmla="val 50000"/>
            </a:avLst>
          </a:prstGeom>
          <a:noFill/>
          <a:ln w="317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82" name="Text Box 10"/>
          <p:cNvSpPr txBox="1"/>
          <p:nvPr/>
        </p:nvSpPr>
        <p:spPr>
          <a:xfrm>
            <a:off x="4787900" y="2492375"/>
            <a:ext cx="155257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摆脱危机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寻找出路</a:t>
            </a:r>
          </a:p>
        </p:txBody>
      </p:sp>
      <p:sp>
        <p:nvSpPr>
          <p:cNvPr id="79883" name="Text Box 11"/>
          <p:cNvSpPr txBox="1"/>
          <p:nvPr/>
        </p:nvSpPr>
        <p:spPr>
          <a:xfrm>
            <a:off x="-12700" y="1676400"/>
            <a:ext cx="1416050" cy="3937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资本主义发展的“黄金时代”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animBg="1"/>
      <p:bldP spid="79876" grpId="0" animBg="1"/>
      <p:bldP spid="79877" grpId="0" animBg="1"/>
      <p:bldP spid="79879" grpId="0"/>
      <p:bldP spid="79881" grpId="0" animBg="1"/>
      <p:bldP spid="79882" grpId="0"/>
      <p:bldP spid="798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8" y="1827213"/>
            <a:ext cx="8785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根本原因：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资本主义制度的基本矛盾，即社会化大生产和生产资料私人占有之间的矛盾。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950" y="2979738"/>
            <a:ext cx="8785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直接原因：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人民贫困，消费水平低于生产力水平，生产和消费的矛盾扩大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即生产的“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相对过剩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130675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社会原因：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市场供需出现矛盾；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股票投资过度；信贷消费过度；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" y="5181600"/>
            <a:ext cx="87836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导火线：美国纽约华尔街股票交易市场崩溃。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6" name="WordArt 8"/>
          <p:cNvSpPr>
            <a:spLocks noTextEdit="1"/>
          </p:cNvSpPr>
          <p:nvPr/>
        </p:nvSpPr>
        <p:spPr>
          <a:xfrm>
            <a:off x="685800" y="609600"/>
            <a:ext cx="3886200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1611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危机爆发的原因？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xinsrc_41205023008415621558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88" y="2214563"/>
            <a:ext cx="3071812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3"/>
          <p:cNvSpPr txBox="1"/>
          <p:nvPr/>
        </p:nvSpPr>
        <p:spPr>
          <a:xfrm>
            <a:off x="0" y="142875"/>
            <a:ext cx="8796338" cy="193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6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</a:t>
            </a:r>
            <a:endParaRPr lang="en-US" altLang="zh-CN" sz="6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法西斯国家的侵略扩张</a:t>
            </a:r>
          </a:p>
        </p:txBody>
      </p:sp>
      <p:pic>
        <p:nvPicPr>
          <p:cNvPr id="16387" name="Picture 4" descr="u=2265065283,1640053139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14563"/>
            <a:ext cx="3132138" cy="400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5" descr="u=772140574,1355560646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2214563"/>
            <a:ext cx="2952750" cy="4005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7"/>
          <p:cNvSpPr txBox="1"/>
          <p:nvPr/>
        </p:nvSpPr>
        <p:spPr>
          <a:xfrm>
            <a:off x="571500" y="6211888"/>
            <a:ext cx="200025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希特勒</a:t>
            </a:r>
          </a:p>
        </p:txBody>
      </p:sp>
      <p:sp>
        <p:nvSpPr>
          <p:cNvPr id="16390" name="Text Box 8"/>
          <p:cNvSpPr txBox="1"/>
          <p:nvPr/>
        </p:nvSpPr>
        <p:spPr>
          <a:xfrm>
            <a:off x="3429000" y="6211888"/>
            <a:ext cx="2214563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墨索里尼</a:t>
            </a:r>
          </a:p>
        </p:txBody>
      </p:sp>
      <p:sp>
        <p:nvSpPr>
          <p:cNvPr id="16391" name="Text Box 9"/>
          <p:cNvSpPr txBox="1"/>
          <p:nvPr/>
        </p:nvSpPr>
        <p:spPr>
          <a:xfrm>
            <a:off x="6643688" y="6211888"/>
            <a:ext cx="2286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广田弘毅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7650"/>
          <p:cNvSpPr txBox="1"/>
          <p:nvPr/>
        </p:nvSpPr>
        <p:spPr>
          <a:xfrm>
            <a:off x="0" y="1052513"/>
            <a:ext cx="2051050" cy="3786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建立的背景：</a:t>
            </a:r>
          </a:p>
          <a:p>
            <a:pPr>
              <a:spcBef>
                <a:spcPct val="50000"/>
              </a:spcBef>
            </a:pPr>
            <a:endParaRPr lang="en-US" altLang="zh-CN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建立的标志：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1835150" y="981075"/>
            <a:ext cx="6913563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5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第一次世界大战后初期，意大利经济衰退，政治混乱，工农运动高涨，中央政府几乎瘫痪。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迷你简超粗圆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476375" y="3811588"/>
            <a:ext cx="2447925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5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1922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年，法西斯党徒向首都罗马进军，法西斯政权在意大利建立起来。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迷你简超粗圆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0" y="0"/>
            <a:ext cx="6715125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意大利法西斯政权的对外扩张</a:t>
            </a:r>
          </a:p>
        </p:txBody>
      </p:sp>
      <p:pic>
        <p:nvPicPr>
          <p:cNvPr id="10" name="Picture 2" descr="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275" y="3213100"/>
            <a:ext cx="5148263" cy="3462338"/>
          </a:xfrm>
          <a:prstGeom prst="rect">
            <a:avLst/>
          </a:prstGeom>
          <a:noFill/>
          <a:ln w="57150" cap="flat" cmpd="thinThick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" name="Rectangle 3"/>
          <p:cNvSpPr/>
          <p:nvPr/>
        </p:nvSpPr>
        <p:spPr>
          <a:xfrm>
            <a:off x="3924300" y="2781300"/>
            <a:ext cx="5040313" cy="368300"/>
          </a:xfrm>
          <a:prstGeom prst="rect">
            <a:avLst/>
          </a:prstGeom>
          <a:noFill/>
          <a:ln w="9525">
            <a:noFill/>
          </a:ln>
        </p:spPr>
        <p:txBody>
          <a:bodyPr lIns="36000" tIns="0" rIns="36000" bIns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墨索里尼率领党徒“向罗马进军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右箭头 8"/>
          <p:cNvSpPr/>
          <p:nvPr/>
        </p:nvSpPr>
        <p:spPr>
          <a:xfrm>
            <a:off x="142875" y="0"/>
            <a:ext cx="6715125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意大利法西斯政权的对外扩张</a:t>
            </a:r>
          </a:p>
        </p:txBody>
      </p:sp>
      <p:sp>
        <p:nvSpPr>
          <p:cNvPr id="21506" name="Rectangle 7"/>
          <p:cNvSpPr/>
          <p:nvPr/>
        </p:nvSpPr>
        <p:spPr>
          <a:xfrm>
            <a:off x="0" y="1052513"/>
            <a:ext cx="3071813" cy="1108075"/>
          </a:xfrm>
          <a:prstGeom prst="rect">
            <a:avLst/>
          </a:prstGeom>
          <a:noFill/>
          <a:ln w="9525">
            <a:noFill/>
          </a:ln>
        </p:spPr>
        <p:txBody>
          <a:bodyPr lIns="36000" tIns="0" rIns="36000" bIns="0" anchor="t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意大利法西斯的内外政策</a:t>
            </a:r>
          </a:p>
        </p:txBody>
      </p:sp>
      <p:sp>
        <p:nvSpPr>
          <p:cNvPr id="12" name="AutoShape 6"/>
          <p:cNvSpPr/>
          <p:nvPr/>
        </p:nvSpPr>
        <p:spPr bwMode="auto">
          <a:xfrm>
            <a:off x="2916238" y="1052513"/>
            <a:ext cx="214313" cy="1071563"/>
          </a:xfrm>
          <a:prstGeom prst="leftBrace">
            <a:avLst>
              <a:gd name="adj1" fmla="val 28074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3276600" y="1052513"/>
            <a:ext cx="4000500" cy="492125"/>
          </a:xfrm>
          <a:prstGeom prst="rect">
            <a:avLst/>
          </a:prstGeom>
          <a:noFill/>
          <a:ln w="9525">
            <a:noFill/>
          </a:ln>
        </p:spPr>
        <p:txBody>
          <a:bodyPr lIns="36000" tIns="0" rIns="36000" bIns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对内：实行恐怖统治</a:t>
            </a:r>
          </a:p>
        </p:txBody>
      </p:sp>
      <p:sp>
        <p:nvSpPr>
          <p:cNvPr id="14" name="Text Box 8"/>
          <p:cNvSpPr txBox="1"/>
          <p:nvPr/>
        </p:nvSpPr>
        <p:spPr>
          <a:xfrm>
            <a:off x="3276600" y="1628775"/>
            <a:ext cx="4000500" cy="492125"/>
          </a:xfrm>
          <a:prstGeom prst="rect">
            <a:avLst/>
          </a:prstGeom>
          <a:noFill/>
          <a:ln w="9525">
            <a:noFill/>
          </a:ln>
        </p:spPr>
        <p:txBody>
          <a:bodyPr lIns="36000" tIns="0" rIns="36000" bIns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对外：进行侵略扩张</a:t>
            </a:r>
          </a:p>
        </p:txBody>
      </p:sp>
      <p:pic>
        <p:nvPicPr>
          <p:cNvPr id="21510" name="Picture 10" descr="http://www.gobook.cn/su-de/im/2004112391938181.jp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913" y="2166938"/>
            <a:ext cx="3113087" cy="469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矩形 16"/>
          <p:cNvSpPr/>
          <p:nvPr/>
        </p:nvSpPr>
        <p:spPr>
          <a:xfrm>
            <a:off x="0" y="2565400"/>
            <a:ext cx="3014663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对外扩张：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50825" y="3716338"/>
            <a:ext cx="5616575" cy="2657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ts val="5000"/>
              </a:lnSpc>
              <a:buClrTx/>
              <a:buSzTx/>
              <a:buFontTx/>
              <a:buNone/>
              <a:defRPr/>
            </a:pPr>
            <a:r>
              <a:rPr kumimoji="0" lang="en-US" sz="36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  1935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年，意大利发动了侵略埃塞俄比亚的战争，第二年宣布正式</a:t>
            </a:r>
            <a:r>
              <a:rPr kumimoji="0" lang="zh-CN" altLang="en-US" sz="3600" b="1" u="sng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吞并埃塞俄比亚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6"/>
          <p:cNvSpPr/>
          <p:nvPr/>
        </p:nvSpPr>
        <p:spPr>
          <a:xfrm>
            <a:off x="179388" y="5132388"/>
            <a:ext cx="8785225" cy="1725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宋体" panose="02010600030101010101" pitchFamily="2" charset="-122"/>
              </a:rPr>
              <a:t>纳粹是德语</a:t>
            </a:r>
            <a:r>
              <a:rPr lang="en-US" altLang="zh-CN" sz="3200" b="1" dirty="0">
                <a:latin typeface="黑体" panose="02010609060101010101" pitchFamily="49" charset="-122"/>
                <a:ea typeface="宋体" panose="02010600030101010101" pitchFamily="2" charset="-122"/>
              </a:rPr>
              <a:t>Nationalsozialist（</a:t>
            </a:r>
            <a:r>
              <a:rPr lang="zh-CN" altLang="en-US" sz="3200" b="1" dirty="0">
                <a:latin typeface="黑体" panose="02010609060101010101" pitchFamily="49" charset="-122"/>
                <a:ea typeface="宋体" panose="02010600030101010101" pitchFamily="2" charset="-122"/>
              </a:rPr>
              <a:t>民族社会主义者）一词的缩写词</a:t>
            </a:r>
            <a:r>
              <a:rPr lang="en-US" altLang="zh-CN" sz="3200" b="1" dirty="0">
                <a:latin typeface="黑体" panose="02010609060101010101" pitchFamily="49" charset="-122"/>
                <a:ea typeface="宋体" panose="02010600030101010101" pitchFamily="2" charset="-122"/>
              </a:rPr>
              <a:t>Nazi</a:t>
            </a:r>
            <a:r>
              <a:rPr lang="zh-CN" altLang="en-US" sz="3200" b="1" dirty="0">
                <a:latin typeface="黑体" panose="02010609060101010101" pitchFamily="49" charset="-122"/>
                <a:ea typeface="宋体" panose="02010600030101010101" pitchFamily="2" charset="-122"/>
              </a:rPr>
              <a:t>的汉语音译。</a:t>
            </a:r>
          </a:p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zh-CN" altLang="en-US" sz="1200" b="1" u="sng" dirty="0">
                <a:latin typeface="黑体" panose="02010609060101010101" pitchFamily="49" charset="-122"/>
                <a:ea typeface="宋体" panose="02010600030101010101" pitchFamily="2" charset="-122"/>
              </a:rPr>
              <a:t> 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纳粹党指德国法西斯政党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" name="Text Box 10"/>
          <p:cNvSpPr txBox="1"/>
          <p:nvPr/>
        </p:nvSpPr>
        <p:spPr>
          <a:xfrm>
            <a:off x="5183188" y="2133600"/>
            <a:ext cx="3960812" cy="286226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纳粹党的理论：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种族主义；民族复仇主义；反马克思主义；主张对外侵略扩张、对内独裁。</a:t>
            </a:r>
          </a:p>
        </p:txBody>
      </p:sp>
      <p:pic>
        <p:nvPicPr>
          <p:cNvPr id="26627" name="Picture 4" descr="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0"/>
            <a:ext cx="2822575" cy="192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2" descr="德国纳粹国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989138"/>
            <a:ext cx="4679950" cy="2976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右箭头 7"/>
          <p:cNvSpPr/>
          <p:nvPr/>
        </p:nvSpPr>
        <p:spPr>
          <a:xfrm>
            <a:off x="0" y="0"/>
            <a:ext cx="2500313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知识链接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二战纳粹军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788" y="836613"/>
            <a:ext cx="3351212" cy="396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Picture 2" descr="5"/>
          <p:cNvPicPr>
            <a:picLocks noChangeAspect="1"/>
          </p:cNvPicPr>
          <p:nvPr/>
        </p:nvPicPr>
        <p:blipFill>
          <a:blip r:embed="rId3"/>
          <a:srcRect l="5107" t="16042" r="6119" b="6253"/>
          <a:stretch>
            <a:fillRect/>
          </a:stretch>
        </p:blipFill>
        <p:spPr>
          <a:xfrm>
            <a:off x="304800" y="838200"/>
            <a:ext cx="5365750" cy="3886200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右箭头 4"/>
          <p:cNvSpPr/>
          <p:nvPr/>
        </p:nvSpPr>
        <p:spPr>
          <a:xfrm>
            <a:off x="0" y="0"/>
            <a:ext cx="5580063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欧洲战争策源地的形成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0" y="4795838"/>
            <a:ext cx="9144000" cy="2062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1933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年，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希特勒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上台，称“国家元首”，通过解散国会，禁止其他政党活动，将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党、政、军大权集于一身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，建立了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法西斯专政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，世界大战的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欧洲策源地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形成。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7"/>
          <p:cNvSpPr txBox="1"/>
          <p:nvPr/>
        </p:nvSpPr>
        <p:spPr>
          <a:xfrm>
            <a:off x="2124075" y="2205038"/>
            <a:ext cx="2447925" cy="1062037"/>
          </a:xfrm>
          <a:prstGeom prst="rect">
            <a:avLst/>
          </a:prstGeom>
          <a:noFill/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6800" tIns="38400" rIns="76800" bIns="38400" anchor="t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觊觎中国之心由来已久</a:t>
            </a:r>
          </a:p>
        </p:txBody>
      </p:sp>
      <p:sp>
        <p:nvSpPr>
          <p:cNvPr id="37890" name="TextBox 8"/>
          <p:cNvSpPr txBox="1"/>
          <p:nvPr/>
        </p:nvSpPr>
        <p:spPr>
          <a:xfrm>
            <a:off x="2195513" y="4292600"/>
            <a:ext cx="2447925" cy="1063625"/>
          </a:xfrm>
          <a:prstGeom prst="rect">
            <a:avLst/>
          </a:prstGeom>
          <a:noFill/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6800" tIns="38400" rIns="76800" bIns="38400" anchor="t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经济大危机带来的重创</a:t>
            </a:r>
          </a:p>
        </p:txBody>
      </p:sp>
      <p:sp>
        <p:nvSpPr>
          <p:cNvPr id="37891" name="TextBox 11"/>
          <p:cNvSpPr txBox="1"/>
          <p:nvPr/>
        </p:nvSpPr>
        <p:spPr>
          <a:xfrm>
            <a:off x="1835150" y="908050"/>
            <a:ext cx="6013450" cy="631825"/>
          </a:xfrm>
          <a:prstGeom prst="rect">
            <a:avLst/>
          </a:prstGeom>
          <a:noFill/>
          <a:ln w="9525">
            <a:noFill/>
          </a:ln>
        </p:spPr>
        <p:txBody>
          <a:bodyPr lIns="76800" tIns="38400" rIns="76800" bIns="3840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日本法西斯专政建立的背景</a:t>
            </a:r>
          </a:p>
        </p:txBody>
      </p:sp>
      <p:sp>
        <p:nvSpPr>
          <p:cNvPr id="37892" name="TextBox 12"/>
          <p:cNvSpPr txBox="1"/>
          <p:nvPr/>
        </p:nvSpPr>
        <p:spPr>
          <a:xfrm>
            <a:off x="0" y="2349500"/>
            <a:ext cx="2036763" cy="630238"/>
          </a:xfrm>
          <a:prstGeom prst="rect">
            <a:avLst/>
          </a:prstGeom>
          <a:noFill/>
          <a:ln w="9525">
            <a:noFill/>
          </a:ln>
        </p:spPr>
        <p:txBody>
          <a:bodyPr lIns="76800" tIns="38400" rIns="76800" bIns="38400"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历史野心</a:t>
            </a:r>
          </a:p>
        </p:txBody>
      </p:sp>
      <p:sp>
        <p:nvSpPr>
          <p:cNvPr id="37893" name="TextBox 13"/>
          <p:cNvSpPr txBox="1"/>
          <p:nvPr/>
        </p:nvSpPr>
        <p:spPr>
          <a:xfrm>
            <a:off x="0" y="4437063"/>
            <a:ext cx="2036763" cy="631825"/>
          </a:xfrm>
          <a:prstGeom prst="rect">
            <a:avLst/>
          </a:prstGeom>
          <a:noFill/>
          <a:ln w="9525">
            <a:noFill/>
          </a:ln>
        </p:spPr>
        <p:txBody>
          <a:bodyPr lIns="76800" tIns="38400" rIns="76800" bIns="38400"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经济危机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9700" y="3284538"/>
            <a:ext cx="3205163" cy="1063625"/>
          </a:xfrm>
          <a:prstGeom prst="rect">
            <a:avLst/>
          </a:prstGeom>
          <a:noFill/>
          <a:ln w="2540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76800" tIns="38400" rIns="76800" bIns="38400" anchor="t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日本出现形形色色的法西斯组织</a:t>
            </a:r>
          </a:p>
        </p:txBody>
      </p:sp>
      <p:sp>
        <p:nvSpPr>
          <p:cNvPr id="11" name="矩形 10"/>
          <p:cNvSpPr/>
          <p:nvPr/>
        </p:nvSpPr>
        <p:spPr>
          <a:xfrm>
            <a:off x="1475656" y="5733255"/>
            <a:ext cx="7488832" cy="693103"/>
          </a:xfrm>
          <a:prstGeom prst="rect">
            <a:avLst/>
          </a:prstGeom>
          <a:noFill/>
        </p:spPr>
        <p:txBody>
          <a:bodyPr lIns="76800" tIns="38400" rIns="76800" bIns="3840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军部是日本法西斯势力的核心</a:t>
            </a:r>
          </a:p>
        </p:txBody>
      </p:sp>
      <p:sp>
        <p:nvSpPr>
          <p:cNvPr id="15" name="右箭头 14"/>
          <p:cNvSpPr/>
          <p:nvPr/>
        </p:nvSpPr>
        <p:spPr>
          <a:xfrm>
            <a:off x="3635375" y="3500438"/>
            <a:ext cx="1512888" cy="576263"/>
          </a:xfrm>
          <a:prstGeom prst="rightArrow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6800" tIns="38400" rIns="76800" bIns="3840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0" y="0"/>
            <a:ext cx="5435600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亚洲战争策源地的形成</a:t>
            </a:r>
          </a:p>
        </p:txBody>
      </p:sp>
      <p:sp>
        <p:nvSpPr>
          <p:cNvPr id="17" name="右箭头 16"/>
          <p:cNvSpPr/>
          <p:nvPr/>
        </p:nvSpPr>
        <p:spPr>
          <a:xfrm rot="5400000">
            <a:off x="6011863" y="4797425"/>
            <a:ext cx="1296988" cy="576263"/>
          </a:xfrm>
          <a:prstGeom prst="rightArrow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6800" tIns="38400" rIns="76800" bIns="3840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6" name="Text Box 6"/>
          <p:cNvSpPr txBox="1"/>
          <p:nvPr/>
        </p:nvSpPr>
        <p:spPr>
          <a:xfrm>
            <a:off x="0" y="857250"/>
            <a:ext cx="9144000" cy="30464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1927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年，日本内阁提出先夺取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满、蒙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，再征服中国，进而称霸世界的侵略政策。</a:t>
            </a:r>
          </a:p>
          <a:p>
            <a:pPr defTabSz="91440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为了摆脱危机，寻找出路，军部法西斯势力积极推动对外扩张。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♐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1931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年，日本关东军策划九一八事变，发动了蓄谋已久的侵华战争。</a:t>
            </a:r>
          </a:p>
        </p:txBody>
      </p:sp>
      <p:sp>
        <p:nvSpPr>
          <p:cNvPr id="4" name="右箭头 3"/>
          <p:cNvSpPr/>
          <p:nvPr/>
        </p:nvSpPr>
        <p:spPr>
          <a:xfrm>
            <a:off x="0" y="0"/>
            <a:ext cx="5435600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亚洲战争策源地的形成</a:t>
            </a:r>
          </a:p>
        </p:txBody>
      </p:sp>
      <p:pic>
        <p:nvPicPr>
          <p:cNvPr id="5" name="Picture 2" descr="4"/>
          <p:cNvPicPr>
            <a:picLocks noChangeAspect="1"/>
          </p:cNvPicPr>
          <p:nvPr/>
        </p:nvPicPr>
        <p:blipFill>
          <a:blip r:embed="rId2"/>
          <a:srcRect l="3366" t="9781" r="29523" b="48674"/>
          <a:stretch>
            <a:fillRect/>
          </a:stretch>
        </p:blipFill>
        <p:spPr>
          <a:xfrm>
            <a:off x="0" y="3857625"/>
            <a:ext cx="9144000" cy="3000375"/>
          </a:xfrm>
          <a:prstGeom prst="rect">
            <a:avLst/>
          </a:prstGeom>
          <a:noFill/>
          <a:ln w="762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3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3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3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图为日军占领卢沟桥。"/>
          <p:cNvPicPr>
            <a:picLocks noChangeAspect="1"/>
          </p:cNvPicPr>
          <p:nvPr/>
        </p:nvPicPr>
        <p:blipFill>
          <a:blip r:embed="rId2"/>
          <a:srcRect b="-55"/>
          <a:stretch>
            <a:fillRect/>
          </a:stretch>
        </p:blipFill>
        <p:spPr>
          <a:xfrm>
            <a:off x="428625" y="928688"/>
            <a:ext cx="8358188" cy="4548187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右箭头 4"/>
          <p:cNvSpPr/>
          <p:nvPr/>
        </p:nvSpPr>
        <p:spPr>
          <a:xfrm>
            <a:off x="0" y="0"/>
            <a:ext cx="3924300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日本法西斯暴行</a:t>
            </a:r>
          </a:p>
        </p:txBody>
      </p:sp>
      <p:sp>
        <p:nvSpPr>
          <p:cNvPr id="43011" name="Text Box 4"/>
          <p:cNvSpPr txBox="1"/>
          <p:nvPr/>
        </p:nvSpPr>
        <p:spPr>
          <a:xfrm>
            <a:off x="0" y="5572125"/>
            <a:ext cx="9144000" cy="12001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1937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日，日本悍然发动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卢沟桥事变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，开始全面侵华战争。</a:t>
            </a:r>
          </a:p>
        </p:txBody>
      </p:sp>
    </p:spTree>
  </p:cSld>
  <p:clrMapOvr>
    <a:masterClrMapping/>
  </p:clrMapOvr>
  <p:transition>
    <p:strips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/>
          <p:nvPr/>
        </p:nvSpPr>
        <p:spPr>
          <a:xfrm>
            <a:off x="250825" y="908050"/>
            <a:ext cx="3025775" cy="1755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德意日法西斯的共同特征是什么？</a:t>
            </a:r>
          </a:p>
        </p:txBody>
      </p:sp>
      <p:sp>
        <p:nvSpPr>
          <p:cNvPr id="47108" name="Text Box 4"/>
          <p:cNvSpPr txBox="1"/>
          <p:nvPr/>
        </p:nvSpPr>
        <p:spPr>
          <a:xfrm>
            <a:off x="755650" y="3284538"/>
            <a:ext cx="69342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对内独裁，对外扩张</a:t>
            </a:r>
          </a:p>
        </p:txBody>
      </p:sp>
      <p:pic>
        <p:nvPicPr>
          <p:cNvPr id="46083" name="Picture 6" descr="4-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357563"/>
            <a:ext cx="6915150" cy="14827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" name="Text Box 2"/>
          <p:cNvSpPr txBox="1"/>
          <p:nvPr/>
        </p:nvSpPr>
        <p:spPr>
          <a:xfrm>
            <a:off x="0" y="4868863"/>
            <a:ext cx="8897938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德意日法西斯的建立，对世界产生了什么危害？</a:t>
            </a:r>
          </a:p>
        </p:txBody>
      </p:sp>
      <p:sp>
        <p:nvSpPr>
          <p:cNvPr id="7" name="Text Box 3"/>
          <p:cNvSpPr txBox="1"/>
          <p:nvPr/>
        </p:nvSpPr>
        <p:spPr>
          <a:xfrm>
            <a:off x="0" y="5445125"/>
            <a:ext cx="9144000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99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德意日各国人民置于法西斯的高压统治之下，世界局势日益紧张，世界大战日益逼近各国人民。</a:t>
            </a:r>
          </a:p>
        </p:txBody>
      </p:sp>
      <p:sp>
        <p:nvSpPr>
          <p:cNvPr id="8" name="右箭头 7"/>
          <p:cNvSpPr/>
          <p:nvPr/>
        </p:nvSpPr>
        <p:spPr>
          <a:xfrm>
            <a:off x="0" y="0"/>
            <a:ext cx="2555875" cy="912813"/>
          </a:xfrm>
          <a:prstGeom prst="rightArrow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知识延伸</a:t>
            </a:r>
          </a:p>
        </p:txBody>
      </p:sp>
      <p:pic>
        <p:nvPicPr>
          <p:cNvPr id="46087" name="Picture 8" descr="C:\Users\Administrator\Desktop\历史教研\第14课 法西斯国家的侵略扩张\轴心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5" y="0"/>
            <a:ext cx="5667375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6" grpId="0" bldLvl="0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183958" y="2425540"/>
            <a:ext cx="6000750" cy="24003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第</a:t>
            </a:r>
            <a:r>
              <a:rPr kumimoji="0" lang="en-US" altLang="zh-CN" sz="1800" b="1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15</a:t>
            </a:r>
            <a:r>
              <a:rPr kumimoji="0" lang="zh-CN" altLang="en-US" sz="1800" b="1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第二次世界大战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7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01"/>
          <p:cNvPicPr>
            <a:picLocks noGrp="1" noChangeAspect="1"/>
          </p:cNvPicPr>
          <p:nvPr>
            <p:ph type="title"/>
          </p:nvPr>
        </p:nvPicPr>
        <p:blipFill>
          <a:blip r:embed="rId2"/>
          <a:srcRect l="8215" t="17676" r="10492" b="20660"/>
          <a:stretch>
            <a:fillRect/>
          </a:stretch>
        </p:blipFill>
        <p:spPr>
          <a:xfrm>
            <a:off x="323850" y="692150"/>
            <a:ext cx="4716463" cy="2592388"/>
          </a:xfrm>
          <a:ln w="57150">
            <a:solidFill>
              <a:srgbClr val="000000">
                <a:alpha val="100000"/>
              </a:srgbClr>
            </a:solidFill>
            <a:miter/>
          </a:ln>
        </p:spPr>
      </p:pic>
      <p:sp>
        <p:nvSpPr>
          <p:cNvPr id="6147" name="Text Box 3"/>
          <p:cNvSpPr txBox="1"/>
          <p:nvPr/>
        </p:nvSpPr>
        <p:spPr>
          <a:xfrm>
            <a:off x="0" y="3284538"/>
            <a:ext cx="5219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图一 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1930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年美国银行前的挤兑人群</a:t>
            </a:r>
          </a:p>
        </p:txBody>
      </p:sp>
      <p:sp>
        <p:nvSpPr>
          <p:cNvPr id="6148" name="Text Box 4"/>
          <p:cNvSpPr txBox="1"/>
          <p:nvPr/>
        </p:nvSpPr>
        <p:spPr>
          <a:xfrm>
            <a:off x="0" y="6165850"/>
            <a:ext cx="47879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图三   卖车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价格降到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美元</a:t>
            </a:r>
          </a:p>
        </p:txBody>
      </p:sp>
      <p:pic>
        <p:nvPicPr>
          <p:cNvPr id="6149" name="Picture 5" descr="20061026103927f7b9b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3789363"/>
            <a:ext cx="4464050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Rectangle 6"/>
          <p:cNvSpPr/>
          <p:nvPr/>
        </p:nvSpPr>
        <p:spPr>
          <a:xfrm>
            <a:off x="4716463" y="6165850"/>
            <a:ext cx="4211637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图四 农场主销毁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过剩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牛奶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pic>
        <p:nvPicPr>
          <p:cNvPr id="6151" name="Picture 7" descr="3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825" y="3789363"/>
            <a:ext cx="3600450" cy="230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Text Box 8"/>
          <p:cNvSpPr txBox="1"/>
          <p:nvPr/>
        </p:nvSpPr>
        <p:spPr>
          <a:xfrm>
            <a:off x="6084888" y="3141663"/>
            <a:ext cx="20875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6084888" y="3213100"/>
            <a:ext cx="18002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6154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3800" y="620713"/>
            <a:ext cx="3887788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5" name="Text Box 11"/>
          <p:cNvSpPr txBox="1"/>
          <p:nvPr/>
        </p:nvSpPr>
        <p:spPr>
          <a:xfrm>
            <a:off x="5580063" y="3357563"/>
            <a:ext cx="2951162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图二   失业的人群</a:t>
            </a:r>
          </a:p>
        </p:txBody>
      </p:sp>
      <p:sp>
        <p:nvSpPr>
          <p:cNvPr id="6156" name="Text Box 12"/>
          <p:cNvSpPr txBox="1"/>
          <p:nvPr/>
        </p:nvSpPr>
        <p:spPr>
          <a:xfrm>
            <a:off x="6172200" y="0"/>
            <a:ext cx="48244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世纪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年代初的美国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6157" name="Text Box 4"/>
          <p:cNvSpPr txBox="1"/>
          <p:nvPr/>
        </p:nvSpPr>
        <p:spPr>
          <a:xfrm>
            <a:off x="0" y="0"/>
            <a:ext cx="6011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危机的表现与特点</a:t>
            </a:r>
          </a:p>
        </p:txBody>
      </p:sp>
      <p:sp>
        <p:nvSpPr>
          <p:cNvPr id="23566" name="Rectangle 14"/>
          <p:cNvSpPr/>
          <p:nvPr/>
        </p:nvSpPr>
        <p:spPr>
          <a:xfrm>
            <a:off x="2286000" y="2971800"/>
            <a:ext cx="4572000" cy="1797050"/>
          </a:xfrm>
          <a:prstGeom prst="rect">
            <a:avLst/>
          </a:prstGeom>
          <a:solidFill>
            <a:srgbClr val="FFFF00"/>
          </a:solidFill>
          <a:ln w="57150" cap="flat" cmpd="thinThick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股市崩溃、银行倒闭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企业破产、产品积压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失业率高、人民困苦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2"/>
          <p:cNvSpPr txBox="1"/>
          <p:nvPr/>
        </p:nvSpPr>
        <p:spPr>
          <a:xfrm>
            <a:off x="433070" y="1113235"/>
            <a:ext cx="1897856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、二战爆发</a:t>
            </a:r>
          </a:p>
        </p:txBody>
      </p:sp>
      <p:pic>
        <p:nvPicPr>
          <p:cNvPr id="6147" name="内容占位符 2"/>
          <p:cNvPicPr>
            <a:picLocks noChangeAspect="1"/>
          </p:cNvPicPr>
          <p:nvPr/>
        </p:nvPicPr>
        <p:blipFill>
          <a:blip r:embed="rId2"/>
          <a:srcRect t="9068"/>
          <a:stretch>
            <a:fillRect/>
          </a:stretch>
        </p:blipFill>
        <p:spPr>
          <a:xfrm>
            <a:off x="629920" y="1757680"/>
            <a:ext cx="3997325" cy="3633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850" y="2137410"/>
            <a:ext cx="3535045" cy="3253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文本框 5131"/>
          <p:cNvSpPr txBox="1"/>
          <p:nvPr/>
        </p:nvSpPr>
        <p:spPr>
          <a:xfrm>
            <a:off x="433229" y="5700554"/>
            <a:ext cx="8558213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1937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日，日本发动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七七事变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，事变后，中国开始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全民族抗战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，开辟了第二次世界大战的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东方主战场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6150" name="文本框 5"/>
          <p:cNvSpPr txBox="1"/>
          <p:nvPr/>
        </p:nvSpPr>
        <p:spPr>
          <a:xfrm>
            <a:off x="629841" y="401638"/>
            <a:ext cx="399692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一、二战的进程</a:t>
            </a:r>
          </a:p>
        </p:txBody>
      </p:sp>
      <p:sp>
        <p:nvSpPr>
          <p:cNvPr id="6151" name="文本框 6"/>
          <p:cNvSpPr txBox="1"/>
          <p:nvPr/>
        </p:nvSpPr>
        <p:spPr>
          <a:xfrm>
            <a:off x="2692003" y="1112917"/>
            <a:ext cx="193476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亚洲战场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95136" y="111323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七七事变（卢沟桥事变）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2088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0205" y="1309370"/>
            <a:ext cx="3648075" cy="3773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8120" y="2177415"/>
            <a:ext cx="525208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18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</a:t>
            </a:r>
            <a:r>
              <a: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1939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年</a:t>
            </a: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9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月</a:t>
            </a: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日</a:t>
            </a: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时</a:t>
            </a: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40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分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希特勒下令以</a:t>
            </a:r>
            <a:r>
              <a:rPr lang="zh-CN" altLang="en-US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“闪电战”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的方式，执行进攻波兰的“白色方案”。德军以其</a:t>
            </a:r>
            <a:r>
              <a:rPr lang="en-US" altLang="zh-CN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6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个装甲师、</a:t>
            </a:r>
            <a:r>
              <a:rPr lang="en-US" altLang="zh-CN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个轻装甲师和</a:t>
            </a:r>
            <a:r>
              <a:rPr lang="en-US" altLang="zh-CN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个摩托化师为主要突击力量，在一马平川的波兰西部势如破竹般撕破了波军</a:t>
            </a:r>
            <a:r>
              <a:rPr lang="en-US" altLang="zh-CN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6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个集团军约</a:t>
            </a:r>
            <a:r>
              <a:rPr lang="en-US" altLang="zh-CN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80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万人组成的防线。这是波兰人，也是全世界第一次领教“闪击战”的滋味。不到一个月，波兰灭亡。</a:t>
            </a:r>
            <a:endParaRPr lang="zh-CN" altLang="en-US" sz="1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18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lang="en-US" altLang="zh-CN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日，波兰的盟国</a:t>
            </a: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英法被迫对德宣战，第二次世界大战全面爆发。</a:t>
            </a:r>
          </a:p>
        </p:txBody>
      </p:sp>
      <p:sp>
        <p:nvSpPr>
          <p:cNvPr id="7171" name="文本框 3"/>
          <p:cNvSpPr txBox="1"/>
          <p:nvPr/>
        </p:nvSpPr>
        <p:spPr>
          <a:xfrm>
            <a:off x="198120" y="998300"/>
            <a:ext cx="209907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、全面爆发</a:t>
            </a:r>
          </a:p>
        </p:txBody>
      </p:sp>
      <p:sp>
        <p:nvSpPr>
          <p:cNvPr id="7172" name="文本框 5"/>
          <p:cNvSpPr txBox="1"/>
          <p:nvPr/>
        </p:nvSpPr>
        <p:spPr>
          <a:xfrm>
            <a:off x="301943" y="208836"/>
            <a:ext cx="337304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一、二战的进程</a:t>
            </a:r>
          </a:p>
        </p:txBody>
      </p:sp>
      <p:sp>
        <p:nvSpPr>
          <p:cNvPr id="7174" name="文本框 6"/>
          <p:cNvSpPr txBox="1"/>
          <p:nvPr/>
        </p:nvSpPr>
        <p:spPr>
          <a:xfrm>
            <a:off x="386239" y="1567260"/>
            <a:ext cx="1934766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欧洲战场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3660" y="1567260"/>
            <a:ext cx="201168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德国突袭波兰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63360" y="5393690"/>
            <a:ext cx="1421606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奇怪战争</a:t>
            </a:r>
            <a:endParaRPr lang="zh-CN" altLang="en-US" sz="21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algn="ctr"/>
            <a:r>
              <a:rPr lang="zh-CN" altLang="en-US" sz="21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静坐战争</a:t>
            </a:r>
            <a:endParaRPr lang="zh-CN" altLang="en-US" sz="21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endParaRPr lang="zh-CN" altLang="en-US" sz="21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2"/>
          <p:cNvSpPr txBox="1"/>
          <p:nvPr/>
        </p:nvSpPr>
        <p:spPr>
          <a:xfrm>
            <a:off x="319405" y="393065"/>
            <a:ext cx="2196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３、最大规模</a:t>
            </a:r>
            <a:endParaRPr lang="zh-CN" altLang="en-US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1" name="文本框 6"/>
          <p:cNvSpPr txBox="1"/>
          <p:nvPr/>
        </p:nvSpPr>
        <p:spPr>
          <a:xfrm>
            <a:off x="2793524" y="346631"/>
            <a:ext cx="1934766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太平洋战争</a:t>
            </a:r>
          </a:p>
        </p:txBody>
      </p:sp>
      <p:sp>
        <p:nvSpPr>
          <p:cNvPr id="14339" name="Rectangle 2"/>
          <p:cNvSpPr/>
          <p:nvPr/>
        </p:nvSpPr>
        <p:spPr>
          <a:xfrm>
            <a:off x="514350" y="5026819"/>
            <a:ext cx="3134916" cy="514985"/>
          </a:xfrm>
          <a:prstGeom prst="rect">
            <a:avLst/>
          </a:prstGeom>
          <a:noFill/>
          <a:ln w="9525">
            <a:noFill/>
          </a:ln>
        </p:spPr>
        <p:txBody>
          <a:bodyPr lIns="0" tIns="27000" rIns="0" bIns="27000" anchor="t">
            <a:spAutoFit/>
          </a:bodyPr>
          <a:lstStyle/>
          <a:p>
            <a:r>
              <a:rPr lang="zh-CN" altLang="en-US" sz="1500" b="1" dirty="0">
                <a:latin typeface="宋体" panose="02010600030101010101" pitchFamily="2" charset="-122"/>
                <a:ea typeface="宋体" panose="02010600030101010101" pitchFamily="2" charset="-122"/>
              </a:rPr>
              <a:t>日本偷袭珍珠港（</a:t>
            </a:r>
            <a:r>
              <a:rPr lang="en-US" altLang="zh-CN" sz="1500" b="1" dirty="0">
                <a:latin typeface="宋体" panose="02010600030101010101" pitchFamily="2" charset="-122"/>
                <a:ea typeface="宋体" panose="02010600030101010101" pitchFamily="2" charset="-122"/>
              </a:rPr>
              <a:t>Pearl Harbor</a:t>
            </a:r>
            <a:r>
              <a:rPr lang="zh-CN" altLang="en-US" sz="15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algn="r"/>
            <a:r>
              <a:rPr lang="en-US" altLang="zh-CN" sz="15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1500" b="1" dirty="0">
                <a:latin typeface="宋体" panose="02010600030101010101" pitchFamily="2" charset="-122"/>
                <a:ea typeface="宋体" panose="02010600030101010101" pitchFamily="2" charset="-122"/>
              </a:rPr>
              <a:t>揭开太平洋战争序幕</a:t>
            </a:r>
          </a:p>
        </p:txBody>
      </p:sp>
      <p:pic>
        <p:nvPicPr>
          <p:cNvPr id="14340" name="Picture 3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740819"/>
            <a:ext cx="3133725" cy="20800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矩形 24577"/>
          <p:cNvSpPr/>
          <p:nvPr/>
        </p:nvSpPr>
        <p:spPr>
          <a:xfrm>
            <a:off x="4094004" y="1647111"/>
            <a:ext cx="4797029" cy="41382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1941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晨（夏威夷时间），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日本联合舰队在海军上将山本五十六率领下，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日本未经宣战，偷袭美军基地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珍珠港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，太平洋战争爆发。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当日，日本在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个小时内出动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350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余架飞机突然袭击夏威夷珍珠港的美军基地，炸沉炸伤美军舰艇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余艘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，炸毁飞机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多架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，毙伤美军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4000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多人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，美军主力战舰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“亚利桑那”号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被击沉，舰上</a:t>
            </a:r>
            <a:r>
              <a:rPr kumimoji="0" lang="zh-CN" altLang="zh-CN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1177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名将士</a:t>
            </a:r>
            <a:r>
              <a:rPr kumimoji="0" lang="zh-CN" altLang="en-US" sz="2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全部殉难</a:t>
            </a:r>
            <a:r>
              <a:rPr kumimoji="0" lang="zh-CN" altLang="en-US" sz="18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迷你简水柱"/>
              <a:ea typeface="迷你简水柱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珍珠港事件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直接导致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美国对日本宣战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，加入反法西斯国家行列。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二战扩大到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最大规模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zh-CN" altLang="en-US" sz="21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26627" name="图片 27651" descr="5096d0b7h9493a15a474d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8" y="2708672"/>
            <a:ext cx="3764756" cy="27979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28675" descr="1107604033373293106"/>
          <p:cNvPicPr>
            <a:picLocks noChangeAspect="1"/>
          </p:cNvPicPr>
          <p:nvPr/>
        </p:nvPicPr>
        <p:blipFill>
          <a:blip r:embed="rId4"/>
          <a:srcRect t="19943" r="16299"/>
          <a:stretch>
            <a:fillRect/>
          </a:stretch>
        </p:blipFill>
        <p:spPr>
          <a:xfrm>
            <a:off x="250190" y="1979295"/>
            <a:ext cx="3805555" cy="3554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6627" descr="001d0918b573110c3cbd0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190" y="1583055"/>
            <a:ext cx="3843655" cy="4202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4578" descr="日本偷袭珍珠港示意图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140" y="2156460"/>
            <a:ext cx="3881755" cy="326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200299" y="370205"/>
            <a:ext cx="18415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zh-CN" altLang="en-US" b="1" noProof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珍珠港事件</a:t>
            </a:r>
            <a:endParaRPr lang="zh-CN" altLang="en-US" b="1" noProof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24578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"/>
          <p:cNvSpPr txBox="1"/>
          <p:nvPr/>
        </p:nvSpPr>
        <p:spPr>
          <a:xfrm>
            <a:off x="390366" y="379094"/>
            <a:ext cx="45248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４、国际反法西斯联盟的建立</a:t>
            </a:r>
            <a:endParaRPr lang="zh-CN" altLang="en-US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59080" y="1030843"/>
            <a:ext cx="8136731" cy="144526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        </a:t>
            </a:r>
            <a:r>
              <a:rPr kumimoji="0" lang="en-US" sz="3200" b="1" u="sng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1942</a:t>
            </a:r>
            <a:r>
              <a:rPr kumimoji="0" lang="zh-CN" altLang="en-US" sz="3200" b="1" u="sng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年</a:t>
            </a:r>
            <a:r>
              <a:rPr kumimoji="0" 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月，中、美、英、苏、法等</a:t>
            </a: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26</a:t>
            </a:r>
            <a:r>
              <a:rPr kumimoji="0" lang="zh-CN" alt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国签署</a:t>
            </a:r>
            <a:r>
              <a:rPr kumimoji="0" lang="en-US" sz="2800" b="1" u="sng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800" b="1" u="sng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联合国家宣言</a:t>
            </a:r>
            <a:r>
              <a:rPr kumimoji="0" lang="en-US" sz="2800" b="1" u="sng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，标志</a:t>
            </a:r>
            <a:r>
              <a:rPr kumimoji="0" lang="zh-CN" altLang="en-US" sz="2800" b="1" u="sng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国际反法西斯联盟</a:t>
            </a:r>
            <a:r>
              <a:rPr kumimoji="0" lang="zh-CN" alt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的正式形成。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逐渐扭转了战争的形势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.</a:t>
            </a:r>
          </a:p>
        </p:txBody>
      </p:sp>
      <p:pic>
        <p:nvPicPr>
          <p:cNvPr id="30722" name="图片 16385" descr="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50" y="3288030"/>
            <a:ext cx="3399790" cy="228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08" descr="highlight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2585" y="2827655"/>
            <a:ext cx="4223385" cy="3072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" descr="联合国家宣言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" y="3188970"/>
            <a:ext cx="3806190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4"/>
          <p:cNvSpPr txBox="1"/>
          <p:nvPr/>
        </p:nvSpPr>
        <p:spPr>
          <a:xfrm>
            <a:off x="3960019" y="3784997"/>
            <a:ext cx="4707731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每一</a:t>
            </a:r>
            <a:r>
              <a:rPr kumimoji="0" lang="zh-CN" altLang="zh-CN" sz="27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【</a:t>
            </a:r>
            <a:r>
              <a:rPr kumimoji="0" lang="zh-CN" altLang="en-US" sz="27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签字国</a:t>
            </a:r>
            <a:r>
              <a:rPr kumimoji="0" lang="zh-CN" altLang="zh-CN" sz="27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】</a:t>
            </a:r>
            <a:r>
              <a:rPr kumimoji="0" lang="zh-CN" altLang="en-US" sz="27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政府各自保证对作战的三国同盟成员国及其附从者使用其全部资源，不论军事的或经济的。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ldLvl="0" animBg="1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u=4110770220,4085155804&amp;fm=52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885" y="2426335"/>
            <a:ext cx="2026285" cy="2643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6186170" y="747554"/>
            <a:ext cx="2725341" cy="6000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希特勒为了赢得这场战争，命令“必须使用德国及其盟国一切可用的军队”。</a:t>
            </a:r>
          </a:p>
          <a:p>
            <a:pPr algn="just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1942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月，德国集中兵力进攻苏联战略重镇斯大林格勒。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单是空袭斯大林格勒就先后出动了飞机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万架次，投掷炸弹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多万枚，把市中心炸成了废墟。</a:t>
            </a:r>
          </a:p>
        </p:txBody>
      </p:sp>
      <p:pic>
        <p:nvPicPr>
          <p:cNvPr id="30722" name="Picture 2" descr="2005428055512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154" y="2426494"/>
            <a:ext cx="2055019" cy="264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32068" y="1625918"/>
            <a:ext cx="1957388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“我们的事业是正义的，胜利一定属于我们。”</a:t>
            </a:r>
          </a:p>
        </p:txBody>
      </p:sp>
      <p:sp>
        <p:nvSpPr>
          <p:cNvPr id="30724" name="Text Box 4"/>
          <p:cNvSpPr txBox="1"/>
          <p:nvPr/>
        </p:nvSpPr>
        <p:spPr>
          <a:xfrm>
            <a:off x="32068" y="4085431"/>
            <a:ext cx="195738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俄罗斯虽大，但已无处可退！</a:t>
            </a:r>
          </a:p>
        </p:txBody>
      </p:sp>
      <p:sp>
        <p:nvSpPr>
          <p:cNvPr id="16391" name="文本框 3"/>
          <p:cNvSpPr txBox="1"/>
          <p:nvPr/>
        </p:nvSpPr>
        <p:spPr>
          <a:xfrm>
            <a:off x="100330" y="332264"/>
            <a:ext cx="182165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５、转折：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75351" y="332264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斯大林格勒保卫战</a:t>
            </a:r>
            <a:endParaRPr lang="zh-CN" altLang="en-US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30723" grpId="0"/>
      <p:bldP spid="30724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"/>
          <p:cNvSpPr txBox="1"/>
          <p:nvPr/>
        </p:nvSpPr>
        <p:spPr>
          <a:xfrm>
            <a:off x="276065" y="245269"/>
            <a:ext cx="3608786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６、诺曼底登陆</a:t>
            </a:r>
            <a:endParaRPr lang="zh-CN" altLang="en-US" b="1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8665" name="图片 198664" descr="0486d729e8ec1bda99250abd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b="5789"/>
          <a:stretch>
            <a:fillRect/>
          </a:stretch>
        </p:blipFill>
        <p:spPr>
          <a:xfrm>
            <a:off x="4513580" y="1221740"/>
            <a:ext cx="4192270" cy="461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"/>
          <p:cNvSpPr txBox="1"/>
          <p:nvPr/>
        </p:nvSpPr>
        <p:spPr>
          <a:xfrm>
            <a:off x="173514" y="1133475"/>
            <a:ext cx="4151710" cy="4707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1944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，美、英和加拿大等国盟军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个步兵师、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个空降师在法国诺曼底沿海登陆。为此次登陆盟军集结兵力达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287.6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万人，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6500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艘战斗舰艇和运输船只，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11000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架作战飞机及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2700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架运输机。这是世界战争史上规模最大的两栖登陆战。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德国陷入东西两个战场的夹击之中。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"/>
          <p:cNvSpPr txBox="1"/>
          <p:nvPr/>
        </p:nvSpPr>
        <p:spPr>
          <a:xfrm>
            <a:off x="356156" y="462519"/>
            <a:ext cx="2416969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７、</a:t>
            </a:r>
            <a:r>
              <a:rPr lang="zh-CN" altLang="en-US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雅尔塔会议</a:t>
            </a:r>
            <a:endParaRPr lang="zh-CN" altLang="en-US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06" name="图片 200707" descr="反法西斯同盟领导人参加克里米亚会议（又称雅尔塔会议）： 斯大林，罗斯福，丘吉尔（从右到左）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845" y="1306830"/>
            <a:ext cx="3786505" cy="3198495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0709" name="矩形 200708"/>
          <p:cNvSpPr/>
          <p:nvPr/>
        </p:nvSpPr>
        <p:spPr>
          <a:xfrm>
            <a:off x="5305346" y="4801870"/>
            <a:ext cx="3649266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丘吉尔  罗斯福  </a:t>
            </a: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斯大林</a:t>
            </a:r>
          </a:p>
        </p:txBody>
      </p:sp>
      <p:sp>
        <p:nvSpPr>
          <p:cNvPr id="24581" name="文本框 1"/>
          <p:cNvSpPr txBox="1"/>
          <p:nvPr/>
        </p:nvSpPr>
        <p:spPr>
          <a:xfrm>
            <a:off x="284242" y="1306751"/>
            <a:ext cx="4421981" cy="1845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1945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年，美英苏</a:t>
            </a:r>
            <a:r>
              <a:rPr lang="zh-CN" altLang="en-US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三国首脑召开雅尔塔会议。</a:t>
            </a:r>
            <a:endParaRPr lang="zh-CN" altLang="en-US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丘吉尔、罗斯福、斯大林</a:t>
            </a:r>
          </a:p>
        </p:txBody>
      </p:sp>
      <p:sp>
        <p:nvSpPr>
          <p:cNvPr id="140290" name="文本框 140289"/>
          <p:cNvSpPr txBox="1"/>
          <p:nvPr/>
        </p:nvSpPr>
        <p:spPr>
          <a:xfrm>
            <a:off x="355997" y="3365976"/>
            <a:ext cx="4949428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内容：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◆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消灭德国</a:t>
            </a:r>
            <a:r>
              <a:rPr lang="zh-CN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法西斯，战后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分区占领</a:t>
            </a:r>
            <a:endParaRPr lang="zh-CN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◆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决定建立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联合国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◆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苏联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在德国投降三个月内参加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对日作战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5474" y="1075055"/>
            <a:ext cx="3203972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雅尔塔会议影响：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1019" y="3764756"/>
            <a:ext cx="8081963" cy="8299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实际上划分了战后世界的</a:t>
            </a:r>
            <a:r>
              <a:rPr kumimoji="0" lang="zh-CN" altLang="en-US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势力范围</a:t>
            </a:r>
            <a:r>
              <a:rPr kumimoji="0" lang="zh-CN" altLang="en-US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；确立了战后的世界</a:t>
            </a:r>
            <a:r>
              <a:rPr kumimoji="0" lang="zh-CN" altLang="en-US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两极格局</a:t>
            </a:r>
            <a:r>
              <a:rPr kumimoji="0" lang="zh-CN" altLang="en-US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。（美</a:t>
            </a:r>
            <a:r>
              <a:rPr kumimoji="0" lang="en-US" altLang="zh-CN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---</a:t>
            </a:r>
            <a:r>
              <a:rPr kumimoji="0" lang="zh-CN" altLang="en-US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苏）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1019" y="2813447"/>
            <a:ext cx="80819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加速了二战胜利进程。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"/>
          <p:cNvSpPr txBox="1"/>
          <p:nvPr/>
        </p:nvSpPr>
        <p:spPr>
          <a:xfrm>
            <a:off x="340440" y="562293"/>
            <a:ext cx="2416969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、德国投降</a:t>
            </a:r>
          </a:p>
        </p:txBody>
      </p:sp>
      <p:sp>
        <p:nvSpPr>
          <p:cNvPr id="218117" name="Rectangle 5"/>
          <p:cNvSpPr/>
          <p:nvPr/>
        </p:nvSpPr>
        <p:spPr>
          <a:xfrm>
            <a:off x="89059" y="1796336"/>
            <a:ext cx="3392091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  1945</a:t>
            </a:r>
            <a:r>
              <a:rPr lang="en-US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en-US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日，苏联红军攻占了纳粹德国的最后堡垒柏林，结束了盟军在欧洲战场的最后一仗。希特勒也在这一天从历史上消失了。</a:t>
            </a:r>
            <a:endParaRPr lang="en-US" altLang="en-US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9147" name="Rectangle 11"/>
          <p:cNvSpPr>
            <a:spLocks noChangeArrowheads="1"/>
          </p:cNvSpPr>
          <p:nvPr/>
        </p:nvSpPr>
        <p:spPr bwMode="auto">
          <a:xfrm>
            <a:off x="6198235" y="4866640"/>
            <a:ext cx="2875915" cy="10147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分，苏军战士将胜利的红旗插上柏林国会大厦圆顶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23557" name="文本框 7"/>
          <p:cNvSpPr txBox="1"/>
          <p:nvPr/>
        </p:nvSpPr>
        <p:spPr>
          <a:xfrm>
            <a:off x="2836148" y="562849"/>
            <a:ext cx="2419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欧洲战场结束</a:t>
            </a:r>
          </a:p>
        </p:txBody>
      </p:sp>
      <p:pic>
        <p:nvPicPr>
          <p:cNvPr id="33796" name="Picture 9" descr="1407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80" y="1023065"/>
            <a:ext cx="2543175" cy="360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6" name="Picture 4" descr="盟军将领蒙哥马利在德军投降书上签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5540" y="1796415"/>
            <a:ext cx="2310130" cy="2568575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7107" name="Rectangle 5"/>
          <p:cNvSpPr/>
          <p:nvPr/>
        </p:nvSpPr>
        <p:spPr>
          <a:xfrm>
            <a:off x="3686175" y="4476115"/>
            <a:ext cx="23101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1800" b="1" dirty="0">
                <a:latin typeface="宋体" panose="02010600030101010101" pitchFamily="2" charset="-122"/>
              </a:rPr>
              <a:t>盟军将领蒙哥马利在德军投降书上签字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6954" y="4230291"/>
            <a:ext cx="3299222" cy="1245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kumimoji="0" lang="en-US" altLang="zh-CN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1945</a:t>
            </a:r>
            <a:r>
              <a:rPr kumimoji="0" lang="zh-CN" altLang="en-US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kumimoji="0" lang="en-US" altLang="zh-CN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kumimoji="0" lang="zh-CN" altLang="en-US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kumimoji="0" lang="en-US" altLang="zh-CN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kumimoji="0" lang="zh-CN" altLang="en-US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kumimoji="0" lang="zh-CN" altLang="en-US" b="1" kern="1200" cap="none" spc="0" normalizeH="0" baseline="0" noProof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，德国正式签署无条件投降书，欧洲战事结束。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9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7" grpId="0" animBg="1"/>
      <p:bldP spid="219147" grpId="0" bldLvl="0" animBg="1"/>
      <p:bldP spid="47107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"/>
          <p:cNvSpPr txBox="1"/>
          <p:nvPr/>
        </p:nvSpPr>
        <p:spPr>
          <a:xfrm>
            <a:off x="281385" y="395209"/>
            <a:ext cx="255508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、日本投降</a:t>
            </a:r>
          </a:p>
        </p:txBody>
      </p:sp>
      <p:sp>
        <p:nvSpPr>
          <p:cNvPr id="25602" name="文本框 7"/>
          <p:cNvSpPr txBox="1"/>
          <p:nvPr/>
        </p:nvSpPr>
        <p:spPr>
          <a:xfrm>
            <a:off x="3246438" y="395209"/>
            <a:ext cx="1934766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二战结束</a:t>
            </a:r>
          </a:p>
        </p:txBody>
      </p:sp>
      <p:sp>
        <p:nvSpPr>
          <p:cNvPr id="35851" name="Rectangle 12"/>
          <p:cNvSpPr/>
          <p:nvPr/>
        </p:nvSpPr>
        <p:spPr>
          <a:xfrm>
            <a:off x="281146" y="1055450"/>
            <a:ext cx="6411516" cy="10604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21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▲</a:t>
            </a:r>
            <a:r>
              <a:rPr lang="en-US" altLang="zh-CN" sz="21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1945</a:t>
            </a:r>
            <a:r>
              <a:rPr lang="zh-CN" altLang="en-US" sz="21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lang="en-US" altLang="zh-CN" sz="21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lang="zh-CN" altLang="en-US" sz="21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月美国在日本广岛和长崎投下两颗原子弹；</a:t>
            </a:r>
            <a:endParaRPr lang="zh-CN" altLang="en-US" sz="21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/>
            <a:r>
              <a:rPr lang="zh-CN" altLang="en-US" sz="21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▲苏联出兵中国东北；</a:t>
            </a:r>
            <a:endParaRPr lang="zh-CN" altLang="en-US" sz="21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/>
            <a:r>
              <a:rPr lang="zh-CN" altLang="en-US" sz="21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▲中国在毛泽东号召下，发起对日的最后一战。</a:t>
            </a:r>
            <a:endParaRPr lang="zh-CN" altLang="en-US" sz="21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2" name="矩形 224260"/>
          <p:cNvSpPr/>
          <p:nvPr/>
        </p:nvSpPr>
        <p:spPr>
          <a:xfrm>
            <a:off x="280988" y="2506425"/>
            <a:ext cx="8278416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1945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，日本裕仁天皇宣布无条件投降。</a:t>
            </a:r>
          </a:p>
        </p:txBody>
      </p:sp>
      <p:pic>
        <p:nvPicPr>
          <p:cNvPr id="76802" name="Picture 5" descr="裕仁天皇投降诏书；这位战犯老大在原子弹的光芒之后，总算吐了句人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650" y="684371"/>
            <a:ext cx="2088356" cy="1589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6" name="Picture 4" descr="日本投降代表团由外相重光葵在密苏里号甲板上签署投降文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15" y="3342005"/>
            <a:ext cx="3647440" cy="219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1189" name="Rectangle 5"/>
          <p:cNvSpPr/>
          <p:nvPr/>
        </p:nvSpPr>
        <p:spPr>
          <a:xfrm>
            <a:off x="399415" y="5536565"/>
            <a:ext cx="29914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日本投降代表团由外相重光葵在密苏里号甲板上签署投降文书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pic>
        <p:nvPicPr>
          <p:cNvPr id="53250" name="Picture 4" descr="徐永昌将军在达密苏里号甲板上代表中国签署徐永昌，字次辰，国民党高级将领。1945年9月2日，他以国民党军令部部长的身份，代表当时的中国政府在东京接受日本侵略者的投降，并说了一番掷地有声的话：“今天每一个代表的国家，也可同样回想过去，假如他的良心告诉他有过错误，他就应当勇敢地承认过错而忏悔。”1959年病逝于台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6605" y="3338830"/>
            <a:ext cx="3890010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Rectangle 5"/>
          <p:cNvSpPr/>
          <p:nvPr/>
        </p:nvSpPr>
        <p:spPr>
          <a:xfrm>
            <a:off x="4627245" y="5674995"/>
            <a:ext cx="38493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徐永昌将军在达密苏里号甲板上代表中国签署。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1146" y="2881789"/>
            <a:ext cx="804267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日，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日本正式签署投降书。二战结束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bldLvl="0" animBg="1"/>
      <p:bldP spid="51202" grpId="0"/>
      <p:bldP spid="221189" grpId="0" animBg="1"/>
      <p:bldP spid="5325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/>
          <p:nvPr/>
        </p:nvSpPr>
        <p:spPr>
          <a:xfrm>
            <a:off x="481013" y="1430338"/>
            <a:ext cx="80772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eaLnBrk="0" hangingPunct="0"/>
            <a:r>
              <a:rPr lang="en-US" altLang="zh-CN" b="1" dirty="0">
                <a:solidFill>
                  <a:schemeClr val="accent4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   </a:t>
            </a:r>
            <a:r>
              <a:rPr lang="en-US" altLang="zh-CN"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    </a:t>
            </a:r>
            <a:r>
              <a:rPr lang="zh-CN" altLang="en-US" sz="280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en-US" altLang="zh-CN" sz="280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：从美国爆发的经济危机迅速波及到了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所有的资本主义国家</a:t>
            </a:r>
            <a:r>
              <a:rPr lang="zh-CN" altLang="en-US" sz="280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，并影响到</a:t>
            </a:r>
            <a:r>
              <a:rPr lang="zh-CN" altLang="en-US" sz="2800" u="sng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所有的经济部门。</a:t>
            </a:r>
          </a:p>
        </p:txBody>
      </p:sp>
      <p:sp>
        <p:nvSpPr>
          <p:cNvPr id="7171" name="Rectangle 3"/>
          <p:cNvSpPr/>
          <p:nvPr/>
        </p:nvSpPr>
        <p:spPr>
          <a:xfrm>
            <a:off x="427038" y="4471988"/>
            <a:ext cx="82296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资本主义世界生产减少了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36%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，失业工人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3000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多万，几百万农民破产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，上万家银行倒闭。</a:t>
            </a:r>
          </a:p>
        </p:txBody>
      </p:sp>
      <p:sp>
        <p:nvSpPr>
          <p:cNvPr id="7172" name="Rectangle 4"/>
          <p:cNvSpPr/>
          <p:nvPr/>
        </p:nvSpPr>
        <p:spPr>
          <a:xfrm>
            <a:off x="503238" y="2733675"/>
            <a:ext cx="79248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：一般的经济危机持续一年最多不过两年，而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年代初的危机持续了长达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年之久，有的国家甚至更长一点。</a:t>
            </a:r>
          </a:p>
        </p:txBody>
      </p:sp>
      <p:sp>
        <p:nvSpPr>
          <p:cNvPr id="26629" name="Text Box 5"/>
          <p:cNvSpPr txBox="1"/>
          <p:nvPr/>
        </p:nvSpPr>
        <p:spPr>
          <a:xfrm rot="-724087">
            <a:off x="4038600" y="1600200"/>
            <a:ext cx="4562475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66" charset="0"/>
                <a:ea typeface="华文细黑" panose="02010600040101010101" pitchFamily="2" charset="-122"/>
              </a:rPr>
              <a:t>波及范围特别广</a:t>
            </a:r>
          </a:p>
        </p:txBody>
      </p:sp>
      <p:sp>
        <p:nvSpPr>
          <p:cNvPr id="26630" name="Text Box 6"/>
          <p:cNvSpPr txBox="1"/>
          <p:nvPr/>
        </p:nvSpPr>
        <p:spPr>
          <a:xfrm rot="-724087">
            <a:off x="5105400" y="4419600"/>
            <a:ext cx="3614738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66" charset="0"/>
                <a:ea typeface="华文细黑" panose="02010600040101010101" pitchFamily="2" charset="-122"/>
              </a:rPr>
              <a:t>破坏性特别大</a:t>
            </a:r>
          </a:p>
        </p:txBody>
      </p:sp>
      <p:sp>
        <p:nvSpPr>
          <p:cNvPr id="26631" name="Text Box 7"/>
          <p:cNvSpPr txBox="1"/>
          <p:nvPr/>
        </p:nvSpPr>
        <p:spPr>
          <a:xfrm rot="-724087">
            <a:off x="4355465" y="3063875"/>
            <a:ext cx="4587875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66" charset="0"/>
                <a:ea typeface="华文细黑" panose="02010600040101010101" pitchFamily="2" charset="-122"/>
              </a:rPr>
              <a:t>持续时间特别长</a:t>
            </a:r>
          </a:p>
        </p:txBody>
      </p:sp>
      <p:sp>
        <p:nvSpPr>
          <p:cNvPr id="7176" name="Text Box 8"/>
          <p:cNvSpPr txBox="1"/>
          <p:nvPr/>
        </p:nvSpPr>
        <p:spPr>
          <a:xfrm>
            <a:off x="304800" y="381000"/>
            <a:ext cx="47244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经济危机的特点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5"/>
          <p:cNvSpPr txBox="1"/>
          <p:nvPr/>
        </p:nvSpPr>
        <p:spPr>
          <a:xfrm>
            <a:off x="125016" y="403464"/>
            <a:ext cx="3556396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</a:rPr>
              <a:t>三、二战的评价</a:t>
            </a:r>
          </a:p>
        </p:txBody>
      </p:sp>
      <p:pic>
        <p:nvPicPr>
          <p:cNvPr id="26626" name="Picture 2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79" y="1859756"/>
            <a:ext cx="8823722" cy="39207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20" descr="attachmen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304" y="2206229"/>
            <a:ext cx="3200400" cy="31206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172891"/>
            <a:ext cx="3326606" cy="31325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397" y="2172891"/>
            <a:ext cx="3224213" cy="31206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2741" y="2249091"/>
            <a:ext cx="3056334" cy="3058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1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606" y="2249091"/>
            <a:ext cx="2920604" cy="31420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2" name="Picture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7985" y="2210991"/>
            <a:ext cx="2967038" cy="31325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3" name="Picture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3000" y="2247900"/>
            <a:ext cx="2715816" cy="3142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3" name="矩形 2"/>
          <p:cNvSpPr/>
          <p:nvPr/>
        </p:nvSpPr>
        <p:spPr>
          <a:xfrm>
            <a:off x="4887516" y="2247900"/>
            <a:ext cx="3679031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1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1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、影响：</a:t>
            </a:r>
          </a:p>
          <a:p>
            <a:pPr fontAlgn="base"/>
            <a:r>
              <a:rPr lang="zh-CN" altLang="en-US" sz="21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①第二次世界大战给人类社会和世界文明带来了</a:t>
            </a:r>
            <a:r>
              <a:rPr lang="zh-CN" altLang="en-US" sz="2100" b="1" u="sng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巨大灾难</a:t>
            </a:r>
            <a:r>
              <a:rPr lang="zh-CN" altLang="en-US" sz="21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lang="zh-CN" altLang="en-US" b="1" u="sng" strike="noStrike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5" name="文本框 1"/>
          <p:cNvSpPr txBox="1"/>
          <p:nvPr/>
        </p:nvSpPr>
        <p:spPr>
          <a:xfrm>
            <a:off x="320279" y="1310879"/>
            <a:ext cx="137223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性质：</a:t>
            </a: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6396" y="1311116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世界反法西斯战争。</a:t>
            </a:r>
            <a:endParaRPr lang="zh-CN" altLang="en-US" b="1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406" y="5180410"/>
            <a:ext cx="8941594" cy="4603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启示：反对战争，珍爱和平！警惕军国主义复活。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93469" y="3407569"/>
            <a:ext cx="3673078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②以反法西斯力量胜利而宣告结束的第二次世界大战，</a:t>
            </a:r>
            <a:r>
              <a:rPr lang="zh-CN" altLang="en-US" sz="2100" b="1" u="sng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拯救了世界文明，恢复了世界和平，推动了人类社会的进步。</a:t>
            </a:r>
            <a:endParaRPr lang="zh-CN" altLang="en-US" sz="1800" b="1" u="sng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8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5音乐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  <p:bldP spid="4" grpId="1"/>
      <p:bldP spid="5" grpId="0" bldLvl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2"/>
          <p:cNvSpPr txBox="1"/>
          <p:nvPr/>
        </p:nvSpPr>
        <p:spPr>
          <a:xfrm>
            <a:off x="461963" y="1589485"/>
            <a:ext cx="8347472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思考：</a:t>
            </a:r>
            <a:r>
              <a:rPr lang="zh-CN" altLang="en-US" b="1" noProof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二战时期，为打败法西斯国家，盟国在政治和军事上有哪些合作？请举出具体事例。</a:t>
            </a:r>
            <a:endParaRPr lang="zh-CN" altLang="en-US" b="1" noProof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983456" y="2692003"/>
            <a:ext cx="7654529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政治合作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：（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1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）签署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联合国家宣言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，形成世界反法西斯联盟。 （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）雅尔塔会议。 </a:t>
            </a:r>
          </a:p>
          <a:p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（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）波茨坦会议。（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）开罗会议。</a:t>
            </a:r>
          </a:p>
          <a:p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977503" y="4214813"/>
            <a:ext cx="7660481" cy="1337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军事合作：</a:t>
            </a:r>
          </a:p>
          <a:p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）诺曼底登陆，开辟欧洲第二战场。</a:t>
            </a:r>
            <a:endParaRPr lang="en-US" altLang="zh-CN" sz="27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）苏联对日作战。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"/>
          <p:cNvSpPr txBox="1"/>
          <p:nvPr/>
        </p:nvSpPr>
        <p:spPr>
          <a:xfrm>
            <a:off x="461963" y="1589485"/>
            <a:ext cx="8347472" cy="598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思考：</a:t>
            </a:r>
            <a:r>
              <a:rPr lang="zh-CN" altLang="en-US" sz="2700" b="1" noProof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反法西斯国家为什么会最终取得二战的胜利？</a:t>
            </a:r>
            <a:endParaRPr lang="zh-CN" altLang="en-US" sz="2700" b="1" noProof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733425" y="2572941"/>
            <a:ext cx="7654529" cy="506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</a:t>
            </a:r>
            <a:r>
              <a:rPr kumimoji="0" lang="zh-CN" altLang="en-US" sz="27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根本原因</a:t>
            </a:r>
            <a:r>
              <a:rPr kumimoji="0" lang="zh-CN" altLang="en-US" sz="27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：</a:t>
            </a:r>
            <a:r>
              <a:rPr kumimoji="0" lang="zh-CN" altLang="en-US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战争的正义性。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689372" y="3518297"/>
            <a:ext cx="7654529" cy="506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0" lang="zh-CN" altLang="en-US" sz="27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主要原因</a:t>
            </a:r>
            <a:r>
              <a:rPr kumimoji="0" lang="zh-CN" altLang="en-US" sz="27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：</a:t>
            </a:r>
            <a:r>
              <a:rPr kumimoji="0" lang="zh-CN" altLang="en-US" sz="27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反法西斯国家的联合作战。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/>
          <p:nvPr/>
        </p:nvSpPr>
        <p:spPr>
          <a:xfrm>
            <a:off x="447675" y="1857375"/>
            <a:ext cx="920354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开始</a:t>
            </a:r>
          </a:p>
        </p:txBody>
      </p:sp>
      <p:sp>
        <p:nvSpPr>
          <p:cNvPr id="29698" name="文本框 2"/>
          <p:cNvSpPr txBox="1"/>
          <p:nvPr/>
        </p:nvSpPr>
        <p:spPr>
          <a:xfrm>
            <a:off x="447675" y="2347913"/>
            <a:ext cx="920354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扩张</a:t>
            </a:r>
          </a:p>
        </p:txBody>
      </p:sp>
      <p:sp>
        <p:nvSpPr>
          <p:cNvPr id="29699" name="文本框 3"/>
          <p:cNvSpPr txBox="1"/>
          <p:nvPr/>
        </p:nvSpPr>
        <p:spPr>
          <a:xfrm>
            <a:off x="447675" y="2837260"/>
            <a:ext cx="920354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扩大</a:t>
            </a:r>
          </a:p>
        </p:txBody>
      </p:sp>
      <p:sp>
        <p:nvSpPr>
          <p:cNvPr id="29700" name="文本框 4"/>
          <p:cNvSpPr txBox="1"/>
          <p:nvPr/>
        </p:nvSpPr>
        <p:spPr>
          <a:xfrm>
            <a:off x="447675" y="3962400"/>
            <a:ext cx="920354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转折</a:t>
            </a:r>
          </a:p>
        </p:txBody>
      </p:sp>
      <p:sp>
        <p:nvSpPr>
          <p:cNvPr id="29701" name="文本框 5"/>
          <p:cNvSpPr txBox="1"/>
          <p:nvPr/>
        </p:nvSpPr>
        <p:spPr>
          <a:xfrm>
            <a:off x="447675" y="4480322"/>
            <a:ext cx="920354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反攻</a:t>
            </a:r>
          </a:p>
        </p:txBody>
      </p:sp>
      <p:sp>
        <p:nvSpPr>
          <p:cNvPr id="29702" name="文本框 6"/>
          <p:cNvSpPr txBox="1"/>
          <p:nvPr/>
        </p:nvSpPr>
        <p:spPr>
          <a:xfrm>
            <a:off x="447675" y="4998244"/>
            <a:ext cx="920354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结束</a:t>
            </a:r>
          </a:p>
        </p:txBody>
      </p:sp>
      <p:sp>
        <p:nvSpPr>
          <p:cNvPr id="49199" name="Text Box 47"/>
          <p:cNvSpPr txBox="1"/>
          <p:nvPr/>
        </p:nvSpPr>
        <p:spPr>
          <a:xfrm>
            <a:off x="1728788" y="1857375"/>
            <a:ext cx="3552825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1939.9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德国突袭波兰</a:t>
            </a:r>
            <a:endParaRPr lang="zh-CN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205" name="Text Box 53"/>
          <p:cNvSpPr txBox="1"/>
          <p:nvPr/>
        </p:nvSpPr>
        <p:spPr>
          <a:xfrm>
            <a:off x="1728788" y="5019675"/>
            <a:ext cx="3551635" cy="73723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1945</a:t>
            </a:r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年雅尔塔会议加速胜利</a:t>
            </a:r>
          </a:p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1945.5.8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德国签署投降书</a:t>
            </a:r>
            <a:endParaRPr lang="zh-CN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208" name="Text Box 56"/>
          <p:cNvSpPr txBox="1"/>
          <p:nvPr/>
        </p:nvSpPr>
        <p:spPr>
          <a:xfrm>
            <a:off x="1728788" y="2837260"/>
            <a:ext cx="3552825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1941.6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德国突袭苏联</a:t>
            </a:r>
          </a:p>
        </p:txBody>
      </p:sp>
      <p:sp>
        <p:nvSpPr>
          <p:cNvPr id="49209" name="Text Box 57"/>
          <p:cNvSpPr txBox="1"/>
          <p:nvPr/>
        </p:nvSpPr>
        <p:spPr>
          <a:xfrm>
            <a:off x="5635228" y="2837260"/>
            <a:ext cx="3256359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1941.12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日军偷袭珍珠港</a:t>
            </a:r>
          </a:p>
        </p:txBody>
      </p:sp>
      <p:sp>
        <p:nvSpPr>
          <p:cNvPr id="49210" name="Text Box 58"/>
          <p:cNvSpPr txBox="1"/>
          <p:nvPr/>
        </p:nvSpPr>
        <p:spPr>
          <a:xfrm>
            <a:off x="1728788" y="3423047"/>
            <a:ext cx="7162800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1942.1</a:t>
            </a:r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联合国家宣言</a:t>
            </a:r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49211" name="Text Box 59"/>
          <p:cNvSpPr txBox="1"/>
          <p:nvPr/>
        </p:nvSpPr>
        <p:spPr>
          <a:xfrm>
            <a:off x="1729978" y="3962400"/>
            <a:ext cx="3552825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1943.2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斯大林格勒战役</a:t>
            </a:r>
          </a:p>
        </p:txBody>
      </p:sp>
      <p:sp>
        <p:nvSpPr>
          <p:cNvPr id="49214" name="Text Box 62"/>
          <p:cNvSpPr txBox="1"/>
          <p:nvPr/>
        </p:nvSpPr>
        <p:spPr>
          <a:xfrm>
            <a:off x="1731169" y="4480322"/>
            <a:ext cx="3551635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1944.6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诺曼底登陆</a:t>
            </a:r>
          </a:p>
        </p:txBody>
      </p:sp>
      <p:sp>
        <p:nvSpPr>
          <p:cNvPr id="8" name="Text Box 55"/>
          <p:cNvSpPr txBox="1"/>
          <p:nvPr/>
        </p:nvSpPr>
        <p:spPr>
          <a:xfrm>
            <a:off x="5643563" y="1857375"/>
            <a:ext cx="3255169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1937.7.7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七七事变</a:t>
            </a:r>
          </a:p>
        </p:txBody>
      </p:sp>
      <p:sp>
        <p:nvSpPr>
          <p:cNvPr id="9" name="Text Box 63"/>
          <p:cNvSpPr txBox="1"/>
          <p:nvPr/>
        </p:nvSpPr>
        <p:spPr>
          <a:xfrm>
            <a:off x="5650706" y="5019675"/>
            <a:ext cx="3256360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1945.9.2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日本签署投降书</a:t>
            </a:r>
          </a:p>
        </p:txBody>
      </p:sp>
      <p:sp>
        <p:nvSpPr>
          <p:cNvPr id="29712" name="文本框 10"/>
          <p:cNvSpPr txBox="1"/>
          <p:nvPr/>
        </p:nvSpPr>
        <p:spPr>
          <a:xfrm>
            <a:off x="2663428" y="1448991"/>
            <a:ext cx="1381125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欧洲战场</a:t>
            </a:r>
          </a:p>
        </p:txBody>
      </p:sp>
      <p:sp>
        <p:nvSpPr>
          <p:cNvPr id="29713" name="文本框 11"/>
          <p:cNvSpPr txBox="1"/>
          <p:nvPr/>
        </p:nvSpPr>
        <p:spPr>
          <a:xfrm>
            <a:off x="6606779" y="1448991"/>
            <a:ext cx="1485900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亚太战场</a:t>
            </a:r>
          </a:p>
        </p:txBody>
      </p:sp>
      <p:sp>
        <p:nvSpPr>
          <p:cNvPr id="29714" name="文本框 13"/>
          <p:cNvSpPr txBox="1"/>
          <p:nvPr/>
        </p:nvSpPr>
        <p:spPr>
          <a:xfrm>
            <a:off x="447675" y="3423047"/>
            <a:ext cx="920354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联合</a:t>
            </a:r>
          </a:p>
        </p:txBody>
      </p:sp>
      <p:sp>
        <p:nvSpPr>
          <p:cNvPr id="15" name="Text Box 47"/>
          <p:cNvSpPr txBox="1"/>
          <p:nvPr/>
        </p:nvSpPr>
        <p:spPr>
          <a:xfrm>
            <a:off x="1729979" y="2347913"/>
            <a:ext cx="3551634" cy="4140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德国在欧洲的扩张</a:t>
            </a:r>
          </a:p>
        </p:txBody>
      </p:sp>
      <p:sp>
        <p:nvSpPr>
          <p:cNvPr id="29716" name="矩形 194568"/>
          <p:cNvSpPr>
            <a:spLocks noTextEdit="1"/>
          </p:cNvSpPr>
          <p:nvPr/>
        </p:nvSpPr>
        <p:spPr>
          <a:xfrm>
            <a:off x="363617" y="379175"/>
            <a:ext cx="1940719" cy="2881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5000" lnSpcReduction="20000"/>
          </a:bodyPr>
          <a:lstStyle/>
          <a:p>
            <a:pPr algn="ctr"/>
            <a:r>
              <a:rPr lang="zh-CN" altLang="en-US" sz="2700">
                <a:ln w="9525" cap="flat" cmpd="sng">
                  <a:solidFill>
                    <a:srgbClr val="FFCC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9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9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9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9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9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9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9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9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9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9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99" grpId="0" bldLvl="0" animBg="1"/>
      <p:bldP spid="49205" grpId="0" bldLvl="0" animBg="1"/>
      <p:bldP spid="49208" grpId="0" bldLvl="0" animBg="1"/>
      <p:bldP spid="49209" grpId="0" bldLvl="0" animBg="1"/>
      <p:bldP spid="49210" grpId="0" bldLvl="0" animBg="1"/>
      <p:bldP spid="49211" grpId="0" bldLvl="0" animBg="1"/>
      <p:bldP spid="49214" grpId="0" bldLvl="0" animBg="1"/>
      <p:bldP spid="8" grpId="0" bldLvl="0" animBg="1"/>
      <p:bldP spid="9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6" name="Picture 26" descr="希特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630" y="1308735"/>
            <a:ext cx="3816350" cy="4227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7" name="Text Box 27"/>
          <p:cNvSpPr txBox="1"/>
          <p:nvPr/>
        </p:nvSpPr>
        <p:spPr>
          <a:xfrm>
            <a:off x="5040313" y="5536565"/>
            <a:ext cx="3816350" cy="4603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纳粹独裁希特勒在发表演讲</a:t>
            </a:r>
          </a:p>
        </p:txBody>
      </p:sp>
      <p:pic>
        <p:nvPicPr>
          <p:cNvPr id="9318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60" y="1347470"/>
            <a:ext cx="3533775" cy="4163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7"/>
          <p:cNvSpPr txBox="1"/>
          <p:nvPr/>
        </p:nvSpPr>
        <p:spPr>
          <a:xfrm>
            <a:off x="873125" y="5536565"/>
            <a:ext cx="3533775" cy="39878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2000" b="1" dirty="0">
                <a:solidFill>
                  <a:schemeClr val="bg1"/>
                </a:solidFill>
                <a:latin typeface="宋体" panose="02010600030101010101" pitchFamily="2" charset="-122"/>
              </a:rPr>
              <a:t>美国罗斯福新政</a:t>
            </a:r>
          </a:p>
        </p:txBody>
      </p:sp>
      <p:sp>
        <p:nvSpPr>
          <p:cNvPr id="7176" name="Text Box 8"/>
          <p:cNvSpPr txBox="1"/>
          <p:nvPr/>
        </p:nvSpPr>
        <p:spPr>
          <a:xfrm>
            <a:off x="304800" y="381000"/>
            <a:ext cx="62553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面对经济危机如何选择？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BJ_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51050"/>
            <a:ext cx="8448675" cy="213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ext Box 3"/>
          <p:cNvSpPr txBox="1"/>
          <p:nvPr/>
        </p:nvSpPr>
        <p:spPr>
          <a:xfrm>
            <a:off x="609600" y="2574925"/>
            <a:ext cx="8229600" cy="1006475"/>
          </a:xfrm>
          <a:prstGeom prst="rect">
            <a:avLst/>
          </a:prstGeom>
          <a:noFill/>
          <a:ln w="9525">
            <a:noFill/>
          </a:ln>
        </p:spPr>
        <p:txBody>
          <a:bodyPr lIns="91370" tIns="45685" rIns="91370" bIns="45685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美国的罗斯福新政</a:t>
            </a:r>
          </a:p>
        </p:txBody>
      </p:sp>
      <p:graphicFrame>
        <p:nvGraphicFramePr>
          <p:cNvPr id="1026" name="Object 7"/>
          <p:cNvGraphicFramePr>
            <a:graphicFrameLocks/>
          </p:cNvGraphicFramePr>
          <p:nvPr/>
        </p:nvGraphicFramePr>
        <p:xfrm>
          <a:off x="6324600" y="3613150"/>
          <a:ext cx="2801938" cy="3200400"/>
        </p:xfrm>
        <a:graphic>
          <a:graphicData uri="http://schemas.openxmlformats.org/presentationml/2006/ole">
            <p:oleObj spid="_x0000_s3076" r:id="rId4" imgW="5281613" imgH="4662488" progId="">
              <p:embed/>
            </p:oleObj>
          </a:graphicData>
        </a:graphic>
      </p:graphicFrame>
    </p:spTree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2"/>
          <p:cNvSpPr txBox="1"/>
          <p:nvPr/>
        </p:nvSpPr>
        <p:spPr>
          <a:xfrm>
            <a:off x="4140200" y="2133600"/>
            <a:ext cx="5003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他是唯一一位坐在轮椅上的美国总统；</a:t>
            </a:r>
          </a:p>
        </p:txBody>
      </p:sp>
      <p:sp>
        <p:nvSpPr>
          <p:cNvPr id="93187" name="Text Box 3"/>
          <p:cNvSpPr txBox="1"/>
          <p:nvPr/>
        </p:nvSpPr>
        <p:spPr>
          <a:xfrm>
            <a:off x="4138613" y="457200"/>
            <a:ext cx="500538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他是唯一一位连任四届的美国总统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(1933-1945)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93188" name="Text Box 4"/>
          <p:cNvSpPr txBox="1"/>
          <p:nvPr/>
        </p:nvSpPr>
        <p:spPr>
          <a:xfrm>
            <a:off x="4067175" y="4038600"/>
            <a:ext cx="50768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他是继华盛顿、林肯后最受美国和世界公众欢迎的美国总统。</a:t>
            </a:r>
          </a:p>
        </p:txBody>
      </p:sp>
      <p:pic>
        <p:nvPicPr>
          <p:cNvPr id="9318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4095750" cy="515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0" name="Rectangle 6"/>
          <p:cNvSpPr/>
          <p:nvPr/>
        </p:nvSpPr>
        <p:spPr>
          <a:xfrm>
            <a:off x="152400" y="5486400"/>
            <a:ext cx="3816350" cy="11906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富兰克林</a:t>
            </a:r>
            <a:r>
              <a:rPr lang="en-US" altLang="zh-CN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•</a:t>
            </a: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罗斯福</a:t>
            </a:r>
          </a:p>
          <a:p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(1882--1945)</a:t>
            </a:r>
          </a:p>
        </p:txBody>
      </p:sp>
      <p:sp>
        <p:nvSpPr>
          <p:cNvPr id="12295" name="Text Box 7"/>
          <p:cNvSpPr txBox="1"/>
          <p:nvPr/>
        </p:nvSpPr>
        <p:spPr>
          <a:xfrm>
            <a:off x="152400" y="5029200"/>
            <a:ext cx="3733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/>
      <p:bldP spid="93188" grpId="0"/>
      <p:bldP spid="931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TextEdit="1"/>
          </p:cNvSpPr>
          <p:nvPr/>
        </p:nvSpPr>
        <p:spPr>
          <a:xfrm>
            <a:off x="3616325" y="3213100"/>
            <a:ext cx="2016125" cy="18716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PK</a:t>
            </a:r>
          </a:p>
        </p:txBody>
      </p:sp>
      <p:pic>
        <p:nvPicPr>
          <p:cNvPr id="13315" name="Picture 3" descr="白宫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胡佛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352800"/>
            <a:ext cx="24765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pic_738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352800"/>
            <a:ext cx="23749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4" name="AutoShape 6"/>
          <p:cNvSpPr/>
          <p:nvPr/>
        </p:nvSpPr>
        <p:spPr>
          <a:xfrm>
            <a:off x="5791200" y="152400"/>
            <a:ext cx="3352800" cy="2667000"/>
          </a:xfrm>
          <a:prstGeom prst="cloudCallout">
            <a:avLst>
              <a:gd name="adj1" fmla="val -33523"/>
              <a:gd name="adj2" fmla="val 75653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94215" name="Text Box 7"/>
          <p:cNvSpPr txBox="1"/>
          <p:nvPr/>
        </p:nvSpPr>
        <p:spPr>
          <a:xfrm>
            <a:off x="6248400" y="396875"/>
            <a:ext cx="2667000" cy="2041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如果竞选成功，我保证将为美国人民实行新政</a:t>
            </a:r>
            <a:r>
              <a:rPr lang="en-US" altLang="zh-CN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en-US" altLang="zh-CN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3320" name="Text Box 8"/>
          <p:cNvSpPr txBox="1"/>
          <p:nvPr/>
        </p:nvSpPr>
        <p:spPr>
          <a:xfrm>
            <a:off x="-60325" y="3276600"/>
            <a:ext cx="671513" cy="312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胡佛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(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饥饿总统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13321" name="Text Box 9"/>
          <p:cNvSpPr txBox="1"/>
          <p:nvPr/>
        </p:nvSpPr>
        <p:spPr>
          <a:xfrm>
            <a:off x="8504238" y="3505200"/>
            <a:ext cx="671512" cy="220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罗斯福</a:t>
            </a:r>
          </a:p>
        </p:txBody>
      </p:sp>
      <p:sp>
        <p:nvSpPr>
          <p:cNvPr id="94218" name="AutoShape 10"/>
          <p:cNvSpPr/>
          <p:nvPr/>
        </p:nvSpPr>
        <p:spPr>
          <a:xfrm>
            <a:off x="0" y="304800"/>
            <a:ext cx="4191000" cy="2590800"/>
          </a:xfrm>
          <a:prstGeom prst="cloudCallout">
            <a:avLst>
              <a:gd name="adj1" fmla="val -26287"/>
              <a:gd name="adj2" fmla="val 78861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zh-CN" sz="1800" dirty="0">
              <a:solidFill>
                <a:srgbClr val="9966FF"/>
              </a:solidFill>
              <a:latin typeface="Arial" panose="020B0604020202020204" pitchFamily="34" charset="0"/>
            </a:endParaRPr>
          </a:p>
        </p:txBody>
      </p:sp>
      <p:sp>
        <p:nvSpPr>
          <p:cNvPr id="94219" name="Text Box 11"/>
          <p:cNvSpPr txBox="1"/>
          <p:nvPr/>
        </p:nvSpPr>
        <p:spPr>
          <a:xfrm>
            <a:off x="609600" y="533400"/>
            <a:ext cx="3657600" cy="2041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最好的经济是完全自由的市场经济，最好的政府是不干预经济的政府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94220" name="AutoShape 12"/>
          <p:cNvSpPr/>
          <p:nvPr/>
        </p:nvSpPr>
        <p:spPr>
          <a:xfrm>
            <a:off x="3059113" y="4800600"/>
            <a:ext cx="1066800" cy="48577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4221" name="AutoShape 13"/>
          <p:cNvSpPr/>
          <p:nvPr/>
        </p:nvSpPr>
        <p:spPr>
          <a:xfrm rot="10800000">
            <a:off x="5018088" y="4772025"/>
            <a:ext cx="1066800" cy="48577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26" name="WordArt 14"/>
          <p:cNvSpPr>
            <a:spLocks noTextEdit="1"/>
          </p:cNvSpPr>
          <p:nvPr/>
        </p:nvSpPr>
        <p:spPr>
          <a:xfrm>
            <a:off x="3924300" y="4292600"/>
            <a:ext cx="1511300" cy="1152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PK</a:t>
            </a:r>
          </a:p>
        </p:txBody>
      </p:sp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2339975" y="2708275"/>
            <a:ext cx="4298950" cy="641350"/>
          </a:xfrm>
          <a:prstGeom prst="rect">
            <a:avLst/>
          </a:prstGeom>
          <a:solidFill>
            <a:srgbClr val="9900CC"/>
          </a:solidFill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342900" marR="0" indent="-342900" defTabSz="9144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1575</a:t>
            </a: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万票</a:t>
            </a:r>
            <a:r>
              <a:rPr kumimoji="0" lang="en-US" altLang="zh-CN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—2280</a:t>
            </a: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万票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 animBg="1"/>
      <p:bldP spid="94215" grpId="0"/>
      <p:bldP spid="94218" grpId="0" animBg="1"/>
      <p:bldP spid="94219" grpId="0"/>
      <p:bldP spid="94220" grpId="0" animBg="1"/>
      <p:bldP spid="94221" grpId="0" animBg="1"/>
      <p:bldP spid="942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/>
          <p:nvPr/>
        </p:nvSpPr>
        <p:spPr>
          <a:xfrm>
            <a:off x="0" y="381000"/>
            <a:ext cx="8763000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罗斯福新政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背景：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目的：</a:t>
            </a:r>
          </a:p>
        </p:txBody>
      </p:sp>
      <p:sp>
        <p:nvSpPr>
          <p:cNvPr id="15363" name="Text Box 3"/>
          <p:cNvSpPr txBox="1"/>
          <p:nvPr/>
        </p:nvSpPr>
        <p:spPr>
          <a:xfrm>
            <a:off x="4022725" y="-160337"/>
            <a:ext cx="5273675" cy="57943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</a:pPr>
            <a:endParaRPr lang="zh-CN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5236" name="Text Box 4"/>
          <p:cNvSpPr txBox="1"/>
          <p:nvPr/>
        </p:nvSpPr>
        <p:spPr>
          <a:xfrm>
            <a:off x="2057400" y="914400"/>
            <a:ext cx="7086600" cy="17986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严重的经济危机，引起了政治危机，社会矛盾尖锐，政局动荡</a:t>
            </a:r>
          </a:p>
          <a:p>
            <a:pPr marL="342900" indent="-342900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endParaRPr lang="en-US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5237" name="Text Box 5"/>
          <p:cNvSpPr txBox="1"/>
          <p:nvPr/>
        </p:nvSpPr>
        <p:spPr>
          <a:xfrm>
            <a:off x="1571625" y="1928813"/>
            <a:ext cx="7308850" cy="179863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1933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年，罗斯福就任美国总统，宣布实行新政。</a:t>
            </a:r>
          </a:p>
          <a:p>
            <a:pPr marL="342900" indent="-342900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endParaRPr lang="en-US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1752600" y="5334000"/>
            <a:ext cx="5486400" cy="5794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endParaRPr lang="zh-CN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5239" name="Text Box 7"/>
          <p:cNvSpPr txBox="1"/>
          <p:nvPr/>
        </p:nvSpPr>
        <p:spPr>
          <a:xfrm>
            <a:off x="1404938" y="3357563"/>
            <a:ext cx="7739062" cy="289877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直接目的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对资本主义制度内部进行调整，</a:t>
            </a:r>
            <a:r>
              <a:rPr lang="zh-CN" altLang="en-US" sz="3200" b="1" dirty="0">
                <a:solidFill>
                  <a:srgbClr val="33993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加强国家对经济的干预和指导，以消除危机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根本目的：巩固资产阶级统治</a:t>
            </a:r>
          </a:p>
          <a:p>
            <a:pPr marL="342900" indent="-342900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资本主义国家的内部调整</a:t>
            </a:r>
          </a:p>
        </p:txBody>
      </p:sp>
      <p:pic>
        <p:nvPicPr>
          <p:cNvPr id="95241" name="Picture 9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0" y="6096000"/>
            <a:ext cx="6858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42" name="Text Box 10"/>
          <p:cNvSpPr txBox="1"/>
          <p:nvPr/>
        </p:nvSpPr>
        <p:spPr>
          <a:xfrm>
            <a:off x="0" y="5643563"/>
            <a:ext cx="1600200" cy="57943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实质：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70" name="Text Box 11"/>
          <p:cNvSpPr txBox="1"/>
          <p:nvPr/>
        </p:nvSpPr>
        <p:spPr>
          <a:xfrm>
            <a:off x="1981200" y="6278563"/>
            <a:ext cx="4724400" cy="57943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endParaRPr lang="zh-CN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5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5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/>
      <p:bldP spid="952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4137</Words>
  <Application>WPS 演示</Application>
  <PresentationFormat>全屏显示(4:3)</PresentationFormat>
  <Paragraphs>256</Paragraphs>
  <Slides>43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43</vt:i4>
      </vt:variant>
    </vt:vector>
  </HeadingPairs>
  <TitlesOfParts>
    <vt:vector size="49" baseType="lpstr">
      <vt:lpstr>主题2</vt:lpstr>
      <vt:lpstr>海阔天空</vt:lpstr>
      <vt:lpstr>1_主题2</vt:lpstr>
      <vt:lpstr>1_海阔天空</vt:lpstr>
      <vt:lpstr>2_主题2</vt:lpstr>
      <vt:lpstr>2_海阔天空</vt:lpstr>
      <vt:lpstr>罗斯福新政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材料：所谓的“新”指的是美国抛弃了自1776年以来的所确定的自由放任，自由竞争的基本原则，实现国家对经济生活的全面干预和调节。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第13课  罗斯福新政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1998-03-05T12:44:00Z</dcterms:created>
  <dcterms:modified xsi:type="dcterms:W3CDTF">2019-03-12T03:53:05Z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