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60" r:id="rId1"/>
    <p:sldMasterId id="2147483672" r:id="rId2"/>
  </p:sldMasterIdLst>
  <p:sldIdLst>
    <p:sldId id="273" r:id="rId3"/>
    <p:sldId id="302" r:id="rId4"/>
    <p:sldId id="303" r:id="rId5"/>
    <p:sldId id="275" r:id="rId6"/>
    <p:sldId id="323" r:id="rId7"/>
    <p:sldId id="387" r:id="rId8"/>
    <p:sldId id="396" r:id="rId9"/>
    <p:sldId id="397" r:id="rId10"/>
    <p:sldId id="400" r:id="rId11"/>
    <p:sldId id="330" r:id="rId12"/>
    <p:sldId id="324" r:id="rId13"/>
    <p:sldId id="325" r:id="rId14"/>
    <p:sldId id="374" r:id="rId15"/>
    <p:sldId id="401" r:id="rId16"/>
    <p:sldId id="403" r:id="rId17"/>
    <p:sldId id="405" r:id="rId18"/>
    <p:sldId id="407" r:id="rId19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8CBAD"/>
    <a:srgbClr val="C00000"/>
    <a:srgbClr val="DE7538"/>
    <a:srgbClr val="A73904"/>
    <a:srgbClr val="D83657"/>
    <a:srgbClr val="0FA096"/>
    <a:srgbClr val="006762"/>
    <a:srgbClr val="A2003A"/>
    <a:srgbClr val="008D3F"/>
    <a:srgbClr val="66A96A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014" autoAdjust="0"/>
    <p:restoredTop sz="94660"/>
  </p:normalViewPr>
  <p:slideViewPr>
    <p:cSldViewPr snapToGrid="0">
      <p:cViewPr>
        <p:scale>
          <a:sx n="100" d="100"/>
          <a:sy n="100" d="100"/>
        </p:scale>
        <p:origin x="-732" y="-378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image" Target="../media/image3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1AA9239-D668-474B-AEC1-AED18A126247}" type="datetimeFigureOut">
              <a:rPr lang="zh-CN" altLang="en-US" smtClean="0"/>
              <a:pPr/>
              <a:t>2019/3/12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D5D4752-0CE7-4497-9789-8CD18D74C97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1AA9239-D668-474B-AEC1-AED18A126247}" type="datetimeFigureOut">
              <a:rPr lang="zh-CN" altLang="en-US" smtClean="0"/>
              <a:pPr/>
              <a:t>2019/3/12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D5D4752-0CE7-4497-9789-8CD18D74C97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31B65F-E42C-44A5-9DE1-5755360751A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bg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5" name="Rectangle 27"/>
          <p:cNvSpPr>
            <a:spLocks noGrp="1" noChangeArrowheads="1"/>
          </p:cNvSpPr>
          <p:nvPr>
            <p:ph type="ctrTitle"/>
          </p:nvPr>
        </p:nvSpPr>
        <p:spPr>
          <a:xfrm>
            <a:off x="468318" y="2247902"/>
            <a:ext cx="8207375" cy="720329"/>
          </a:xfrm>
        </p:spPr>
        <p:txBody>
          <a:bodyPr/>
          <a:lstStyle>
            <a:lvl1pPr algn="r">
              <a:defRPr sz="3400"/>
            </a:lvl1pPr>
          </a:lstStyle>
          <a:p>
            <a:pPr lvl="0"/>
            <a:r>
              <a:rPr lang="zh-CN" altLang="en-US" noProof="0" smtClean="0"/>
              <a:t>单击此处编辑母版标题样式</a:t>
            </a:r>
            <a:endParaRPr lang="zh-CN" noProof="0"/>
          </a:p>
        </p:txBody>
      </p:sp>
      <p:sp>
        <p:nvSpPr>
          <p:cNvPr id="3076" name="Rectangle 31"/>
          <p:cNvSpPr>
            <a:spLocks noGrp="1" noChangeArrowheads="1"/>
          </p:cNvSpPr>
          <p:nvPr>
            <p:ph type="subTitle" idx="1"/>
          </p:nvPr>
        </p:nvSpPr>
        <p:spPr>
          <a:xfrm>
            <a:off x="468318" y="2964656"/>
            <a:ext cx="8207375" cy="305991"/>
          </a:xfrm>
        </p:spPr>
        <p:txBody>
          <a:bodyPr anchor="ctr"/>
          <a:lstStyle>
            <a:lvl1pPr marL="0" indent="0" algn="r">
              <a:buFont typeface="Wingdings" panose="05000000000000000000" pitchFamily="2" charset="2"/>
              <a:buNone/>
              <a:defRPr sz="1800"/>
            </a:lvl1pPr>
          </a:lstStyle>
          <a:p>
            <a:pPr lvl="0"/>
            <a:r>
              <a:rPr lang="zh-CN" altLang="en-US" noProof="0" smtClean="0"/>
              <a:t>单击此处编辑母版副标题样式</a:t>
            </a:r>
            <a:endParaRPr lang="zh-CN" noProof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68313" y="844154"/>
            <a:ext cx="4027487" cy="388739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844154"/>
            <a:ext cx="4027488" cy="388739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30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30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5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90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5" y="1076328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1AA9239-D668-474B-AEC1-AED18A126247}" type="datetimeFigureOut">
              <a:rPr lang="zh-CN" altLang="en-US" smtClean="0"/>
              <a:pPr/>
              <a:t>2019/3/12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D5D4752-0CE7-4497-9789-8CD18D74C97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5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6225" y="142877"/>
            <a:ext cx="2051050" cy="4588669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68313" y="142877"/>
            <a:ext cx="6005512" cy="4588669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1AA9239-D668-474B-AEC1-AED18A126247}" type="datetimeFigureOut">
              <a:rPr lang="zh-CN" altLang="en-US" smtClean="0"/>
              <a:pPr/>
              <a:t>2019/3/12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D5D4752-0CE7-4497-9789-8CD18D74C97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1AA9239-D668-474B-AEC1-AED18A126247}" type="datetimeFigureOut">
              <a:rPr lang="zh-CN" altLang="en-US" smtClean="0"/>
              <a:pPr/>
              <a:t>2019/3/12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D5D4752-0CE7-4497-9789-8CD18D74C97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1AA9239-D668-474B-AEC1-AED18A126247}" type="datetimeFigureOut">
              <a:rPr lang="zh-CN" altLang="en-US" smtClean="0"/>
              <a:pPr/>
              <a:t>2019/3/12</a:t>
            </a:fld>
            <a:endParaRPr lang="zh-CN" altLang="en-US"/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D5D4752-0CE7-4497-9789-8CD18D74C97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1AA9239-D668-474B-AEC1-AED18A126247}" type="datetimeFigureOut">
              <a:rPr lang="zh-CN" altLang="en-US" smtClean="0"/>
              <a:pPr/>
              <a:t>2019/3/12</a:t>
            </a:fld>
            <a:endParaRPr lang="zh-CN" altLang="en-US"/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D5D4752-0CE7-4497-9789-8CD18D74C97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1AA9239-D668-474B-AEC1-AED18A126247}" type="datetimeFigureOut">
              <a:rPr lang="zh-CN" altLang="en-US" smtClean="0"/>
              <a:pPr/>
              <a:t>2019/3/12</a:t>
            </a:fld>
            <a:endParaRPr lang="zh-CN" altLang="en-US"/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D5D4752-0CE7-4497-9789-8CD18D74C97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1AA9239-D668-474B-AEC1-AED18A126247}" type="datetimeFigureOut">
              <a:rPr lang="zh-CN" altLang="en-US" smtClean="0"/>
              <a:pPr/>
              <a:t>2019/3/12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D5D4752-0CE7-4497-9789-8CD18D74C97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1AA9239-D668-474B-AEC1-AED18A126247}" type="datetimeFigureOut">
              <a:rPr lang="zh-CN" altLang="en-US" smtClean="0"/>
              <a:pPr/>
              <a:t>2019/3/12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D5D4752-0CE7-4497-9789-8CD18D74C97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dpi="0" rotWithShape="0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57200" y="205979"/>
            <a:ext cx="8229600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457200" y="1200151"/>
            <a:ext cx="8229600" cy="33944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  <a:p>
            <a:pPr lvl="4"/>
            <a:r>
              <a:rPr lang="zh-CN" altLang="zh-CN" smtClean="0"/>
              <a:t>第五级</a:t>
            </a:r>
          </a:p>
        </p:txBody>
      </p:sp>
      <p:sp>
        <p:nvSpPr>
          <p:cNvPr id="1028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4767263"/>
            <a:ext cx="2133600" cy="273844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/>
          <a:lstStyle>
            <a:lvl1pPr eaLnBrk="0" hangingPunct="0">
              <a:buFontTx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29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4767263"/>
            <a:ext cx="2895600" cy="273844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/>
          <a:lstStyle>
            <a:lvl1pPr algn="ctr" eaLnBrk="0" hangingPunct="0">
              <a:buFontTx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30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4767263"/>
            <a:ext cx="2133600" cy="273844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3EEA6F31-AAB8-4F12-AD2A-A28946D153D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dpi="0" rotWithShape="0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31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468316" y="844154"/>
            <a:ext cx="8207375" cy="38873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</p:txBody>
      </p:sp>
      <p:sp>
        <p:nvSpPr>
          <p:cNvPr id="2051" name="Rectangle 27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69903" y="142875"/>
            <a:ext cx="8207375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3851278" y="4893469"/>
            <a:ext cx="1439863" cy="147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 eaLnBrk="0" hangingPunct="0"/>
            <a:r>
              <a:rPr lang="de-DE" altLang="en-US" sz="1000" b="1"/>
              <a:t>Page </a:t>
            </a:r>
            <a:r>
              <a:rPr lang="de-DE" altLang="en-US" sz="1000" b="1">
                <a:sym typeface="MS UI Gothic" pitchFamily="34" charset="-128"/>
              </a:rPr>
              <a:t></a:t>
            </a:r>
            <a:r>
              <a:rPr lang="de-DE" altLang="en-US" sz="1000" b="1"/>
              <a:t> </a:t>
            </a:r>
            <a:fld id="{6412D7AB-BF9B-4EAF-8810-2FE19B7B6F46}" type="slidenum">
              <a:rPr lang="zh-CN" altLang="en-US" sz="1000" b="1"/>
              <a:pPr algn="ctr" eaLnBrk="0" hangingPunct="0"/>
              <a:t>‹#›</a:t>
            </a:fld>
            <a:endParaRPr lang="zh-CN" altLang="en-US" sz="1000" b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9pPr>
    </p:titleStyle>
    <p:bodyStyle>
      <a:lvl1pPr marL="342900" indent="-342900" algn="l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Clr>
          <a:schemeClr val="accent2"/>
        </a:buClr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华文细黑" pitchFamily="2" charset="-122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  <a:ea typeface="华文细黑" pitchFamily="2" charset="-122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  <a:ea typeface="华文细黑" pitchFamily="2" charset="-122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  <a:ea typeface="华文细黑" pitchFamily="2" charset="-122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  <a:ea typeface="华文细黑" pitchFamily="2" charset="-122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package" Target="../embeddings/Microsoft_Office_Word___2.docx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716280" y="1816735"/>
            <a:ext cx="8145780" cy="730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sz="3000" b="1" dirty="0">
                <a:solidFill>
                  <a:srgbClr val="DE753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zh-CN" sz="3000" b="1" dirty="0">
                <a:solidFill>
                  <a:srgbClr val="DE753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r>
              <a:rPr sz="3000" b="1" dirty="0">
                <a:solidFill>
                  <a:srgbClr val="DE753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单元</a:t>
            </a:r>
            <a:r>
              <a:rPr lang="zh-CN" altLang="en-US" sz="3000" b="1" spc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zh-CN" altLang="en-US" sz="3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第二次工业革命和近代科学文化</a:t>
            </a:r>
            <a:endParaRPr lang="en-US" altLang="zh-CN" sz="32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/>
          <p:cNvCxnSpPr/>
          <p:nvPr/>
        </p:nvCxnSpPr>
        <p:spPr>
          <a:xfrm>
            <a:off x="561110" y="1143278"/>
            <a:ext cx="8021781" cy="0"/>
          </a:xfrm>
          <a:prstGeom prst="line">
            <a:avLst/>
          </a:prstGeom>
          <a:ln>
            <a:solidFill>
              <a:srgbClr val="A7390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4"/>
          <p:cNvGrpSpPr/>
          <p:nvPr/>
        </p:nvGrpSpPr>
        <p:grpSpPr>
          <a:xfrm>
            <a:off x="585365" y="775749"/>
            <a:ext cx="7997526" cy="369332"/>
            <a:chOff x="623465" y="764939"/>
            <a:chExt cx="7997526" cy="369332"/>
          </a:xfrm>
        </p:grpSpPr>
        <p:sp>
          <p:nvSpPr>
            <p:cNvPr id="4" name="文本框 3"/>
            <p:cNvSpPr txBox="1"/>
            <p:nvPr/>
          </p:nvSpPr>
          <p:spPr>
            <a:xfrm>
              <a:off x="989277" y="764939"/>
              <a:ext cx="763171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rgbClr val="DE753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考点知识回扣</a:t>
              </a:r>
            </a:p>
          </p:txBody>
        </p:sp>
        <p:grpSp>
          <p:nvGrpSpPr>
            <p:cNvPr id="3" name="组合 13"/>
            <p:cNvGrpSpPr/>
            <p:nvPr/>
          </p:nvGrpSpPr>
          <p:grpSpPr>
            <a:xfrm>
              <a:off x="623465" y="857125"/>
              <a:ext cx="339435" cy="197593"/>
              <a:chOff x="775856" y="1386633"/>
              <a:chExt cx="525631" cy="305982"/>
            </a:xfrm>
            <a:solidFill>
              <a:srgbClr val="B18147"/>
            </a:solidFill>
          </p:grpSpPr>
          <p:sp>
            <p:nvSpPr>
              <p:cNvPr id="12" name="箭头: V 形 11"/>
              <p:cNvSpPr/>
              <p:nvPr/>
            </p:nvSpPr>
            <p:spPr>
              <a:xfrm>
                <a:off x="995506" y="1386634"/>
                <a:ext cx="305981" cy="305981"/>
              </a:xfrm>
              <a:prstGeom prst="chevron">
                <a:avLst/>
              </a:prstGeom>
              <a:solidFill>
                <a:srgbClr val="DE753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baseline="-25000" dirty="0">
                  <a:solidFill>
                    <a:srgbClr val="0FA096"/>
                  </a:solidFill>
                </a:endParaRPr>
              </a:p>
            </p:txBody>
          </p:sp>
          <p:sp>
            <p:nvSpPr>
              <p:cNvPr id="13" name="箭头: V 形 12"/>
              <p:cNvSpPr/>
              <p:nvPr/>
            </p:nvSpPr>
            <p:spPr>
              <a:xfrm>
                <a:off x="775856" y="1386633"/>
                <a:ext cx="305981" cy="305981"/>
              </a:xfrm>
              <a:prstGeom prst="chevron">
                <a:avLst/>
              </a:prstGeom>
              <a:solidFill>
                <a:srgbClr val="DE753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dirty="0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11" name="文本框 10"/>
          <p:cNvSpPr txBox="1"/>
          <p:nvPr/>
        </p:nvSpPr>
        <p:spPr>
          <a:xfrm>
            <a:off x="511345" y="2499258"/>
            <a:ext cx="7048786" cy="1042199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>
                <a:solidFill>
                  <a:srgbClr val="DE753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1400" b="1" dirty="0">
                <a:solidFill>
                  <a:srgbClr val="DE753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</a:t>
            </a:r>
            <a:r>
              <a:rPr lang="zh-CN" altLang="en-US" sz="1400" b="1" dirty="0" smtClean="0">
                <a:solidFill>
                  <a:srgbClr val="DE753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标要求</a:t>
            </a:r>
            <a:r>
              <a:rPr lang="en-US" altLang="zh-CN" sz="1400" dirty="0" smtClean="0">
                <a:solidFill>
                  <a:srgbClr val="DE753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</a:p>
          <a:p>
            <a:pPr>
              <a:lnSpc>
                <a:spcPct val="150000"/>
              </a:lnSpc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理解工业革命带来的社会进步和社会问题。通过牛顿、达尔文、巴尔扎克和贝多芬等人的成就</a:t>
            </a:r>
            <a:r>
              <a:rPr lang="en-US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了解科学和文化在近代社会发展中的重要作用。</a:t>
            </a:r>
            <a:endParaRPr lang="en-US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53309" y="1238207"/>
            <a:ext cx="7039475" cy="465118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7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考点二</a:t>
            </a:r>
            <a:r>
              <a:rPr lang="zh-CN" altLang="en-US" sz="17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zh-CN" altLang="en-US" sz="17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工业化国家的社会变化</a:t>
            </a:r>
            <a:r>
              <a:rPr lang="en-US" altLang="en-US" sz="17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17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新增</a:t>
            </a:r>
            <a:r>
              <a:rPr lang="en-US" altLang="en-US" sz="17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17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、近代科学与文化</a:t>
            </a:r>
            <a:r>
              <a:rPr lang="en-US" altLang="en-US" sz="17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17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九下</a:t>
            </a:r>
            <a:r>
              <a:rPr lang="en-US" altLang="en-US" sz="17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P23</a:t>
            </a:r>
            <a:r>
              <a:rPr lang="en-US" altLang="zh-CN" sz="17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en-US" altLang="en-US" sz="17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32)</a:t>
            </a:r>
            <a:endParaRPr lang="zh-CN" altLang="en-US" sz="1700" b="1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89857" y="1905685"/>
            <a:ext cx="5812971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en-US" sz="14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(2019</a:t>
            </a:r>
            <a:r>
              <a:rPr lang="zh-CN" altLang="en-US" sz="14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是英国生物学家达尔文编写的</a:t>
            </a:r>
            <a:r>
              <a:rPr lang="en-US" altLang="zh-CN" sz="14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《</a:t>
            </a:r>
            <a:r>
              <a:rPr lang="zh-CN" altLang="en-US" sz="14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物种起源</a:t>
            </a:r>
            <a:r>
              <a:rPr lang="en-US" altLang="zh-CN" sz="14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》</a:t>
            </a:r>
            <a:r>
              <a:rPr lang="zh-CN" altLang="en-US" sz="14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出版</a:t>
            </a:r>
            <a:r>
              <a:rPr lang="en-US" altLang="en-US" sz="14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160</a:t>
            </a:r>
            <a:r>
              <a:rPr lang="zh-CN" altLang="en-US" sz="14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周年</a:t>
            </a:r>
            <a:r>
              <a:rPr lang="en-US" altLang="en-US" sz="14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)</a:t>
            </a:r>
            <a:endParaRPr lang="zh-CN" altLang="en-US" sz="1400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10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" name="表格 29"/>
          <p:cNvGraphicFramePr>
            <a:graphicFrameLocks noGrp="1"/>
          </p:cNvGraphicFramePr>
          <p:nvPr/>
        </p:nvGraphicFramePr>
        <p:xfrm>
          <a:off x="590005" y="1363434"/>
          <a:ext cx="7949838" cy="3286757"/>
        </p:xfrm>
        <a:graphic>
          <a:graphicData uri="http://schemas.openxmlformats.org/drawingml/2006/table">
            <a:tbl>
              <a:tblPr/>
              <a:tblGrid>
                <a:gridCol w="531269"/>
                <a:gridCol w="381091"/>
                <a:gridCol w="626683"/>
                <a:gridCol w="6410795"/>
              </a:tblGrid>
              <a:tr h="285334">
                <a:tc>
                  <a:txBody>
                    <a:bodyPr/>
                    <a:lstStyle/>
                    <a:p>
                      <a:pPr marL="0" algn="ctr" defTabSz="6858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主题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algn="ctr" defTabSz="6858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具体内容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</a:tr>
              <a:tr h="349673">
                <a:tc rowSpan="5">
                  <a:txBody>
                    <a:bodyPr/>
                    <a:lstStyle/>
                    <a:p>
                      <a:pPr marL="0" algn="ctr" defTabSz="6858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工业</a:t>
                      </a:r>
                    </a:p>
                    <a:p>
                      <a:pPr marL="0" algn="ctr" defTabSz="6858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化国</a:t>
                      </a:r>
                    </a:p>
                    <a:p>
                      <a:pPr marL="0" algn="ctr" defTabSz="6858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家的</a:t>
                      </a:r>
                    </a:p>
                    <a:p>
                      <a:pPr marL="0" algn="ctr" defTabSz="6858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社会</a:t>
                      </a:r>
                    </a:p>
                    <a:p>
                      <a:pPr marL="0" algn="ctr" defTabSz="6858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变化</a:t>
                      </a:r>
                    </a:p>
                    <a:p>
                      <a:pPr marL="0" algn="ctr" defTabSz="6858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新　</a:t>
                      </a:r>
                    </a:p>
                    <a:p>
                      <a:pPr marL="0" algn="ctr" defTabSz="6858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增　</a:t>
                      </a:r>
                    </a:p>
                    <a:p>
                      <a:pPr marL="0" algn="ctr" defTabSz="6858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)</a:t>
                      </a:r>
                      <a:endParaRPr lang="zh-CN" sz="1300" kern="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algn="ctr" defTabSz="6858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人口</a:t>
                      </a:r>
                    </a:p>
                    <a:p>
                      <a:pPr marL="0" algn="ctr" defTabSz="6858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增长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背景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300" u="sng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   </a:t>
                      </a:r>
                      <a:r>
                        <a:rPr lang="zh-CN" altLang="en-US" sz="1300" u="sng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工业革命  </a:t>
                      </a:r>
                      <a:r>
                        <a:rPr lang="zh-CN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极大地推动了生产力的发展</a:t>
                      </a:r>
                      <a:r>
                        <a:rPr lang="en-US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促进了人口的迅速增长</a:t>
                      </a: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74181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6858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劳动力</a:t>
                      </a:r>
                    </a:p>
                    <a:p>
                      <a:pPr marL="0" algn="ctr" defTabSz="6858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结构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随着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工业革命的发展</a:t>
                      </a:r>
                      <a:r>
                        <a:rPr lang="en-US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工人阶级队伍不断壮大</a:t>
                      </a:r>
                      <a:r>
                        <a:rPr lang="en-US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en-US" altLang="zh-CN" sz="1300" u="wavy" kern="100" dirty="0" smtClean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zh-CN" altLang="en-US" sz="1300" u="wavy" kern="100" dirty="0" smtClean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劳动力</a:t>
                      </a:r>
                      <a:r>
                        <a:rPr lang="en-US" altLang="zh-CN" sz="1300" u="wavy" kern="100" dirty="0" smtClean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zh-CN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结构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发生了巨大变化</a:t>
                      </a:r>
                      <a:r>
                        <a:rPr lang="en-US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专门从事工业和商业的人越来越多</a:t>
                      </a:r>
                      <a:r>
                        <a:rPr lang="en-US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;</a:t>
                      </a:r>
                      <a:r>
                        <a:rPr lang="en-US" altLang="zh-CN" sz="1300" u="wavy" kern="100" dirty="0" smtClean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   </a:t>
                      </a:r>
                      <a:r>
                        <a:rPr lang="zh-CN" altLang="en-US" sz="1300" u="wavy" kern="100" dirty="0" smtClean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妇女</a:t>
                      </a:r>
                      <a:r>
                        <a:rPr lang="en-US" altLang="zh-CN" sz="1300" u="wavy" kern="100" dirty="0" smtClean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zh-CN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成为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工业劳动者</a:t>
                      </a:r>
                      <a:r>
                        <a:rPr lang="en-US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她们的社会角色发生了变化</a:t>
                      </a:r>
                      <a:r>
                        <a:rPr lang="en-US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为其社会地位的提高创造了条件</a:t>
                      </a: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9673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marL="0" algn="ctr" defTabSz="6858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大众</a:t>
                      </a:r>
                    </a:p>
                    <a:p>
                      <a:pPr marL="0" algn="ctr" defTabSz="6858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教育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背景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6858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19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世纪中期以后</a:t>
                      </a:r>
                      <a:r>
                        <a:rPr lang="en-US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为了</a:t>
                      </a:r>
                      <a:r>
                        <a:rPr lang="zh-CN" altLang="en-US" sz="1300" u="wavy" kern="100" dirty="0" smtClean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适应工业化</a:t>
                      </a:r>
                      <a:r>
                        <a:rPr lang="en-US" altLang="zh-CN" sz="1300" u="wavy" kern="100" dirty="0" smtClean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   </a:t>
                      </a:r>
                      <a:r>
                        <a:rPr lang="zh-CN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发展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的需要</a:t>
                      </a:r>
                      <a:r>
                        <a:rPr lang="en-US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欧洲国家开始推广大众化教育</a:t>
                      </a: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49018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6858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表现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6858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300" u="wavy" kern="100" dirty="0" smtClean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法国和德国</a:t>
                      </a:r>
                      <a:r>
                        <a:rPr lang="en-US" altLang="zh-CN" sz="1300" u="wavy" kern="100" dirty="0" smtClean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zh-CN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最早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建立起国家教育体系。</a:t>
                      </a:r>
                      <a:r>
                        <a:rPr lang="en-US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19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世纪初</a:t>
                      </a:r>
                      <a:r>
                        <a:rPr lang="en-US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en-US" altLang="zh-CN" sz="1300" u="wavy" kern="100" dirty="0" smtClean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zh-CN" altLang="en-US" sz="1300" u="wavy" kern="100" dirty="0" smtClean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德国 </a:t>
                      </a:r>
                      <a:r>
                        <a:rPr lang="zh-CN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推行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教育改革</a:t>
                      </a:r>
                      <a:r>
                        <a:rPr lang="en-US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建立由初等学校、中等学校、大学组成的</a:t>
                      </a:r>
                      <a:r>
                        <a:rPr lang="zh-CN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系统</a:t>
                      </a:r>
                      <a:r>
                        <a:rPr lang="en-US" altLang="zh-CN" sz="1300" u="wavy" kern="100" dirty="0" smtClean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zh-CN" altLang="en-US" sz="1300" u="wavy" kern="100" dirty="0" smtClean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教育体系</a:t>
                      </a:r>
                      <a:r>
                        <a:rPr lang="en-US" altLang="zh-CN" sz="1300" u="wavy" kern="100" dirty="0" smtClean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zh-CN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。</a:t>
                      </a:r>
                      <a:r>
                        <a:rPr lang="en-US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1802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年</a:t>
                      </a:r>
                      <a:r>
                        <a:rPr lang="en-US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法国通过法律开设政府资助的中等学校。从</a:t>
                      </a:r>
                      <a:r>
                        <a:rPr lang="en-US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1870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年开始</a:t>
                      </a:r>
                      <a:r>
                        <a:rPr lang="en-US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英法</a:t>
                      </a:r>
                      <a:r>
                        <a:rPr lang="zh-CN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开始</a:t>
                      </a:r>
                      <a:r>
                        <a:rPr lang="zh-CN" altLang="en-US" sz="1300" u="wavy" kern="100" dirty="0" smtClean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对儿童实行免费义务教育</a:t>
                      </a:r>
                      <a:r>
                        <a:rPr lang="en-US" altLang="zh-CN" sz="1300" u="wavy" kern="100" dirty="0" smtClean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   .</a:t>
                      </a:r>
                      <a:endParaRPr lang="zh-CN" sz="1300" kern="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9673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6858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影响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教育的普及</a:t>
                      </a:r>
                      <a:r>
                        <a:rPr lang="en-US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提高了欧美各国的大众文化水平</a:t>
                      </a:r>
                      <a:r>
                        <a:rPr lang="en-US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促进了社会发展</a:t>
                      </a: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cxnSp>
        <p:nvCxnSpPr>
          <p:cNvPr id="6" name="直接连接符 5"/>
          <p:cNvCxnSpPr/>
          <p:nvPr/>
        </p:nvCxnSpPr>
        <p:spPr>
          <a:xfrm>
            <a:off x="561110" y="1143278"/>
            <a:ext cx="8021781" cy="0"/>
          </a:xfrm>
          <a:prstGeom prst="line">
            <a:avLst/>
          </a:prstGeom>
          <a:ln>
            <a:solidFill>
              <a:srgbClr val="A7390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4"/>
          <p:cNvGrpSpPr/>
          <p:nvPr/>
        </p:nvGrpSpPr>
        <p:grpSpPr>
          <a:xfrm>
            <a:off x="585365" y="775749"/>
            <a:ext cx="7997526" cy="369332"/>
            <a:chOff x="623465" y="764939"/>
            <a:chExt cx="7997526" cy="369332"/>
          </a:xfrm>
        </p:grpSpPr>
        <p:sp>
          <p:nvSpPr>
            <p:cNvPr id="4" name="文本框 3"/>
            <p:cNvSpPr txBox="1"/>
            <p:nvPr/>
          </p:nvSpPr>
          <p:spPr>
            <a:xfrm>
              <a:off x="989277" y="764939"/>
              <a:ext cx="763171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rgbClr val="DE753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考点知识回扣</a:t>
              </a:r>
            </a:p>
          </p:txBody>
        </p:sp>
        <p:grpSp>
          <p:nvGrpSpPr>
            <p:cNvPr id="3" name="组合 13"/>
            <p:cNvGrpSpPr/>
            <p:nvPr/>
          </p:nvGrpSpPr>
          <p:grpSpPr>
            <a:xfrm>
              <a:off x="623465" y="857125"/>
              <a:ext cx="339435" cy="197593"/>
              <a:chOff x="775856" y="1386633"/>
              <a:chExt cx="525631" cy="305982"/>
            </a:xfrm>
            <a:solidFill>
              <a:srgbClr val="B18147"/>
            </a:solidFill>
          </p:grpSpPr>
          <p:sp>
            <p:nvSpPr>
              <p:cNvPr id="12" name="箭头: V 形 11"/>
              <p:cNvSpPr/>
              <p:nvPr/>
            </p:nvSpPr>
            <p:spPr>
              <a:xfrm>
                <a:off x="995506" y="1386634"/>
                <a:ext cx="305981" cy="305981"/>
              </a:xfrm>
              <a:prstGeom prst="chevron">
                <a:avLst/>
              </a:prstGeom>
              <a:solidFill>
                <a:srgbClr val="DE753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baseline="-25000" dirty="0">
                  <a:solidFill>
                    <a:srgbClr val="0FA096"/>
                  </a:solidFill>
                </a:endParaRPr>
              </a:p>
            </p:txBody>
          </p:sp>
          <p:sp>
            <p:nvSpPr>
              <p:cNvPr id="13" name="箭头: V 形 12"/>
              <p:cNvSpPr/>
              <p:nvPr/>
            </p:nvSpPr>
            <p:spPr>
              <a:xfrm>
                <a:off x="775856" y="1386633"/>
                <a:ext cx="305981" cy="305981"/>
              </a:xfrm>
              <a:prstGeom prst="chevron">
                <a:avLst/>
              </a:prstGeom>
              <a:solidFill>
                <a:srgbClr val="DE753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dirty="0">
                  <a:solidFill>
                    <a:schemeClr val="tx1"/>
                  </a:solidFill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表格 16"/>
          <p:cNvGraphicFramePr>
            <a:graphicFrameLocks noGrp="1"/>
          </p:cNvGraphicFramePr>
          <p:nvPr/>
        </p:nvGraphicFramePr>
        <p:xfrm>
          <a:off x="581841" y="1322613"/>
          <a:ext cx="8023316" cy="3420836"/>
        </p:xfrm>
        <a:graphic>
          <a:graphicData uri="http://schemas.openxmlformats.org/drawingml/2006/table">
            <a:tbl>
              <a:tblPr/>
              <a:tblGrid>
                <a:gridCol w="429622"/>
                <a:gridCol w="429622"/>
                <a:gridCol w="858161"/>
                <a:gridCol w="6305911"/>
              </a:tblGrid>
              <a:tr h="281652">
                <a:tc>
                  <a:txBody>
                    <a:bodyPr/>
                    <a:lstStyle/>
                    <a:p>
                      <a:pPr marL="0" algn="ctr" defTabSz="6858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2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主题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algn="ctr" defTabSz="6858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2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具体内容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</a:tr>
              <a:tr h="563304">
                <a:tc rowSpan="5">
                  <a:txBody>
                    <a:bodyPr/>
                    <a:lstStyle/>
                    <a:p>
                      <a:pPr marL="0" algn="ctr" defTabSz="6858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2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工业</a:t>
                      </a:r>
                    </a:p>
                    <a:p>
                      <a:pPr marL="0" algn="ctr" defTabSz="6858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2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化国</a:t>
                      </a:r>
                    </a:p>
                    <a:p>
                      <a:pPr marL="0" algn="ctr" defTabSz="6858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2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家的</a:t>
                      </a:r>
                    </a:p>
                    <a:p>
                      <a:pPr marL="0" algn="ctr" defTabSz="6858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2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社会</a:t>
                      </a:r>
                    </a:p>
                    <a:p>
                      <a:pPr marL="0" algn="ctr" defTabSz="6858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2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变化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marL="0" algn="ctr" defTabSz="6858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2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城</a:t>
                      </a:r>
                    </a:p>
                    <a:p>
                      <a:pPr marL="0" algn="ctr" defTabSz="6858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2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市</a:t>
                      </a:r>
                    </a:p>
                    <a:p>
                      <a:pPr marL="0" algn="ctr" defTabSz="6858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2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化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2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背景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2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工业革命</a:t>
                      </a:r>
                      <a:r>
                        <a:rPr lang="zh-CN" sz="12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开始后</a:t>
                      </a:r>
                      <a:r>
                        <a:rPr lang="en-US" sz="12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12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随着工业和商业的发展</a:t>
                      </a:r>
                      <a:r>
                        <a:rPr lang="en-US" sz="12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12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农村人口不断流向城市</a:t>
                      </a:r>
                      <a:r>
                        <a:rPr lang="en-US" sz="12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12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城市越来越大</a:t>
                      </a:r>
                      <a:r>
                        <a:rPr lang="en-US" sz="12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12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越来越多的人生活在城市里</a:t>
                      </a: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08261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6858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2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表现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(1)</a:t>
                      </a:r>
                      <a:r>
                        <a:rPr lang="zh-CN" sz="12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到</a:t>
                      </a:r>
                      <a:r>
                        <a:rPr lang="en-US" sz="12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19</a:t>
                      </a:r>
                      <a:r>
                        <a:rPr lang="zh-CN" sz="12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世纪后期</a:t>
                      </a:r>
                      <a:r>
                        <a:rPr lang="en-US" sz="12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12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大部分英国人已经生活在城市之中</a:t>
                      </a: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(2)</a:t>
                      </a:r>
                      <a:r>
                        <a:rPr lang="zh-CN" sz="12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欧洲大都市人口激增</a:t>
                      </a: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(3)</a:t>
                      </a:r>
                      <a:r>
                        <a:rPr lang="zh-CN" sz="12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城市化开始时</a:t>
                      </a:r>
                      <a:r>
                        <a:rPr lang="en-US" sz="12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12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城市通常缺乏统一的规划</a:t>
                      </a:r>
                      <a:r>
                        <a:rPr lang="en-US" sz="12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12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卫生、居住等状况很差</a:t>
                      </a: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(4)19</a:t>
                      </a:r>
                      <a:r>
                        <a:rPr lang="zh-CN" sz="12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世纪中期以后</a:t>
                      </a:r>
                      <a:r>
                        <a:rPr lang="en-US" sz="12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12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城市卫生条件开始改善</a:t>
                      </a:r>
                      <a:r>
                        <a:rPr lang="en-US" sz="12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12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排水设施建立起来</a:t>
                      </a:r>
                      <a:r>
                        <a:rPr lang="en-US" sz="12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12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街头照明日益完善</a:t>
                      </a:r>
                      <a:r>
                        <a:rPr lang="en-US" sz="12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12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出现了城市公共交通工具</a:t>
                      </a: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1652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6858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2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影响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2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人们</a:t>
                      </a:r>
                      <a:r>
                        <a:rPr lang="zh-CN" sz="12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的</a:t>
                      </a:r>
                      <a:r>
                        <a:rPr lang="en-US" altLang="zh-CN" sz="1200" u="wavy" kern="100" dirty="0" smtClean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    </a:t>
                      </a:r>
                      <a:r>
                        <a:rPr lang="zh-CN" altLang="en-US" sz="1200" u="wavy" kern="100" dirty="0" smtClean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生活方式 </a:t>
                      </a:r>
                      <a:r>
                        <a:rPr lang="en-US" altLang="zh-CN" sz="1200" u="wavy" kern="100" dirty="0" smtClean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zh-CN" sz="12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发生</a:t>
                      </a:r>
                      <a:r>
                        <a:rPr lang="zh-CN" sz="12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了巨大变化</a:t>
                      </a: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6330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algn="ctr" defTabSz="6858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2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社会</a:t>
                      </a:r>
                    </a:p>
                    <a:p>
                      <a:pPr marL="0" algn="ctr" defTabSz="6858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2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问题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2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社会矛</a:t>
                      </a:r>
                    </a:p>
                    <a:p>
                      <a:pPr marL="0" algn="ctr" defTabSz="6858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2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盾激化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2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资本家</a:t>
                      </a:r>
                      <a:r>
                        <a:rPr lang="zh-CN" sz="12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日益富裕</a:t>
                      </a:r>
                      <a:r>
                        <a:rPr lang="en-US" sz="12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12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工人的工作环境恶劣</a:t>
                      </a:r>
                      <a:r>
                        <a:rPr lang="en-US" sz="12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12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劳动强度高</a:t>
                      </a:r>
                      <a:r>
                        <a:rPr lang="en-US" sz="12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12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收入低</a:t>
                      </a:r>
                      <a:r>
                        <a:rPr lang="en-US" sz="12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12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难以糊口</a:t>
                      </a:r>
                      <a:r>
                        <a:rPr lang="zh-CN" sz="12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。</a:t>
                      </a:r>
                      <a:r>
                        <a:rPr lang="en-US" altLang="zh-CN" sz="1200" u="wavy" kern="100" dirty="0" smtClean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    </a:t>
                      </a:r>
                      <a:r>
                        <a:rPr lang="zh-CN" altLang="en-US" sz="1200" u="wavy" kern="100" dirty="0" smtClean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社会矛盾 </a:t>
                      </a:r>
                      <a:r>
                        <a:rPr lang="en-US" altLang="zh-CN" sz="1200" u="wavy" kern="100" dirty="0" smtClean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zh-CN" sz="12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日益</a:t>
                      </a:r>
                      <a:r>
                        <a:rPr lang="zh-CN" sz="12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尖锐</a:t>
                      </a:r>
                      <a:r>
                        <a:rPr lang="en-US" sz="12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12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工人的反抗斗争日益强烈</a:t>
                      </a: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2663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6858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2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环境污染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2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工厂排放的废气、废水</a:t>
                      </a:r>
                      <a:r>
                        <a:rPr lang="en-US" sz="12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en-US" altLang="zh-CN" sz="1200" u="wavy" kern="100" dirty="0" smtClean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    </a:t>
                      </a:r>
                      <a:r>
                        <a:rPr lang="zh-CN" altLang="en-US" sz="1200" u="wavy" kern="100" dirty="0" smtClean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严重污染 </a:t>
                      </a:r>
                      <a:r>
                        <a:rPr lang="en-US" altLang="zh-CN" sz="1200" u="wavy" kern="100" dirty="0" smtClean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zh-CN" sz="12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大气</a:t>
                      </a:r>
                      <a:r>
                        <a:rPr lang="zh-CN" sz="12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、河流</a:t>
                      </a:r>
                      <a:r>
                        <a:rPr lang="en-US" sz="12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12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影响着人们的身体健康</a:t>
                      </a: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cxnSp>
        <p:nvCxnSpPr>
          <p:cNvPr id="6" name="直接连接符 5"/>
          <p:cNvCxnSpPr/>
          <p:nvPr/>
        </p:nvCxnSpPr>
        <p:spPr>
          <a:xfrm>
            <a:off x="561110" y="1143278"/>
            <a:ext cx="8021781" cy="0"/>
          </a:xfrm>
          <a:prstGeom prst="line">
            <a:avLst/>
          </a:prstGeom>
          <a:ln>
            <a:solidFill>
              <a:srgbClr val="A7390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4"/>
          <p:cNvGrpSpPr/>
          <p:nvPr/>
        </p:nvGrpSpPr>
        <p:grpSpPr>
          <a:xfrm>
            <a:off x="585365" y="775749"/>
            <a:ext cx="7997526" cy="369332"/>
            <a:chOff x="623465" y="764939"/>
            <a:chExt cx="7997526" cy="369332"/>
          </a:xfrm>
        </p:grpSpPr>
        <p:sp>
          <p:nvSpPr>
            <p:cNvPr id="4" name="文本框 3"/>
            <p:cNvSpPr txBox="1"/>
            <p:nvPr/>
          </p:nvSpPr>
          <p:spPr>
            <a:xfrm>
              <a:off x="989277" y="764939"/>
              <a:ext cx="763171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rgbClr val="DE753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考点知识回扣</a:t>
              </a:r>
            </a:p>
          </p:txBody>
        </p:sp>
        <p:grpSp>
          <p:nvGrpSpPr>
            <p:cNvPr id="3" name="组合 13"/>
            <p:cNvGrpSpPr/>
            <p:nvPr/>
          </p:nvGrpSpPr>
          <p:grpSpPr>
            <a:xfrm>
              <a:off x="623465" y="857125"/>
              <a:ext cx="339435" cy="197593"/>
              <a:chOff x="775856" y="1386633"/>
              <a:chExt cx="525631" cy="305982"/>
            </a:xfrm>
            <a:solidFill>
              <a:srgbClr val="B18147"/>
            </a:solidFill>
          </p:grpSpPr>
          <p:sp>
            <p:nvSpPr>
              <p:cNvPr id="12" name="箭头: V 形 11"/>
              <p:cNvSpPr/>
              <p:nvPr/>
            </p:nvSpPr>
            <p:spPr>
              <a:xfrm>
                <a:off x="995506" y="1386634"/>
                <a:ext cx="305981" cy="305981"/>
              </a:xfrm>
              <a:prstGeom prst="chevron">
                <a:avLst/>
              </a:prstGeom>
              <a:solidFill>
                <a:srgbClr val="DE753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baseline="-25000" dirty="0">
                  <a:solidFill>
                    <a:srgbClr val="0FA096"/>
                  </a:solidFill>
                </a:endParaRPr>
              </a:p>
            </p:txBody>
          </p:sp>
          <p:sp>
            <p:nvSpPr>
              <p:cNvPr id="13" name="箭头: V 形 12"/>
              <p:cNvSpPr/>
              <p:nvPr/>
            </p:nvSpPr>
            <p:spPr>
              <a:xfrm>
                <a:off x="775856" y="1386633"/>
                <a:ext cx="305981" cy="305981"/>
              </a:xfrm>
              <a:prstGeom prst="chevron">
                <a:avLst/>
              </a:prstGeom>
              <a:solidFill>
                <a:srgbClr val="DE753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dirty="0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14" name="TextBox 13"/>
          <p:cNvSpPr txBox="1"/>
          <p:nvPr/>
        </p:nvSpPr>
        <p:spPr>
          <a:xfrm>
            <a:off x="7695980" y="821506"/>
            <a:ext cx="678446" cy="372785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300" kern="100" dirty="0" smtClean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（续表）</a:t>
            </a:r>
            <a:endParaRPr lang="zh-CN" altLang="en-US" sz="1300" kern="100" dirty="0">
              <a:solidFill>
                <a:srgbClr val="00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表格 13"/>
          <p:cNvGraphicFramePr>
            <a:graphicFrameLocks noGrp="1"/>
          </p:cNvGraphicFramePr>
          <p:nvPr/>
        </p:nvGraphicFramePr>
        <p:xfrm>
          <a:off x="589759" y="1465034"/>
          <a:ext cx="7917427" cy="3115129"/>
        </p:xfrm>
        <a:graphic>
          <a:graphicData uri="http://schemas.openxmlformats.org/drawingml/2006/table">
            <a:tbl>
              <a:tblPr/>
              <a:tblGrid>
                <a:gridCol w="423952"/>
                <a:gridCol w="423952"/>
                <a:gridCol w="683473"/>
                <a:gridCol w="6386050"/>
              </a:tblGrid>
              <a:tr h="388446">
                <a:tc>
                  <a:txBody>
                    <a:bodyPr/>
                    <a:lstStyle/>
                    <a:p>
                      <a:pPr marL="0" algn="ctr" defTabSz="6858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主题</a:t>
                      </a:r>
                      <a:endParaRPr lang="en-US" altLang="en-US" sz="1300" kern="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algn="ctr" defTabSz="6858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具体内容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52943" marR="52943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52868">
                <a:tc row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近</a:t>
                      </a:r>
                      <a:endParaRPr lang="en-US" altLang="zh-CN" sz="1300" kern="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代</a:t>
                      </a:r>
                      <a:endParaRPr lang="en-US" altLang="zh-CN" sz="1300" kern="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科</a:t>
                      </a:r>
                      <a:endParaRPr lang="en-US" altLang="zh-CN" sz="1300" kern="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学</a:t>
                      </a:r>
                      <a:endParaRPr lang="en-US" altLang="zh-CN" sz="1300" kern="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与</a:t>
                      </a:r>
                      <a:endParaRPr lang="en-US" altLang="zh-CN" sz="1300" kern="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文</a:t>
                      </a:r>
                      <a:endParaRPr lang="en-US" altLang="zh-CN" sz="1300" kern="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化</a:t>
                      </a:r>
                      <a:endParaRPr lang="en-US" sz="1300" kern="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algn="ctr" defTabSz="6858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科</a:t>
                      </a:r>
                    </a:p>
                    <a:p>
                      <a:pPr marL="0" algn="ctr" defTabSz="6858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学</a:t>
                      </a:r>
                    </a:p>
                    <a:p>
                      <a:pPr marL="0" algn="ctr" defTabSz="6858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家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牛顿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6858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(1)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英国科学家牛顿</a:t>
                      </a:r>
                      <a:r>
                        <a:rPr lang="zh-CN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是</a:t>
                      </a:r>
                      <a:r>
                        <a:rPr lang="en-US" altLang="zh-CN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zh-CN" sz="1300" u="sng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zh-CN" altLang="en-US" sz="1300" u="sng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近代自然科学的奠基人</a:t>
                      </a:r>
                      <a:r>
                        <a:rPr lang="en-US" altLang="zh-CN" sz="1300" u="sng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   </a:t>
                      </a:r>
                      <a:r>
                        <a:rPr lang="zh-CN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之一</a:t>
                      </a:r>
                      <a:endParaRPr lang="zh-CN" sz="1300" kern="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(2)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在天文学、数学、力学等领域都有杰出贡献。万有引力定律、光学分析和微积分是他的三大成就</a:t>
                      </a: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(3)1687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年</a:t>
                      </a:r>
                      <a:r>
                        <a:rPr lang="en-US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《自然哲学的数学原理》出版</a:t>
                      </a:r>
                      <a:r>
                        <a:rPr lang="en-US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使</a:t>
                      </a:r>
                      <a:r>
                        <a:rPr lang="en-US" altLang="zh-CN" sz="1300" u="wavy" kern="100" dirty="0" smtClean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zh-CN" altLang="en-US" sz="1300" u="wavy" kern="100" dirty="0" smtClean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物理学 </a:t>
                      </a:r>
                      <a:r>
                        <a:rPr lang="en-US" altLang="zh-CN" sz="1300" u="wavy" kern="100" dirty="0" smtClean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zh-CN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成为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一门独立的科学</a:t>
                      </a: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(4)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他的科学发现使人类对客观世界的探索向前迈进了一大步</a:t>
                      </a:r>
                    </a:p>
                  </a:txBody>
                  <a:tcPr marL="52943" marR="52943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73815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6858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达尔文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6858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(1)1859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年</a:t>
                      </a:r>
                      <a:r>
                        <a:rPr lang="en-US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英国生物学家达尔文出版</a:t>
                      </a:r>
                      <a:r>
                        <a:rPr lang="zh-CN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了</a:t>
                      </a:r>
                      <a:r>
                        <a:rPr lang="en-US" altLang="zh-CN" sz="1300" u="sng" kern="100" dirty="0" smtClean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  《</a:t>
                      </a:r>
                      <a:r>
                        <a:rPr lang="zh-CN" altLang="en-US" sz="1300" u="sng" kern="100" dirty="0" smtClean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物种起源</a:t>
                      </a:r>
                      <a:r>
                        <a:rPr lang="en-US" altLang="zh-CN" sz="1300" u="sng" kern="100" dirty="0" smtClean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  </a:t>
                      </a:r>
                      <a:r>
                        <a:rPr lang="en-US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提出</a:t>
                      </a:r>
                      <a:r>
                        <a:rPr lang="zh-CN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了</a:t>
                      </a:r>
                      <a:r>
                        <a:rPr lang="en-US" altLang="zh-CN" sz="1300" u="sng" kern="100" dirty="0" smtClean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    </a:t>
                      </a:r>
                      <a:r>
                        <a:rPr lang="zh-CN" altLang="en-US" sz="1300" u="sng" kern="100" dirty="0" smtClean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进化论</a:t>
                      </a:r>
                      <a:r>
                        <a:rPr lang="en-US" altLang="zh-CN" sz="1300" u="sng" kern="100" dirty="0" smtClean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zh-CN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的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观点</a:t>
                      </a: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(2)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《物种起源》的出版</a:t>
                      </a:r>
                      <a:r>
                        <a:rPr lang="en-US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打破了千百年来“上帝创造万物”的神创论</a:t>
                      </a:r>
                      <a:r>
                        <a:rPr lang="en-US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是生物科学的一</a:t>
                      </a:r>
                      <a:r>
                        <a:rPr lang="zh-CN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次</a:t>
                      </a:r>
                      <a:r>
                        <a:rPr lang="en-US" altLang="zh-CN" sz="1300" u="sng" kern="100" dirty="0" smtClean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300" u="sng" kern="100" baseline="0" dirty="0" smtClean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   </a:t>
                      </a:r>
                      <a:r>
                        <a:rPr lang="zh-CN" altLang="en-US" sz="1300" u="sng" kern="100" baseline="0" dirty="0" smtClean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伟大革命 </a:t>
                      </a:r>
                      <a:r>
                        <a:rPr lang="en-US" altLang="zh-CN" sz="1300" u="sng" kern="100" baseline="0" dirty="0" smtClean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  .</a:t>
                      </a:r>
                      <a:endParaRPr lang="zh-CN" sz="1300" u="sng" kern="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52943" marR="52943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cxnSp>
        <p:nvCxnSpPr>
          <p:cNvPr id="6" name="直接连接符 5"/>
          <p:cNvCxnSpPr/>
          <p:nvPr/>
        </p:nvCxnSpPr>
        <p:spPr>
          <a:xfrm>
            <a:off x="561110" y="1143278"/>
            <a:ext cx="8021781" cy="0"/>
          </a:xfrm>
          <a:prstGeom prst="line">
            <a:avLst/>
          </a:prstGeom>
          <a:ln>
            <a:solidFill>
              <a:srgbClr val="A7390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4"/>
          <p:cNvGrpSpPr/>
          <p:nvPr/>
        </p:nvGrpSpPr>
        <p:grpSpPr>
          <a:xfrm>
            <a:off x="585365" y="775749"/>
            <a:ext cx="7997526" cy="369332"/>
            <a:chOff x="623465" y="764939"/>
            <a:chExt cx="7997526" cy="369332"/>
          </a:xfrm>
        </p:grpSpPr>
        <p:sp>
          <p:nvSpPr>
            <p:cNvPr id="4" name="文本框 3"/>
            <p:cNvSpPr txBox="1"/>
            <p:nvPr/>
          </p:nvSpPr>
          <p:spPr>
            <a:xfrm>
              <a:off x="989277" y="764939"/>
              <a:ext cx="763171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rgbClr val="DE753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考点知识回扣</a:t>
              </a:r>
            </a:p>
          </p:txBody>
        </p:sp>
        <p:grpSp>
          <p:nvGrpSpPr>
            <p:cNvPr id="3" name="组合 13"/>
            <p:cNvGrpSpPr/>
            <p:nvPr/>
          </p:nvGrpSpPr>
          <p:grpSpPr>
            <a:xfrm>
              <a:off x="623465" y="857125"/>
              <a:ext cx="339435" cy="197593"/>
              <a:chOff x="775856" y="1386633"/>
              <a:chExt cx="525631" cy="305982"/>
            </a:xfrm>
            <a:solidFill>
              <a:srgbClr val="B18147"/>
            </a:solidFill>
          </p:grpSpPr>
          <p:sp>
            <p:nvSpPr>
              <p:cNvPr id="12" name="箭头: V 形 11"/>
              <p:cNvSpPr/>
              <p:nvPr/>
            </p:nvSpPr>
            <p:spPr>
              <a:xfrm>
                <a:off x="995506" y="1386634"/>
                <a:ext cx="305981" cy="305981"/>
              </a:xfrm>
              <a:prstGeom prst="chevron">
                <a:avLst/>
              </a:prstGeom>
              <a:solidFill>
                <a:srgbClr val="DE753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baseline="-25000" dirty="0">
                  <a:solidFill>
                    <a:srgbClr val="0FA096"/>
                  </a:solidFill>
                </a:endParaRPr>
              </a:p>
            </p:txBody>
          </p:sp>
          <p:sp>
            <p:nvSpPr>
              <p:cNvPr id="13" name="箭头: V 形 12"/>
              <p:cNvSpPr/>
              <p:nvPr/>
            </p:nvSpPr>
            <p:spPr>
              <a:xfrm>
                <a:off x="775856" y="1386633"/>
                <a:ext cx="305981" cy="305981"/>
              </a:xfrm>
              <a:prstGeom prst="chevron">
                <a:avLst/>
              </a:prstGeom>
              <a:solidFill>
                <a:srgbClr val="DE753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dirty="0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19" name="TextBox 18"/>
          <p:cNvSpPr txBox="1"/>
          <p:nvPr/>
        </p:nvSpPr>
        <p:spPr>
          <a:xfrm>
            <a:off x="7581679" y="1082762"/>
            <a:ext cx="678446" cy="372785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300" kern="100" dirty="0" smtClean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（续表）</a:t>
            </a:r>
            <a:endParaRPr lang="zh-CN" altLang="en-US" sz="1300" kern="100" dirty="0">
              <a:solidFill>
                <a:srgbClr val="00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表格 13"/>
          <p:cNvGraphicFramePr>
            <a:graphicFrameLocks noGrp="1"/>
          </p:cNvGraphicFramePr>
          <p:nvPr/>
        </p:nvGraphicFramePr>
        <p:xfrm>
          <a:off x="589758" y="1424213"/>
          <a:ext cx="8007236" cy="3370878"/>
        </p:xfrm>
        <a:graphic>
          <a:graphicData uri="http://schemas.openxmlformats.org/drawingml/2006/table">
            <a:tbl>
              <a:tblPr/>
              <a:tblGrid>
                <a:gridCol w="428761"/>
                <a:gridCol w="428761"/>
                <a:gridCol w="691226"/>
                <a:gridCol w="6458488"/>
              </a:tblGrid>
              <a:tr h="399078">
                <a:tc>
                  <a:txBody>
                    <a:bodyPr/>
                    <a:lstStyle/>
                    <a:p>
                      <a:pPr marL="0" algn="ctr" defTabSz="6858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主题</a:t>
                      </a:r>
                      <a:endParaRPr lang="en-US" altLang="en-US" sz="1300" kern="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algn="ctr" defTabSz="6858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具体内容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52943" marR="52943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40851">
                <a:tc rowSpan="4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近</a:t>
                      </a:r>
                      <a:endParaRPr lang="en-US" altLang="zh-CN" sz="1300" kern="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代</a:t>
                      </a:r>
                      <a:endParaRPr lang="en-US" altLang="zh-CN" sz="1300" kern="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科</a:t>
                      </a:r>
                      <a:endParaRPr lang="en-US" altLang="zh-CN" sz="1300" kern="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学</a:t>
                      </a:r>
                      <a:endParaRPr lang="en-US" altLang="zh-CN" sz="1300" kern="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与</a:t>
                      </a:r>
                      <a:endParaRPr lang="en-US" altLang="zh-CN" sz="1300" kern="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文</a:t>
                      </a:r>
                      <a:endParaRPr lang="en-US" altLang="zh-CN" sz="1300" kern="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化</a:t>
                      </a:r>
                      <a:endParaRPr lang="en-US" sz="1300" kern="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algn="ctr" defTabSz="6858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文</a:t>
                      </a:r>
                      <a:endParaRPr lang="en-US" altLang="zh-CN" sz="1300" kern="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  <a:p>
                      <a:pPr marL="0" algn="ctr" defTabSz="6858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学</a:t>
                      </a:r>
                    </a:p>
                    <a:p>
                      <a:pPr marL="0" algn="ctr" defTabSz="6858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巨</a:t>
                      </a:r>
                      <a:endParaRPr lang="en-US" altLang="zh-CN" sz="1300" kern="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  <a:p>
                      <a:pPr marL="0" algn="ctr" defTabSz="6858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巴尔扎克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6858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巴尔扎克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是</a:t>
                      </a:r>
                      <a:r>
                        <a:rPr lang="en-US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19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世纪法国伟大的作家</a:t>
                      </a:r>
                      <a:r>
                        <a:rPr lang="en-US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代表作有小说</a:t>
                      </a:r>
                      <a:r>
                        <a:rPr lang="zh-CN" sz="1300" u="sng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集</a:t>
                      </a:r>
                      <a:r>
                        <a:rPr lang="en-US" altLang="zh-CN" sz="1300" u="sng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  《</a:t>
                      </a:r>
                      <a:r>
                        <a:rPr lang="zh-CN" altLang="en-US" sz="1300" u="sng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人间喜剧</a:t>
                      </a:r>
                      <a:r>
                        <a:rPr lang="en-US" altLang="zh-CN" sz="1300" u="sng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》《</a:t>
                      </a:r>
                      <a:r>
                        <a:rPr lang="zh-CN" altLang="en-US" sz="1300" u="sng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高老头</a:t>
                      </a:r>
                      <a:r>
                        <a:rPr lang="en-US" altLang="zh-CN" sz="1300" u="sng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》《</a:t>
                      </a:r>
                      <a:r>
                        <a:rPr lang="zh-CN" altLang="en-US" sz="1300" u="sng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欧也妮</a:t>
                      </a:r>
                      <a:r>
                        <a:rPr lang="en-US" altLang="zh-CN" sz="1300" u="sng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·</a:t>
                      </a:r>
                      <a:r>
                        <a:rPr lang="zh-CN" altLang="en-US" sz="1300" u="sng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葛朗台</a:t>
                      </a:r>
                      <a:r>
                        <a:rPr lang="en-US" altLang="zh-CN" sz="1300" u="sng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等</a:t>
                      </a:r>
                      <a:r>
                        <a:rPr lang="en-US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再现了法国</a:t>
                      </a:r>
                      <a:r>
                        <a:rPr lang="en-US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19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世纪早期纷繁复杂的社会图景</a:t>
                      </a:r>
                      <a:r>
                        <a:rPr lang="en-US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给后人留下了一部法国社会特别是巴黎上流社会的变迁史</a:t>
                      </a:r>
                    </a:p>
                  </a:txBody>
                  <a:tcPr marL="52943" marR="52943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89022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6858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列夫·托</a:t>
                      </a:r>
                    </a:p>
                    <a:p>
                      <a:pPr marL="0" algn="ctr" defTabSz="6858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尔斯泰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6858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俄国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伟大的作家。代表作</a:t>
                      </a:r>
                      <a:r>
                        <a:rPr lang="zh-CN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有</a:t>
                      </a:r>
                      <a:r>
                        <a:rPr lang="en-US" altLang="zh-CN" sz="1300" u="sng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《</a:t>
                      </a:r>
                      <a:r>
                        <a:rPr lang="zh-CN" altLang="en-US" sz="1300" u="sng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战争与和平</a:t>
                      </a:r>
                      <a:r>
                        <a:rPr lang="en-US" altLang="zh-CN" sz="1300" u="sng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 《</a:t>
                      </a:r>
                      <a:r>
                        <a:rPr lang="zh-CN" altLang="en-US" sz="1300" u="sng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安娜</a:t>
                      </a:r>
                      <a:r>
                        <a:rPr lang="en-US" altLang="zh-CN" sz="1300" u="sng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·</a:t>
                      </a:r>
                      <a:r>
                        <a:rPr lang="zh-CN" altLang="en-US" sz="1300" u="sng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卡列尼娜</a:t>
                      </a:r>
                      <a:r>
                        <a:rPr lang="en-US" altLang="zh-CN" sz="1300" u="sng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 《</a:t>
                      </a:r>
                      <a:r>
                        <a:rPr lang="zh-CN" altLang="en-US" sz="1300" u="sng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复活</a:t>
                      </a:r>
                      <a:r>
                        <a:rPr lang="en-US" altLang="zh-CN" sz="1300" u="sng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  </a:t>
                      </a:r>
                      <a:r>
                        <a:rPr lang="zh-CN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等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。在宏阔的社会背景下描绘出俄国社会各阶层的生活场景</a:t>
                      </a:r>
                      <a:r>
                        <a:rPr lang="en-US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深刻揭露了</a:t>
                      </a:r>
                      <a:r>
                        <a:rPr lang="en-US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19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世纪后期到</a:t>
                      </a:r>
                      <a:r>
                        <a:rPr lang="en-US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世纪初期俄国社会的基本矛盾</a:t>
                      </a:r>
                      <a:r>
                        <a:rPr lang="en-US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1300" u="sng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被称为“俄国革命的镜子”</a:t>
                      </a:r>
                      <a:r>
                        <a:rPr lang="en-US" altLang="zh-CN" sz="1300" u="sng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zh-CN" sz="1300" u="sng" kern="100" dirty="0" smtClean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.</a:t>
                      </a:r>
                      <a:endParaRPr lang="zh-CN" sz="1300" u="sng" kern="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52943" marR="52943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40851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algn="ctr" defTabSz="6858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音乐、</a:t>
                      </a:r>
                    </a:p>
                    <a:p>
                      <a:pPr marL="0" algn="ctr" defTabSz="6858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美术</a:t>
                      </a:r>
                    </a:p>
                    <a:p>
                      <a:pPr marL="0" algn="ctr" defTabSz="6858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大师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贝多芬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6858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德国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天才作曲家</a:t>
                      </a:r>
                      <a:r>
                        <a:rPr lang="en-US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也是资产阶级革命运动的热情歌颂者。贝多芬的代表作第三交响曲《英雄交响曲》</a:t>
                      </a:r>
                      <a:r>
                        <a:rPr lang="en-US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完成于</a:t>
                      </a:r>
                      <a:r>
                        <a:rPr lang="en-US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1804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年</a:t>
                      </a:r>
                      <a:r>
                        <a:rPr lang="en-US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是贝多芬第一部明确反映重大社会题材的作品</a:t>
                      </a:r>
                      <a:r>
                        <a:rPr lang="en-US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标志着贝多芬</a:t>
                      </a:r>
                      <a:r>
                        <a:rPr lang="zh-CN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在</a:t>
                      </a:r>
                      <a:r>
                        <a:rPr lang="zh-CN" altLang="en-US" sz="1300" u="sng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思想上和艺术上的成熟</a:t>
                      </a:r>
                      <a:r>
                        <a:rPr lang="en-US" altLang="zh-CN" sz="1300" u="sng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en-US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)</a:t>
                      </a:r>
                      <a:endParaRPr lang="zh-CN" sz="1300" kern="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52943" marR="52943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634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6858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梵高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6858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荷兰画家梵高的代表作</a:t>
                      </a:r>
                      <a:r>
                        <a:rPr lang="zh-CN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有</a:t>
                      </a:r>
                      <a:r>
                        <a:rPr lang="en-US" altLang="zh-CN" sz="1300" u="sng" kern="100" dirty="0" smtClean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en-US" altLang="zh-CN" sz="1300" u="sng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《</a:t>
                      </a:r>
                      <a:r>
                        <a:rPr lang="zh-CN" altLang="en-US" sz="1300" u="sng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夜间的咖啡馆</a:t>
                      </a:r>
                      <a:r>
                        <a:rPr lang="en-US" altLang="zh-CN" sz="1300" u="sng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》《</a:t>
                      </a:r>
                      <a:r>
                        <a:rPr lang="zh-CN" altLang="en-US" sz="1300" u="sng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向日葵</a:t>
                      </a:r>
                      <a:r>
                        <a:rPr lang="en-US" altLang="zh-CN" sz="1300" u="sng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   </a:t>
                      </a:r>
                      <a:r>
                        <a:rPr lang="zh-CN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等</a:t>
                      </a:r>
                      <a:endParaRPr lang="zh-CN" sz="1300" kern="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52943" marR="52943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cxnSp>
        <p:nvCxnSpPr>
          <p:cNvPr id="6" name="直接连接符 5"/>
          <p:cNvCxnSpPr/>
          <p:nvPr/>
        </p:nvCxnSpPr>
        <p:spPr>
          <a:xfrm>
            <a:off x="561110" y="1143278"/>
            <a:ext cx="8021781" cy="0"/>
          </a:xfrm>
          <a:prstGeom prst="line">
            <a:avLst/>
          </a:prstGeom>
          <a:ln>
            <a:solidFill>
              <a:srgbClr val="A7390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4"/>
          <p:cNvGrpSpPr/>
          <p:nvPr/>
        </p:nvGrpSpPr>
        <p:grpSpPr>
          <a:xfrm>
            <a:off x="585365" y="775749"/>
            <a:ext cx="7997526" cy="369332"/>
            <a:chOff x="623465" y="764939"/>
            <a:chExt cx="7997526" cy="369332"/>
          </a:xfrm>
        </p:grpSpPr>
        <p:sp>
          <p:nvSpPr>
            <p:cNvPr id="4" name="文本框 3"/>
            <p:cNvSpPr txBox="1"/>
            <p:nvPr/>
          </p:nvSpPr>
          <p:spPr>
            <a:xfrm>
              <a:off x="989277" y="764939"/>
              <a:ext cx="763171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rgbClr val="DE753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考点知识回扣</a:t>
              </a:r>
            </a:p>
          </p:txBody>
        </p:sp>
        <p:grpSp>
          <p:nvGrpSpPr>
            <p:cNvPr id="3" name="组合 13"/>
            <p:cNvGrpSpPr/>
            <p:nvPr/>
          </p:nvGrpSpPr>
          <p:grpSpPr>
            <a:xfrm>
              <a:off x="623465" y="857125"/>
              <a:ext cx="339435" cy="197593"/>
              <a:chOff x="775856" y="1386633"/>
              <a:chExt cx="525631" cy="305982"/>
            </a:xfrm>
            <a:solidFill>
              <a:srgbClr val="B18147"/>
            </a:solidFill>
          </p:grpSpPr>
          <p:sp>
            <p:nvSpPr>
              <p:cNvPr id="12" name="箭头: V 形 11"/>
              <p:cNvSpPr/>
              <p:nvPr/>
            </p:nvSpPr>
            <p:spPr>
              <a:xfrm>
                <a:off x="995506" y="1386634"/>
                <a:ext cx="305981" cy="305981"/>
              </a:xfrm>
              <a:prstGeom prst="chevron">
                <a:avLst/>
              </a:prstGeom>
              <a:solidFill>
                <a:srgbClr val="DE753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baseline="-25000" dirty="0">
                  <a:solidFill>
                    <a:srgbClr val="0FA096"/>
                  </a:solidFill>
                </a:endParaRPr>
              </a:p>
            </p:txBody>
          </p:sp>
          <p:sp>
            <p:nvSpPr>
              <p:cNvPr id="13" name="箭头: V 形 12"/>
              <p:cNvSpPr/>
              <p:nvPr/>
            </p:nvSpPr>
            <p:spPr>
              <a:xfrm>
                <a:off x="775856" y="1386633"/>
                <a:ext cx="305981" cy="305981"/>
              </a:xfrm>
              <a:prstGeom prst="chevron">
                <a:avLst/>
              </a:prstGeom>
              <a:solidFill>
                <a:srgbClr val="DE753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dirty="0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18" name="TextBox 17"/>
          <p:cNvSpPr txBox="1"/>
          <p:nvPr/>
        </p:nvSpPr>
        <p:spPr>
          <a:xfrm>
            <a:off x="7695980" y="1066435"/>
            <a:ext cx="678446" cy="372785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300" kern="100" dirty="0" smtClean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（续表）</a:t>
            </a:r>
            <a:endParaRPr lang="zh-CN" altLang="en-US" sz="1300" kern="100" dirty="0">
              <a:solidFill>
                <a:srgbClr val="00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199" y="1347107"/>
            <a:ext cx="7543801" cy="719034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b="1" dirty="0" smtClean="0">
                <a:solidFill>
                  <a:srgbClr val="DE753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1400" b="1" dirty="0" smtClean="0">
                <a:solidFill>
                  <a:srgbClr val="DE753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异同对比</a:t>
            </a:r>
            <a:r>
              <a:rPr lang="en-US" altLang="zh-CN" sz="1400" b="1" dirty="0" smtClean="0">
                <a:solidFill>
                  <a:srgbClr val="DE753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 </a:t>
            </a:r>
          </a:p>
          <a:p>
            <a:pPr>
              <a:lnSpc>
                <a:spcPct val="150000"/>
              </a:lnSpc>
            </a:pPr>
            <a:r>
              <a:rPr lang="zh-CN" altLang="en-US" sz="14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两次工业革命的特征及两次工业革命对中国的影响</a:t>
            </a:r>
          </a:p>
        </p:txBody>
      </p:sp>
      <p:grpSp>
        <p:nvGrpSpPr>
          <p:cNvPr id="2" name="组合 8"/>
          <p:cNvGrpSpPr/>
          <p:nvPr/>
        </p:nvGrpSpPr>
        <p:grpSpPr>
          <a:xfrm>
            <a:off x="4041487" y="706582"/>
            <a:ext cx="1019463" cy="398562"/>
            <a:chOff x="3768437" y="706582"/>
            <a:chExt cx="1019463" cy="398562"/>
          </a:xfrm>
        </p:grpSpPr>
        <p:sp>
          <p:nvSpPr>
            <p:cNvPr id="10" name="文本框 4"/>
            <p:cNvSpPr txBox="1"/>
            <p:nvPr/>
          </p:nvSpPr>
          <p:spPr>
            <a:xfrm>
              <a:off x="3768437" y="706582"/>
              <a:ext cx="893441" cy="398562"/>
            </a:xfrm>
            <a:prstGeom prst="rect">
              <a:avLst/>
            </a:prstGeom>
            <a:noFill/>
          </p:spPr>
          <p:txBody>
            <a:bodyPr wrap="none" lIns="36000" tIns="36000" rIns="36000" bIns="36000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600" b="1" dirty="0">
                  <a:solidFill>
                    <a:srgbClr val="DE753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重难</a:t>
              </a:r>
              <a:r>
                <a:rPr lang="zh-CN" altLang="en-US" sz="16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拓展</a:t>
              </a:r>
            </a:p>
          </p:txBody>
        </p:sp>
        <p:cxnSp>
          <p:nvCxnSpPr>
            <p:cNvPr id="11" name="直接箭头连接符 10"/>
            <p:cNvCxnSpPr>
              <a:stCxn id="10" idx="3"/>
            </p:cNvCxnSpPr>
            <p:nvPr/>
          </p:nvCxnSpPr>
          <p:spPr>
            <a:xfrm>
              <a:off x="4661878" y="905863"/>
              <a:ext cx="126022" cy="135537"/>
            </a:xfrm>
            <a:prstGeom prst="straightConnector1">
              <a:avLst/>
            </a:prstGeom>
            <a:ln>
              <a:solidFill>
                <a:srgbClr val="DE7538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9" name="表格 8"/>
          <p:cNvGraphicFramePr>
            <a:graphicFrameLocks noGrp="1"/>
          </p:cNvGraphicFramePr>
          <p:nvPr/>
        </p:nvGraphicFramePr>
        <p:xfrm>
          <a:off x="500198" y="2177143"/>
          <a:ext cx="8080466" cy="2484939"/>
        </p:xfrm>
        <a:graphic>
          <a:graphicData uri="http://schemas.openxmlformats.org/drawingml/2006/table">
            <a:tbl>
              <a:tblPr/>
              <a:tblGrid>
                <a:gridCol w="529287"/>
                <a:gridCol w="3583336"/>
                <a:gridCol w="3967843"/>
              </a:tblGrid>
              <a:tr h="212976">
                <a:tc>
                  <a:txBody>
                    <a:bodyPr/>
                    <a:lstStyle/>
                    <a:p>
                      <a:pPr marL="0" algn="ctr" defTabSz="685800" rtl="0" eaLnBrk="1" latinLnBrk="0" hangingPunct="1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12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项目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latinLnBrk="0" hangingPunct="1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12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第一次工业革命</a:t>
                      </a: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latinLnBrk="0" hangingPunct="1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12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第二次工业革命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</a:tr>
              <a:tr h="1021452">
                <a:tc>
                  <a:txBody>
                    <a:bodyPr/>
                    <a:lstStyle/>
                    <a:p>
                      <a:pPr marL="0" algn="ctr" defTabSz="685800" rtl="0" eaLnBrk="1" latinLnBrk="0" hangingPunct="1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12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特征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685800" rtl="0" eaLnBrk="1" latinLnBrk="0" hangingPunct="1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12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瓦特</a:t>
                      </a:r>
                      <a:r>
                        <a:rPr lang="zh-CN" sz="12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改良蒸汽机</a:t>
                      </a:r>
                      <a:r>
                        <a:rPr lang="en-US" sz="12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12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人类社会进入“蒸汽时代”</a:t>
                      </a:r>
                      <a:r>
                        <a:rPr lang="en-US" sz="12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;</a:t>
                      </a:r>
                      <a:r>
                        <a:rPr lang="zh-CN" sz="12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发明者为有经验的工人、技师</a:t>
                      </a:r>
                      <a:r>
                        <a:rPr lang="en-US" sz="12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;</a:t>
                      </a:r>
                      <a:r>
                        <a:rPr lang="zh-CN" sz="12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第一次工业革命始于英国</a:t>
                      </a:r>
                      <a:r>
                        <a:rPr lang="en-US" sz="12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12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一国向多国扩展</a:t>
                      </a:r>
                      <a:r>
                        <a:rPr lang="en-US" sz="12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12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英国一枝独秀</a:t>
                      </a:r>
                      <a:r>
                        <a:rPr lang="en-US" sz="12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);</a:t>
                      </a:r>
                      <a:r>
                        <a:rPr lang="zh-CN" sz="12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建立大工厂制度</a:t>
                      </a: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685800" rtl="0" eaLnBrk="1" latinLnBrk="0" hangingPunct="1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12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电力</a:t>
                      </a:r>
                      <a:r>
                        <a:rPr lang="zh-CN" sz="12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被广泛使用</a:t>
                      </a:r>
                      <a:r>
                        <a:rPr lang="en-US" sz="12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12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人类社会进入“电气时代”</a:t>
                      </a:r>
                      <a:r>
                        <a:rPr lang="en-US" sz="12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;</a:t>
                      </a:r>
                      <a:r>
                        <a:rPr lang="zh-CN" sz="12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科学家发挥重要作用</a:t>
                      </a:r>
                      <a:r>
                        <a:rPr lang="en-US" sz="12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12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科学与技术紧密结合</a:t>
                      </a:r>
                      <a:r>
                        <a:rPr lang="en-US" sz="12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12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科技含量高</a:t>
                      </a:r>
                      <a:r>
                        <a:rPr lang="en-US" sz="12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;</a:t>
                      </a:r>
                      <a:r>
                        <a:rPr lang="zh-CN" sz="12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在主要资本主义国家同时进行</a:t>
                      </a:r>
                      <a:r>
                        <a:rPr lang="en-US" sz="12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;</a:t>
                      </a:r>
                      <a:r>
                        <a:rPr lang="zh-CN" sz="12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俄、日、德等后起的资本主义国家两次工业革命交叉进行</a:t>
                      </a:r>
                      <a:r>
                        <a:rPr lang="en-US" sz="12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;</a:t>
                      </a:r>
                      <a:r>
                        <a:rPr lang="zh-CN" sz="12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出现垄断和垄断组织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25743">
                <a:tc>
                  <a:txBody>
                    <a:bodyPr/>
                    <a:lstStyle/>
                    <a:p>
                      <a:pPr marL="0" algn="ctr" defTabSz="685800" rtl="0" eaLnBrk="1" latinLnBrk="0" hangingPunct="1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12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对</a:t>
                      </a:r>
                      <a:r>
                        <a:rPr lang="zh-CN" sz="12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中国</a:t>
                      </a:r>
                      <a:endParaRPr lang="en-US" altLang="zh-CN" sz="1200" kern="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  <a:p>
                      <a:pPr marL="0" algn="ctr" defTabSz="685800" rtl="0" eaLnBrk="1" latinLnBrk="0" hangingPunct="1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12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的</a:t>
                      </a:r>
                      <a:r>
                        <a:rPr lang="zh-CN" sz="12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影响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685800" rtl="0" eaLnBrk="1" latinLnBrk="0" hangingPunct="1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12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西方</a:t>
                      </a:r>
                      <a:r>
                        <a:rPr lang="zh-CN" sz="12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列强发动了两次鸦片战争</a:t>
                      </a:r>
                      <a:r>
                        <a:rPr lang="en-US" sz="12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12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中国开始沦为半殖民地半封建社会。面对危机</a:t>
                      </a:r>
                      <a:r>
                        <a:rPr lang="en-US" sz="12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12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地主阶级洋务派掀起了一场地主阶级的自救运动——洋务运动。中国自给自足的自然经济开始解体</a:t>
                      </a:r>
                      <a:r>
                        <a:rPr lang="en-US" sz="12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12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民族资本主义产生</a:t>
                      </a: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685800" rtl="0" eaLnBrk="1" latinLnBrk="0" hangingPunct="1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12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帝国主义</a:t>
                      </a:r>
                      <a:r>
                        <a:rPr lang="zh-CN" sz="12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列强发动了甲午中日战争和八国联军侵华战争</a:t>
                      </a:r>
                      <a:r>
                        <a:rPr lang="en-US" sz="12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12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掀起“瓜分”中国的狂潮</a:t>
                      </a:r>
                      <a:r>
                        <a:rPr lang="en-US" sz="12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12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中国完全沦为半殖民地半封建社会。中国人民救亡图存的运动高涨</a:t>
                      </a:r>
                      <a:r>
                        <a:rPr lang="en-US" sz="12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12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中国资产阶级开始登上政治舞台</a:t>
                      </a:r>
                      <a:r>
                        <a:rPr lang="en-US" sz="12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12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掀起了戊戌变法、辛亥革命</a:t>
                      </a:r>
                      <a:r>
                        <a:rPr lang="en-US" sz="12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12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洋务运动后期创办民用企业</a:t>
                      </a:r>
                      <a:r>
                        <a:rPr lang="en-US" sz="12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12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促进了民族资本主义的发展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357867" y="1471389"/>
            <a:ext cx="8288111" cy="23544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1400" b="1" dirty="0" smtClean="0">
                <a:solidFill>
                  <a:srgbClr val="DE753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1400" b="1" dirty="0" smtClean="0">
                <a:solidFill>
                  <a:srgbClr val="DE753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设问分析</a:t>
            </a:r>
            <a:r>
              <a:rPr lang="zh-CN" altLang="zh-CN" sz="1400" b="1" dirty="0" smtClean="0">
                <a:solidFill>
                  <a:srgbClr val="DE753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</a:p>
          <a:p>
            <a:pPr>
              <a:lnSpc>
                <a:spcPct val="150000"/>
              </a:lnSpc>
            </a:pPr>
            <a:r>
              <a:rPr lang="en-US" altLang="en-US" sz="14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1.</a:t>
            </a:r>
            <a:r>
              <a:rPr lang="zh-CN" altLang="en-US" sz="14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结合两次工业革命的相关知识指出</a:t>
            </a:r>
            <a:r>
              <a:rPr lang="en-US" altLang="en-US" sz="14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14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工业革命给你带来哪些启示</a:t>
            </a:r>
            <a:r>
              <a:rPr lang="en-US" altLang="en-US" sz="14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?</a:t>
            </a:r>
            <a:endParaRPr lang="zh-CN" altLang="en-US" sz="1400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1400" b="1" dirty="0" smtClean="0">
                <a:solidFill>
                  <a:srgbClr val="DE753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1400" b="1" dirty="0" smtClean="0">
                <a:solidFill>
                  <a:srgbClr val="DE753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解答</a:t>
            </a:r>
            <a:r>
              <a:rPr lang="en-US" altLang="zh-CN" sz="1400" b="1" dirty="0" smtClean="0">
                <a:solidFill>
                  <a:srgbClr val="DE753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</a:p>
          <a:p>
            <a:pPr>
              <a:lnSpc>
                <a:spcPct val="150000"/>
              </a:lnSpc>
            </a:pPr>
            <a:r>
              <a:rPr lang="en-US" altLang="en-US" sz="14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(1)</a:t>
            </a:r>
            <a:r>
              <a:rPr lang="zh-CN" altLang="en-US" sz="14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科学技术是第一生产力。</a:t>
            </a:r>
          </a:p>
          <a:p>
            <a:pPr>
              <a:lnSpc>
                <a:spcPct val="150000"/>
              </a:lnSpc>
            </a:pPr>
            <a:r>
              <a:rPr lang="en-US" altLang="en-US" sz="14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(2)</a:t>
            </a:r>
            <a:r>
              <a:rPr lang="zh-CN" altLang="en-US" sz="14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经济的发展需要和平稳定的社会环境。</a:t>
            </a:r>
          </a:p>
          <a:p>
            <a:pPr>
              <a:lnSpc>
                <a:spcPct val="150000"/>
              </a:lnSpc>
            </a:pPr>
            <a:r>
              <a:rPr lang="en-US" altLang="en-US" sz="14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(3)</a:t>
            </a:r>
            <a:r>
              <a:rPr lang="zh-CN" altLang="en-US" sz="14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政治对经济具有反作用。</a:t>
            </a:r>
          </a:p>
          <a:p>
            <a:pPr>
              <a:lnSpc>
                <a:spcPct val="150000"/>
              </a:lnSpc>
            </a:pPr>
            <a:r>
              <a:rPr lang="en-US" altLang="en-US" sz="14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(4)</a:t>
            </a:r>
            <a:r>
              <a:rPr lang="zh-CN" altLang="en-US" sz="14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在发展经济的同时要注意保护环境。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100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1000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1000"/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1000"/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357867" y="1471389"/>
            <a:ext cx="8288111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1400" b="1" dirty="0" smtClean="0">
                <a:solidFill>
                  <a:srgbClr val="DE753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1400" b="1" dirty="0" smtClean="0">
                <a:solidFill>
                  <a:srgbClr val="DE753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设问分析</a:t>
            </a:r>
            <a:r>
              <a:rPr lang="zh-CN" altLang="zh-CN" sz="1400" b="1" dirty="0" smtClean="0">
                <a:solidFill>
                  <a:srgbClr val="DE753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</a:p>
          <a:p>
            <a:pPr>
              <a:lnSpc>
                <a:spcPct val="150000"/>
              </a:lnSpc>
            </a:pPr>
            <a:r>
              <a:rPr lang="en-US" altLang="en-US" sz="14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2.</a:t>
            </a:r>
            <a:r>
              <a:rPr lang="zh-CN" altLang="en-US" sz="14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科学家在社会发展中的作用有哪些</a:t>
            </a:r>
            <a:r>
              <a:rPr lang="en-US" altLang="en-US" sz="14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?</a:t>
            </a:r>
            <a:endParaRPr lang="zh-CN" altLang="en-US" sz="1400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endParaRPr lang="zh-CN" altLang="en-US" sz="1400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1400" b="1" dirty="0" smtClean="0">
                <a:solidFill>
                  <a:srgbClr val="DE753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1400" b="1" dirty="0" smtClean="0">
                <a:solidFill>
                  <a:srgbClr val="DE753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解答</a:t>
            </a:r>
            <a:r>
              <a:rPr lang="en-US" altLang="zh-CN" sz="1400" b="1" dirty="0" smtClean="0">
                <a:solidFill>
                  <a:srgbClr val="DE753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</a:p>
          <a:p>
            <a:pPr>
              <a:lnSpc>
                <a:spcPct val="150000"/>
              </a:lnSpc>
            </a:pPr>
            <a:r>
              <a:rPr lang="en-US" altLang="en-US" sz="14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(1)</a:t>
            </a:r>
            <a:r>
              <a:rPr lang="zh-CN" altLang="en-US" sz="14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推动了生产力的进步</a:t>
            </a:r>
            <a:r>
              <a:rPr lang="en-US" altLang="en-US" sz="14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14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提高了人们的生活质量。</a:t>
            </a:r>
          </a:p>
          <a:p>
            <a:pPr>
              <a:lnSpc>
                <a:spcPct val="150000"/>
              </a:lnSpc>
            </a:pPr>
            <a:r>
              <a:rPr lang="en-US" altLang="en-US" sz="14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(2)</a:t>
            </a:r>
            <a:r>
              <a:rPr lang="zh-CN" altLang="en-US" sz="14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为生产领域的发明创造提供了坚实的科学理论依据。</a:t>
            </a:r>
          </a:p>
          <a:p>
            <a:r>
              <a:rPr lang="en-US" altLang="en-US" sz="14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(3)</a:t>
            </a:r>
            <a:r>
              <a:rPr lang="zh-CN" altLang="en-US" sz="14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科学家的探索、钻研精神是人类宝贵的精神财富。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1000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1000"/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1000"/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585365" y="1289775"/>
            <a:ext cx="8021780" cy="357781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b="1" dirty="0">
                <a:solidFill>
                  <a:srgbClr val="DE753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1400" b="1" dirty="0">
                <a:solidFill>
                  <a:srgbClr val="DE753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时空坐标</a:t>
            </a:r>
            <a:r>
              <a:rPr lang="en-US" altLang="zh-CN" sz="1400" b="1" dirty="0">
                <a:solidFill>
                  <a:srgbClr val="DE753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1512888" y="542925"/>
          <a:ext cx="6118225" cy="960438"/>
        </p:xfrm>
        <a:graphic>
          <a:graphicData uri="http://schemas.openxmlformats.org/presentationml/2006/ole">
            <p:oleObj spid="_x0000_s1025" name="文档" r:id="rId3" imgW="6118109" imgH="960738" progId="Word.Document.12">
              <p:embed/>
            </p:oleObj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500063" y="1914525"/>
          <a:ext cx="8194675" cy="2863850"/>
        </p:xfrm>
        <a:graphic>
          <a:graphicData uri="http://schemas.openxmlformats.org/presentationml/2006/ole">
            <p:oleObj spid="_x0000_s1026" name="文档" r:id="rId4" imgW="6512829" imgH="2258399" progId="Word.Document.12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585365" y="1289775"/>
            <a:ext cx="8021780" cy="357781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b="1" dirty="0">
                <a:solidFill>
                  <a:srgbClr val="DE753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1400" b="1" dirty="0">
                <a:solidFill>
                  <a:srgbClr val="DE753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课时主题</a:t>
            </a:r>
            <a:r>
              <a:rPr lang="en-US" altLang="zh-CN" sz="1400" b="1" dirty="0">
                <a:solidFill>
                  <a:srgbClr val="DE753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569037" y="1761856"/>
            <a:ext cx="8101434" cy="2011695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en-US" sz="14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19</a:t>
            </a:r>
            <a:r>
              <a:rPr lang="zh-CN" altLang="en-US" sz="14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世纪中后期</a:t>
            </a:r>
            <a:r>
              <a:rPr lang="en-US" altLang="en-US" sz="14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14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资本主义世界开始了第二次工业革命</a:t>
            </a:r>
            <a:r>
              <a:rPr lang="en-US" altLang="en-US" sz="14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14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人类社会进入“电气时代”。一方面</a:t>
            </a:r>
            <a:r>
              <a:rPr lang="en-US" altLang="en-US" sz="14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14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在第二次工业革命的推动下</a:t>
            </a:r>
            <a:r>
              <a:rPr lang="en-US" altLang="en-US" sz="14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14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主要资本主义国家相继步入工业化强国行列</a:t>
            </a:r>
            <a:r>
              <a:rPr lang="en-US" altLang="en-US" sz="14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14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其社会结构、基础设施、公共教育、生活环境等方面也发生了翻天覆地的变化。以牛顿、达尔文等为代表的科学巨匠的诞生</a:t>
            </a:r>
            <a:r>
              <a:rPr lang="en-US" altLang="en-US" sz="14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14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极大地丰富了人类的自然科学知识</a:t>
            </a:r>
            <a:r>
              <a:rPr lang="en-US" altLang="en-US" sz="14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14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为工业革命和其他科技创新提供了重要前提。生产力获得迅猛发展</a:t>
            </a:r>
            <a:r>
              <a:rPr lang="en-US" altLang="en-US" sz="14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14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社会面貌发生翻天覆地的变化</a:t>
            </a:r>
            <a:r>
              <a:rPr lang="en-US" altLang="en-US" sz="14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14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文学艺术空前繁荣。另一方面</a:t>
            </a:r>
            <a:r>
              <a:rPr lang="en-US" altLang="en-US" sz="14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14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工业化在带来经济大发展的同时</a:t>
            </a:r>
            <a:r>
              <a:rPr lang="en-US" altLang="en-US" sz="14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14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对人类生存环境的破坏问题已经显现。</a:t>
            </a:r>
            <a:endParaRPr lang="en-US" altLang="zh-CN" sz="14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/>
          <p:cNvCxnSpPr/>
          <p:nvPr/>
        </p:nvCxnSpPr>
        <p:spPr>
          <a:xfrm>
            <a:off x="561110" y="1143278"/>
            <a:ext cx="8021781" cy="0"/>
          </a:xfrm>
          <a:prstGeom prst="line">
            <a:avLst/>
          </a:prstGeom>
          <a:ln>
            <a:solidFill>
              <a:srgbClr val="A7390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组合 4"/>
          <p:cNvGrpSpPr/>
          <p:nvPr/>
        </p:nvGrpSpPr>
        <p:grpSpPr>
          <a:xfrm>
            <a:off x="585365" y="775749"/>
            <a:ext cx="7997526" cy="369332"/>
            <a:chOff x="623465" y="764939"/>
            <a:chExt cx="7997526" cy="369332"/>
          </a:xfrm>
        </p:grpSpPr>
        <p:sp>
          <p:nvSpPr>
            <p:cNvPr id="4" name="文本框 3"/>
            <p:cNvSpPr txBox="1"/>
            <p:nvPr/>
          </p:nvSpPr>
          <p:spPr>
            <a:xfrm>
              <a:off x="989277" y="764939"/>
              <a:ext cx="763171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rgbClr val="DE753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考点知识回扣</a:t>
              </a:r>
            </a:p>
          </p:txBody>
        </p:sp>
        <p:grpSp>
          <p:nvGrpSpPr>
            <p:cNvPr id="14" name="组合 13"/>
            <p:cNvGrpSpPr/>
            <p:nvPr/>
          </p:nvGrpSpPr>
          <p:grpSpPr>
            <a:xfrm>
              <a:off x="623465" y="857125"/>
              <a:ext cx="339435" cy="197593"/>
              <a:chOff x="775856" y="1386633"/>
              <a:chExt cx="525631" cy="305982"/>
            </a:xfrm>
            <a:solidFill>
              <a:srgbClr val="B18147"/>
            </a:solidFill>
          </p:grpSpPr>
          <p:sp>
            <p:nvSpPr>
              <p:cNvPr id="12" name="箭头: V 形 11"/>
              <p:cNvSpPr/>
              <p:nvPr/>
            </p:nvSpPr>
            <p:spPr>
              <a:xfrm>
                <a:off x="995506" y="1386634"/>
                <a:ext cx="305981" cy="305981"/>
              </a:xfrm>
              <a:prstGeom prst="chevron">
                <a:avLst/>
              </a:prstGeom>
              <a:solidFill>
                <a:srgbClr val="DE753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baseline="-25000" dirty="0">
                  <a:solidFill>
                    <a:srgbClr val="0FA096"/>
                  </a:solidFill>
                </a:endParaRPr>
              </a:p>
            </p:txBody>
          </p:sp>
          <p:sp>
            <p:nvSpPr>
              <p:cNvPr id="13" name="箭头: V 形 12"/>
              <p:cNvSpPr/>
              <p:nvPr/>
            </p:nvSpPr>
            <p:spPr>
              <a:xfrm>
                <a:off x="775856" y="1386633"/>
                <a:ext cx="305981" cy="305981"/>
              </a:xfrm>
              <a:prstGeom prst="chevron">
                <a:avLst/>
              </a:prstGeom>
              <a:solidFill>
                <a:srgbClr val="DE753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dirty="0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11" name="文本框 10"/>
          <p:cNvSpPr txBox="1"/>
          <p:nvPr/>
        </p:nvSpPr>
        <p:spPr>
          <a:xfrm>
            <a:off x="527669" y="1976743"/>
            <a:ext cx="4842193" cy="357781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 smtClean="0">
                <a:solidFill>
                  <a:srgbClr val="DE753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1400" b="1" dirty="0" smtClean="0">
                <a:solidFill>
                  <a:srgbClr val="DE753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课标要求</a:t>
            </a:r>
            <a:r>
              <a:rPr lang="en-US" altLang="zh-CN" sz="1400" dirty="0" smtClean="0">
                <a:solidFill>
                  <a:srgbClr val="DE753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endParaRPr lang="en-US" altLang="zh-CN" sz="1400" dirty="0">
              <a:solidFill>
                <a:srgbClr val="DE753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43999" y="1311687"/>
            <a:ext cx="5375108" cy="334313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r>
              <a:rPr lang="zh-CN" altLang="en-US" sz="17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考点一　</a:t>
            </a:r>
            <a:r>
              <a:rPr lang="zh-CN" altLang="en-US" sz="17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第二次工业革命</a:t>
            </a:r>
            <a:r>
              <a:rPr lang="en-US" altLang="en-US" sz="17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(</a:t>
            </a:r>
            <a:r>
              <a:rPr lang="zh-CN" altLang="en-US" sz="17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九下</a:t>
            </a:r>
            <a:r>
              <a:rPr lang="en-US" altLang="en-US" sz="17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P18</a:t>
            </a:r>
            <a:r>
              <a:rPr lang="en-US" altLang="zh-CN" sz="17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—</a:t>
            </a:r>
            <a:r>
              <a:rPr lang="en-US" altLang="en-US" sz="17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22)</a:t>
            </a:r>
            <a:endParaRPr lang="zh-CN" altLang="en-US" sz="1700" b="1" dirty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486992" y="2558109"/>
            <a:ext cx="7652944" cy="611312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通过电的利用</a:t>
            </a:r>
            <a:r>
              <a:rPr lang="en-US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内燃机与汽车、飞机的诞生等史实</a:t>
            </a:r>
            <a:r>
              <a:rPr lang="en-US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了解第二次工业革命。</a:t>
            </a:r>
            <a:endParaRPr lang="en-US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1400" b="1" dirty="0" smtClean="0">
              <a:solidFill>
                <a:srgbClr val="DE753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" name="表格 27"/>
          <p:cNvGraphicFramePr>
            <a:graphicFrameLocks noGrp="1"/>
          </p:cNvGraphicFramePr>
          <p:nvPr/>
        </p:nvGraphicFramePr>
        <p:xfrm>
          <a:off x="647155" y="1432377"/>
          <a:ext cx="7582445" cy="3215297"/>
        </p:xfrm>
        <a:graphic>
          <a:graphicData uri="http://schemas.openxmlformats.org/drawingml/2006/table">
            <a:tbl>
              <a:tblPr/>
              <a:tblGrid>
                <a:gridCol w="459977"/>
                <a:gridCol w="800555"/>
                <a:gridCol w="6321913"/>
              </a:tblGrid>
              <a:tr h="442686">
                <a:tc>
                  <a:txBody>
                    <a:bodyPr/>
                    <a:lstStyle/>
                    <a:p>
                      <a:pPr marL="0" algn="ctr" defTabSz="6858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主题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algn="ctr" defTabSz="6858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具体内容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</a:tr>
              <a:tr h="664029">
                <a:tc rowSpan="5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第</a:t>
                      </a:r>
                      <a:endParaRPr lang="en-US" altLang="zh-CN" sz="1300" kern="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二</a:t>
                      </a:r>
                      <a:endParaRPr lang="en-US" altLang="zh-CN" sz="1300" kern="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次</a:t>
                      </a:r>
                      <a:endParaRPr lang="en-US" altLang="zh-CN" sz="1300" kern="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工</a:t>
                      </a:r>
                      <a:endParaRPr lang="en-US" altLang="zh-CN" sz="1300" kern="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业</a:t>
                      </a:r>
                      <a:endParaRPr lang="en-US" altLang="zh-CN" sz="1300" kern="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革</a:t>
                      </a:r>
                      <a:endParaRPr lang="en-US" altLang="zh-CN" sz="1300" kern="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命</a:t>
                      </a:r>
                      <a:endParaRPr lang="en-US" sz="1300" kern="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含义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6858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19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世纪六七十年代</a:t>
                      </a:r>
                      <a:r>
                        <a:rPr lang="en-US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1300" u="sng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新技术、新发明</a:t>
                      </a:r>
                      <a:r>
                        <a:rPr lang="en-US" altLang="zh-CN" sz="1300" u="sng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   </a:t>
                      </a:r>
                      <a:r>
                        <a:rPr lang="zh-CN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层出不穷</a:t>
                      </a:r>
                      <a:r>
                        <a:rPr lang="en-US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并被迅速应用于工业生产</a:t>
                      </a:r>
                      <a:r>
                        <a:rPr lang="en-US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促进了工业的蓬勃发展</a:t>
                      </a:r>
                      <a:r>
                        <a:rPr lang="en-US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这就是第二次工业革命</a:t>
                      </a: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64029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6858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背景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19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世纪后半期</a:t>
                      </a:r>
                      <a:r>
                        <a:rPr lang="en-US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主要资本主义国家的政治制度日趋完善</a:t>
                      </a:r>
                      <a:r>
                        <a:rPr lang="en-US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政治的稳定促进了经济的繁荣</a:t>
                      </a:r>
                      <a:r>
                        <a:rPr lang="en-US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推动了科学技术的不断发展</a:t>
                      </a: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2686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6858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条件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6858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300" u="wavy" kern="100" dirty="0" smtClean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    </a:t>
                      </a:r>
                      <a:r>
                        <a:rPr lang="zh-CN" altLang="en-US" sz="1300" u="wavy" kern="100" dirty="0" smtClean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生产力 </a:t>
                      </a:r>
                      <a:r>
                        <a:rPr lang="en-US" altLang="zh-CN" sz="1300" u="wavy" kern="100" dirty="0" smtClean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zh-CN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的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不断发展</a:t>
                      </a:r>
                      <a:r>
                        <a:rPr lang="en-US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;</a:t>
                      </a:r>
                      <a:r>
                        <a:rPr lang="en-US" altLang="zh-CN" sz="1300" u="wavy" kern="100" dirty="0" smtClean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   </a:t>
                      </a:r>
                      <a:r>
                        <a:rPr lang="zh-CN" altLang="en-US" sz="1300" u="wavy" kern="100" dirty="0" smtClean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科学理论 </a:t>
                      </a:r>
                      <a:r>
                        <a:rPr lang="en-US" altLang="zh-CN" sz="1300" u="wavy" kern="100" dirty="0" smtClean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zh-CN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的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发展</a:t>
                      </a:r>
                      <a:r>
                        <a:rPr lang="en-US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;  </a:t>
                      </a:r>
                      <a:r>
                        <a:rPr lang="en-US" sz="1300" u="sng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zh-CN" altLang="en-US" sz="1300" u="wavy" kern="100" dirty="0" smtClean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资产阶级统治在世界范围内确立</a:t>
                      </a:r>
                      <a:r>
                        <a:rPr lang="en-US" altLang="zh-CN" sz="1300" u="wavy" kern="100" dirty="0" smtClean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    .</a:t>
                      </a:r>
                      <a:endParaRPr lang="zh-CN" sz="1300" kern="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2686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6858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理论</a:t>
                      </a:r>
                    </a:p>
                    <a:p>
                      <a:pPr marL="0" algn="ctr" defTabSz="6858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基础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6858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法拉第</a:t>
                      </a:r>
                      <a:r>
                        <a:rPr lang="zh-CN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的</a:t>
                      </a:r>
                      <a:r>
                        <a:rPr lang="zh-CN" altLang="en-US" sz="1300" u="sng" kern="100" dirty="0" smtClean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电磁感应现象</a:t>
                      </a:r>
                      <a:r>
                        <a:rPr lang="en-US" altLang="zh-CN" sz="1300" u="sng" kern="100" dirty="0" smtClean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    </a:t>
                      </a:r>
                      <a:r>
                        <a:rPr lang="en-US" altLang="zh-CN" sz="1300" u="wavy" kern="100" dirty="0" smtClean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.</a:t>
                      </a:r>
                      <a:endParaRPr lang="zh-CN" sz="1300" kern="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2686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6858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特点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6858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300" u="sng" kern="100" dirty="0" smtClean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科学研究同工业生产紧密结合</a:t>
                      </a:r>
                      <a:r>
                        <a:rPr lang="en-US" altLang="zh-CN" sz="1300" u="sng" kern="100" dirty="0" smtClean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    </a:t>
                      </a:r>
                      <a:r>
                        <a:rPr lang="en-US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科学技术成为生产力发展的直接动力</a:t>
                      </a:r>
                      <a:r>
                        <a:rPr lang="en-US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最突出特点</a:t>
                      </a:r>
                      <a:r>
                        <a:rPr lang="en-US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)</a:t>
                      </a:r>
                      <a:endParaRPr lang="zh-CN" sz="1300" kern="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cxnSp>
        <p:nvCxnSpPr>
          <p:cNvPr id="6" name="直接连接符 5"/>
          <p:cNvCxnSpPr/>
          <p:nvPr/>
        </p:nvCxnSpPr>
        <p:spPr>
          <a:xfrm>
            <a:off x="561110" y="1143278"/>
            <a:ext cx="8021781" cy="0"/>
          </a:xfrm>
          <a:prstGeom prst="line">
            <a:avLst/>
          </a:prstGeom>
          <a:ln>
            <a:solidFill>
              <a:srgbClr val="A7390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4"/>
          <p:cNvGrpSpPr/>
          <p:nvPr/>
        </p:nvGrpSpPr>
        <p:grpSpPr>
          <a:xfrm>
            <a:off x="585365" y="775749"/>
            <a:ext cx="7997526" cy="369332"/>
            <a:chOff x="623465" y="764939"/>
            <a:chExt cx="7997526" cy="369332"/>
          </a:xfrm>
        </p:grpSpPr>
        <p:sp>
          <p:nvSpPr>
            <p:cNvPr id="4" name="文本框 3"/>
            <p:cNvSpPr txBox="1"/>
            <p:nvPr/>
          </p:nvSpPr>
          <p:spPr>
            <a:xfrm>
              <a:off x="989277" y="764939"/>
              <a:ext cx="763171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rgbClr val="DE753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考点知识回扣</a:t>
              </a:r>
            </a:p>
          </p:txBody>
        </p:sp>
        <p:grpSp>
          <p:nvGrpSpPr>
            <p:cNvPr id="3" name="组合 13"/>
            <p:cNvGrpSpPr/>
            <p:nvPr/>
          </p:nvGrpSpPr>
          <p:grpSpPr>
            <a:xfrm>
              <a:off x="623465" y="857125"/>
              <a:ext cx="339435" cy="197593"/>
              <a:chOff x="775856" y="1386633"/>
              <a:chExt cx="525631" cy="305982"/>
            </a:xfrm>
            <a:solidFill>
              <a:srgbClr val="B18147"/>
            </a:solidFill>
          </p:grpSpPr>
          <p:sp>
            <p:nvSpPr>
              <p:cNvPr id="12" name="箭头: V 形 11"/>
              <p:cNvSpPr/>
              <p:nvPr/>
            </p:nvSpPr>
            <p:spPr>
              <a:xfrm>
                <a:off x="995506" y="1386634"/>
                <a:ext cx="305981" cy="305981"/>
              </a:xfrm>
              <a:prstGeom prst="chevron">
                <a:avLst/>
              </a:prstGeom>
              <a:solidFill>
                <a:srgbClr val="DE753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baseline="-25000" dirty="0">
                  <a:solidFill>
                    <a:srgbClr val="0FA096"/>
                  </a:solidFill>
                </a:endParaRPr>
              </a:p>
            </p:txBody>
          </p:sp>
          <p:sp>
            <p:nvSpPr>
              <p:cNvPr id="13" name="箭头: V 形 12"/>
              <p:cNvSpPr/>
              <p:nvPr/>
            </p:nvSpPr>
            <p:spPr>
              <a:xfrm>
                <a:off x="775856" y="1386633"/>
                <a:ext cx="305981" cy="305981"/>
              </a:xfrm>
              <a:prstGeom prst="chevron">
                <a:avLst/>
              </a:prstGeom>
              <a:solidFill>
                <a:srgbClr val="DE753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dirty="0">
                  <a:solidFill>
                    <a:schemeClr val="tx1"/>
                  </a:solidFill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9" name="表格 28"/>
          <p:cNvGraphicFramePr>
            <a:graphicFrameLocks noGrp="1"/>
          </p:cNvGraphicFramePr>
          <p:nvPr/>
        </p:nvGraphicFramePr>
        <p:xfrm>
          <a:off x="565512" y="1375227"/>
          <a:ext cx="8080467" cy="3327400"/>
        </p:xfrm>
        <a:graphic>
          <a:graphicData uri="http://schemas.openxmlformats.org/drawingml/2006/table">
            <a:tbl>
              <a:tblPr/>
              <a:tblGrid>
                <a:gridCol w="443378"/>
                <a:gridCol w="313724"/>
                <a:gridCol w="1118507"/>
                <a:gridCol w="6204858"/>
              </a:tblGrid>
              <a:tr h="328864">
                <a:tc>
                  <a:txBody>
                    <a:bodyPr/>
                    <a:lstStyle/>
                    <a:p>
                      <a:pPr marL="0" algn="ctr" defTabSz="6858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主题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algn="ctr" defTabSz="6858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具体内容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</a:tr>
              <a:tr h="1526408">
                <a:tc row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第</a:t>
                      </a:r>
                      <a:endParaRPr lang="en-US" altLang="zh-CN" sz="1300" kern="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二</a:t>
                      </a:r>
                      <a:endParaRPr lang="en-US" altLang="zh-CN" sz="1300" kern="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次</a:t>
                      </a:r>
                      <a:endParaRPr lang="en-US" altLang="zh-CN" sz="1300" kern="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工</a:t>
                      </a:r>
                      <a:endParaRPr lang="en-US" altLang="zh-CN" sz="1300" kern="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业</a:t>
                      </a:r>
                      <a:endParaRPr lang="en-US" altLang="zh-CN" sz="1300" kern="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革</a:t>
                      </a:r>
                      <a:endParaRPr lang="en-US" altLang="zh-CN" sz="1300" kern="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命</a:t>
                      </a:r>
                      <a:endParaRPr lang="en-US" sz="1300" kern="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algn="ctr" defTabSz="6858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主</a:t>
                      </a:r>
                      <a:endParaRPr lang="en-US" altLang="zh-CN" sz="1300" kern="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  <a:p>
                      <a:pPr marL="0" algn="ctr" defTabSz="6858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要</a:t>
                      </a:r>
                    </a:p>
                    <a:p>
                      <a:pPr marL="0" algn="ctr" defTabSz="6858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成</a:t>
                      </a:r>
                      <a:endParaRPr lang="en-US" altLang="zh-CN" sz="1300" kern="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  <a:p>
                      <a:pPr marL="0" algn="ctr" defTabSz="6858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就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电力成为新能源</a:t>
                      </a:r>
                      <a:r>
                        <a:rPr lang="en-US" altLang="en-US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并进入生产生活领域</a:t>
                      </a:r>
                      <a:r>
                        <a:rPr lang="en-US" altLang="en-US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altLang="en-US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最显著成就</a:t>
                      </a:r>
                      <a:r>
                        <a:rPr lang="en-US" altLang="en-US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)</a:t>
                      </a:r>
                      <a:endParaRPr lang="zh-CN" altLang="en-US" sz="1300" kern="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6858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(1)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美国发明家爱迪生发明</a:t>
                      </a:r>
                      <a:r>
                        <a:rPr lang="zh-CN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了</a:t>
                      </a:r>
                      <a:r>
                        <a:rPr lang="zh-CN" altLang="en-US" sz="1300" u="sng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耐用的白炽灯泡</a:t>
                      </a:r>
                      <a:r>
                        <a:rPr lang="en-US" altLang="zh-CN" sz="1300" u="sng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zh-CN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、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碱性蓄电池、电影摄影机和放映机等</a:t>
                      </a:r>
                      <a:r>
                        <a:rPr lang="en-US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;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在纽约建立了美国第一座火力发电站</a:t>
                      </a:r>
                      <a:r>
                        <a:rPr lang="en-US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促进了电灯的广泛使用</a:t>
                      </a:r>
                      <a:r>
                        <a:rPr lang="en-US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他被誉为“发明大王”、把电的福音传播到人间的天使、人类历史上最有成就的发明家</a:t>
                      </a:r>
                      <a:r>
                        <a:rPr lang="en-US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)</a:t>
                      </a:r>
                      <a:endParaRPr lang="zh-CN" sz="1300" kern="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  <a:p>
                      <a:pPr marL="0" marR="0" indent="0" algn="l" defTabSz="6858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(2)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发电机、电动机、电焊机、电钻、电话、电车、电报等纷纷问世</a:t>
                      </a:r>
                      <a:r>
                        <a:rPr lang="en-US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人类社会进入</a:t>
                      </a:r>
                      <a:r>
                        <a:rPr lang="zh-CN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“</a:t>
                      </a:r>
                      <a:r>
                        <a:rPr lang="zh-CN" altLang="en-US" sz="1300" u="sng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电气时代</a:t>
                      </a:r>
                      <a:r>
                        <a:rPr lang="en-US" altLang="zh-CN" sz="1300" u="sng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zh-CN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”</a:t>
                      </a:r>
                      <a:endParaRPr lang="zh-CN" sz="1300" kern="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72128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内燃机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(1)1876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年</a:t>
                      </a:r>
                      <a:r>
                        <a:rPr lang="en-US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德国人奥托制造出一台煤气内燃机</a:t>
                      </a: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(2)1883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年</a:t>
                      </a:r>
                      <a:r>
                        <a:rPr lang="en-US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德国工程师戴姆勒研制出汽油内燃机</a:t>
                      </a: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(3)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德国工程师狄塞尔发明了柴油内燃机</a:t>
                      </a: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(4)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内燃机的发明带动了相关的新兴工业的发展</a:t>
                      </a:r>
                      <a:r>
                        <a:rPr lang="en-US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以它为发动机的汽车、轮船、飞机、拖拉机等出现</a:t>
                      </a:r>
                      <a:r>
                        <a:rPr lang="en-US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为人们的生产和生活带来了极大的便利</a:t>
                      </a: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cxnSp>
        <p:nvCxnSpPr>
          <p:cNvPr id="6" name="直接连接符 5"/>
          <p:cNvCxnSpPr/>
          <p:nvPr/>
        </p:nvCxnSpPr>
        <p:spPr>
          <a:xfrm>
            <a:off x="561110" y="1143278"/>
            <a:ext cx="8021781" cy="0"/>
          </a:xfrm>
          <a:prstGeom prst="line">
            <a:avLst/>
          </a:prstGeom>
          <a:ln>
            <a:solidFill>
              <a:srgbClr val="A7390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4"/>
          <p:cNvGrpSpPr/>
          <p:nvPr/>
        </p:nvGrpSpPr>
        <p:grpSpPr>
          <a:xfrm>
            <a:off x="585365" y="775749"/>
            <a:ext cx="7997526" cy="369332"/>
            <a:chOff x="623465" y="764939"/>
            <a:chExt cx="7997526" cy="369332"/>
          </a:xfrm>
        </p:grpSpPr>
        <p:sp>
          <p:nvSpPr>
            <p:cNvPr id="4" name="文本框 3"/>
            <p:cNvSpPr txBox="1"/>
            <p:nvPr/>
          </p:nvSpPr>
          <p:spPr>
            <a:xfrm>
              <a:off x="989277" y="764939"/>
              <a:ext cx="763171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rgbClr val="DE753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考点知识回扣</a:t>
              </a:r>
            </a:p>
          </p:txBody>
        </p:sp>
        <p:grpSp>
          <p:nvGrpSpPr>
            <p:cNvPr id="3" name="组合 13"/>
            <p:cNvGrpSpPr/>
            <p:nvPr/>
          </p:nvGrpSpPr>
          <p:grpSpPr>
            <a:xfrm>
              <a:off x="623465" y="857125"/>
              <a:ext cx="339435" cy="197593"/>
              <a:chOff x="775856" y="1386633"/>
              <a:chExt cx="525631" cy="305982"/>
            </a:xfrm>
            <a:solidFill>
              <a:srgbClr val="B18147"/>
            </a:solidFill>
          </p:grpSpPr>
          <p:sp>
            <p:nvSpPr>
              <p:cNvPr id="12" name="箭头: V 形 11"/>
              <p:cNvSpPr/>
              <p:nvPr/>
            </p:nvSpPr>
            <p:spPr>
              <a:xfrm>
                <a:off x="995506" y="1386634"/>
                <a:ext cx="305981" cy="305981"/>
              </a:xfrm>
              <a:prstGeom prst="chevron">
                <a:avLst/>
              </a:prstGeom>
              <a:solidFill>
                <a:srgbClr val="DE753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baseline="-25000" dirty="0">
                  <a:solidFill>
                    <a:srgbClr val="0FA096"/>
                  </a:solidFill>
                </a:endParaRPr>
              </a:p>
            </p:txBody>
          </p:sp>
          <p:sp>
            <p:nvSpPr>
              <p:cNvPr id="13" name="箭头: V 形 12"/>
              <p:cNvSpPr/>
              <p:nvPr/>
            </p:nvSpPr>
            <p:spPr>
              <a:xfrm>
                <a:off x="775856" y="1386633"/>
                <a:ext cx="305981" cy="305981"/>
              </a:xfrm>
              <a:prstGeom prst="chevron">
                <a:avLst/>
              </a:prstGeom>
              <a:solidFill>
                <a:srgbClr val="DE753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dirty="0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11" name="TextBox 10"/>
          <p:cNvSpPr txBox="1"/>
          <p:nvPr/>
        </p:nvSpPr>
        <p:spPr>
          <a:xfrm>
            <a:off x="7663323" y="805177"/>
            <a:ext cx="678446" cy="372785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300" kern="100" dirty="0" smtClean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（续表）</a:t>
            </a:r>
            <a:endParaRPr lang="zh-CN" altLang="en-US" sz="1300" kern="100" dirty="0">
              <a:solidFill>
                <a:srgbClr val="00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9" name="表格 28"/>
          <p:cNvGraphicFramePr>
            <a:graphicFrameLocks noGrp="1"/>
          </p:cNvGraphicFramePr>
          <p:nvPr/>
        </p:nvGraphicFramePr>
        <p:xfrm>
          <a:off x="565510" y="1399719"/>
          <a:ext cx="7925346" cy="3221266"/>
        </p:xfrm>
        <a:graphic>
          <a:graphicData uri="http://schemas.openxmlformats.org/drawingml/2006/table">
            <a:tbl>
              <a:tblPr/>
              <a:tblGrid>
                <a:gridCol w="434866"/>
                <a:gridCol w="396174"/>
                <a:gridCol w="719772"/>
                <a:gridCol w="6374534"/>
              </a:tblGrid>
              <a:tr h="395243">
                <a:tc>
                  <a:txBody>
                    <a:bodyPr/>
                    <a:lstStyle/>
                    <a:p>
                      <a:pPr marL="0" algn="ctr" defTabSz="6858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主题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algn="ctr" defTabSz="6858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具体内容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</a:tr>
              <a:tr h="1441677">
                <a:tc row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第</a:t>
                      </a:r>
                      <a:endParaRPr lang="en-US" altLang="zh-CN" sz="1300" kern="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二</a:t>
                      </a:r>
                      <a:endParaRPr lang="en-US" altLang="zh-CN" sz="1300" kern="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次</a:t>
                      </a:r>
                      <a:endParaRPr lang="en-US" altLang="zh-CN" sz="1300" kern="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工</a:t>
                      </a:r>
                      <a:endParaRPr lang="en-US" altLang="zh-CN" sz="1300" kern="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业</a:t>
                      </a:r>
                      <a:endParaRPr lang="en-US" altLang="zh-CN" sz="1300" kern="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革</a:t>
                      </a:r>
                      <a:endParaRPr lang="en-US" altLang="zh-CN" sz="1300" kern="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命</a:t>
                      </a:r>
                      <a:endParaRPr lang="en-US" sz="1300" kern="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algn="ctr" defTabSz="6858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主</a:t>
                      </a:r>
                      <a:endParaRPr lang="en-US" altLang="zh-CN" sz="1300" kern="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  <a:p>
                      <a:pPr marL="0" algn="ctr" defTabSz="6858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要</a:t>
                      </a:r>
                    </a:p>
                    <a:p>
                      <a:pPr marL="0" algn="ctr" defTabSz="6858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成</a:t>
                      </a:r>
                      <a:endParaRPr lang="en-US" altLang="zh-CN" sz="1300" kern="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  <a:p>
                      <a:pPr marL="0" algn="ctr" defTabSz="6858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就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新交通</a:t>
                      </a:r>
                    </a:p>
                    <a:p>
                      <a:pPr marL="0" algn="ctr" defTabSz="6858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工具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6858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(1)19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世纪</a:t>
                      </a:r>
                      <a:r>
                        <a:rPr lang="en-US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80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年代</a:t>
                      </a:r>
                      <a:r>
                        <a:rPr lang="en-US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德国人</a:t>
                      </a:r>
                      <a:r>
                        <a:rPr lang="zh-CN" altLang="en-US" sz="1300" u="sng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本茨制造出第一辆由内燃机驱动的汽车</a:t>
                      </a:r>
                      <a:r>
                        <a:rPr lang="en-US" altLang="zh-CN" sz="1300" u="sng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    </a:t>
                      </a:r>
                      <a:r>
                        <a:rPr lang="en-US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他被誉为“汽车之父”</a:t>
                      </a:r>
                      <a:r>
                        <a:rPr lang="en-US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)</a:t>
                      </a:r>
                      <a:endParaRPr lang="zh-CN" sz="1300" kern="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  <a:p>
                      <a:pPr marL="0" marR="0" indent="0" algn="l" defTabSz="6858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(2)1913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年</a:t>
                      </a:r>
                      <a:r>
                        <a:rPr lang="en-US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美国</a:t>
                      </a:r>
                      <a:r>
                        <a:rPr lang="zh-CN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企业家</a:t>
                      </a:r>
                      <a:r>
                        <a:rPr lang="zh-CN" altLang="en-US" sz="1300" u="sng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福特使用流水线生产汽车</a:t>
                      </a:r>
                      <a:r>
                        <a:rPr lang="en-US" altLang="zh-CN" sz="1300" u="sng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   </a:t>
                      </a:r>
                      <a:r>
                        <a:rPr lang="en-US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带来了汽车制造业的革命</a:t>
                      </a:r>
                      <a:r>
                        <a:rPr lang="en-US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他被誉为“汽车大王”</a:t>
                      </a:r>
                      <a:r>
                        <a:rPr lang="en-US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)</a:t>
                      </a:r>
                      <a:endParaRPr lang="zh-CN" sz="1300" kern="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84346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6858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300" u="sng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化学工业</a:t>
                      </a:r>
                    </a:p>
                    <a:p>
                      <a:pPr marL="0" marR="0" indent="0" algn="ctr" defTabSz="6858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300" u="sng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和新材料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6858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(1)1867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年</a:t>
                      </a:r>
                      <a:r>
                        <a:rPr lang="en-US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瑞典</a:t>
                      </a:r>
                      <a:r>
                        <a:rPr lang="zh-CN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化学家</a:t>
                      </a:r>
                      <a:r>
                        <a:rPr lang="zh-CN" altLang="en-US" sz="1300" u="sng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诺贝尔发明了现代炸药</a:t>
                      </a:r>
                      <a:r>
                        <a:rPr lang="en-US" altLang="zh-CN" sz="1300" u="sng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   </a:t>
                      </a:r>
                      <a:r>
                        <a:rPr lang="en-US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后来他又研制出无烟炸药</a:t>
                      </a:r>
                      <a:r>
                        <a:rPr lang="zh-CN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。</a:t>
                      </a:r>
                      <a:r>
                        <a:rPr lang="en-US" altLang="zh-CN" sz="1300" u="sng" kern="100" dirty="0" smtClean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zh-CN" altLang="en-US" sz="1300" u="sng" kern="100" dirty="0" smtClean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诺贝尔</a:t>
                      </a:r>
                      <a:r>
                        <a:rPr lang="en-US" altLang="zh-CN" sz="1300" u="sng" kern="100" dirty="0" smtClean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zh-CN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的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发明在军事、工程方面得到广泛应用</a:t>
                      </a:r>
                      <a:r>
                        <a:rPr lang="en-US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诺贝尔奖的设立及颁发</a:t>
                      </a:r>
                      <a:r>
                        <a:rPr lang="en-US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)</a:t>
                      </a:r>
                      <a:endParaRPr lang="zh-CN" sz="1300" kern="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  <a:p>
                      <a:pPr marL="0" marR="0" indent="0" algn="l" defTabSz="6858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(2)1869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年</a:t>
                      </a:r>
                      <a:r>
                        <a:rPr lang="en-US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美国人</a:t>
                      </a:r>
                      <a:r>
                        <a:rPr lang="zh-CN" altLang="en-US" sz="1300" u="sng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海厄特发明了赛璐珞</a:t>
                      </a:r>
                      <a:r>
                        <a:rPr lang="en-US" altLang="zh-CN" sz="1300" u="sng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   </a:t>
                      </a:r>
                      <a:r>
                        <a:rPr lang="zh-CN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的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制造技术</a:t>
                      </a:r>
                      <a:r>
                        <a:rPr lang="en-US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现代塑料工业由此诞生</a:t>
                      </a:r>
                    </a:p>
                    <a:p>
                      <a:pPr marL="0" marR="0" indent="0" algn="l" defTabSz="6858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(3)1884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年</a:t>
                      </a:r>
                      <a:r>
                        <a:rPr lang="en-US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法国人</a:t>
                      </a:r>
                      <a:r>
                        <a:rPr lang="zh-CN" altLang="en-US" sz="1300" u="sng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夏尔多内发明了人造纤维</a:t>
                      </a:r>
                      <a:r>
                        <a:rPr lang="en-US" altLang="zh-CN" sz="1300" u="sng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en-US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开辟了新的纺织品生产领域</a:t>
                      </a: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cxnSp>
        <p:nvCxnSpPr>
          <p:cNvPr id="6" name="直接连接符 5"/>
          <p:cNvCxnSpPr/>
          <p:nvPr/>
        </p:nvCxnSpPr>
        <p:spPr>
          <a:xfrm>
            <a:off x="561110" y="1143278"/>
            <a:ext cx="8021781" cy="0"/>
          </a:xfrm>
          <a:prstGeom prst="line">
            <a:avLst/>
          </a:prstGeom>
          <a:ln>
            <a:solidFill>
              <a:srgbClr val="A7390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4"/>
          <p:cNvGrpSpPr/>
          <p:nvPr/>
        </p:nvGrpSpPr>
        <p:grpSpPr>
          <a:xfrm>
            <a:off x="585365" y="775749"/>
            <a:ext cx="7997526" cy="369332"/>
            <a:chOff x="623465" y="764939"/>
            <a:chExt cx="7997526" cy="369332"/>
          </a:xfrm>
        </p:grpSpPr>
        <p:sp>
          <p:nvSpPr>
            <p:cNvPr id="4" name="文本框 3"/>
            <p:cNvSpPr txBox="1"/>
            <p:nvPr/>
          </p:nvSpPr>
          <p:spPr>
            <a:xfrm>
              <a:off x="989277" y="764939"/>
              <a:ext cx="763171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rgbClr val="DE753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考点知识回扣</a:t>
              </a:r>
            </a:p>
          </p:txBody>
        </p:sp>
        <p:grpSp>
          <p:nvGrpSpPr>
            <p:cNvPr id="3" name="组合 13"/>
            <p:cNvGrpSpPr/>
            <p:nvPr/>
          </p:nvGrpSpPr>
          <p:grpSpPr>
            <a:xfrm>
              <a:off x="623465" y="857125"/>
              <a:ext cx="339435" cy="197593"/>
              <a:chOff x="775856" y="1386633"/>
              <a:chExt cx="525631" cy="305982"/>
            </a:xfrm>
            <a:solidFill>
              <a:srgbClr val="B18147"/>
            </a:solidFill>
          </p:grpSpPr>
          <p:sp>
            <p:nvSpPr>
              <p:cNvPr id="12" name="箭头: V 形 11"/>
              <p:cNvSpPr/>
              <p:nvPr/>
            </p:nvSpPr>
            <p:spPr>
              <a:xfrm>
                <a:off x="995506" y="1386634"/>
                <a:ext cx="305981" cy="305981"/>
              </a:xfrm>
              <a:prstGeom prst="chevron">
                <a:avLst/>
              </a:prstGeom>
              <a:solidFill>
                <a:srgbClr val="DE753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baseline="-25000" dirty="0">
                  <a:solidFill>
                    <a:srgbClr val="0FA096"/>
                  </a:solidFill>
                </a:endParaRPr>
              </a:p>
            </p:txBody>
          </p:sp>
          <p:sp>
            <p:nvSpPr>
              <p:cNvPr id="13" name="箭头: V 形 12"/>
              <p:cNvSpPr/>
              <p:nvPr/>
            </p:nvSpPr>
            <p:spPr>
              <a:xfrm>
                <a:off x="775856" y="1386633"/>
                <a:ext cx="305981" cy="305981"/>
              </a:xfrm>
              <a:prstGeom prst="chevron">
                <a:avLst/>
              </a:prstGeom>
              <a:solidFill>
                <a:srgbClr val="DE753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dirty="0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19" name="TextBox 18"/>
          <p:cNvSpPr txBox="1"/>
          <p:nvPr/>
        </p:nvSpPr>
        <p:spPr>
          <a:xfrm>
            <a:off x="7434722" y="1066434"/>
            <a:ext cx="678446" cy="372785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300" kern="100" dirty="0" smtClean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（续表）</a:t>
            </a:r>
            <a:endParaRPr lang="zh-CN" altLang="en-US" sz="1300" kern="100" dirty="0">
              <a:solidFill>
                <a:srgbClr val="00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9" name="表格 28"/>
          <p:cNvGraphicFramePr>
            <a:graphicFrameLocks noGrp="1"/>
          </p:cNvGraphicFramePr>
          <p:nvPr/>
        </p:nvGraphicFramePr>
        <p:xfrm>
          <a:off x="565512" y="1375227"/>
          <a:ext cx="7766743" cy="3327400"/>
        </p:xfrm>
        <a:graphic>
          <a:graphicData uri="http://schemas.openxmlformats.org/drawingml/2006/table">
            <a:tbl>
              <a:tblPr/>
              <a:tblGrid>
                <a:gridCol w="443378"/>
                <a:gridCol w="770924"/>
                <a:gridCol w="6552441"/>
              </a:tblGrid>
              <a:tr h="328864">
                <a:tc>
                  <a:txBody>
                    <a:bodyPr/>
                    <a:lstStyle/>
                    <a:p>
                      <a:pPr marL="0" algn="ctr" defTabSz="6858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主题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algn="ctr" defTabSz="6858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具体内容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</a:tr>
              <a:tr h="1526408">
                <a:tc row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第</a:t>
                      </a:r>
                      <a:endParaRPr lang="en-US" altLang="zh-CN" sz="1300" kern="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二</a:t>
                      </a:r>
                      <a:endParaRPr lang="en-US" altLang="zh-CN" sz="1300" kern="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次</a:t>
                      </a:r>
                      <a:endParaRPr lang="en-US" altLang="zh-CN" sz="1300" kern="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工</a:t>
                      </a:r>
                      <a:endParaRPr lang="en-US" altLang="zh-CN" sz="1300" kern="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业</a:t>
                      </a:r>
                      <a:endParaRPr lang="en-US" altLang="zh-CN" sz="1300" kern="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革</a:t>
                      </a:r>
                      <a:endParaRPr lang="en-US" altLang="zh-CN" sz="1300" kern="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命</a:t>
                      </a:r>
                      <a:endParaRPr lang="en-US" sz="1300" kern="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20"/>
                        </a:lnSpc>
                        <a:spcAft>
                          <a:spcPts val="0"/>
                        </a:spcAft>
                      </a:pP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影响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促进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了生产力的发展</a:t>
                      </a:r>
                      <a:r>
                        <a:rPr lang="en-US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极大地改善了人们的生活</a:t>
                      </a:r>
                      <a:r>
                        <a:rPr lang="en-US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使主要资本主义国家取得了跨越式的发展</a:t>
                      </a:r>
                      <a:r>
                        <a:rPr lang="en-US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成为工业化强国。在经济发展的基础上</a:t>
                      </a:r>
                      <a:r>
                        <a:rPr lang="en-US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主要资本主义国家出现了垄断组织</a:t>
                      </a:r>
                      <a:r>
                        <a:rPr lang="en-US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资本主义由自由资本主义向垄断资本主义即帝国主义阶段过渡。随之而来的资本主义对外扩张的增强</a:t>
                      </a:r>
                      <a:r>
                        <a:rPr lang="en-US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对世界产生了深远影响</a:t>
                      </a: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72128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20"/>
                        </a:lnSpc>
                        <a:spcAft>
                          <a:spcPts val="0"/>
                        </a:spcAft>
                      </a:pPr>
                      <a:r>
                        <a:rPr lang="zh-CN" sz="1300" kern="10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启示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6858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(1)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科学技术</a:t>
                      </a:r>
                      <a:r>
                        <a:rPr lang="zh-CN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是</a:t>
                      </a:r>
                      <a:r>
                        <a:rPr lang="zh-CN" altLang="en-US" sz="1300" u="sng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第一生产力</a:t>
                      </a:r>
                      <a:r>
                        <a:rPr lang="en-US" altLang="zh-CN" sz="1300" u="sng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   </a:t>
                      </a:r>
                      <a:r>
                        <a:rPr lang="en-US" altLang="zh-CN" sz="1300" u="wavy" kern="100" dirty="0" smtClean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.</a:t>
                      </a:r>
                      <a:endParaRPr lang="zh-CN" sz="1300" kern="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  <a:p>
                      <a:pPr marL="0" marR="0" indent="0" algn="l" defTabSz="6858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(2)</a:t>
                      </a:r>
                      <a:r>
                        <a:rPr lang="zh-CN" sz="1300" kern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科学技术是推动社会进步</a:t>
                      </a:r>
                      <a:r>
                        <a:rPr lang="zh-CN" sz="13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的</a:t>
                      </a:r>
                      <a:r>
                        <a:rPr lang="zh-CN" altLang="en-US" sz="1300" u="sng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最重要因素</a:t>
                      </a:r>
                      <a:r>
                        <a:rPr lang="en-US" altLang="zh-CN" sz="1300" u="sng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en-US" altLang="zh-CN" sz="1300" u="wavy" kern="100" dirty="0" smtClean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.</a:t>
                      </a:r>
                      <a:endParaRPr lang="zh-CN" sz="1300" kern="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cxnSp>
        <p:nvCxnSpPr>
          <p:cNvPr id="6" name="直接连接符 5"/>
          <p:cNvCxnSpPr/>
          <p:nvPr/>
        </p:nvCxnSpPr>
        <p:spPr>
          <a:xfrm>
            <a:off x="561110" y="1143278"/>
            <a:ext cx="8021781" cy="0"/>
          </a:xfrm>
          <a:prstGeom prst="line">
            <a:avLst/>
          </a:prstGeom>
          <a:ln>
            <a:solidFill>
              <a:srgbClr val="A7390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4"/>
          <p:cNvGrpSpPr/>
          <p:nvPr/>
        </p:nvGrpSpPr>
        <p:grpSpPr>
          <a:xfrm>
            <a:off x="585365" y="775749"/>
            <a:ext cx="7997526" cy="369332"/>
            <a:chOff x="623465" y="764939"/>
            <a:chExt cx="7997526" cy="369332"/>
          </a:xfrm>
        </p:grpSpPr>
        <p:sp>
          <p:nvSpPr>
            <p:cNvPr id="4" name="文本框 3"/>
            <p:cNvSpPr txBox="1"/>
            <p:nvPr/>
          </p:nvSpPr>
          <p:spPr>
            <a:xfrm>
              <a:off x="989277" y="764939"/>
              <a:ext cx="763171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rgbClr val="DE753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考点知识回扣</a:t>
              </a:r>
            </a:p>
          </p:txBody>
        </p:sp>
        <p:grpSp>
          <p:nvGrpSpPr>
            <p:cNvPr id="3" name="组合 13"/>
            <p:cNvGrpSpPr/>
            <p:nvPr/>
          </p:nvGrpSpPr>
          <p:grpSpPr>
            <a:xfrm>
              <a:off x="623465" y="857125"/>
              <a:ext cx="339435" cy="197593"/>
              <a:chOff x="775856" y="1386633"/>
              <a:chExt cx="525631" cy="305982"/>
            </a:xfrm>
            <a:solidFill>
              <a:srgbClr val="B18147"/>
            </a:solidFill>
          </p:grpSpPr>
          <p:sp>
            <p:nvSpPr>
              <p:cNvPr id="12" name="箭头: V 形 11"/>
              <p:cNvSpPr/>
              <p:nvPr/>
            </p:nvSpPr>
            <p:spPr>
              <a:xfrm>
                <a:off x="995506" y="1386634"/>
                <a:ext cx="305981" cy="305981"/>
              </a:xfrm>
              <a:prstGeom prst="chevron">
                <a:avLst/>
              </a:prstGeom>
              <a:solidFill>
                <a:srgbClr val="DE753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baseline="-25000" dirty="0">
                  <a:solidFill>
                    <a:srgbClr val="0FA096"/>
                  </a:solidFill>
                </a:endParaRPr>
              </a:p>
            </p:txBody>
          </p:sp>
          <p:sp>
            <p:nvSpPr>
              <p:cNvPr id="13" name="箭头: V 形 12"/>
              <p:cNvSpPr/>
              <p:nvPr/>
            </p:nvSpPr>
            <p:spPr>
              <a:xfrm>
                <a:off x="775856" y="1386633"/>
                <a:ext cx="305981" cy="305981"/>
              </a:xfrm>
              <a:prstGeom prst="chevron">
                <a:avLst/>
              </a:prstGeom>
              <a:solidFill>
                <a:srgbClr val="DE753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dirty="0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14" name="TextBox 13"/>
          <p:cNvSpPr txBox="1"/>
          <p:nvPr/>
        </p:nvSpPr>
        <p:spPr>
          <a:xfrm>
            <a:off x="8259315" y="1311363"/>
            <a:ext cx="678446" cy="372785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300" kern="100" dirty="0" smtClean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（续表）</a:t>
            </a:r>
            <a:endParaRPr lang="zh-CN" altLang="en-US" sz="1300" kern="100" dirty="0">
              <a:solidFill>
                <a:srgbClr val="00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/>
          <p:cNvCxnSpPr/>
          <p:nvPr/>
        </p:nvCxnSpPr>
        <p:spPr>
          <a:xfrm>
            <a:off x="561110" y="1143278"/>
            <a:ext cx="8021781" cy="0"/>
          </a:xfrm>
          <a:prstGeom prst="line">
            <a:avLst/>
          </a:prstGeom>
          <a:ln>
            <a:solidFill>
              <a:srgbClr val="A7390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4"/>
          <p:cNvGrpSpPr/>
          <p:nvPr/>
        </p:nvGrpSpPr>
        <p:grpSpPr>
          <a:xfrm>
            <a:off x="585365" y="775749"/>
            <a:ext cx="7997526" cy="369332"/>
            <a:chOff x="623465" y="764939"/>
            <a:chExt cx="7997526" cy="369332"/>
          </a:xfrm>
        </p:grpSpPr>
        <p:sp>
          <p:nvSpPr>
            <p:cNvPr id="4" name="文本框 3"/>
            <p:cNvSpPr txBox="1"/>
            <p:nvPr/>
          </p:nvSpPr>
          <p:spPr>
            <a:xfrm>
              <a:off x="989277" y="764939"/>
              <a:ext cx="763171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rgbClr val="DE753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考点知识回扣</a:t>
              </a:r>
            </a:p>
          </p:txBody>
        </p:sp>
        <p:grpSp>
          <p:nvGrpSpPr>
            <p:cNvPr id="3" name="组合 13"/>
            <p:cNvGrpSpPr/>
            <p:nvPr/>
          </p:nvGrpSpPr>
          <p:grpSpPr>
            <a:xfrm>
              <a:off x="623465" y="857125"/>
              <a:ext cx="339435" cy="197593"/>
              <a:chOff x="775856" y="1386633"/>
              <a:chExt cx="525631" cy="305982"/>
            </a:xfrm>
            <a:solidFill>
              <a:srgbClr val="B18147"/>
            </a:solidFill>
          </p:grpSpPr>
          <p:sp>
            <p:nvSpPr>
              <p:cNvPr id="12" name="箭头: V 形 11"/>
              <p:cNvSpPr/>
              <p:nvPr/>
            </p:nvSpPr>
            <p:spPr>
              <a:xfrm>
                <a:off x="995506" y="1386634"/>
                <a:ext cx="305981" cy="305981"/>
              </a:xfrm>
              <a:prstGeom prst="chevron">
                <a:avLst/>
              </a:prstGeom>
              <a:solidFill>
                <a:srgbClr val="DE753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baseline="-25000" dirty="0">
                  <a:solidFill>
                    <a:srgbClr val="0FA096"/>
                  </a:solidFill>
                </a:endParaRPr>
              </a:p>
            </p:txBody>
          </p:sp>
          <p:sp>
            <p:nvSpPr>
              <p:cNvPr id="13" name="箭头: V 形 12"/>
              <p:cNvSpPr/>
              <p:nvPr/>
            </p:nvSpPr>
            <p:spPr>
              <a:xfrm>
                <a:off x="775856" y="1386633"/>
                <a:ext cx="305981" cy="305981"/>
              </a:xfrm>
              <a:prstGeom prst="chevron">
                <a:avLst/>
              </a:prstGeom>
              <a:solidFill>
                <a:srgbClr val="DE753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015" dirty="0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15" name="矩形 14"/>
          <p:cNvSpPr/>
          <p:nvPr/>
        </p:nvSpPr>
        <p:spPr>
          <a:xfrm>
            <a:off x="4073979" y="1281054"/>
            <a:ext cx="4535866" cy="333176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14154" y="1703556"/>
            <a:ext cx="3432392" cy="2011695"/>
          </a:xfrm>
          <a:prstGeom prst="rect">
            <a:avLst/>
          </a:prstGeom>
        </p:spPr>
        <p:txBody>
          <a:bodyPr wrap="square" lIns="36000" tIns="36000" rIns="36000" bIns="3600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b="1" dirty="0" smtClean="0">
                <a:solidFill>
                  <a:srgbClr val="DE753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1400" b="1" dirty="0" smtClean="0">
                <a:solidFill>
                  <a:srgbClr val="DE753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纵横联系</a:t>
            </a:r>
            <a:r>
              <a:rPr lang="zh-CN" altLang="zh-CN" sz="1400" b="1" dirty="0" smtClean="0">
                <a:solidFill>
                  <a:srgbClr val="DE753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</a:p>
          <a:p>
            <a:pPr>
              <a:lnSpc>
                <a:spcPct val="150000"/>
              </a:lnSpc>
            </a:pPr>
            <a:endParaRPr lang="en-US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我国古代先后出现的盛世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: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“文景之治”“光武中兴”“贞观之治”“开元盛世”“康乾盛世”。</a:t>
            </a:r>
          </a:p>
          <a:p>
            <a:pPr>
              <a:lnSpc>
                <a:spcPct val="150000"/>
              </a:lnSpc>
            </a:pPr>
            <a:endParaRPr lang="zh-CN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4175450" y="1273628"/>
            <a:ext cx="4309471" cy="3304357"/>
          </a:xfrm>
          <a:prstGeom prst="rect">
            <a:avLst/>
          </a:prstGeom>
        </p:spPr>
        <p:txBody>
          <a:bodyPr wrap="square" lIns="36000" tIns="36000" rIns="36000" bIns="3600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1400" dirty="0" smtClean="0">
                <a:solidFill>
                  <a:srgbClr val="A7390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【论从史出】</a:t>
            </a:r>
          </a:p>
          <a:p>
            <a:pPr>
              <a:lnSpc>
                <a:spcPct val="150000"/>
              </a:lnSpc>
            </a:pPr>
            <a:r>
              <a:rPr lang="zh-CN" altLang="zh-CN" sz="1400" dirty="0" smtClean="0">
                <a:solidFill>
                  <a:srgbClr val="A7390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材料：</a:t>
            </a:r>
            <a:r>
              <a:rPr lang="zh-CN" altLang="en-US" sz="1400" dirty="0" smtClean="0">
                <a:solidFill>
                  <a:srgbClr val="A7390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爱迪生成功的秘诀是什么</a:t>
            </a:r>
            <a:r>
              <a:rPr lang="en-US" altLang="zh-CN" sz="1400" dirty="0" smtClean="0">
                <a:solidFill>
                  <a:srgbClr val="A7390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?</a:t>
            </a:r>
            <a:r>
              <a:rPr lang="zh-CN" altLang="en-US" sz="1400" dirty="0" smtClean="0">
                <a:solidFill>
                  <a:srgbClr val="A7390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一颗好奇的心</a:t>
            </a:r>
            <a:r>
              <a:rPr lang="en-US" altLang="zh-CN" sz="1400" dirty="0" smtClean="0">
                <a:solidFill>
                  <a:srgbClr val="A7390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1400" dirty="0" smtClean="0">
                <a:solidFill>
                  <a:srgbClr val="A7390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一种亲自试验的本能</a:t>
            </a:r>
            <a:r>
              <a:rPr lang="en-US" altLang="zh-CN" sz="1400" dirty="0" smtClean="0">
                <a:solidFill>
                  <a:srgbClr val="A7390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1400" dirty="0" smtClean="0">
                <a:solidFill>
                  <a:srgbClr val="A7390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超乎常人的艰苦工作的无穷精力和果敢精神。勤奋和创造性才能以及集体的力量。敏锐的观察力、丰富的想象力、活跃的创造性思维。</a:t>
            </a:r>
            <a:endParaRPr lang="en-US" altLang="zh-CN" sz="1400" dirty="0" smtClean="0">
              <a:solidFill>
                <a:srgbClr val="A73904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endParaRPr lang="en-US" altLang="zh-CN" sz="1400" dirty="0" smtClean="0">
              <a:solidFill>
                <a:srgbClr val="A73904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1400" dirty="0" smtClean="0">
                <a:solidFill>
                  <a:srgbClr val="A7390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【</a:t>
            </a:r>
            <a:r>
              <a:rPr lang="zh-CN" altLang="zh-CN" sz="1400" dirty="0" smtClean="0">
                <a:solidFill>
                  <a:srgbClr val="A7390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设问</a:t>
            </a:r>
            <a:r>
              <a:rPr lang="en-US" altLang="zh-CN" sz="1400" dirty="0" smtClean="0">
                <a:solidFill>
                  <a:srgbClr val="A7390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】</a:t>
            </a:r>
            <a:r>
              <a:rPr lang="zh-CN" altLang="zh-CN" sz="1400" dirty="0" smtClean="0">
                <a:solidFill>
                  <a:srgbClr val="A7390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：</a:t>
            </a:r>
            <a:r>
              <a:rPr lang="zh-CN" altLang="en-US" sz="1400" dirty="0" smtClean="0">
                <a:solidFill>
                  <a:srgbClr val="A7390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从爱迪生身上</a:t>
            </a:r>
            <a:r>
              <a:rPr lang="en-US" altLang="en-US" sz="1400" dirty="0" smtClean="0">
                <a:solidFill>
                  <a:srgbClr val="A7390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1400" dirty="0" smtClean="0">
                <a:solidFill>
                  <a:srgbClr val="A7390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我们可以学到些什么</a:t>
            </a:r>
            <a:r>
              <a:rPr lang="en-US" altLang="en-US" sz="1400" dirty="0" smtClean="0">
                <a:solidFill>
                  <a:srgbClr val="A7390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?</a:t>
            </a:r>
            <a:endParaRPr lang="zh-CN" altLang="zh-CN" sz="1400" dirty="0" smtClean="0">
              <a:solidFill>
                <a:srgbClr val="A73904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endParaRPr lang="en-US" altLang="zh-CN" sz="1400" dirty="0" smtClean="0">
              <a:solidFill>
                <a:srgbClr val="A73904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1400" dirty="0" smtClean="0">
                <a:solidFill>
                  <a:srgbClr val="A7390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【</a:t>
            </a:r>
            <a:r>
              <a:rPr lang="zh-CN" altLang="zh-CN" sz="1400" dirty="0" smtClean="0">
                <a:solidFill>
                  <a:srgbClr val="A7390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解答</a:t>
            </a:r>
            <a:r>
              <a:rPr lang="en-US" altLang="zh-CN" sz="1400" dirty="0" smtClean="0">
                <a:solidFill>
                  <a:srgbClr val="A7390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】</a:t>
            </a:r>
            <a:r>
              <a:rPr lang="zh-CN" altLang="zh-CN" sz="1400" dirty="0" smtClean="0">
                <a:solidFill>
                  <a:srgbClr val="A7390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：</a:t>
            </a:r>
            <a:r>
              <a:rPr lang="zh-CN" altLang="en-US" sz="1400" dirty="0" smtClean="0">
                <a:solidFill>
                  <a:srgbClr val="A7390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积极探索、勇于创新、百折不挠、勇攀科学高峰的精神。</a:t>
            </a:r>
            <a:endParaRPr lang="zh-CN" altLang="zh-CN" sz="1400" dirty="0" smtClean="0">
              <a:solidFill>
                <a:srgbClr val="A73904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1000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1000"/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theme/theme1.xml><?xml version="1.0" encoding="utf-8"?>
<a:theme xmlns:a="http://schemas.openxmlformats.org/drawingml/2006/main" name="主题2">
  <a:themeElements>
    <a:clrScheme name="自定义设计方案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自定义设计方案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</a:spPr>
      <a:bodyPr vert="horz" wrap="square" lIns="91440" tIns="45720" rIns="91440" bIns="45720" numCol="1" anchor="t" anchorCtr="0" compatLnSpc="1"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</a:spPr>
      <a:bodyPr vert="horz" wrap="square" lIns="91440" tIns="45720" rIns="91440" bIns="45720" numCol="1" anchor="t" anchorCtr="0" compatLnSpc="1"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自定义设计方案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海阔天空">
  <a:themeElements>
    <a:clrScheme name="海阔天空 1">
      <a:dk1>
        <a:srgbClr val="000000"/>
      </a:dk1>
      <a:lt1>
        <a:srgbClr val="FFFFFF"/>
      </a:lt1>
      <a:dk2>
        <a:srgbClr val="000000"/>
      </a:dk2>
      <a:lt2>
        <a:srgbClr val="C0C0C0"/>
      </a:lt2>
      <a:accent1>
        <a:srgbClr val="B2B2B2"/>
      </a:accent1>
      <a:accent2>
        <a:srgbClr val="5F5F5F"/>
      </a:accent2>
      <a:accent3>
        <a:srgbClr val="FFFFFF"/>
      </a:accent3>
      <a:accent4>
        <a:srgbClr val="000000"/>
      </a:accent4>
      <a:accent5>
        <a:srgbClr val="D5D5D5"/>
      </a:accent5>
      <a:accent6>
        <a:srgbClr val="555555"/>
      </a:accent6>
      <a:hlink>
        <a:srgbClr val="1C1C1C"/>
      </a:hlink>
      <a:folHlink>
        <a:srgbClr val="DDDDDD"/>
      </a:folHlink>
    </a:clrScheme>
    <a:fontScheme name="海阔天空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</a:spPr>
      <a:bodyPr vert="horz" wrap="square" lIns="91440" tIns="45720" rIns="91440" bIns="45720" numCol="1" anchor="t" anchorCtr="0" compatLnSpc="1"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</a:spPr>
      <a:bodyPr vert="horz" wrap="square" lIns="91440" tIns="45720" rIns="91440" bIns="45720" numCol="1" anchor="t" anchorCtr="0" compatLnSpc="1"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海阔天空 1">
        <a:dk1>
          <a:srgbClr val="000000"/>
        </a:dk1>
        <a:lt1>
          <a:srgbClr val="FFFFFF"/>
        </a:lt1>
        <a:dk2>
          <a:srgbClr val="000000"/>
        </a:dk2>
        <a:lt2>
          <a:srgbClr val="C0C0C0"/>
        </a:lt2>
        <a:accent1>
          <a:srgbClr val="B2B2B2"/>
        </a:accent1>
        <a:accent2>
          <a:srgbClr val="5F5F5F"/>
        </a:accent2>
        <a:accent3>
          <a:srgbClr val="FFFFFF"/>
        </a:accent3>
        <a:accent4>
          <a:srgbClr val="000000"/>
        </a:accent4>
        <a:accent5>
          <a:srgbClr val="D5D5D5"/>
        </a:accent5>
        <a:accent6>
          <a:srgbClr val="555555"/>
        </a:accent6>
        <a:hlink>
          <a:srgbClr val="1C1C1C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主题2</Template>
  <TotalTime>2</TotalTime>
  <Words>3211</Words>
  <Application>WPS 演示</Application>
  <PresentationFormat>全屏显示(16:9)</PresentationFormat>
  <Paragraphs>238</Paragraphs>
  <Slides>17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2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0" baseType="lpstr">
      <vt:lpstr>主题2</vt:lpstr>
      <vt:lpstr>海阔天空</vt:lpstr>
      <vt:lpstr>文档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dcterms:created xsi:type="dcterms:W3CDTF">2019-01-05T13:23:00Z</dcterms:created>
  <dcterms:modified xsi:type="dcterms:W3CDTF">2019-03-12T03:43:07Z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2052-11.1.0.8214</vt:lpwstr>
  </property>
</Properties>
</file>