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tags/tag2.xml" ContentType="application/vnd.openxmlformats-officedocument.presentationml.tags+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 id="2147483671" r:id="rId3"/>
  </p:sldMasterIdLst>
  <p:notesMasterIdLst>
    <p:notesMasterId r:id="rId51"/>
  </p:notesMasterIdLst>
  <p:sldIdLst>
    <p:sldId id="257" r:id="rId4"/>
    <p:sldId id="322" r:id="rId5"/>
    <p:sldId id="260" r:id="rId6"/>
    <p:sldId id="261" r:id="rId7"/>
    <p:sldId id="324" r:id="rId8"/>
    <p:sldId id="258" r:id="rId9"/>
    <p:sldId id="286" r:id="rId10"/>
    <p:sldId id="326" r:id="rId11"/>
    <p:sldId id="264" r:id="rId12"/>
    <p:sldId id="289" r:id="rId13"/>
    <p:sldId id="265" r:id="rId14"/>
    <p:sldId id="266" r:id="rId15"/>
    <p:sldId id="267" r:id="rId16"/>
    <p:sldId id="328" r:id="rId17"/>
    <p:sldId id="290" r:id="rId18"/>
    <p:sldId id="329" r:id="rId19"/>
    <p:sldId id="330" r:id="rId20"/>
    <p:sldId id="331" r:id="rId21"/>
    <p:sldId id="291" r:id="rId22"/>
    <p:sldId id="292" r:id="rId23"/>
    <p:sldId id="270" r:id="rId24"/>
    <p:sldId id="271" r:id="rId25"/>
    <p:sldId id="332" r:id="rId26"/>
    <p:sldId id="333" r:id="rId27"/>
    <p:sldId id="334" r:id="rId28"/>
    <p:sldId id="348" r:id="rId29"/>
    <p:sldId id="349" r:id="rId30"/>
    <p:sldId id="335" r:id="rId31"/>
    <p:sldId id="336" r:id="rId32"/>
    <p:sldId id="337" r:id="rId33"/>
    <p:sldId id="276" r:id="rId34"/>
    <p:sldId id="278" r:id="rId35"/>
    <p:sldId id="338" r:id="rId36"/>
    <p:sldId id="339" r:id="rId37"/>
    <p:sldId id="340" r:id="rId38"/>
    <p:sldId id="342" r:id="rId39"/>
    <p:sldId id="343" r:id="rId40"/>
    <p:sldId id="344" r:id="rId41"/>
    <p:sldId id="345" r:id="rId42"/>
    <p:sldId id="298" r:id="rId43"/>
    <p:sldId id="346" r:id="rId44"/>
    <p:sldId id="347" r:id="rId45"/>
    <p:sldId id="281" r:id="rId46"/>
    <p:sldId id="299" r:id="rId47"/>
    <p:sldId id="300" r:id="rId48"/>
    <p:sldId id="282" r:id="rId49"/>
    <p:sldId id="283" r:id="rId5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860" autoAdjust="0"/>
    <p:restoredTop sz="94660"/>
  </p:normalViewPr>
  <p:slideViewPr>
    <p:cSldViewPr snapToGrid="0">
      <p:cViewPr>
        <p:scale>
          <a:sx n="75" d="100"/>
          <a:sy n="75" d="100"/>
        </p:scale>
        <p:origin x="-864" y="-378"/>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pPr/>
              <a:t>2019/2/19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14338" name="幻灯片图像占位符 14337"/>
          <p:cNvSpPr>
            <a:spLocks noGrp="1" noRot="1" noChangeAspect="1" noTextEdit="1"/>
          </p:cNvSpPr>
          <p:nvPr>
            <p:ph type="sldImg"/>
          </p:nvPr>
        </p:nvSpPr>
        <p:spPr/>
      </p:sp>
      <p:sp>
        <p:nvSpPr>
          <p:cNvPr id="14339" name="文本占位符 14338"/>
          <p:cNvSpPr>
            <a:spLocks noGrp="1" noRot="1"/>
          </p:cNvSpPr>
          <p:nvPr>
            <p:ph type="body" idx="1"/>
          </p:nvPr>
        </p:nvSpPr>
        <p:spPr/>
        <p:txBody>
          <a:bodyPr anchor="ctr"/>
          <a:lstStyle/>
          <a:p>
            <a:pPr lvl="0"/>
            <a:r>
              <a:rPr lang="zh-CN" altLang="en-US" dirty="0"/>
              <a:t>　　新兴地主阶级是在生产力的发展和封建生产关系的逐步形成的过程中发展起来的。它的来源或前身有两个：一部分是从奴隶主阶级转化过来的。他们逐渐改变了他们对奴隶们的剥削形式，采取了新的剥削形式，因而产生了新的生产关系，由此转变成为地主。另一部分是从新兴商人或手工业农业小生产者上升起来的，他们是比较急进的新兴地主阶级。</a:t>
            </a:r>
          </a:p>
        </p:txBody>
      </p:sp>
    </p:spTree>
  </p:cSld>
  <p:clrMapOvr>
    <a:overrideClrMapping bg1="lt1" tx1="dk1" bg2="lt2" tx2="dk2" accent1="accent1" accent2="accent2" accent3="accent3" accent4="accent4" accent5="accent5" accent6="accent6" hlink="hlink" folHlink="folHlink"/>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3554" name="幻灯片图像占位符 23553"/>
          <p:cNvSpPr>
            <a:spLocks noGrp="1" noRot="1" noChangeAspect="1" noTextEdit="1"/>
          </p:cNvSpPr>
          <p:nvPr>
            <p:ph type="sldImg"/>
          </p:nvPr>
        </p:nvSpPr>
        <p:spPr/>
      </p:sp>
      <p:sp>
        <p:nvSpPr>
          <p:cNvPr id="23555" name="文本占位符 23554"/>
          <p:cNvSpPr>
            <a:spLocks noGrp="1" noRot="1"/>
          </p:cNvSpPr>
          <p:nvPr>
            <p:ph type="body" idx="1"/>
          </p:nvPr>
        </p:nvSpPr>
        <p:spPr/>
        <p:txBody>
          <a:bodyPr anchor="ctr"/>
          <a:lstStyle/>
          <a:p>
            <a:pPr lvl="0"/>
            <a:r>
              <a:rPr lang="zh-CN" altLang="en-US" dirty="0"/>
              <a:t>萩：</a:t>
            </a:r>
            <a:r>
              <a:rPr lang="en-US" altLang="zh-CN" dirty="0"/>
              <a:t>qiū</a:t>
            </a:r>
            <a:r>
              <a:rPr lang="zh-CN" altLang="en-US" dirty="0"/>
              <a:t>。</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6626" name="幻灯片图像占位符 26625"/>
          <p:cNvSpPr>
            <a:spLocks noGrp="1" noRot="1" noChangeAspect="1" noTextEdit="1"/>
          </p:cNvSpPr>
          <p:nvPr>
            <p:ph type="sldImg"/>
          </p:nvPr>
        </p:nvSpPr>
        <p:spPr>
          <a:solidFill>
            <a:srgbClr val="FFFFFF"/>
          </a:solidFill>
        </p:spPr>
      </p:sp>
      <p:sp>
        <p:nvSpPr>
          <p:cNvPr id="26627" name="文本占位符 26626"/>
          <p:cNvSpPr>
            <a:spLocks noGrp="1" noRot="1"/>
          </p:cNvSpPr>
          <p:nvPr>
            <p:ph type="body" idx="1"/>
          </p:nvPr>
        </p:nvSpPr>
        <p:spPr/>
        <p:txBody>
          <a:bodyPr/>
          <a:lstStyle/>
          <a:p>
            <a:pPr lvl="0"/>
            <a:r>
              <a:rPr lang="zh-CN" altLang="en-US" b="1">
                <a:solidFill>
                  <a:srgbClr val="0000FF"/>
                </a:solidFill>
              </a:rPr>
              <a:t>由中央派遣官员进行管理，统一的中央集权国家开始建立起来。统一市场</a:t>
            </a: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矩形 43009"/>
          <p:cNvSpPr/>
          <p:nvPr/>
        </p:nvSpPr>
        <p:spPr>
          <a:xfrm>
            <a:off x="0" y="0"/>
            <a:ext cx="0" cy="0"/>
          </a:xfrm>
          <a:prstGeom prst="rect">
            <a:avLst/>
          </a:prstGeom>
          <a:noFill/>
          <a:ln w="9525">
            <a:noFill/>
          </a:ln>
        </p:spPr>
        <p:txBody>
          <a:bodyPr/>
          <a:lstStyle/>
          <a:p>
            <a:pPr lvl="0"/>
            <a:fld id="{9A0DB2DC-4C9A-4742-B13C-FB6460FD3503}" type="slidenum">
              <a:rPr lang="zh-CN" altLang="en-US" dirty="0">
                <a:solidFill>
                  <a:srgbClr val="000000"/>
                </a:solidFill>
              </a:rPr>
              <a:pPr lvl="0"/>
              <a:t>39</a:t>
            </a:fld>
            <a:endParaRPr lang="zh-CN" altLang="en-US" dirty="0">
              <a:solidFill>
                <a:srgbClr val="000000"/>
              </a:solidFill>
            </a:endParaRPr>
          </a:p>
        </p:txBody>
      </p:sp>
      <p:sp>
        <p:nvSpPr>
          <p:cNvPr id="43011" name="幻灯片图像占位符 43010"/>
          <p:cNvSpPr>
            <a:spLocks noGrp="1" noRot="1" noChangeAspect="1" noTextEdit="1"/>
          </p:cNvSpPr>
          <p:nvPr>
            <p:ph type="sldImg"/>
          </p:nvPr>
        </p:nvSpPr>
        <p:spPr>
          <a:xfrm>
            <a:off x="0" y="0"/>
            <a:ext cx="0" cy="0"/>
          </a:xfrm>
          <a:noFill/>
          <a:ln>
            <a:noFill/>
          </a:ln>
        </p:spPr>
      </p:sp>
      <p:sp>
        <p:nvSpPr>
          <p:cNvPr id="43012" name="文本占位符 43011"/>
          <p:cNvSpPr>
            <a:spLocks noGrp="1"/>
          </p:cNvSpPr>
          <p:nvPr>
            <p:ph type="body" idx="1"/>
          </p:nvPr>
        </p:nvSpPr>
        <p:spPr>
          <a:xfrm>
            <a:off x="0" y="0"/>
            <a:ext cx="0" cy="0"/>
          </a:xfrm>
        </p:spPr>
        <p:txBody>
          <a:bodyPr lIns="91440" tIns="45720" rIns="91440" bIns="45720"/>
          <a:lstStyle/>
          <a:p>
            <a:pPr lvl="0"/>
            <a:r>
              <a:rPr lang="zh-CN" altLang="en-US" dirty="0"/>
              <a:t>东京的品川到新桥，军用</a:t>
            </a:r>
            <a:endParaRPr lang="en-US" altLang="en-US" dirty="0"/>
          </a:p>
        </p:txBody>
      </p:sp>
      <p:sp>
        <p:nvSpPr>
          <p:cNvPr id="2" name="灯片编号占位符 1"/>
          <p:cNvSpPr>
            <a:spLocks noGrp="1"/>
          </p:cNvSpPr>
          <p:nvPr>
            <p:ph type="sldNum" sz="quarter" idx="2"/>
          </p:nvPr>
        </p:nvSpPr>
        <p:spPr/>
        <p:txBody>
          <a:bodyPr/>
          <a:lstStyle/>
          <a:p>
            <a:pPr lvl="0" algn="r"/>
            <a:fld id="{9A0DB2DC-4C9A-4742-B13C-FB6460FD3503}" type="slidenum">
              <a:rPr lang="zh-CN" altLang="en-US" sz="1200" dirty="0"/>
              <a:pPr lvl="0" algn="r"/>
              <a:t>39</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2019/2/19</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pPr/>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dirty="0"/>
          </a:p>
        </p:txBody>
      </p:sp>
      <p:sp>
        <p:nvSpPr>
          <p:cNvPr id="6"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a:p>
        </p:txBody>
      </p:sp>
      <p:sp>
        <p:nvSpPr>
          <p:cNvPr id="8" name="页脚占位符 4"/>
          <p:cNvSpPr>
            <a:spLocks noGrp="1" noChangeArrowheads="1"/>
          </p:cNvSpPr>
          <p:nvPr>
            <p:ph type="ftr" sz="quarter" idx="11"/>
          </p:nvPr>
        </p:nvSpPr>
        <p:spPr>
          <a:ln/>
        </p:spPr>
        <p:txBody>
          <a:bodyPr/>
          <a:lstStyle>
            <a:lvl1pPr>
              <a:defRPr/>
            </a:lvl1pPr>
          </a:lstStyle>
          <a:p>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4" name="页脚占位符 4"/>
          <p:cNvSpPr>
            <a:spLocks noGrp="1" noChangeArrowheads="1"/>
          </p:cNvSpPr>
          <p:nvPr>
            <p:ph type="ftr" sz="quarter" idx="11"/>
          </p:nvPr>
        </p:nvSpPr>
        <p:spPr>
          <a:ln/>
        </p:spPr>
        <p:txBody>
          <a:bodyPr/>
          <a:lstStyle>
            <a:lvl1pPr>
              <a:defRPr/>
            </a:lvl1pPr>
          </a:lstStyle>
          <a:p>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fld id="{760FBDFE-C587-4B4C-A407-44438C67B59E}" type="datetimeFigureOut">
              <a:rPr lang="zh-CN" altLang="en-US" smtClean="0"/>
              <a:pPr/>
              <a:t>2019/2/19</a:t>
            </a:fld>
            <a:endParaRPr lang="zh-CN" altLang="en-US"/>
          </a:p>
        </p:txBody>
      </p:sp>
      <p:sp>
        <p:nvSpPr>
          <p:cNvPr id="3" name="页脚占位符 4"/>
          <p:cNvSpPr>
            <a:spLocks noGrp="1" noChangeArrowheads="1"/>
          </p:cNvSpPr>
          <p:nvPr>
            <p:ph type="ftr" sz="quarter" idx="11"/>
          </p:nvPr>
        </p:nvSpPr>
        <p:spPr>
          <a:ln/>
        </p:spPr>
        <p:txBody>
          <a:bodyPr/>
          <a:lstStyle>
            <a:lvl1pPr>
              <a:defRPr/>
            </a:lvl1pPr>
          </a:lstStyle>
          <a:p>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fld id="{49AE70B2-8BF9-45C0-BB95-33D1B9D3A854}"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6" name="页脚占位符 4"/>
          <p:cNvSpPr>
            <a:spLocks noGrp="1" noChangeArrowheads="1"/>
          </p:cNvSpPr>
          <p:nvPr>
            <p:ph type="ftr" sz="quarter" idx="11"/>
          </p:nvPr>
        </p:nvSpPr>
        <p:spPr>
          <a:ln/>
        </p:spPr>
        <p:txBody>
          <a:bodyPr/>
          <a:lstStyle>
            <a:lvl1pPr>
              <a:defRPr/>
            </a:lvl1pPr>
          </a:lstStyle>
          <a:p>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fld id="{9EFD9D74-47D9-4702-A33C-335B63B48DBF}" type="datetimeFigureOut">
              <a:rPr lang="zh-CN" altLang="en-US" smtClean="0"/>
              <a:pPr/>
              <a:t>2019/2/19</a:t>
            </a:fld>
            <a:endParaRPr lang="zh-CN" altLang="en-US" dirty="0"/>
          </a:p>
        </p:txBody>
      </p:sp>
      <p:sp>
        <p:nvSpPr>
          <p:cNvPr id="6" name="页脚占位符 4"/>
          <p:cNvSpPr>
            <a:spLocks noGrp="1" noChangeArrowheads="1"/>
          </p:cNvSpPr>
          <p:nvPr>
            <p:ph type="ftr" sz="quarter" idx="11"/>
          </p:nvPr>
        </p:nvSpPr>
        <p:spPr>
          <a:ln/>
        </p:spPr>
        <p:txBody>
          <a:bodyPr/>
          <a:lstStyle>
            <a:lvl1pPr>
              <a:defRPr/>
            </a:lvl1pPr>
          </a:lstStyle>
          <a:p>
            <a:endParaRPr lang="zh-CN" altLang="en-US" dirty="0"/>
          </a:p>
        </p:txBody>
      </p:sp>
      <p:sp>
        <p:nvSpPr>
          <p:cNvPr id="7" name="灯片编号占位符 5"/>
          <p:cNvSpPr>
            <a:spLocks noGrp="1" noChangeArrowheads="1"/>
          </p:cNvSpPr>
          <p:nvPr>
            <p:ph type="sldNum" sz="quarter" idx="12"/>
          </p:nvPr>
        </p:nvSpPr>
        <p:spPr>
          <a:ln/>
        </p:spPr>
        <p:txBody>
          <a:bodyPr/>
          <a:lstStyle>
            <a:lvl1pPr>
              <a:defRPr/>
            </a:lvl1pPr>
          </a:lstStyle>
          <a:p>
            <a:fld id="{FABC47A4-756D-490B-A52F-7D9E2C9FC05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2019/2/19</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fld id="{D997B5FA-0921-464F-AAE1-844C04324D75}" type="datetimeFigureOut">
              <a:rPr lang="zh-CN" altLang="en-US" smtClean="0"/>
              <a:pPr/>
              <a:t>2019/2/19</a:t>
            </a:fld>
            <a:endParaRPr lang="zh-CN" altLang="en-US" dirty="0"/>
          </a:p>
        </p:txBody>
      </p:sp>
      <p:sp>
        <p:nvSpPr>
          <p:cNvPr id="5" name="页脚占位符 4"/>
          <p:cNvSpPr>
            <a:spLocks noGrp="1" noChangeArrowheads="1"/>
          </p:cNvSpPr>
          <p:nvPr>
            <p:ph type="ftr" sz="quarter" idx="11"/>
          </p:nvPr>
        </p:nvSpPr>
        <p:spPr>
          <a:ln/>
        </p:spPr>
        <p:txBody>
          <a:bodyPr/>
          <a:lstStyle>
            <a:lvl1pPr>
              <a:defRPr/>
            </a:lvl1pPr>
          </a:lstStyle>
          <a:p>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fld id="{565CE74E-AB26-4998-AD42-012C4C1AD076}"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bg3"/>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075" name="Rectangle 27"/>
          <p:cNvSpPr>
            <a:spLocks noGrp="1" noChangeArrowheads="1"/>
          </p:cNvSpPr>
          <p:nvPr>
            <p:ph type="ctrTitle"/>
          </p:nvPr>
        </p:nvSpPr>
        <p:spPr>
          <a:xfrm>
            <a:off x="624421" y="2997200"/>
            <a:ext cx="10943167" cy="960438"/>
          </a:xfrm>
        </p:spPr>
        <p:txBody>
          <a:bodyPr/>
          <a:lstStyle>
            <a:lvl1pPr algn="r">
              <a:defRPr sz="3400"/>
            </a:lvl1pPr>
          </a:lstStyle>
          <a:p>
            <a:pPr lvl="0"/>
            <a:r>
              <a:rPr lang="zh-CN" altLang="en-US" noProof="0" smtClean="0"/>
              <a:t>单击此处编辑母版标题样式</a:t>
            </a:r>
            <a:endParaRPr lang="zh-CN" noProof="0"/>
          </a:p>
        </p:txBody>
      </p:sp>
      <p:sp>
        <p:nvSpPr>
          <p:cNvPr id="3076" name="Rectangle 31"/>
          <p:cNvSpPr>
            <a:spLocks noGrp="1" noChangeArrowheads="1"/>
          </p:cNvSpPr>
          <p:nvPr>
            <p:ph type="subTitle" idx="1"/>
          </p:nvPr>
        </p:nvSpPr>
        <p:spPr>
          <a:xfrm>
            <a:off x="624421" y="3952875"/>
            <a:ext cx="10943167" cy="407988"/>
          </a:xfrm>
        </p:spPr>
        <p:txBody>
          <a:bodyPr anchor="ctr"/>
          <a:lstStyle>
            <a:lvl1pPr marL="0" indent="0" algn="r">
              <a:buFont typeface="Wingdings" panose="05000000000000000000" pitchFamily="2" charset="2"/>
              <a:buNone/>
              <a:defRPr sz="1800"/>
            </a:lvl1pPr>
          </a:lstStyle>
          <a:p>
            <a:pPr lvl="0"/>
            <a:r>
              <a:rPr lang="zh-CN" altLang="en-US" noProof="0" smtClean="0"/>
              <a:t>单击此处编辑母版副标题样式</a:t>
            </a:r>
            <a:endParaRPr lang="zh-CN" noProof="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4421" y="1125538"/>
            <a:ext cx="5369983"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125538"/>
            <a:ext cx="5369984" cy="5183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pPr/>
              <a:t>2019/2/19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4968" y="190505"/>
            <a:ext cx="2734733" cy="61182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4420" y="190505"/>
            <a:ext cx="8007349" cy="61182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pPr/>
              <a:t>2019/2/19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pPr/>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pPr/>
              <a:t>2019/2/19</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pPr/>
              <a:t>2019/2/19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ags" Target="../tags/tag4.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image" Target="../media/image1.png"/><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D997B5FA-0921-464F-AAE1-844C04324D75}" type="datetimeFigureOut">
              <a:rPr lang="zh-CN" altLang="en-US" smtClean="0"/>
              <a:pPr/>
              <a:t>2019/2/19</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0030101010101" pitchFamily="49" charset="-122"/>
                <a:ea typeface="黑体" panose="02010600030101010101" pitchFamily="49" charset="-122"/>
              </a:defRPr>
            </a:lvl1pPr>
          </a:lstStyle>
          <a:p>
            <a:fld id="{565CE74E-AB26-4998-AD42-012C4C1AD076}" type="slidenum">
              <a:rPr lang="zh-CN" altLang="en-US" smtClean="0"/>
              <a:pPr/>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4294967295"/>
          </p:nvPr>
        </p:nvSpPr>
        <p:spPr bwMode="auto">
          <a:xfrm>
            <a:off x="609600" y="1600201"/>
            <a:ext cx="109728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609600" y="6356351"/>
            <a:ext cx="2844800" cy="365125"/>
          </a:xfrm>
          <a:prstGeom prst="rect">
            <a:avLst/>
          </a:prstGeom>
          <a:noFill/>
          <a:ln>
            <a:noFill/>
          </a:ln>
        </p:spPr>
        <p:txBody>
          <a:bodyPr vert="horz" wrap="square" lIns="91440" tIns="45720" rIns="91440" bIns="45720" numCol="1" anchor="ctr" anchorCtr="0" compatLnSpc="1"/>
          <a:lstStyle>
            <a:lvl1pPr eaLnBrk="0" hangingPunct="0">
              <a:buFontTx/>
              <a:buNone/>
              <a:defRPr sz="1200">
                <a:solidFill>
                  <a:srgbClr val="898989"/>
                </a:solidFill>
              </a:defRPr>
            </a:lvl1pPr>
          </a:lstStyle>
          <a:p>
            <a:fld id="{D997B5FA-0921-464F-AAE1-844C04324D75}" type="datetimeFigureOut">
              <a:rPr lang="zh-CN" altLang="en-US" smtClean="0"/>
              <a:pPr/>
              <a:t>2019/2/19</a:t>
            </a:fld>
            <a:endParaRPr lang="zh-CN" altLang="en-US" dirty="0"/>
          </a:p>
        </p:txBody>
      </p:sp>
      <p:sp>
        <p:nvSpPr>
          <p:cNvPr id="1029" name="页脚占位符 4"/>
          <p:cNvSpPr>
            <a:spLocks noGrp="1" noChangeArrowheads="1"/>
          </p:cNvSpPr>
          <p:nvPr>
            <p:ph type="ftr" sz="quarter" idx="3"/>
          </p:nvPr>
        </p:nvSpPr>
        <p:spPr bwMode="auto">
          <a:xfrm>
            <a:off x="4165600" y="6356351"/>
            <a:ext cx="3860800" cy="365125"/>
          </a:xfrm>
          <a:prstGeom prst="rect">
            <a:avLst/>
          </a:prstGeom>
          <a:noFill/>
          <a:ln>
            <a:noFill/>
          </a:ln>
        </p:spPr>
        <p:txBody>
          <a:bodyPr vert="horz" wrap="square" lIns="91440" tIns="45720" rIns="91440" bIns="45720" numCol="1" anchor="ctr" anchorCtr="0" compatLnSpc="1"/>
          <a:lstStyle>
            <a:lvl1pPr algn="ctr" eaLnBrk="0" hangingPunct="0">
              <a:buFontTx/>
              <a:buNone/>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737600" y="6356351"/>
            <a:ext cx="2844800" cy="365125"/>
          </a:xfrm>
          <a:prstGeom prst="rect">
            <a:avLst/>
          </a:prstGeom>
          <a:noFill/>
          <a:ln>
            <a:noFill/>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565CE74E-AB26-4998-AD42-012C4C1AD076}" type="slidenum">
              <a:rPr lang="zh-CN" altLang="en-US" smtClean="0"/>
              <a:pPr/>
              <a:t>‹#›</a:t>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ctr" rtl="0" eaLnBrk="1" fontAlgn="base" hangingPunct="1">
        <a:spcBef>
          <a:spcPct val="0"/>
        </a:spcBef>
        <a:spcAft>
          <a:spcPct val="0"/>
        </a:spcAft>
        <a:defRPr sz="44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1" fontAlgn="base" hangingPunct="1">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1" fontAlgn="base" hangingPunct="1">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1" fontAlgn="base" hangingPunct="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lum/>
          </a:blip>
          <a:srcRect/>
          <a:stretch>
            <a:fillRect/>
          </a:stretch>
        </a:blipFill>
        <a:effectLst/>
      </p:bgPr>
    </p:bg>
    <p:spTree>
      <p:nvGrpSpPr>
        <p:cNvPr id="1" name=""/>
        <p:cNvGrpSpPr/>
        <p:nvPr/>
      </p:nvGrpSpPr>
      <p:grpSpPr>
        <a:xfrm>
          <a:off x="0" y="0"/>
          <a:ext cx="0" cy="0"/>
          <a:chOff x="0" y="0"/>
          <a:chExt cx="0" cy="0"/>
        </a:xfrm>
      </p:grpSpPr>
      <p:sp>
        <p:nvSpPr>
          <p:cNvPr id="2050" name="Rectangle 31"/>
          <p:cNvSpPr>
            <a:spLocks noGrp="1" noChangeArrowheads="1"/>
          </p:cNvSpPr>
          <p:nvPr>
            <p:ph type="body" idx="4294967295"/>
          </p:nvPr>
        </p:nvSpPr>
        <p:spPr bwMode="auto">
          <a:xfrm>
            <a:off x="624419" y="1125538"/>
            <a:ext cx="10943167" cy="51831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p:txBody>
      </p:sp>
      <p:sp>
        <p:nvSpPr>
          <p:cNvPr id="2051" name="Rectangle 27"/>
          <p:cNvSpPr>
            <a:spLocks noGrp="1" noChangeArrowheads="1"/>
          </p:cNvSpPr>
          <p:nvPr>
            <p:ph type="title" idx="4294967295"/>
          </p:nvPr>
        </p:nvSpPr>
        <p:spPr bwMode="auto">
          <a:xfrm>
            <a:off x="626535" y="190500"/>
            <a:ext cx="10943167" cy="863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2" name="Rectangle 4"/>
          <p:cNvSpPr>
            <a:spLocks noChangeArrowheads="1"/>
          </p:cNvSpPr>
          <p:nvPr/>
        </p:nvSpPr>
        <p:spPr bwMode="auto">
          <a:xfrm>
            <a:off x="5135036" y="6524625"/>
            <a:ext cx="1919817" cy="196850"/>
          </a:xfrm>
          <a:prstGeom prst="rect">
            <a:avLst/>
          </a:prstGeom>
          <a:noFill/>
          <a:ln w="9525">
            <a:noFill/>
            <a:miter lim="800000"/>
            <a:headEnd/>
            <a:tailEnd/>
          </a:ln>
        </p:spPr>
        <p:txBody>
          <a:bodyPr/>
          <a:lstStyle/>
          <a:p>
            <a:pPr algn="ctr" eaLnBrk="0" hangingPunct="0"/>
            <a:r>
              <a:rPr lang="de-DE" altLang="en-US" sz="1000" b="1"/>
              <a:t>Page </a:t>
            </a:r>
            <a:r>
              <a:rPr lang="de-DE" altLang="en-US" sz="1000" b="1">
                <a:sym typeface="MS UI Gothic" pitchFamily="34" charset="-128"/>
              </a:rPr>
              <a:t></a:t>
            </a:r>
            <a:r>
              <a:rPr lang="de-DE" altLang="en-US" sz="1000" b="1"/>
              <a:t> </a:t>
            </a:r>
            <a:fld id="{6412D7AB-BF9B-4EAF-8810-2FE19B7B6F46}" type="slidenum">
              <a:rPr lang="zh-CN" altLang="en-US" sz="1000" b="1"/>
              <a:pPr algn="ctr" eaLnBrk="0" hangingPunct="0"/>
              <a:t>‹#›</a:t>
            </a:fld>
            <a:endParaRPr lang="zh-CN" altLang="en-US" sz="1000" b="1"/>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l" rtl="0" eaLnBrk="1" fontAlgn="base" hangingPunct="1">
        <a:spcBef>
          <a:spcPct val="0"/>
        </a:spcBef>
        <a:spcAft>
          <a:spcPct val="0"/>
        </a:spcAft>
        <a:defRPr sz="3000">
          <a:solidFill>
            <a:schemeClr val="tx1"/>
          </a:solidFill>
          <a:latin typeface="+mj-lt"/>
          <a:ea typeface="+mj-ea"/>
          <a:cs typeface="+mj-cs"/>
        </a:defRPr>
      </a:lvl1pPr>
      <a:lvl2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chemeClr val="accent1"/>
        </a:buClr>
        <a:buFont typeface="Wingdings" pitchFamily="2" charset="2"/>
        <a:buChar char="n"/>
        <a:defRPr sz="24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chemeClr val="accent1"/>
        </a:buClr>
        <a:buFont typeface="Wingdings" pitchFamily="2" charset="2"/>
        <a:buChar char="n"/>
        <a:defRPr sz="20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chemeClr val="accent2"/>
        </a:buClr>
        <a:buFont typeface="Wingdings" pitchFamily="2" charset="2"/>
        <a:buChar char="n"/>
        <a:defRPr sz="2000">
          <a:solidFill>
            <a:schemeClr val="tx1"/>
          </a:solidFill>
          <a:latin typeface="+mn-lt"/>
          <a:ea typeface="+mn-ea"/>
        </a:defRPr>
      </a:lvl3pPr>
      <a:lvl4pPr marL="1600200" indent="-228600" algn="l" rtl="0" eaLnBrk="1" fontAlgn="base" hangingPunct="1">
        <a:lnSpc>
          <a:spcPct val="120000"/>
        </a:lnSpc>
        <a:spcBef>
          <a:spcPct val="20000"/>
        </a:spcBef>
        <a:spcAft>
          <a:spcPct val="0"/>
        </a:spcAft>
        <a:buClr>
          <a:schemeClr val="hlink"/>
        </a:buClr>
        <a:buFont typeface="Wingdings" pitchFamily="2" charset="2"/>
        <a:buChar char="n"/>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华文细黑" pitchFamily="2" charset="-122"/>
        </a:defRPr>
      </a:lvl5pPr>
      <a:lvl6pPr marL="2514600" indent="-228600" algn="l" rtl="0" eaLnBrk="1" fontAlgn="base" hangingPunct="1">
        <a:spcBef>
          <a:spcPct val="20000"/>
        </a:spcBef>
        <a:spcAft>
          <a:spcPct val="0"/>
        </a:spcAft>
        <a:buChar char="»"/>
        <a:defRPr>
          <a:solidFill>
            <a:schemeClr val="tx1"/>
          </a:solidFill>
          <a:latin typeface="+mn-lt"/>
          <a:ea typeface="华文细黑" pitchFamily="2" charset="-122"/>
        </a:defRPr>
      </a:lvl6pPr>
      <a:lvl7pPr marL="2971800" indent="-228600" algn="l" rtl="0" eaLnBrk="1" fontAlgn="base" hangingPunct="1">
        <a:spcBef>
          <a:spcPct val="20000"/>
        </a:spcBef>
        <a:spcAft>
          <a:spcPct val="0"/>
        </a:spcAft>
        <a:buChar char="»"/>
        <a:defRPr>
          <a:solidFill>
            <a:schemeClr val="tx1"/>
          </a:solidFill>
          <a:latin typeface="+mn-lt"/>
          <a:ea typeface="华文细黑" pitchFamily="2" charset="-122"/>
        </a:defRPr>
      </a:lvl7pPr>
      <a:lvl8pPr marL="3429000" indent="-228600" algn="l" rtl="0" eaLnBrk="1" fontAlgn="base" hangingPunct="1">
        <a:spcBef>
          <a:spcPct val="20000"/>
        </a:spcBef>
        <a:spcAft>
          <a:spcPct val="0"/>
        </a:spcAft>
        <a:buChar char="»"/>
        <a:defRPr>
          <a:solidFill>
            <a:schemeClr val="tx1"/>
          </a:solidFill>
          <a:latin typeface="+mn-lt"/>
          <a:ea typeface="华文细黑" pitchFamily="2" charset="-122"/>
        </a:defRPr>
      </a:lvl8pPr>
      <a:lvl9pPr marL="3886200" indent="-228600" algn="l" rtl="0" eaLnBrk="1" fontAlgn="base" hangingPunct="1">
        <a:spcBef>
          <a:spcPct val="20000"/>
        </a:spcBef>
        <a:spcAft>
          <a:spcPct val="0"/>
        </a:spcAft>
        <a:buChar char="»"/>
        <a:defRPr>
          <a:solidFill>
            <a:schemeClr val="tx1"/>
          </a:solidFill>
          <a:latin typeface="+mn-lt"/>
          <a:ea typeface="华文细黑"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7.xml"/><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image" Target="../media/image2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8" Type="http://schemas.openxmlformats.org/officeDocument/2006/relationships/image" Target="../media/image33.gif"/><Relationship Id="rId3" Type="http://schemas.openxmlformats.org/officeDocument/2006/relationships/audio" Target="../media/audio1.wav"/><Relationship Id="rId7" Type="http://schemas.openxmlformats.org/officeDocument/2006/relationships/image" Target="../media/image32.jpeg"/><Relationship Id="rId2" Type="http://schemas.openxmlformats.org/officeDocument/2006/relationships/audio" Target="../media/audio2.wav"/><Relationship Id="rId1" Type="http://schemas.openxmlformats.org/officeDocument/2006/relationships/slideLayout" Target="../slideLayouts/slideLayout17.xml"/><Relationship Id="rId6" Type="http://schemas.openxmlformats.org/officeDocument/2006/relationships/hyperlink" Target="http://www.etbar.com/sl/tuku2006/yishuxiangguan/2006-4-6-zimuyushuzi/images18673.asp" TargetMode="External"/><Relationship Id="rId5" Type="http://schemas.openxmlformats.org/officeDocument/2006/relationships/image" Target="../media/image31.jpeg"/><Relationship Id="rId4" Type="http://schemas.openxmlformats.org/officeDocument/2006/relationships/audio" Target="../media/audio3.wav"/><Relationship Id="rId9"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hyperlink" Target="http://baike.sogou.com/v577702.htm?fromTitle=%E5%A4%A7%E6%97%A5%E6%9C%AC%E5%B8%9D%E5%9B%BD%E5%AE%AA%E6%B3%95" TargetMode="External"/><Relationship Id="rId2" Type="http://schemas.openxmlformats.org/officeDocument/2006/relationships/image" Target="../media/image46.jpeg"/><Relationship Id="rId1" Type="http://schemas.openxmlformats.org/officeDocument/2006/relationships/slideLayout" Target="../slideLayouts/slideLayout17.xml"/><Relationship Id="rId4" Type="http://schemas.openxmlformats.org/officeDocument/2006/relationships/image" Target="../media/image47.jpeg"/></Relationships>
</file>

<file path=ppt/slides/_rels/slide3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baike.sogou.com/v577702.htm?fromTitle=%E5%A4%A7%E6%97%A5%E6%9C%AC%E5%B8%9D%E5%9B%BD%E5%AE%AA%E6%B3%95" TargetMode="Externa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2.xml"/><Relationship Id="rId1" Type="http://schemas.openxmlformats.org/officeDocument/2006/relationships/vmlDrawing" Target="../drawings/vmlDrawing1.v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7.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7.xml"/><Relationship Id="rId5" Type="http://schemas.openxmlformats.org/officeDocument/2006/relationships/image" Target="../media/image61.jpeg"/><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ywhs.net/uploads/allimg/100811/150A03943-28.jpg" TargetMode="External"/><Relationship Id="rId1" Type="http://schemas.openxmlformats.org/officeDocument/2006/relationships/slideLayout" Target="../slideLayouts/slideLayout12.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 20484"/>
          <p:cNvSpPr/>
          <p:nvPr/>
        </p:nvSpPr>
        <p:spPr>
          <a:xfrm>
            <a:off x="1011555" y="342265"/>
            <a:ext cx="9656445" cy="2171065"/>
          </a:xfrm>
          <a:prstGeom prst="rect">
            <a:avLst/>
          </a:prstGeom>
          <a:noFill/>
          <a:ln w="9525">
            <a:noFill/>
          </a:ln>
        </p:spPr>
        <p:txBody>
          <a:bodyPr wrap="square" anchor="t">
            <a:spAutoFit/>
          </a:bodyPr>
          <a:lstStyle/>
          <a:p>
            <a:pPr>
              <a:lnSpc>
                <a:spcPct val="130000"/>
              </a:lnSpc>
            </a:pPr>
            <a:r>
              <a:rPr lang="zh-CN" altLang="en-US" sz="5400" b="1" dirty="0">
                <a:solidFill>
                  <a:schemeClr val="tx2"/>
                </a:solidFill>
                <a:latin typeface="宋体" panose="02010600030101010101" pitchFamily="2" charset="-122"/>
                <a:ea typeface="宋体" panose="02010600030101010101" pitchFamily="2" charset="-122"/>
              </a:rPr>
              <a:t>   </a:t>
            </a:r>
            <a:r>
              <a:rPr lang="zh-CN" altLang="en-US" sz="6000" b="1" dirty="0">
                <a:solidFill>
                  <a:schemeClr val="tx2"/>
                </a:solidFill>
                <a:latin typeface="宋体" panose="02010600030101010101" pitchFamily="2" charset="-122"/>
                <a:ea typeface="宋体" panose="02010600030101010101" pitchFamily="2" charset="-122"/>
              </a:rPr>
              <a:t>第</a:t>
            </a:r>
            <a:r>
              <a:rPr lang="en-US" altLang="zh-CN" sz="6000" b="1" dirty="0">
                <a:solidFill>
                  <a:schemeClr val="tx2"/>
                </a:solidFill>
                <a:latin typeface="宋体" panose="02010600030101010101" pitchFamily="2" charset="-122"/>
                <a:ea typeface="宋体" panose="02010600030101010101" pitchFamily="2" charset="-122"/>
              </a:rPr>
              <a:t>3</a:t>
            </a:r>
            <a:r>
              <a:rPr lang="zh-CN" altLang="en-US" sz="6000" b="1" dirty="0">
                <a:solidFill>
                  <a:schemeClr val="tx2"/>
                </a:solidFill>
                <a:latin typeface="宋体" panose="02010600030101010101" pitchFamily="2" charset="-122"/>
                <a:ea typeface="宋体" panose="02010600030101010101" pitchFamily="2" charset="-122"/>
              </a:rPr>
              <a:t>课课件日本明治维新</a:t>
            </a:r>
          </a:p>
          <a:p>
            <a:pPr>
              <a:lnSpc>
                <a:spcPct val="130000"/>
              </a:lnSpc>
            </a:pPr>
            <a:r>
              <a:rPr lang="zh-CN" altLang="en-US" sz="4400" b="1" dirty="0">
                <a:solidFill>
                  <a:schemeClr val="tx2"/>
                </a:solidFill>
                <a:latin typeface="宋体" panose="02010600030101010101" pitchFamily="2" charset="-122"/>
                <a:ea typeface="宋体" panose="02010600030101010101" pitchFamily="2" charset="-122"/>
              </a:rPr>
              <a:t>           </a:t>
            </a:r>
            <a:endParaRPr lang="zh-CN" altLang="en-US" sz="3600" b="1" dirty="0">
              <a:solidFill>
                <a:schemeClr val="tx2"/>
              </a:solidFill>
              <a:latin typeface="宋体" panose="02010600030101010101" pitchFamily="2" charset="-122"/>
              <a:ea typeface="宋体" panose="02010600030101010101" pitchFamily="2" charset="-122"/>
            </a:endParaRPr>
          </a:p>
        </p:txBody>
      </p:sp>
      <p:grpSp>
        <p:nvGrpSpPr>
          <p:cNvPr id="2" name="Group 4"/>
          <p:cNvGrpSpPr>
            <a:grpSpLocks noChangeAspect="1"/>
          </p:cNvGrpSpPr>
          <p:nvPr/>
        </p:nvGrpSpPr>
        <p:grpSpPr>
          <a:xfrm>
            <a:off x="172085" y="1716405"/>
            <a:ext cx="11617960" cy="4921885"/>
            <a:chOff x="0" y="0"/>
            <a:chExt cx="5760" cy="1152"/>
          </a:xfrm>
        </p:grpSpPr>
        <p:pic>
          <p:nvPicPr>
            <p:cNvPr id="5124" name="图片 3081" descr="日本使节赴欧考察1871年"/>
            <p:cNvPicPr>
              <a:picLocks noChangeAspect="1"/>
            </p:cNvPicPr>
            <p:nvPr/>
          </p:nvPicPr>
          <p:blipFill>
            <a:blip r:embed="rId2"/>
            <a:stretch>
              <a:fillRect/>
            </a:stretch>
          </p:blipFill>
          <p:spPr>
            <a:xfrm>
              <a:off x="4224" y="0"/>
              <a:ext cx="1536" cy="1093"/>
            </a:xfrm>
            <a:prstGeom prst="rect">
              <a:avLst/>
            </a:prstGeom>
            <a:noFill/>
            <a:ln w="38100" cap="flat" cmpd="sng">
              <a:solidFill>
                <a:srgbClr val="993300"/>
              </a:solidFill>
              <a:prstDash val="solid"/>
              <a:miter/>
              <a:headEnd type="none" w="med" len="med"/>
              <a:tailEnd type="none" w="med" len="med"/>
            </a:ln>
          </p:spPr>
        </p:pic>
        <p:grpSp>
          <p:nvGrpSpPr>
            <p:cNvPr id="5125" name="Group 6"/>
            <p:cNvGrpSpPr>
              <a:grpSpLocks noChangeAspect="1"/>
            </p:cNvGrpSpPr>
            <p:nvPr/>
          </p:nvGrpSpPr>
          <p:grpSpPr>
            <a:xfrm>
              <a:off x="0" y="0"/>
              <a:ext cx="4224" cy="1152"/>
              <a:chOff x="0" y="0"/>
              <a:chExt cx="4224" cy="1152"/>
            </a:xfrm>
          </p:grpSpPr>
          <p:pic>
            <p:nvPicPr>
              <p:cNvPr id="5126" name="图片 2051" descr="346bd85cad53dc5dfbf2c0af"/>
              <p:cNvPicPr>
                <a:picLocks noChangeAspect="1"/>
              </p:cNvPicPr>
              <p:nvPr/>
            </p:nvPicPr>
            <p:blipFill>
              <a:blip r:embed="rId3"/>
              <a:stretch>
                <a:fillRect/>
              </a:stretch>
            </p:blipFill>
            <p:spPr>
              <a:xfrm>
                <a:off x="2736" y="0"/>
                <a:ext cx="1488" cy="1144"/>
              </a:xfrm>
              <a:prstGeom prst="rect">
                <a:avLst/>
              </a:prstGeom>
              <a:noFill/>
              <a:ln w="9525" cap="flat" cmpd="sng">
                <a:solidFill>
                  <a:srgbClr val="99CCFF"/>
                </a:solidFill>
                <a:prstDash val="solid"/>
                <a:miter/>
                <a:headEnd type="none" w="med" len="med"/>
                <a:tailEnd type="none" w="med" len="med"/>
              </a:ln>
            </p:spPr>
          </p:pic>
          <p:pic>
            <p:nvPicPr>
              <p:cNvPr id="5127" name="图片 2053" descr="200882685140397"/>
              <p:cNvPicPr>
                <a:picLocks noChangeAspect="1"/>
              </p:cNvPicPr>
              <p:nvPr/>
            </p:nvPicPr>
            <p:blipFill>
              <a:blip r:embed="rId4">
                <a:lum bright="-10001"/>
              </a:blip>
              <a:stretch>
                <a:fillRect/>
              </a:stretch>
            </p:blipFill>
            <p:spPr>
              <a:xfrm>
                <a:off x="1344" y="0"/>
                <a:ext cx="1392" cy="1152"/>
              </a:xfrm>
              <a:prstGeom prst="rect">
                <a:avLst/>
              </a:prstGeom>
              <a:noFill/>
              <a:ln w="9525" cap="flat" cmpd="sng">
                <a:solidFill>
                  <a:srgbClr val="99CCFF"/>
                </a:solidFill>
                <a:prstDash val="solid"/>
                <a:miter/>
                <a:headEnd type="none" w="med" len="med"/>
                <a:tailEnd type="none" w="med" len="med"/>
              </a:ln>
            </p:spPr>
          </p:pic>
          <p:pic>
            <p:nvPicPr>
              <p:cNvPr id="5128" name="图片 2057" descr="20081214040938481"/>
              <p:cNvPicPr>
                <a:picLocks noChangeAspect="1"/>
              </p:cNvPicPr>
              <p:nvPr/>
            </p:nvPicPr>
            <p:blipFill>
              <a:blip r:embed="rId5">
                <a:lum bright="-10001"/>
              </a:blip>
              <a:stretch>
                <a:fillRect/>
              </a:stretch>
            </p:blipFill>
            <p:spPr>
              <a:xfrm>
                <a:off x="0" y="0"/>
                <a:ext cx="1344" cy="1152"/>
              </a:xfrm>
              <a:prstGeom prst="rect">
                <a:avLst/>
              </a:prstGeom>
              <a:noFill/>
              <a:ln w="9525" cap="flat" cmpd="sng">
                <a:solidFill>
                  <a:srgbClr val="99CCFF"/>
                </a:solidFill>
                <a:prstDash val="solid"/>
                <a:miter/>
                <a:headEnd type="none" w="med" len="med"/>
                <a:tailEnd type="none" w="med" len="med"/>
              </a:ln>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1000" fill="hold"/>
                                        <p:tgtEl>
                                          <p:spTgt spid="5123"/>
                                        </p:tgtEl>
                                        <p:attrNameLst>
                                          <p:attrName>ppt_w</p:attrName>
                                        </p:attrNameLst>
                                      </p:cBhvr>
                                      <p:tavLst>
                                        <p:tav tm="0">
                                          <p:val>
                                            <p:fltVal val="0"/>
                                          </p:val>
                                        </p:tav>
                                        <p:tav tm="100000">
                                          <p:val>
                                            <p:strVal val="#ppt_w"/>
                                          </p:val>
                                        </p:tav>
                                      </p:tavLst>
                                    </p:anim>
                                    <p:anim calcmode="lin" valueType="num">
                                      <p:cBhvr>
                                        <p:cTn id="8" dur="1000" fill="hold"/>
                                        <p:tgtEl>
                                          <p:spTgt spid="512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3000" fill="hold"/>
                                        <p:tgtEl>
                                          <p:spTgt spid="2"/>
                                        </p:tgtEl>
                                        <p:attrNameLst>
                                          <p:attrName>ppt_x</p:attrName>
                                        </p:attrNameLst>
                                      </p:cBhvr>
                                      <p:tavLst>
                                        <p:tav tm="0">
                                          <p:val>
                                            <p:strVal val="1+#ppt_w/2"/>
                                          </p:val>
                                        </p:tav>
                                        <p:tav tm="100000">
                                          <p:val>
                                            <p:strVal val="#ppt_x"/>
                                          </p:val>
                                        </p:tav>
                                      </p:tavLst>
                                    </p:anim>
                                    <p:anim calcmode="lin" valueType="num">
                                      <p:cBhvr additive="base">
                                        <p:cTn id="14" dur="3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96570" y="168275"/>
            <a:ext cx="11199495" cy="5015865"/>
          </a:xfrm>
          <a:prstGeom prst="rect">
            <a:avLst/>
          </a:prstGeom>
          <a:noFill/>
          <a:ln w="9525">
            <a:noFill/>
          </a:ln>
        </p:spPr>
        <p:txBody>
          <a:bodyPr wrap="square">
            <a:spAutoFit/>
          </a:bodyPr>
          <a:lstStyle/>
          <a:p>
            <a:pPr indent="0"/>
            <a:r>
              <a:rPr lang="en-US" sz="3200" b="1">
                <a:latin typeface="Calibri" charset="0"/>
                <a:ea typeface="宋体" panose="02010600030101010101" pitchFamily="2" charset="-122"/>
                <a:cs typeface="Times New Roman" panose="02020603050405020304" pitchFamily="18" charset="0"/>
              </a:rPr>
              <a:t>1. </a:t>
            </a:r>
            <a:r>
              <a:rPr lang="zh-CN" sz="3200" b="1">
                <a:latin typeface="Calibri" charset="0"/>
                <a:ea typeface="宋体" panose="02010600030101010101" pitchFamily="2" charset="-122"/>
              </a:rPr>
              <a:t>幕府时代；</a:t>
            </a:r>
            <a:r>
              <a:rPr lang="en-US" sz="3200" b="1">
                <a:latin typeface="Calibri" charset="0"/>
                <a:ea typeface="宋体" panose="02010600030101010101" pitchFamily="2" charset="-122"/>
                <a:cs typeface="Times New Roman" panose="02020603050405020304" pitchFamily="18" charset="0"/>
              </a:rPr>
              <a:t>19 </a:t>
            </a:r>
            <a:r>
              <a:rPr lang="zh-CN" sz="3200" b="1">
                <a:latin typeface="Calibri" charset="0"/>
                <a:ea typeface="宋体" panose="02010600030101010101" pitchFamily="2" charset="-122"/>
              </a:rPr>
              <a:t>世纪中期的日本在德川幕府的统治下，实行闭关锁国落后的封建国家。幕府的封建统治却阻碍了</a:t>
            </a:r>
            <a:r>
              <a:rPr lang="zh-CN" sz="3200" b="1">
                <a:latin typeface="Calibri" charset="0"/>
                <a:ea typeface="宋体" panose="02010600030101010101" pitchFamily="2" charset="-122"/>
                <a:sym typeface="+mn-ea"/>
              </a:rPr>
              <a:t>资本主义经济</a:t>
            </a:r>
            <a:r>
              <a:rPr lang="zh-CN" sz="3200" b="1">
                <a:latin typeface="Calibri" charset="0"/>
                <a:ea typeface="宋体" panose="02010600030101010101" pitchFamily="2" charset="-122"/>
              </a:rPr>
              <a:t>的发展。</a:t>
            </a:r>
            <a:endParaRPr lang="en-US" sz="3200" b="1">
              <a:latin typeface="Calibri" charset="0"/>
              <a:ea typeface="宋体" panose="02010600030101010101" pitchFamily="2" charset="-122"/>
              <a:cs typeface="Times New Roman" panose="02020603050405020304" pitchFamily="18" charset="0"/>
            </a:endParaRPr>
          </a:p>
          <a:p>
            <a:r>
              <a:rPr lang="en-US" sz="3200" b="1">
                <a:latin typeface="Calibri" charset="0"/>
                <a:ea typeface="宋体" panose="02010600030101010101" pitchFamily="2" charset="-122"/>
                <a:cs typeface="Times New Roman" panose="02020603050405020304" pitchFamily="18" charset="0"/>
              </a:rPr>
              <a:t>2. </a:t>
            </a:r>
            <a:r>
              <a:rPr lang="zh-CN" sz="3200" b="1">
                <a:latin typeface="Calibri" charset="0"/>
                <a:ea typeface="宋体" panose="02010600030101010101" pitchFamily="2" charset="-122"/>
              </a:rPr>
              <a:t>统治动摇</a:t>
            </a:r>
          </a:p>
          <a:p>
            <a:r>
              <a:rPr lang="zh-CN" sz="3200" b="1">
                <a:latin typeface="Calibri" charset="0"/>
                <a:ea typeface="宋体" panose="02010600030101010101" pitchFamily="2" charset="-122"/>
              </a:rPr>
              <a:t>（</a:t>
            </a:r>
            <a:r>
              <a:rPr lang="en-US" sz="3200" b="1">
                <a:latin typeface="Calibri" charset="0"/>
                <a:ea typeface="宋体" panose="02010600030101010101" pitchFamily="2" charset="-122"/>
                <a:cs typeface="Times New Roman" panose="02020603050405020304" pitchFamily="18" charset="0"/>
              </a:rPr>
              <a:t>1</a:t>
            </a:r>
            <a:r>
              <a:rPr lang="zh-CN" sz="3200" b="1">
                <a:latin typeface="Calibri" charset="0"/>
                <a:ea typeface="宋体" panose="02010600030101010101" pitchFamily="2" charset="-122"/>
              </a:rPr>
              <a:t>）受到西方思想影响的新兴资产阶级和下级武士强烈要求改变日本的现状，深受封建剥削的农民和市民不断起义，幕府统治开始出现危机。</a:t>
            </a:r>
          </a:p>
          <a:p>
            <a:r>
              <a:rPr lang="zh-CN" sz="3200" b="1">
                <a:latin typeface="Calibri" charset="0"/>
                <a:ea typeface="宋体" panose="02010600030101010101" pitchFamily="2" charset="-122"/>
              </a:rPr>
              <a:t>（</a:t>
            </a:r>
            <a:r>
              <a:rPr lang="en-US" sz="3200" b="1">
                <a:latin typeface="Calibri" charset="0"/>
                <a:ea typeface="宋体" panose="02010600030101010101" pitchFamily="2" charset="-122"/>
                <a:cs typeface="Times New Roman" panose="02020603050405020304" pitchFamily="18" charset="0"/>
              </a:rPr>
              <a:t>2</a:t>
            </a:r>
            <a:r>
              <a:rPr lang="zh-CN" sz="3200" b="1">
                <a:latin typeface="Calibri" charset="0"/>
                <a:ea typeface="宋体" panose="02010600030101010101" pitchFamily="2" charset="-122"/>
              </a:rPr>
              <a:t>）美国入侵：</a:t>
            </a:r>
            <a:r>
              <a:rPr lang="en-US" sz="3200" b="1">
                <a:latin typeface="Calibri" charset="0"/>
                <a:ea typeface="宋体" panose="02010600030101010101" pitchFamily="2" charset="-122"/>
              </a:rPr>
              <a:t>1853</a:t>
            </a:r>
            <a:r>
              <a:rPr lang="zh-CN" sz="3200" b="1">
                <a:latin typeface="Calibri" charset="0"/>
                <a:ea typeface="宋体" panose="02010600030101010101" pitchFamily="2" charset="-122"/>
              </a:rPr>
              <a:t>年后，日本的国门终于被美英等国用炮舰打开，并被迫与美国等国签订了一系列不平等条约。欧美列强的入侵，幕府统治危机进一步加深。</a:t>
            </a:r>
            <a:endParaRPr lang="zh-CN" altLang="en-US" sz="3200" b="1"/>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1265"/>
          <p:cNvSpPr>
            <a:spLocks noGrp="1"/>
          </p:cNvSpPr>
          <p:nvPr>
            <p:ph type="title" idx="4294967295"/>
          </p:nvPr>
        </p:nvSpPr>
        <p:spPr>
          <a:xfrm>
            <a:off x="0" y="2947988"/>
            <a:ext cx="5080000" cy="1384300"/>
          </a:xfrm>
          <a:prstGeom prst="rect">
            <a:avLst/>
          </a:prstGeom>
          <a:noFill/>
          <a:ln w="9525">
            <a:noFill/>
          </a:ln>
        </p:spPr>
        <p:txBody>
          <a:bodyPr wrap="none" lIns="0" tIns="0" rIns="0" bIns="0" anchor="ctr" anchorCtr="1">
            <a:spAutoFit/>
          </a:bodyPr>
          <a:lstStyle/>
          <a:p>
            <a:r>
              <a:rPr lang="zh-CN" altLang="en-US" sz="10000" dirty="0">
                <a:solidFill>
                  <a:srgbClr val="996633"/>
                </a:solidFill>
                <a:ea typeface="华文行楷" panose="02010800040101010101" pitchFamily="2" charset="-122"/>
              </a:rPr>
              <a:t>武装倒幕</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文本框 12289"/>
          <p:cNvSpPr txBox="1"/>
          <p:nvPr/>
        </p:nvSpPr>
        <p:spPr>
          <a:xfrm>
            <a:off x="2681288" y="5684838"/>
            <a:ext cx="2235200" cy="52895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德川庆喜</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1837.10.28</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1913.11.22</a:t>
            </a:r>
          </a:p>
        </p:txBody>
      </p:sp>
      <p:sp>
        <p:nvSpPr>
          <p:cNvPr id="12291" name="文本框 12290"/>
          <p:cNvSpPr txBox="1"/>
          <p:nvPr/>
        </p:nvSpPr>
        <p:spPr>
          <a:xfrm>
            <a:off x="1724025" y="6261100"/>
            <a:ext cx="4149725" cy="52260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德川幕府第十五代将军，倒幕运动中被迫还政天皇，终结了德川幕府统治。</a:t>
            </a:r>
          </a:p>
        </p:txBody>
      </p:sp>
      <p:sp>
        <p:nvSpPr>
          <p:cNvPr id="12292" name="矩形 12291"/>
          <p:cNvSpPr/>
          <p:nvPr/>
        </p:nvSpPr>
        <p:spPr>
          <a:xfrm>
            <a:off x="6140450" y="1090613"/>
            <a:ext cx="4278313" cy="5683885"/>
          </a:xfrm>
          <a:prstGeom prst="rect">
            <a:avLst/>
          </a:prstGeom>
          <a:noFill/>
          <a:ln w="9525">
            <a:noFill/>
          </a:ln>
        </p:spPr>
        <p:txBody>
          <a:bodyPr lIns="0" tIns="0" rIns="0" bIns="0" anchor="t" anchorCtr="1">
            <a:spAutoFit/>
          </a:bodyPr>
          <a:lstStyle/>
          <a:p>
            <a:pPr>
              <a:lnSpc>
                <a:spcPct val="145000"/>
              </a:lnSpc>
            </a:pPr>
            <a:r>
              <a:rPr lang="zh-CN" altLang="en-US" sz="1700" dirty="0">
                <a:solidFill>
                  <a:srgbClr val="996633"/>
                </a:solidFill>
                <a:latin typeface="华文楷体" pitchFamily="2" charset="-122"/>
                <a:ea typeface="华文楷体" pitchFamily="2" charset="-122"/>
              </a:rPr>
              <a:t>　　“德川幕府”又称“江户幕府”。日本第三个封建军事政权。德川氏以江户城（今东京）为政治根据地，开幕府以统制天下，故亦称江户幕府。</a:t>
            </a:r>
          </a:p>
          <a:p>
            <a:pPr>
              <a:lnSpc>
                <a:spcPct val="145000"/>
              </a:lnSpc>
            </a:pPr>
            <a:r>
              <a:rPr lang="zh-CN" altLang="en-US" sz="1700" dirty="0">
                <a:solidFill>
                  <a:srgbClr val="996633"/>
                </a:solidFill>
                <a:latin typeface="华文楷体" pitchFamily="2" charset="-122"/>
                <a:ea typeface="华文楷体" pitchFamily="2" charset="-122"/>
              </a:rPr>
              <a:t>　　自公元</a:t>
            </a:r>
            <a:r>
              <a:rPr lang="en-US" altLang="zh-CN" sz="1700" dirty="0">
                <a:solidFill>
                  <a:srgbClr val="996633"/>
                </a:solidFill>
                <a:latin typeface="华文楷体" pitchFamily="2" charset="-122"/>
                <a:ea typeface="华文楷体" pitchFamily="2" charset="-122"/>
              </a:rPr>
              <a:t>1603</a:t>
            </a:r>
            <a:r>
              <a:rPr lang="zh-CN" altLang="en-US" sz="1700" dirty="0">
                <a:solidFill>
                  <a:srgbClr val="996633"/>
                </a:solidFill>
                <a:latin typeface="华文楷体" pitchFamily="2" charset="-122"/>
                <a:ea typeface="华文楷体" pitchFamily="2" charset="-122"/>
              </a:rPr>
              <a:t>年德川家康受任征夷大将军在江户设幕府开始，至</a:t>
            </a:r>
            <a:r>
              <a:rPr lang="en-US" altLang="zh-CN" sz="1700" dirty="0">
                <a:solidFill>
                  <a:srgbClr val="996633"/>
                </a:solidFill>
                <a:latin typeface="华文楷体" pitchFamily="2" charset="-122"/>
                <a:ea typeface="华文楷体" pitchFamily="2" charset="-122"/>
              </a:rPr>
              <a:t>1867</a:t>
            </a:r>
            <a:r>
              <a:rPr lang="zh-CN" altLang="en-US" sz="1700" dirty="0">
                <a:solidFill>
                  <a:srgbClr val="996633"/>
                </a:solidFill>
                <a:latin typeface="华文楷体" pitchFamily="2" charset="-122"/>
                <a:ea typeface="华文楷体" pitchFamily="2" charset="-122"/>
              </a:rPr>
              <a:t>年第十五代将军庆喜，将政治大权奉还朝廷（即大政奉还）为止。约</a:t>
            </a:r>
            <a:r>
              <a:rPr lang="en-US" altLang="zh-CN" sz="1700" dirty="0">
                <a:solidFill>
                  <a:srgbClr val="996633"/>
                </a:solidFill>
                <a:latin typeface="华文楷体" pitchFamily="2" charset="-122"/>
                <a:ea typeface="华文楷体" pitchFamily="2" charset="-122"/>
              </a:rPr>
              <a:t>265</a:t>
            </a:r>
            <a:r>
              <a:rPr lang="zh-CN" altLang="en-US" sz="1700" dirty="0">
                <a:solidFill>
                  <a:srgbClr val="996633"/>
                </a:solidFill>
                <a:latin typeface="华文楷体" pitchFamily="2" charset="-122"/>
                <a:ea typeface="华文楷体" pitchFamily="2" charset="-122"/>
              </a:rPr>
              <a:t>年，为继镰仓，室町幕府之后，最强盛也是最后的武家政治组织。</a:t>
            </a:r>
          </a:p>
          <a:p>
            <a:pPr>
              <a:lnSpc>
                <a:spcPct val="145000"/>
              </a:lnSpc>
            </a:pPr>
            <a:r>
              <a:rPr lang="zh-CN" altLang="en-US" sz="1700" dirty="0">
                <a:solidFill>
                  <a:srgbClr val="996633"/>
                </a:solidFill>
                <a:latin typeface="华文楷体" pitchFamily="2" charset="-122"/>
                <a:ea typeface="华文楷体" pitchFamily="2" charset="-122"/>
              </a:rPr>
              <a:t>　　在江户幕府时期，将军是实际上权力最大的人。征夷大将军的</a:t>
            </a:r>
            <a:r>
              <a:rPr lang="zh-CN" altLang="en-US" sz="1700" u="sng" dirty="0">
                <a:solidFill>
                  <a:srgbClr val="996633"/>
                </a:solidFill>
                <a:latin typeface="华文楷体" pitchFamily="2" charset="-122"/>
                <a:ea typeface="华文楷体" pitchFamily="2" charset="-122"/>
              </a:rPr>
              <a:t>石高</a:t>
            </a:r>
            <a:r>
              <a:rPr lang="zh-CN" altLang="en-US" sz="1700" dirty="0">
                <a:solidFill>
                  <a:srgbClr val="996633"/>
                </a:solidFill>
                <a:latin typeface="华文楷体" pitchFamily="2" charset="-122"/>
                <a:ea typeface="华文楷体" pitchFamily="2" charset="-122"/>
              </a:rPr>
              <a:t>（日本幕府时代用以表示土地生产力的一种制度，又称石高制，举凡税贡、劳务、军役等对政府的义务皆依据石高的多寡来课征。）在江户初年大致占有七百万石。</a:t>
            </a:r>
          </a:p>
        </p:txBody>
      </p:sp>
      <p:pic>
        <p:nvPicPr>
          <p:cNvPr id="12293" name="图片 12292" descr="d"/>
          <p:cNvPicPr>
            <a:picLocks noChangeAspect="1"/>
          </p:cNvPicPr>
          <p:nvPr/>
        </p:nvPicPr>
        <p:blipFill>
          <a:blip r:embed="rId2">
            <a:lum bright="6000" contrast="18000"/>
          </a:blip>
          <a:stretch>
            <a:fillRect/>
          </a:stretch>
        </p:blipFill>
        <p:spPr>
          <a:xfrm>
            <a:off x="2033588" y="1025525"/>
            <a:ext cx="3529012" cy="4598988"/>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3313"/>
          <p:cNvSpPr/>
          <p:nvPr/>
        </p:nvSpPr>
        <p:spPr>
          <a:xfrm>
            <a:off x="2298700" y="6189663"/>
            <a:ext cx="3048000" cy="6153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中下级武士</a:t>
            </a:r>
          </a:p>
          <a:p>
            <a:pPr algn="ctr"/>
            <a:r>
              <a:rPr lang="zh-CN" altLang="en-US" sz="2000" dirty="0">
                <a:solidFill>
                  <a:srgbClr val="663300"/>
                </a:solidFill>
                <a:latin typeface="Times New Roman" panose="02020603050405020304" pitchFamily="18" charset="0"/>
                <a:ea typeface="黑体" panose="02010600030101010101" pitchFamily="49" charset="-122"/>
              </a:rPr>
              <a:t>将军和大名的家臣</a:t>
            </a:r>
            <a:r>
              <a:rPr lang="en-US" altLang="zh-CN" sz="2000" dirty="0">
                <a:solidFill>
                  <a:srgbClr val="663300"/>
                </a:solidFill>
                <a:latin typeface="Times New Roman" panose="02020603050405020304" pitchFamily="18" charset="0"/>
                <a:ea typeface="黑体" panose="02010600030101010101" pitchFamily="49" charset="-122"/>
              </a:rPr>
              <a:t>——</a:t>
            </a:r>
            <a:r>
              <a:rPr lang="zh-CN" altLang="en-US" sz="2000" dirty="0">
                <a:solidFill>
                  <a:srgbClr val="663300"/>
                </a:solidFill>
                <a:latin typeface="Times New Roman" panose="02020603050405020304" pitchFamily="18" charset="0"/>
                <a:ea typeface="黑体" panose="02010600030101010101" pitchFamily="49" charset="-122"/>
              </a:rPr>
              <a:t>武士</a:t>
            </a:r>
          </a:p>
        </p:txBody>
      </p:sp>
      <p:sp>
        <p:nvSpPr>
          <p:cNvPr id="13315" name="矩形 13314"/>
          <p:cNvSpPr/>
          <p:nvPr/>
        </p:nvSpPr>
        <p:spPr>
          <a:xfrm>
            <a:off x="6718300" y="5865813"/>
            <a:ext cx="3048000" cy="92329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商人</a:t>
            </a:r>
          </a:p>
          <a:p>
            <a:pPr algn="ctr"/>
            <a:r>
              <a:rPr lang="zh-CN" altLang="en-US" sz="2000" dirty="0">
                <a:solidFill>
                  <a:srgbClr val="663300"/>
                </a:solidFill>
                <a:latin typeface="Times New Roman" panose="02020603050405020304" pitchFamily="18" charset="0"/>
                <a:ea typeface="黑体" panose="02010600030101010101" pitchFamily="49" charset="-122"/>
              </a:rPr>
              <a:t>士、农、工、商视为末业</a:t>
            </a:r>
          </a:p>
          <a:p>
            <a:pPr algn="ctr"/>
            <a:r>
              <a:rPr lang="zh-CN" altLang="en-US" sz="2000" dirty="0">
                <a:solidFill>
                  <a:srgbClr val="663300"/>
                </a:solidFill>
                <a:latin typeface="Times New Roman" panose="02020603050405020304" pitchFamily="18" charset="0"/>
                <a:ea typeface="黑体" panose="02010600030101010101" pitchFamily="49" charset="-122"/>
              </a:rPr>
              <a:t>虽腰缠万贯　社会地位不高</a:t>
            </a:r>
          </a:p>
        </p:txBody>
      </p:sp>
      <p:sp>
        <p:nvSpPr>
          <p:cNvPr id="13316" name="文本框 13315"/>
          <p:cNvSpPr txBox="1"/>
          <p:nvPr/>
        </p:nvSpPr>
        <p:spPr>
          <a:xfrm>
            <a:off x="1993900" y="969169"/>
            <a:ext cx="8204200" cy="584200"/>
          </a:xfrm>
          <a:prstGeom prst="rect">
            <a:avLst/>
          </a:prstGeom>
          <a:noFill/>
          <a:ln w="9525">
            <a:noFill/>
          </a:ln>
        </p:spPr>
        <p:txBody>
          <a:bodyPr wrap="none" lIns="0" tIns="0" rIns="0" bIns="0" anchor="ctr" anchorCtr="1">
            <a:spAutoFit/>
          </a:bodyPr>
          <a:lstStyle/>
          <a:p>
            <a:pPr algn="ctr">
              <a:buClrTx/>
            </a:pPr>
            <a:r>
              <a:rPr lang="zh-CN" altLang="en-US" sz="3800" dirty="0">
                <a:solidFill>
                  <a:srgbClr val="FF0000"/>
                </a:solidFill>
                <a:latin typeface="华文隶书" panose="02010800040101010101" pitchFamily="2" charset="-122"/>
                <a:ea typeface="华文隶书" panose="02010800040101010101" pitchFamily="2" charset="-122"/>
              </a:rPr>
              <a:t>中下级武士、商人、资本家、新兴地主</a:t>
            </a:r>
          </a:p>
        </p:txBody>
      </p:sp>
      <p:pic>
        <p:nvPicPr>
          <p:cNvPr id="13317" name="图片 13316" descr="s"/>
          <p:cNvPicPr>
            <a:picLocks noChangeAspect="1"/>
          </p:cNvPicPr>
          <p:nvPr/>
        </p:nvPicPr>
        <p:blipFill>
          <a:blip r:embed="rId4"/>
          <a:stretch>
            <a:fillRect/>
          </a:stretch>
        </p:blipFill>
        <p:spPr>
          <a:xfrm>
            <a:off x="6348413" y="1517650"/>
            <a:ext cx="3787775" cy="4319588"/>
          </a:xfrm>
          <a:prstGeom prst="rect">
            <a:avLst/>
          </a:prstGeom>
          <a:noFill/>
          <a:ln w="9525">
            <a:noFill/>
          </a:ln>
        </p:spPr>
      </p:pic>
      <p:pic>
        <p:nvPicPr>
          <p:cNvPr id="13318" name="图片 13317" descr="r"/>
          <p:cNvPicPr>
            <a:picLocks noChangeAspect="1"/>
          </p:cNvPicPr>
          <p:nvPr/>
        </p:nvPicPr>
        <p:blipFill>
          <a:blip r:embed="rId5">
            <a:lum bright="-6000" contrast="18000"/>
          </a:blip>
          <a:stretch>
            <a:fillRect/>
          </a:stretch>
        </p:blipFill>
        <p:spPr>
          <a:xfrm>
            <a:off x="2252663" y="1514475"/>
            <a:ext cx="3138487" cy="46418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p:cTn id="7" dur="500" fill="hold"/>
                                        <p:tgtEl>
                                          <p:spTgt spid="13316"/>
                                        </p:tgtEl>
                                        <p:attrNameLst>
                                          <p:attrName>ppt_w</p:attrName>
                                        </p:attrNameLst>
                                      </p:cBhvr>
                                      <p:tavLst>
                                        <p:tav tm="0">
                                          <p:val>
                                            <p:fltVal val="0"/>
                                          </p:val>
                                        </p:tav>
                                        <p:tav tm="100000">
                                          <p:val>
                                            <p:strVal val="#ppt_w"/>
                                          </p:val>
                                        </p:tav>
                                      </p:tavLst>
                                    </p:anim>
                                    <p:anim calcmode="lin" valueType="num">
                                      <p:cBhvr>
                                        <p:cTn id="8" dur="500" fill="hold"/>
                                        <p:tgtEl>
                                          <p:spTgt spid="1331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流程图: 合并 18433"/>
          <p:cNvSpPr/>
          <p:nvPr/>
        </p:nvSpPr>
        <p:spPr>
          <a:xfrm>
            <a:off x="2667000" y="1752600"/>
            <a:ext cx="2819400" cy="457200"/>
          </a:xfrm>
          <a:prstGeom prst="flowChartMerge">
            <a:avLst/>
          </a:prstGeom>
          <a:solidFill>
            <a:srgbClr val="FF0000"/>
          </a:solidFill>
          <a:ln w="9525" cap="flat" cmpd="sng">
            <a:solidFill>
              <a:srgbClr val="000000"/>
            </a:solidFill>
            <a:prstDash val="solid"/>
            <a:miter/>
            <a:headEnd type="none" w="sm" len="sm"/>
            <a:tailEnd type="none" w="sm" len="sm"/>
          </a:ln>
        </p:spPr>
        <p:txBody>
          <a:bodyPr wrap="none" anchor="ctr"/>
          <a:lstStyle/>
          <a:p>
            <a:endParaRPr dirty="0">
              <a:solidFill>
                <a:srgbClr val="000000"/>
              </a:solidFill>
              <a:latin typeface="Calibri" charset="0"/>
            </a:endParaRPr>
          </a:p>
        </p:txBody>
      </p:sp>
      <p:sp>
        <p:nvSpPr>
          <p:cNvPr id="18435" name="流程图: 摘录 18434"/>
          <p:cNvSpPr/>
          <p:nvPr/>
        </p:nvSpPr>
        <p:spPr>
          <a:xfrm>
            <a:off x="2667000" y="3581400"/>
            <a:ext cx="2895600" cy="457200"/>
          </a:xfrm>
          <a:prstGeom prst="flowChartExtract">
            <a:avLst/>
          </a:prstGeom>
          <a:solidFill>
            <a:srgbClr val="FF0000"/>
          </a:solidFill>
          <a:ln w="9525" cap="flat" cmpd="sng">
            <a:solidFill>
              <a:srgbClr val="000000"/>
            </a:solidFill>
            <a:prstDash val="solid"/>
            <a:miter/>
            <a:headEnd type="none" w="sm" len="sm"/>
            <a:tailEnd type="none" w="sm" len="sm"/>
          </a:ln>
        </p:spPr>
        <p:txBody>
          <a:bodyPr wrap="none" anchor="ctr"/>
          <a:lstStyle/>
          <a:p>
            <a:endParaRPr dirty="0">
              <a:solidFill>
                <a:srgbClr val="000000"/>
              </a:solidFill>
              <a:latin typeface="Calibri" charset="0"/>
            </a:endParaRPr>
          </a:p>
        </p:txBody>
      </p:sp>
      <p:pic>
        <p:nvPicPr>
          <p:cNvPr id="18436" name="图片 18435"/>
          <p:cNvPicPr>
            <a:picLocks noChangeAspect="1"/>
          </p:cNvPicPr>
          <p:nvPr/>
        </p:nvPicPr>
        <p:blipFill>
          <a:blip r:embed="rId2"/>
          <a:stretch>
            <a:fillRect/>
          </a:stretch>
        </p:blipFill>
        <p:spPr>
          <a:xfrm>
            <a:off x="3789363" y="2362200"/>
            <a:ext cx="793750" cy="1354138"/>
          </a:xfrm>
          <a:prstGeom prst="rect">
            <a:avLst/>
          </a:prstGeom>
          <a:noFill/>
          <a:ln w="9525">
            <a:noFill/>
          </a:ln>
        </p:spPr>
      </p:pic>
      <p:sp>
        <p:nvSpPr>
          <p:cNvPr id="18437" name="矩形 18436"/>
          <p:cNvSpPr/>
          <p:nvPr/>
        </p:nvSpPr>
        <p:spPr>
          <a:xfrm>
            <a:off x="3276600" y="1090613"/>
            <a:ext cx="1816100" cy="583565"/>
          </a:xfrm>
          <a:prstGeom prst="rect">
            <a:avLst/>
          </a:prstGeom>
          <a:noFill/>
          <a:ln w="9525">
            <a:noFill/>
          </a:ln>
        </p:spPr>
        <p:txBody>
          <a:bodyPr wrap="none">
            <a:spAutoFit/>
          </a:bodyPr>
          <a:lstStyle/>
          <a:p>
            <a:r>
              <a:rPr lang="zh-CN" altLang="en-US" sz="3200" b="1" dirty="0">
                <a:solidFill>
                  <a:srgbClr val="000000"/>
                </a:solidFill>
                <a:latin typeface="Times New Roman" panose="02020603050405020304" pitchFamily="18" charset="0"/>
                <a:ea typeface="黑体" panose="02010600030101010101" pitchFamily="49" charset="-122"/>
              </a:rPr>
              <a:t>幕府统治</a:t>
            </a:r>
            <a:endParaRPr lang="en-US" altLang="en-US">
              <a:solidFill>
                <a:srgbClr val="000000"/>
              </a:solidFill>
              <a:latin typeface="Arial" panose="020B0604020202020204" pitchFamily="34" charset="0"/>
            </a:endParaRPr>
          </a:p>
        </p:txBody>
      </p:sp>
      <p:sp>
        <p:nvSpPr>
          <p:cNvPr id="18438" name="矩形 18437"/>
          <p:cNvSpPr/>
          <p:nvPr/>
        </p:nvSpPr>
        <p:spPr>
          <a:xfrm>
            <a:off x="1565275" y="4138613"/>
            <a:ext cx="4818063" cy="829945"/>
          </a:xfrm>
          <a:prstGeom prst="rect">
            <a:avLst/>
          </a:prstGeom>
          <a:noFill/>
          <a:ln w="9525">
            <a:noFill/>
          </a:ln>
        </p:spPr>
        <p:txBody>
          <a:bodyPr>
            <a:spAutoFit/>
          </a:bodyPr>
          <a:lstStyle/>
          <a:p>
            <a:pPr algn="ctr"/>
            <a:r>
              <a:rPr lang="zh-CN" altLang="en-US" sz="2400" b="1" dirty="0">
                <a:solidFill>
                  <a:srgbClr val="000000"/>
                </a:solidFill>
                <a:latin typeface="Times New Roman" panose="02020603050405020304" pitchFamily="18" charset="0"/>
                <a:ea typeface="黑体" panose="02010600030101010101" pitchFamily="49" charset="-122"/>
              </a:rPr>
              <a:t>中下级武士、商人、资本家</a:t>
            </a:r>
          </a:p>
          <a:p>
            <a:pPr algn="ctr"/>
            <a:r>
              <a:rPr lang="zh-CN" altLang="en-US" sz="2400" b="1" dirty="0">
                <a:solidFill>
                  <a:srgbClr val="000000"/>
                </a:solidFill>
                <a:latin typeface="Times New Roman" panose="02020603050405020304" pitchFamily="18" charset="0"/>
                <a:ea typeface="黑体" panose="02010600030101010101" pitchFamily="49" charset="-122"/>
              </a:rPr>
              <a:t>和新兴地主</a:t>
            </a:r>
            <a:endParaRPr lang="en-US" altLang="en-US" sz="2400">
              <a:solidFill>
                <a:srgbClr val="000000"/>
              </a:solidFill>
              <a:latin typeface="Arial" panose="020B0604020202020204" pitchFamily="34" charset="0"/>
            </a:endParaRPr>
          </a:p>
        </p:txBody>
      </p:sp>
      <p:pic>
        <p:nvPicPr>
          <p:cNvPr id="18440" name="图片 18439"/>
          <p:cNvPicPr>
            <a:picLocks noChangeAspect="1"/>
          </p:cNvPicPr>
          <p:nvPr/>
        </p:nvPicPr>
        <p:blipFill>
          <a:blip r:embed="rId3"/>
          <a:stretch>
            <a:fillRect/>
          </a:stretch>
        </p:blipFill>
        <p:spPr>
          <a:xfrm>
            <a:off x="7896225" y="908050"/>
            <a:ext cx="2103438" cy="4191000"/>
          </a:xfrm>
          <a:prstGeom prst="rect">
            <a:avLst/>
          </a:prstGeom>
          <a:solidFill>
            <a:srgbClr val="FFFFFF"/>
          </a:solidFill>
          <a:ln w="9525">
            <a:noFill/>
          </a:ln>
        </p:spPr>
      </p:pic>
      <p:sp>
        <p:nvSpPr>
          <p:cNvPr id="18442" name="矩形 18441"/>
          <p:cNvSpPr/>
          <p:nvPr/>
        </p:nvSpPr>
        <p:spPr>
          <a:xfrm>
            <a:off x="3143250" y="4954588"/>
            <a:ext cx="1960880" cy="521970"/>
          </a:xfrm>
          <a:prstGeom prst="rect">
            <a:avLst/>
          </a:prstGeom>
          <a:noFill/>
          <a:ln w="9525">
            <a:noFill/>
          </a:ln>
        </p:spPr>
        <p:txBody>
          <a:bodyPr wrap="none" anchor="t">
            <a:spAutoFit/>
          </a:bodyPr>
          <a:lstStyle/>
          <a:p>
            <a:r>
              <a:rPr lang="zh-CN" altLang="en-US" sz="2800" b="1" dirty="0">
                <a:solidFill>
                  <a:srgbClr val="FF3300"/>
                </a:solidFill>
                <a:latin typeface="Arial" panose="020B0604020202020204" pitchFamily="34" charset="0"/>
              </a:rPr>
              <a:t>（倒幕派）</a:t>
            </a:r>
            <a:endParaRPr lang="en-US" altLang="en-US" sz="2800" b="1">
              <a:solidFill>
                <a:srgbClr val="FF3300"/>
              </a:solidFill>
              <a:latin typeface="Arial" panose="020B0604020202020204" pitchFamily="34" charset="0"/>
            </a:endParaRPr>
          </a:p>
        </p:txBody>
      </p:sp>
      <p:sp>
        <p:nvSpPr>
          <p:cNvPr id="18443" name="右箭头 18442"/>
          <p:cNvSpPr/>
          <p:nvPr/>
        </p:nvSpPr>
        <p:spPr>
          <a:xfrm>
            <a:off x="6527800" y="2781300"/>
            <a:ext cx="976313" cy="360363"/>
          </a:xfrm>
          <a:prstGeom prst="rightArrow">
            <a:avLst>
              <a:gd name="adj1" fmla="val 50000"/>
              <a:gd name="adj2" fmla="val 67731"/>
            </a:avLst>
          </a:prstGeom>
          <a:solidFill>
            <a:schemeClr val="accent1"/>
          </a:solidFill>
          <a:ln w="9525" cap="flat" cmpd="sng">
            <a:solidFill>
              <a:schemeClr val="tx1"/>
            </a:solidFill>
            <a:prstDash val="solid"/>
            <a:miter/>
            <a:headEnd type="none" w="med" len="med"/>
            <a:tailEnd type="none" w="med" len="me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500" fill="hold"/>
                                        <p:tgtEl>
                                          <p:spTgt spid="18437"/>
                                        </p:tgtEl>
                                        <p:attrNameLst>
                                          <p:attrName>ppt_x</p:attrName>
                                        </p:attrNameLst>
                                      </p:cBhvr>
                                      <p:tavLst>
                                        <p:tav tm="0">
                                          <p:val>
                                            <p:strVal val="#ppt_x"/>
                                          </p:val>
                                        </p:tav>
                                        <p:tav tm="100000">
                                          <p:val>
                                            <p:strVal val="#ppt_x"/>
                                          </p:val>
                                        </p:tav>
                                      </p:tavLst>
                                    </p:anim>
                                    <p:anim calcmode="lin" valueType="num">
                                      <p:cBhvr additive="base">
                                        <p:cTn id="8" dur="500" fill="hold"/>
                                        <p:tgtEl>
                                          <p:spTgt spid="184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4"/>
                                        </p:tgtEl>
                                        <p:attrNameLst>
                                          <p:attrName>style.visibility</p:attrName>
                                        </p:attrNameLst>
                                      </p:cBhvr>
                                      <p:to>
                                        <p:strVal val="visible"/>
                                      </p:to>
                                    </p:set>
                                    <p:anim calcmode="lin" valueType="num">
                                      <p:cBhvr additive="base">
                                        <p:cTn id="13" dur="500" fill="hold"/>
                                        <p:tgtEl>
                                          <p:spTgt spid="18434"/>
                                        </p:tgtEl>
                                        <p:attrNameLst>
                                          <p:attrName>ppt_x</p:attrName>
                                        </p:attrNameLst>
                                      </p:cBhvr>
                                      <p:tavLst>
                                        <p:tav tm="0">
                                          <p:val>
                                            <p:strVal val="#ppt_x"/>
                                          </p:val>
                                        </p:tav>
                                        <p:tav tm="100000">
                                          <p:val>
                                            <p:strVal val="#ppt_x"/>
                                          </p:val>
                                        </p:tav>
                                      </p:tavLst>
                                    </p:anim>
                                    <p:anim calcmode="lin" valueType="num">
                                      <p:cBhvr additive="base">
                                        <p:cTn id="14" dur="5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8435"/>
                                        </p:tgtEl>
                                        <p:attrNameLst>
                                          <p:attrName>style.visibility</p:attrName>
                                        </p:attrNameLst>
                                      </p:cBhvr>
                                      <p:to>
                                        <p:strVal val="visible"/>
                                      </p:to>
                                    </p:set>
                                    <p:animEffect transition="in" filter="box(in)">
                                      <p:cBhvr>
                                        <p:cTn id="19" dur="500"/>
                                        <p:tgtEl>
                                          <p:spTgt spid="1843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438"/>
                                        </p:tgtEl>
                                        <p:attrNameLst>
                                          <p:attrName>style.visibility</p:attrName>
                                        </p:attrNameLst>
                                      </p:cBhvr>
                                      <p:to>
                                        <p:strVal val="visible"/>
                                      </p:to>
                                    </p:set>
                                    <p:anim calcmode="lin" valueType="num">
                                      <p:cBhvr additive="base">
                                        <p:cTn id="24" dur="500" fill="hold"/>
                                        <p:tgtEl>
                                          <p:spTgt spid="18438"/>
                                        </p:tgtEl>
                                        <p:attrNameLst>
                                          <p:attrName>ppt_x</p:attrName>
                                        </p:attrNameLst>
                                      </p:cBhvr>
                                      <p:tavLst>
                                        <p:tav tm="0">
                                          <p:val>
                                            <p:strVal val="#ppt_x"/>
                                          </p:val>
                                        </p:tav>
                                        <p:tav tm="100000">
                                          <p:val>
                                            <p:strVal val="#ppt_x"/>
                                          </p:val>
                                        </p:tav>
                                      </p:tavLst>
                                    </p:anim>
                                    <p:anim calcmode="lin" valueType="num">
                                      <p:cBhvr additive="base">
                                        <p:cTn id="25"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8436"/>
                                        </p:tgtEl>
                                        <p:attrNameLst>
                                          <p:attrName>style.visibility</p:attrName>
                                        </p:attrNameLst>
                                      </p:cBhvr>
                                      <p:to>
                                        <p:strVal val="visible"/>
                                      </p:to>
                                    </p:set>
                                    <p:anim calcmode="lin" valueType="num">
                                      <p:cBhvr additive="base">
                                        <p:cTn id="30" dur="500" fill="hold"/>
                                        <p:tgtEl>
                                          <p:spTgt spid="18436"/>
                                        </p:tgtEl>
                                        <p:attrNameLst>
                                          <p:attrName>ppt_x</p:attrName>
                                        </p:attrNameLst>
                                      </p:cBhvr>
                                      <p:tavLst>
                                        <p:tav tm="0">
                                          <p:val>
                                            <p:strVal val="#ppt_x"/>
                                          </p:val>
                                        </p:tav>
                                        <p:tav tm="100000">
                                          <p:val>
                                            <p:strVal val="#ppt_x"/>
                                          </p:val>
                                        </p:tav>
                                      </p:tavLst>
                                    </p:anim>
                                    <p:anim calcmode="lin" valueType="num">
                                      <p:cBhvr additive="base">
                                        <p:cTn id="31"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8442"/>
                                        </p:tgtEl>
                                        <p:attrNameLst>
                                          <p:attrName>style.visibility</p:attrName>
                                        </p:attrNameLst>
                                      </p:cBhvr>
                                      <p:to>
                                        <p:strVal val="visible"/>
                                      </p:to>
                                    </p:set>
                                    <p:anim calcmode="lin" valueType="num">
                                      <p:cBhvr additive="base">
                                        <p:cTn id="36" dur="500" fill="hold"/>
                                        <p:tgtEl>
                                          <p:spTgt spid="18442"/>
                                        </p:tgtEl>
                                        <p:attrNameLst>
                                          <p:attrName>ppt_x</p:attrName>
                                        </p:attrNameLst>
                                      </p:cBhvr>
                                      <p:tavLst>
                                        <p:tav tm="0">
                                          <p:val>
                                            <p:strVal val="#ppt_x"/>
                                          </p:val>
                                        </p:tav>
                                        <p:tav tm="100000">
                                          <p:val>
                                            <p:strVal val="#ppt_x"/>
                                          </p:val>
                                        </p:tav>
                                      </p:tavLst>
                                    </p:anim>
                                    <p:anim calcmode="lin" valueType="num">
                                      <p:cBhvr additive="base">
                                        <p:cTn id="37" dur="500" fill="hold"/>
                                        <p:tgtEl>
                                          <p:spTgt spid="1844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18443"/>
                                        </p:tgtEl>
                                        <p:attrNameLst>
                                          <p:attrName>style.visibility</p:attrName>
                                        </p:attrNameLst>
                                      </p:cBhvr>
                                      <p:to>
                                        <p:strVal val="visible"/>
                                      </p:to>
                                    </p:set>
                                    <p:anim calcmode="lin" valueType="num">
                                      <p:cBhvr additive="base">
                                        <p:cTn id="42" dur="500" fill="hold"/>
                                        <p:tgtEl>
                                          <p:spTgt spid="18443"/>
                                        </p:tgtEl>
                                        <p:attrNameLst>
                                          <p:attrName>ppt_x</p:attrName>
                                        </p:attrNameLst>
                                      </p:cBhvr>
                                      <p:tavLst>
                                        <p:tav tm="0">
                                          <p:val>
                                            <p:strVal val="#ppt_x"/>
                                          </p:val>
                                        </p:tav>
                                        <p:tav tm="100000">
                                          <p:val>
                                            <p:strVal val="#ppt_x"/>
                                          </p:val>
                                        </p:tav>
                                      </p:tavLst>
                                    </p:anim>
                                    <p:anim calcmode="lin" valueType="num">
                                      <p:cBhvr additive="base">
                                        <p:cTn id="43" dur="500" fill="hold"/>
                                        <p:tgtEl>
                                          <p:spTgt spid="1844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8440"/>
                                        </p:tgtEl>
                                        <p:attrNameLst>
                                          <p:attrName>style.visibility</p:attrName>
                                        </p:attrNameLst>
                                      </p:cBhvr>
                                      <p:to>
                                        <p:strVal val="visible"/>
                                      </p:to>
                                    </p:set>
                                    <p:anim calcmode="lin" valueType="num">
                                      <p:cBhvr additive="base">
                                        <p:cTn id="48" dur="500" fill="hold"/>
                                        <p:tgtEl>
                                          <p:spTgt spid="18440"/>
                                        </p:tgtEl>
                                        <p:attrNameLst>
                                          <p:attrName>ppt_x</p:attrName>
                                        </p:attrNameLst>
                                      </p:cBhvr>
                                      <p:tavLst>
                                        <p:tav tm="0">
                                          <p:val>
                                            <p:strVal val="#ppt_x"/>
                                          </p:val>
                                        </p:tav>
                                        <p:tav tm="100000">
                                          <p:val>
                                            <p:strVal val="#ppt_x"/>
                                          </p:val>
                                        </p:tav>
                                      </p:tavLst>
                                    </p:anim>
                                    <p:anim calcmode="lin" valueType="num">
                                      <p:cBhvr additive="base">
                                        <p:cTn id="49" dur="500" fill="hold"/>
                                        <p:tgtEl>
                                          <p:spTgt spid="184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animBg="1"/>
      <p:bldP spid="18435" grpId="0" bldLvl="0" animBg="1"/>
      <p:bldP spid="18437" grpId="0"/>
      <p:bldP spid="18438" grpId="0"/>
      <p:bldP spid="1844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30721" descr="dd2"/>
          <p:cNvPicPr>
            <a:picLocks noChangeAspect="1"/>
          </p:cNvPicPr>
          <p:nvPr/>
        </p:nvPicPr>
        <p:blipFill>
          <a:blip r:embed="rId3">
            <a:lum contrast="42000"/>
          </a:blip>
          <a:stretch>
            <a:fillRect/>
          </a:stretch>
        </p:blipFill>
        <p:spPr>
          <a:xfrm>
            <a:off x="1798638" y="441325"/>
            <a:ext cx="8491537" cy="5978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arn(outHorizontal)">
                                      <p:cBhvr>
                                        <p:cTn id="7" dur="500"/>
                                        <p:tgtEl>
                                          <p:spTgt spid="3072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图片 20482"/>
          <p:cNvPicPr>
            <a:picLocks noChangeAspect="1"/>
          </p:cNvPicPr>
          <p:nvPr/>
        </p:nvPicPr>
        <p:blipFill>
          <a:blip r:embed="rId2"/>
          <a:stretch>
            <a:fillRect/>
          </a:stretch>
        </p:blipFill>
        <p:spPr>
          <a:xfrm>
            <a:off x="1524000" y="692150"/>
            <a:ext cx="3132138" cy="3457575"/>
          </a:xfrm>
          <a:prstGeom prst="rect">
            <a:avLst/>
          </a:prstGeom>
          <a:noFill/>
          <a:ln w="9525">
            <a:noFill/>
          </a:ln>
        </p:spPr>
      </p:pic>
      <p:sp>
        <p:nvSpPr>
          <p:cNvPr id="20484" name="文本框 20483"/>
          <p:cNvSpPr txBox="1"/>
          <p:nvPr/>
        </p:nvSpPr>
        <p:spPr>
          <a:xfrm>
            <a:off x="1530033" y="1125538"/>
            <a:ext cx="487680" cy="2376487"/>
          </a:xfrm>
          <a:prstGeom prst="rect">
            <a:avLst/>
          </a:prstGeom>
          <a:solidFill>
            <a:srgbClr val="C0C0C0"/>
          </a:solidFill>
          <a:ln w="9525">
            <a:noFill/>
          </a:ln>
        </p:spPr>
        <p:txBody>
          <a:bodyPr vert="eaVert" lIns="90170" tIns="46990" rIns="90170" bIns="46990">
            <a:spAutoFit/>
          </a:bodyPr>
          <a:lstStyle/>
          <a:p>
            <a:pPr>
              <a:buFont typeface="Arial" panose="020B0604020202020204" pitchFamily="34" charset="0"/>
              <a:buNone/>
            </a:pPr>
            <a:r>
              <a:rPr lang="zh-CN" altLang="en-US" sz="2000" b="1" dirty="0">
                <a:latin typeface="Arial" panose="020B0604020202020204" pitchFamily="34" charset="0"/>
              </a:rPr>
              <a:t>十五岁的明治天皇</a:t>
            </a:r>
          </a:p>
        </p:txBody>
      </p:sp>
      <p:pic>
        <p:nvPicPr>
          <p:cNvPr id="20485" name="图片 20484"/>
          <p:cNvPicPr>
            <a:picLocks noChangeAspect="1"/>
          </p:cNvPicPr>
          <p:nvPr/>
        </p:nvPicPr>
        <p:blipFill>
          <a:blip r:embed="rId3"/>
          <a:stretch>
            <a:fillRect/>
          </a:stretch>
        </p:blipFill>
        <p:spPr>
          <a:xfrm>
            <a:off x="6962775" y="479425"/>
            <a:ext cx="3705225" cy="3886200"/>
          </a:xfrm>
          <a:prstGeom prst="rect">
            <a:avLst/>
          </a:prstGeom>
          <a:noFill/>
          <a:ln w="9525">
            <a:noFill/>
          </a:ln>
        </p:spPr>
      </p:pic>
      <p:sp>
        <p:nvSpPr>
          <p:cNvPr id="20486" name="矩形 20485"/>
          <p:cNvSpPr/>
          <p:nvPr/>
        </p:nvSpPr>
        <p:spPr>
          <a:xfrm rot="660000">
            <a:off x="4943475" y="1701800"/>
            <a:ext cx="1511300" cy="2597150"/>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4800" b="1">
                <a:gradFill rotWithShape="0">
                  <a:gsLst>
                    <a:gs pos="0">
                      <a:srgbClr val="FFE701"/>
                    </a:gs>
                    <a:gs pos="100000">
                      <a:srgbClr val="FE3E02"/>
                    </a:gs>
                  </a:gsLst>
                  <a:lin ang="4740000" scaled="1"/>
                  <a:tileRect/>
                </a:gradFill>
                <a:latin typeface="宋体" panose="02010600030101010101" pitchFamily="2" charset="-122"/>
                <a:ea typeface="宋体" panose="02010600030101010101" pitchFamily="2" charset="-122"/>
              </a:rPr>
              <a:t>vs</a:t>
            </a:r>
          </a:p>
        </p:txBody>
      </p:sp>
      <p:sp>
        <p:nvSpPr>
          <p:cNvPr id="20487" name="文本框 20486"/>
          <p:cNvSpPr txBox="1"/>
          <p:nvPr/>
        </p:nvSpPr>
        <p:spPr>
          <a:xfrm>
            <a:off x="5016500" y="5086350"/>
            <a:ext cx="1420813" cy="368300"/>
          </a:xfrm>
          <a:prstGeom prst="rect">
            <a:avLst/>
          </a:prstGeom>
          <a:noFill/>
          <a:ln w="9525">
            <a:noFill/>
          </a:ln>
        </p:spPr>
        <p:txBody>
          <a:bodyPr>
            <a:spAutoFit/>
          </a:bodyPr>
          <a:lstStyle/>
          <a:p>
            <a:pPr>
              <a:buFont typeface="Arial" panose="020B0604020202020204" pitchFamily="34" charset="0"/>
              <a:buNone/>
            </a:pPr>
            <a:endParaRPr dirty="0">
              <a:latin typeface="Arial" panose="020B0604020202020204" pitchFamily="34" charset="0"/>
            </a:endParaRPr>
          </a:p>
        </p:txBody>
      </p:sp>
      <p:sp>
        <p:nvSpPr>
          <p:cNvPr id="20492" name="矩形 20491"/>
          <p:cNvSpPr/>
          <p:nvPr/>
        </p:nvSpPr>
        <p:spPr>
          <a:xfrm>
            <a:off x="1524000" y="5009515"/>
            <a:ext cx="9144000" cy="829945"/>
          </a:xfrm>
          <a:prstGeom prst="rect">
            <a:avLst/>
          </a:prstGeom>
          <a:noFill/>
          <a:ln w="9525">
            <a:noFill/>
          </a:ln>
        </p:spPr>
        <p:txBody>
          <a:bodyPr anchor="ctr">
            <a:spAutoFit/>
          </a:bodyPr>
          <a:lstStyle/>
          <a:p>
            <a:r>
              <a:rPr lang="en-US" altLang="zh-CN" sz="2400" dirty="0">
                <a:latin typeface="Arial" panose="020B0604020202020204" pitchFamily="34" charset="0"/>
              </a:rPr>
              <a:t>1867</a:t>
            </a:r>
            <a:r>
              <a:rPr lang="zh-CN" altLang="en-US" sz="2400" dirty="0">
                <a:latin typeface="Arial" panose="020B0604020202020204" pitchFamily="34" charset="0"/>
              </a:rPr>
              <a:t>年，倒幕派通过天皇发布讨幕密诏，准备武装倒幕。</a:t>
            </a:r>
            <a:r>
              <a:rPr lang="en-US" altLang="zh-CN" sz="2400" dirty="0">
                <a:solidFill>
                  <a:srgbClr val="FF00FF"/>
                </a:solidFill>
                <a:latin typeface="Arial" panose="020B0604020202020204" pitchFamily="34" charset="0"/>
              </a:rPr>
              <a:t>1868</a:t>
            </a:r>
            <a:r>
              <a:rPr lang="zh-CN" altLang="en-US" sz="2400" dirty="0">
                <a:solidFill>
                  <a:srgbClr val="FF00FF"/>
                </a:solidFill>
                <a:latin typeface="Arial" panose="020B0604020202020204" pitchFamily="34" charset="0"/>
              </a:rPr>
              <a:t>年</a:t>
            </a:r>
            <a:r>
              <a:rPr lang="en-US" altLang="zh-CN" sz="2400" dirty="0">
                <a:latin typeface="Arial" panose="020B0604020202020204" pitchFamily="34" charset="0"/>
              </a:rPr>
              <a:t>1</a:t>
            </a:r>
            <a:r>
              <a:rPr lang="zh-CN" altLang="en-US" sz="2400" dirty="0">
                <a:latin typeface="Arial" panose="020B0604020202020204" pitchFamily="34" charset="0"/>
              </a:rPr>
              <a:t>月，幕府以讨伐叛逆为借口，</a:t>
            </a:r>
            <a:r>
              <a:rPr lang="zh-CN" altLang="en-US" sz="2400" dirty="0">
                <a:solidFill>
                  <a:srgbClr val="FF00FF"/>
                </a:solidFill>
                <a:latin typeface="Arial" panose="020B0604020202020204" pitchFamily="34" charset="0"/>
              </a:rPr>
              <a:t>首先挑起战争</a:t>
            </a:r>
            <a:r>
              <a:rPr lang="zh-CN" altLang="en-US" sz="2400" dirty="0">
                <a:latin typeface="Arial" panose="020B0604020202020204" pitchFamily="34" charset="0"/>
              </a:rPr>
              <a:t>。</a:t>
            </a:r>
          </a:p>
        </p:txBody>
      </p:sp>
      <p:sp>
        <p:nvSpPr>
          <p:cNvPr id="20493" name="文本框 20492"/>
          <p:cNvSpPr txBox="1"/>
          <p:nvPr/>
        </p:nvSpPr>
        <p:spPr>
          <a:xfrm>
            <a:off x="2547938" y="4148138"/>
            <a:ext cx="1097280" cy="460375"/>
          </a:xfrm>
          <a:prstGeom prst="rect">
            <a:avLst/>
          </a:prstGeom>
          <a:noFill/>
          <a:ln w="9525">
            <a:noFill/>
          </a:ln>
        </p:spPr>
        <p:txBody>
          <a:bodyPr wrap="none" anchor="t">
            <a:spAutoFit/>
          </a:bodyPr>
          <a:lstStyle/>
          <a:p>
            <a:r>
              <a:rPr lang="zh-CN" altLang="en-US" sz="2400" b="1" dirty="0">
                <a:latin typeface="Arial" panose="020B0604020202020204" pitchFamily="34" charset="0"/>
              </a:rPr>
              <a:t>倒幕派</a:t>
            </a:r>
          </a:p>
        </p:txBody>
      </p:sp>
      <p:sp>
        <p:nvSpPr>
          <p:cNvPr id="20494" name="文本框 20493"/>
          <p:cNvSpPr txBox="1"/>
          <p:nvPr/>
        </p:nvSpPr>
        <p:spPr>
          <a:xfrm>
            <a:off x="8543925" y="4292600"/>
            <a:ext cx="792480" cy="460375"/>
          </a:xfrm>
          <a:prstGeom prst="rect">
            <a:avLst/>
          </a:prstGeom>
          <a:noFill/>
          <a:ln w="9525">
            <a:noFill/>
          </a:ln>
        </p:spPr>
        <p:txBody>
          <a:bodyPr wrap="none" anchor="t">
            <a:spAutoFit/>
          </a:bodyPr>
          <a:lstStyle/>
          <a:p>
            <a:r>
              <a:rPr lang="zh-CN" altLang="en-US" sz="2400" b="1" dirty="0">
                <a:latin typeface="Arial" panose="020B0604020202020204" pitchFamily="34" charset="0"/>
              </a:rPr>
              <a:t>幕府</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93">
                                            <p:txEl>
                                              <p:pRg st="0" end="0"/>
                                            </p:txEl>
                                          </p:spTgt>
                                        </p:tgtEl>
                                        <p:attrNameLst>
                                          <p:attrName>style.visibility</p:attrName>
                                        </p:attrNameLst>
                                      </p:cBhvr>
                                      <p:to>
                                        <p:strVal val="visible"/>
                                      </p:to>
                                    </p:set>
                                    <p:animEffect transition="in" filter="blinds(horizontal)">
                                      <p:cBhvr>
                                        <p:cTn id="7" dur="500"/>
                                        <p:tgtEl>
                                          <p:spTgt spid="2049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486"/>
                                        </p:tgtEl>
                                        <p:attrNameLst>
                                          <p:attrName>style.visibility</p:attrName>
                                        </p:attrNameLst>
                                      </p:cBhvr>
                                      <p:to>
                                        <p:strVal val="visible"/>
                                      </p:to>
                                    </p:set>
                                    <p:anim calcmode="lin" valueType="num">
                                      <p:cBhvr additive="base">
                                        <p:cTn id="12" dur="500" fill="hold"/>
                                        <p:tgtEl>
                                          <p:spTgt spid="20486"/>
                                        </p:tgtEl>
                                        <p:attrNameLst>
                                          <p:attrName>ppt_x</p:attrName>
                                        </p:attrNameLst>
                                      </p:cBhvr>
                                      <p:tavLst>
                                        <p:tav tm="0">
                                          <p:val>
                                            <p:strVal val="#ppt_x"/>
                                          </p:val>
                                        </p:tav>
                                        <p:tav tm="100000">
                                          <p:val>
                                            <p:strVal val="#ppt_x"/>
                                          </p:val>
                                        </p:tav>
                                      </p:tavLst>
                                    </p:anim>
                                    <p:anim calcmode="lin" valueType="num">
                                      <p:cBhvr additive="base">
                                        <p:cTn id="13"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494"/>
                                        </p:tgtEl>
                                        <p:attrNameLst>
                                          <p:attrName>style.visibility</p:attrName>
                                        </p:attrNameLst>
                                      </p:cBhvr>
                                      <p:to>
                                        <p:strVal val="visible"/>
                                      </p:to>
                                    </p:set>
                                    <p:anim calcmode="lin" valueType="num">
                                      <p:cBhvr additive="base">
                                        <p:cTn id="18" dur="500" fill="hold"/>
                                        <p:tgtEl>
                                          <p:spTgt spid="20494"/>
                                        </p:tgtEl>
                                        <p:attrNameLst>
                                          <p:attrName>ppt_x</p:attrName>
                                        </p:attrNameLst>
                                      </p:cBhvr>
                                      <p:tavLst>
                                        <p:tav tm="0">
                                          <p:val>
                                            <p:strVal val="#ppt_x"/>
                                          </p:val>
                                        </p:tav>
                                        <p:tav tm="100000">
                                          <p:val>
                                            <p:strVal val="#ppt_x"/>
                                          </p:val>
                                        </p:tav>
                                      </p:tavLst>
                                    </p:anim>
                                    <p:anim calcmode="lin" valueType="num">
                                      <p:cBhvr additive="base">
                                        <p:cTn id="19" dur="500" fill="hold"/>
                                        <p:tgtEl>
                                          <p:spTgt spid="2049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0492"/>
                                        </p:tgtEl>
                                        <p:attrNameLst>
                                          <p:attrName>style.visibility</p:attrName>
                                        </p:attrNameLst>
                                      </p:cBhvr>
                                      <p:to>
                                        <p:strVal val="visible"/>
                                      </p:to>
                                    </p:set>
                                    <p:anim calcmode="lin" valueType="num">
                                      <p:cBhvr additive="base">
                                        <p:cTn id="24" dur="500" fill="hold"/>
                                        <p:tgtEl>
                                          <p:spTgt spid="20492"/>
                                        </p:tgtEl>
                                        <p:attrNameLst>
                                          <p:attrName>ppt_x</p:attrName>
                                        </p:attrNameLst>
                                      </p:cBhvr>
                                      <p:tavLst>
                                        <p:tav tm="0">
                                          <p:val>
                                            <p:strVal val="#ppt_x"/>
                                          </p:val>
                                        </p:tav>
                                        <p:tav tm="100000">
                                          <p:val>
                                            <p:strVal val="#ppt_x"/>
                                          </p:val>
                                        </p:tav>
                                      </p:tavLst>
                                    </p:anim>
                                    <p:anim calcmode="lin" valueType="num">
                                      <p:cBhvr additive="base">
                                        <p:cTn id="25" dur="500" fill="hold"/>
                                        <p:tgtEl>
                                          <p:spTgt spid="204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2" grpId="0"/>
      <p:bldP spid="204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3" name="文本框 19462"/>
          <p:cNvSpPr txBox="1"/>
          <p:nvPr/>
        </p:nvSpPr>
        <p:spPr>
          <a:xfrm>
            <a:off x="5016500" y="5086350"/>
            <a:ext cx="1420813" cy="368300"/>
          </a:xfrm>
          <a:prstGeom prst="rect">
            <a:avLst/>
          </a:prstGeom>
          <a:noFill/>
          <a:ln w="9525">
            <a:noFill/>
          </a:ln>
        </p:spPr>
        <p:txBody>
          <a:bodyPr>
            <a:spAutoFit/>
          </a:bodyPr>
          <a:lstStyle/>
          <a:p>
            <a:pPr>
              <a:buFont typeface="Arial" panose="020B0604020202020204" pitchFamily="34" charset="0"/>
              <a:buNone/>
            </a:pPr>
            <a:endParaRPr dirty="0">
              <a:latin typeface="Arial" panose="020B0604020202020204" pitchFamily="34" charset="0"/>
            </a:endParaRPr>
          </a:p>
        </p:txBody>
      </p:sp>
      <p:grpSp>
        <p:nvGrpSpPr>
          <p:cNvPr id="19465" name="组合 19464"/>
          <p:cNvGrpSpPr/>
          <p:nvPr/>
        </p:nvGrpSpPr>
        <p:grpSpPr>
          <a:xfrm>
            <a:off x="2063750" y="1196975"/>
            <a:ext cx="8135938" cy="3744913"/>
            <a:chOff x="0" y="0"/>
            <a:chExt cx="14458" cy="9184"/>
          </a:xfrm>
        </p:grpSpPr>
        <p:pic>
          <p:nvPicPr>
            <p:cNvPr id="19466" name="图片 19465"/>
            <p:cNvPicPr>
              <a:picLocks noChangeAspect="1"/>
            </p:cNvPicPr>
            <p:nvPr/>
          </p:nvPicPr>
          <p:blipFill>
            <a:blip r:embed="rId2"/>
            <a:stretch>
              <a:fillRect/>
            </a:stretch>
          </p:blipFill>
          <p:spPr>
            <a:xfrm>
              <a:off x="0" y="0"/>
              <a:ext cx="12134" cy="9184"/>
            </a:xfrm>
            <a:prstGeom prst="rect">
              <a:avLst/>
            </a:prstGeom>
            <a:noFill/>
            <a:ln w="9525">
              <a:noFill/>
            </a:ln>
          </p:spPr>
        </p:pic>
        <p:sp>
          <p:nvSpPr>
            <p:cNvPr id="19467" name="文本框 19466"/>
            <p:cNvSpPr txBox="1"/>
            <p:nvPr/>
          </p:nvSpPr>
          <p:spPr>
            <a:xfrm>
              <a:off x="10310" y="0"/>
              <a:ext cx="4148" cy="9184"/>
            </a:xfrm>
            <a:prstGeom prst="rect">
              <a:avLst/>
            </a:prstGeom>
            <a:solidFill>
              <a:srgbClr val="003366"/>
            </a:solidFill>
            <a:ln w="9525">
              <a:noFill/>
            </a:ln>
          </p:spPr>
          <p:txBody>
            <a:bodyPr vert="eaVert" lIns="90170" tIns="46990" rIns="90170" bIns="46990">
              <a:spAutoFit/>
            </a:bodyPr>
            <a:lstStyle/>
            <a:p>
              <a:pPr>
                <a:buFont typeface="Arial" panose="020B0604020202020204" pitchFamily="34" charset="0"/>
                <a:buNone/>
              </a:pPr>
              <a:r>
                <a:rPr lang="zh-CN" altLang="en-US" sz="2800" b="1" dirty="0">
                  <a:solidFill>
                    <a:schemeClr val="bg1"/>
                  </a:solidFill>
                  <a:latin typeface="Arial" panose="020B0604020202020204" pitchFamily="34" charset="0"/>
                </a:rPr>
                <a:t>鸟羽、伏见之战，幕府军战败。</a:t>
              </a:r>
            </a:p>
            <a:p>
              <a:pPr>
                <a:buFont typeface="Arial" panose="020B0604020202020204" pitchFamily="34" charset="0"/>
                <a:buNone/>
              </a:pPr>
              <a:r>
                <a:rPr lang="zh-CN" altLang="en-US" sz="2800" b="1" dirty="0">
                  <a:solidFill>
                    <a:schemeClr val="bg1"/>
                  </a:solidFill>
                  <a:latin typeface="Arial" panose="020B0604020202020204" pitchFamily="34" charset="0"/>
                </a:rPr>
                <a:t>四月，德川庆喜投降。</a:t>
              </a:r>
            </a:p>
            <a:p>
              <a:pPr>
                <a:buFont typeface="Arial" panose="020B0604020202020204" pitchFamily="34" charset="0"/>
                <a:buNone/>
              </a:pPr>
              <a:r>
                <a:rPr lang="zh-CN" altLang="en-US" sz="2800" b="1" dirty="0">
                  <a:solidFill>
                    <a:schemeClr val="bg1"/>
                  </a:solidFill>
                  <a:latin typeface="Arial" panose="020B0604020202020204" pitchFamily="34" charset="0"/>
                </a:rPr>
                <a:t>江户改为东京，明治政府迁都东京。</a:t>
              </a:r>
            </a:p>
          </p:txBody>
        </p:sp>
      </p:grpSp>
      <p:sp>
        <p:nvSpPr>
          <p:cNvPr id="19470" name="矩形 19469"/>
          <p:cNvSpPr/>
          <p:nvPr/>
        </p:nvSpPr>
        <p:spPr>
          <a:xfrm>
            <a:off x="1771650" y="5003324"/>
            <a:ext cx="8896350" cy="1383665"/>
          </a:xfrm>
          <a:prstGeom prst="rect">
            <a:avLst/>
          </a:prstGeom>
          <a:noFill/>
          <a:ln w="9525">
            <a:noFill/>
          </a:ln>
        </p:spPr>
        <p:txBody>
          <a:bodyPr anchor="ctr">
            <a:spAutoFit/>
          </a:bodyPr>
          <a:lstStyle/>
          <a:p>
            <a:r>
              <a:rPr lang="zh-CN" altLang="en-US" sz="2800" dirty="0">
                <a:latin typeface="Arial" panose="020B0604020202020204" pitchFamily="34" charset="0"/>
              </a:rPr>
              <a:t>倒幕派军队由于</a:t>
            </a:r>
            <a:r>
              <a:rPr lang="zh-CN" altLang="en-US" sz="2800" dirty="0">
                <a:solidFill>
                  <a:srgbClr val="FF00FF"/>
                </a:solidFill>
                <a:latin typeface="Arial" panose="020B0604020202020204" pitchFamily="34" charset="0"/>
              </a:rPr>
              <a:t>得到人民群众的支持，又有富商赞助军费</a:t>
            </a:r>
            <a:r>
              <a:rPr lang="zh-CN" altLang="en-US" sz="2800" dirty="0">
                <a:latin typeface="Arial" panose="020B0604020202020204" pitchFamily="34" charset="0"/>
              </a:rPr>
              <a:t>，对幕府军进行了坚决反击，在京都南郊的</a:t>
            </a:r>
            <a:r>
              <a:rPr lang="zh-CN" altLang="en-US" sz="2800" dirty="0">
                <a:solidFill>
                  <a:srgbClr val="FF00FF"/>
                </a:solidFill>
                <a:latin typeface="Arial" panose="020B0604020202020204" pitchFamily="34" charset="0"/>
              </a:rPr>
              <a:t>鸟羽、伏见</a:t>
            </a:r>
            <a:r>
              <a:rPr lang="zh-CN" altLang="en-US" sz="2800" dirty="0">
                <a:latin typeface="Arial" panose="020B0604020202020204" pitchFamily="34" charset="0"/>
              </a:rPr>
              <a:t>大败幕府军。 </a:t>
            </a:r>
          </a:p>
        </p:txBody>
      </p:sp>
      <p:sp>
        <p:nvSpPr>
          <p:cNvPr id="19471" name="矩形 19470"/>
          <p:cNvSpPr/>
          <p:nvPr/>
        </p:nvSpPr>
        <p:spPr>
          <a:xfrm>
            <a:off x="1919288" y="188913"/>
            <a:ext cx="4250690" cy="706755"/>
          </a:xfrm>
          <a:prstGeom prst="rect">
            <a:avLst/>
          </a:prstGeom>
          <a:noFill/>
          <a:ln w="9525">
            <a:noFill/>
          </a:ln>
        </p:spPr>
        <p:txBody>
          <a:bodyPr wrap="none">
            <a:spAutoFit/>
          </a:bodyPr>
          <a:lstStyle/>
          <a:p>
            <a:r>
              <a:rPr lang="zh-CN" altLang="en-US" sz="4000" b="1" dirty="0">
                <a:solidFill>
                  <a:srgbClr val="000000"/>
                </a:solidFill>
                <a:latin typeface="Times New Roman" panose="02020603050405020304" pitchFamily="18" charset="0"/>
                <a:ea typeface="华文行楷" panose="02010800040101010101" pitchFamily="2" charset="-122"/>
              </a:rPr>
              <a:t>戊辰战争：</a:t>
            </a:r>
            <a:r>
              <a:rPr lang="en-US" altLang="zh-CN" sz="4000" b="1" dirty="0">
                <a:solidFill>
                  <a:srgbClr val="000000"/>
                </a:solidFill>
                <a:latin typeface="Times New Roman" panose="02020603050405020304" pitchFamily="18" charset="0"/>
                <a:ea typeface="华文行楷" panose="02010800040101010101" pitchFamily="2" charset="-122"/>
              </a:rPr>
              <a:t>1868</a:t>
            </a:r>
            <a:r>
              <a:rPr lang="zh-CN" altLang="en-US" sz="4000" b="1" dirty="0">
                <a:solidFill>
                  <a:srgbClr val="000000"/>
                </a:solidFill>
                <a:latin typeface="Times New Roman" panose="02020603050405020304" pitchFamily="18" charset="0"/>
                <a:ea typeface="华文行楷" panose="02010800040101010101" pitchFamily="2" charset="-122"/>
              </a:rPr>
              <a:t>年</a:t>
            </a:r>
            <a:endParaRPr lang="en-US" altLang="en-US" sz="4000" b="1">
              <a:solidFill>
                <a:srgbClr val="000000"/>
              </a:solidFill>
              <a:latin typeface="Times New Roman" panose="02020603050405020304" pitchFamily="18" charset="0"/>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71"/>
                                        </p:tgtEl>
                                        <p:attrNameLst>
                                          <p:attrName>style.visibility</p:attrName>
                                        </p:attrNameLst>
                                      </p:cBhvr>
                                      <p:to>
                                        <p:strVal val="visible"/>
                                      </p:to>
                                    </p:set>
                                    <p:anim calcmode="lin" valueType="num">
                                      <p:cBhvr additive="base">
                                        <p:cTn id="7" dur="500" fill="hold"/>
                                        <p:tgtEl>
                                          <p:spTgt spid="19471"/>
                                        </p:tgtEl>
                                        <p:attrNameLst>
                                          <p:attrName>ppt_x</p:attrName>
                                        </p:attrNameLst>
                                      </p:cBhvr>
                                      <p:tavLst>
                                        <p:tav tm="0">
                                          <p:val>
                                            <p:strVal val="#ppt_x"/>
                                          </p:val>
                                        </p:tav>
                                        <p:tav tm="100000">
                                          <p:val>
                                            <p:strVal val="#ppt_x"/>
                                          </p:val>
                                        </p:tav>
                                      </p:tavLst>
                                    </p:anim>
                                    <p:anim calcmode="lin" valueType="num">
                                      <p:cBhvr additive="base">
                                        <p:cTn id="8" dur="500" fill="hold"/>
                                        <p:tgtEl>
                                          <p:spTgt spid="194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21505"/>
          <p:cNvSpPr/>
          <p:nvPr/>
        </p:nvSpPr>
        <p:spPr>
          <a:xfrm>
            <a:off x="2590800" y="152400"/>
            <a:ext cx="6286500" cy="706755"/>
          </a:xfrm>
          <a:prstGeom prst="rect">
            <a:avLst/>
          </a:prstGeom>
          <a:noFill/>
          <a:ln w="9525">
            <a:noFill/>
          </a:ln>
        </p:spPr>
        <p:txBody>
          <a:bodyPr wrap="none">
            <a:spAutoFit/>
          </a:bodyPr>
          <a:lstStyle/>
          <a:p>
            <a:r>
              <a:rPr lang="zh-CN" altLang="en-US" sz="4000" b="1" dirty="0">
                <a:solidFill>
                  <a:srgbClr val="000000"/>
                </a:solidFill>
                <a:latin typeface="Times New Roman" panose="02020603050405020304" pitchFamily="18" charset="0"/>
                <a:ea typeface="华文行楷" panose="02010800040101010101" pitchFamily="2" charset="-122"/>
              </a:rPr>
              <a:t>挟天皇以倒幕（倒幕运动）</a:t>
            </a:r>
            <a:endParaRPr lang="en-US" altLang="en-US">
              <a:solidFill>
                <a:srgbClr val="000000"/>
              </a:solidFill>
              <a:latin typeface="Arial" panose="020B0604020202020204" pitchFamily="34" charset="0"/>
            </a:endParaRPr>
          </a:p>
        </p:txBody>
      </p:sp>
      <p:pic>
        <p:nvPicPr>
          <p:cNvPr id="21507" name="图片 21506" descr="奉还"/>
          <p:cNvPicPr>
            <a:picLocks noChangeAspect="1"/>
          </p:cNvPicPr>
          <p:nvPr/>
        </p:nvPicPr>
        <p:blipFill>
          <a:blip r:embed="rId2"/>
          <a:stretch>
            <a:fillRect/>
          </a:stretch>
        </p:blipFill>
        <p:spPr>
          <a:xfrm>
            <a:off x="1524000" y="762000"/>
            <a:ext cx="5943600" cy="6057900"/>
          </a:xfrm>
          <a:prstGeom prst="rect">
            <a:avLst/>
          </a:prstGeom>
          <a:noFill/>
          <a:ln w="9525">
            <a:noFill/>
          </a:ln>
        </p:spPr>
      </p:pic>
      <p:sp>
        <p:nvSpPr>
          <p:cNvPr id="21508" name="矩形 21507"/>
          <p:cNvSpPr/>
          <p:nvPr/>
        </p:nvSpPr>
        <p:spPr>
          <a:xfrm>
            <a:off x="7543800" y="1219200"/>
            <a:ext cx="3124200" cy="4523105"/>
          </a:xfrm>
          <a:prstGeom prst="rect">
            <a:avLst/>
          </a:prstGeom>
          <a:noFill/>
          <a:ln w="9525">
            <a:noFill/>
          </a:ln>
        </p:spPr>
        <p:txBody>
          <a:bodyPr>
            <a:spAutoFit/>
          </a:bodyPr>
          <a:lstStyle/>
          <a:p>
            <a:r>
              <a:rPr lang="en-US" altLang="zh-CN" sz="2800" b="1">
                <a:solidFill>
                  <a:srgbClr val="000000"/>
                </a:solidFill>
                <a:latin typeface="黑体" panose="02010600030101010101" pitchFamily="49" charset="-122"/>
                <a:ea typeface="黑体" panose="02010600030101010101" pitchFamily="49" charset="-122"/>
              </a:rPr>
              <a:t>    </a:t>
            </a:r>
            <a:r>
              <a:rPr lang="en-US" altLang="zh-CN" sz="2400">
                <a:solidFill>
                  <a:srgbClr val="000000"/>
                </a:solidFill>
                <a:latin typeface="Arial" panose="020B0604020202020204" pitchFamily="34" charset="0"/>
              </a:rPr>
              <a:t>1868</a:t>
            </a:r>
            <a:r>
              <a:rPr lang="zh-CN" altLang="en-US" sz="2400">
                <a:solidFill>
                  <a:srgbClr val="000000"/>
                </a:solidFill>
                <a:latin typeface="Arial" panose="020B0604020202020204" pitchFamily="34" charset="0"/>
              </a:rPr>
              <a:t>年</a:t>
            </a:r>
            <a:r>
              <a:rPr lang="en-US" altLang="zh-CN" sz="2400">
                <a:solidFill>
                  <a:srgbClr val="000000"/>
                </a:solidFill>
                <a:latin typeface="Arial" panose="020B0604020202020204" pitchFamily="34" charset="0"/>
              </a:rPr>
              <a:t>5</a:t>
            </a:r>
            <a:r>
              <a:rPr lang="zh-CN" altLang="en-US" sz="2400">
                <a:solidFill>
                  <a:srgbClr val="000000"/>
                </a:solidFill>
                <a:latin typeface="Arial" panose="020B0604020202020204" pitchFamily="34" charset="0"/>
              </a:rPr>
              <a:t>月，倒幕军兵临江户城下，德川庆喜被迫投降，统治日本长达</a:t>
            </a:r>
            <a:r>
              <a:rPr lang="en-US" altLang="zh-CN" sz="2400">
                <a:solidFill>
                  <a:srgbClr val="000000"/>
                </a:solidFill>
                <a:latin typeface="Arial" panose="020B0604020202020204" pitchFamily="34" charset="0"/>
              </a:rPr>
              <a:t>265</a:t>
            </a:r>
            <a:r>
              <a:rPr lang="zh-CN" altLang="en-US" sz="2400">
                <a:solidFill>
                  <a:srgbClr val="000000"/>
                </a:solidFill>
                <a:latin typeface="Arial" panose="020B0604020202020204" pitchFamily="34" charset="0"/>
              </a:rPr>
              <a:t>年的德川幕府被彻底推翻。随后，江户改称东京。</a:t>
            </a:r>
            <a:r>
              <a:rPr lang="zh-CN" altLang="en-US" sz="2800">
                <a:solidFill>
                  <a:srgbClr val="FF00FF"/>
                </a:solidFill>
                <a:latin typeface="Arial" panose="020B0604020202020204" pitchFamily="34" charset="0"/>
              </a:rPr>
              <a:t>戊辰战争的全面胜利为明治政府的改革和民族统一国家的巩固提供了必要的前提。</a:t>
            </a:r>
            <a:endParaRPr lang="en-US" altLang="en-US" sz="2800">
              <a:solidFill>
                <a:srgbClr val="FF00FF"/>
              </a:solidFill>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35841"/>
          <p:cNvSpPr/>
          <p:nvPr/>
        </p:nvSpPr>
        <p:spPr>
          <a:xfrm>
            <a:off x="3048000" y="1079500"/>
            <a:ext cx="6096000" cy="738505"/>
          </a:xfrm>
          <a:prstGeom prst="rect">
            <a:avLst/>
          </a:prstGeom>
          <a:noFill/>
          <a:ln w="9525">
            <a:noFill/>
          </a:ln>
        </p:spPr>
        <p:txBody>
          <a:bodyPr wrap="none" lIns="0" tIns="0" rIns="0" bIns="0" anchor="t" anchorCtr="1">
            <a:spAutoFit/>
          </a:bodyPr>
          <a:lstStyle/>
          <a:p>
            <a:pPr algn="ctr"/>
            <a:r>
              <a:rPr lang="zh-CN" altLang="en-US" sz="4800" dirty="0">
                <a:solidFill>
                  <a:srgbClr val="996633"/>
                </a:solidFill>
                <a:latin typeface="Times New Roman" panose="02020603050405020304" pitchFamily="18" charset="0"/>
                <a:ea typeface="华文隶书" panose="02010800040101010101" pitchFamily="2" charset="-122"/>
              </a:rPr>
              <a:t>倒幕派取得胜利的</a:t>
            </a:r>
            <a:r>
              <a:rPr lang="zh-CN" altLang="en-US" sz="4800" dirty="0">
                <a:solidFill>
                  <a:srgbClr val="FF0000"/>
                </a:solidFill>
                <a:latin typeface="Times New Roman" panose="02020603050405020304" pitchFamily="18" charset="0"/>
                <a:ea typeface="华文隶书" panose="02010800040101010101" pitchFamily="2" charset="-122"/>
              </a:rPr>
              <a:t>原因</a:t>
            </a:r>
          </a:p>
        </p:txBody>
      </p:sp>
      <p:grpSp>
        <p:nvGrpSpPr>
          <p:cNvPr id="35843" name="组合 35842"/>
          <p:cNvGrpSpPr/>
          <p:nvPr/>
        </p:nvGrpSpPr>
        <p:grpSpPr>
          <a:xfrm>
            <a:off x="2314575" y="2093913"/>
            <a:ext cx="4911725" cy="587375"/>
            <a:chOff x="0" y="0"/>
            <a:chExt cx="3094" cy="370"/>
          </a:xfrm>
        </p:grpSpPr>
        <p:pic>
          <p:nvPicPr>
            <p:cNvPr id="35844" name="图片 35843" descr="艺术化字母/数字"/>
            <p:cNvPicPr>
              <a:picLocks noChangeAspect="1"/>
            </p:cNvPicPr>
            <p:nvPr/>
          </p:nvPicPr>
          <p:blipFill>
            <a:blip r:embed="rId5"/>
            <a:stretch>
              <a:fillRect/>
            </a:stretch>
          </p:blipFill>
          <p:spPr>
            <a:xfrm>
              <a:off x="0" y="0"/>
              <a:ext cx="322" cy="370"/>
            </a:xfrm>
            <a:prstGeom prst="rect">
              <a:avLst/>
            </a:prstGeom>
            <a:noFill/>
            <a:ln w="9525">
              <a:noFill/>
            </a:ln>
          </p:spPr>
        </p:pic>
        <p:sp>
          <p:nvSpPr>
            <p:cNvPr id="35845" name="矩形 35844"/>
            <p:cNvSpPr/>
            <p:nvPr/>
          </p:nvSpPr>
          <p:spPr>
            <a:xfrm>
              <a:off x="454" y="40"/>
              <a:ext cx="2640" cy="291"/>
            </a:xfrm>
            <a:prstGeom prst="rect">
              <a:avLst/>
            </a:prstGeom>
            <a:noFill/>
            <a:ln w="9525">
              <a:noFill/>
            </a:ln>
          </p:spPr>
          <p:txBody>
            <a:bodyPr wrap="none" lIns="0" tIns="0" rIns="0" bIns="0" anchor="ctr" anchorCtr="1">
              <a:spAutoFit/>
            </a:bodyPr>
            <a:lstStyle/>
            <a:p>
              <a:r>
                <a:rPr lang="zh-CN" altLang="en-US" sz="3000" dirty="0">
                  <a:solidFill>
                    <a:schemeClr val="hlink"/>
                  </a:solidFill>
                  <a:latin typeface="华文琥珀" pitchFamily="2" charset="-122"/>
                  <a:ea typeface="华文琥珀" pitchFamily="2" charset="-122"/>
                </a:rPr>
                <a:t>幕府统治陷入全面危机；</a:t>
              </a:r>
            </a:p>
          </p:txBody>
        </p:sp>
      </p:grpSp>
      <p:grpSp>
        <p:nvGrpSpPr>
          <p:cNvPr id="35846" name="组合 35845"/>
          <p:cNvGrpSpPr/>
          <p:nvPr/>
        </p:nvGrpSpPr>
        <p:grpSpPr>
          <a:xfrm>
            <a:off x="2314575" y="3268663"/>
            <a:ext cx="7197725" cy="587375"/>
            <a:chOff x="0" y="0"/>
            <a:chExt cx="4534" cy="370"/>
          </a:xfrm>
        </p:grpSpPr>
        <p:pic>
          <p:nvPicPr>
            <p:cNvPr id="35847" name="图片 35846" descr="艺术化字母/数字">
              <a:hlinkClick r:id="rId6"/>
            </p:cNvPr>
            <p:cNvPicPr>
              <a:picLocks noChangeAspect="1"/>
            </p:cNvPicPr>
            <p:nvPr/>
          </p:nvPicPr>
          <p:blipFill>
            <a:blip r:embed="rId7"/>
            <a:stretch>
              <a:fillRect/>
            </a:stretch>
          </p:blipFill>
          <p:spPr>
            <a:xfrm>
              <a:off x="0" y="0"/>
              <a:ext cx="322" cy="370"/>
            </a:xfrm>
            <a:prstGeom prst="rect">
              <a:avLst/>
            </a:prstGeom>
            <a:noFill/>
            <a:ln w="9525">
              <a:noFill/>
            </a:ln>
          </p:spPr>
        </p:pic>
        <p:sp>
          <p:nvSpPr>
            <p:cNvPr id="35848" name="矩形 35847"/>
            <p:cNvSpPr/>
            <p:nvPr/>
          </p:nvSpPr>
          <p:spPr>
            <a:xfrm>
              <a:off x="454" y="40"/>
              <a:ext cx="4080" cy="291"/>
            </a:xfrm>
            <a:prstGeom prst="rect">
              <a:avLst/>
            </a:prstGeom>
            <a:noFill/>
            <a:ln w="9525">
              <a:noFill/>
            </a:ln>
          </p:spPr>
          <p:txBody>
            <a:bodyPr wrap="none" lIns="0" tIns="0" rIns="0" bIns="0" anchor="ctr" anchorCtr="1">
              <a:spAutoFit/>
            </a:bodyPr>
            <a:lstStyle/>
            <a:p>
              <a:r>
                <a:rPr lang="zh-CN" altLang="en-US" sz="3000" dirty="0">
                  <a:solidFill>
                    <a:schemeClr val="hlink"/>
                  </a:solidFill>
                  <a:latin typeface="华文琥珀" pitchFamily="2" charset="-122"/>
                  <a:ea typeface="华文琥珀" pitchFamily="2" charset="-122"/>
                </a:rPr>
                <a:t>倒幕派得到各阶层人民的配合和支持。</a:t>
              </a:r>
            </a:p>
          </p:txBody>
        </p:sp>
      </p:grpSp>
      <p:pic>
        <p:nvPicPr>
          <p:cNvPr id="35849" name="图片 35848" descr="8e9ea037540cee143132d6714e57666c_1191146643412"/>
          <p:cNvPicPr>
            <a:picLocks noChangeAspect="1"/>
          </p:cNvPicPr>
          <p:nvPr/>
        </p:nvPicPr>
        <p:blipFill>
          <a:blip r:embed="rId8"/>
          <a:stretch>
            <a:fillRect/>
          </a:stretch>
        </p:blipFill>
        <p:spPr>
          <a:xfrm>
            <a:off x="9169400" y="1858963"/>
            <a:ext cx="1041400" cy="1041400"/>
          </a:xfrm>
          <a:prstGeom prst="rect">
            <a:avLst/>
          </a:prstGeom>
          <a:noFill/>
          <a:ln w="9525">
            <a:noFill/>
          </a:ln>
        </p:spPr>
      </p:pic>
      <p:sp>
        <p:nvSpPr>
          <p:cNvPr id="35850" name="矩形 35849"/>
          <p:cNvSpPr/>
          <p:nvPr/>
        </p:nvSpPr>
        <p:spPr>
          <a:xfrm>
            <a:off x="3048000" y="4318000"/>
            <a:ext cx="6096000" cy="738505"/>
          </a:xfrm>
          <a:prstGeom prst="rect">
            <a:avLst/>
          </a:prstGeom>
          <a:noFill/>
          <a:ln w="9525">
            <a:noFill/>
          </a:ln>
        </p:spPr>
        <p:txBody>
          <a:bodyPr wrap="none" lIns="0" tIns="0" rIns="0" bIns="0" anchor="t" anchorCtr="1">
            <a:spAutoFit/>
          </a:bodyPr>
          <a:lstStyle/>
          <a:p>
            <a:pPr algn="ctr"/>
            <a:r>
              <a:rPr lang="zh-CN" altLang="en-US" sz="4800" dirty="0">
                <a:solidFill>
                  <a:srgbClr val="996633"/>
                </a:solidFill>
                <a:latin typeface="Times New Roman" panose="02020603050405020304" pitchFamily="18" charset="0"/>
                <a:ea typeface="华文隶书" panose="02010800040101010101" pitchFamily="2" charset="-122"/>
              </a:rPr>
              <a:t>倒幕派取得胜利的</a:t>
            </a:r>
            <a:r>
              <a:rPr lang="zh-CN" altLang="en-US" sz="4800" dirty="0">
                <a:solidFill>
                  <a:srgbClr val="FF0000"/>
                </a:solidFill>
                <a:latin typeface="Times New Roman" panose="02020603050405020304" pitchFamily="18" charset="0"/>
                <a:ea typeface="华文隶书" panose="02010800040101010101" pitchFamily="2" charset="-122"/>
              </a:rPr>
              <a:t>意义</a:t>
            </a:r>
          </a:p>
        </p:txBody>
      </p:sp>
      <p:sp>
        <p:nvSpPr>
          <p:cNvPr id="35851" name="矩形 35850"/>
          <p:cNvSpPr/>
          <p:nvPr/>
        </p:nvSpPr>
        <p:spPr>
          <a:xfrm>
            <a:off x="1828800" y="5397500"/>
            <a:ext cx="8534400" cy="1205865"/>
          </a:xfrm>
          <a:prstGeom prst="rect">
            <a:avLst/>
          </a:prstGeom>
          <a:noFill/>
          <a:ln w="9525">
            <a:noFill/>
          </a:ln>
        </p:spPr>
        <p:txBody>
          <a:bodyPr wrap="none" lIns="0" tIns="0" rIns="0" bIns="0" anchor="t">
            <a:spAutoFit/>
          </a:bodyPr>
          <a:lstStyle/>
          <a:p>
            <a:r>
              <a:rPr lang="zh-CN" altLang="en-US" sz="2800" dirty="0">
                <a:solidFill>
                  <a:srgbClr val="0000FF"/>
                </a:solidFill>
                <a:latin typeface="华文彩云" pitchFamily="2" charset="-122"/>
                <a:ea typeface="华文彩云" pitchFamily="2" charset="-122"/>
              </a:rPr>
              <a:t>　　推翻幕府统治，建立以明治天皇为首的资产阶级、</a:t>
            </a:r>
          </a:p>
          <a:p>
            <a:pPr>
              <a:lnSpc>
                <a:spcPct val="180000"/>
              </a:lnSpc>
            </a:pPr>
            <a:r>
              <a:rPr lang="zh-CN" altLang="en-US" sz="2800" dirty="0">
                <a:solidFill>
                  <a:srgbClr val="0000FF"/>
                </a:solidFill>
                <a:latin typeface="华文彩云" pitchFamily="2" charset="-122"/>
                <a:ea typeface="华文彩云" pitchFamily="2" charset="-122"/>
              </a:rPr>
              <a:t>地主阶级的联合政权，是明治维新的前提条件。</a:t>
            </a:r>
          </a:p>
        </p:txBody>
      </p:sp>
      <p:pic>
        <p:nvPicPr>
          <p:cNvPr id="35852" name="图片 35851" descr="home">
            <a:hlinkClick r:id="" action="ppaction://hlinkshowjump?jump=firstslide" tooltip="返回首页"/>
          </p:cNvPr>
          <p:cNvPicPr preferRelativeResize="0"/>
          <p:nvPr/>
        </p:nvPicPr>
        <p:blipFill>
          <a:blip r:embed="rId9"/>
          <a:stretch>
            <a:fillRect/>
          </a:stretch>
        </p:blipFill>
        <p:spPr>
          <a:xfrm>
            <a:off x="10020300" y="6497638"/>
            <a:ext cx="647700" cy="3603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843"/>
                                        </p:tgtEl>
                                        <p:attrNameLst>
                                          <p:attrName>style.visibility</p:attrName>
                                        </p:attrNameLst>
                                      </p:cBhvr>
                                      <p:to>
                                        <p:strVal val="visible"/>
                                      </p:to>
                                    </p:set>
                                    <p:animEffect transition="in" filter="wipe(left)">
                                      <p:cBhvr>
                                        <p:cTn id="7" dur="500"/>
                                        <p:tgtEl>
                                          <p:spTgt spid="35843"/>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wipe(left)">
                                      <p:cBhvr>
                                        <p:cTn id="12" dur="500"/>
                                        <p:tgtEl>
                                          <p:spTgt spid="35846"/>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5850"/>
                                        </p:tgtEl>
                                        <p:attrNameLst>
                                          <p:attrName>style.visibility</p:attrName>
                                        </p:attrNameLst>
                                      </p:cBhvr>
                                      <p:to>
                                        <p:strVal val="visible"/>
                                      </p:to>
                                    </p:set>
                                    <p:animEffect transition="in" filter="dissolve">
                                      <p:cBhvr>
                                        <p:cTn id="17" dur="500"/>
                                        <p:tgtEl>
                                          <p:spTgt spid="35850"/>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p:stCondLst>
                        <p:cond delay="indefinite"/>
                      </p:stCondLst>
                      <p:childTnLst>
                        <p:par>
                          <p:cTn id="19" fill="hold">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5851"/>
                                        </p:tgtEl>
                                        <p:attrNameLst>
                                          <p:attrName>style.visibility</p:attrName>
                                        </p:attrNameLst>
                                      </p:cBhvr>
                                      <p:to>
                                        <p:strVal val="visible"/>
                                      </p:to>
                                    </p:set>
                                    <p:animEffect transition="in" filter="randombar(vertical)">
                                      <p:cBhvr>
                                        <p:cTn id="22" dur="500"/>
                                        <p:tgtEl>
                                          <p:spTgt spid="35851"/>
                                        </p:tgtEl>
                                      </p:cBhvr>
                                    </p:animEffect>
                                  </p:childTnLst>
                                  <p:subTnLst>
                                    <p:audio>
                                      <p:cMediaNode>
                                        <p:cTn display="0" masterRel="sameClick">
                                          <p:stCondLst>
                                            <p:cond evt="begin" delay="0">
                                              <p:tn val="20"/>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50" grpId="0"/>
      <p:bldP spid="358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073"/>
          <p:cNvSpPr>
            <a:spLocks noGrp="1"/>
          </p:cNvSpPr>
          <p:nvPr>
            <p:ph type="title" idx="4294967295"/>
          </p:nvPr>
        </p:nvSpPr>
        <p:spPr>
          <a:xfrm>
            <a:off x="0" y="692150"/>
            <a:ext cx="2087563" cy="863600"/>
          </a:xfrm>
        </p:spPr>
        <p:txBody>
          <a:bodyPr anchor="ctr"/>
          <a:lstStyle/>
          <a:p>
            <a:r>
              <a:rPr lang="zh-CN" altLang="en-US" b="1" u="sng" dirty="0">
                <a:latin typeface="宋体" panose="02010600030101010101" pitchFamily="2" charset="-122"/>
              </a:rPr>
              <a:t>明  治</a:t>
            </a:r>
          </a:p>
        </p:txBody>
      </p:sp>
      <p:sp>
        <p:nvSpPr>
          <p:cNvPr id="3075" name="文本框 3074"/>
          <p:cNvSpPr txBox="1"/>
          <p:nvPr/>
        </p:nvSpPr>
        <p:spPr>
          <a:xfrm>
            <a:off x="2135188" y="2781300"/>
            <a:ext cx="4319587" cy="1814830"/>
          </a:xfrm>
          <a:prstGeom prst="rect">
            <a:avLst/>
          </a:prstGeom>
          <a:noFill/>
          <a:ln w="9525">
            <a:noFill/>
          </a:ln>
        </p:spPr>
        <p:txBody>
          <a:bodyPr>
            <a:spAutoFit/>
          </a:bodyPr>
          <a:lstStyle/>
          <a:p>
            <a:r>
              <a:rPr lang="zh-CN" altLang="en-US" sz="2800" b="1" dirty="0">
                <a:latin typeface="Arial" panose="020B0604020202020204" pitchFamily="34" charset="0"/>
              </a:rPr>
              <a:t>日本天皇睦仁的年号（</a:t>
            </a:r>
            <a:r>
              <a:rPr lang="zh-CN" altLang="en-US" sz="2800" dirty="0">
                <a:latin typeface="Arial" panose="020B0604020202020204" pitchFamily="34" charset="0"/>
              </a:rPr>
              <a:t>日本明治天皇为首的地主阶级和资产阶级联合专政的新政府</a:t>
            </a:r>
            <a:r>
              <a:rPr lang="zh-CN" altLang="en-US" sz="2800" b="1" dirty="0">
                <a:latin typeface="Arial" panose="020B0604020202020204" pitchFamily="34" charset="0"/>
              </a:rPr>
              <a:t>）</a:t>
            </a:r>
          </a:p>
        </p:txBody>
      </p:sp>
      <p:sp>
        <p:nvSpPr>
          <p:cNvPr id="3076" name="下箭头 3075"/>
          <p:cNvSpPr/>
          <p:nvPr/>
        </p:nvSpPr>
        <p:spPr>
          <a:xfrm>
            <a:off x="4872038" y="1628775"/>
            <a:ext cx="431800" cy="976313"/>
          </a:xfrm>
          <a:prstGeom prst="downArrow">
            <a:avLst>
              <a:gd name="adj1" fmla="val 50000"/>
              <a:gd name="adj2" fmla="val 56525"/>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3077" name="下箭头 3076"/>
          <p:cNvSpPr/>
          <p:nvPr/>
        </p:nvSpPr>
        <p:spPr>
          <a:xfrm>
            <a:off x="6959600" y="1557338"/>
            <a:ext cx="485775" cy="1800225"/>
          </a:xfrm>
          <a:prstGeom prst="downArrow">
            <a:avLst>
              <a:gd name="adj1" fmla="val 50000"/>
              <a:gd name="adj2" fmla="val 92647"/>
            </a:avLst>
          </a:prstGeom>
          <a:solidFill>
            <a:schemeClr val="tx1"/>
          </a:solidFill>
          <a:ln w="9525" cap="flat" cmpd="sng">
            <a:solidFill>
              <a:schemeClr val="tx1"/>
            </a:solidFill>
            <a:prstDash val="solid"/>
            <a:miter/>
            <a:headEnd type="none" w="med" len="med"/>
            <a:tailEnd type="none" w="med" len="med"/>
          </a:ln>
        </p:spPr>
        <p:txBody>
          <a:bodyPr/>
          <a:lstStyle/>
          <a:p>
            <a:endParaRPr lang="zh-CN" altLang="en-US"/>
          </a:p>
        </p:txBody>
      </p:sp>
      <p:sp>
        <p:nvSpPr>
          <p:cNvPr id="3078" name="文本框 3077"/>
          <p:cNvSpPr txBox="1"/>
          <p:nvPr/>
        </p:nvSpPr>
        <p:spPr>
          <a:xfrm>
            <a:off x="6743700" y="3644900"/>
            <a:ext cx="1511300" cy="583565"/>
          </a:xfrm>
          <a:prstGeom prst="rect">
            <a:avLst/>
          </a:prstGeom>
          <a:noFill/>
          <a:ln w="9525">
            <a:noFill/>
          </a:ln>
        </p:spPr>
        <p:txBody>
          <a:bodyPr>
            <a:spAutoFit/>
          </a:bodyPr>
          <a:lstStyle/>
          <a:p>
            <a:r>
              <a:rPr lang="zh-CN" altLang="en-US" sz="3200" b="1" dirty="0">
                <a:latin typeface="Arial" panose="020B0604020202020204" pitchFamily="34" charset="0"/>
              </a:rPr>
              <a:t>改  革</a:t>
            </a:r>
          </a:p>
        </p:txBody>
      </p:sp>
      <p:sp>
        <p:nvSpPr>
          <p:cNvPr id="3079" name="文本框 3078"/>
          <p:cNvSpPr txBox="1"/>
          <p:nvPr/>
        </p:nvSpPr>
        <p:spPr>
          <a:xfrm>
            <a:off x="2495550" y="4941888"/>
            <a:ext cx="7777163" cy="1753235"/>
          </a:xfrm>
          <a:prstGeom prst="rect">
            <a:avLst/>
          </a:prstGeom>
          <a:noFill/>
          <a:ln w="9525">
            <a:noFill/>
          </a:ln>
        </p:spPr>
        <p:txBody>
          <a:bodyPr>
            <a:spAutoFit/>
          </a:bodyPr>
          <a:lstStyle/>
          <a:p>
            <a:r>
              <a:rPr lang="zh-CN" altLang="en-US" sz="3600" b="1" dirty="0">
                <a:solidFill>
                  <a:srgbClr val="FF0000"/>
                </a:solidFill>
                <a:latin typeface="Arial" panose="020B0604020202020204" pitchFamily="34" charset="0"/>
              </a:rPr>
              <a:t>明治维新：指日本明治政府向西方学习，使日本走上资本主义道路的资产阶级性质的改革</a:t>
            </a:r>
          </a:p>
        </p:txBody>
      </p:sp>
      <p:sp>
        <p:nvSpPr>
          <p:cNvPr id="3080" name="矩形 3079"/>
          <p:cNvSpPr/>
          <p:nvPr/>
        </p:nvSpPr>
        <p:spPr>
          <a:xfrm>
            <a:off x="6311900" y="765175"/>
            <a:ext cx="1871663" cy="706755"/>
          </a:xfrm>
          <a:prstGeom prst="rect">
            <a:avLst/>
          </a:prstGeom>
          <a:noFill/>
          <a:ln w="9525">
            <a:noFill/>
          </a:ln>
        </p:spPr>
        <p:txBody>
          <a:bodyPr>
            <a:spAutoFit/>
          </a:bodyPr>
          <a:lstStyle/>
          <a:p>
            <a:pPr>
              <a:buClr>
                <a:schemeClr val="bg1"/>
              </a:buClr>
            </a:pPr>
            <a:r>
              <a:rPr lang="zh-CN" altLang="en-US" sz="4000" b="1" u="sng" dirty="0">
                <a:solidFill>
                  <a:schemeClr val="tx2"/>
                </a:solidFill>
                <a:latin typeface="宋体" panose="02010600030101010101" pitchFamily="2" charset="-122"/>
              </a:rPr>
              <a:t>维  新</a:t>
            </a:r>
          </a:p>
        </p:txBody>
      </p:sp>
      <p:sp>
        <p:nvSpPr>
          <p:cNvPr id="3081" name="文本框 3080"/>
          <p:cNvSpPr txBox="1"/>
          <p:nvPr/>
        </p:nvSpPr>
        <p:spPr>
          <a:xfrm>
            <a:off x="2495550" y="0"/>
            <a:ext cx="7848600" cy="829945"/>
          </a:xfrm>
          <a:prstGeom prst="rect">
            <a:avLst/>
          </a:prstGeom>
          <a:noFill/>
          <a:ln w="9525">
            <a:noFill/>
          </a:ln>
        </p:spPr>
        <p:txBody>
          <a:bodyPr>
            <a:spAutoFit/>
          </a:bodyPr>
          <a:lstStyle/>
          <a:p>
            <a:pPr>
              <a:buClr>
                <a:schemeClr val="bg1"/>
              </a:buClr>
            </a:pPr>
            <a:r>
              <a:rPr lang="en-US" altLang="zh-CN" sz="3600" b="1" dirty="0">
                <a:latin typeface="Arial" panose="020B0604020202020204" pitchFamily="34" charset="0"/>
              </a:rPr>
              <a:t>           </a:t>
            </a:r>
            <a:r>
              <a:rPr lang="zh-CN" altLang="en-US" sz="4800" b="1" dirty="0">
                <a:solidFill>
                  <a:srgbClr val="FF0000"/>
                </a:solidFill>
                <a:latin typeface="Arial" panose="020B0604020202020204" pitchFamily="34" charset="0"/>
              </a:rPr>
              <a:t>什么是明治维新？</a:t>
            </a:r>
          </a:p>
        </p:txBody>
      </p:sp>
      <p:grpSp>
        <p:nvGrpSpPr>
          <p:cNvPr id="3082" name="Group 12"/>
          <p:cNvGrpSpPr/>
          <p:nvPr/>
        </p:nvGrpSpPr>
        <p:grpSpPr>
          <a:xfrm>
            <a:off x="7535863" y="1484313"/>
            <a:ext cx="3132137" cy="2298700"/>
            <a:chOff x="192" y="280"/>
            <a:chExt cx="3576" cy="3624"/>
          </a:xfrm>
        </p:grpSpPr>
        <p:pic>
          <p:nvPicPr>
            <p:cNvPr id="3083" name="Picture 6" descr="17"/>
            <p:cNvPicPr>
              <a:picLocks noChangeAspect="1"/>
            </p:cNvPicPr>
            <p:nvPr/>
          </p:nvPicPr>
          <p:blipFill>
            <a:blip r:embed="rId2"/>
            <a:srcRect r="-142" b="-166"/>
            <a:stretch>
              <a:fillRect/>
            </a:stretch>
          </p:blipFill>
          <p:spPr>
            <a:xfrm>
              <a:off x="608" y="576"/>
              <a:ext cx="2803" cy="3024"/>
            </a:xfrm>
            <a:prstGeom prst="rect">
              <a:avLst/>
            </a:prstGeom>
            <a:noFill/>
            <a:ln w="76200">
              <a:noFill/>
            </a:ln>
          </p:spPr>
        </p:pic>
        <p:pic>
          <p:nvPicPr>
            <p:cNvPr id="3084" name="Picture 11" descr="画框06"/>
            <p:cNvPicPr>
              <a:picLocks noChangeAspect="1"/>
            </p:cNvPicPr>
            <p:nvPr/>
          </p:nvPicPr>
          <p:blipFill>
            <a:blip r:embed="rId3"/>
            <a:stretch>
              <a:fillRect/>
            </a:stretch>
          </p:blipFill>
          <p:spPr>
            <a:xfrm>
              <a:off x="192" y="280"/>
              <a:ext cx="3576" cy="3624"/>
            </a:xfrm>
            <a:prstGeom prst="rect">
              <a:avLst/>
            </a:prstGeom>
            <a:noFill/>
            <a:ln w="9525">
              <a:noFill/>
            </a:ln>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horizont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box(in)">
                                      <p:cBhvr>
                                        <p:cTn id="12" dur="500"/>
                                        <p:tgtEl>
                                          <p:spTgt spid="307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075"/>
                                        </p:tgtEl>
                                        <p:attrNameLst>
                                          <p:attrName>style.visibility</p:attrName>
                                        </p:attrNameLst>
                                      </p:cBhvr>
                                      <p:to>
                                        <p:strVal val="visible"/>
                                      </p:to>
                                    </p:set>
                                    <p:animEffect transition="in" filter="checkerboard(across)">
                                      <p:cBhvr>
                                        <p:cTn id="17" dur="500"/>
                                        <p:tgtEl>
                                          <p:spTgt spid="307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080"/>
                                        </p:tgtEl>
                                        <p:attrNameLst>
                                          <p:attrName>style.visibility</p:attrName>
                                        </p:attrNameLst>
                                      </p:cBhvr>
                                      <p:to>
                                        <p:strVal val="visible"/>
                                      </p:to>
                                    </p:set>
                                    <p:animEffect transition="in" filter="blinds(horizontal)">
                                      <p:cBhvr>
                                        <p:cTn id="22" dur="500"/>
                                        <p:tgtEl>
                                          <p:spTgt spid="3080"/>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077"/>
                                        </p:tgtEl>
                                        <p:attrNameLst>
                                          <p:attrName>style.visibility</p:attrName>
                                        </p:attrNameLst>
                                      </p:cBhvr>
                                      <p:to>
                                        <p:strVal val="visible"/>
                                      </p:to>
                                    </p:set>
                                    <p:animEffect transition="in" filter="box(in)">
                                      <p:cBhvr>
                                        <p:cTn id="27" dur="500"/>
                                        <p:tgtEl>
                                          <p:spTgt spid="3077"/>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078"/>
                                        </p:tgtEl>
                                        <p:attrNameLst>
                                          <p:attrName>style.visibility</p:attrName>
                                        </p:attrNameLst>
                                      </p:cBhvr>
                                      <p:to>
                                        <p:strVal val="visible"/>
                                      </p:to>
                                    </p:set>
                                    <p:animEffect transition="in" filter="checkerboard(across)">
                                      <p:cBhvr>
                                        <p:cTn id="32" dur="500"/>
                                        <p:tgtEl>
                                          <p:spTgt spid="3078"/>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079"/>
                                        </p:tgtEl>
                                        <p:attrNameLst>
                                          <p:attrName>style.visibility</p:attrName>
                                        </p:attrNameLst>
                                      </p:cBhvr>
                                      <p:to>
                                        <p:strVal val="visible"/>
                                      </p:to>
                                    </p:set>
                                    <p:anim calcmode="lin" valueType="num">
                                      <p:cBhvr additive="base">
                                        <p:cTn id="37" dur="500" fill="hold"/>
                                        <p:tgtEl>
                                          <p:spTgt spid="3079"/>
                                        </p:tgtEl>
                                        <p:attrNameLst>
                                          <p:attrName>ppt_x</p:attrName>
                                        </p:attrNameLst>
                                      </p:cBhvr>
                                      <p:tavLst>
                                        <p:tav tm="0">
                                          <p:val>
                                            <p:strVal val="#ppt_x"/>
                                          </p:val>
                                        </p:tav>
                                        <p:tav tm="100000">
                                          <p:val>
                                            <p:strVal val="#ppt_x"/>
                                          </p:val>
                                        </p:tav>
                                      </p:tavLst>
                                    </p:anim>
                                    <p:anim calcmode="lin" valueType="num">
                                      <p:cBhvr additive="base">
                                        <p:cTn id="38" dur="500" fill="hold"/>
                                        <p:tgtEl>
                                          <p:spTgt spid="30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p:bldP spid="3078" grpId="0"/>
      <p:bldP spid="3079" grpId="0"/>
      <p:bldP spid="308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idx="1"/>
          </p:nvPr>
        </p:nvSpPr>
        <p:spPr>
          <a:xfrm>
            <a:off x="589915" y="196215"/>
            <a:ext cx="10763885" cy="5981065"/>
          </a:xfrm>
        </p:spPr>
        <p:txBody>
          <a:bodyPr>
            <a:normAutofit fontScale="77500" lnSpcReduction="10000"/>
          </a:bodyPr>
          <a:lstStyle/>
          <a:p>
            <a:r>
              <a:rPr lang="zh-CN" altLang="en-US"/>
              <a:t>二、武装倒幕</a:t>
            </a:r>
          </a:p>
          <a:p>
            <a:r>
              <a:rPr lang="zh-CN" altLang="en-US" sz="4000"/>
              <a:t>1. 背景：1867 年，倒幕派通过天皇发布讨幕密诏，准备武装倒幕。掌权的德川庆喜既不交出兵权，也不归还领地，决定拼死一战。</a:t>
            </a:r>
          </a:p>
          <a:p>
            <a:r>
              <a:rPr lang="zh-CN" altLang="en-US" sz="4000"/>
              <a:t>2. 爆发：1868年1 月，幕府首先挑起战争。倒幕派军队得到人民群众的支持，又有富商赞助军费，对幕府军进行了坚决反击，在京都南郊的鸟羽、伏见大败幕府军。这次战争因发生在阴历戊辰年（1868 年），史称“戊辰战争”。</a:t>
            </a:r>
          </a:p>
          <a:p>
            <a:r>
              <a:rPr lang="zh-CN" altLang="en-US" sz="4000"/>
              <a:t>3. 结果：1868年5月，倒幕军兵临江户城下，德川庆喜被迫投降，统治日本长达265年的德川幕府被彻底推翻。5月，幕府残余势力被消灭，历时一年半的国内战争结束。</a:t>
            </a:r>
          </a:p>
          <a:p>
            <a:r>
              <a:rPr lang="zh-CN" altLang="en-US" sz="4000"/>
              <a:t>4. 影响：戊辰战争的全面胜利为明治政府的改革和民族统一国家的巩固提供了必要的前提。</a:t>
            </a:r>
          </a:p>
          <a:p>
            <a:r>
              <a:rPr lang="en-US" altLang="zh-CN" sz="4000">
                <a:sym typeface="+mn-ea"/>
              </a:rPr>
              <a:t>5.</a:t>
            </a:r>
            <a:r>
              <a:rPr lang="zh-CN" altLang="en-US" sz="4000">
                <a:sym typeface="+mn-ea"/>
              </a:rPr>
              <a:t>迁  都：</a:t>
            </a:r>
            <a:r>
              <a:rPr lang="en-US" altLang="zh-CN" sz="4000">
                <a:sym typeface="+mn-ea"/>
              </a:rPr>
              <a:t>1869</a:t>
            </a:r>
            <a:r>
              <a:rPr lang="zh-CN" altLang="en-US" sz="4000">
                <a:sym typeface="+mn-ea"/>
              </a:rPr>
              <a:t>年</a:t>
            </a:r>
            <a:r>
              <a:rPr lang="en-US" altLang="zh-CN" sz="4000">
                <a:sym typeface="+mn-ea"/>
              </a:rPr>
              <a:t>3</a:t>
            </a:r>
            <a:r>
              <a:rPr lang="zh-CN" altLang="en-US" sz="4000">
                <a:sym typeface="+mn-ea"/>
              </a:rPr>
              <a:t>月，明治政府迁都东京</a:t>
            </a:r>
            <a:endParaRPr lang="zh-CN" altLang="en-US" sz="4000"/>
          </a:p>
          <a:p>
            <a:endParaRPr lang="zh-CN" altLang="en-US" sz="40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21505"/>
          <p:cNvSpPr>
            <a:spLocks noGrp="1"/>
          </p:cNvSpPr>
          <p:nvPr>
            <p:ph type="title" idx="4294967295"/>
          </p:nvPr>
        </p:nvSpPr>
        <p:spPr>
          <a:xfrm>
            <a:off x="0" y="2947988"/>
            <a:ext cx="5080000" cy="1384300"/>
          </a:xfrm>
          <a:prstGeom prst="rect">
            <a:avLst/>
          </a:prstGeom>
          <a:noFill/>
          <a:ln w="9525">
            <a:noFill/>
          </a:ln>
        </p:spPr>
        <p:txBody>
          <a:bodyPr wrap="none" lIns="0" tIns="0" rIns="0" bIns="0" anchor="ctr" anchorCtr="1">
            <a:spAutoFit/>
          </a:bodyPr>
          <a:lstStyle/>
          <a:p>
            <a:r>
              <a:rPr lang="zh-CN" altLang="en-US" sz="10000" dirty="0">
                <a:solidFill>
                  <a:srgbClr val="996633"/>
                </a:solidFill>
                <a:ea typeface="华文行楷" panose="02010800040101010101" pitchFamily="2" charset="-122"/>
              </a:rPr>
              <a:t>明治维新</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22529"/>
          <p:cNvSpPr/>
          <p:nvPr/>
        </p:nvSpPr>
        <p:spPr>
          <a:xfrm>
            <a:off x="1898650" y="5576888"/>
            <a:ext cx="2438400" cy="119253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西乡隆盛</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原名西乡隆永</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1828.1.23</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1877.9.24</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生于萨摩藩（今鹿儿岛县）</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武士、军人、政治家</a:t>
            </a:r>
          </a:p>
        </p:txBody>
      </p:sp>
      <p:sp>
        <p:nvSpPr>
          <p:cNvPr id="22531" name="文本框 22530"/>
          <p:cNvSpPr txBox="1"/>
          <p:nvPr/>
        </p:nvSpPr>
        <p:spPr>
          <a:xfrm>
            <a:off x="4910138" y="5684838"/>
            <a:ext cx="2438400" cy="97091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大久保利通</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1830.8.10～1878.5.14</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生于萨摩藩（今鹿儿岛县）</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武士、政治家</a:t>
            </a:r>
          </a:p>
        </p:txBody>
      </p:sp>
      <p:sp>
        <p:nvSpPr>
          <p:cNvPr id="22532" name="矩形 22531"/>
          <p:cNvSpPr/>
          <p:nvPr/>
        </p:nvSpPr>
        <p:spPr>
          <a:xfrm>
            <a:off x="4267200" y="968216"/>
            <a:ext cx="3657600" cy="738505"/>
          </a:xfrm>
          <a:prstGeom prst="rect">
            <a:avLst/>
          </a:prstGeom>
          <a:noFill/>
          <a:ln w="9525">
            <a:noFill/>
          </a:ln>
        </p:spPr>
        <p:txBody>
          <a:bodyPr wrap="none" lIns="0" tIns="0" rIns="0" bIns="0" anchor="ctr" anchorCtr="1">
            <a:spAutoFit/>
          </a:bodyPr>
          <a:lstStyle/>
          <a:p>
            <a:pPr algn="ctr">
              <a:buClrTx/>
            </a:pPr>
            <a:r>
              <a:rPr lang="zh-CN" altLang="en-US" sz="4800" dirty="0">
                <a:solidFill>
                  <a:srgbClr val="FF0000"/>
                </a:solidFill>
                <a:latin typeface="Arial" panose="020B0604020202020204" pitchFamily="34" charset="0"/>
                <a:ea typeface="华文隶书" panose="02010800040101010101" pitchFamily="2" charset="-122"/>
              </a:rPr>
              <a:t>“维新三杰”</a:t>
            </a:r>
          </a:p>
        </p:txBody>
      </p:sp>
      <p:sp>
        <p:nvSpPr>
          <p:cNvPr id="22533" name="文本框 22532"/>
          <p:cNvSpPr txBox="1"/>
          <p:nvPr/>
        </p:nvSpPr>
        <p:spPr>
          <a:xfrm>
            <a:off x="7796213" y="5576888"/>
            <a:ext cx="2641600" cy="119253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木户孝允</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原名桂小五郎</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1833.6.26～1877.5.26</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生于长州藩（今山口县）萩城</a:t>
            </a:r>
          </a:p>
          <a:p>
            <a:pPr algn="ctr">
              <a:lnSpc>
                <a:spcPct val="90000"/>
              </a:lnSpc>
            </a:pPr>
            <a:r>
              <a:rPr lang="zh-CN" altLang="en-US" sz="1600" dirty="0">
                <a:solidFill>
                  <a:schemeClr val="bg2"/>
                </a:solidFill>
                <a:latin typeface="楷体_GB2312" panose="02010609030101010101" charset="-122"/>
                <a:ea typeface="楷体_GB2312" panose="02010609030101010101" charset="-122"/>
              </a:rPr>
              <a:t>称为逃命小五郎</a:t>
            </a:r>
          </a:p>
        </p:txBody>
      </p:sp>
      <p:pic>
        <p:nvPicPr>
          <p:cNvPr id="22534" name="图片 22533" descr="d"/>
          <p:cNvPicPr>
            <a:picLocks noChangeAspect="1"/>
          </p:cNvPicPr>
          <p:nvPr/>
        </p:nvPicPr>
        <p:blipFill>
          <a:blip r:embed="rId3"/>
          <a:stretch>
            <a:fillRect/>
          </a:stretch>
        </p:blipFill>
        <p:spPr>
          <a:xfrm>
            <a:off x="4659313" y="1800225"/>
            <a:ext cx="2940050" cy="3810000"/>
          </a:xfrm>
          <a:prstGeom prst="rect">
            <a:avLst/>
          </a:prstGeom>
          <a:noFill/>
          <a:ln w="9525">
            <a:noFill/>
          </a:ln>
        </p:spPr>
      </p:pic>
      <p:pic>
        <p:nvPicPr>
          <p:cNvPr id="22535" name="图片 22534" descr="x"/>
          <p:cNvPicPr>
            <a:picLocks noChangeAspect="1"/>
          </p:cNvPicPr>
          <p:nvPr/>
        </p:nvPicPr>
        <p:blipFill>
          <a:blip r:embed="rId4"/>
          <a:stretch>
            <a:fillRect/>
          </a:stretch>
        </p:blipFill>
        <p:spPr>
          <a:xfrm>
            <a:off x="1689100" y="1063625"/>
            <a:ext cx="2857500" cy="4464050"/>
          </a:xfrm>
          <a:prstGeom prst="rect">
            <a:avLst/>
          </a:prstGeom>
          <a:noFill/>
          <a:ln w="9525">
            <a:noFill/>
          </a:ln>
        </p:spPr>
      </p:pic>
      <p:pic>
        <p:nvPicPr>
          <p:cNvPr id="22536" name="图片 22535" descr="m"/>
          <p:cNvPicPr>
            <a:picLocks noChangeAspect="1"/>
          </p:cNvPicPr>
          <p:nvPr/>
        </p:nvPicPr>
        <p:blipFill>
          <a:blip r:embed="rId5"/>
          <a:stretch>
            <a:fillRect/>
          </a:stretch>
        </p:blipFill>
        <p:spPr>
          <a:xfrm>
            <a:off x="7721600" y="1030288"/>
            <a:ext cx="2790825" cy="4478337"/>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23553" descr="c0200"/>
          <p:cNvSpPr txBox="1"/>
          <p:nvPr/>
        </p:nvSpPr>
        <p:spPr>
          <a:xfrm>
            <a:off x="4367213" y="0"/>
            <a:ext cx="6300787" cy="2440305"/>
          </a:xfrm>
          <a:prstGeom prst="rect">
            <a:avLst/>
          </a:prstGeom>
          <a:blipFill rotWithShape="0">
            <a:blip r:embed="rId2"/>
          </a:blipFill>
          <a:ln w="9525">
            <a:noFill/>
          </a:ln>
        </p:spPr>
        <p:txBody>
          <a:bodyPr lIns="360000" tIns="36000" rIns="72000" bIns="36000">
            <a:spAutoFit/>
          </a:bodyPr>
          <a:lstStyle/>
          <a:p>
            <a:pPr algn="ctr" eaLnBrk="0" hangingPunct="0">
              <a:lnSpc>
                <a:spcPct val="110000"/>
              </a:lnSpc>
              <a:buFont typeface="Arial" panose="020B0604020202020204" pitchFamily="34" charset="0"/>
              <a:buNone/>
            </a:pPr>
            <a:r>
              <a:rPr lang="zh-CN" altLang="en-US" sz="2800" dirty="0">
                <a:solidFill>
                  <a:srgbClr val="663300"/>
                </a:solidFill>
                <a:latin typeface="华文琥珀" pitchFamily="2" charset="-122"/>
                <a:ea typeface="华文琥珀" pitchFamily="2" charset="-122"/>
              </a:rPr>
              <a:t>从</a:t>
            </a:r>
            <a:r>
              <a:rPr lang="en-US" altLang="zh-CN" sz="2800">
                <a:solidFill>
                  <a:srgbClr val="FF00FF"/>
                </a:solidFill>
                <a:latin typeface="华文琥珀" pitchFamily="2" charset="-122"/>
                <a:ea typeface="华文琥珀" pitchFamily="2" charset="-122"/>
              </a:rPr>
              <a:t>1868</a:t>
            </a:r>
            <a:r>
              <a:rPr lang="zh-CN" altLang="en-US" sz="2800" dirty="0">
                <a:solidFill>
                  <a:srgbClr val="663300"/>
                </a:solidFill>
                <a:latin typeface="华文琥珀" pitchFamily="2" charset="-122"/>
                <a:ea typeface="华文琥珀" pitchFamily="2" charset="-122"/>
              </a:rPr>
              <a:t>年起，明治政府采取了废除封建制度的措施，同时在“殖产兴业”“文明开化”和“富国强兵”三大政策的指导下进行了一系列改革，</a:t>
            </a:r>
          </a:p>
          <a:p>
            <a:pPr algn="ctr" eaLnBrk="0" hangingPunct="0">
              <a:lnSpc>
                <a:spcPct val="110000"/>
              </a:lnSpc>
              <a:buFont typeface="Arial" panose="020B0604020202020204" pitchFamily="34" charset="0"/>
              <a:buNone/>
            </a:pPr>
            <a:r>
              <a:rPr lang="zh-CN" altLang="en-US" sz="2800" dirty="0">
                <a:solidFill>
                  <a:srgbClr val="663300"/>
                </a:solidFill>
                <a:latin typeface="华文琥珀" pitchFamily="2" charset="-122"/>
                <a:ea typeface="华文琥珀" pitchFamily="2" charset="-122"/>
              </a:rPr>
              <a:t>史称</a:t>
            </a:r>
            <a:r>
              <a:rPr lang="zh-CN" altLang="en-US" sz="2800" dirty="0">
                <a:solidFill>
                  <a:srgbClr val="FF00FF"/>
                </a:solidFill>
                <a:latin typeface="华文琥珀" pitchFamily="2" charset="-122"/>
                <a:ea typeface="华文琥珀" pitchFamily="2" charset="-122"/>
              </a:rPr>
              <a:t>“明治维新”</a:t>
            </a:r>
          </a:p>
        </p:txBody>
      </p:sp>
      <p:sp>
        <p:nvSpPr>
          <p:cNvPr id="23555" name="文本框 23554"/>
          <p:cNvSpPr txBox="1"/>
          <p:nvPr/>
        </p:nvSpPr>
        <p:spPr>
          <a:xfrm>
            <a:off x="5221288" y="4243229"/>
            <a:ext cx="3251200" cy="738505"/>
          </a:xfrm>
          <a:prstGeom prst="rect">
            <a:avLst/>
          </a:prstGeom>
          <a:noFill/>
          <a:ln w="9525">
            <a:noFill/>
          </a:ln>
        </p:spPr>
        <p:txBody>
          <a:bodyPr wrap="none" lIns="0" tIns="0" rIns="0" bIns="0" anchor="ctr" anchorCtr="1">
            <a:spAutoFit/>
          </a:bodyPr>
          <a:lstStyle/>
          <a:p>
            <a:pPr algn="ctr" eaLnBrk="0" hangingPunct="0">
              <a:buFont typeface="Arial" panose="020B0604020202020204" pitchFamily="34" charset="0"/>
              <a:buNone/>
            </a:pPr>
            <a:r>
              <a:rPr lang="en-US" altLang="zh-CN" sz="4800" dirty="0">
                <a:latin typeface="Arial" panose="020B0604020202020204" pitchFamily="34" charset="0"/>
                <a:ea typeface="华文行楷" panose="02010800040101010101" pitchFamily="2" charset="-122"/>
              </a:rPr>
              <a:t>“</a:t>
            </a:r>
            <a:r>
              <a:rPr lang="zh-CN" altLang="en-US" sz="4800" dirty="0">
                <a:latin typeface="Arial" panose="020B0604020202020204" pitchFamily="34" charset="0"/>
                <a:ea typeface="华文行楷" panose="02010800040101010101" pitchFamily="2" charset="-122"/>
              </a:rPr>
              <a:t>富国强兵”</a:t>
            </a:r>
          </a:p>
        </p:txBody>
      </p:sp>
      <p:sp>
        <p:nvSpPr>
          <p:cNvPr id="23556" name="文本框 23555"/>
          <p:cNvSpPr txBox="1"/>
          <p:nvPr/>
        </p:nvSpPr>
        <p:spPr>
          <a:xfrm>
            <a:off x="6300788" y="5106829"/>
            <a:ext cx="3251200" cy="738505"/>
          </a:xfrm>
          <a:prstGeom prst="rect">
            <a:avLst/>
          </a:prstGeom>
          <a:noFill/>
          <a:ln w="9525">
            <a:noFill/>
          </a:ln>
        </p:spPr>
        <p:txBody>
          <a:bodyPr wrap="none" lIns="0" tIns="0" rIns="0" bIns="0" anchor="ctr" anchorCtr="1">
            <a:spAutoFit/>
          </a:bodyPr>
          <a:lstStyle/>
          <a:p>
            <a:pPr algn="ctr" eaLnBrk="0" hangingPunct="0">
              <a:buFont typeface="Arial" panose="020B0604020202020204" pitchFamily="34" charset="0"/>
              <a:buNone/>
            </a:pPr>
            <a:r>
              <a:rPr lang="en-US" altLang="zh-CN" sz="4800" dirty="0">
                <a:latin typeface="Arial" panose="020B0604020202020204" pitchFamily="34" charset="0"/>
                <a:ea typeface="华文行楷" panose="02010800040101010101" pitchFamily="2" charset="-122"/>
              </a:rPr>
              <a:t>“</a:t>
            </a:r>
            <a:r>
              <a:rPr lang="zh-CN" altLang="en-US" sz="4800" dirty="0">
                <a:latin typeface="Arial" panose="020B0604020202020204" pitchFamily="34" charset="0"/>
                <a:ea typeface="华文行楷" panose="02010800040101010101" pitchFamily="2" charset="-122"/>
              </a:rPr>
              <a:t>殖产兴业”</a:t>
            </a:r>
          </a:p>
        </p:txBody>
      </p:sp>
      <p:sp>
        <p:nvSpPr>
          <p:cNvPr id="23557" name="文本框 23556"/>
          <p:cNvSpPr txBox="1"/>
          <p:nvPr/>
        </p:nvSpPr>
        <p:spPr>
          <a:xfrm>
            <a:off x="7380288" y="5970429"/>
            <a:ext cx="3251200" cy="738505"/>
          </a:xfrm>
          <a:prstGeom prst="rect">
            <a:avLst/>
          </a:prstGeom>
          <a:noFill/>
          <a:ln w="9525">
            <a:noFill/>
          </a:ln>
        </p:spPr>
        <p:txBody>
          <a:bodyPr wrap="none" lIns="0" tIns="0" rIns="0" bIns="0" anchor="ctr" anchorCtr="1">
            <a:spAutoFit/>
          </a:bodyPr>
          <a:lstStyle/>
          <a:p>
            <a:pPr algn="ctr" eaLnBrk="0" hangingPunct="0">
              <a:buFont typeface="Arial" panose="020B0604020202020204" pitchFamily="34" charset="0"/>
              <a:buNone/>
            </a:pPr>
            <a:r>
              <a:rPr lang="en-US" altLang="zh-CN" sz="4800" dirty="0">
                <a:latin typeface="Arial" panose="020B0604020202020204" pitchFamily="34" charset="0"/>
                <a:ea typeface="华文行楷" panose="02010800040101010101" pitchFamily="2" charset="-122"/>
              </a:rPr>
              <a:t>“</a:t>
            </a:r>
            <a:r>
              <a:rPr lang="zh-CN" altLang="en-US" sz="4800" dirty="0">
                <a:latin typeface="Arial" panose="020B0604020202020204" pitchFamily="34" charset="0"/>
                <a:ea typeface="华文行楷" panose="02010800040101010101" pitchFamily="2" charset="-122"/>
              </a:rPr>
              <a:t>文明开化”</a:t>
            </a:r>
          </a:p>
        </p:txBody>
      </p:sp>
      <p:sp>
        <p:nvSpPr>
          <p:cNvPr id="23558" name="文本框 23557"/>
          <p:cNvSpPr txBox="1"/>
          <p:nvPr/>
        </p:nvSpPr>
        <p:spPr>
          <a:xfrm>
            <a:off x="1524000" y="6237288"/>
            <a:ext cx="2195513" cy="430530"/>
          </a:xfrm>
          <a:prstGeom prst="rect">
            <a:avLst/>
          </a:prstGeom>
          <a:noFill/>
          <a:ln w="9525">
            <a:noFill/>
          </a:ln>
        </p:spPr>
        <p:txBody>
          <a:bodyPr lIns="0" tIns="0" rIns="0" bIns="0">
            <a:spAutoFit/>
          </a:bodyPr>
          <a:lstStyle/>
          <a:p>
            <a:pPr algn="ctr" eaLnBrk="0" hangingPunct="0">
              <a:buFont typeface="Arial" panose="020B0604020202020204" pitchFamily="34" charset="0"/>
              <a:buNone/>
            </a:pPr>
            <a:r>
              <a:rPr lang="zh-CN" altLang="en-US" sz="2800" dirty="0">
                <a:solidFill>
                  <a:srgbClr val="FF00FF"/>
                </a:solidFill>
                <a:latin typeface="Arial" panose="020B0604020202020204" pitchFamily="34" charset="0"/>
                <a:ea typeface="黑体" panose="02010600030101010101" pitchFamily="49" charset="-122"/>
              </a:rPr>
              <a:t>明治天皇</a:t>
            </a:r>
          </a:p>
        </p:txBody>
      </p:sp>
      <p:pic>
        <p:nvPicPr>
          <p:cNvPr id="23559" name="图片 23558" descr="m"/>
          <p:cNvPicPr>
            <a:picLocks noChangeAspect="1"/>
          </p:cNvPicPr>
          <p:nvPr/>
        </p:nvPicPr>
        <p:blipFill>
          <a:blip r:embed="rId3">
            <a:lum bright="-6000" contrast="24000"/>
          </a:blip>
          <a:stretch>
            <a:fillRect/>
          </a:stretch>
        </p:blipFill>
        <p:spPr>
          <a:xfrm>
            <a:off x="1524000" y="981075"/>
            <a:ext cx="2484438" cy="5013325"/>
          </a:xfrm>
          <a:prstGeom prst="rect">
            <a:avLst/>
          </a:prstGeom>
          <a:noFill/>
          <a:ln w="9525">
            <a:noFill/>
          </a:ln>
        </p:spPr>
      </p:pic>
      <p:sp>
        <p:nvSpPr>
          <p:cNvPr id="23560" name="文本框 23559"/>
          <p:cNvSpPr txBox="1"/>
          <p:nvPr/>
        </p:nvSpPr>
        <p:spPr>
          <a:xfrm>
            <a:off x="5951538" y="4005263"/>
            <a:ext cx="1976437" cy="953135"/>
          </a:xfrm>
          <a:prstGeom prst="rect">
            <a:avLst/>
          </a:prstGeom>
          <a:noFill/>
          <a:ln w="9525">
            <a:noFill/>
          </a:ln>
        </p:spPr>
        <p:txBody>
          <a:bodyPr>
            <a:spAutoFit/>
          </a:bodyPr>
          <a:lstStyle/>
          <a:p>
            <a:pPr>
              <a:buFont typeface="Arial" panose="020B0604020202020204" pitchFamily="34" charset="0"/>
              <a:buNone/>
            </a:pPr>
            <a:r>
              <a:rPr lang="zh-CN" altLang="en-US" sz="2800" b="1" dirty="0">
                <a:solidFill>
                  <a:srgbClr val="FF00FF"/>
                </a:solidFill>
                <a:latin typeface="Arial" panose="020B0604020202020204" pitchFamily="34" charset="0"/>
                <a:ea typeface="微软雅黑" panose="020B0503020204020204" charset="-122"/>
              </a:rPr>
              <a:t>是明治维新的根本目的</a:t>
            </a:r>
          </a:p>
        </p:txBody>
      </p:sp>
      <p:sp>
        <p:nvSpPr>
          <p:cNvPr id="23563" name="圆角矩形标注 23562"/>
          <p:cNvSpPr/>
          <p:nvPr/>
        </p:nvSpPr>
        <p:spPr>
          <a:xfrm>
            <a:off x="5016500" y="2565400"/>
            <a:ext cx="5651500" cy="1185863"/>
          </a:xfrm>
          <a:prstGeom prst="wedgeRoundRectCallout">
            <a:avLst>
              <a:gd name="adj1" fmla="val 13426"/>
              <a:gd name="adj2" fmla="val 199935"/>
              <a:gd name="adj3" fmla="val 16667"/>
            </a:avLst>
          </a:prstGeom>
          <a:solidFill>
            <a:schemeClr val="accent1"/>
          </a:solidFill>
          <a:ln w="9525" cap="flat" cmpd="sng">
            <a:solidFill>
              <a:schemeClr val="tx1"/>
            </a:solidFill>
            <a:prstDash val="solid"/>
            <a:miter/>
            <a:headEnd type="none" w="med" len="med"/>
            <a:tailEnd type="none" w="med" len="med"/>
          </a:ln>
        </p:spPr>
        <p:txBody>
          <a:bodyPr/>
          <a:lstStyle/>
          <a:p>
            <a:r>
              <a:rPr lang="zh-CN" altLang="en-US" sz="2400" b="1" dirty="0">
                <a:solidFill>
                  <a:srgbClr val="FF00FF"/>
                </a:solidFill>
                <a:latin typeface="Arial" panose="020B0604020202020204" pitchFamily="34" charset="0"/>
              </a:rPr>
              <a:t>大力发展资本主义工商业，废除阻碍资本主义发展的封建残余，扫除发展资本主义道路上的障碍。</a:t>
            </a:r>
          </a:p>
          <a:p>
            <a:pPr algn="ctr"/>
            <a:endParaRPr lang="zh-CN" altLang="en-US" sz="2400" dirty="0">
              <a:solidFill>
                <a:srgbClr val="FF00FF"/>
              </a:solidFill>
              <a:latin typeface="Arial" panose="020B0604020202020204" pitchFamily="34" charset="0"/>
            </a:endParaRPr>
          </a:p>
        </p:txBody>
      </p:sp>
      <p:sp>
        <p:nvSpPr>
          <p:cNvPr id="23564" name="横卷形 23563"/>
          <p:cNvSpPr/>
          <p:nvPr/>
        </p:nvSpPr>
        <p:spPr>
          <a:xfrm>
            <a:off x="3578225" y="5524382"/>
            <a:ext cx="6608067" cy="1709975"/>
          </a:xfrm>
          <a:prstGeom prst="horizontalScroll">
            <a:avLst>
              <a:gd name="adj" fmla="val 12500"/>
            </a:avLst>
          </a:prstGeom>
          <a:solidFill>
            <a:srgbClr val="FFFF00"/>
          </a:solidFill>
          <a:ln w="25400" cap="flat" cmpd="sng">
            <a:solidFill>
              <a:srgbClr val="008000"/>
            </a:solidFill>
            <a:prstDash val="solid"/>
            <a:headEnd type="none" w="med" len="med"/>
            <a:tailEnd type="none" w="med" len="med"/>
          </a:ln>
        </p:spPr>
        <p:txBody>
          <a:bodyPr wrap="none" lIns="107950" tIns="288290" rIns="107950" bIns="288290" anchor="ctr" anchorCtr="1">
            <a:spAutoFit/>
          </a:bodyPr>
          <a:lstStyle/>
          <a:p>
            <a:pPr eaLnBrk="0" hangingPunct="0">
              <a:buFont typeface="Arial" panose="020B0604020202020204" pitchFamily="34" charset="0"/>
              <a:buNone/>
            </a:pPr>
            <a:r>
              <a:rPr lang="zh-CN" altLang="en-US" sz="4800" dirty="0">
                <a:solidFill>
                  <a:srgbClr val="FF3300"/>
                </a:solidFill>
                <a:latin typeface="华文琥珀" pitchFamily="2" charset="-122"/>
                <a:ea typeface="微软雅黑" panose="020B0503020204020204" charset="-122"/>
              </a:rPr>
              <a:t>提倡学习欧美资本主义</a:t>
            </a:r>
          </a:p>
        </p:txBody>
      </p:sp>
      <p:sp>
        <p:nvSpPr>
          <p:cNvPr id="23565" name="文本框 23564"/>
          <p:cNvSpPr txBox="1"/>
          <p:nvPr/>
        </p:nvSpPr>
        <p:spPr>
          <a:xfrm>
            <a:off x="1524000" y="0"/>
            <a:ext cx="2034540" cy="583565"/>
          </a:xfrm>
          <a:prstGeom prst="rect">
            <a:avLst/>
          </a:prstGeom>
          <a:noFill/>
          <a:ln w="9525">
            <a:noFill/>
          </a:ln>
        </p:spPr>
        <p:txBody>
          <a:bodyPr wrap="none" anchor="t">
            <a:spAutoFit/>
          </a:bodyPr>
          <a:lstStyle/>
          <a:p>
            <a:r>
              <a:rPr lang="en-US" altLang="zh-CN" sz="3200" dirty="0">
                <a:latin typeface="Arial" panose="020B0604020202020204" pitchFamily="34" charset="0"/>
              </a:rPr>
              <a:t>1</a:t>
            </a:r>
            <a:r>
              <a:rPr lang="zh-CN" altLang="en-US" sz="3200" dirty="0">
                <a:latin typeface="Arial" panose="020B0604020202020204" pitchFamily="34" charset="0"/>
              </a:rPr>
              <a:t>、口号：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 calcmode="lin" valueType="num">
                                      <p:cBhvr additive="base">
                                        <p:cTn id="7" dur="500" fill="hold"/>
                                        <p:tgtEl>
                                          <p:spTgt spid="23555"/>
                                        </p:tgtEl>
                                        <p:attrNameLst>
                                          <p:attrName>ppt_x</p:attrName>
                                        </p:attrNameLst>
                                      </p:cBhvr>
                                      <p:tavLst>
                                        <p:tav tm="0">
                                          <p:val>
                                            <p:strVal val="#ppt_x"/>
                                          </p:val>
                                        </p:tav>
                                        <p:tav tm="100000">
                                          <p:val>
                                            <p:strVal val="#ppt_x"/>
                                          </p:val>
                                        </p:tav>
                                      </p:tavLst>
                                    </p:anim>
                                    <p:anim calcmode="lin" valueType="num">
                                      <p:cBhvr additive="base">
                                        <p:cTn id="8" dur="500" fill="hold"/>
                                        <p:tgtEl>
                                          <p:spTgt spid="235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60"/>
                                        </p:tgtEl>
                                        <p:attrNameLst>
                                          <p:attrName>style.visibility</p:attrName>
                                        </p:attrNameLst>
                                      </p:cBhvr>
                                      <p:to>
                                        <p:strVal val="visible"/>
                                      </p:to>
                                    </p:set>
                                    <p:anim calcmode="lin" valueType="num">
                                      <p:cBhvr additive="base">
                                        <p:cTn id="13" dur="500" fill="hold"/>
                                        <p:tgtEl>
                                          <p:spTgt spid="23560"/>
                                        </p:tgtEl>
                                        <p:attrNameLst>
                                          <p:attrName>ppt_x</p:attrName>
                                        </p:attrNameLst>
                                      </p:cBhvr>
                                      <p:tavLst>
                                        <p:tav tm="0">
                                          <p:val>
                                            <p:strVal val="#ppt_x"/>
                                          </p:val>
                                        </p:tav>
                                        <p:tav tm="100000">
                                          <p:val>
                                            <p:strVal val="#ppt_x"/>
                                          </p:val>
                                        </p:tav>
                                      </p:tavLst>
                                    </p:anim>
                                    <p:anim calcmode="lin" valueType="num">
                                      <p:cBhvr additive="base">
                                        <p:cTn id="14" dur="500" fill="hold"/>
                                        <p:tgtEl>
                                          <p:spTgt spid="2356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6"/>
                                        </p:tgtEl>
                                        <p:attrNameLst>
                                          <p:attrName>style.visibility</p:attrName>
                                        </p:attrNameLst>
                                      </p:cBhvr>
                                      <p:to>
                                        <p:strVal val="visible"/>
                                      </p:to>
                                    </p:set>
                                    <p:anim calcmode="lin" valueType="num">
                                      <p:cBhvr additive="base">
                                        <p:cTn id="19" dur="500" fill="hold"/>
                                        <p:tgtEl>
                                          <p:spTgt spid="23556"/>
                                        </p:tgtEl>
                                        <p:attrNameLst>
                                          <p:attrName>ppt_x</p:attrName>
                                        </p:attrNameLst>
                                      </p:cBhvr>
                                      <p:tavLst>
                                        <p:tav tm="0">
                                          <p:val>
                                            <p:strVal val="#ppt_x"/>
                                          </p:val>
                                        </p:tav>
                                        <p:tav tm="100000">
                                          <p:val>
                                            <p:strVal val="#ppt_x"/>
                                          </p:val>
                                        </p:tav>
                                      </p:tavLst>
                                    </p:anim>
                                    <p:anim calcmode="lin" valueType="num">
                                      <p:cBhvr additive="base">
                                        <p:cTn id="20"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3563"/>
                                        </p:tgtEl>
                                        <p:attrNameLst>
                                          <p:attrName>style.visibility</p:attrName>
                                        </p:attrNameLst>
                                      </p:cBhvr>
                                      <p:to>
                                        <p:strVal val="visible"/>
                                      </p:to>
                                    </p:set>
                                    <p:anim calcmode="lin" valueType="num">
                                      <p:cBhvr additive="base">
                                        <p:cTn id="25" dur="500" fill="hold"/>
                                        <p:tgtEl>
                                          <p:spTgt spid="23563"/>
                                        </p:tgtEl>
                                        <p:attrNameLst>
                                          <p:attrName>ppt_x</p:attrName>
                                        </p:attrNameLst>
                                      </p:cBhvr>
                                      <p:tavLst>
                                        <p:tav tm="0">
                                          <p:val>
                                            <p:strVal val="#ppt_x"/>
                                          </p:val>
                                        </p:tav>
                                        <p:tav tm="100000">
                                          <p:val>
                                            <p:strVal val="#ppt_x"/>
                                          </p:val>
                                        </p:tav>
                                      </p:tavLst>
                                    </p:anim>
                                    <p:anim calcmode="lin" valueType="num">
                                      <p:cBhvr additive="base">
                                        <p:cTn id="26" dur="500" fill="hold"/>
                                        <p:tgtEl>
                                          <p:spTgt spid="235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557"/>
                                        </p:tgtEl>
                                        <p:attrNameLst>
                                          <p:attrName>style.visibility</p:attrName>
                                        </p:attrNameLst>
                                      </p:cBhvr>
                                      <p:to>
                                        <p:strVal val="visible"/>
                                      </p:to>
                                    </p:set>
                                    <p:anim calcmode="lin" valueType="num">
                                      <p:cBhvr additive="base">
                                        <p:cTn id="31" dur="500" fill="hold"/>
                                        <p:tgtEl>
                                          <p:spTgt spid="23557"/>
                                        </p:tgtEl>
                                        <p:attrNameLst>
                                          <p:attrName>ppt_x</p:attrName>
                                        </p:attrNameLst>
                                      </p:cBhvr>
                                      <p:tavLst>
                                        <p:tav tm="0">
                                          <p:val>
                                            <p:strVal val="#ppt_x"/>
                                          </p:val>
                                        </p:tav>
                                        <p:tav tm="100000">
                                          <p:val>
                                            <p:strVal val="#ppt_x"/>
                                          </p:val>
                                        </p:tav>
                                      </p:tavLst>
                                    </p:anim>
                                    <p:anim calcmode="lin" valueType="num">
                                      <p:cBhvr additive="base">
                                        <p:cTn id="32"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3564"/>
                                        </p:tgtEl>
                                        <p:attrNameLst>
                                          <p:attrName>style.visibility</p:attrName>
                                        </p:attrNameLst>
                                      </p:cBhvr>
                                      <p:to>
                                        <p:strVal val="visible"/>
                                      </p:to>
                                    </p:set>
                                    <p:anim calcmode="lin" valueType="num">
                                      <p:cBhvr additive="base">
                                        <p:cTn id="37" dur="500" fill="hold"/>
                                        <p:tgtEl>
                                          <p:spTgt spid="23564"/>
                                        </p:tgtEl>
                                        <p:attrNameLst>
                                          <p:attrName>ppt_x</p:attrName>
                                        </p:attrNameLst>
                                      </p:cBhvr>
                                      <p:tavLst>
                                        <p:tav tm="0">
                                          <p:val>
                                            <p:strVal val="#ppt_x"/>
                                          </p:val>
                                        </p:tav>
                                        <p:tav tm="100000">
                                          <p:val>
                                            <p:strVal val="#ppt_x"/>
                                          </p:val>
                                        </p:tav>
                                      </p:tavLst>
                                    </p:anim>
                                    <p:anim calcmode="lin" valueType="num">
                                      <p:cBhvr additive="base">
                                        <p:cTn id="38" dur="500" fill="hold"/>
                                        <p:tgtEl>
                                          <p:spTgt spid="235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23556" grpId="0"/>
      <p:bldP spid="23557" grpId="0"/>
      <p:bldP spid="23560" grpId="0"/>
      <p:bldP spid="23563" grpId="0" bldLvl="0" animBg="1"/>
      <p:bldP spid="2356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24577" descr="20070414_ef8b790d205557e77ed0YKlECm6uRKcR"/>
          <p:cNvPicPr>
            <a:picLocks noChangeAspect="1"/>
          </p:cNvPicPr>
          <p:nvPr/>
        </p:nvPicPr>
        <p:blipFill>
          <a:blip r:embed="rId3">
            <a:lum bright="-6000" contrast="12000"/>
          </a:blip>
          <a:srcRect t="5650" b="4446"/>
          <a:stretch>
            <a:fillRect/>
          </a:stretch>
        </p:blipFill>
        <p:spPr>
          <a:xfrm>
            <a:off x="2063750" y="2924175"/>
            <a:ext cx="7993063" cy="3360738"/>
          </a:xfrm>
          <a:prstGeom prst="rect">
            <a:avLst/>
          </a:prstGeom>
          <a:noFill/>
          <a:ln w="57150" cap="flat" cmpd="thinThick">
            <a:solidFill>
              <a:srgbClr val="800000"/>
            </a:solidFill>
            <a:prstDash val="solid"/>
            <a:miter/>
            <a:headEnd type="none" w="med" len="med"/>
            <a:tailEnd type="none" w="med" len="med"/>
          </a:ln>
        </p:spPr>
      </p:pic>
      <p:sp>
        <p:nvSpPr>
          <p:cNvPr id="24579" name="六边形 24578"/>
          <p:cNvSpPr/>
          <p:nvPr/>
        </p:nvSpPr>
        <p:spPr>
          <a:xfrm>
            <a:off x="6819900" y="4959350"/>
            <a:ext cx="998538" cy="414338"/>
          </a:xfrm>
          <a:prstGeom prst="hexagon">
            <a:avLst>
              <a:gd name="adj" fmla="val 60248"/>
              <a:gd name="vf" fmla="val 115470"/>
            </a:avLst>
          </a:prstGeom>
          <a:gradFill rotWithShape="0">
            <a:gsLst>
              <a:gs pos="0">
                <a:schemeClr val="accent2">
                  <a:gamma/>
                  <a:shade val="46275"/>
                  <a:invGamma/>
                </a:schemeClr>
              </a:gs>
              <a:gs pos="100000">
                <a:schemeClr val="accent2"/>
              </a:gs>
            </a:gsLst>
            <a:path path="shape">
              <a:fillToRect l="50000" t="50000" r="50000" b="50000"/>
            </a:path>
            <a:tileRect/>
          </a:gradFill>
          <a:ln w="9525" cap="flat" cmpd="sng">
            <a:solidFill>
              <a:schemeClr val="tx1"/>
            </a:solidFill>
            <a:prstDash val="solid"/>
            <a:miter/>
            <a:headEnd type="none" w="med" len="med"/>
            <a:tailEnd type="none" w="med" len="med"/>
          </a:ln>
          <a:effectLst>
            <a:outerShdw dist="53882" dir="2699999" algn="ctr" rotWithShape="0">
              <a:srgbClr val="6600FF"/>
            </a:outerShdw>
          </a:effectLst>
        </p:spPr>
        <p:txBody>
          <a:bodyPr wrap="none" anchor="ctr"/>
          <a:lstStyle/>
          <a:p>
            <a:pPr algn="ctr"/>
            <a:r>
              <a:rPr lang="zh-CN" altLang="en-US" sz="2400" b="1">
                <a:effectLst>
                  <a:outerShdw blurRad="38100" dist="38100" dir="2700000">
                    <a:srgbClr val="FFFFFF"/>
                  </a:outerShdw>
                </a:effectLst>
                <a:latin typeface="Times New Roman" panose="02020603050405020304" pitchFamily="18" charset="0"/>
                <a:ea typeface="黑体" panose="02010600030101010101" pitchFamily="49" charset="-122"/>
              </a:rPr>
              <a:t>东</a:t>
            </a:r>
          </a:p>
          <a:p>
            <a:pPr algn="ctr"/>
            <a:r>
              <a:rPr lang="zh-CN" altLang="en-US" sz="2400" b="1">
                <a:effectLst>
                  <a:outerShdw blurRad="38100" dist="38100" dir="2700000">
                    <a:srgbClr val="FFFFFF"/>
                  </a:outerShdw>
                </a:effectLst>
                <a:latin typeface="Times New Roman" panose="02020603050405020304" pitchFamily="18" charset="0"/>
                <a:ea typeface="黑体" panose="02010600030101010101" pitchFamily="49" charset="-122"/>
              </a:rPr>
              <a:t>京</a:t>
            </a:r>
            <a:endParaRPr lang="zh-CN" altLang="en-US" sz="2400" b="1">
              <a:latin typeface="Times New Roman" panose="02020603050405020304" pitchFamily="18" charset="0"/>
              <a:ea typeface="黑体" panose="02010600030101010101" pitchFamily="49" charset="-122"/>
            </a:endParaRPr>
          </a:p>
        </p:txBody>
      </p:sp>
      <p:sp>
        <p:nvSpPr>
          <p:cNvPr id="24580" name="八边形 24579"/>
          <p:cNvSpPr/>
          <p:nvPr/>
        </p:nvSpPr>
        <p:spPr>
          <a:xfrm>
            <a:off x="5376863" y="4602163"/>
            <a:ext cx="768350" cy="338137"/>
          </a:xfrm>
          <a:prstGeom prst="octagon">
            <a:avLst>
              <a:gd name="adj" fmla="val 29287"/>
            </a:avLst>
          </a:prstGeom>
          <a:gradFill rotWithShape="0">
            <a:gsLst>
              <a:gs pos="0">
                <a:srgbClr val="99FF99">
                  <a:gamma/>
                  <a:shade val="46275"/>
                  <a:invGamma/>
                </a:srgbClr>
              </a:gs>
              <a:gs pos="100000">
                <a:srgbClr val="99FF99"/>
              </a:gs>
            </a:gsLst>
            <a:path path="shape">
              <a:fillToRect l="50000" t="50000" r="50000" b="50000"/>
            </a:path>
            <a:tileRect/>
          </a:gradFill>
          <a:ln w="9525" cap="flat" cmpd="sng">
            <a:solidFill>
              <a:schemeClr val="tx1"/>
            </a:solidFill>
            <a:prstDash val="solid"/>
            <a:miter/>
            <a:headEnd type="none" w="med" len="med"/>
            <a:tailEnd type="none" w="med" len="med"/>
          </a:ln>
          <a:effectLst>
            <a:outerShdw dist="63500" dir="3187806" algn="ctr" rotWithShape="0">
              <a:srgbClr val="6600FF"/>
            </a:outerShdw>
          </a:effectLst>
        </p:spPr>
        <p:txBody>
          <a:bodyPr wrap="none" anchor="ctr"/>
          <a:lstStyle/>
          <a:p>
            <a:pPr algn="ctr"/>
            <a:r>
              <a:rPr lang="zh-TW" altLang="en-US" sz="2400" b="1" dirty="0">
                <a:effectLst>
                  <a:outerShdw blurRad="38100" dist="38100" dir="2700000">
                    <a:srgbClr val="FFFFFF"/>
                  </a:outerShdw>
                </a:effectLst>
                <a:latin typeface="Times New Roman" panose="02020603050405020304" pitchFamily="18" charset="0"/>
                <a:ea typeface="黑体" panose="02010600030101010101" pitchFamily="49" charset="-122"/>
              </a:rPr>
              <a:t>京</a:t>
            </a:r>
          </a:p>
          <a:p>
            <a:pPr algn="ctr"/>
            <a:r>
              <a:rPr lang="zh-TW" altLang="en-US" sz="2400" b="1" dirty="0">
                <a:effectLst>
                  <a:outerShdw blurRad="38100" dist="38100" dir="2700000">
                    <a:srgbClr val="FFFFFF"/>
                  </a:outerShdw>
                </a:effectLst>
                <a:latin typeface="Times New Roman" panose="02020603050405020304" pitchFamily="18" charset="0"/>
                <a:ea typeface="黑体" panose="02010600030101010101" pitchFamily="49" charset="-122"/>
              </a:rPr>
              <a:t>都</a:t>
            </a:r>
            <a:endParaRPr lang="zh-TW" altLang="en-US" sz="2400" b="1" dirty="0">
              <a:latin typeface="Times New Roman" panose="02020603050405020304" pitchFamily="18" charset="0"/>
              <a:ea typeface="黑体" panose="02010600030101010101" pitchFamily="49" charset="-122"/>
            </a:endParaRPr>
          </a:p>
        </p:txBody>
      </p:sp>
      <p:sp>
        <p:nvSpPr>
          <p:cNvPr id="24581" name="八边形 24580"/>
          <p:cNvSpPr/>
          <p:nvPr/>
        </p:nvSpPr>
        <p:spPr>
          <a:xfrm>
            <a:off x="4875213" y="5416550"/>
            <a:ext cx="735012" cy="388938"/>
          </a:xfrm>
          <a:prstGeom prst="octagon">
            <a:avLst>
              <a:gd name="adj" fmla="val 29287"/>
            </a:avLst>
          </a:prstGeom>
          <a:gradFill rotWithShape="0">
            <a:gsLst>
              <a:gs pos="0">
                <a:srgbClr val="FF99FF">
                  <a:gamma/>
                  <a:shade val="46275"/>
                  <a:invGamma/>
                </a:srgbClr>
              </a:gs>
              <a:gs pos="100000">
                <a:srgbClr val="FF99FF"/>
              </a:gs>
            </a:gsLst>
            <a:path path="shape">
              <a:fillToRect l="50000" t="50000" r="50000" b="50000"/>
            </a:path>
            <a:tileRect/>
          </a:gradFill>
          <a:ln w="9525" cap="flat" cmpd="sng">
            <a:solidFill>
              <a:schemeClr val="tx1"/>
            </a:solidFill>
            <a:prstDash val="solid"/>
            <a:miter/>
            <a:headEnd type="none" w="med" len="med"/>
            <a:tailEnd type="none" w="med" len="med"/>
          </a:ln>
          <a:effectLst>
            <a:outerShdw dist="53882" dir="2699999" algn="ctr" rotWithShape="0">
              <a:schemeClr val="bg2"/>
            </a:outerShdw>
          </a:effectLst>
        </p:spPr>
        <p:txBody>
          <a:bodyPr wrap="none" anchor="ctr"/>
          <a:lstStyle/>
          <a:p>
            <a:pPr algn="ctr"/>
            <a:r>
              <a:rPr lang="zh-TW" altLang="en-US" sz="2400" b="1" dirty="0">
                <a:effectLst>
                  <a:outerShdw blurRad="38100" dist="38100" dir="2700000">
                    <a:srgbClr val="FFFFFF"/>
                  </a:outerShdw>
                </a:effectLst>
                <a:latin typeface="Times New Roman" panose="02020603050405020304" pitchFamily="18" charset="0"/>
                <a:ea typeface="黑体" panose="02010600030101010101" pitchFamily="49" charset="-122"/>
              </a:rPr>
              <a:t>大</a:t>
            </a:r>
          </a:p>
          <a:p>
            <a:pPr algn="ctr"/>
            <a:r>
              <a:rPr lang="zh-TW" altLang="en-US" sz="2400" b="1" dirty="0">
                <a:effectLst>
                  <a:outerShdw blurRad="38100" dist="38100" dir="2700000">
                    <a:srgbClr val="FFFFFF"/>
                  </a:outerShdw>
                </a:effectLst>
                <a:latin typeface="Times New Roman" panose="02020603050405020304" pitchFamily="18" charset="0"/>
                <a:ea typeface="黑体" panose="02010600030101010101" pitchFamily="49" charset="-122"/>
              </a:rPr>
              <a:t>阪</a:t>
            </a:r>
            <a:endParaRPr lang="zh-TW" altLang="en-US" sz="2400" b="1" dirty="0">
              <a:latin typeface="Times New Roman" panose="02020603050405020304" pitchFamily="18" charset="0"/>
              <a:ea typeface="黑体" panose="02010600030101010101" pitchFamily="49" charset="-122"/>
            </a:endParaRPr>
          </a:p>
        </p:txBody>
      </p:sp>
      <p:sp>
        <p:nvSpPr>
          <p:cNvPr id="24582" name="矩形 24581"/>
          <p:cNvSpPr/>
          <p:nvPr/>
        </p:nvSpPr>
        <p:spPr>
          <a:xfrm>
            <a:off x="2711450" y="3290888"/>
            <a:ext cx="2808288" cy="498475"/>
          </a:xfrm>
          <a:prstGeom prst="rect">
            <a:avLst/>
          </a:prstGeom>
          <a:solidFill>
            <a:srgbClr val="FFFF99"/>
          </a:solidFill>
          <a:ln w="9525" cap="flat" cmpd="sng">
            <a:solidFill>
              <a:schemeClr val="tx1"/>
            </a:solidFill>
            <a:prstDash val="solid"/>
            <a:miter/>
            <a:headEnd type="none" w="med" len="med"/>
            <a:tailEnd type="none" w="med" len="med"/>
          </a:ln>
        </p:spPr>
        <p:txBody>
          <a:bodyPr wrap="none" anchor="ctr"/>
          <a:lstStyle/>
          <a:p>
            <a:pPr algn="ctr"/>
            <a:r>
              <a:rPr lang="zh-TW" altLang="en-US" sz="3200" b="1" dirty="0">
                <a:latin typeface="黑体" panose="02010600030101010101" pitchFamily="49" charset="-122"/>
                <a:ea typeface="黑体" panose="02010600030101010101" pitchFamily="49" charset="-122"/>
              </a:rPr>
              <a:t>三府七十二</a:t>
            </a:r>
            <a:r>
              <a:rPr lang="zh-CN" altLang="en-US" sz="3200" b="1" dirty="0">
                <a:latin typeface="黑体" panose="02010600030101010101" pitchFamily="49" charset="-122"/>
                <a:ea typeface="黑体" panose="02010600030101010101" pitchFamily="49" charset="-122"/>
              </a:rPr>
              <a:t>县</a:t>
            </a:r>
          </a:p>
        </p:txBody>
      </p:sp>
      <p:sp>
        <p:nvSpPr>
          <p:cNvPr id="24583" name="文本框 24582"/>
          <p:cNvSpPr txBox="1"/>
          <p:nvPr/>
        </p:nvSpPr>
        <p:spPr>
          <a:xfrm>
            <a:off x="1524000" y="549275"/>
            <a:ext cx="9144000" cy="2158365"/>
          </a:xfrm>
          <a:prstGeom prst="rect">
            <a:avLst/>
          </a:prstGeom>
          <a:noFill/>
          <a:ln w="9525">
            <a:noFill/>
          </a:ln>
        </p:spPr>
        <p:txBody>
          <a:bodyPr>
            <a:spAutoFit/>
          </a:bodyPr>
          <a:lstStyle/>
          <a:p>
            <a:pPr>
              <a:lnSpc>
                <a:spcPct val="120000"/>
              </a:lnSpc>
            </a:pPr>
            <a:r>
              <a:rPr lang="zh-CN" altLang="en-US" sz="2800" b="1" dirty="0">
                <a:latin typeface="黑体" panose="02010600030101010101" pitchFamily="49" charset="-122"/>
                <a:ea typeface="黑体" panose="02010600030101010101" pitchFamily="49" charset="-122"/>
              </a:rPr>
              <a:t>（</a:t>
            </a:r>
            <a:r>
              <a:rPr lang="en-US" altLang="zh-CN" sz="2800" b="1" dirty="0">
                <a:latin typeface="黑体" panose="02010600030101010101" pitchFamily="49" charset="-122"/>
                <a:ea typeface="黑体" panose="02010600030101010101" pitchFamily="49" charset="-122"/>
              </a:rPr>
              <a:t>1</a:t>
            </a:r>
            <a:r>
              <a:rPr lang="zh-CN" altLang="en-US" sz="2800" b="1" dirty="0">
                <a:latin typeface="黑体" panose="02010600030101010101" pitchFamily="49" charset="-122"/>
                <a:ea typeface="黑体" panose="02010600030101010101" pitchFamily="49" charset="-122"/>
              </a:rPr>
              <a:t>）政治上，</a:t>
            </a:r>
            <a:r>
              <a:rPr lang="zh-CN" altLang="zh-CN" sz="2800" dirty="0">
                <a:latin typeface="黑体" panose="02010600030101010101" pitchFamily="49" charset="-122"/>
                <a:ea typeface="黑体" panose="02010600030101010101" pitchFamily="49" charset="-122"/>
              </a:rPr>
              <a:t>逐步削弱封建割据势，加强中央集权。宣布“废藩置县”，废除封建领主制，把全国分为3府72县；废除封建身份制度，取消武士特权，取消对下层人民的一些限制等。</a:t>
            </a:r>
            <a:endParaRPr lang="zh-CN" altLang="en-US" sz="2800" dirty="0">
              <a:latin typeface="黑体" panose="02010600030101010101" pitchFamily="49" charset="-122"/>
              <a:ea typeface="黑体" panose="02010600030101010101" pitchFamily="49" charset="-122"/>
            </a:endParaRPr>
          </a:p>
        </p:txBody>
      </p:sp>
      <p:sp>
        <p:nvSpPr>
          <p:cNvPr id="24584" name="矩形 24583"/>
          <p:cNvSpPr/>
          <p:nvPr/>
        </p:nvSpPr>
        <p:spPr>
          <a:xfrm>
            <a:off x="1524000" y="15875"/>
            <a:ext cx="2034540" cy="583565"/>
          </a:xfrm>
          <a:prstGeom prst="rect">
            <a:avLst/>
          </a:prstGeom>
          <a:noFill/>
          <a:ln w="9525">
            <a:noFill/>
          </a:ln>
        </p:spPr>
        <p:txBody>
          <a:bodyPr wrap="none" anchor="t">
            <a:spAutoFit/>
          </a:bodyPr>
          <a:lstStyle/>
          <a:p>
            <a:r>
              <a:rPr lang="en-US" altLang="zh-CN" sz="3200" b="1" dirty="0">
                <a:latin typeface="Arial" panose="020B0604020202020204" pitchFamily="34" charset="0"/>
              </a:rPr>
              <a:t>2</a:t>
            </a:r>
            <a:r>
              <a:rPr lang="zh-CN" altLang="en-US" sz="3200" b="1" dirty="0">
                <a:latin typeface="Arial" panose="020B0604020202020204" pitchFamily="34" charset="0"/>
              </a:rPr>
              <a:t>、内容：</a:t>
            </a:r>
          </a:p>
        </p:txBody>
      </p:sp>
      <p:sp>
        <p:nvSpPr>
          <p:cNvPr id="24586" name="矩形 24585"/>
          <p:cNvSpPr/>
          <p:nvPr/>
        </p:nvSpPr>
        <p:spPr>
          <a:xfrm>
            <a:off x="2927350" y="2276475"/>
            <a:ext cx="7740650" cy="491490"/>
          </a:xfrm>
          <a:prstGeom prst="rect">
            <a:avLst/>
          </a:prstGeom>
          <a:noFill/>
          <a:ln w="9525">
            <a:noFill/>
          </a:ln>
        </p:spPr>
        <p:txBody>
          <a:bodyPr>
            <a:spAutoFit/>
          </a:bodyPr>
          <a:lstStyle/>
          <a:p>
            <a:r>
              <a:rPr lang="zh-CN" altLang="en-US" sz="2600" b="1" dirty="0">
                <a:solidFill>
                  <a:srgbClr val="0000CC"/>
                </a:solidFill>
                <a:latin typeface="楷体" charset="-122"/>
                <a:ea typeface="楷体" charset="-122"/>
              </a:rPr>
              <a:t>作用：加强中央集权，提供统一、稳定的政治环境</a:t>
            </a:r>
            <a:endParaRPr lang="en-US"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86"/>
                                        </p:tgtEl>
                                        <p:attrNameLst>
                                          <p:attrName>style.visibility</p:attrName>
                                        </p:attrNameLst>
                                      </p:cBhvr>
                                      <p:to>
                                        <p:strVal val="visible"/>
                                      </p:to>
                                    </p:set>
                                    <p:anim calcmode="lin" valueType="num">
                                      <p:cBhvr additive="base">
                                        <p:cTn id="7" dur="500" fill="hold"/>
                                        <p:tgtEl>
                                          <p:spTgt spid="24586"/>
                                        </p:tgtEl>
                                        <p:attrNameLst>
                                          <p:attrName>ppt_x</p:attrName>
                                        </p:attrNameLst>
                                      </p:cBhvr>
                                      <p:tavLst>
                                        <p:tav tm="0">
                                          <p:val>
                                            <p:strVal val="#ppt_x"/>
                                          </p:val>
                                        </p:tav>
                                        <p:tav tm="100000">
                                          <p:val>
                                            <p:strVal val="#ppt_x"/>
                                          </p:val>
                                        </p:tav>
                                      </p:tavLst>
                                    </p:anim>
                                    <p:anim calcmode="lin" valueType="num">
                                      <p:cBhvr additive="base">
                                        <p:cTn id="8" dur="500" fill="hold"/>
                                        <p:tgtEl>
                                          <p:spTgt spid="245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28673" descr="9-2"/>
          <p:cNvPicPr>
            <a:picLocks noChangeAspect="1"/>
          </p:cNvPicPr>
          <p:nvPr/>
        </p:nvPicPr>
        <p:blipFill>
          <a:blip r:embed="rId2"/>
          <a:stretch>
            <a:fillRect/>
          </a:stretch>
        </p:blipFill>
        <p:spPr>
          <a:xfrm>
            <a:off x="2782888" y="2852738"/>
            <a:ext cx="6605587" cy="3101975"/>
          </a:xfrm>
          <a:prstGeom prst="rect">
            <a:avLst/>
          </a:prstGeom>
          <a:noFill/>
          <a:ln w="57150" cap="flat" cmpd="thickThin">
            <a:solidFill>
              <a:srgbClr val="800000"/>
            </a:solidFill>
            <a:prstDash val="solid"/>
            <a:miter/>
            <a:headEnd type="none" w="med" len="med"/>
            <a:tailEnd type="none" w="med" len="med"/>
          </a:ln>
        </p:spPr>
      </p:pic>
      <p:sp>
        <p:nvSpPr>
          <p:cNvPr id="28676" name="文本框 28675"/>
          <p:cNvSpPr txBox="1"/>
          <p:nvPr/>
        </p:nvSpPr>
        <p:spPr>
          <a:xfrm>
            <a:off x="1847850" y="333375"/>
            <a:ext cx="8496300" cy="1863725"/>
          </a:xfrm>
          <a:prstGeom prst="rect">
            <a:avLst/>
          </a:prstGeom>
          <a:noFill/>
          <a:ln w="9525">
            <a:noFill/>
          </a:ln>
        </p:spPr>
        <p:txBody>
          <a:bodyPr>
            <a:spAutoFit/>
          </a:bodyPr>
          <a:lstStyle/>
          <a:p>
            <a:pPr>
              <a:lnSpc>
                <a:spcPct val="120000"/>
              </a:lnSpc>
            </a:pPr>
            <a:r>
              <a:rPr lang="zh-CN" altLang="en-US" sz="4000" b="1" dirty="0">
                <a:latin typeface="黑体" panose="02010600030101010101" pitchFamily="49" charset="-122"/>
                <a:ea typeface="黑体" panose="02010600030101010101" pitchFamily="49" charset="-122"/>
              </a:rPr>
              <a:t>（</a:t>
            </a:r>
            <a:r>
              <a:rPr lang="en-US" altLang="zh-CN" sz="4000" b="1" dirty="0">
                <a:latin typeface="黑体" panose="02010600030101010101" pitchFamily="49" charset="-122"/>
                <a:ea typeface="黑体" panose="02010600030101010101" pitchFamily="49" charset="-122"/>
              </a:rPr>
              <a:t>2</a:t>
            </a:r>
            <a:r>
              <a:rPr lang="zh-CN" altLang="en-US" sz="4000" b="1" dirty="0">
                <a:latin typeface="黑体" panose="02010600030101010101" pitchFamily="49" charset="-122"/>
                <a:ea typeface="黑体" panose="02010600030101010101" pitchFamily="49" charset="-122"/>
              </a:rPr>
              <a:t>）</a:t>
            </a:r>
            <a:r>
              <a:rPr lang="zh-CN" altLang="en-US" sz="2800" b="1" dirty="0">
                <a:latin typeface="黑体" panose="02010600030101010101" pitchFamily="49" charset="-122"/>
                <a:ea typeface="黑体" panose="02010600030101010101" pitchFamily="49" charset="-122"/>
              </a:rPr>
              <a:t>经济上，改革土地制度，承认土地私有，统一征收地税，允许土地自由买卖，废除重重关卡和行会制度，加速资本原始积累，兴办资本主义工商业等</a:t>
            </a:r>
          </a:p>
        </p:txBody>
      </p:sp>
      <p:pic>
        <p:nvPicPr>
          <p:cNvPr id="28677" name="图片 28676"/>
          <p:cNvPicPr>
            <a:picLocks noChangeAspect="1"/>
          </p:cNvPicPr>
          <p:nvPr/>
        </p:nvPicPr>
        <p:blipFill>
          <a:blip r:embed="rId3"/>
          <a:stretch>
            <a:fillRect/>
          </a:stretch>
        </p:blipFill>
        <p:spPr>
          <a:xfrm>
            <a:off x="4656138" y="3068638"/>
            <a:ext cx="3048000" cy="1219200"/>
          </a:xfrm>
          <a:prstGeom prst="rect">
            <a:avLst/>
          </a:prstGeom>
          <a:solidFill>
            <a:srgbClr val="FFFFFF"/>
          </a:solidFill>
          <a:ln w="9525">
            <a:noFill/>
          </a:ln>
        </p:spPr>
      </p:pic>
      <p:grpSp>
        <p:nvGrpSpPr>
          <p:cNvPr id="28678" name="组合 28677"/>
          <p:cNvGrpSpPr/>
          <p:nvPr/>
        </p:nvGrpSpPr>
        <p:grpSpPr>
          <a:xfrm>
            <a:off x="3359150" y="836613"/>
            <a:ext cx="6408738" cy="2520950"/>
            <a:chOff x="1610" y="1842"/>
            <a:chExt cx="3357" cy="1588"/>
          </a:xfrm>
        </p:grpSpPr>
        <p:grpSp>
          <p:nvGrpSpPr>
            <p:cNvPr id="28679" name="组合 28678"/>
            <p:cNvGrpSpPr/>
            <p:nvPr/>
          </p:nvGrpSpPr>
          <p:grpSpPr>
            <a:xfrm>
              <a:off x="1610" y="2341"/>
              <a:ext cx="3357" cy="1089"/>
              <a:chOff x="1610" y="2341"/>
              <a:chExt cx="3357" cy="1089"/>
            </a:xfrm>
          </p:grpSpPr>
          <p:sp>
            <p:nvSpPr>
              <p:cNvPr id="28680" name="直接连接符 28679"/>
              <p:cNvSpPr/>
              <p:nvPr/>
            </p:nvSpPr>
            <p:spPr>
              <a:xfrm flipV="1">
                <a:off x="1610" y="2568"/>
                <a:ext cx="1724" cy="862"/>
              </a:xfrm>
              <a:prstGeom prst="line">
                <a:avLst/>
              </a:prstGeom>
              <a:ln w="57150" cap="flat" cmpd="sng">
                <a:solidFill>
                  <a:srgbClr val="0000FF"/>
                </a:solidFill>
                <a:prstDash val="solid"/>
                <a:headEnd type="none" w="sm" len="sm"/>
                <a:tailEnd type="triangle" w="med" len="med"/>
              </a:ln>
            </p:spPr>
            <p:txBody>
              <a:bodyPr rot="10800000"/>
              <a:lstStyle/>
              <a:p>
                <a:endParaRPr dirty="0">
                  <a:solidFill>
                    <a:srgbClr val="000000"/>
                  </a:solidFill>
                  <a:latin typeface="Calibri" charset="0"/>
                </a:endParaRPr>
              </a:p>
            </p:txBody>
          </p:sp>
          <p:sp>
            <p:nvSpPr>
              <p:cNvPr id="28681" name="椭圆 28680"/>
              <p:cNvSpPr/>
              <p:nvPr/>
            </p:nvSpPr>
            <p:spPr>
              <a:xfrm>
                <a:off x="3334" y="2341"/>
                <a:ext cx="1633" cy="409"/>
              </a:xfrm>
              <a:prstGeom prst="ellipse">
                <a:avLst/>
              </a:prstGeom>
              <a:noFill/>
              <a:ln w="57150" cap="flat" cmpd="sng">
                <a:solidFill>
                  <a:srgbClr val="FF0000"/>
                </a:solidFill>
                <a:prstDash val="solid"/>
                <a:headEnd type="none" w="sm" len="sm"/>
                <a:tailEnd type="none" w="sm" len="sm"/>
              </a:ln>
            </p:spPr>
            <p:txBody>
              <a:bodyPr wrap="none" anchor="ctr"/>
              <a:lstStyle/>
              <a:p>
                <a:pPr algn="ctr"/>
                <a:endParaRPr lang="zh-CN" altLang="zh-CN" sz="2400" dirty="0">
                  <a:solidFill>
                    <a:srgbClr val="FF0000"/>
                  </a:solidFill>
                  <a:latin typeface="Times New Roman" panose="02020603050405020304" pitchFamily="18" charset="0"/>
                </a:endParaRPr>
              </a:p>
            </p:txBody>
          </p:sp>
        </p:grpSp>
        <p:grpSp>
          <p:nvGrpSpPr>
            <p:cNvPr id="28682" name="组合 28681"/>
            <p:cNvGrpSpPr/>
            <p:nvPr/>
          </p:nvGrpSpPr>
          <p:grpSpPr>
            <a:xfrm>
              <a:off x="2245" y="1842"/>
              <a:ext cx="635" cy="499"/>
              <a:chOff x="2245" y="1842"/>
              <a:chExt cx="635" cy="499"/>
            </a:xfrm>
          </p:grpSpPr>
          <p:sp>
            <p:nvSpPr>
              <p:cNvPr id="28683" name="直接连接符 28682"/>
              <p:cNvSpPr/>
              <p:nvPr/>
            </p:nvSpPr>
            <p:spPr>
              <a:xfrm>
                <a:off x="2245" y="2069"/>
                <a:ext cx="227" cy="272"/>
              </a:xfrm>
              <a:prstGeom prst="line">
                <a:avLst/>
              </a:prstGeom>
              <a:ln w="57150" cap="flat" cmpd="sng">
                <a:solidFill>
                  <a:srgbClr val="FF0000"/>
                </a:solidFill>
                <a:prstDash val="solid"/>
                <a:headEnd type="none" w="sm" len="sm"/>
                <a:tailEnd type="none" w="sm" len="sm"/>
              </a:ln>
            </p:spPr>
            <p:txBody>
              <a:bodyPr/>
              <a:lstStyle/>
              <a:p>
                <a:endParaRPr dirty="0">
                  <a:solidFill>
                    <a:srgbClr val="000000"/>
                  </a:solidFill>
                  <a:latin typeface="Calibri" charset="0"/>
                </a:endParaRPr>
              </a:p>
            </p:txBody>
          </p:sp>
          <p:sp>
            <p:nvSpPr>
              <p:cNvPr id="28684" name="直接连接符 28683"/>
              <p:cNvSpPr/>
              <p:nvPr/>
            </p:nvSpPr>
            <p:spPr>
              <a:xfrm flipV="1">
                <a:off x="2472" y="1842"/>
                <a:ext cx="408" cy="499"/>
              </a:xfrm>
              <a:prstGeom prst="line">
                <a:avLst/>
              </a:prstGeom>
              <a:ln w="57150" cap="flat" cmpd="sng">
                <a:solidFill>
                  <a:srgbClr val="FF0000"/>
                </a:solidFill>
                <a:prstDash val="solid"/>
                <a:headEnd type="none" w="sm" len="sm"/>
                <a:tailEnd type="none" w="sm" len="sm"/>
              </a:ln>
            </p:spPr>
            <p:txBody>
              <a:bodyPr rot="10800000"/>
              <a:lstStyle/>
              <a:p>
                <a:endParaRPr dirty="0">
                  <a:solidFill>
                    <a:srgbClr val="000000"/>
                  </a:solidFill>
                  <a:latin typeface="Calibri" charset="0"/>
                </a:endParaRPr>
              </a:p>
            </p:txBody>
          </p:sp>
        </p:grpSp>
      </p:grpSp>
      <p:sp>
        <p:nvSpPr>
          <p:cNvPr id="28685" name="矩形 28684"/>
          <p:cNvSpPr/>
          <p:nvPr/>
        </p:nvSpPr>
        <p:spPr>
          <a:xfrm>
            <a:off x="1524000" y="2997200"/>
            <a:ext cx="2324100" cy="1076325"/>
          </a:xfrm>
          <a:prstGeom prst="rect">
            <a:avLst/>
          </a:prstGeom>
          <a:noFill/>
          <a:ln w="9525">
            <a:noFill/>
          </a:ln>
        </p:spPr>
        <p:txBody>
          <a:bodyPr>
            <a:spAutoFit/>
          </a:bodyPr>
          <a:lstStyle/>
          <a:p>
            <a:r>
              <a:rPr lang="zh-CN" altLang="en-US" sz="3200" b="1" dirty="0">
                <a:solidFill>
                  <a:srgbClr val="FF00FF"/>
                </a:solidFill>
                <a:latin typeface="Times New Roman" panose="02020603050405020304" pitchFamily="18" charset="0"/>
              </a:rPr>
              <a:t>最能体现资本主义性质</a:t>
            </a:r>
            <a:endParaRPr lang="en-US" altLang="en-US">
              <a:solidFill>
                <a:srgbClr val="FF00FF"/>
              </a:solidFill>
              <a:latin typeface="Arial" panose="020B0604020202020204" pitchFamily="34" charset="0"/>
            </a:endParaRPr>
          </a:p>
        </p:txBody>
      </p:sp>
      <p:sp>
        <p:nvSpPr>
          <p:cNvPr id="28686" name="横卷形 28685"/>
          <p:cNvSpPr/>
          <p:nvPr/>
        </p:nvSpPr>
        <p:spPr>
          <a:xfrm>
            <a:off x="1774825" y="4300578"/>
            <a:ext cx="2908300" cy="1462008"/>
          </a:xfrm>
          <a:prstGeom prst="horizontalScroll">
            <a:avLst>
              <a:gd name="adj" fmla="val 12500"/>
            </a:avLst>
          </a:prstGeom>
          <a:solidFill>
            <a:schemeClr val="bg1"/>
          </a:solidFill>
          <a:ln w="25400" cap="flat" cmpd="sng">
            <a:solidFill>
              <a:srgbClr val="008000"/>
            </a:solidFill>
            <a:prstDash val="solid"/>
            <a:headEnd type="none" w="med" len="med"/>
            <a:tailEnd type="none" w="med" len="med"/>
          </a:ln>
        </p:spPr>
        <p:txBody>
          <a:bodyPr lIns="108000" tIns="288000" rIns="108000" bIns="288000" anchor="ctr" anchorCtr="1">
            <a:spAutoFit/>
          </a:bodyPr>
          <a:lstStyle/>
          <a:p>
            <a:pPr eaLnBrk="0" hangingPunct="0">
              <a:buFont typeface="Arial" panose="020B0604020202020204" pitchFamily="34" charset="0"/>
              <a:buNone/>
            </a:pPr>
            <a:r>
              <a:rPr lang="zh-CN" altLang="en-US" sz="3600" dirty="0">
                <a:solidFill>
                  <a:srgbClr val="663300"/>
                </a:solidFill>
                <a:latin typeface="华文琥珀" pitchFamily="2" charset="-122"/>
                <a:ea typeface="微软雅黑" panose="020B0503020204020204" charset="-122"/>
              </a:rPr>
              <a:t>核心内容</a:t>
            </a:r>
          </a:p>
        </p:txBody>
      </p:sp>
      <p:sp>
        <p:nvSpPr>
          <p:cNvPr id="28687" name="矩形 28686"/>
          <p:cNvSpPr/>
          <p:nvPr/>
        </p:nvSpPr>
        <p:spPr>
          <a:xfrm>
            <a:off x="4440238" y="6165850"/>
            <a:ext cx="5903912" cy="491490"/>
          </a:xfrm>
          <a:prstGeom prst="rect">
            <a:avLst/>
          </a:prstGeom>
          <a:noFill/>
          <a:ln w="9525">
            <a:noFill/>
          </a:ln>
        </p:spPr>
        <p:txBody>
          <a:bodyPr>
            <a:spAutoFit/>
          </a:bodyPr>
          <a:lstStyle/>
          <a:p>
            <a:pPr>
              <a:spcBef>
                <a:spcPct val="50000"/>
              </a:spcBef>
            </a:pPr>
            <a:r>
              <a:rPr lang="zh-CN" altLang="en-US" sz="2600" b="1" dirty="0">
                <a:solidFill>
                  <a:srgbClr val="FF00FF"/>
                </a:solidFill>
                <a:latin typeface="楷体" charset="-122"/>
                <a:ea typeface="楷体" charset="-122"/>
              </a:rPr>
              <a:t>作用：促进了日本资本主义的发展</a:t>
            </a:r>
            <a:endParaRPr lang="en-US" altLang="en-US">
              <a:solidFill>
                <a:srgbClr val="FF00FF"/>
              </a:solidFill>
              <a:latin typeface="Arial" panose="020B0604020202020204" pitchFamily="34" charset="0"/>
            </a:endParaRPr>
          </a:p>
        </p:txBody>
      </p:sp>
      <p:sp>
        <p:nvSpPr>
          <p:cNvPr id="28688" name="文本框 28687"/>
          <p:cNvSpPr txBox="1"/>
          <p:nvPr/>
        </p:nvSpPr>
        <p:spPr>
          <a:xfrm>
            <a:off x="9332913" y="2852738"/>
            <a:ext cx="736600" cy="2606040"/>
          </a:xfrm>
          <a:prstGeom prst="rect">
            <a:avLst/>
          </a:prstGeom>
          <a:noFill/>
          <a:ln w="9525">
            <a:noFill/>
          </a:ln>
        </p:spPr>
        <p:txBody>
          <a:bodyPr vert="eaVert" wrap="none" anchor="t">
            <a:spAutoFit/>
          </a:bodyPr>
          <a:lstStyle/>
          <a:p>
            <a:r>
              <a:rPr lang="zh-CN" altLang="en-US" b="1" dirty="0">
                <a:latin typeface="Arial" panose="020B0604020202020204" pitchFamily="34" charset="0"/>
              </a:rPr>
              <a:t>明治政府召开劝业博览会</a:t>
            </a:r>
          </a:p>
          <a:p>
            <a:endParaRPr lang="zh-CN" altLang="en-US" dirty="0">
              <a:latin typeface="Arial" panose="020B0604020202020204" pitchFamily="34" charset="0"/>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8678"/>
                                        </p:tgtEl>
                                        <p:attrNameLst>
                                          <p:attrName>style.visibility</p:attrName>
                                        </p:attrNameLst>
                                      </p:cBhvr>
                                      <p:to>
                                        <p:strVal val="visible"/>
                                      </p:to>
                                    </p:set>
                                    <p:anim calcmode="lin" valueType="num">
                                      <p:cBhvr additive="base">
                                        <p:cTn id="7" dur="500" fill="hold"/>
                                        <p:tgtEl>
                                          <p:spTgt spid="28678"/>
                                        </p:tgtEl>
                                        <p:attrNameLst>
                                          <p:attrName>ppt_x</p:attrName>
                                        </p:attrNameLst>
                                      </p:cBhvr>
                                      <p:tavLst>
                                        <p:tav tm="0">
                                          <p:val>
                                            <p:strVal val="#ppt_x"/>
                                          </p:val>
                                        </p:tav>
                                        <p:tav tm="100000">
                                          <p:val>
                                            <p:strVal val="#ppt_x"/>
                                          </p:val>
                                        </p:tav>
                                      </p:tavLst>
                                    </p:anim>
                                    <p:anim calcmode="lin" valueType="num">
                                      <p:cBhvr additive="base">
                                        <p:cTn id="8" dur="500" fill="hold"/>
                                        <p:tgtEl>
                                          <p:spTgt spid="286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85"/>
                                        </p:tgtEl>
                                        <p:attrNameLst>
                                          <p:attrName>style.visibility</p:attrName>
                                        </p:attrNameLst>
                                      </p:cBhvr>
                                      <p:to>
                                        <p:strVal val="visible"/>
                                      </p:to>
                                    </p:set>
                                    <p:anim calcmode="lin" valueType="num">
                                      <p:cBhvr additive="base">
                                        <p:cTn id="13" dur="500" fill="hold"/>
                                        <p:tgtEl>
                                          <p:spTgt spid="28685"/>
                                        </p:tgtEl>
                                        <p:attrNameLst>
                                          <p:attrName>ppt_x</p:attrName>
                                        </p:attrNameLst>
                                      </p:cBhvr>
                                      <p:tavLst>
                                        <p:tav tm="0">
                                          <p:val>
                                            <p:strVal val="#ppt_x"/>
                                          </p:val>
                                        </p:tav>
                                        <p:tav tm="100000">
                                          <p:val>
                                            <p:strVal val="#ppt_x"/>
                                          </p:val>
                                        </p:tav>
                                      </p:tavLst>
                                    </p:anim>
                                    <p:anim calcmode="lin" valueType="num">
                                      <p:cBhvr additive="base">
                                        <p:cTn id="14" dur="500" fill="hold"/>
                                        <p:tgtEl>
                                          <p:spTgt spid="2868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7"/>
                                        </p:tgtEl>
                                        <p:attrNameLst>
                                          <p:attrName>style.visibility</p:attrName>
                                        </p:attrNameLst>
                                      </p:cBhvr>
                                      <p:to>
                                        <p:strVal val="visible"/>
                                      </p:to>
                                    </p:set>
                                    <p:anim calcmode="lin" valueType="num">
                                      <p:cBhvr additive="base">
                                        <p:cTn id="19" dur="500" fill="hold"/>
                                        <p:tgtEl>
                                          <p:spTgt spid="28677"/>
                                        </p:tgtEl>
                                        <p:attrNameLst>
                                          <p:attrName>ppt_x</p:attrName>
                                        </p:attrNameLst>
                                      </p:cBhvr>
                                      <p:tavLst>
                                        <p:tav tm="0">
                                          <p:val>
                                            <p:strVal val="#ppt_x"/>
                                          </p:val>
                                        </p:tav>
                                        <p:tav tm="100000">
                                          <p:val>
                                            <p:strVal val="#ppt_x"/>
                                          </p:val>
                                        </p:tav>
                                      </p:tavLst>
                                    </p:anim>
                                    <p:anim calcmode="lin" valueType="num">
                                      <p:cBhvr additive="base">
                                        <p:cTn id="20" dur="500" fill="hold"/>
                                        <p:tgtEl>
                                          <p:spTgt spid="2867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86"/>
                                        </p:tgtEl>
                                        <p:attrNameLst>
                                          <p:attrName>style.visibility</p:attrName>
                                        </p:attrNameLst>
                                      </p:cBhvr>
                                      <p:to>
                                        <p:strVal val="visible"/>
                                      </p:to>
                                    </p:set>
                                    <p:anim calcmode="lin" valueType="num">
                                      <p:cBhvr additive="base">
                                        <p:cTn id="25" dur="500" fill="hold"/>
                                        <p:tgtEl>
                                          <p:spTgt spid="28686"/>
                                        </p:tgtEl>
                                        <p:attrNameLst>
                                          <p:attrName>ppt_x</p:attrName>
                                        </p:attrNameLst>
                                      </p:cBhvr>
                                      <p:tavLst>
                                        <p:tav tm="0">
                                          <p:val>
                                            <p:strVal val="#ppt_x"/>
                                          </p:val>
                                        </p:tav>
                                        <p:tav tm="100000">
                                          <p:val>
                                            <p:strVal val="#ppt_x"/>
                                          </p:val>
                                        </p:tav>
                                      </p:tavLst>
                                    </p:anim>
                                    <p:anim calcmode="lin" valueType="num">
                                      <p:cBhvr additive="base">
                                        <p:cTn id="26" dur="500" fill="hold"/>
                                        <p:tgtEl>
                                          <p:spTgt spid="2868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87"/>
                                        </p:tgtEl>
                                        <p:attrNameLst>
                                          <p:attrName>style.visibility</p:attrName>
                                        </p:attrNameLst>
                                      </p:cBhvr>
                                      <p:to>
                                        <p:strVal val="visible"/>
                                      </p:to>
                                    </p:set>
                                    <p:anim calcmode="lin" valueType="num">
                                      <p:cBhvr additive="base">
                                        <p:cTn id="31" dur="500" fill="hold"/>
                                        <p:tgtEl>
                                          <p:spTgt spid="28687"/>
                                        </p:tgtEl>
                                        <p:attrNameLst>
                                          <p:attrName>ppt_x</p:attrName>
                                        </p:attrNameLst>
                                      </p:cBhvr>
                                      <p:tavLst>
                                        <p:tav tm="0">
                                          <p:val>
                                            <p:strVal val="#ppt_x"/>
                                          </p:val>
                                        </p:tav>
                                        <p:tav tm="100000">
                                          <p:val>
                                            <p:strVal val="#ppt_x"/>
                                          </p:val>
                                        </p:tav>
                                      </p:tavLst>
                                    </p:anim>
                                    <p:anim calcmode="lin" valueType="num">
                                      <p:cBhvr additive="base">
                                        <p:cTn id="32" dur="500" fill="hold"/>
                                        <p:tgtEl>
                                          <p:spTgt spid="286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5" grpId="0"/>
      <p:bldP spid="28686" grpId="0" bldLvl="0" animBg="1"/>
      <p:bldP spid="2868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26625"/>
          <p:cNvSpPr/>
          <p:nvPr/>
        </p:nvSpPr>
        <p:spPr>
          <a:xfrm>
            <a:off x="4572000" y="6477000"/>
            <a:ext cx="3048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明治维新时期的日本纺纱厂</a:t>
            </a:r>
          </a:p>
        </p:txBody>
      </p:sp>
      <p:pic>
        <p:nvPicPr>
          <p:cNvPr id="26627" name="图片 26626" descr="r"/>
          <p:cNvPicPr>
            <a:picLocks noChangeAspect="1"/>
          </p:cNvPicPr>
          <p:nvPr/>
        </p:nvPicPr>
        <p:blipFill>
          <a:blip r:embed="rId2"/>
          <a:stretch>
            <a:fillRect/>
          </a:stretch>
        </p:blipFill>
        <p:spPr>
          <a:xfrm>
            <a:off x="1778000" y="1036638"/>
            <a:ext cx="8634413" cy="5418137"/>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27649"/>
          <p:cNvSpPr/>
          <p:nvPr/>
        </p:nvSpPr>
        <p:spPr>
          <a:xfrm>
            <a:off x="1651000" y="5397500"/>
            <a:ext cx="8890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18" charset="0"/>
                <a:ea typeface="黑体" panose="02010600030101010101" pitchFamily="49" charset="-122"/>
              </a:rPr>
              <a:t>1869</a:t>
            </a:r>
            <a:r>
              <a:rPr lang="zh-CN" altLang="en-US" sz="2000" dirty="0">
                <a:solidFill>
                  <a:srgbClr val="663300"/>
                </a:solidFill>
                <a:latin typeface="Times New Roman" panose="02020603050405020304" pitchFamily="18" charset="0"/>
                <a:ea typeface="黑体" panose="02010600030101010101" pitchFamily="49" charset="-122"/>
              </a:rPr>
              <a:t>年日本建造的第一艘轮船“孝明丸”（一般称“横滨丸”）从筑地驶往横滨</a:t>
            </a:r>
          </a:p>
        </p:txBody>
      </p:sp>
      <p:pic>
        <p:nvPicPr>
          <p:cNvPr id="27651" name="图片 27650" descr="r"/>
          <p:cNvPicPr>
            <a:picLocks noChangeAspect="1"/>
          </p:cNvPicPr>
          <p:nvPr/>
        </p:nvPicPr>
        <p:blipFill>
          <a:blip r:embed="rId2"/>
          <a:stretch>
            <a:fillRect/>
          </a:stretch>
        </p:blipFill>
        <p:spPr>
          <a:xfrm>
            <a:off x="1787525" y="1035050"/>
            <a:ext cx="8615363" cy="4295775"/>
          </a:xfrm>
          <a:prstGeom prst="rect">
            <a:avLst/>
          </a:prstGeom>
          <a:noFill/>
          <a:ln w="9525">
            <a:noFill/>
          </a:ln>
        </p:spPr>
      </p:pic>
      <p:sp>
        <p:nvSpPr>
          <p:cNvPr id="27652" name="矩形 27651"/>
          <p:cNvSpPr/>
          <p:nvPr/>
        </p:nvSpPr>
        <p:spPr>
          <a:xfrm>
            <a:off x="1768475" y="5757863"/>
            <a:ext cx="8653463" cy="104584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横滨市是神奈川县的县厅所在地，为著名国际港口，人口在日本仅次于东京。市区做为镰仓幕府的国际交易港，六浦凑自古以来就被开发。横滨的由来是“横而长的海滨”。横浜村、神奈川凑（神奈川宿）海域，在日美修好通商条约中被订为开港地，短时间内调整为国际港的体制，</a:t>
            </a:r>
            <a:r>
              <a:rPr lang="en-US" altLang="zh-CN" sz="1700" dirty="0">
                <a:solidFill>
                  <a:srgbClr val="333333"/>
                </a:solidFill>
                <a:latin typeface="华文楷体" pitchFamily="2" charset="-122"/>
                <a:ea typeface="华文楷体" pitchFamily="2" charset="-122"/>
              </a:rPr>
              <a:t>1859</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7</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1</a:t>
            </a:r>
            <a:r>
              <a:rPr lang="zh-CN" altLang="en-US" sz="1700" dirty="0">
                <a:solidFill>
                  <a:srgbClr val="333333"/>
                </a:solidFill>
                <a:latin typeface="华文楷体" pitchFamily="2" charset="-122"/>
                <a:ea typeface="华文楷体" pitchFamily="2" charset="-122"/>
              </a:rPr>
              <a:t>日（安政</a:t>
            </a:r>
            <a:r>
              <a:rPr lang="en-US" altLang="zh-CN" sz="1700" dirty="0">
                <a:solidFill>
                  <a:srgbClr val="333333"/>
                </a:solidFill>
                <a:latin typeface="华文楷体" pitchFamily="2" charset="-122"/>
                <a:ea typeface="华文楷体" pitchFamily="2" charset="-122"/>
              </a:rPr>
              <a:t>6</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6</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2</a:t>
            </a:r>
            <a:r>
              <a:rPr lang="zh-CN" altLang="en-US" sz="1700" dirty="0">
                <a:solidFill>
                  <a:srgbClr val="333333"/>
                </a:solidFill>
                <a:latin typeface="华文楷体" pitchFamily="2" charset="-122"/>
                <a:ea typeface="华文楷体" pitchFamily="2" charset="-122"/>
              </a:rPr>
              <a:t>日）横滨港开港，也被称为“金港”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文本占位符 27649"/>
          <p:cNvSpPr>
            <a:spLocks noGrp="1"/>
          </p:cNvSpPr>
          <p:nvPr>
            <p:ph idx="1"/>
          </p:nvPr>
        </p:nvSpPr>
        <p:spPr>
          <a:xfrm>
            <a:off x="1992313" y="188913"/>
            <a:ext cx="8207375" cy="1368425"/>
          </a:xfrm>
        </p:spPr>
        <p:txBody>
          <a:bodyPr/>
          <a:lstStyle/>
          <a:p>
            <a:pPr>
              <a:lnSpc>
                <a:spcPct val="90000"/>
              </a:lnSpc>
              <a:buNone/>
            </a:pPr>
            <a:r>
              <a:rPr lang="zh-CN" altLang="en-US" b="1" dirty="0">
                <a:latin typeface="黑体" panose="02010600030101010101" pitchFamily="49" charset="-122"/>
                <a:ea typeface="黑体" panose="02010600030101010101" pitchFamily="49" charset="-122"/>
              </a:rPr>
              <a:t>（</a:t>
            </a:r>
            <a:r>
              <a:rPr lang="en-US" altLang="zh-CN" b="1" dirty="0">
                <a:latin typeface="黑体" panose="02010600030101010101" pitchFamily="49" charset="-122"/>
                <a:ea typeface="黑体" panose="02010600030101010101" pitchFamily="49" charset="-122"/>
              </a:rPr>
              <a:t>3</a:t>
            </a:r>
            <a:r>
              <a:rPr lang="zh-CN" altLang="en-US" b="1" dirty="0">
                <a:latin typeface="黑体" panose="02010600030101010101" pitchFamily="49" charset="-122"/>
                <a:ea typeface="黑体" panose="02010600030101010101" pitchFamily="49" charset="-122"/>
              </a:rPr>
              <a:t>）</a:t>
            </a:r>
            <a:r>
              <a:rPr lang="zh-CN" altLang="en-US" sz="2800" b="1" dirty="0">
                <a:latin typeface="黑体" panose="02010600030101010101" pitchFamily="49" charset="-122"/>
                <a:ea typeface="黑体" panose="02010600030101010101" pitchFamily="49" charset="-122"/>
              </a:rPr>
              <a:t>军事上，模仿西方改革军制，实行征兵制，建立一支具有武士道精神、效忠天皇的新式常备军（</a:t>
            </a:r>
            <a:r>
              <a:rPr lang="zh-CN" altLang="en-US" sz="2800" b="1" dirty="0">
                <a:solidFill>
                  <a:srgbClr val="FF00FF"/>
                </a:solidFill>
                <a:latin typeface="黑体" panose="02010600030101010101" pitchFamily="49" charset="-122"/>
                <a:ea typeface="黑体" panose="02010600030101010101" pitchFamily="49" charset="-122"/>
              </a:rPr>
              <a:t>皇军</a:t>
            </a:r>
            <a:r>
              <a:rPr lang="zh-CN" altLang="en-US" sz="2800" b="1" dirty="0">
                <a:latin typeface="黑体" panose="02010600030101010101" pitchFamily="49" charset="-122"/>
                <a:ea typeface="黑体" panose="02010600030101010101" pitchFamily="49" charset="-122"/>
              </a:rPr>
              <a:t>），积极准备对外侵略扩张等</a:t>
            </a:r>
          </a:p>
        </p:txBody>
      </p:sp>
      <p:pic>
        <p:nvPicPr>
          <p:cNvPr id="27651" name="图片 27650" descr="323863_34"/>
          <p:cNvPicPr>
            <a:picLocks noChangeAspect="1"/>
          </p:cNvPicPr>
          <p:nvPr/>
        </p:nvPicPr>
        <p:blipFill>
          <a:blip r:embed="rId2"/>
          <a:srcRect t="10971" b="10672"/>
          <a:stretch>
            <a:fillRect/>
          </a:stretch>
        </p:blipFill>
        <p:spPr>
          <a:xfrm>
            <a:off x="2063750" y="1773238"/>
            <a:ext cx="8064500" cy="4740275"/>
          </a:xfrm>
          <a:prstGeom prst="rect">
            <a:avLst/>
          </a:prstGeom>
          <a:noFill/>
          <a:ln w="9525">
            <a:noFill/>
          </a:ln>
        </p:spPr>
      </p:pic>
      <p:sp>
        <p:nvSpPr>
          <p:cNvPr id="27652" name="矩形 27651"/>
          <p:cNvSpPr/>
          <p:nvPr/>
        </p:nvSpPr>
        <p:spPr>
          <a:xfrm>
            <a:off x="4295775" y="1484313"/>
            <a:ext cx="3744913" cy="521970"/>
          </a:xfrm>
          <a:prstGeom prst="rect">
            <a:avLst/>
          </a:prstGeom>
          <a:noFill/>
          <a:ln w="9525">
            <a:noFill/>
          </a:ln>
        </p:spPr>
        <p:txBody>
          <a:bodyPr>
            <a:spAutoFit/>
          </a:bodyPr>
          <a:lstStyle/>
          <a:p>
            <a:pPr>
              <a:spcBef>
                <a:spcPct val="50000"/>
              </a:spcBef>
            </a:pPr>
            <a:r>
              <a:rPr lang="en-US" altLang="zh-CN" sz="2400" b="1" dirty="0">
                <a:solidFill>
                  <a:srgbClr val="0000CC"/>
                </a:solidFill>
                <a:latin typeface="Arial" panose="020B0604020202020204" pitchFamily="34" charset="0"/>
              </a:rPr>
              <a:t>  </a:t>
            </a:r>
            <a:r>
              <a:rPr lang="zh-CN" altLang="en-US" sz="2400" b="1" dirty="0">
                <a:solidFill>
                  <a:srgbClr val="0000CC"/>
                </a:solidFill>
                <a:latin typeface="Arial" panose="020B0604020202020204" pitchFamily="34" charset="0"/>
              </a:rPr>
              <a:t>作用：</a:t>
            </a:r>
            <a:r>
              <a:rPr lang="zh-CN" altLang="en-US" sz="2800" b="1" dirty="0">
                <a:solidFill>
                  <a:srgbClr val="0000CC"/>
                </a:solidFill>
                <a:latin typeface="楷体" charset="-122"/>
                <a:ea typeface="楷体" charset="-122"/>
              </a:rPr>
              <a:t>增强军事力量</a:t>
            </a:r>
            <a:endParaRPr lang="en-US"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blinds(horizontal)">
                                      <p:cBhvr>
                                        <p:cTn id="7" dur="5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29697"/>
          <p:cNvSpPr>
            <a:spLocks noGrp="1"/>
          </p:cNvSpPr>
          <p:nvPr>
            <p:ph type="title"/>
          </p:nvPr>
        </p:nvSpPr>
        <p:spPr>
          <a:xfrm>
            <a:off x="1524000" y="0"/>
            <a:ext cx="8893175" cy="1196975"/>
          </a:xfrm>
        </p:spPr>
        <p:txBody>
          <a:bodyPr anchor="ctr"/>
          <a:lstStyle/>
          <a:p>
            <a:pPr>
              <a:lnSpc>
                <a:spcPct val="110000"/>
              </a:lnSpc>
            </a:pPr>
            <a:r>
              <a:rPr lang="zh-CN" altLang="en-US" sz="2800" b="1" dirty="0">
                <a:solidFill>
                  <a:schemeClr val="tx1"/>
                </a:solidFill>
                <a:latin typeface="黑体" panose="02010600030101010101" pitchFamily="49" charset="-122"/>
                <a:ea typeface="黑体" panose="02010600030101010101" pitchFamily="49" charset="-122"/>
              </a:rPr>
              <a:t>（</a:t>
            </a:r>
            <a:r>
              <a:rPr lang="en-US" altLang="zh-CN" sz="2800" b="1" dirty="0">
                <a:solidFill>
                  <a:schemeClr val="tx1"/>
                </a:solidFill>
                <a:latin typeface="黑体" panose="02010600030101010101" pitchFamily="49" charset="-122"/>
                <a:ea typeface="黑体" panose="02010600030101010101" pitchFamily="49" charset="-122"/>
              </a:rPr>
              <a:t>4</a:t>
            </a:r>
            <a:r>
              <a:rPr lang="zh-CN" altLang="en-US" sz="2800" b="1" dirty="0">
                <a:solidFill>
                  <a:schemeClr val="tx1"/>
                </a:solidFill>
                <a:latin typeface="黑体" panose="02010600030101010101" pitchFamily="49" charset="-122"/>
                <a:ea typeface="黑体" panose="02010600030101010101" pitchFamily="49" charset="-122"/>
              </a:rPr>
              <a:t>）科技和教育方面，主张学习西方先进国家的科技、教育，大力发展近代教育，培养资本主义建设人才等</a:t>
            </a:r>
          </a:p>
        </p:txBody>
      </p:sp>
      <p:pic>
        <p:nvPicPr>
          <p:cNvPr id="29699" name="内容占位符 29698" descr="9"/>
          <p:cNvPicPr>
            <a:picLocks noGrp="1" noChangeAspect="1"/>
          </p:cNvPicPr>
          <p:nvPr>
            <p:ph idx="1"/>
          </p:nvPr>
        </p:nvPicPr>
        <p:blipFill>
          <a:blip r:embed="rId2"/>
          <a:srcRect t="21645"/>
          <a:stretch>
            <a:fillRect/>
          </a:stretch>
        </p:blipFill>
        <p:spPr>
          <a:xfrm>
            <a:off x="2063750" y="2349500"/>
            <a:ext cx="8027988" cy="4508500"/>
          </a:xfrm>
        </p:spPr>
      </p:pic>
      <p:sp>
        <p:nvSpPr>
          <p:cNvPr id="29700" name="矩形 29699"/>
          <p:cNvSpPr/>
          <p:nvPr/>
        </p:nvSpPr>
        <p:spPr>
          <a:xfrm>
            <a:off x="2927350" y="1196975"/>
            <a:ext cx="6264275" cy="491490"/>
          </a:xfrm>
          <a:prstGeom prst="rect">
            <a:avLst/>
          </a:prstGeom>
          <a:noFill/>
          <a:ln w="9525">
            <a:noFill/>
          </a:ln>
        </p:spPr>
        <p:txBody>
          <a:bodyPr>
            <a:spAutoFit/>
          </a:bodyPr>
          <a:lstStyle/>
          <a:p>
            <a:pPr>
              <a:spcBef>
                <a:spcPct val="20000"/>
              </a:spcBef>
              <a:buClr>
                <a:srgbClr val="1F497D"/>
              </a:buClr>
              <a:buSzPct val="70000"/>
            </a:pPr>
            <a:r>
              <a:rPr lang="zh-CN" altLang="en-US" sz="2600" b="1" dirty="0">
                <a:solidFill>
                  <a:srgbClr val="0000CC"/>
                </a:solidFill>
                <a:latin typeface="楷体" charset="-122"/>
                <a:ea typeface="楷体" charset="-122"/>
              </a:rPr>
              <a:t>作用：培养建设资本主义国家所需的人才</a:t>
            </a:r>
            <a:endParaRPr lang="zh-CN" altLang="en-US" sz="2200" b="1" dirty="0">
              <a:solidFill>
                <a:srgbClr val="FF0000"/>
              </a:solidFill>
              <a:latin typeface="Arial" panose="020B0604020202020204" pitchFamily="34" charset="0"/>
            </a:endParaRPr>
          </a:p>
        </p:txBody>
      </p:sp>
      <p:sp>
        <p:nvSpPr>
          <p:cNvPr id="29701" name="横卷形 29700"/>
          <p:cNvSpPr/>
          <p:nvPr/>
        </p:nvSpPr>
        <p:spPr>
          <a:xfrm>
            <a:off x="9371013" y="2048154"/>
            <a:ext cx="1296987" cy="2191781"/>
          </a:xfrm>
          <a:prstGeom prst="horizontalScroll">
            <a:avLst>
              <a:gd name="adj" fmla="val 12500"/>
            </a:avLst>
          </a:prstGeom>
          <a:solidFill>
            <a:schemeClr val="bg1"/>
          </a:solidFill>
          <a:ln w="25400" cap="flat" cmpd="sng">
            <a:solidFill>
              <a:srgbClr val="008000"/>
            </a:solidFill>
            <a:prstDash val="solid"/>
            <a:headEnd type="none" w="med" len="med"/>
            <a:tailEnd type="none" w="med" len="med"/>
          </a:ln>
        </p:spPr>
        <p:txBody>
          <a:bodyPr lIns="108000" tIns="288000" rIns="108000" bIns="288000" anchor="ctr" anchorCtr="1">
            <a:spAutoFit/>
          </a:bodyPr>
          <a:lstStyle/>
          <a:p>
            <a:pPr eaLnBrk="0" hangingPunct="0">
              <a:buFont typeface="Arial" panose="020B0604020202020204" pitchFamily="34" charset="0"/>
              <a:buNone/>
            </a:pPr>
            <a:r>
              <a:rPr lang="zh-CN" altLang="en-US" sz="2800" b="1" dirty="0">
                <a:latin typeface="Arial" panose="020B0604020202020204" pitchFamily="34" charset="0"/>
                <a:ea typeface="微软雅黑" panose="020B0503020204020204" charset="-122"/>
              </a:rPr>
              <a:t>影响最深远</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blinds(horizontal)">
                                      <p:cBhvr>
                                        <p:cTn id="7" dur="500"/>
                                        <p:tgtEl>
                                          <p:spTgt spid="2970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9701"/>
                                        </p:tgtEl>
                                        <p:attrNameLst>
                                          <p:attrName>style.visibility</p:attrName>
                                        </p:attrNameLst>
                                      </p:cBhvr>
                                      <p:to>
                                        <p:strVal val="visible"/>
                                      </p:to>
                                    </p:set>
                                    <p:anim calcmode="lin" valueType="num">
                                      <p:cBhvr additive="base">
                                        <p:cTn id="12" dur="500" fill="hold"/>
                                        <p:tgtEl>
                                          <p:spTgt spid="29701"/>
                                        </p:tgtEl>
                                        <p:attrNameLst>
                                          <p:attrName>ppt_x</p:attrName>
                                        </p:attrNameLst>
                                      </p:cBhvr>
                                      <p:tavLst>
                                        <p:tav tm="0">
                                          <p:val>
                                            <p:strVal val="#ppt_x"/>
                                          </p:val>
                                        </p:tav>
                                        <p:tav tm="100000">
                                          <p:val>
                                            <p:strVal val="#ppt_x"/>
                                          </p:val>
                                        </p:tav>
                                      </p:tavLst>
                                    </p:anim>
                                    <p:anim calcmode="lin" valueType="num">
                                      <p:cBhvr additive="base">
                                        <p:cTn id="13" dur="500" fill="hold"/>
                                        <p:tgtEl>
                                          <p:spTgt spid="297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5121"/>
          <p:cNvSpPr>
            <a:spLocks noGrp="1"/>
          </p:cNvSpPr>
          <p:nvPr>
            <p:ph type="title" idx="4294967295"/>
          </p:nvPr>
        </p:nvSpPr>
        <p:spPr>
          <a:xfrm>
            <a:off x="0" y="2097088"/>
            <a:ext cx="9144000" cy="1108075"/>
          </a:xfrm>
          <a:prstGeom prst="rect">
            <a:avLst/>
          </a:prstGeom>
          <a:noFill/>
          <a:ln w="9525">
            <a:noFill/>
          </a:ln>
        </p:spPr>
        <p:txBody>
          <a:bodyPr wrap="none" lIns="0" tIns="0" rIns="0" bIns="0" anchor="ctr" anchorCtr="1">
            <a:spAutoFit/>
          </a:bodyPr>
          <a:lstStyle/>
          <a:p>
            <a:r>
              <a:rPr lang="zh-CN" altLang="en-US" sz="8000" dirty="0">
                <a:solidFill>
                  <a:srgbClr val="996633"/>
                </a:solidFill>
                <a:ea typeface="华文行楷" panose="02010800040101010101" pitchFamily="2" charset="-122"/>
              </a:rPr>
              <a:t>一、幕府统治的危机</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p:nvPr/>
        </p:nvSpPr>
        <p:spPr>
          <a:xfrm>
            <a:off x="3445669" y="6492875"/>
            <a:ext cx="5181600" cy="368935"/>
          </a:xfrm>
          <a:prstGeom prst="rect">
            <a:avLst/>
          </a:prstGeom>
          <a:noFill/>
          <a:ln w="9525">
            <a:noFill/>
          </a:ln>
        </p:spPr>
        <p:txBody>
          <a:bodyPr wrap="none" lIns="0" tIns="0" rIns="0" bIns="0">
            <a:spAutoFit/>
          </a:bodyPr>
          <a:lstStyle/>
          <a:p>
            <a:pPr algn="ctr"/>
            <a:r>
              <a:rPr lang="zh-CN" altLang="en-US" sz="2400" b="1" dirty="0">
                <a:solidFill>
                  <a:srgbClr val="0000FF"/>
                </a:solidFill>
                <a:latin typeface="宋体" panose="02010600030101010101" pitchFamily="2" charset="-122"/>
              </a:rPr>
              <a:t>身穿西服举办西洋音乐会的东京大学生</a:t>
            </a:r>
          </a:p>
        </p:txBody>
      </p:sp>
      <p:pic>
        <p:nvPicPr>
          <p:cNvPr id="31747" name="Picture 3" descr="r"/>
          <p:cNvPicPr>
            <a:picLocks noChangeAspect="1"/>
          </p:cNvPicPr>
          <p:nvPr/>
        </p:nvPicPr>
        <p:blipFill>
          <a:blip r:embed="rId2">
            <a:lum contrast="30000"/>
          </a:blip>
          <a:stretch>
            <a:fillRect/>
          </a:stretch>
        </p:blipFill>
        <p:spPr>
          <a:xfrm>
            <a:off x="1992313" y="1557338"/>
            <a:ext cx="8207375" cy="4859337"/>
          </a:xfrm>
          <a:prstGeom prst="rect">
            <a:avLst/>
          </a:prstGeom>
          <a:noFill/>
          <a:ln w="9525">
            <a:noFill/>
          </a:ln>
        </p:spPr>
      </p:pic>
      <p:sp>
        <p:nvSpPr>
          <p:cNvPr id="31748" name="矩形 31747"/>
          <p:cNvSpPr/>
          <p:nvPr/>
        </p:nvSpPr>
        <p:spPr>
          <a:xfrm>
            <a:off x="1703388" y="-3492"/>
            <a:ext cx="8626475" cy="953135"/>
          </a:xfrm>
          <a:prstGeom prst="rect">
            <a:avLst/>
          </a:prstGeom>
          <a:noFill/>
          <a:ln w="9525">
            <a:noFill/>
          </a:ln>
        </p:spPr>
        <p:txBody>
          <a:bodyPr anchor="ctr">
            <a:spAutoFit/>
          </a:bodyPr>
          <a:lstStyle/>
          <a:p>
            <a:r>
              <a:rPr lang="zh-CN" altLang="en-US" sz="2800" dirty="0">
                <a:latin typeface="Arial" panose="020B0604020202020204" pitchFamily="34" charset="0"/>
              </a:rPr>
              <a:t>（</a:t>
            </a:r>
            <a:r>
              <a:rPr lang="en-US" altLang="zh-CN" sz="2800" dirty="0">
                <a:latin typeface="Arial" panose="020B0604020202020204" pitchFamily="34" charset="0"/>
              </a:rPr>
              <a:t>5</a:t>
            </a:r>
            <a:r>
              <a:rPr lang="zh-CN" altLang="en-US" sz="2800" dirty="0">
                <a:latin typeface="Arial" panose="020B0604020202020204" pitchFamily="34" charset="0"/>
              </a:rPr>
              <a:t>）文化和社会生活方面，用西方先进文化改造日本的封建文化和落后习俗，提倡欧美生活方式等。</a:t>
            </a:r>
          </a:p>
        </p:txBody>
      </p:sp>
      <p:sp>
        <p:nvSpPr>
          <p:cNvPr id="31749" name="矩形 31748"/>
          <p:cNvSpPr/>
          <p:nvPr/>
        </p:nvSpPr>
        <p:spPr>
          <a:xfrm>
            <a:off x="3863975" y="908050"/>
            <a:ext cx="5473700" cy="521970"/>
          </a:xfrm>
          <a:prstGeom prst="rect">
            <a:avLst/>
          </a:prstGeom>
          <a:noFill/>
          <a:ln w="9525">
            <a:noFill/>
          </a:ln>
        </p:spPr>
        <p:txBody>
          <a:bodyPr>
            <a:spAutoFit/>
          </a:bodyPr>
          <a:lstStyle/>
          <a:p>
            <a:pPr>
              <a:spcBef>
                <a:spcPct val="50000"/>
              </a:spcBef>
            </a:pPr>
            <a:r>
              <a:rPr lang="zh-CN" altLang="en-US" sz="2800" b="1" dirty="0">
                <a:solidFill>
                  <a:srgbClr val="0000CC"/>
                </a:solidFill>
                <a:latin typeface="楷体" charset="-122"/>
                <a:ea typeface="楷体" charset="-122"/>
              </a:rPr>
              <a:t>作用：形成学习西方的社会风气</a:t>
            </a:r>
            <a:endParaRPr lang="en-US" altLang="en-US">
              <a:solidFill>
                <a:srgbClr val="000000"/>
              </a:solidFill>
              <a:latin typeface="Arial" panose="020B0604020202020204" pitchFamily="34" charset="0"/>
            </a:endParaRPr>
          </a:p>
        </p:txBody>
      </p:sp>
      <p:pic>
        <p:nvPicPr>
          <p:cNvPr id="31751" name="图片 31750" descr="v577702">
            <a:hlinkClick r:id="rId3"/>
          </p:cNvPr>
          <p:cNvPicPr>
            <a:picLocks noChangeAspect="1"/>
          </p:cNvPicPr>
          <p:nvPr/>
        </p:nvPicPr>
        <p:blipFill>
          <a:blip r:embed="rId4"/>
          <a:stretch>
            <a:fillRect/>
          </a:stretch>
        </p:blipFill>
        <p:spPr>
          <a:xfrm>
            <a:off x="5524500" y="2971800"/>
            <a:ext cx="1143000" cy="914400"/>
          </a:xfrm>
          <a:prstGeom prst="rect">
            <a:avLst/>
          </a:prstGeom>
          <a:noFill/>
          <a:ln w="9525">
            <a:noFill/>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9"/>
                                        </p:tgtEl>
                                        <p:attrNameLst>
                                          <p:attrName>style.visibility</p:attrName>
                                        </p:attrNameLst>
                                      </p:cBhvr>
                                      <p:to>
                                        <p:strVal val="visible"/>
                                      </p:to>
                                    </p:set>
                                    <p:animEffect transition="in" filter="blinds(horizontal)">
                                      <p:cBhvr>
                                        <p:cTn id="7"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28673"/>
          <p:cNvSpPr/>
          <p:nvPr/>
        </p:nvSpPr>
        <p:spPr>
          <a:xfrm>
            <a:off x="3556000" y="6189663"/>
            <a:ext cx="5080000" cy="615315"/>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18" charset="0"/>
                <a:ea typeface="黑体" panose="02010600030101010101" pitchFamily="49" charset="-122"/>
              </a:rPr>
              <a:t>1871</a:t>
            </a:r>
            <a:r>
              <a:rPr lang="zh-CN" altLang="en-US" sz="2000" dirty="0">
                <a:solidFill>
                  <a:srgbClr val="663300"/>
                </a:solidFill>
                <a:latin typeface="Times New Roman" panose="02020603050405020304" pitchFamily="18" charset="0"/>
                <a:ea typeface="黑体" panose="02010600030101010101" pitchFamily="49" charset="-122"/>
              </a:rPr>
              <a:t>年日本最早的日报</a:t>
            </a:r>
            <a:r>
              <a:rPr lang="en-US" altLang="zh-CN" sz="2000" dirty="0">
                <a:solidFill>
                  <a:srgbClr val="663300"/>
                </a:solidFill>
                <a:latin typeface="Times New Roman" panose="02020603050405020304" pitchFamily="18" charset="0"/>
                <a:ea typeface="黑体" panose="02010600030101010101" pitchFamily="49" charset="-122"/>
              </a:rPr>
              <a:t>《</a:t>
            </a:r>
            <a:r>
              <a:rPr lang="zh-CN" altLang="en-US" sz="2000" dirty="0">
                <a:solidFill>
                  <a:srgbClr val="663300"/>
                </a:solidFill>
                <a:latin typeface="Times New Roman" panose="02020603050405020304" pitchFamily="18" charset="0"/>
                <a:ea typeface="黑体" panose="02010600030101010101" pitchFamily="49" charset="-122"/>
              </a:rPr>
              <a:t>横滨每日新闻</a:t>
            </a:r>
            <a:r>
              <a:rPr lang="en-US" altLang="zh-CN" sz="2000" dirty="0">
                <a:solidFill>
                  <a:srgbClr val="663300"/>
                </a:solidFill>
                <a:latin typeface="Times New Roman" panose="02020603050405020304" pitchFamily="18" charset="0"/>
                <a:ea typeface="黑体" panose="02010600030101010101" pitchFamily="49" charset="-122"/>
              </a:rPr>
              <a:t>》</a:t>
            </a:r>
            <a:r>
              <a:rPr lang="zh-CN" altLang="en-US" sz="2000" dirty="0">
                <a:solidFill>
                  <a:srgbClr val="663300"/>
                </a:solidFill>
                <a:latin typeface="Times New Roman" panose="02020603050405020304" pitchFamily="18" charset="0"/>
                <a:ea typeface="黑体" panose="02010600030101010101" pitchFamily="49" charset="-122"/>
              </a:rPr>
              <a:t>发行</a:t>
            </a:r>
            <a:br>
              <a:rPr lang="zh-CN" altLang="en-US" sz="2000" dirty="0">
                <a:solidFill>
                  <a:srgbClr val="663300"/>
                </a:solidFill>
                <a:latin typeface="Times New Roman" panose="02020603050405020304" pitchFamily="18" charset="0"/>
                <a:ea typeface="黑体" panose="02010600030101010101" pitchFamily="49" charset="-122"/>
              </a:rPr>
            </a:br>
            <a:r>
              <a:rPr lang="zh-CN" altLang="en-US" sz="2000" dirty="0">
                <a:solidFill>
                  <a:srgbClr val="663300"/>
                </a:solidFill>
                <a:latin typeface="Times New Roman" panose="02020603050405020304" pitchFamily="18" charset="0"/>
                <a:ea typeface="黑体" panose="02010600030101010101" pitchFamily="49" charset="-122"/>
              </a:rPr>
              <a:t>图为</a:t>
            </a:r>
            <a:r>
              <a:rPr lang="en-US" altLang="zh-CN" sz="2000" dirty="0">
                <a:solidFill>
                  <a:srgbClr val="663300"/>
                </a:solidFill>
                <a:latin typeface="Times New Roman" panose="02020603050405020304" pitchFamily="18" charset="0"/>
                <a:ea typeface="黑体" panose="02010600030101010101" pitchFamily="49" charset="-122"/>
              </a:rPr>
              <a:t>1880</a:t>
            </a:r>
            <a:r>
              <a:rPr lang="zh-CN" altLang="en-US" sz="2000" dirty="0">
                <a:solidFill>
                  <a:srgbClr val="663300"/>
                </a:solidFill>
                <a:latin typeface="Times New Roman" panose="02020603050405020304" pitchFamily="18" charset="0"/>
                <a:ea typeface="黑体" panose="02010600030101010101" pitchFamily="49" charset="-122"/>
              </a:rPr>
              <a:t>年朝野新闻社在银座成立</a:t>
            </a:r>
          </a:p>
        </p:txBody>
      </p:sp>
      <p:pic>
        <p:nvPicPr>
          <p:cNvPr id="28675" name="图片 28674" descr="r"/>
          <p:cNvPicPr>
            <a:picLocks noChangeAspect="1"/>
          </p:cNvPicPr>
          <p:nvPr/>
        </p:nvPicPr>
        <p:blipFill>
          <a:blip r:embed="rId2"/>
          <a:srcRect r="7489"/>
          <a:stretch>
            <a:fillRect/>
          </a:stretch>
        </p:blipFill>
        <p:spPr>
          <a:xfrm>
            <a:off x="1778000" y="1028700"/>
            <a:ext cx="8634413" cy="508000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30721"/>
          <p:cNvSpPr/>
          <p:nvPr/>
        </p:nvSpPr>
        <p:spPr>
          <a:xfrm>
            <a:off x="3683000" y="5649913"/>
            <a:ext cx="4826000" cy="307340"/>
          </a:xfrm>
          <a:prstGeom prst="rect">
            <a:avLst/>
          </a:prstGeom>
          <a:noFill/>
          <a:ln w="9525">
            <a:noFill/>
          </a:ln>
        </p:spPr>
        <p:txBody>
          <a:bodyPr wrap="none" lIns="0" tIns="0" rIns="0" bIns="0" anchor="t">
            <a:spAutoFit/>
          </a:bodyPr>
          <a:lstStyle/>
          <a:p>
            <a:pPr algn="ctr"/>
            <a:r>
              <a:rPr lang="en-US" altLang="zh-CN" sz="2000" dirty="0">
                <a:solidFill>
                  <a:srgbClr val="663300"/>
                </a:solidFill>
                <a:latin typeface="Times New Roman" panose="02020603050405020304" pitchFamily="18" charset="0"/>
                <a:ea typeface="黑体" panose="02010600030101010101" pitchFamily="49" charset="-122"/>
              </a:rPr>
              <a:t>1872</a:t>
            </a:r>
            <a:r>
              <a:rPr lang="zh-CN" altLang="en-US" sz="2000" dirty="0">
                <a:solidFill>
                  <a:srgbClr val="663300"/>
                </a:solidFill>
                <a:latin typeface="Times New Roman" panose="02020603050405020304" pitchFamily="18" charset="0"/>
                <a:ea typeface="黑体" panose="02010600030101010101" pitchFamily="49" charset="-122"/>
              </a:rPr>
              <a:t>年三井银行的前身</a:t>
            </a:r>
            <a:r>
              <a:rPr lang="en-US" altLang="zh-CN" sz="2000" dirty="0">
                <a:solidFill>
                  <a:srgbClr val="663300"/>
                </a:solidFill>
                <a:latin typeface="Times New Roman" panose="02020603050405020304" pitchFamily="18" charset="0"/>
                <a:ea typeface="黑体" panose="02010600030101010101" pitchFamily="49" charset="-122"/>
              </a:rPr>
              <a:t>——</a:t>
            </a:r>
            <a:r>
              <a:rPr lang="zh-CN" altLang="en-US" sz="2000" dirty="0">
                <a:solidFill>
                  <a:srgbClr val="663300"/>
                </a:solidFill>
                <a:latin typeface="Times New Roman" panose="02020603050405020304" pitchFamily="18" charset="0"/>
                <a:ea typeface="黑体" panose="02010600030101010101" pitchFamily="49" charset="-122"/>
              </a:rPr>
              <a:t>三井兑换店成立</a:t>
            </a:r>
          </a:p>
        </p:txBody>
      </p:sp>
      <p:pic>
        <p:nvPicPr>
          <p:cNvPr id="30723" name="图片 30722" descr="r"/>
          <p:cNvPicPr>
            <a:picLocks noChangeAspect="1"/>
          </p:cNvPicPr>
          <p:nvPr/>
        </p:nvPicPr>
        <p:blipFill>
          <a:blip r:embed="rId2"/>
          <a:stretch>
            <a:fillRect/>
          </a:stretch>
        </p:blipFill>
        <p:spPr>
          <a:xfrm>
            <a:off x="1778000" y="1030288"/>
            <a:ext cx="8634413" cy="4578350"/>
          </a:xfrm>
          <a:prstGeom prst="rect">
            <a:avLst/>
          </a:prstGeom>
          <a:noFill/>
          <a:ln w="9525">
            <a:noFill/>
          </a:ln>
        </p:spPr>
      </p:pic>
      <p:sp>
        <p:nvSpPr>
          <p:cNvPr id="30724" name="矩形 30723"/>
          <p:cNvSpPr/>
          <p:nvPr/>
        </p:nvSpPr>
        <p:spPr>
          <a:xfrm>
            <a:off x="1766888" y="6008688"/>
            <a:ext cx="8656637"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日本大商业银行之一，三井企业集团的核心。总行设在东京。三井银行设分支机构</a:t>
            </a:r>
            <a:r>
              <a:rPr lang="en-US" altLang="zh-CN" sz="1700" dirty="0">
                <a:solidFill>
                  <a:srgbClr val="333333"/>
                </a:solidFill>
                <a:latin typeface="华文楷体" pitchFamily="2" charset="-122"/>
                <a:ea typeface="华文楷体" pitchFamily="2" charset="-122"/>
              </a:rPr>
              <a:t>184</a:t>
            </a:r>
            <a:r>
              <a:rPr lang="zh-CN" altLang="en-US" sz="1700" dirty="0">
                <a:solidFill>
                  <a:srgbClr val="333333"/>
                </a:solidFill>
                <a:latin typeface="华文楷体" pitchFamily="2" charset="-122"/>
                <a:ea typeface="华文楷体" pitchFamily="2" charset="-122"/>
              </a:rPr>
              <a:t>个，其前身为“三井兑换店”。是日本最早的私立银行，</a:t>
            </a:r>
            <a:r>
              <a:rPr lang="en-US" altLang="zh-CN" sz="1700" dirty="0">
                <a:solidFill>
                  <a:srgbClr val="333333"/>
                </a:solidFill>
                <a:latin typeface="华文楷体" pitchFamily="2" charset="-122"/>
                <a:ea typeface="华文楷体" pitchFamily="2" charset="-122"/>
              </a:rPr>
              <a:t>1990</a:t>
            </a:r>
            <a:r>
              <a:rPr lang="zh-CN" altLang="en-US" sz="1700" dirty="0">
                <a:solidFill>
                  <a:srgbClr val="333333"/>
                </a:solidFill>
                <a:latin typeface="华文楷体" pitchFamily="2" charset="-122"/>
                <a:ea typeface="华文楷体" pitchFamily="2" charset="-122"/>
              </a:rPr>
              <a:t>年与太阳神户银行合并，</a:t>
            </a:r>
            <a:r>
              <a:rPr lang="en-US" altLang="zh-CN" sz="1700" dirty="0">
                <a:solidFill>
                  <a:srgbClr val="333333"/>
                </a:solidFill>
                <a:latin typeface="华文楷体" pitchFamily="2" charset="-122"/>
                <a:ea typeface="华文楷体" pitchFamily="2" charset="-122"/>
              </a:rPr>
              <a:t>1992</a:t>
            </a:r>
            <a:r>
              <a:rPr lang="zh-CN" altLang="en-US" sz="1700" dirty="0">
                <a:solidFill>
                  <a:srgbClr val="333333"/>
                </a:solidFill>
                <a:latin typeface="华文楷体" pitchFamily="2" charset="-122"/>
                <a:ea typeface="华文楷体" pitchFamily="2" charset="-122"/>
              </a:rPr>
              <a:t>年更名为樱花银行。</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30721" descr="使节团赴欧考察"/>
          <p:cNvPicPr>
            <a:picLocks noChangeAspect="1"/>
          </p:cNvPicPr>
          <p:nvPr/>
        </p:nvPicPr>
        <p:blipFill>
          <a:blip r:embed="rId2"/>
          <a:stretch>
            <a:fillRect/>
          </a:stretch>
        </p:blipFill>
        <p:spPr>
          <a:xfrm>
            <a:off x="2351088" y="1484313"/>
            <a:ext cx="3527425" cy="4103687"/>
          </a:xfrm>
          <a:prstGeom prst="rect">
            <a:avLst/>
          </a:prstGeom>
          <a:noFill/>
          <a:ln w="57150" cap="flat" cmpd="thickThin">
            <a:solidFill>
              <a:srgbClr val="800000"/>
            </a:solidFill>
            <a:prstDash val="solid"/>
            <a:miter/>
            <a:headEnd type="none" w="med" len="med"/>
            <a:tailEnd type="none" w="med" len="med"/>
          </a:ln>
        </p:spPr>
      </p:pic>
      <p:sp>
        <p:nvSpPr>
          <p:cNvPr id="30723" name="文本框 30722"/>
          <p:cNvSpPr txBox="1"/>
          <p:nvPr/>
        </p:nvSpPr>
        <p:spPr>
          <a:xfrm>
            <a:off x="1520508" y="1773238"/>
            <a:ext cx="675005" cy="4484687"/>
          </a:xfrm>
          <a:prstGeom prst="rect">
            <a:avLst/>
          </a:prstGeom>
          <a:noFill/>
          <a:ln w="9525">
            <a:noFill/>
          </a:ln>
        </p:spPr>
        <p:txBody>
          <a:bodyPr vert="eaVert">
            <a:spAutoFit/>
          </a:bodyPr>
          <a:lstStyle/>
          <a:p>
            <a:pPr algn="ctr"/>
            <a:r>
              <a:rPr lang="zh-CN" altLang="en-US" sz="3200" b="1">
                <a:latin typeface="Times New Roman" panose="02020603050405020304" pitchFamily="18" charset="0"/>
                <a:ea typeface="黑体" panose="02010600030101010101" pitchFamily="49" charset="-122"/>
              </a:rPr>
              <a:t>日本赴欧美参观团出港</a:t>
            </a:r>
          </a:p>
        </p:txBody>
      </p:sp>
      <p:pic>
        <p:nvPicPr>
          <p:cNvPr id="30724" name="图片 30723" descr="10-3"/>
          <p:cNvPicPr>
            <a:picLocks noChangeAspect="1"/>
          </p:cNvPicPr>
          <p:nvPr/>
        </p:nvPicPr>
        <p:blipFill>
          <a:blip r:embed="rId3"/>
          <a:stretch>
            <a:fillRect/>
          </a:stretch>
        </p:blipFill>
        <p:spPr>
          <a:xfrm>
            <a:off x="6169025" y="477838"/>
            <a:ext cx="4368800" cy="3763962"/>
          </a:xfrm>
          <a:prstGeom prst="rect">
            <a:avLst/>
          </a:prstGeom>
          <a:noFill/>
          <a:ln w="57150" cap="flat" cmpd="thickThin">
            <a:solidFill>
              <a:srgbClr val="660066"/>
            </a:solidFill>
            <a:prstDash val="solid"/>
            <a:miter/>
            <a:headEnd type="none" w="med" len="med"/>
            <a:tailEnd type="none" w="med" len="med"/>
          </a:ln>
        </p:spPr>
      </p:pic>
      <p:sp>
        <p:nvSpPr>
          <p:cNvPr id="30725" name="文本框 30724"/>
          <p:cNvSpPr txBox="1"/>
          <p:nvPr/>
        </p:nvSpPr>
        <p:spPr>
          <a:xfrm>
            <a:off x="6240463" y="4462463"/>
            <a:ext cx="4068762" cy="583565"/>
          </a:xfrm>
          <a:prstGeom prst="rect">
            <a:avLst/>
          </a:prstGeom>
          <a:noFill/>
          <a:ln w="9525">
            <a:noFill/>
          </a:ln>
        </p:spPr>
        <p:txBody>
          <a:bodyPr>
            <a:spAutoFit/>
          </a:bodyPr>
          <a:lstStyle/>
          <a:p>
            <a:pPr algn="ctr"/>
            <a:r>
              <a:rPr lang="zh-CN" altLang="en-US" sz="3200" b="1">
                <a:latin typeface="Times New Roman" panose="02020603050405020304" pitchFamily="18" charset="0"/>
                <a:ea typeface="黑体" panose="02010600030101010101" pitchFamily="49" charset="-122"/>
              </a:rPr>
              <a:t>明治时期教育普及率</a:t>
            </a:r>
          </a:p>
        </p:txBody>
      </p:sp>
      <p:sp>
        <p:nvSpPr>
          <p:cNvPr id="30726" name="矩形 30725"/>
          <p:cNvSpPr/>
          <p:nvPr/>
        </p:nvSpPr>
        <p:spPr>
          <a:xfrm>
            <a:off x="1774825" y="6216650"/>
            <a:ext cx="7920038" cy="645160"/>
          </a:xfrm>
          <a:prstGeom prst="rect">
            <a:avLst/>
          </a:prstGeom>
          <a:noFill/>
          <a:ln w="9525">
            <a:noFill/>
          </a:ln>
        </p:spPr>
        <p:txBody>
          <a:bodyPr>
            <a:spAutoFit/>
          </a:bodyPr>
          <a:lstStyle/>
          <a:p>
            <a:r>
              <a:rPr lang="zh-CN" altLang="en-US" sz="3600" b="1" dirty="0">
                <a:latin typeface="黑体" panose="02010600030101010101" pitchFamily="49" charset="-122"/>
                <a:ea typeface="黑体" panose="02010600030101010101" pitchFamily="49" charset="-122"/>
              </a:rPr>
              <a:t>自上而下的资产阶级性质改革</a:t>
            </a:r>
          </a:p>
        </p:txBody>
      </p:sp>
      <p:sp>
        <p:nvSpPr>
          <p:cNvPr id="30727" name="矩形 30726"/>
          <p:cNvSpPr/>
          <p:nvPr/>
        </p:nvSpPr>
        <p:spPr>
          <a:xfrm>
            <a:off x="1524000" y="0"/>
            <a:ext cx="2034540" cy="583565"/>
          </a:xfrm>
          <a:prstGeom prst="rect">
            <a:avLst/>
          </a:prstGeom>
          <a:noFill/>
          <a:ln w="9525">
            <a:noFill/>
          </a:ln>
        </p:spPr>
        <p:txBody>
          <a:bodyPr wrap="none" anchor="t">
            <a:spAutoFit/>
          </a:bodyPr>
          <a:lstStyle/>
          <a:p>
            <a:r>
              <a:rPr lang="en-US" altLang="zh-CN" sz="3200" b="1" dirty="0">
                <a:latin typeface="Arial" panose="020B0604020202020204" pitchFamily="34" charset="0"/>
              </a:rPr>
              <a:t>3</a:t>
            </a:r>
            <a:r>
              <a:rPr lang="zh-CN" altLang="en-US" sz="3200" b="1" dirty="0">
                <a:latin typeface="Arial" panose="020B0604020202020204" pitchFamily="34" charset="0"/>
              </a:rPr>
              <a:t>、性质</a:t>
            </a:r>
            <a:r>
              <a:rPr lang="zh-CN" altLang="en-US" sz="3200" b="1" dirty="0">
                <a:latin typeface="Arial" panose="020B0604020202020204" pitchFamily="34" charset="0"/>
                <a:sym typeface="Wingdings" panose="05000000000000000000" pitchFamily="2" charset="2"/>
              </a:rPr>
              <a:t>：</a:t>
            </a: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26">
                                            <p:txEl>
                                              <p:pRg st="0" end="0"/>
                                            </p:txEl>
                                          </p:spTgt>
                                        </p:tgtEl>
                                        <p:attrNameLst>
                                          <p:attrName>style.visibility</p:attrName>
                                        </p:attrNameLst>
                                      </p:cBhvr>
                                      <p:to>
                                        <p:strVal val="visible"/>
                                      </p:to>
                                    </p:set>
                                    <p:anim calcmode="lin" valueType="num">
                                      <p:cBhvr additive="base">
                                        <p:cTn id="7" dur="500" fill="hold"/>
                                        <p:tgtEl>
                                          <p:spTgt spid="307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图片 32772" descr="v577702">
            <a:hlinkClick r:id="rId2"/>
          </p:cNvPr>
          <p:cNvPicPr>
            <a:picLocks noChangeAspect="1"/>
          </p:cNvPicPr>
          <p:nvPr/>
        </p:nvPicPr>
        <p:blipFill>
          <a:blip r:embed="rId3"/>
          <a:stretch>
            <a:fillRect/>
          </a:stretch>
        </p:blipFill>
        <p:spPr>
          <a:xfrm>
            <a:off x="1992313" y="1557338"/>
            <a:ext cx="3311525" cy="3168650"/>
          </a:xfrm>
          <a:prstGeom prst="rect">
            <a:avLst/>
          </a:prstGeom>
          <a:noFill/>
          <a:ln w="9525">
            <a:noFill/>
          </a:ln>
        </p:spPr>
      </p:pic>
      <p:sp>
        <p:nvSpPr>
          <p:cNvPr id="32774" name="矩形 32773"/>
          <p:cNvSpPr/>
          <p:nvPr/>
        </p:nvSpPr>
        <p:spPr>
          <a:xfrm>
            <a:off x="2566988" y="4867276"/>
            <a:ext cx="2075180" cy="460375"/>
          </a:xfrm>
          <a:prstGeom prst="rect">
            <a:avLst/>
          </a:prstGeom>
          <a:noFill/>
          <a:ln w="9525">
            <a:noFill/>
          </a:ln>
        </p:spPr>
        <p:txBody>
          <a:bodyPr wrap="none" anchor="ctr">
            <a:spAutoFit/>
          </a:bodyPr>
          <a:lstStyle/>
          <a:p>
            <a:r>
              <a:rPr lang="en-US" altLang="zh-CN" sz="2400" dirty="0">
                <a:latin typeface="Arial" panose="020B0604020202020204" pitchFamily="34" charset="0"/>
              </a:rPr>
              <a:t>《</a:t>
            </a:r>
            <a:r>
              <a:rPr lang="zh-CN" altLang="en-US" sz="2400" dirty="0">
                <a:latin typeface="Arial" panose="020B0604020202020204" pitchFamily="34" charset="0"/>
              </a:rPr>
              <a:t>明治宪法</a:t>
            </a:r>
            <a:r>
              <a:rPr lang="en-US" altLang="zh-CN" sz="2400">
                <a:latin typeface="Arial" panose="020B0604020202020204" pitchFamily="34" charset="0"/>
              </a:rPr>
              <a:t>》</a:t>
            </a:r>
            <a:r>
              <a:rPr lang="en-US" altLang="zh-CN">
                <a:latin typeface="Arial" panose="020B0604020202020204" pitchFamily="34" charset="0"/>
              </a:rPr>
              <a:t> </a:t>
            </a:r>
          </a:p>
        </p:txBody>
      </p:sp>
      <p:sp>
        <p:nvSpPr>
          <p:cNvPr id="32775" name="矩形 32774"/>
          <p:cNvSpPr/>
          <p:nvPr/>
        </p:nvSpPr>
        <p:spPr>
          <a:xfrm>
            <a:off x="5375275" y="1905000"/>
            <a:ext cx="5003800" cy="2676525"/>
          </a:xfrm>
          <a:prstGeom prst="rect">
            <a:avLst/>
          </a:prstGeom>
          <a:noFill/>
          <a:ln w="9525">
            <a:noFill/>
          </a:ln>
        </p:spPr>
        <p:txBody>
          <a:bodyPr anchor="ctr">
            <a:spAutoFit/>
          </a:bodyPr>
          <a:lstStyle/>
          <a:p>
            <a:r>
              <a:rPr lang="en-US" altLang="zh-CN" sz="2800" dirty="0">
                <a:latin typeface="Arial" panose="020B0604020202020204" pitchFamily="34" charset="0"/>
              </a:rPr>
              <a:t>1889</a:t>
            </a:r>
            <a:r>
              <a:rPr lang="zh-CN" altLang="en-US" sz="2800" dirty="0">
                <a:latin typeface="Arial" panose="020B0604020202020204" pitchFamily="34" charset="0"/>
              </a:rPr>
              <a:t>年，明治天皇颁布了</a:t>
            </a:r>
            <a:r>
              <a:rPr lang="en-US" altLang="zh-CN" sz="2800" dirty="0">
                <a:latin typeface="Arial" panose="020B0604020202020204" pitchFamily="34" charset="0"/>
              </a:rPr>
              <a:t>《</a:t>
            </a:r>
            <a:r>
              <a:rPr lang="zh-CN" altLang="en-US" sz="2800" dirty="0">
                <a:latin typeface="Arial" panose="020B0604020202020204" pitchFamily="34" charset="0"/>
              </a:rPr>
              <a:t>大日本帝国宪法</a:t>
            </a:r>
            <a:r>
              <a:rPr lang="en-US" altLang="zh-CN" sz="2800" dirty="0">
                <a:latin typeface="Arial" panose="020B0604020202020204" pitchFamily="34" charset="0"/>
              </a:rPr>
              <a:t>》</a:t>
            </a:r>
            <a:r>
              <a:rPr lang="zh-CN" altLang="en-US" sz="2800" dirty="0">
                <a:latin typeface="Arial" panose="020B0604020202020204" pitchFamily="34" charset="0"/>
              </a:rPr>
              <a:t>，亦称</a:t>
            </a:r>
            <a:r>
              <a:rPr lang="en-US" altLang="zh-CN" sz="2800" dirty="0">
                <a:latin typeface="Arial" panose="020B0604020202020204" pitchFamily="34" charset="0"/>
              </a:rPr>
              <a:t>《</a:t>
            </a:r>
            <a:r>
              <a:rPr lang="zh-CN" altLang="en-US" sz="2800" dirty="0">
                <a:latin typeface="Arial" panose="020B0604020202020204" pitchFamily="34" charset="0"/>
              </a:rPr>
              <a:t>明治宪法</a:t>
            </a:r>
            <a:r>
              <a:rPr lang="en-US" altLang="zh-CN" sz="2800" dirty="0">
                <a:latin typeface="Arial" panose="020B0604020202020204" pitchFamily="34" charset="0"/>
              </a:rPr>
              <a:t>》</a:t>
            </a:r>
            <a:r>
              <a:rPr lang="zh-CN" altLang="en-US" sz="2800" dirty="0">
                <a:latin typeface="Arial" panose="020B0604020202020204" pitchFamily="34" charset="0"/>
              </a:rPr>
              <a:t>。</a:t>
            </a:r>
            <a:r>
              <a:rPr lang="en-US" altLang="zh-CN" sz="2800" dirty="0">
                <a:solidFill>
                  <a:srgbClr val="FF00FF"/>
                </a:solidFill>
                <a:latin typeface="Arial" panose="020B0604020202020204" pitchFamily="34" charset="0"/>
              </a:rPr>
              <a:t>《</a:t>
            </a:r>
            <a:r>
              <a:rPr lang="zh-CN" altLang="en-US" sz="2800" dirty="0">
                <a:solidFill>
                  <a:srgbClr val="FF00FF"/>
                </a:solidFill>
                <a:latin typeface="Arial" panose="020B0604020202020204" pitchFamily="34" charset="0"/>
              </a:rPr>
              <a:t>明治宪法</a:t>
            </a:r>
            <a:r>
              <a:rPr lang="en-US" altLang="zh-CN" sz="2800" dirty="0">
                <a:solidFill>
                  <a:srgbClr val="FF00FF"/>
                </a:solidFill>
                <a:latin typeface="Arial" panose="020B0604020202020204" pitchFamily="34" charset="0"/>
              </a:rPr>
              <a:t>》</a:t>
            </a:r>
            <a:r>
              <a:rPr lang="zh-CN" altLang="en-US" sz="2800" dirty="0">
                <a:solidFill>
                  <a:srgbClr val="FF00FF"/>
                </a:solidFill>
                <a:latin typeface="Arial" panose="020B0604020202020204" pitchFamily="34" charset="0"/>
              </a:rPr>
              <a:t>作为明治维新的重要成果</a:t>
            </a:r>
            <a:r>
              <a:rPr lang="zh-CN" altLang="en-US" sz="2800" dirty="0">
                <a:latin typeface="Arial" panose="020B0604020202020204" pitchFamily="34" charset="0"/>
              </a:rPr>
              <a:t>，规定了人民的某些基本权利，并确立了君主立宪制 。</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6" name="内容占位符 33795"/>
          <p:cNvGraphicFramePr>
            <a:graphicFrameLocks/>
          </p:cNvGraphicFramePr>
          <p:nvPr>
            <p:ph idx="1"/>
          </p:nvPr>
        </p:nvGraphicFramePr>
        <p:xfrm>
          <a:off x="982663" y="1636713"/>
          <a:ext cx="4148137" cy="4510087"/>
        </p:xfrm>
        <a:graphic>
          <a:graphicData uri="http://schemas.openxmlformats.org/presentationml/2006/ole">
            <p:oleObj spid="_x0000_s3076" r:id="rId3" imgW="9569880" imgH="10406160" progId="">
              <p:embed/>
            </p:oleObj>
          </a:graphicData>
        </a:graphic>
      </p:graphicFrame>
      <p:sp>
        <p:nvSpPr>
          <p:cNvPr id="33799" name="矩形 33798"/>
          <p:cNvSpPr/>
          <p:nvPr/>
        </p:nvSpPr>
        <p:spPr>
          <a:xfrm>
            <a:off x="5232400" y="1827689"/>
            <a:ext cx="5435600" cy="3969385"/>
          </a:xfrm>
          <a:prstGeom prst="rect">
            <a:avLst/>
          </a:prstGeom>
          <a:noFill/>
          <a:ln w="9525">
            <a:noFill/>
          </a:ln>
        </p:spPr>
        <p:txBody>
          <a:bodyPr anchor="ctr">
            <a:spAutoFit/>
          </a:bodyPr>
          <a:lstStyle/>
          <a:p>
            <a:pPr indent="266700"/>
            <a:r>
              <a:rPr lang="zh-CN" altLang="en-US" sz="2800" dirty="0">
                <a:latin typeface="Arial" panose="020B0604020202020204" pitchFamily="34" charset="0"/>
              </a:rPr>
              <a:t>明治政府还致力于废除不平等条约，经过多年外交努力，到</a:t>
            </a:r>
            <a:r>
              <a:rPr lang="en-US" altLang="zh-CN" sz="2800" dirty="0">
                <a:latin typeface="Arial" panose="020B0604020202020204" pitchFamily="34" charset="0"/>
              </a:rPr>
              <a:t>1911</a:t>
            </a:r>
            <a:r>
              <a:rPr lang="zh-CN" altLang="en-US" sz="2800" dirty="0">
                <a:latin typeface="Arial" panose="020B0604020202020204" pitchFamily="34" charset="0"/>
              </a:rPr>
              <a:t>年，完全废除了治外法权，取消了外国人居留权，恢复了关税自主权等，为日本摆脱沦为半殖民地的危机创造了条件，使</a:t>
            </a:r>
            <a:r>
              <a:rPr lang="zh-CN" altLang="en-US" sz="2800" dirty="0">
                <a:solidFill>
                  <a:srgbClr val="FF00FF"/>
                </a:solidFill>
                <a:latin typeface="Arial" panose="020B0604020202020204" pitchFamily="34" charset="0"/>
              </a:rPr>
              <a:t>日本成为当时亚洲唯一能够继续保持民族独立的国家。</a:t>
            </a:r>
          </a:p>
          <a:p>
            <a:pPr indent="266700" eaLnBrk="0" hangingPunct="0"/>
            <a:endParaRPr lang="zh-CN" altLang="en-US" sz="2800" dirty="0">
              <a:solidFill>
                <a:srgbClr val="FF00FF"/>
              </a:solidFill>
              <a:latin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67" name="表格 39966"/>
          <p:cNvGraphicFramePr/>
          <p:nvPr/>
        </p:nvGraphicFramePr>
        <p:xfrm>
          <a:off x="2711450" y="692150"/>
          <a:ext cx="6891020" cy="3166745"/>
        </p:xfrm>
        <a:graphic>
          <a:graphicData uri="http://schemas.openxmlformats.org/drawingml/2006/table">
            <a:tbl>
              <a:tblPr/>
              <a:tblGrid>
                <a:gridCol w="1021080"/>
                <a:gridCol w="2721610"/>
                <a:gridCol w="3148330"/>
              </a:tblGrid>
              <a:tr h="74803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国家</a:t>
                      </a:r>
                    </a:p>
                  </a:txBody>
                  <a:tcPr marL="0" marR="0" marT="0" marB="0" anchor="ctr" anchorCtr="1">
                    <a:lnL w="28575"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28575"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时间</a:t>
                      </a:r>
                    </a:p>
                  </a:txBody>
                  <a:tcPr marL="0" marR="0" marT="0" marB="0" anchor="ctr" anchorCtr="1">
                    <a:lnL w="12700"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28575"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年平均增长速度</a:t>
                      </a:r>
                    </a:p>
                  </a:txBody>
                  <a:tcPr marL="0" marR="0" marT="0" marB="0" anchor="ctr" anchorCtr="1">
                    <a:lnL w="12700" cap="flat" cmpd="sng">
                      <a:solidFill>
                        <a:srgbClr val="FF0000"/>
                      </a:solidFill>
                      <a:prstDash val="solid"/>
                      <a:headEnd type="none" w="med" len="med"/>
                      <a:tailEnd type="none" w="med" len="med"/>
                    </a:lnL>
                    <a:lnR w="28575" cap="flat" cmpd="sng">
                      <a:solidFill>
                        <a:srgbClr val="FF0000"/>
                      </a:solidFill>
                      <a:prstDash val="solid"/>
                      <a:headEnd type="none" w="med" len="med"/>
                      <a:tailEnd type="none" w="med" len="med"/>
                    </a:lnR>
                    <a:lnT w="28575"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r>
              <a:tr h="60452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日</a:t>
                      </a:r>
                    </a:p>
                  </a:txBody>
                  <a:tcPr marL="0" marR="0" marT="0" marB="0" anchor="ctr" anchorCtr="1">
                    <a:lnL w="28575"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dirty="0">
                          <a:solidFill>
                            <a:srgbClr val="0000FF"/>
                          </a:solidFill>
                          <a:latin typeface="宋体" panose="02010600030101010101" pitchFamily="2" charset="-122"/>
                        </a:rPr>
                        <a:t>1868</a:t>
                      </a:r>
                      <a:r>
                        <a:rPr lang="zh-CN" altLang="en-US" sz="3400" b="1" dirty="0">
                          <a:solidFill>
                            <a:srgbClr val="0000FF"/>
                          </a:solidFill>
                          <a:latin typeface="宋体" panose="02010600030101010101" pitchFamily="2" charset="-122"/>
                        </a:rPr>
                        <a:t>～</a:t>
                      </a:r>
                      <a:r>
                        <a:rPr lang="en-US" altLang="zh-CN" sz="3400" b="1">
                          <a:solidFill>
                            <a:srgbClr val="0000FF"/>
                          </a:solidFill>
                          <a:latin typeface="宋体" panose="02010600030101010101" pitchFamily="2" charset="-122"/>
                        </a:rPr>
                        <a:t>1873</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a:solidFill>
                            <a:srgbClr val="0000FF"/>
                          </a:solidFill>
                          <a:latin typeface="宋体" panose="02010600030101010101" pitchFamily="2" charset="-122"/>
                        </a:rPr>
                        <a:t>32.2%</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28575"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r>
              <a:tr h="60452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英</a:t>
                      </a:r>
                    </a:p>
                  </a:txBody>
                  <a:tcPr marL="0" marR="0" marT="0" marB="0" anchor="ctr" anchorCtr="1">
                    <a:lnL w="28575"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dirty="0">
                          <a:solidFill>
                            <a:srgbClr val="0000FF"/>
                          </a:solidFill>
                          <a:latin typeface="宋体" panose="02010600030101010101" pitchFamily="2" charset="-122"/>
                        </a:rPr>
                        <a:t>1851</a:t>
                      </a:r>
                      <a:r>
                        <a:rPr lang="zh-CN" altLang="en-US" sz="3400" b="1" dirty="0">
                          <a:solidFill>
                            <a:srgbClr val="0000FF"/>
                          </a:solidFill>
                          <a:latin typeface="宋体" panose="02010600030101010101" pitchFamily="2" charset="-122"/>
                        </a:rPr>
                        <a:t>～</a:t>
                      </a:r>
                      <a:r>
                        <a:rPr lang="en-US" altLang="zh-CN" sz="3400" b="1">
                          <a:solidFill>
                            <a:srgbClr val="0000FF"/>
                          </a:solidFill>
                          <a:latin typeface="宋体" panose="02010600030101010101" pitchFamily="2" charset="-122"/>
                        </a:rPr>
                        <a:t>1873</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a:solidFill>
                            <a:srgbClr val="0000FF"/>
                          </a:solidFill>
                          <a:latin typeface="宋体" panose="02010600030101010101" pitchFamily="2" charset="-122"/>
                        </a:rPr>
                        <a:t>3.3%</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28575"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r>
              <a:tr h="604520">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美</a:t>
                      </a:r>
                    </a:p>
                  </a:txBody>
                  <a:tcPr marL="0" marR="0" marT="0" marB="0" anchor="ctr" anchorCtr="1">
                    <a:lnL w="28575"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dirty="0">
                          <a:solidFill>
                            <a:srgbClr val="0000FF"/>
                          </a:solidFill>
                          <a:latin typeface="宋体" panose="02010600030101010101" pitchFamily="2" charset="-122"/>
                        </a:rPr>
                        <a:t>1861</a:t>
                      </a:r>
                      <a:r>
                        <a:rPr lang="zh-CN" altLang="en-US" sz="3400" b="1" dirty="0">
                          <a:solidFill>
                            <a:srgbClr val="0000FF"/>
                          </a:solidFill>
                          <a:latin typeface="宋体" panose="02010600030101010101" pitchFamily="2" charset="-122"/>
                        </a:rPr>
                        <a:t>～</a:t>
                      </a:r>
                      <a:r>
                        <a:rPr lang="en-US" altLang="zh-CN" sz="3400" b="1">
                          <a:solidFill>
                            <a:srgbClr val="0000FF"/>
                          </a:solidFill>
                          <a:latin typeface="宋体" panose="02010600030101010101" pitchFamily="2" charset="-122"/>
                        </a:rPr>
                        <a:t>1873</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a:solidFill>
                            <a:srgbClr val="0000FF"/>
                          </a:solidFill>
                          <a:latin typeface="宋体" panose="02010600030101010101" pitchFamily="2" charset="-122"/>
                        </a:rPr>
                        <a:t>5%</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28575"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12700" cap="flat" cmpd="sng">
                      <a:solidFill>
                        <a:srgbClr val="FF0000"/>
                      </a:solidFill>
                      <a:prstDash val="solid"/>
                      <a:headEnd type="none" w="med" len="med"/>
                      <a:tailEnd type="none" w="med" len="med"/>
                    </a:lnB>
                    <a:lnTlToBr>
                      <a:noFill/>
                    </a:lnTlToBr>
                    <a:lnBlToTr>
                      <a:noFill/>
                    </a:lnBlToTr>
                    <a:noFill/>
                  </a:tcPr>
                </a:tc>
              </a:tr>
              <a:tr h="605155">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zh-CN" altLang="en-US" sz="3400" b="1" dirty="0">
                          <a:solidFill>
                            <a:srgbClr val="0000FF"/>
                          </a:solidFill>
                          <a:latin typeface="宋体" panose="02010600030101010101" pitchFamily="2" charset="-122"/>
                        </a:rPr>
                        <a:t>德</a:t>
                      </a:r>
                    </a:p>
                  </a:txBody>
                  <a:tcPr marL="0" marR="0" marT="0" marB="0" anchor="ctr" anchorCtr="1">
                    <a:lnL w="28575"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28575"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dirty="0">
                          <a:solidFill>
                            <a:srgbClr val="0000FF"/>
                          </a:solidFill>
                          <a:latin typeface="宋体" panose="02010600030101010101" pitchFamily="2" charset="-122"/>
                        </a:rPr>
                        <a:t>1861</a:t>
                      </a:r>
                      <a:r>
                        <a:rPr lang="zh-CN" altLang="en-US" sz="3400" b="1" dirty="0">
                          <a:solidFill>
                            <a:srgbClr val="0000FF"/>
                          </a:solidFill>
                          <a:latin typeface="宋体" panose="02010600030101010101" pitchFamily="2" charset="-122"/>
                        </a:rPr>
                        <a:t>～</a:t>
                      </a:r>
                      <a:r>
                        <a:rPr lang="en-US" altLang="zh-CN" sz="3400" b="1">
                          <a:solidFill>
                            <a:srgbClr val="0000FF"/>
                          </a:solidFill>
                          <a:latin typeface="宋体" panose="02010600030101010101" pitchFamily="2" charset="-122"/>
                        </a:rPr>
                        <a:t>1873</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12700"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28575" cap="flat" cmpd="sng">
                      <a:solidFill>
                        <a:srgbClr val="FF0000"/>
                      </a:solidFill>
                      <a:prstDash val="solid"/>
                      <a:headEnd type="none" w="med" len="med"/>
                      <a:tailEnd type="none" w="med" len="med"/>
                    </a:lnB>
                    <a:lnTlToBr>
                      <a:noFill/>
                    </a:lnTlToBr>
                    <a:lnBlToTr>
                      <a:noFill/>
                    </a:lnBlToTr>
                    <a:noFill/>
                  </a:tcPr>
                </a:tc>
                <a:tc>
                  <a:txBody>
                    <a:bodyPr/>
                    <a:lstStyle>
                      <a:lvl1pPr marL="342900" lvl="0" indent="-342900" algn="l" defTabSz="914400" rtl="0" eaLnBrk="1" fontAlgn="base" latinLnBrk="0" hangingPunct="1">
                        <a:lnSpc>
                          <a:spcPct val="100000"/>
                        </a:lnSpc>
                        <a:spcBef>
                          <a:spcPct val="20000"/>
                        </a:spcBef>
                        <a:spcAft>
                          <a:spcPct val="0"/>
                        </a:spcAft>
                        <a:buChar char="•"/>
                        <a:defRPr sz="28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har char="»"/>
                        <a:defRPr sz="18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50000"/>
                        </a:spcBef>
                        <a:buNone/>
                      </a:pPr>
                      <a:r>
                        <a:rPr lang="en-US" altLang="zh-CN" sz="3400" b="1">
                          <a:solidFill>
                            <a:srgbClr val="0000FF"/>
                          </a:solidFill>
                          <a:latin typeface="宋体" panose="02010600030101010101" pitchFamily="2" charset="-122"/>
                        </a:rPr>
                        <a:t>3.8%</a:t>
                      </a:r>
                      <a:endParaRPr lang="zh-CN" altLang="en-US" sz="3400" b="1">
                        <a:solidFill>
                          <a:srgbClr val="0000FF"/>
                        </a:solidFill>
                        <a:latin typeface="宋体" panose="02010600030101010101" pitchFamily="2" charset="-122"/>
                      </a:endParaRPr>
                    </a:p>
                  </a:txBody>
                  <a:tcPr marL="0" marR="0" marT="0" marB="0" anchor="ctr" anchorCtr="1">
                    <a:lnL w="12700" cap="flat" cmpd="sng">
                      <a:solidFill>
                        <a:srgbClr val="FF0000"/>
                      </a:solidFill>
                      <a:prstDash val="solid"/>
                      <a:headEnd type="none" w="med" len="med"/>
                      <a:tailEnd type="none" w="med" len="med"/>
                    </a:lnL>
                    <a:lnR w="28575" cap="flat" cmpd="sng">
                      <a:solidFill>
                        <a:srgbClr val="FF0000"/>
                      </a:solidFill>
                      <a:prstDash val="solid"/>
                      <a:headEnd type="none" w="med" len="med"/>
                      <a:tailEnd type="none" w="med" len="med"/>
                    </a:lnR>
                    <a:lnT w="12700" cap="flat" cmpd="sng">
                      <a:solidFill>
                        <a:srgbClr val="FF0000"/>
                      </a:solidFill>
                      <a:prstDash val="solid"/>
                      <a:headEnd type="none" w="med" len="med"/>
                      <a:tailEnd type="none" w="med" len="med"/>
                    </a:lnT>
                    <a:lnB w="28575" cap="flat" cmpd="sng">
                      <a:solidFill>
                        <a:srgbClr val="FF0000"/>
                      </a:solidFill>
                      <a:prstDash val="solid"/>
                      <a:headEnd type="none" w="med" len="med"/>
                      <a:tailEnd type="none" w="med" len="med"/>
                    </a:lnB>
                    <a:lnTlToBr>
                      <a:noFill/>
                    </a:lnTlToBr>
                    <a:lnBlToTr>
                      <a:noFill/>
                    </a:lnBlToTr>
                    <a:noFill/>
                  </a:tcPr>
                </a:tc>
              </a:tr>
            </a:tbl>
          </a:graphicData>
        </a:graphic>
      </p:graphicFrame>
      <p:sp>
        <p:nvSpPr>
          <p:cNvPr id="39965" name="矩形 39964"/>
          <p:cNvSpPr/>
          <p:nvPr/>
        </p:nvSpPr>
        <p:spPr>
          <a:xfrm>
            <a:off x="1992313" y="4865212"/>
            <a:ext cx="8278812" cy="1383665"/>
          </a:xfrm>
          <a:prstGeom prst="rect">
            <a:avLst/>
          </a:prstGeom>
          <a:noFill/>
          <a:ln w="9525">
            <a:noFill/>
          </a:ln>
        </p:spPr>
        <p:txBody>
          <a:bodyPr anchor="ctr">
            <a:spAutoFit/>
          </a:bodyPr>
          <a:lstStyle/>
          <a:p>
            <a:r>
              <a:rPr lang="zh-CN" altLang="en-US" sz="2800" dirty="0">
                <a:latin typeface="Arial" panose="020B0604020202020204" pitchFamily="34" charset="0"/>
              </a:rPr>
              <a:t>它改变了日本封建落后的面貌，扭转了日本民族的历史命运，使日本走上了资本主义的发展道路。</a:t>
            </a:r>
            <a:r>
              <a:rPr lang="zh-CN" altLang="en-US" sz="2800" dirty="0">
                <a:solidFill>
                  <a:srgbClr val="FF00FF"/>
                </a:solidFill>
                <a:latin typeface="Arial" panose="020B0604020202020204" pitchFamily="34" charset="0"/>
              </a:rPr>
              <a:t>是日本历史的重大转折。 </a:t>
            </a:r>
          </a:p>
        </p:txBody>
      </p:sp>
      <p:sp>
        <p:nvSpPr>
          <p:cNvPr id="39966" name="矩形 39965"/>
          <p:cNvSpPr/>
          <p:nvPr/>
        </p:nvSpPr>
        <p:spPr>
          <a:xfrm>
            <a:off x="1703388" y="4292600"/>
            <a:ext cx="3097212" cy="521970"/>
          </a:xfrm>
          <a:prstGeom prst="rect">
            <a:avLst/>
          </a:prstGeom>
          <a:noFill/>
          <a:ln w="9525">
            <a:noFill/>
          </a:ln>
        </p:spPr>
        <p:txBody>
          <a:bodyPr>
            <a:spAutoFit/>
          </a:bodyPr>
          <a:lstStyle/>
          <a:p>
            <a:r>
              <a:rPr lang="zh-CN" altLang="en-US" sz="2800" b="1" dirty="0">
                <a:solidFill>
                  <a:srgbClr val="FF0000"/>
                </a:solidFill>
                <a:latin typeface="Arial" panose="020B0604020202020204" pitchFamily="34" charset="0"/>
                <a:ea typeface="楷体_GB2312" panose="02010609030101010101" charset="-122"/>
              </a:rPr>
              <a:t>进步性：（作用）</a:t>
            </a:r>
            <a:r>
              <a:rPr lang="zh-CN" altLang="en-US" sz="2800" b="1" dirty="0">
                <a:solidFill>
                  <a:srgbClr val="0000FF"/>
                </a:solidFill>
                <a:latin typeface="Arial" panose="020B0604020202020204" pitchFamily="34" charset="0"/>
              </a:rPr>
              <a:t>   </a:t>
            </a:r>
            <a:endParaRPr lang="zh-CN" altLang="en-US" sz="2800" dirty="0">
              <a:solidFill>
                <a:srgbClr val="000000"/>
              </a:solidFill>
              <a:latin typeface="Arial" panose="020B0604020202020204" pitchFamily="34" charset="0"/>
            </a:endParaRPr>
          </a:p>
        </p:txBody>
      </p:sp>
      <p:sp>
        <p:nvSpPr>
          <p:cNvPr id="39968" name="矩形 39967"/>
          <p:cNvSpPr/>
          <p:nvPr/>
        </p:nvSpPr>
        <p:spPr>
          <a:xfrm>
            <a:off x="1524000" y="0"/>
            <a:ext cx="1835150" cy="583565"/>
          </a:xfrm>
          <a:prstGeom prst="rect">
            <a:avLst/>
          </a:prstGeom>
          <a:noFill/>
          <a:ln w="9525">
            <a:noFill/>
          </a:ln>
        </p:spPr>
        <p:txBody>
          <a:bodyPr>
            <a:spAutoFit/>
          </a:bodyPr>
          <a:lstStyle/>
          <a:p>
            <a:r>
              <a:rPr lang="en-US" altLang="zh-CN" sz="3200" b="1" dirty="0">
                <a:solidFill>
                  <a:srgbClr val="000000"/>
                </a:solidFill>
                <a:latin typeface="楷体_GB2312" panose="02010609030101010101" charset="-122"/>
                <a:ea typeface="楷体_GB2312" panose="02010609030101010101" charset="-122"/>
              </a:rPr>
              <a:t>4</a:t>
            </a:r>
            <a:r>
              <a:rPr lang="zh-CN" altLang="en-US" sz="3200" b="1" dirty="0">
                <a:solidFill>
                  <a:srgbClr val="000000"/>
                </a:solidFill>
                <a:latin typeface="楷体_GB2312" panose="02010609030101010101" charset="-122"/>
                <a:ea typeface="楷体_GB2312" panose="02010609030101010101" charset="-122"/>
              </a:rPr>
              <a:t>、影响：</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66"/>
                                        </p:tgtEl>
                                        <p:attrNameLst>
                                          <p:attrName>style.visibility</p:attrName>
                                        </p:attrNameLst>
                                      </p:cBhvr>
                                      <p:to>
                                        <p:strVal val="visible"/>
                                      </p:to>
                                    </p:set>
                                    <p:anim calcmode="lin" valueType="num">
                                      <p:cBhvr additive="base">
                                        <p:cTn id="7" dur="500" fill="hold"/>
                                        <p:tgtEl>
                                          <p:spTgt spid="39966"/>
                                        </p:tgtEl>
                                        <p:attrNameLst>
                                          <p:attrName>ppt_x</p:attrName>
                                        </p:attrNameLst>
                                      </p:cBhvr>
                                      <p:tavLst>
                                        <p:tav tm="0">
                                          <p:val>
                                            <p:strVal val="#ppt_x"/>
                                          </p:val>
                                        </p:tav>
                                        <p:tav tm="100000">
                                          <p:val>
                                            <p:strVal val="#ppt_x"/>
                                          </p:val>
                                        </p:tav>
                                      </p:tavLst>
                                    </p:anim>
                                    <p:anim calcmode="lin" valueType="num">
                                      <p:cBhvr additive="base">
                                        <p:cTn id="8" dur="500" fill="hold"/>
                                        <p:tgtEl>
                                          <p:spTgt spid="399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65"/>
                                        </p:tgtEl>
                                        <p:attrNameLst>
                                          <p:attrName>style.visibility</p:attrName>
                                        </p:attrNameLst>
                                      </p:cBhvr>
                                      <p:to>
                                        <p:strVal val="visible"/>
                                      </p:to>
                                    </p:set>
                                    <p:anim calcmode="lin" valueType="num">
                                      <p:cBhvr additive="base">
                                        <p:cTn id="13" dur="500" fill="hold"/>
                                        <p:tgtEl>
                                          <p:spTgt spid="39965"/>
                                        </p:tgtEl>
                                        <p:attrNameLst>
                                          <p:attrName>ppt_x</p:attrName>
                                        </p:attrNameLst>
                                      </p:cBhvr>
                                      <p:tavLst>
                                        <p:tav tm="0">
                                          <p:val>
                                            <p:strVal val="#ppt_x"/>
                                          </p:val>
                                        </p:tav>
                                        <p:tav tm="100000">
                                          <p:val>
                                            <p:strVal val="#ppt_x"/>
                                          </p:val>
                                        </p:tav>
                                      </p:tavLst>
                                    </p:anim>
                                    <p:anim calcmode="lin" valueType="num">
                                      <p:cBhvr additive="base">
                                        <p:cTn id="14" dur="500" fill="hold"/>
                                        <p:tgtEl>
                                          <p:spTgt spid="399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65" grpId="0"/>
      <p:bldP spid="3996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38913" descr="5100339_115814594000_2"/>
          <p:cNvPicPr>
            <a:picLocks noChangeAspect="1"/>
          </p:cNvPicPr>
          <p:nvPr/>
        </p:nvPicPr>
        <p:blipFill>
          <a:blip r:embed="rId2"/>
          <a:stretch>
            <a:fillRect/>
          </a:stretch>
        </p:blipFill>
        <p:spPr>
          <a:xfrm>
            <a:off x="1524000" y="0"/>
            <a:ext cx="9144000" cy="6858000"/>
          </a:xfrm>
          <a:prstGeom prst="rect">
            <a:avLst/>
          </a:prstGeom>
          <a:noFill/>
          <a:ln w="9525">
            <a:noFill/>
          </a:ln>
        </p:spPr>
      </p:pic>
      <p:pic>
        <p:nvPicPr>
          <p:cNvPr id="38915" name="图片 38914" descr="01300001191895130192540716503"/>
          <p:cNvPicPr>
            <a:picLocks noChangeAspect="1"/>
          </p:cNvPicPr>
          <p:nvPr/>
        </p:nvPicPr>
        <p:blipFill>
          <a:blip r:embed="rId3"/>
          <a:stretch>
            <a:fillRect/>
          </a:stretch>
        </p:blipFill>
        <p:spPr>
          <a:xfrm>
            <a:off x="1524000" y="620713"/>
            <a:ext cx="9144000" cy="4321175"/>
          </a:xfrm>
          <a:prstGeom prst="rect">
            <a:avLst/>
          </a:prstGeom>
          <a:noFill/>
          <a:ln w="9525">
            <a:noFill/>
          </a:ln>
        </p:spPr>
      </p:pic>
      <p:pic>
        <p:nvPicPr>
          <p:cNvPr id="38916" name="图片 38915" descr="hbrb20140918%BF%AA%B7%C5%CA%D3%D2%B0%D2%BBv06_9"/>
          <p:cNvPicPr>
            <a:picLocks noChangeAspect="1"/>
          </p:cNvPicPr>
          <p:nvPr/>
        </p:nvPicPr>
        <p:blipFill>
          <a:blip r:embed="rId4"/>
          <a:stretch>
            <a:fillRect/>
          </a:stretch>
        </p:blipFill>
        <p:spPr>
          <a:xfrm>
            <a:off x="2208213" y="549275"/>
            <a:ext cx="8459787" cy="4389438"/>
          </a:xfrm>
          <a:prstGeom prst="rect">
            <a:avLst/>
          </a:prstGeom>
          <a:noFill/>
          <a:ln w="9525">
            <a:noFill/>
          </a:ln>
        </p:spPr>
      </p:pic>
      <p:pic>
        <p:nvPicPr>
          <p:cNvPr id="38917" name="图片 38916" descr="t01568e7e034472dc10"/>
          <p:cNvPicPr>
            <a:picLocks noChangeAspect="1"/>
          </p:cNvPicPr>
          <p:nvPr/>
        </p:nvPicPr>
        <p:blipFill>
          <a:blip r:embed="rId5"/>
          <a:stretch>
            <a:fillRect/>
          </a:stretch>
        </p:blipFill>
        <p:spPr>
          <a:xfrm>
            <a:off x="2855913" y="549275"/>
            <a:ext cx="7812087" cy="4392613"/>
          </a:xfrm>
          <a:prstGeom prst="rect">
            <a:avLst/>
          </a:prstGeom>
          <a:noFill/>
          <a:ln w="9525">
            <a:noFill/>
          </a:ln>
        </p:spPr>
      </p:pic>
      <p:pic>
        <p:nvPicPr>
          <p:cNvPr id="38918" name="图片 38917" descr="1124102616_fqaixm"/>
          <p:cNvPicPr>
            <a:picLocks noChangeAspect="1"/>
          </p:cNvPicPr>
          <p:nvPr/>
        </p:nvPicPr>
        <p:blipFill>
          <a:blip r:embed="rId6"/>
          <a:stretch>
            <a:fillRect/>
          </a:stretch>
        </p:blipFill>
        <p:spPr>
          <a:xfrm>
            <a:off x="3648075" y="549275"/>
            <a:ext cx="7019925" cy="4392613"/>
          </a:xfrm>
          <a:prstGeom prst="rect">
            <a:avLst/>
          </a:prstGeom>
          <a:noFill/>
          <a:ln w="9525">
            <a:noFill/>
          </a:ln>
        </p:spPr>
      </p:pic>
      <p:sp>
        <p:nvSpPr>
          <p:cNvPr id="38919" name="矩形 38918"/>
          <p:cNvSpPr/>
          <p:nvPr/>
        </p:nvSpPr>
        <p:spPr>
          <a:xfrm>
            <a:off x="1524000" y="5229225"/>
            <a:ext cx="3168650" cy="460375"/>
          </a:xfrm>
          <a:prstGeom prst="rect">
            <a:avLst/>
          </a:prstGeom>
          <a:noFill/>
          <a:ln w="9525">
            <a:noFill/>
          </a:ln>
        </p:spPr>
        <p:txBody>
          <a:bodyPr>
            <a:spAutoFit/>
          </a:bodyPr>
          <a:lstStyle/>
          <a:p>
            <a:pPr>
              <a:spcBef>
                <a:spcPct val="50000"/>
              </a:spcBef>
            </a:pPr>
            <a:r>
              <a:rPr lang="en-US" altLang="zh-CN" sz="2400" b="1" dirty="0">
                <a:solidFill>
                  <a:srgbClr val="000000"/>
                </a:solidFill>
                <a:latin typeface="黑体" panose="02010600030101010101" pitchFamily="49" charset="-122"/>
                <a:ea typeface="黑体" panose="02010600030101010101" pitchFamily="49" charset="-122"/>
              </a:rPr>
              <a:t>1894</a:t>
            </a:r>
            <a:r>
              <a:rPr lang="zh-CN" altLang="en-US" sz="2400" b="1" dirty="0">
                <a:solidFill>
                  <a:srgbClr val="000000"/>
                </a:solidFill>
                <a:latin typeface="黑体" panose="02010600030101010101" pitchFamily="49" charset="-122"/>
                <a:ea typeface="黑体" panose="02010600030101010101" pitchFamily="49" charset="-122"/>
              </a:rPr>
              <a:t>年甲午中日战争</a:t>
            </a:r>
            <a:endParaRPr lang="en-US" altLang="en-US">
              <a:solidFill>
                <a:srgbClr val="000000"/>
              </a:solidFill>
              <a:latin typeface="Arial" panose="020B0604020202020204" pitchFamily="34" charset="0"/>
            </a:endParaRPr>
          </a:p>
        </p:txBody>
      </p:sp>
      <p:sp>
        <p:nvSpPr>
          <p:cNvPr id="38920" name="矩形 38919"/>
          <p:cNvSpPr/>
          <p:nvPr/>
        </p:nvSpPr>
        <p:spPr>
          <a:xfrm>
            <a:off x="4656138" y="5229225"/>
            <a:ext cx="2633980" cy="460375"/>
          </a:xfrm>
          <a:prstGeom prst="rect">
            <a:avLst/>
          </a:prstGeom>
          <a:noFill/>
          <a:ln w="9525">
            <a:noFill/>
          </a:ln>
        </p:spPr>
        <p:txBody>
          <a:bodyPr wrap="none">
            <a:spAutoFit/>
          </a:bodyPr>
          <a:lstStyle/>
          <a:p>
            <a:pPr>
              <a:spcBef>
                <a:spcPct val="50000"/>
              </a:spcBef>
            </a:pPr>
            <a:r>
              <a:rPr lang="en-US" altLang="zh-CN" sz="2400" b="1" dirty="0">
                <a:solidFill>
                  <a:srgbClr val="000000"/>
                </a:solidFill>
                <a:latin typeface="黑体" panose="02010600030101010101" pitchFamily="49" charset="-122"/>
                <a:ea typeface="黑体" panose="02010600030101010101" pitchFamily="49" charset="-122"/>
              </a:rPr>
              <a:t>1931</a:t>
            </a:r>
            <a:r>
              <a:rPr lang="zh-CN" altLang="en-US" sz="2400" b="1" dirty="0">
                <a:solidFill>
                  <a:srgbClr val="000000"/>
                </a:solidFill>
                <a:latin typeface="黑体" panose="02010600030101010101" pitchFamily="49" charset="-122"/>
                <a:ea typeface="黑体" panose="02010600030101010101" pitchFamily="49" charset="-122"/>
              </a:rPr>
              <a:t>年九一八事变</a:t>
            </a:r>
            <a:endParaRPr lang="en-US" altLang="en-US">
              <a:solidFill>
                <a:srgbClr val="000000"/>
              </a:solidFill>
              <a:latin typeface="Arial" panose="020B0604020202020204" pitchFamily="34" charset="0"/>
            </a:endParaRPr>
          </a:p>
        </p:txBody>
      </p:sp>
      <p:sp>
        <p:nvSpPr>
          <p:cNvPr id="38921" name="矩形 38920"/>
          <p:cNvSpPr/>
          <p:nvPr/>
        </p:nvSpPr>
        <p:spPr>
          <a:xfrm>
            <a:off x="7535863" y="5229225"/>
            <a:ext cx="2633980" cy="460375"/>
          </a:xfrm>
          <a:prstGeom prst="rect">
            <a:avLst/>
          </a:prstGeom>
          <a:noFill/>
          <a:ln w="9525">
            <a:noFill/>
          </a:ln>
        </p:spPr>
        <p:txBody>
          <a:bodyPr wrap="none">
            <a:spAutoFit/>
          </a:bodyPr>
          <a:lstStyle/>
          <a:p>
            <a:pPr>
              <a:spcBef>
                <a:spcPct val="50000"/>
              </a:spcBef>
            </a:pPr>
            <a:r>
              <a:rPr lang="en-US" altLang="zh-CN" sz="2400" b="1" dirty="0">
                <a:solidFill>
                  <a:srgbClr val="000000"/>
                </a:solidFill>
                <a:latin typeface="黑体" panose="02010600030101010101" pitchFamily="49" charset="-122"/>
                <a:ea typeface="黑体" panose="02010600030101010101" pitchFamily="49" charset="-122"/>
              </a:rPr>
              <a:t>1937</a:t>
            </a:r>
            <a:r>
              <a:rPr lang="zh-CN" altLang="en-US" sz="2400" b="1" dirty="0">
                <a:solidFill>
                  <a:srgbClr val="000000"/>
                </a:solidFill>
                <a:latin typeface="黑体" panose="02010600030101010101" pitchFamily="49" charset="-122"/>
                <a:ea typeface="黑体" panose="02010600030101010101" pitchFamily="49" charset="-122"/>
              </a:rPr>
              <a:t>年卢沟桥事变</a:t>
            </a:r>
            <a:endParaRPr lang="en-US" altLang="en-US">
              <a:solidFill>
                <a:srgbClr val="000000"/>
              </a:solidFill>
              <a:latin typeface="Arial" panose="020B0604020202020204" pitchFamily="34" charset="0"/>
            </a:endParaRPr>
          </a:p>
        </p:txBody>
      </p:sp>
      <p:sp>
        <p:nvSpPr>
          <p:cNvPr id="38922" name="矩形 38921"/>
          <p:cNvSpPr/>
          <p:nvPr/>
        </p:nvSpPr>
        <p:spPr>
          <a:xfrm>
            <a:off x="4656138" y="5734050"/>
            <a:ext cx="2327910" cy="460375"/>
          </a:xfrm>
          <a:prstGeom prst="rect">
            <a:avLst/>
          </a:prstGeom>
          <a:noFill/>
          <a:ln w="9525">
            <a:noFill/>
          </a:ln>
        </p:spPr>
        <p:txBody>
          <a:bodyPr wrap="none">
            <a:spAutoFit/>
          </a:bodyPr>
          <a:lstStyle/>
          <a:p>
            <a:pPr>
              <a:spcBef>
                <a:spcPct val="50000"/>
              </a:spcBef>
            </a:pPr>
            <a:r>
              <a:rPr lang="en-US" altLang="zh-CN" sz="2400" b="1" dirty="0">
                <a:solidFill>
                  <a:srgbClr val="000000"/>
                </a:solidFill>
                <a:latin typeface="黑体" panose="02010600030101010101" pitchFamily="49" charset="-122"/>
                <a:ea typeface="黑体" panose="02010600030101010101" pitchFamily="49" charset="-122"/>
              </a:rPr>
              <a:t>1945</a:t>
            </a:r>
            <a:r>
              <a:rPr lang="zh-CN" altLang="en-US" sz="2400" b="1" dirty="0">
                <a:solidFill>
                  <a:srgbClr val="000000"/>
                </a:solidFill>
                <a:latin typeface="黑体" panose="02010600030101010101" pitchFamily="49" charset="-122"/>
                <a:ea typeface="黑体" panose="02010600030101010101" pitchFamily="49" charset="-122"/>
              </a:rPr>
              <a:t>年日本投降</a:t>
            </a:r>
            <a:endParaRPr lang="en-US" altLang="en-US">
              <a:solidFill>
                <a:srgbClr val="000000"/>
              </a:solidFill>
              <a:latin typeface="Arial" panose="020B0604020202020204" pitchFamily="34" charset="0"/>
            </a:endParaRPr>
          </a:p>
        </p:txBody>
      </p:sp>
      <p:sp>
        <p:nvSpPr>
          <p:cNvPr id="38923" name="矩形 38922"/>
          <p:cNvSpPr/>
          <p:nvPr/>
        </p:nvSpPr>
        <p:spPr>
          <a:xfrm>
            <a:off x="1992313" y="1052513"/>
            <a:ext cx="8496300" cy="953135"/>
          </a:xfrm>
          <a:prstGeom prst="rect">
            <a:avLst/>
          </a:prstGeom>
          <a:solidFill>
            <a:srgbClr val="E5E0EC"/>
          </a:solidFill>
          <a:ln w="9525">
            <a:noFill/>
          </a:ln>
        </p:spPr>
        <p:txBody>
          <a:bodyPr>
            <a:spAutoFit/>
          </a:bodyPr>
          <a:lstStyle/>
          <a:p>
            <a:r>
              <a:rPr lang="zh-CN" altLang="en-US" sz="2800" dirty="0">
                <a:solidFill>
                  <a:srgbClr val="000000"/>
                </a:solidFill>
                <a:latin typeface="黑体" panose="02010600030101010101" pitchFamily="49" charset="-122"/>
                <a:ea typeface="黑体" panose="02010600030101010101" pitchFamily="49" charset="-122"/>
              </a:rPr>
              <a:t>根据这几幅图片，结合明治维新的主要内容，想一想，改革有什么消极影响？</a:t>
            </a:r>
          </a:p>
        </p:txBody>
      </p:sp>
      <p:sp>
        <p:nvSpPr>
          <p:cNvPr id="38924" name="横卷形 38923"/>
          <p:cNvSpPr/>
          <p:nvPr/>
        </p:nvSpPr>
        <p:spPr>
          <a:xfrm>
            <a:off x="1703388" y="2492375"/>
            <a:ext cx="8640762" cy="2665413"/>
          </a:xfrm>
          <a:prstGeom prst="horizontalScroll">
            <a:avLst>
              <a:gd name="adj" fmla="val 12500"/>
            </a:avLst>
          </a:prstGeom>
          <a:solidFill>
            <a:srgbClr val="DBE5F1"/>
          </a:solidFill>
          <a:ln w="25400" cap="flat" cmpd="sng">
            <a:solidFill>
              <a:srgbClr val="375D8A"/>
            </a:solidFill>
            <a:prstDash val="solid"/>
            <a:headEnd type="none" w="med" len="med"/>
            <a:tailEnd type="none" w="med" len="med"/>
          </a:ln>
        </p:spPr>
        <p:txBody>
          <a:bodyPr anchor="ctr"/>
          <a:lstStyle/>
          <a:p>
            <a:pPr algn="ctr"/>
            <a:r>
              <a:rPr lang="zh-CN" altLang="en-US" sz="2800" dirty="0">
                <a:solidFill>
                  <a:srgbClr val="000000"/>
                </a:solidFill>
                <a:latin typeface="黑体" panose="02010600030101010101" pitchFamily="49" charset="-122"/>
                <a:ea typeface="黑体" panose="02010600030101010101" pitchFamily="49" charset="-122"/>
              </a:rPr>
              <a:t>这次改革又是不彻底的，除在经济等方面保留了大量封建残余外，还在政治上催生了近代天皇制和军国主义，使日本迅速走上了对外侵略扩张的道路，成为一个军事封建帝国主义国家。</a:t>
            </a:r>
          </a:p>
        </p:txBody>
      </p:sp>
      <p:sp>
        <p:nvSpPr>
          <p:cNvPr id="38925" name="矩形 38924"/>
          <p:cNvSpPr/>
          <p:nvPr/>
        </p:nvSpPr>
        <p:spPr>
          <a:xfrm>
            <a:off x="1774825" y="2133600"/>
            <a:ext cx="3937635" cy="521970"/>
          </a:xfrm>
          <a:prstGeom prst="rect">
            <a:avLst/>
          </a:prstGeom>
          <a:noFill/>
          <a:ln w="9525">
            <a:noFill/>
          </a:ln>
        </p:spPr>
        <p:txBody>
          <a:bodyPr wrap="none">
            <a:spAutoFit/>
          </a:bodyPr>
          <a:lstStyle/>
          <a:p>
            <a:r>
              <a:rPr lang="zh-CN" altLang="en-US" sz="2800" b="1" dirty="0">
                <a:solidFill>
                  <a:srgbClr val="FF0000"/>
                </a:solidFill>
                <a:latin typeface="楷体_GB2312" panose="02010609030101010101" charset="-122"/>
                <a:ea typeface="楷体_GB2312" panose="02010609030101010101" charset="-122"/>
              </a:rPr>
              <a:t>消极影响（局限性）：</a:t>
            </a:r>
            <a:r>
              <a:rPr lang="zh-CN" altLang="en-US" sz="2800" b="1" dirty="0">
                <a:solidFill>
                  <a:srgbClr val="00CC00"/>
                </a:solidFill>
                <a:latin typeface="楷体_GB2312" panose="02010609030101010101" charset="-122"/>
                <a:ea typeface="楷体_GB2312" panose="02010609030101010101" charset="-122"/>
              </a:rPr>
              <a:t> </a:t>
            </a:r>
            <a:endParaRPr lang="zh-CN" altLang="en-US">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2000" fill="hold"/>
                                        <p:tgtEl>
                                          <p:spTgt spid="38915"/>
                                        </p:tgtEl>
                                        <p:attrNameLst>
                                          <p:attrName>ppt_x</p:attrName>
                                        </p:attrNameLst>
                                      </p:cBhvr>
                                      <p:tavLst>
                                        <p:tav tm="100000">
                                          <p:val>
                                            <p:strVal val="1+#ppt_w/2"/>
                                          </p:val>
                                        </p:tav>
                                        <p:tav tm="100000">
                                          <p:val>
                                            <p:strVal val="#ppt_x"/>
                                          </p:val>
                                        </p:tav>
                                      </p:tavLst>
                                    </p:anim>
                                    <p:anim calcmode="lin" valueType="num">
                                      <p:cBhvr additive="base">
                                        <p:cTn id="8" dur="2000" fill="hold"/>
                                        <p:tgtEl>
                                          <p:spTgt spid="38915"/>
                                        </p:tgtEl>
                                        <p:attrNameLst>
                                          <p:attrName>ppt_y</p:attrName>
                                        </p:attrNameLst>
                                      </p:cBhvr>
                                      <p:tavLst>
                                        <p:tav tm="100000">
                                          <p:val>
                                            <p:strVal val="#ppt_y"/>
                                          </p:val>
                                        </p:tav>
                                        <p:tav tm="100000">
                                          <p:val>
                                            <p:strVal val="#ppt_y"/>
                                          </p:val>
                                        </p:tav>
                                      </p:tavLst>
                                    </p:anim>
                                  </p:childTnLst>
                                </p:cTn>
                              </p:par>
                              <p:par>
                                <p:cTn id="9" presetID="7" presetClass="entr" presetSubtype="2" fill="hold" nodeType="withEffect">
                                  <p:stCondLst>
                                    <p:cond delay="0"/>
                                  </p:stCondLst>
                                  <p:childTnLst>
                                    <p:set>
                                      <p:cBhvr>
                                        <p:cTn id="10" dur="1" fill="hold">
                                          <p:stCondLst>
                                            <p:cond delay="0"/>
                                          </p:stCondLst>
                                        </p:cTn>
                                        <p:tgtEl>
                                          <p:spTgt spid="38919"/>
                                        </p:tgtEl>
                                        <p:attrNameLst>
                                          <p:attrName>style.visibility</p:attrName>
                                        </p:attrNameLst>
                                      </p:cBhvr>
                                      <p:to>
                                        <p:strVal val="visible"/>
                                      </p:to>
                                    </p:set>
                                    <p:anim calcmode="lin" valueType="num">
                                      <p:cBhvr additive="base">
                                        <p:cTn id="11" dur="2000" fill="hold"/>
                                        <p:tgtEl>
                                          <p:spTgt spid="38919"/>
                                        </p:tgtEl>
                                        <p:attrNameLst>
                                          <p:attrName>ppt_x</p:attrName>
                                        </p:attrNameLst>
                                      </p:cBhvr>
                                      <p:tavLst>
                                        <p:tav tm="100000">
                                          <p:val>
                                            <p:strVal val="1+#ppt_w/2"/>
                                          </p:val>
                                        </p:tav>
                                        <p:tav tm="100000">
                                          <p:val>
                                            <p:strVal val="#ppt_x"/>
                                          </p:val>
                                        </p:tav>
                                      </p:tavLst>
                                    </p:anim>
                                    <p:anim calcmode="lin" valueType="num">
                                      <p:cBhvr additive="base">
                                        <p:cTn id="12" dur="2000" fill="hold"/>
                                        <p:tgtEl>
                                          <p:spTgt spid="38919"/>
                                        </p:tgtEl>
                                        <p:attrNameLst>
                                          <p:attrName>ppt_y</p:attrName>
                                        </p:attrNameLst>
                                      </p:cBhvr>
                                      <p:tavLst>
                                        <p:tav tm="10000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7" presetClass="entr" presetSubtype="2" fill="hold" nodeType="clickEffect">
                                  <p:stCondLst>
                                    <p:cond delay="0"/>
                                  </p:stCondLst>
                                  <p:childTnLst>
                                    <p:set>
                                      <p:cBhvr>
                                        <p:cTn id="16" dur="1" fill="hold">
                                          <p:stCondLst>
                                            <p:cond delay="0"/>
                                          </p:stCondLst>
                                        </p:cTn>
                                        <p:tgtEl>
                                          <p:spTgt spid="38916"/>
                                        </p:tgtEl>
                                        <p:attrNameLst>
                                          <p:attrName>style.visibility</p:attrName>
                                        </p:attrNameLst>
                                      </p:cBhvr>
                                      <p:to>
                                        <p:strVal val="visible"/>
                                      </p:to>
                                    </p:set>
                                    <p:anim calcmode="lin" valueType="num">
                                      <p:cBhvr additive="base">
                                        <p:cTn id="17" dur="2000" fill="hold"/>
                                        <p:tgtEl>
                                          <p:spTgt spid="38916"/>
                                        </p:tgtEl>
                                        <p:attrNameLst>
                                          <p:attrName>ppt_x</p:attrName>
                                        </p:attrNameLst>
                                      </p:cBhvr>
                                      <p:tavLst>
                                        <p:tav tm="100000">
                                          <p:val>
                                            <p:strVal val="1+#ppt_w/2"/>
                                          </p:val>
                                        </p:tav>
                                        <p:tav tm="100000">
                                          <p:val>
                                            <p:strVal val="#ppt_x"/>
                                          </p:val>
                                        </p:tav>
                                      </p:tavLst>
                                    </p:anim>
                                    <p:anim calcmode="lin" valueType="num">
                                      <p:cBhvr additive="base">
                                        <p:cTn id="18" dur="2000" fill="hold"/>
                                        <p:tgtEl>
                                          <p:spTgt spid="38916"/>
                                        </p:tgtEl>
                                        <p:attrNameLst>
                                          <p:attrName>ppt_y</p:attrName>
                                        </p:attrNameLst>
                                      </p:cBhvr>
                                      <p:tavLst>
                                        <p:tav tm="100000">
                                          <p:val>
                                            <p:strVal val="#ppt_y"/>
                                          </p:val>
                                        </p:tav>
                                        <p:tav tm="100000">
                                          <p:val>
                                            <p:strVal val="#ppt_y"/>
                                          </p:val>
                                        </p:tav>
                                      </p:tavLst>
                                    </p:anim>
                                  </p:childTnLst>
                                </p:cTn>
                              </p:par>
                              <p:par>
                                <p:cTn id="19" presetID="7" presetClass="entr" presetSubtype="2" fill="hold" nodeType="withEffect">
                                  <p:stCondLst>
                                    <p:cond delay="0"/>
                                  </p:stCondLst>
                                  <p:childTnLst>
                                    <p:set>
                                      <p:cBhvr>
                                        <p:cTn id="20" dur="1" fill="hold">
                                          <p:stCondLst>
                                            <p:cond delay="0"/>
                                          </p:stCondLst>
                                        </p:cTn>
                                        <p:tgtEl>
                                          <p:spTgt spid="38920"/>
                                        </p:tgtEl>
                                        <p:attrNameLst>
                                          <p:attrName>style.visibility</p:attrName>
                                        </p:attrNameLst>
                                      </p:cBhvr>
                                      <p:to>
                                        <p:strVal val="visible"/>
                                      </p:to>
                                    </p:set>
                                    <p:anim calcmode="lin" valueType="num">
                                      <p:cBhvr additive="base">
                                        <p:cTn id="21" dur="2000" fill="hold"/>
                                        <p:tgtEl>
                                          <p:spTgt spid="38920"/>
                                        </p:tgtEl>
                                        <p:attrNameLst>
                                          <p:attrName>ppt_x</p:attrName>
                                        </p:attrNameLst>
                                      </p:cBhvr>
                                      <p:tavLst>
                                        <p:tav tm="100000">
                                          <p:val>
                                            <p:strVal val="1+#ppt_w/2"/>
                                          </p:val>
                                        </p:tav>
                                        <p:tav tm="100000">
                                          <p:val>
                                            <p:strVal val="#ppt_x"/>
                                          </p:val>
                                        </p:tav>
                                      </p:tavLst>
                                    </p:anim>
                                    <p:anim calcmode="lin" valueType="num">
                                      <p:cBhvr additive="base">
                                        <p:cTn id="22" dur="2000" fill="hold"/>
                                        <p:tgtEl>
                                          <p:spTgt spid="38920"/>
                                        </p:tgtEl>
                                        <p:attrNameLst>
                                          <p:attrName>ppt_y</p:attrName>
                                        </p:attrNameLst>
                                      </p:cBhvr>
                                      <p:tavLst>
                                        <p:tav tm="10000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7" presetClass="entr" presetSubtype="2" fill="hold" nodeType="clickEffect">
                                  <p:stCondLst>
                                    <p:cond delay="0"/>
                                  </p:stCondLst>
                                  <p:childTnLst>
                                    <p:set>
                                      <p:cBhvr>
                                        <p:cTn id="26" dur="1" fill="hold">
                                          <p:stCondLst>
                                            <p:cond delay="0"/>
                                          </p:stCondLst>
                                        </p:cTn>
                                        <p:tgtEl>
                                          <p:spTgt spid="38917"/>
                                        </p:tgtEl>
                                        <p:attrNameLst>
                                          <p:attrName>style.visibility</p:attrName>
                                        </p:attrNameLst>
                                      </p:cBhvr>
                                      <p:to>
                                        <p:strVal val="visible"/>
                                      </p:to>
                                    </p:set>
                                    <p:anim calcmode="lin" valueType="num">
                                      <p:cBhvr additive="base">
                                        <p:cTn id="27" dur="2000" fill="hold"/>
                                        <p:tgtEl>
                                          <p:spTgt spid="38917"/>
                                        </p:tgtEl>
                                        <p:attrNameLst>
                                          <p:attrName>ppt_x</p:attrName>
                                        </p:attrNameLst>
                                      </p:cBhvr>
                                      <p:tavLst>
                                        <p:tav tm="100000">
                                          <p:val>
                                            <p:strVal val="1+#ppt_w/2"/>
                                          </p:val>
                                        </p:tav>
                                        <p:tav tm="100000">
                                          <p:val>
                                            <p:strVal val="#ppt_x"/>
                                          </p:val>
                                        </p:tav>
                                      </p:tavLst>
                                    </p:anim>
                                    <p:anim calcmode="lin" valueType="num">
                                      <p:cBhvr additive="base">
                                        <p:cTn id="28" dur="2000" fill="hold"/>
                                        <p:tgtEl>
                                          <p:spTgt spid="38917"/>
                                        </p:tgtEl>
                                        <p:attrNameLst>
                                          <p:attrName>ppt_y</p:attrName>
                                        </p:attrNameLst>
                                      </p:cBhvr>
                                      <p:tavLst>
                                        <p:tav tm="100000">
                                          <p:val>
                                            <p:strVal val="#ppt_y"/>
                                          </p:val>
                                        </p:tav>
                                        <p:tav tm="100000">
                                          <p:val>
                                            <p:strVal val="#ppt_y"/>
                                          </p:val>
                                        </p:tav>
                                      </p:tavLst>
                                    </p:anim>
                                  </p:childTnLst>
                                </p:cTn>
                              </p:par>
                              <p:par>
                                <p:cTn id="29" presetID="7" presetClass="entr" presetSubtype="2" fill="hold" nodeType="withEffect">
                                  <p:stCondLst>
                                    <p:cond delay="0"/>
                                  </p:stCondLst>
                                  <p:childTnLst>
                                    <p:set>
                                      <p:cBhvr>
                                        <p:cTn id="30" dur="1" fill="hold">
                                          <p:stCondLst>
                                            <p:cond delay="0"/>
                                          </p:stCondLst>
                                        </p:cTn>
                                        <p:tgtEl>
                                          <p:spTgt spid="38921"/>
                                        </p:tgtEl>
                                        <p:attrNameLst>
                                          <p:attrName>style.visibility</p:attrName>
                                        </p:attrNameLst>
                                      </p:cBhvr>
                                      <p:to>
                                        <p:strVal val="visible"/>
                                      </p:to>
                                    </p:set>
                                    <p:anim calcmode="lin" valueType="num">
                                      <p:cBhvr additive="base">
                                        <p:cTn id="31" dur="2000" fill="hold"/>
                                        <p:tgtEl>
                                          <p:spTgt spid="38921"/>
                                        </p:tgtEl>
                                        <p:attrNameLst>
                                          <p:attrName>ppt_x</p:attrName>
                                        </p:attrNameLst>
                                      </p:cBhvr>
                                      <p:tavLst>
                                        <p:tav tm="100000">
                                          <p:val>
                                            <p:strVal val="1+#ppt_w/2"/>
                                          </p:val>
                                        </p:tav>
                                        <p:tav tm="100000">
                                          <p:val>
                                            <p:strVal val="#ppt_x"/>
                                          </p:val>
                                        </p:tav>
                                      </p:tavLst>
                                    </p:anim>
                                    <p:anim calcmode="lin" valueType="num">
                                      <p:cBhvr additive="base">
                                        <p:cTn id="32" dur="2000" fill="hold"/>
                                        <p:tgtEl>
                                          <p:spTgt spid="38921"/>
                                        </p:tgtEl>
                                        <p:attrNameLst>
                                          <p:attrName>ppt_y</p:attrName>
                                        </p:attrNameLst>
                                      </p:cBhvr>
                                      <p:tavLst>
                                        <p:tav tm="10000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7" presetClass="entr" presetSubtype="2" fill="hold" nodeType="clickEffect">
                                  <p:stCondLst>
                                    <p:cond delay="0"/>
                                  </p:stCondLst>
                                  <p:childTnLst>
                                    <p:set>
                                      <p:cBhvr>
                                        <p:cTn id="36" dur="1" fill="hold">
                                          <p:stCondLst>
                                            <p:cond delay="0"/>
                                          </p:stCondLst>
                                        </p:cTn>
                                        <p:tgtEl>
                                          <p:spTgt spid="38918"/>
                                        </p:tgtEl>
                                        <p:attrNameLst>
                                          <p:attrName>style.visibility</p:attrName>
                                        </p:attrNameLst>
                                      </p:cBhvr>
                                      <p:to>
                                        <p:strVal val="visible"/>
                                      </p:to>
                                    </p:set>
                                    <p:anim calcmode="lin" valueType="num">
                                      <p:cBhvr additive="base">
                                        <p:cTn id="37" dur="2000" fill="hold"/>
                                        <p:tgtEl>
                                          <p:spTgt spid="38918"/>
                                        </p:tgtEl>
                                        <p:attrNameLst>
                                          <p:attrName>ppt_x</p:attrName>
                                        </p:attrNameLst>
                                      </p:cBhvr>
                                      <p:tavLst>
                                        <p:tav tm="100000">
                                          <p:val>
                                            <p:strVal val="1+#ppt_w/2"/>
                                          </p:val>
                                        </p:tav>
                                        <p:tav tm="100000">
                                          <p:val>
                                            <p:strVal val="#ppt_x"/>
                                          </p:val>
                                        </p:tav>
                                      </p:tavLst>
                                    </p:anim>
                                    <p:anim calcmode="lin" valueType="num">
                                      <p:cBhvr additive="base">
                                        <p:cTn id="38" dur="2000" fill="hold"/>
                                        <p:tgtEl>
                                          <p:spTgt spid="38918"/>
                                        </p:tgtEl>
                                        <p:attrNameLst>
                                          <p:attrName>ppt_y</p:attrName>
                                        </p:attrNameLst>
                                      </p:cBhvr>
                                      <p:tavLst>
                                        <p:tav tm="100000">
                                          <p:val>
                                            <p:strVal val="#ppt_y"/>
                                          </p:val>
                                        </p:tav>
                                        <p:tav tm="100000">
                                          <p:val>
                                            <p:strVal val="#ppt_y"/>
                                          </p:val>
                                        </p:tav>
                                      </p:tavLst>
                                    </p:anim>
                                  </p:childTnLst>
                                </p:cTn>
                              </p:par>
                              <p:par>
                                <p:cTn id="39" presetID="7" presetClass="entr" presetSubtype="2" fill="hold" nodeType="withEffect">
                                  <p:stCondLst>
                                    <p:cond delay="0"/>
                                  </p:stCondLst>
                                  <p:childTnLst>
                                    <p:set>
                                      <p:cBhvr>
                                        <p:cTn id="40" dur="1" fill="hold">
                                          <p:stCondLst>
                                            <p:cond delay="0"/>
                                          </p:stCondLst>
                                        </p:cTn>
                                        <p:tgtEl>
                                          <p:spTgt spid="38922"/>
                                        </p:tgtEl>
                                        <p:attrNameLst>
                                          <p:attrName>style.visibility</p:attrName>
                                        </p:attrNameLst>
                                      </p:cBhvr>
                                      <p:to>
                                        <p:strVal val="visible"/>
                                      </p:to>
                                    </p:set>
                                    <p:anim calcmode="lin" valueType="num">
                                      <p:cBhvr additive="base">
                                        <p:cTn id="41" dur="2000" fill="hold"/>
                                        <p:tgtEl>
                                          <p:spTgt spid="38922"/>
                                        </p:tgtEl>
                                        <p:attrNameLst>
                                          <p:attrName>ppt_x</p:attrName>
                                        </p:attrNameLst>
                                      </p:cBhvr>
                                      <p:tavLst>
                                        <p:tav tm="100000">
                                          <p:val>
                                            <p:strVal val="1+#ppt_w/2"/>
                                          </p:val>
                                        </p:tav>
                                        <p:tav tm="100000">
                                          <p:val>
                                            <p:strVal val="#ppt_x"/>
                                          </p:val>
                                        </p:tav>
                                      </p:tavLst>
                                    </p:anim>
                                    <p:anim calcmode="lin" valueType="num">
                                      <p:cBhvr additive="base">
                                        <p:cTn id="42" dur="2000" fill="hold"/>
                                        <p:tgtEl>
                                          <p:spTgt spid="38922"/>
                                        </p:tgtEl>
                                        <p:attrNameLst>
                                          <p:attrName>ppt_y</p:attrName>
                                        </p:attrNameLst>
                                      </p:cBhvr>
                                      <p:tavLst>
                                        <p:tav tm="10000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8923"/>
                                        </p:tgtEl>
                                        <p:attrNameLst>
                                          <p:attrName>style.visibility</p:attrName>
                                        </p:attrNameLst>
                                      </p:cBhvr>
                                      <p:to>
                                        <p:strVal val="visible"/>
                                      </p:to>
                                    </p:set>
                                    <p:animEffect transition="in" filter="blinds(horizontal)">
                                      <p:cBhvr>
                                        <p:cTn id="47" dur="500"/>
                                        <p:tgtEl>
                                          <p:spTgt spid="3892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38925"/>
                                        </p:tgtEl>
                                        <p:attrNameLst>
                                          <p:attrName>style.visibility</p:attrName>
                                        </p:attrNameLst>
                                      </p:cBhvr>
                                      <p:to>
                                        <p:strVal val="visible"/>
                                      </p:to>
                                    </p:set>
                                    <p:anim calcmode="lin" valueType="num">
                                      <p:cBhvr additive="base">
                                        <p:cTn id="52" dur="500" fill="hold"/>
                                        <p:tgtEl>
                                          <p:spTgt spid="38925"/>
                                        </p:tgtEl>
                                        <p:attrNameLst>
                                          <p:attrName>ppt_x</p:attrName>
                                        </p:attrNameLst>
                                      </p:cBhvr>
                                      <p:tavLst>
                                        <p:tav tm="0">
                                          <p:val>
                                            <p:strVal val="#ppt_x"/>
                                          </p:val>
                                        </p:tav>
                                        <p:tav tm="100000">
                                          <p:val>
                                            <p:strVal val="#ppt_x"/>
                                          </p:val>
                                        </p:tav>
                                      </p:tavLst>
                                    </p:anim>
                                    <p:anim calcmode="lin" valueType="num">
                                      <p:cBhvr additive="base">
                                        <p:cTn id="53" dur="500" fill="hold"/>
                                        <p:tgtEl>
                                          <p:spTgt spid="38925"/>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3" presetClass="entr" presetSubtype="10" fill="hold" nodeType="clickEffect">
                                  <p:stCondLst>
                                    <p:cond delay="0"/>
                                  </p:stCondLst>
                                  <p:childTnLst>
                                    <p:set>
                                      <p:cBhvr>
                                        <p:cTn id="57" dur="1" fill="hold">
                                          <p:stCondLst>
                                            <p:cond delay="0"/>
                                          </p:stCondLst>
                                        </p:cTn>
                                        <p:tgtEl>
                                          <p:spTgt spid="38924"/>
                                        </p:tgtEl>
                                        <p:attrNameLst>
                                          <p:attrName>style.visibility</p:attrName>
                                        </p:attrNameLst>
                                      </p:cBhvr>
                                      <p:to>
                                        <p:strVal val="visible"/>
                                      </p:to>
                                    </p:set>
                                    <p:animEffect transition="in" filter="blinds(horizontal)">
                                      <p:cBhvr>
                                        <p:cTn id="58" dur="500"/>
                                        <p:tgtEl>
                                          <p:spTgt spid="38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矩形 40961"/>
          <p:cNvSpPr/>
          <p:nvPr/>
        </p:nvSpPr>
        <p:spPr>
          <a:xfrm>
            <a:off x="1703388" y="6307773"/>
            <a:ext cx="3924300" cy="398780"/>
          </a:xfrm>
          <a:prstGeom prst="rect">
            <a:avLst/>
          </a:prstGeom>
          <a:noFill/>
          <a:ln w="9525">
            <a:noFill/>
          </a:ln>
        </p:spPr>
        <p:txBody>
          <a:bodyPr anchor="ctr">
            <a:spAutoFit/>
          </a:bodyPr>
          <a:lstStyle/>
          <a:p>
            <a:r>
              <a:rPr lang="en-US" altLang="zh-CN" sz="2000" b="1" dirty="0">
                <a:solidFill>
                  <a:srgbClr val="000000"/>
                </a:solidFill>
                <a:latin typeface="Calibri" charset="0"/>
              </a:rPr>
              <a:t>1869</a:t>
            </a:r>
            <a:r>
              <a:rPr lang="zh-CN" altLang="en-US" sz="2000" b="1" dirty="0">
                <a:solidFill>
                  <a:srgbClr val="000000"/>
                </a:solidFill>
                <a:latin typeface="Calibri" charset="0"/>
              </a:rPr>
              <a:t>年，日本建造的第一艘轮船</a:t>
            </a:r>
          </a:p>
        </p:txBody>
      </p:sp>
      <p:pic>
        <p:nvPicPr>
          <p:cNvPr id="40963" name="图片 40962" descr="The steamship Komei Maru (formerly known as the Yokohama Maru) bound for"/>
          <p:cNvPicPr>
            <a:picLocks noChangeAspect="1"/>
          </p:cNvPicPr>
          <p:nvPr/>
        </p:nvPicPr>
        <p:blipFill>
          <a:blip r:embed="rId2"/>
          <a:stretch>
            <a:fillRect/>
          </a:stretch>
        </p:blipFill>
        <p:spPr>
          <a:xfrm>
            <a:off x="1774825" y="2852738"/>
            <a:ext cx="3744913" cy="3429000"/>
          </a:xfrm>
          <a:prstGeom prst="rect">
            <a:avLst/>
          </a:prstGeom>
          <a:noFill/>
          <a:ln w="9525">
            <a:noFill/>
          </a:ln>
        </p:spPr>
      </p:pic>
      <p:pic>
        <p:nvPicPr>
          <p:cNvPr id="40966" name="图片 40965"/>
          <p:cNvPicPr>
            <a:picLocks noChangeAspect="1"/>
          </p:cNvPicPr>
          <p:nvPr/>
        </p:nvPicPr>
        <p:blipFill>
          <a:blip r:embed="rId3"/>
          <a:stretch>
            <a:fillRect/>
          </a:stretch>
        </p:blipFill>
        <p:spPr>
          <a:xfrm>
            <a:off x="1774825" y="0"/>
            <a:ext cx="8245475" cy="1295400"/>
          </a:xfrm>
          <a:prstGeom prst="rect">
            <a:avLst/>
          </a:prstGeom>
          <a:noFill/>
          <a:ln w="9525">
            <a:noFill/>
          </a:ln>
        </p:spPr>
      </p:pic>
      <p:pic>
        <p:nvPicPr>
          <p:cNvPr id="40967" name="图片 40966"/>
          <p:cNvPicPr>
            <a:picLocks noChangeAspect="1"/>
          </p:cNvPicPr>
          <p:nvPr/>
        </p:nvPicPr>
        <p:blipFill>
          <a:blip r:embed="rId4"/>
          <a:stretch>
            <a:fillRect/>
          </a:stretch>
        </p:blipFill>
        <p:spPr>
          <a:xfrm>
            <a:off x="1524000" y="836613"/>
            <a:ext cx="8820150" cy="2862262"/>
          </a:xfrm>
          <a:prstGeom prst="rect">
            <a:avLst/>
          </a:prstGeom>
          <a:noFill/>
          <a:ln w="9525">
            <a:noFill/>
          </a:ln>
        </p:spPr>
      </p:pic>
      <p:pic>
        <p:nvPicPr>
          <p:cNvPr id="40968" name="图片 40967" descr="tokeidai-r"/>
          <p:cNvPicPr>
            <a:picLocks noChangeAspect="1"/>
          </p:cNvPicPr>
          <p:nvPr/>
        </p:nvPicPr>
        <p:blipFill>
          <a:blip r:embed="rId5"/>
          <a:stretch>
            <a:fillRect/>
          </a:stretch>
        </p:blipFill>
        <p:spPr>
          <a:xfrm>
            <a:off x="5880100" y="2636838"/>
            <a:ext cx="4319588" cy="2808287"/>
          </a:xfrm>
          <a:prstGeom prst="rect">
            <a:avLst/>
          </a:prstGeom>
          <a:noFill/>
          <a:ln w="9525">
            <a:noFill/>
          </a:ln>
        </p:spPr>
      </p:pic>
      <p:sp>
        <p:nvSpPr>
          <p:cNvPr id="40969" name="矩形 40968"/>
          <p:cNvSpPr/>
          <p:nvPr/>
        </p:nvSpPr>
        <p:spPr>
          <a:xfrm>
            <a:off x="6263958" y="5660073"/>
            <a:ext cx="3350260" cy="398780"/>
          </a:xfrm>
          <a:prstGeom prst="rect">
            <a:avLst/>
          </a:prstGeom>
          <a:noFill/>
          <a:ln w="9525">
            <a:noFill/>
          </a:ln>
        </p:spPr>
        <p:txBody>
          <a:bodyPr wrap="none" anchor="ctr">
            <a:spAutoFit/>
          </a:bodyPr>
          <a:lstStyle/>
          <a:p>
            <a:pPr algn="ctr"/>
            <a:r>
              <a:rPr lang="en-US" altLang="zh-CN" sz="2000" b="1" dirty="0">
                <a:solidFill>
                  <a:srgbClr val="000000"/>
                </a:solidFill>
                <a:latin typeface="Calibri" charset="0"/>
              </a:rPr>
              <a:t>1877</a:t>
            </a:r>
            <a:r>
              <a:rPr lang="zh-CN" altLang="en-US" sz="2000" b="1" dirty="0">
                <a:solidFill>
                  <a:srgbClr val="000000"/>
                </a:solidFill>
                <a:latin typeface="Calibri" charset="0"/>
              </a:rPr>
              <a:t>年，日本东京大学成立</a:t>
            </a:r>
            <a:endParaRPr lang="en-US" altLang="en-US" sz="2000">
              <a:solidFill>
                <a:srgbClr val="000000"/>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966"/>
                                        </p:tgtEl>
                                        <p:attrNameLst>
                                          <p:attrName>style.visibility</p:attrName>
                                        </p:attrNameLst>
                                      </p:cBhvr>
                                      <p:to>
                                        <p:strVal val="visible"/>
                                      </p:to>
                                    </p:set>
                                    <p:animEffect transition="in" filter="dissolve">
                                      <p:cBhvr>
                                        <p:cTn id="7" dur="500"/>
                                        <p:tgtEl>
                                          <p:spTgt spid="4096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0967"/>
                                        </p:tgtEl>
                                        <p:attrNameLst>
                                          <p:attrName>style.visibility</p:attrName>
                                        </p:attrNameLst>
                                      </p:cBhvr>
                                      <p:to>
                                        <p:strVal val="visible"/>
                                      </p:to>
                                    </p:set>
                                    <p:animEffect transition="in" filter="dissolve">
                                      <p:cBhvr>
                                        <p:cTn id="12" dur="500"/>
                                        <p:tgtEl>
                                          <p:spTgt spid="409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矩形 41985"/>
          <p:cNvSpPr/>
          <p:nvPr/>
        </p:nvSpPr>
        <p:spPr>
          <a:xfrm>
            <a:off x="4012089" y="6133148"/>
            <a:ext cx="3604260" cy="398780"/>
          </a:xfrm>
          <a:prstGeom prst="rect">
            <a:avLst/>
          </a:prstGeom>
          <a:noFill/>
          <a:ln w="9525">
            <a:noFill/>
          </a:ln>
        </p:spPr>
        <p:txBody>
          <a:bodyPr wrap="none" anchor="ctr">
            <a:spAutoFit/>
          </a:bodyPr>
          <a:lstStyle/>
          <a:p>
            <a:pPr algn="ctr"/>
            <a:r>
              <a:rPr lang="en-US" altLang="zh-CN" sz="2000" b="1" dirty="0">
                <a:solidFill>
                  <a:srgbClr val="000000"/>
                </a:solidFill>
                <a:latin typeface="Calibri" charset="0"/>
              </a:rPr>
              <a:t>1872</a:t>
            </a:r>
            <a:r>
              <a:rPr lang="zh-CN" altLang="en-US" sz="2000" b="1" dirty="0">
                <a:solidFill>
                  <a:srgbClr val="000000"/>
                </a:solidFill>
                <a:latin typeface="Calibri" charset="0"/>
              </a:rPr>
              <a:t>年通车的日本第一条铁路</a:t>
            </a:r>
            <a:endParaRPr lang="en-US" altLang="en-US" sz="2000">
              <a:solidFill>
                <a:srgbClr val="000000"/>
              </a:solidFill>
              <a:latin typeface="Arial" panose="020B0604020202020204" pitchFamily="34" charset="0"/>
            </a:endParaRPr>
          </a:p>
        </p:txBody>
      </p:sp>
      <p:pic>
        <p:nvPicPr>
          <p:cNvPr id="41987" name="图片 41986" descr="japan first"/>
          <p:cNvPicPr>
            <a:picLocks noChangeAspect="1"/>
          </p:cNvPicPr>
          <p:nvPr/>
        </p:nvPicPr>
        <p:blipFill>
          <a:blip r:embed="rId3"/>
          <a:stretch>
            <a:fillRect/>
          </a:stretch>
        </p:blipFill>
        <p:spPr>
          <a:xfrm>
            <a:off x="1739900" y="357188"/>
            <a:ext cx="8713788" cy="5500687"/>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文本框 6145"/>
          <p:cNvSpPr txBox="1"/>
          <p:nvPr/>
        </p:nvSpPr>
        <p:spPr>
          <a:xfrm>
            <a:off x="6124575" y="6008688"/>
            <a:ext cx="4365625"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日本德川幕府的创建者。</a:t>
            </a:r>
            <a:r>
              <a:rPr lang="en-US" altLang="zh-CN" sz="1700" dirty="0">
                <a:solidFill>
                  <a:srgbClr val="333333"/>
                </a:solidFill>
                <a:latin typeface="华文楷体" pitchFamily="2" charset="-122"/>
                <a:ea typeface="华文楷体" pitchFamily="2" charset="-122"/>
              </a:rPr>
              <a:t>1600</a:t>
            </a:r>
            <a:r>
              <a:rPr lang="zh-CN" altLang="en-US" sz="1700" dirty="0">
                <a:solidFill>
                  <a:srgbClr val="333333"/>
                </a:solidFill>
                <a:latin typeface="华文楷体" pitchFamily="2" charset="-122"/>
                <a:ea typeface="华文楷体" pitchFamily="2" charset="-122"/>
              </a:rPr>
              <a:t>年掌握全国大权，</a:t>
            </a:r>
            <a:r>
              <a:rPr lang="en-US" altLang="zh-CN" sz="1700" dirty="0">
                <a:solidFill>
                  <a:srgbClr val="333333"/>
                </a:solidFill>
                <a:latin typeface="华文楷体" pitchFamily="2" charset="-122"/>
                <a:ea typeface="华文楷体" pitchFamily="2" charset="-122"/>
              </a:rPr>
              <a:t>1603</a:t>
            </a:r>
            <a:r>
              <a:rPr lang="zh-CN" altLang="en-US" sz="1700" dirty="0">
                <a:solidFill>
                  <a:srgbClr val="333333"/>
                </a:solidFill>
                <a:latin typeface="华文楷体" pitchFamily="2" charset="-122"/>
                <a:ea typeface="华文楷体" pitchFamily="2" charset="-122"/>
              </a:rPr>
              <a:t>年任“征夷”大将军，开幕府于江户（今东京）。</a:t>
            </a:r>
          </a:p>
        </p:txBody>
      </p:sp>
      <p:sp>
        <p:nvSpPr>
          <p:cNvPr id="6147" name="矩形 6146"/>
          <p:cNvSpPr/>
          <p:nvPr/>
        </p:nvSpPr>
        <p:spPr>
          <a:xfrm>
            <a:off x="7342188" y="5468938"/>
            <a:ext cx="1930400" cy="52895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德川家康</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1543.1.31</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1616.6.1</a:t>
            </a:r>
          </a:p>
        </p:txBody>
      </p:sp>
      <p:sp>
        <p:nvSpPr>
          <p:cNvPr id="6148" name="文本框 6147"/>
          <p:cNvSpPr txBox="1"/>
          <p:nvPr/>
        </p:nvSpPr>
        <p:spPr>
          <a:xfrm>
            <a:off x="3079750" y="5468938"/>
            <a:ext cx="1524000" cy="528955"/>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源赖朝</a:t>
            </a:r>
          </a:p>
          <a:p>
            <a:pPr algn="ctr">
              <a:lnSpc>
                <a:spcPct val="90000"/>
              </a:lnSpc>
            </a:pPr>
            <a:r>
              <a:rPr lang="en-US" altLang="zh-CN" sz="1600" dirty="0">
                <a:solidFill>
                  <a:schemeClr val="bg2"/>
                </a:solidFill>
                <a:latin typeface="楷体_GB2312" panose="02010609030101010101" charset="-122"/>
                <a:ea typeface="楷体_GB2312" panose="02010609030101010101" charset="-122"/>
              </a:rPr>
              <a:t>1147</a:t>
            </a:r>
            <a:r>
              <a:rPr lang="zh-CN" altLang="en-US" sz="1600" dirty="0">
                <a:solidFill>
                  <a:schemeClr val="bg2"/>
                </a:solidFill>
                <a:latin typeface="楷体_GB2312" panose="02010609030101010101" charset="-122"/>
                <a:ea typeface="楷体_GB2312" panose="02010609030101010101" charset="-122"/>
              </a:rPr>
              <a:t>～</a:t>
            </a:r>
            <a:r>
              <a:rPr lang="en-US" altLang="zh-CN" sz="1600" dirty="0">
                <a:solidFill>
                  <a:schemeClr val="bg2"/>
                </a:solidFill>
                <a:latin typeface="楷体_GB2312" panose="02010609030101010101" charset="-122"/>
                <a:ea typeface="楷体_GB2312" panose="02010609030101010101" charset="-122"/>
              </a:rPr>
              <a:t>1199.1.13</a:t>
            </a:r>
            <a:endParaRPr lang="zh-CN" altLang="en-US" sz="1600" dirty="0">
              <a:solidFill>
                <a:schemeClr val="bg2"/>
              </a:solidFill>
              <a:latin typeface="楷体_GB2312" panose="02010609030101010101" charset="-122"/>
              <a:ea typeface="楷体_GB2312" panose="02010609030101010101" charset="-122"/>
            </a:endParaRPr>
          </a:p>
        </p:txBody>
      </p:sp>
      <p:sp>
        <p:nvSpPr>
          <p:cNvPr id="6149" name="文本框 6148"/>
          <p:cNvSpPr txBox="1"/>
          <p:nvPr/>
        </p:nvSpPr>
        <p:spPr>
          <a:xfrm>
            <a:off x="1668463" y="6008688"/>
            <a:ext cx="4346575"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日本镰仓幕府第一代将军。</a:t>
            </a:r>
            <a:r>
              <a:rPr lang="en-US" altLang="zh-CN" sz="1700" dirty="0">
                <a:solidFill>
                  <a:srgbClr val="FF0000"/>
                </a:solidFill>
                <a:latin typeface="黑体" panose="02010600030101010101" pitchFamily="49" charset="-122"/>
                <a:ea typeface="黑体" panose="02010600030101010101" pitchFamily="49" charset="-122"/>
              </a:rPr>
              <a:t>1192</a:t>
            </a:r>
            <a:r>
              <a:rPr lang="zh-CN" altLang="en-US" sz="1700" dirty="0">
                <a:solidFill>
                  <a:srgbClr val="FF0000"/>
                </a:solidFill>
                <a:latin typeface="黑体" panose="02010600030101010101" pitchFamily="49" charset="-122"/>
                <a:ea typeface="黑体" panose="02010600030101010101" pitchFamily="49" charset="-122"/>
              </a:rPr>
              <a:t>年</a:t>
            </a:r>
            <a:r>
              <a:rPr lang="zh-CN" altLang="en-US" sz="1700" dirty="0">
                <a:solidFill>
                  <a:srgbClr val="333333"/>
                </a:solidFill>
                <a:latin typeface="华文楷体" pitchFamily="2" charset="-122"/>
                <a:ea typeface="华文楷体" pitchFamily="2" charset="-122"/>
              </a:rPr>
              <a:t>任征夷大将军，开创镰仓幕府，控制全国军政实权。天皇成为傀儡，</a:t>
            </a:r>
            <a:r>
              <a:rPr lang="zh-CN" altLang="en-US" sz="1700" dirty="0">
                <a:solidFill>
                  <a:srgbClr val="FF0000"/>
                </a:solidFill>
                <a:latin typeface="黑体" panose="02010600030101010101" pitchFamily="49" charset="-122"/>
                <a:ea typeface="黑体" panose="02010600030101010101" pitchFamily="49" charset="-122"/>
              </a:rPr>
              <a:t>日本进入幕府统治时期</a:t>
            </a:r>
            <a:r>
              <a:rPr lang="zh-CN" altLang="en-US" sz="1700" dirty="0">
                <a:solidFill>
                  <a:srgbClr val="333333"/>
                </a:solidFill>
                <a:latin typeface="华文楷体" pitchFamily="2" charset="-122"/>
                <a:ea typeface="华文楷体" pitchFamily="2" charset="-122"/>
              </a:rPr>
              <a:t>。</a:t>
            </a:r>
          </a:p>
        </p:txBody>
      </p:sp>
      <p:pic>
        <p:nvPicPr>
          <p:cNvPr id="6150" name="图片 6149" descr="l"/>
          <p:cNvPicPr>
            <a:picLocks noChangeAspect="1"/>
          </p:cNvPicPr>
          <p:nvPr/>
        </p:nvPicPr>
        <p:blipFill>
          <a:blip r:embed="rId2"/>
          <a:stretch>
            <a:fillRect/>
          </a:stretch>
        </p:blipFill>
        <p:spPr>
          <a:xfrm>
            <a:off x="1997075" y="1027113"/>
            <a:ext cx="3689350" cy="4402137"/>
          </a:xfrm>
          <a:prstGeom prst="rect">
            <a:avLst/>
          </a:prstGeom>
          <a:noFill/>
          <a:ln w="9525">
            <a:noFill/>
          </a:ln>
        </p:spPr>
      </p:pic>
      <p:sp>
        <p:nvSpPr>
          <p:cNvPr id="6151" name="矩形 6150"/>
          <p:cNvSpPr/>
          <p:nvPr/>
        </p:nvSpPr>
        <p:spPr>
          <a:xfrm>
            <a:off x="2806700" y="3415031"/>
            <a:ext cx="2032000" cy="615315"/>
          </a:xfrm>
          <a:prstGeom prst="rect">
            <a:avLst/>
          </a:prstGeom>
          <a:noFill/>
          <a:ln w="9525">
            <a:noFill/>
          </a:ln>
        </p:spPr>
        <p:txBody>
          <a:bodyPr wrap="none" lIns="0" tIns="0" rIns="0" bIns="0" anchor="ctr" anchorCtr="1">
            <a:spAutoFit/>
          </a:bodyPr>
          <a:lstStyle/>
          <a:p>
            <a:pPr algn="ctr">
              <a:buClrTx/>
            </a:pPr>
            <a:r>
              <a:rPr lang="zh-CN" altLang="en-US" sz="4000" dirty="0">
                <a:solidFill>
                  <a:schemeClr val="bg1"/>
                </a:solidFill>
                <a:latin typeface="Arial" panose="020B0604020202020204" pitchFamily="34" charset="0"/>
                <a:ea typeface="华文行楷" panose="02010800040101010101" pitchFamily="2" charset="-122"/>
              </a:rPr>
              <a:t>镰仓幕府</a:t>
            </a:r>
          </a:p>
        </p:txBody>
      </p:sp>
      <p:pic>
        <p:nvPicPr>
          <p:cNvPr id="6152" name="图片 6151" descr="d"/>
          <p:cNvPicPr>
            <a:picLocks noChangeAspect="1"/>
          </p:cNvPicPr>
          <p:nvPr/>
        </p:nvPicPr>
        <p:blipFill>
          <a:blip r:embed="rId3"/>
          <a:stretch>
            <a:fillRect/>
          </a:stretch>
        </p:blipFill>
        <p:spPr>
          <a:xfrm>
            <a:off x="6608763" y="1038225"/>
            <a:ext cx="3395662" cy="4395788"/>
          </a:xfrm>
          <a:prstGeom prst="rect">
            <a:avLst/>
          </a:prstGeom>
          <a:noFill/>
          <a:ln w="9525">
            <a:noFill/>
          </a:ln>
        </p:spPr>
      </p:pic>
      <p:sp>
        <p:nvSpPr>
          <p:cNvPr id="6153" name="矩形 6152"/>
          <p:cNvSpPr/>
          <p:nvPr/>
        </p:nvSpPr>
        <p:spPr>
          <a:xfrm>
            <a:off x="7299325" y="3415031"/>
            <a:ext cx="2032000" cy="615315"/>
          </a:xfrm>
          <a:prstGeom prst="rect">
            <a:avLst/>
          </a:prstGeom>
          <a:noFill/>
          <a:ln w="9525">
            <a:noFill/>
          </a:ln>
        </p:spPr>
        <p:txBody>
          <a:bodyPr wrap="none" lIns="0" tIns="0" rIns="0" bIns="0" anchor="ctr" anchorCtr="1">
            <a:spAutoFit/>
          </a:bodyPr>
          <a:lstStyle/>
          <a:p>
            <a:pPr algn="ctr">
              <a:buClrTx/>
            </a:pPr>
            <a:r>
              <a:rPr lang="zh-CN" altLang="en-US" sz="4000" dirty="0">
                <a:solidFill>
                  <a:schemeClr val="bg1"/>
                </a:solidFill>
                <a:latin typeface="Arial" panose="020B0604020202020204" pitchFamily="34" charset="0"/>
                <a:ea typeface="华文行楷" panose="02010800040101010101" pitchFamily="2" charset="-122"/>
              </a:rPr>
              <a:t>德川幕府</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66561"/>
          <p:cNvSpPr>
            <a:spLocks noGrp="1"/>
          </p:cNvSpPr>
          <p:nvPr>
            <p:ph type="title"/>
          </p:nvPr>
        </p:nvSpPr>
        <p:spPr>
          <a:xfrm>
            <a:off x="1752600" y="0"/>
            <a:ext cx="8610600" cy="914400"/>
          </a:xfrm>
          <a:solidFill>
            <a:srgbClr val="FFFFFF"/>
          </a:solidFill>
          <a:ln>
            <a:solidFill>
              <a:srgbClr val="000000"/>
            </a:solidFill>
          </a:ln>
        </p:spPr>
        <p:txBody>
          <a:bodyPr/>
          <a:lstStyle/>
          <a:p>
            <a:pPr algn="l"/>
            <a:r>
              <a:rPr lang="zh-CN" altLang="en-US" sz="2800"/>
              <a:t>俄国</a:t>
            </a:r>
            <a:r>
              <a:rPr lang="en-US" altLang="zh-CN" sz="2800"/>
              <a:t>1861</a:t>
            </a:r>
            <a:r>
              <a:rPr lang="zh-CN" altLang="en-US" sz="2800"/>
              <a:t>年改革和日本明治维新有哪些相同点？</a:t>
            </a:r>
            <a:r>
              <a:rPr lang="zh-CN" altLang="en-US" sz="4000"/>
              <a:t>   </a:t>
            </a:r>
          </a:p>
        </p:txBody>
      </p:sp>
      <p:sp>
        <p:nvSpPr>
          <p:cNvPr id="66563" name="文本占位符 66562"/>
          <p:cNvSpPr>
            <a:spLocks noGrp="1"/>
          </p:cNvSpPr>
          <p:nvPr>
            <p:ph sz="half" idx="1"/>
          </p:nvPr>
        </p:nvSpPr>
        <p:spPr>
          <a:xfrm>
            <a:off x="1981200" y="2133600"/>
            <a:ext cx="1882775" cy="4525963"/>
          </a:xfrm>
          <a:solidFill>
            <a:srgbClr val="FFFFFF"/>
          </a:solidFill>
          <a:ln>
            <a:solidFill>
              <a:srgbClr val="000000"/>
            </a:solidFill>
          </a:ln>
        </p:spPr>
        <p:txBody>
          <a:bodyPr/>
          <a:lstStyle/>
          <a:p>
            <a:r>
              <a:rPr lang="zh-CN" altLang="en-US" sz="2800" b="1">
                <a:solidFill>
                  <a:srgbClr val="FF0066"/>
                </a:solidFill>
              </a:rPr>
              <a:t>性质：</a:t>
            </a:r>
          </a:p>
          <a:p>
            <a:endParaRPr lang="zh-CN" altLang="en-US" sz="2800" b="1">
              <a:solidFill>
                <a:srgbClr val="FF0066"/>
              </a:solidFill>
            </a:endParaRPr>
          </a:p>
          <a:p>
            <a:r>
              <a:rPr lang="zh-CN" altLang="en-US" sz="2800" b="1">
                <a:solidFill>
                  <a:srgbClr val="FF0066"/>
                </a:solidFill>
              </a:rPr>
              <a:t>方式：</a:t>
            </a:r>
          </a:p>
          <a:p>
            <a:endParaRPr lang="zh-CN" altLang="en-US" sz="2800" b="1">
              <a:solidFill>
                <a:srgbClr val="FF0066"/>
              </a:solidFill>
            </a:endParaRPr>
          </a:p>
          <a:p>
            <a:r>
              <a:rPr lang="zh-CN" altLang="en-US" sz="2800" b="1">
                <a:solidFill>
                  <a:srgbClr val="FF0066"/>
                </a:solidFill>
              </a:rPr>
              <a:t>作用：</a:t>
            </a:r>
          </a:p>
          <a:p>
            <a:endParaRPr lang="zh-CN" altLang="en-US" sz="2800" b="1">
              <a:solidFill>
                <a:srgbClr val="FF0066"/>
              </a:solidFill>
            </a:endParaRPr>
          </a:p>
          <a:p>
            <a:endParaRPr lang="zh-CN" altLang="en-US" sz="2800" b="1">
              <a:solidFill>
                <a:srgbClr val="FF0066"/>
              </a:solidFill>
            </a:endParaRPr>
          </a:p>
          <a:p>
            <a:r>
              <a:rPr lang="zh-CN" altLang="en-US" sz="2800" b="1">
                <a:solidFill>
                  <a:srgbClr val="FF0066"/>
                </a:solidFill>
              </a:rPr>
              <a:t>局限性</a:t>
            </a:r>
            <a:r>
              <a:rPr lang="zh-CN" altLang="en-US" sz="2800" b="1">
                <a:solidFill>
                  <a:srgbClr val="FF0000"/>
                </a:solidFill>
              </a:rPr>
              <a:t>：</a:t>
            </a:r>
          </a:p>
        </p:txBody>
      </p:sp>
      <p:sp>
        <p:nvSpPr>
          <p:cNvPr id="66564" name="文本占位符 66563"/>
          <p:cNvSpPr>
            <a:spLocks noGrp="1"/>
          </p:cNvSpPr>
          <p:nvPr>
            <p:ph sz="half" idx="2"/>
          </p:nvPr>
        </p:nvSpPr>
        <p:spPr>
          <a:xfrm>
            <a:off x="3810000" y="2216150"/>
            <a:ext cx="5843588" cy="4525963"/>
          </a:xfrm>
          <a:solidFill>
            <a:srgbClr val="FFFFFF"/>
          </a:solidFill>
          <a:ln>
            <a:solidFill>
              <a:srgbClr val="000000"/>
            </a:solidFill>
          </a:ln>
        </p:spPr>
        <p:txBody>
          <a:bodyPr/>
          <a:lstStyle/>
          <a:p>
            <a:pPr>
              <a:buNone/>
            </a:pPr>
            <a:r>
              <a:rPr lang="zh-CN" altLang="en-US" sz="2800" b="1"/>
              <a:t>都是资产阶级性质的改革</a:t>
            </a:r>
          </a:p>
          <a:p>
            <a:endParaRPr lang="zh-CN" altLang="en-US" sz="2800" b="1"/>
          </a:p>
          <a:p>
            <a:pPr>
              <a:buNone/>
            </a:pPr>
            <a:r>
              <a:rPr lang="zh-CN" altLang="en-US" sz="2800" b="1"/>
              <a:t>都是自上而下的改革</a:t>
            </a:r>
          </a:p>
          <a:p>
            <a:endParaRPr lang="zh-CN" altLang="en-US" sz="2800" b="1"/>
          </a:p>
          <a:p>
            <a:pPr>
              <a:buNone/>
            </a:pPr>
            <a:r>
              <a:rPr lang="zh-CN" altLang="en-US" sz="2800" b="1"/>
              <a:t>都走上资本主义发展的道路</a:t>
            </a:r>
          </a:p>
          <a:p>
            <a:pPr>
              <a:buNone/>
            </a:pPr>
            <a:r>
              <a:rPr lang="zh-CN" altLang="en-US" sz="2800" b="1"/>
              <a:t>都有利于本国资本主义经济的发展</a:t>
            </a:r>
          </a:p>
          <a:p>
            <a:pPr>
              <a:buNone/>
            </a:pPr>
            <a:endParaRPr lang="zh-CN" altLang="en-US" sz="2800" b="1"/>
          </a:p>
          <a:p>
            <a:pPr>
              <a:buNone/>
            </a:pPr>
            <a:r>
              <a:rPr lang="zh-CN" altLang="en-US" sz="2800" b="1"/>
              <a:t>都保留了大量的封建残余</a:t>
            </a:r>
          </a:p>
        </p:txBody>
      </p:sp>
      <p:sp>
        <p:nvSpPr>
          <p:cNvPr id="66565" name="Text Box 5"/>
          <p:cNvSpPr txBox="1"/>
          <p:nvPr/>
        </p:nvSpPr>
        <p:spPr>
          <a:xfrm>
            <a:off x="3994150" y="1057275"/>
            <a:ext cx="3671888" cy="829945"/>
          </a:xfrm>
          <a:prstGeom prst="rect">
            <a:avLst/>
          </a:prstGeom>
          <a:noFill/>
          <a:ln w="9525">
            <a:noFill/>
          </a:ln>
        </p:spPr>
        <p:txBody>
          <a:bodyPr>
            <a:spAutoFit/>
          </a:bodyPr>
          <a:lstStyle/>
          <a:p>
            <a:r>
              <a:rPr lang="zh-CN" altLang="en-US" sz="2400" b="1">
                <a:latin typeface="Tahoma" panose="020B0604030504040204" pitchFamily="2" charset="0"/>
                <a:ea typeface="华文细黑" pitchFamily="2" charset="-122"/>
              </a:rPr>
              <a:t>封建统治面临严重的危机</a:t>
            </a:r>
          </a:p>
          <a:p>
            <a:r>
              <a:rPr lang="zh-CN" altLang="en-US" sz="2400" b="1">
                <a:latin typeface="Tahoma" panose="020B0604030504040204" pitchFamily="2" charset="0"/>
                <a:ea typeface="华文细黑" pitchFamily="2" charset="-122"/>
              </a:rPr>
              <a:t>资本主义发展受到阻碍</a:t>
            </a:r>
          </a:p>
        </p:txBody>
      </p:sp>
      <p:sp>
        <p:nvSpPr>
          <p:cNvPr id="66566" name="文本框 66565"/>
          <p:cNvSpPr txBox="1"/>
          <p:nvPr/>
        </p:nvSpPr>
        <p:spPr>
          <a:xfrm>
            <a:off x="1905000" y="1130300"/>
            <a:ext cx="1944688" cy="521970"/>
          </a:xfrm>
          <a:prstGeom prst="rect">
            <a:avLst/>
          </a:prstGeom>
          <a:solidFill>
            <a:schemeClr val="bg1"/>
          </a:solidFill>
          <a:ln w="9525">
            <a:noFill/>
          </a:ln>
        </p:spPr>
        <p:txBody>
          <a:bodyPr>
            <a:spAutoFit/>
          </a:bodyPr>
          <a:lstStyle/>
          <a:p>
            <a:r>
              <a:rPr lang="zh-CN" altLang="en-US" sz="2800" b="1">
                <a:solidFill>
                  <a:srgbClr val="FF0066"/>
                </a:solidFill>
                <a:latin typeface="Times New Roman" panose="02020603050405020304" pitchFamily="18" charset="0"/>
                <a:ea typeface="黑体" panose="02010600030101010101" pitchFamily="49" charset="-122"/>
              </a:rPr>
              <a:t>根本原因</a:t>
            </a:r>
            <a:endParaRPr lang="zh-CN" altLang="en-US" sz="2800" b="1">
              <a:latin typeface="Times New Roman" panose="02020603050405020304" pitchFamily="18" charset="0"/>
              <a:ea typeface="黑体" panose="02010600030101010101" pitchFamily="49" charset="-122"/>
            </a:endParaRPr>
          </a:p>
        </p:txBody>
      </p:sp>
      <p:sp>
        <p:nvSpPr>
          <p:cNvPr id="66567" name="文本框 66566"/>
          <p:cNvSpPr txBox="1"/>
          <p:nvPr/>
        </p:nvSpPr>
        <p:spPr>
          <a:xfrm>
            <a:off x="8169275" y="914400"/>
            <a:ext cx="1713230" cy="460375"/>
          </a:xfrm>
          <a:prstGeom prst="rect">
            <a:avLst/>
          </a:prstGeom>
          <a:noFill/>
          <a:ln w="9525">
            <a:noFill/>
          </a:ln>
        </p:spPr>
        <p:txBody>
          <a:bodyPr wrap="none" anchor="t">
            <a:spAutoFit/>
          </a:bodyPr>
          <a:lstStyle/>
          <a:p>
            <a:r>
              <a:rPr lang="zh-CN" altLang="en-US" sz="2400" b="1">
                <a:latin typeface="Times New Roman" panose="02020603050405020304" pitchFamily="18" charset="0"/>
                <a:ea typeface="楷体_GB2312" panose="02010609030101010101" charset="-122"/>
              </a:rPr>
              <a:t>俄：农奴制</a:t>
            </a:r>
          </a:p>
        </p:txBody>
      </p:sp>
      <p:sp>
        <p:nvSpPr>
          <p:cNvPr id="66568" name="文本框 66567"/>
          <p:cNvSpPr txBox="1"/>
          <p:nvPr/>
        </p:nvSpPr>
        <p:spPr>
          <a:xfrm>
            <a:off x="8097838" y="1490663"/>
            <a:ext cx="2019300" cy="460375"/>
          </a:xfrm>
          <a:prstGeom prst="rect">
            <a:avLst/>
          </a:prstGeom>
          <a:noFill/>
          <a:ln w="9525">
            <a:noFill/>
          </a:ln>
        </p:spPr>
        <p:txBody>
          <a:bodyPr wrap="none" anchor="t">
            <a:spAutoFit/>
          </a:bodyPr>
          <a:lstStyle/>
          <a:p>
            <a:r>
              <a:rPr lang="zh-CN" altLang="en-US" sz="2400" b="1">
                <a:latin typeface="Times New Roman" panose="02020603050405020304" pitchFamily="18" charset="0"/>
                <a:ea typeface="楷体_GB2312" panose="02010609030101010101" charset="-122"/>
              </a:rPr>
              <a:t>日：幕府统治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dissolve">
                                      <p:cBhvr>
                                        <p:cTn id="7" dur="500"/>
                                        <p:tgtEl>
                                          <p:spTgt spid="665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567"/>
                                        </p:tgtEl>
                                        <p:attrNameLst>
                                          <p:attrName>style.visibility</p:attrName>
                                        </p:attrNameLst>
                                      </p:cBhvr>
                                      <p:to>
                                        <p:strVal val="visible"/>
                                      </p:to>
                                    </p:set>
                                    <p:animEffect transition="in" filter="wipe(left)">
                                      <p:cBhvr>
                                        <p:cTn id="12" dur="500"/>
                                        <p:tgtEl>
                                          <p:spTgt spid="665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6568"/>
                                        </p:tgtEl>
                                        <p:attrNameLst>
                                          <p:attrName>style.visibility</p:attrName>
                                        </p:attrNameLst>
                                      </p:cBhvr>
                                      <p:to>
                                        <p:strVal val="visible"/>
                                      </p:to>
                                    </p:set>
                                    <p:animEffect transition="in" filter="wipe(left)">
                                      <p:cBhvr>
                                        <p:cTn id="17" dur="500"/>
                                        <p:tgtEl>
                                          <p:spTgt spid="66568"/>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6564">
                                            <p:txEl>
                                              <p:pRg st="0" end="0"/>
                                            </p:txEl>
                                          </p:spTgt>
                                        </p:tgtEl>
                                        <p:attrNameLst>
                                          <p:attrName>style.visibility</p:attrName>
                                        </p:attrNameLst>
                                      </p:cBhvr>
                                      <p:to>
                                        <p:strVal val="visible"/>
                                      </p:to>
                                    </p:set>
                                    <p:anim calcmode="lin" valueType="num">
                                      <p:cBhvr additive="base">
                                        <p:cTn id="22" dur="500" fill="hold"/>
                                        <p:tgtEl>
                                          <p:spTgt spid="6656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65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6564">
                                            <p:txEl>
                                              <p:pRg st="2" end="2"/>
                                            </p:txEl>
                                          </p:spTgt>
                                        </p:tgtEl>
                                        <p:attrNameLst>
                                          <p:attrName>style.visibility</p:attrName>
                                        </p:attrNameLst>
                                      </p:cBhvr>
                                      <p:to>
                                        <p:strVal val="visible"/>
                                      </p:to>
                                    </p:set>
                                    <p:anim calcmode="lin" valueType="num">
                                      <p:cBhvr additive="base">
                                        <p:cTn id="28" dur="500" fill="hold"/>
                                        <p:tgtEl>
                                          <p:spTgt spid="66564">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656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66564">
                                            <p:txEl>
                                              <p:pRg st="4" end="4"/>
                                            </p:txEl>
                                          </p:spTgt>
                                        </p:tgtEl>
                                        <p:attrNameLst>
                                          <p:attrName>style.visibility</p:attrName>
                                        </p:attrNameLst>
                                      </p:cBhvr>
                                      <p:to>
                                        <p:strVal val="visible"/>
                                      </p:to>
                                    </p:set>
                                    <p:anim calcmode="lin" valueType="num">
                                      <p:cBhvr additive="base">
                                        <p:cTn id="34" dur="500" fill="hold"/>
                                        <p:tgtEl>
                                          <p:spTgt spid="66564">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6656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66564">
                                            <p:txEl>
                                              <p:pRg st="5" end="5"/>
                                            </p:txEl>
                                          </p:spTgt>
                                        </p:tgtEl>
                                        <p:attrNameLst>
                                          <p:attrName>style.visibility</p:attrName>
                                        </p:attrNameLst>
                                      </p:cBhvr>
                                      <p:to>
                                        <p:strVal val="visible"/>
                                      </p:to>
                                    </p:set>
                                    <p:anim calcmode="lin" valueType="num">
                                      <p:cBhvr additive="base">
                                        <p:cTn id="40" dur="500" fill="hold"/>
                                        <p:tgtEl>
                                          <p:spTgt spid="66564">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6656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66564">
                                            <p:txEl>
                                              <p:pRg st="7" end="7"/>
                                            </p:txEl>
                                          </p:spTgt>
                                        </p:tgtEl>
                                        <p:attrNameLst>
                                          <p:attrName>style.visibility</p:attrName>
                                        </p:attrNameLst>
                                      </p:cBhvr>
                                      <p:to>
                                        <p:strVal val="visible"/>
                                      </p:to>
                                    </p:set>
                                    <p:anim calcmode="lin" valueType="num">
                                      <p:cBhvr additive="base">
                                        <p:cTn id="46" dur="500" fill="hold"/>
                                        <p:tgtEl>
                                          <p:spTgt spid="66564">
                                            <p:txEl>
                                              <p:pRg st="7" end="7"/>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656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build="p"/>
      <p:bldP spid="66565" grpId="0"/>
      <p:bldP spid="66567" grpId="0"/>
      <p:bldP spid="6656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45057"/>
          <p:cNvSpPr>
            <a:spLocks noGrp="1"/>
          </p:cNvSpPr>
          <p:nvPr>
            <p:ph type="title"/>
          </p:nvPr>
        </p:nvSpPr>
        <p:spPr>
          <a:xfrm>
            <a:off x="1981200" y="274638"/>
            <a:ext cx="8229600" cy="561975"/>
          </a:xfrm>
        </p:spPr>
        <p:txBody>
          <a:bodyPr anchor="ctr">
            <a:normAutofit fontScale="90000"/>
          </a:bodyPr>
          <a:lstStyle/>
          <a:p>
            <a:r>
              <a:rPr lang="zh-CN" altLang="en-US" sz="4000" dirty="0"/>
              <a:t>课堂小结</a:t>
            </a:r>
          </a:p>
        </p:txBody>
      </p:sp>
      <p:sp>
        <p:nvSpPr>
          <p:cNvPr id="45059" name="文本占位符 45058"/>
          <p:cNvSpPr>
            <a:spLocks noGrp="1"/>
          </p:cNvSpPr>
          <p:nvPr>
            <p:ph idx="1"/>
          </p:nvPr>
        </p:nvSpPr>
        <p:spPr>
          <a:xfrm>
            <a:off x="1524000" y="981075"/>
            <a:ext cx="9144000" cy="4525963"/>
          </a:xfrm>
        </p:spPr>
        <p:txBody>
          <a:bodyPr/>
          <a:lstStyle/>
          <a:p>
            <a:pPr>
              <a:buNone/>
            </a:pPr>
            <a:r>
              <a:rPr lang="zh-CN" altLang="en-US" dirty="0"/>
              <a:t>一、幕府统治的危机</a:t>
            </a:r>
          </a:p>
          <a:p>
            <a:pPr>
              <a:buNone/>
            </a:pPr>
            <a:r>
              <a:rPr lang="en-US" altLang="zh-CN" dirty="0"/>
              <a:t>1</a:t>
            </a:r>
            <a:r>
              <a:rPr lang="zh-CN" altLang="en-US" dirty="0"/>
              <a:t>、封建统治阻碍了资本主义的发展</a:t>
            </a:r>
            <a:r>
              <a:rPr lang="en-US" altLang="zh-CN" dirty="0"/>
              <a:t>2</a:t>
            </a:r>
            <a:r>
              <a:rPr lang="zh-CN" altLang="en-US" dirty="0"/>
              <a:t>、西方侵略加剧剧统治危机。</a:t>
            </a:r>
          </a:p>
          <a:p>
            <a:pPr>
              <a:buNone/>
            </a:pPr>
            <a:r>
              <a:rPr lang="zh-CN" altLang="en-US" dirty="0"/>
              <a:t>二、武装倒幕</a:t>
            </a:r>
          </a:p>
          <a:p>
            <a:pPr>
              <a:buNone/>
            </a:pPr>
            <a:r>
              <a:rPr lang="en-US" altLang="zh-CN" dirty="0"/>
              <a:t>1</a:t>
            </a:r>
            <a:r>
              <a:rPr lang="zh-CN" altLang="en-US" dirty="0"/>
              <a:t>、形成倒幕运动</a:t>
            </a:r>
            <a:r>
              <a:rPr lang="en-US" altLang="zh-CN" dirty="0"/>
              <a:t>2</a:t>
            </a:r>
            <a:r>
              <a:rPr lang="zh-CN" altLang="en-US" dirty="0"/>
              <a:t>、幕府挑起战争</a:t>
            </a:r>
            <a:r>
              <a:rPr lang="en-US" altLang="zh-CN" dirty="0"/>
              <a:t>3</a:t>
            </a:r>
            <a:r>
              <a:rPr lang="zh-CN" altLang="en-US" dirty="0"/>
              <a:t>、倒幕运动胜利</a:t>
            </a:r>
          </a:p>
          <a:p>
            <a:pPr>
              <a:buNone/>
            </a:pPr>
            <a:r>
              <a:rPr lang="zh-CN" altLang="en-US" dirty="0"/>
              <a:t>三、明治维新的主要内容及作用</a:t>
            </a:r>
          </a:p>
          <a:p>
            <a:pPr>
              <a:buNone/>
            </a:pPr>
            <a:r>
              <a:rPr lang="en-US" altLang="zh-CN" dirty="0"/>
              <a:t>1</a:t>
            </a:r>
            <a:r>
              <a:rPr lang="zh-CN" altLang="en-US" dirty="0"/>
              <a:t>、口号</a:t>
            </a:r>
            <a:r>
              <a:rPr lang="en-US" altLang="zh-CN" dirty="0"/>
              <a:t>2</a:t>
            </a:r>
            <a:r>
              <a:rPr lang="zh-CN" altLang="en-US" dirty="0"/>
              <a:t>、内容</a:t>
            </a:r>
            <a:r>
              <a:rPr lang="en-US" altLang="zh-CN" dirty="0"/>
              <a:t>3</a:t>
            </a:r>
            <a:r>
              <a:rPr lang="zh-CN" altLang="en-US" dirty="0"/>
              <a:t>、性质</a:t>
            </a:r>
            <a:r>
              <a:rPr lang="en-US" altLang="zh-CN" dirty="0"/>
              <a:t>4</a:t>
            </a:r>
            <a:r>
              <a:rPr lang="zh-CN" altLang="en-US" dirty="0"/>
              <a:t>、影响</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46081"/>
          <p:cNvSpPr>
            <a:spLocks noGrp="1"/>
          </p:cNvSpPr>
          <p:nvPr>
            <p:ph type="title"/>
          </p:nvPr>
        </p:nvSpPr>
        <p:spPr>
          <a:xfrm>
            <a:off x="1981200" y="274638"/>
            <a:ext cx="8229600" cy="490537"/>
          </a:xfrm>
        </p:spPr>
        <p:txBody>
          <a:bodyPr anchor="ctr"/>
          <a:lstStyle/>
          <a:p>
            <a:r>
              <a:rPr lang="zh-CN" altLang="en-US" sz="2400" dirty="0"/>
              <a:t>课堂练习</a:t>
            </a:r>
          </a:p>
        </p:txBody>
      </p:sp>
      <p:sp>
        <p:nvSpPr>
          <p:cNvPr id="46083" name="文本占位符 46082"/>
          <p:cNvSpPr>
            <a:spLocks noGrp="1"/>
          </p:cNvSpPr>
          <p:nvPr>
            <p:ph idx="1"/>
          </p:nvPr>
        </p:nvSpPr>
        <p:spPr>
          <a:xfrm>
            <a:off x="1524000" y="981075"/>
            <a:ext cx="9144000" cy="5876925"/>
          </a:xfrm>
        </p:spPr>
        <p:txBody>
          <a:bodyPr>
            <a:normAutofit/>
          </a:bodyPr>
          <a:lstStyle/>
          <a:p>
            <a:pPr>
              <a:lnSpc>
                <a:spcPct val="80000"/>
              </a:lnSpc>
              <a:buNone/>
            </a:pPr>
            <a:endParaRPr lang="en-US" altLang="zh-CN" sz="1400" b="1" dirty="0">
              <a:solidFill>
                <a:srgbClr val="000000"/>
              </a:solidFill>
            </a:endParaRPr>
          </a:p>
          <a:p>
            <a:pPr>
              <a:lnSpc>
                <a:spcPct val="80000"/>
              </a:lnSpc>
              <a:buNone/>
            </a:pPr>
            <a:r>
              <a:rPr lang="en-US" altLang="zh-CN" sz="2400" dirty="0">
                <a:solidFill>
                  <a:srgbClr val="000000"/>
                </a:solidFill>
              </a:rPr>
              <a:t>1</a:t>
            </a:r>
            <a:r>
              <a:rPr lang="zh-CN" altLang="en-US" sz="2400" dirty="0">
                <a:solidFill>
                  <a:srgbClr val="000000"/>
                </a:solidFill>
              </a:rPr>
              <a:t>、</a:t>
            </a:r>
            <a:r>
              <a:rPr lang="zh-CN" altLang="zh-CN" sz="2400" dirty="0">
                <a:solidFill>
                  <a:srgbClr val="000000"/>
                </a:solidFill>
              </a:rPr>
              <a:t>19世纪中后期，日本由一个闭关锁国的封建国家转变成一个近代资本主义国家，得益于（   ）</a:t>
            </a:r>
          </a:p>
          <a:p>
            <a:pPr>
              <a:lnSpc>
                <a:spcPct val="80000"/>
              </a:lnSpc>
              <a:buNone/>
            </a:pPr>
            <a:r>
              <a:rPr lang="zh-CN" altLang="zh-CN" sz="2400" dirty="0">
                <a:solidFill>
                  <a:srgbClr val="000000"/>
                </a:solidFill>
              </a:rPr>
              <a:t>A．实施大化改新            B．发动“光荣革命”</a:t>
            </a:r>
          </a:p>
          <a:p>
            <a:pPr>
              <a:lnSpc>
                <a:spcPct val="80000"/>
              </a:lnSpc>
              <a:buNone/>
            </a:pPr>
            <a:r>
              <a:rPr lang="zh-CN" altLang="zh-CN" sz="2400" dirty="0">
                <a:solidFill>
                  <a:srgbClr val="000000"/>
                </a:solidFill>
              </a:rPr>
              <a:t>C．实行1861年农奴制改革      D．实行明治维新</a:t>
            </a:r>
          </a:p>
          <a:p>
            <a:pPr>
              <a:lnSpc>
                <a:spcPct val="80000"/>
              </a:lnSpc>
              <a:buNone/>
            </a:pPr>
            <a:r>
              <a:rPr lang="en-US" altLang="zh-CN" sz="2400" dirty="0">
                <a:solidFill>
                  <a:srgbClr val="000000"/>
                </a:solidFill>
              </a:rPr>
              <a:t>2</a:t>
            </a:r>
            <a:r>
              <a:rPr lang="zh-CN" altLang="en-US" sz="2400" dirty="0">
                <a:solidFill>
                  <a:srgbClr val="000000"/>
                </a:solidFill>
              </a:rPr>
              <a:t>、在明治维新的措施中，加强中央集权的内容是：</a:t>
            </a:r>
            <a:r>
              <a:rPr lang="zh-CN" altLang="zh-CN" sz="2400" dirty="0">
                <a:solidFill>
                  <a:srgbClr val="000000"/>
                </a:solidFill>
              </a:rPr>
              <a:t>（   ）</a:t>
            </a:r>
          </a:p>
          <a:p>
            <a:pPr>
              <a:lnSpc>
                <a:spcPct val="80000"/>
              </a:lnSpc>
              <a:buNone/>
            </a:pPr>
            <a:r>
              <a:rPr lang="en-US" altLang="zh-CN" sz="2400" dirty="0">
                <a:solidFill>
                  <a:srgbClr val="000000"/>
                </a:solidFill>
              </a:rPr>
              <a:t>A.</a:t>
            </a:r>
            <a:r>
              <a:rPr lang="zh-CN" altLang="en-US" sz="2400" dirty="0">
                <a:solidFill>
                  <a:srgbClr val="000000"/>
                </a:solidFill>
              </a:rPr>
              <a:t>废藩置县          </a:t>
            </a:r>
            <a:r>
              <a:rPr lang="en-US" altLang="zh-CN" sz="2400" dirty="0">
                <a:solidFill>
                  <a:srgbClr val="000000"/>
                </a:solidFill>
              </a:rPr>
              <a:t>B.</a:t>
            </a:r>
            <a:r>
              <a:rPr lang="zh-CN" altLang="en-US" sz="2400" dirty="0">
                <a:solidFill>
                  <a:srgbClr val="000000"/>
                </a:solidFill>
              </a:rPr>
              <a:t>允许土地买卖</a:t>
            </a:r>
            <a:endParaRPr lang="zh-CN" altLang="en-US" sz="2400">
              <a:solidFill>
                <a:srgbClr val="000000"/>
              </a:solidFill>
            </a:endParaRPr>
          </a:p>
          <a:p>
            <a:pPr>
              <a:lnSpc>
                <a:spcPct val="80000"/>
              </a:lnSpc>
              <a:buNone/>
            </a:pPr>
            <a:r>
              <a:rPr lang="en-US" altLang="zh-CN" sz="2400" dirty="0">
                <a:solidFill>
                  <a:srgbClr val="000000"/>
                </a:solidFill>
              </a:rPr>
              <a:t>C.</a:t>
            </a:r>
            <a:r>
              <a:rPr lang="zh-CN" altLang="en-US" sz="2400" dirty="0">
                <a:solidFill>
                  <a:srgbClr val="000000"/>
                </a:solidFill>
              </a:rPr>
              <a:t>鼓励发展近代工业  </a:t>
            </a:r>
            <a:r>
              <a:rPr lang="en-US" altLang="zh-CN" sz="2400" dirty="0">
                <a:solidFill>
                  <a:srgbClr val="000000"/>
                </a:solidFill>
              </a:rPr>
              <a:t>D.</a:t>
            </a:r>
            <a:r>
              <a:rPr lang="zh-CN" altLang="en-US" sz="2400" dirty="0">
                <a:solidFill>
                  <a:srgbClr val="000000"/>
                </a:solidFill>
              </a:rPr>
              <a:t>提倡文明开化</a:t>
            </a:r>
          </a:p>
          <a:p>
            <a:pPr>
              <a:lnSpc>
                <a:spcPct val="80000"/>
              </a:lnSpc>
              <a:buNone/>
            </a:pPr>
            <a:r>
              <a:rPr lang="en-US" altLang="zh-CN" sz="2400" dirty="0">
                <a:solidFill>
                  <a:srgbClr val="000000"/>
                </a:solidFill>
              </a:rPr>
              <a:t>3</a:t>
            </a:r>
            <a:r>
              <a:rPr lang="zh-CN" altLang="en-US" sz="2400" dirty="0">
                <a:solidFill>
                  <a:srgbClr val="000000"/>
                </a:solidFill>
              </a:rPr>
              <a:t>、英法没等国的资产阶级革命都把追求自由平等作为革命的重要目标。日本明治维新与英法美革命目标有异曲同工之处的措施是：</a:t>
            </a:r>
            <a:endParaRPr lang="zh-CN" altLang="en-US" sz="2400">
              <a:solidFill>
                <a:srgbClr val="000000"/>
              </a:solidFill>
            </a:endParaRPr>
          </a:p>
          <a:p>
            <a:pPr>
              <a:lnSpc>
                <a:spcPct val="80000"/>
              </a:lnSpc>
              <a:buNone/>
            </a:pPr>
            <a:r>
              <a:rPr lang="en-US" altLang="zh-CN" sz="2400" dirty="0">
                <a:solidFill>
                  <a:srgbClr val="000000"/>
                </a:solidFill>
              </a:rPr>
              <a:t>A.</a:t>
            </a:r>
            <a:r>
              <a:rPr lang="zh-CN" altLang="en-US" sz="2400" dirty="0">
                <a:solidFill>
                  <a:srgbClr val="000000"/>
                </a:solidFill>
              </a:rPr>
              <a:t>废藩置县         </a:t>
            </a:r>
            <a:r>
              <a:rPr lang="en-US" altLang="zh-CN" sz="2400" dirty="0">
                <a:solidFill>
                  <a:srgbClr val="000000"/>
                </a:solidFill>
              </a:rPr>
              <a:t>B.</a:t>
            </a:r>
            <a:r>
              <a:rPr lang="zh-CN" altLang="en-US" sz="2400" dirty="0">
                <a:solidFill>
                  <a:srgbClr val="000000"/>
                </a:solidFill>
              </a:rPr>
              <a:t>废除封建身份制度                        </a:t>
            </a:r>
            <a:r>
              <a:rPr lang="zh-CN" altLang="zh-CN" sz="2400" dirty="0">
                <a:solidFill>
                  <a:srgbClr val="000000"/>
                </a:solidFill>
              </a:rPr>
              <a:t>（   ）</a:t>
            </a:r>
          </a:p>
          <a:p>
            <a:pPr>
              <a:lnSpc>
                <a:spcPct val="80000"/>
              </a:lnSpc>
              <a:buNone/>
            </a:pPr>
            <a:r>
              <a:rPr lang="zh-CN" altLang="en-US" sz="2400" dirty="0">
                <a:solidFill>
                  <a:srgbClr val="000000"/>
                </a:solidFill>
              </a:rPr>
              <a:t>      </a:t>
            </a:r>
            <a:r>
              <a:rPr lang="en-US" altLang="zh-CN" sz="2400" dirty="0">
                <a:solidFill>
                  <a:srgbClr val="000000"/>
                </a:solidFill>
              </a:rPr>
              <a:t>C.</a:t>
            </a:r>
            <a:r>
              <a:rPr lang="zh-CN" altLang="en-US" sz="2400" dirty="0">
                <a:solidFill>
                  <a:srgbClr val="000000"/>
                </a:solidFill>
              </a:rPr>
              <a:t>实行征兵制       </a:t>
            </a:r>
            <a:r>
              <a:rPr lang="en-US" altLang="zh-CN" sz="2400" dirty="0">
                <a:solidFill>
                  <a:srgbClr val="000000"/>
                </a:solidFill>
              </a:rPr>
              <a:t>D .</a:t>
            </a:r>
            <a:r>
              <a:rPr lang="zh-CN" altLang="en-US" sz="2400" dirty="0">
                <a:solidFill>
                  <a:srgbClr val="000000"/>
                </a:solidFill>
              </a:rPr>
              <a:t>实行强制性义务教育  </a:t>
            </a:r>
            <a:endParaRPr lang="en-US" altLang="en-US" sz="2400">
              <a:solidFill>
                <a:srgbClr val="000000"/>
              </a:solidFill>
            </a:endParaRPr>
          </a:p>
          <a:p>
            <a:pPr>
              <a:lnSpc>
                <a:spcPct val="80000"/>
              </a:lnSpc>
              <a:buNone/>
            </a:pPr>
            <a:r>
              <a:rPr lang="en-US" altLang="zh-CN" sz="2400" dirty="0">
                <a:solidFill>
                  <a:srgbClr val="000000"/>
                </a:solidFill>
              </a:rPr>
              <a:t>4</a:t>
            </a:r>
            <a:r>
              <a:rPr lang="zh-CN" altLang="en-US" sz="2400" dirty="0">
                <a:solidFill>
                  <a:srgbClr val="000000"/>
                </a:solidFill>
              </a:rPr>
              <a:t>、在明治维新的措施中，最具有前瞻性和战略眼光的举措是</a:t>
            </a:r>
            <a:r>
              <a:rPr lang="zh-CN" altLang="zh-CN" sz="2400" dirty="0">
                <a:solidFill>
                  <a:srgbClr val="000000"/>
                </a:solidFill>
              </a:rPr>
              <a:t>（   ）</a:t>
            </a:r>
          </a:p>
          <a:p>
            <a:pPr>
              <a:lnSpc>
                <a:spcPct val="80000"/>
              </a:lnSpc>
              <a:buNone/>
            </a:pPr>
            <a:r>
              <a:rPr lang="en-US" altLang="zh-CN" sz="2400">
                <a:solidFill>
                  <a:srgbClr val="000000"/>
                </a:solidFill>
              </a:rPr>
              <a:t>A.</a:t>
            </a:r>
            <a:r>
              <a:rPr lang="zh-CN" altLang="en-US" sz="2400">
                <a:solidFill>
                  <a:srgbClr val="000000"/>
                </a:solidFill>
              </a:rPr>
              <a:t>废藩置县     </a:t>
            </a:r>
            <a:r>
              <a:rPr lang="en-US" altLang="zh-CN" sz="2400">
                <a:solidFill>
                  <a:srgbClr val="000000"/>
                </a:solidFill>
              </a:rPr>
              <a:t>B.</a:t>
            </a:r>
            <a:r>
              <a:rPr lang="zh-CN" altLang="en-US" sz="2400">
                <a:solidFill>
                  <a:srgbClr val="000000"/>
                </a:solidFill>
              </a:rPr>
              <a:t>允许土地买卖</a:t>
            </a:r>
          </a:p>
          <a:p>
            <a:pPr>
              <a:lnSpc>
                <a:spcPct val="80000"/>
              </a:lnSpc>
              <a:buNone/>
            </a:pPr>
            <a:r>
              <a:rPr lang="en-US" altLang="zh-CN" sz="2400">
                <a:solidFill>
                  <a:srgbClr val="000000"/>
                </a:solidFill>
              </a:rPr>
              <a:t>C.</a:t>
            </a:r>
            <a:r>
              <a:rPr lang="zh-CN" altLang="en-US" sz="2400">
                <a:solidFill>
                  <a:srgbClr val="000000"/>
                </a:solidFill>
              </a:rPr>
              <a:t>鼓励发展近代工业  </a:t>
            </a:r>
            <a:r>
              <a:rPr lang="en-US" altLang="zh-CN" sz="2400">
                <a:solidFill>
                  <a:srgbClr val="000000"/>
                </a:solidFill>
              </a:rPr>
              <a:t>D.</a:t>
            </a:r>
            <a:r>
              <a:rPr lang="zh-CN" altLang="en-US" sz="2400">
                <a:solidFill>
                  <a:srgbClr val="000000"/>
                </a:solidFill>
              </a:rPr>
              <a:t>实行义务教育</a:t>
            </a:r>
          </a:p>
          <a:p>
            <a:pPr>
              <a:lnSpc>
                <a:spcPct val="80000"/>
              </a:lnSpc>
              <a:buNone/>
            </a:pPr>
            <a:endParaRPr lang="en-US" altLang="en-US" sz="2400">
              <a:solidFill>
                <a:srgbClr val="000000"/>
              </a:solidFill>
            </a:endParaRPr>
          </a:p>
          <a:p>
            <a:pPr>
              <a:lnSpc>
                <a:spcPct val="80000"/>
              </a:lnSpc>
              <a:buNone/>
            </a:pPr>
            <a:endParaRPr lang="zh-CN" altLang="en-US" sz="1400" dirty="0"/>
          </a:p>
        </p:txBody>
      </p:sp>
      <p:sp>
        <p:nvSpPr>
          <p:cNvPr id="46084" name="矩形 46083"/>
          <p:cNvSpPr/>
          <p:nvPr/>
        </p:nvSpPr>
        <p:spPr>
          <a:xfrm>
            <a:off x="5735638" y="1412875"/>
            <a:ext cx="492125" cy="645160"/>
          </a:xfrm>
          <a:prstGeom prst="rect">
            <a:avLst/>
          </a:prstGeom>
          <a:noFill/>
          <a:ln w="9525">
            <a:noFill/>
          </a:ln>
        </p:spPr>
        <p:txBody>
          <a:bodyPr>
            <a:spAutoFit/>
          </a:bodyPr>
          <a:lstStyle/>
          <a:p>
            <a:r>
              <a:rPr lang="en-US" altLang="zh-CN" sz="3600" dirty="0">
                <a:solidFill>
                  <a:srgbClr val="FF0000"/>
                </a:solidFill>
                <a:latin typeface="Arial" panose="020B0604020202020204" pitchFamily="34" charset="0"/>
              </a:rPr>
              <a:t>D</a:t>
            </a:r>
          </a:p>
        </p:txBody>
      </p:sp>
      <p:sp>
        <p:nvSpPr>
          <p:cNvPr id="46085" name="矩形 46084"/>
          <p:cNvSpPr/>
          <p:nvPr/>
        </p:nvSpPr>
        <p:spPr>
          <a:xfrm>
            <a:off x="8616950" y="2276475"/>
            <a:ext cx="492125" cy="645160"/>
          </a:xfrm>
          <a:prstGeom prst="rect">
            <a:avLst/>
          </a:prstGeom>
          <a:noFill/>
          <a:ln w="9525">
            <a:noFill/>
          </a:ln>
        </p:spPr>
        <p:txBody>
          <a:bodyPr>
            <a:spAutoFit/>
          </a:bodyPr>
          <a:lstStyle/>
          <a:p>
            <a:r>
              <a:rPr lang="en-US" altLang="zh-CN" sz="3600" dirty="0">
                <a:solidFill>
                  <a:srgbClr val="FF0000"/>
                </a:solidFill>
                <a:latin typeface="Arial" panose="020B0604020202020204" pitchFamily="34" charset="0"/>
              </a:rPr>
              <a:t>A</a:t>
            </a:r>
          </a:p>
        </p:txBody>
      </p:sp>
      <p:sp>
        <p:nvSpPr>
          <p:cNvPr id="46086" name="矩形 46085"/>
          <p:cNvSpPr/>
          <p:nvPr/>
        </p:nvSpPr>
        <p:spPr>
          <a:xfrm>
            <a:off x="8832850" y="4149725"/>
            <a:ext cx="492125" cy="645160"/>
          </a:xfrm>
          <a:prstGeom prst="rect">
            <a:avLst/>
          </a:prstGeom>
          <a:noFill/>
          <a:ln w="9525">
            <a:noFill/>
          </a:ln>
        </p:spPr>
        <p:txBody>
          <a:bodyPr>
            <a:spAutoFit/>
          </a:bodyPr>
          <a:lstStyle/>
          <a:p>
            <a:r>
              <a:rPr lang="en-US" altLang="zh-CN" sz="3600" dirty="0">
                <a:solidFill>
                  <a:srgbClr val="FF0000"/>
                </a:solidFill>
                <a:latin typeface="Arial" panose="020B0604020202020204" pitchFamily="34" charset="0"/>
              </a:rPr>
              <a:t>B</a:t>
            </a:r>
          </a:p>
        </p:txBody>
      </p:sp>
      <p:sp>
        <p:nvSpPr>
          <p:cNvPr id="46087" name="矩形 46086"/>
          <p:cNvSpPr/>
          <p:nvPr/>
        </p:nvSpPr>
        <p:spPr>
          <a:xfrm>
            <a:off x="9912350" y="4941888"/>
            <a:ext cx="492125" cy="645160"/>
          </a:xfrm>
          <a:prstGeom prst="rect">
            <a:avLst/>
          </a:prstGeom>
          <a:noFill/>
          <a:ln w="9525">
            <a:noFill/>
          </a:ln>
        </p:spPr>
        <p:txBody>
          <a:bodyPr>
            <a:spAutoFit/>
          </a:bodyPr>
          <a:lstStyle/>
          <a:p>
            <a:r>
              <a:rPr lang="en-US" altLang="zh-CN" sz="3600" dirty="0">
                <a:solidFill>
                  <a:srgbClr val="FF0000"/>
                </a:solidFill>
                <a:latin typeface="Arial" panose="020B0604020202020204" pitchFamily="34" charset="0"/>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additive="base">
                                        <p:cTn id="7" dur="500" fill="hold"/>
                                        <p:tgtEl>
                                          <p:spTgt spid="46084"/>
                                        </p:tgtEl>
                                        <p:attrNameLst>
                                          <p:attrName>ppt_x</p:attrName>
                                        </p:attrNameLst>
                                      </p:cBhvr>
                                      <p:tavLst>
                                        <p:tav tm="100000">
                                          <p:val>
                                            <p:strVal val="#ppt_x"/>
                                          </p:val>
                                        </p:tav>
                                        <p:tav tm="100000">
                                          <p:val>
                                            <p:strVal val="#ppt_x"/>
                                          </p:val>
                                        </p:tav>
                                      </p:tavLst>
                                    </p:anim>
                                    <p:anim calcmode="lin" valueType="num">
                                      <p:cBhvr additive="base">
                                        <p:cTn id="8" dur="500" fill="hold"/>
                                        <p:tgtEl>
                                          <p:spTgt spid="46084"/>
                                        </p:tgtEl>
                                        <p:attrNameLst>
                                          <p:attrName>ppt_y</p:attrName>
                                        </p:attrNameLst>
                                      </p:cBhvr>
                                      <p:tavLst>
                                        <p:tav tm="10000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5"/>
                                        </p:tgtEl>
                                        <p:attrNameLst>
                                          <p:attrName>style.visibility</p:attrName>
                                        </p:attrNameLst>
                                      </p:cBhvr>
                                      <p:to>
                                        <p:strVal val="visible"/>
                                      </p:to>
                                    </p:set>
                                    <p:anim calcmode="lin" valueType="num">
                                      <p:cBhvr additive="base">
                                        <p:cTn id="13" dur="500" fill="hold"/>
                                        <p:tgtEl>
                                          <p:spTgt spid="46085"/>
                                        </p:tgtEl>
                                        <p:attrNameLst>
                                          <p:attrName>ppt_x</p:attrName>
                                        </p:attrNameLst>
                                      </p:cBhvr>
                                      <p:tavLst>
                                        <p:tav tm="100000">
                                          <p:val>
                                            <p:strVal val="#ppt_x"/>
                                          </p:val>
                                        </p:tav>
                                        <p:tav tm="100000">
                                          <p:val>
                                            <p:strVal val="#ppt_x"/>
                                          </p:val>
                                        </p:tav>
                                      </p:tavLst>
                                    </p:anim>
                                    <p:anim calcmode="lin" valueType="num">
                                      <p:cBhvr additive="base">
                                        <p:cTn id="14" dur="500" fill="hold"/>
                                        <p:tgtEl>
                                          <p:spTgt spid="46085"/>
                                        </p:tgtEl>
                                        <p:attrNameLst>
                                          <p:attrName>ppt_y</p:attrName>
                                        </p:attrNameLst>
                                      </p:cBhvr>
                                      <p:tavLst>
                                        <p:tav tm="10000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6086"/>
                                        </p:tgtEl>
                                        <p:attrNameLst>
                                          <p:attrName>style.visibility</p:attrName>
                                        </p:attrNameLst>
                                      </p:cBhvr>
                                      <p:to>
                                        <p:strVal val="visible"/>
                                      </p:to>
                                    </p:set>
                                    <p:anim calcmode="lin" valueType="num">
                                      <p:cBhvr additive="base">
                                        <p:cTn id="19" dur="500" fill="hold"/>
                                        <p:tgtEl>
                                          <p:spTgt spid="46086"/>
                                        </p:tgtEl>
                                        <p:attrNameLst>
                                          <p:attrName>ppt_x</p:attrName>
                                        </p:attrNameLst>
                                      </p:cBhvr>
                                      <p:tavLst>
                                        <p:tav tm="100000">
                                          <p:val>
                                            <p:strVal val="#ppt_x"/>
                                          </p:val>
                                        </p:tav>
                                        <p:tav tm="100000">
                                          <p:val>
                                            <p:strVal val="#ppt_x"/>
                                          </p:val>
                                        </p:tav>
                                      </p:tavLst>
                                    </p:anim>
                                    <p:anim calcmode="lin" valueType="num">
                                      <p:cBhvr additive="base">
                                        <p:cTn id="20" dur="500" fill="hold"/>
                                        <p:tgtEl>
                                          <p:spTgt spid="46086"/>
                                        </p:tgtEl>
                                        <p:attrNameLst>
                                          <p:attrName>ppt_y</p:attrName>
                                        </p:attrNameLst>
                                      </p:cBhvr>
                                      <p:tavLst>
                                        <p:tav tm="10000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6087"/>
                                        </p:tgtEl>
                                        <p:attrNameLst>
                                          <p:attrName>style.visibility</p:attrName>
                                        </p:attrNameLst>
                                      </p:cBhvr>
                                      <p:to>
                                        <p:strVal val="visible"/>
                                      </p:to>
                                    </p:set>
                                    <p:anim calcmode="lin" valueType="num">
                                      <p:cBhvr additive="base">
                                        <p:cTn id="25" dur="500" fill="hold"/>
                                        <p:tgtEl>
                                          <p:spTgt spid="46087"/>
                                        </p:tgtEl>
                                        <p:attrNameLst>
                                          <p:attrName>ppt_x</p:attrName>
                                        </p:attrNameLst>
                                      </p:cBhvr>
                                      <p:tavLst>
                                        <p:tav tm="100000">
                                          <p:val>
                                            <p:strVal val="#ppt_x"/>
                                          </p:val>
                                        </p:tav>
                                        <p:tav tm="100000">
                                          <p:val>
                                            <p:strVal val="#ppt_x"/>
                                          </p:val>
                                        </p:tav>
                                      </p:tavLst>
                                    </p:anim>
                                    <p:anim calcmode="lin" valueType="num">
                                      <p:cBhvr additive="base">
                                        <p:cTn id="26" dur="500" fill="hold"/>
                                        <p:tgtEl>
                                          <p:spTgt spid="46087"/>
                                        </p:tgtEl>
                                        <p:attrNameLst>
                                          <p:attrName>ppt_y</p:attrName>
                                        </p:attrNameLst>
                                      </p:cBhvr>
                                      <p:tavLst>
                                        <p:tav tm="10000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文本框 37889"/>
          <p:cNvSpPr txBox="1"/>
          <p:nvPr/>
        </p:nvSpPr>
        <p:spPr>
          <a:xfrm>
            <a:off x="1524000" y="754698"/>
            <a:ext cx="797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18" charset="0"/>
                <a:ea typeface="黑体" panose="02010600030101010101" pitchFamily="49" charset="-122"/>
              </a:rPr>
              <a:t>学习测评</a:t>
            </a:r>
          </a:p>
        </p:txBody>
      </p:sp>
      <p:sp>
        <p:nvSpPr>
          <p:cNvPr id="37891" name="文本框 37890"/>
          <p:cNvSpPr txBox="1"/>
          <p:nvPr/>
        </p:nvSpPr>
        <p:spPr>
          <a:xfrm>
            <a:off x="1793875" y="1079500"/>
            <a:ext cx="8548688" cy="5748020"/>
          </a:xfrm>
          <a:prstGeom prst="rect">
            <a:avLst/>
          </a:prstGeom>
          <a:noFill/>
          <a:ln w="9525">
            <a:noFill/>
          </a:ln>
        </p:spPr>
        <p:txBody>
          <a:bodyPr lIns="0" tIns="0" rIns="0" bIns="0">
            <a:spAutoFit/>
          </a:bodyPr>
          <a:lstStyle/>
          <a:p>
            <a:r>
              <a:rPr lang="en-US" altLang="zh-CN" sz="2200" dirty="0">
                <a:latin typeface="楷体_GB2312" panose="02010609030101010101" charset="-122"/>
                <a:ea typeface="楷体_GB2312" panose="02010609030101010101" charset="-122"/>
              </a:rPr>
              <a:t>1.</a:t>
            </a:r>
            <a:r>
              <a:rPr lang="zh-CN" altLang="en-US" sz="2200" dirty="0">
                <a:latin typeface="楷体_GB2312" panose="02010609030101010101" charset="-122"/>
                <a:ea typeface="楷体_GB2312" panose="02010609030101010101" charset="-122"/>
              </a:rPr>
              <a:t>明治维新最重要的意义是使日本（　　　）。</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彻底铲除了封建制度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走上了资本主义道路</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摆脱美、英、法等国殖民统治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实现了工业现代化</a:t>
            </a:r>
          </a:p>
          <a:p>
            <a:pPr>
              <a:lnSpc>
                <a:spcPct val="123000"/>
              </a:lnSpc>
            </a:pPr>
            <a:r>
              <a:rPr lang="en-US" altLang="zh-CN" sz="2200" dirty="0">
                <a:latin typeface="楷体_GB2312" panose="02010609030101010101" charset="-122"/>
                <a:ea typeface="楷体_GB2312" panose="02010609030101010101" charset="-122"/>
              </a:rPr>
              <a:t>2.1853</a:t>
            </a:r>
            <a:r>
              <a:rPr lang="zh-CN" altLang="en-US" sz="2200" dirty="0">
                <a:latin typeface="楷体_GB2312" panose="02010609030101010101" charset="-122"/>
                <a:ea typeface="楷体_GB2312" panose="02010609030101010101" charset="-122"/>
              </a:rPr>
              <a:t>年，率先打开日本关闭国门的是（　　　）。</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美国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俄国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英国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法国</a:t>
            </a:r>
          </a:p>
          <a:p>
            <a:pPr>
              <a:lnSpc>
                <a:spcPct val="123000"/>
              </a:lnSpc>
            </a:pPr>
            <a:r>
              <a:rPr lang="en-US" altLang="zh-CN" sz="2200" dirty="0">
                <a:latin typeface="楷体_GB2312" panose="02010609030101010101" charset="-122"/>
                <a:ea typeface="楷体_GB2312" panose="02010609030101010101" charset="-122"/>
              </a:rPr>
              <a:t>3.</a:t>
            </a:r>
            <a:r>
              <a:rPr lang="zh-CN" altLang="en-US" sz="2200" dirty="0">
                <a:latin typeface="楷体_GB2312" panose="02010609030101010101" charset="-122"/>
                <a:ea typeface="楷体_GB2312" panose="02010609030101010101" charset="-122"/>
              </a:rPr>
              <a:t>组成倒幕派的主要力量有（　　　）。</a:t>
            </a:r>
          </a:p>
          <a:p>
            <a:pPr>
              <a:lnSpc>
                <a:spcPct val="123000"/>
              </a:lnSpc>
            </a:pPr>
            <a:r>
              <a:rPr lang="zh-CN" altLang="en-US" sz="2200" dirty="0">
                <a:latin typeface="楷体_GB2312" panose="02010609030101010101" charset="-122"/>
                <a:ea typeface="楷体_GB2312" panose="02010609030101010101" charset="-122"/>
              </a:rPr>
              <a:t>　①中下级武士　　②商人和资本家　③新兴地主　　　④高级武士</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A.①②③</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B.②③④</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C.①②④</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D.①③④</a:t>
            </a:r>
          </a:p>
          <a:p>
            <a:pPr>
              <a:lnSpc>
                <a:spcPct val="123000"/>
              </a:lnSpc>
            </a:pPr>
            <a:r>
              <a:rPr lang="en-US" altLang="zh-CN" sz="2200" dirty="0">
                <a:latin typeface="楷体_GB2312" panose="02010609030101010101" charset="-122"/>
                <a:ea typeface="楷体_GB2312" panose="02010609030101010101" charset="-122"/>
              </a:rPr>
              <a:t>4.</a:t>
            </a:r>
            <a:r>
              <a:rPr lang="zh-CN" altLang="en-US" sz="2200" dirty="0">
                <a:latin typeface="楷体_GB2312" panose="02010609030101010101" charset="-122"/>
                <a:ea typeface="楷体_GB2312" panose="02010609030101010101" charset="-122"/>
              </a:rPr>
              <a:t>虽走上资本主义道路，但仍保留大量封建残余的是（　　　）。</a:t>
            </a:r>
          </a:p>
          <a:p>
            <a:pPr>
              <a:lnSpc>
                <a:spcPct val="123000"/>
              </a:lnSpc>
            </a:pPr>
            <a:r>
              <a:rPr lang="zh-CN" altLang="en-US" sz="2200" dirty="0">
                <a:latin typeface="楷体_GB2312" panose="02010609030101010101" charset="-122"/>
                <a:ea typeface="楷体_GB2312" panose="02010609030101010101" charset="-122"/>
              </a:rPr>
              <a:t>　①法国　　　　　②俄国　　　　　③日本　　　　　④美国</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A.①②</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B.②③</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C.①③</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D.②④</a:t>
            </a:r>
          </a:p>
          <a:p>
            <a:pPr>
              <a:lnSpc>
                <a:spcPct val="123000"/>
              </a:lnSpc>
            </a:pPr>
            <a:r>
              <a:rPr lang="en-US" altLang="zh-CN" sz="2200" dirty="0">
                <a:latin typeface="楷体_GB2312" panose="02010609030101010101" charset="-122"/>
                <a:ea typeface="楷体_GB2312" panose="02010609030101010101" charset="-122"/>
              </a:rPr>
              <a:t>5.</a:t>
            </a:r>
            <a:r>
              <a:rPr lang="zh-CN" altLang="en-US" sz="2200" dirty="0">
                <a:latin typeface="楷体_GB2312" panose="02010609030101010101" charset="-122"/>
                <a:ea typeface="楷体_GB2312" panose="02010609030101010101" charset="-122"/>
              </a:rPr>
              <a:t>俄国废除农奴制和日本明治维新的共同点是（　　　）。</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推翻了旧政权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由资产阶级领导</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废除了农奴制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改变了社会性质</a:t>
            </a:r>
          </a:p>
        </p:txBody>
      </p:sp>
      <p:sp>
        <p:nvSpPr>
          <p:cNvPr id="37892" name="文本框 37891"/>
          <p:cNvSpPr txBox="1"/>
          <p:nvPr/>
        </p:nvSpPr>
        <p:spPr>
          <a:xfrm>
            <a:off x="6432550" y="860108"/>
            <a:ext cx="3810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B</a:t>
            </a:r>
          </a:p>
        </p:txBody>
      </p:sp>
      <p:sp>
        <p:nvSpPr>
          <p:cNvPr id="37893" name="文本框 37892"/>
          <p:cNvSpPr txBox="1"/>
          <p:nvPr/>
        </p:nvSpPr>
        <p:spPr>
          <a:xfrm>
            <a:off x="7011988" y="2068195"/>
            <a:ext cx="3937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A</a:t>
            </a:r>
          </a:p>
        </p:txBody>
      </p:sp>
      <p:sp>
        <p:nvSpPr>
          <p:cNvPr id="37894" name="文本框 37893"/>
          <p:cNvSpPr txBox="1"/>
          <p:nvPr/>
        </p:nvSpPr>
        <p:spPr>
          <a:xfrm>
            <a:off x="5629275" y="2877821"/>
            <a:ext cx="3937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A</a:t>
            </a:r>
          </a:p>
        </p:txBody>
      </p:sp>
      <p:sp>
        <p:nvSpPr>
          <p:cNvPr id="37895" name="文本框 37894"/>
          <p:cNvSpPr txBox="1"/>
          <p:nvPr/>
        </p:nvSpPr>
        <p:spPr>
          <a:xfrm>
            <a:off x="8704263" y="4157346"/>
            <a:ext cx="3810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B</a:t>
            </a:r>
          </a:p>
        </p:txBody>
      </p:sp>
      <p:sp>
        <p:nvSpPr>
          <p:cNvPr id="37896" name="文本框 37895"/>
          <p:cNvSpPr txBox="1"/>
          <p:nvPr/>
        </p:nvSpPr>
        <p:spPr>
          <a:xfrm>
            <a:off x="7854950" y="5400358"/>
            <a:ext cx="4445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Effect transition="in" filter="dissolve">
                                      <p:cBhvr>
                                        <p:cTn id="7" dur="500"/>
                                        <p:tgtEl>
                                          <p:spTgt spid="37892"/>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893"/>
                                        </p:tgtEl>
                                        <p:attrNameLst>
                                          <p:attrName>style.visibility</p:attrName>
                                        </p:attrNameLst>
                                      </p:cBhvr>
                                      <p:to>
                                        <p:strVal val="visible"/>
                                      </p:to>
                                    </p:set>
                                    <p:animEffect transition="in" filter="dissolve">
                                      <p:cBhvr>
                                        <p:cTn id="12" dur="500"/>
                                        <p:tgtEl>
                                          <p:spTgt spid="37893"/>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7894"/>
                                        </p:tgtEl>
                                        <p:attrNameLst>
                                          <p:attrName>style.visibility</p:attrName>
                                        </p:attrNameLst>
                                      </p:cBhvr>
                                      <p:to>
                                        <p:strVal val="visible"/>
                                      </p:to>
                                    </p:set>
                                    <p:animEffect transition="in" filter="dissolve">
                                      <p:cBhvr>
                                        <p:cTn id="17" dur="500"/>
                                        <p:tgtEl>
                                          <p:spTgt spid="37894"/>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7895"/>
                                        </p:tgtEl>
                                        <p:attrNameLst>
                                          <p:attrName>style.visibility</p:attrName>
                                        </p:attrNameLst>
                                      </p:cBhvr>
                                      <p:to>
                                        <p:strVal val="visible"/>
                                      </p:to>
                                    </p:set>
                                    <p:animEffect transition="in" filter="dissolve">
                                      <p:cBhvr>
                                        <p:cTn id="22" dur="500"/>
                                        <p:tgtEl>
                                          <p:spTgt spid="37895"/>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37896"/>
                                        </p:tgtEl>
                                        <p:attrNameLst>
                                          <p:attrName>style.visibility</p:attrName>
                                        </p:attrNameLst>
                                      </p:cBhvr>
                                      <p:to>
                                        <p:strVal val="visible"/>
                                      </p:to>
                                    </p:set>
                                    <p:animEffect transition="in" filter="dissolve">
                                      <p:cBhvr>
                                        <p:cTn id="27" dur="500"/>
                                        <p:tgtEl>
                                          <p:spTgt spid="37896"/>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P spid="37894" grpId="0"/>
      <p:bldP spid="37895" grpId="0"/>
      <p:bldP spid="3789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文本框 71681"/>
          <p:cNvSpPr txBox="1"/>
          <p:nvPr/>
        </p:nvSpPr>
        <p:spPr>
          <a:xfrm>
            <a:off x="1524000" y="841375"/>
            <a:ext cx="8955088" cy="5631180"/>
          </a:xfrm>
          <a:prstGeom prst="rect">
            <a:avLst/>
          </a:prstGeom>
          <a:noFill/>
          <a:ln w="9525">
            <a:noFill/>
          </a:ln>
        </p:spPr>
        <p:txBody>
          <a:bodyPr>
            <a:spAutoFit/>
          </a:bodyPr>
          <a:lstStyle/>
          <a:p>
            <a:pPr>
              <a:spcBef>
                <a:spcPct val="50000"/>
              </a:spcBef>
              <a:buClrTx/>
            </a:pPr>
            <a:r>
              <a:rPr lang="en-US" altLang="zh-CN" sz="2400">
                <a:latin typeface="Times New Roman" panose="02020603050405020304" pitchFamily="18" charset="0"/>
              </a:rPr>
              <a:t>6.</a:t>
            </a:r>
            <a:r>
              <a:rPr lang="zh-CN" altLang="en-US" sz="2400">
                <a:latin typeface="Times New Roman" panose="02020603050405020304" pitchFamily="18" charset="0"/>
              </a:rPr>
              <a:t>日本明治维新和俄国</a:t>
            </a:r>
            <a:r>
              <a:rPr lang="en-US" altLang="zh-CN" sz="2400">
                <a:latin typeface="Times New Roman" panose="02020603050405020304" pitchFamily="18" charset="0"/>
              </a:rPr>
              <a:t>1861</a:t>
            </a:r>
            <a:r>
              <a:rPr lang="zh-CN" altLang="en-US" sz="2400">
                <a:latin typeface="Times New Roman" panose="02020603050405020304" pitchFamily="18" charset="0"/>
              </a:rPr>
              <a:t>年改革都是不彻底的资产阶级改革</a:t>
            </a:r>
            <a:r>
              <a:rPr lang="en-US" altLang="zh-CN" sz="2400">
                <a:latin typeface="Times New Roman" panose="02020603050405020304" pitchFamily="18" charset="0"/>
              </a:rPr>
              <a:t>,</a:t>
            </a:r>
            <a:r>
              <a:rPr lang="zh-CN" altLang="en-US" sz="2400">
                <a:latin typeface="Times New Roman" panose="02020603050405020304" pitchFamily="18" charset="0"/>
              </a:rPr>
              <a:t>其重要原因在于</a:t>
            </a:r>
            <a:r>
              <a:rPr lang="en-US" altLang="zh-CN" sz="2400">
                <a:latin typeface="Times New Roman" panose="02020603050405020304" pitchFamily="18" charset="0"/>
              </a:rPr>
              <a:t>(             )</a:t>
            </a:r>
          </a:p>
          <a:p>
            <a:pPr>
              <a:spcBef>
                <a:spcPct val="50000"/>
              </a:spcBef>
              <a:buClrTx/>
            </a:pPr>
            <a:r>
              <a:rPr lang="en-US" altLang="zh-CN" sz="2400">
                <a:latin typeface="Times New Roman" panose="02020603050405020304" pitchFamily="18" charset="0"/>
              </a:rPr>
              <a:t>A.</a:t>
            </a:r>
            <a:r>
              <a:rPr lang="zh-CN" altLang="en-US" sz="2400">
                <a:latin typeface="Times New Roman" panose="02020603050405020304" pitchFamily="18" charset="0"/>
              </a:rPr>
              <a:t>用赎买的方式进行改革       </a:t>
            </a:r>
            <a:r>
              <a:rPr lang="en-US" altLang="zh-CN" sz="2400">
                <a:latin typeface="Times New Roman" panose="02020603050405020304" pitchFamily="18" charset="0"/>
              </a:rPr>
              <a:t>B.</a:t>
            </a:r>
            <a:r>
              <a:rPr lang="zh-CN" altLang="en-US" sz="2400">
                <a:latin typeface="Times New Roman" panose="02020603050405020304" pitchFamily="18" charset="0"/>
              </a:rPr>
              <a:t>自上而下操纵者是封建统治者</a:t>
            </a:r>
          </a:p>
          <a:p>
            <a:pPr>
              <a:spcBef>
                <a:spcPct val="50000"/>
              </a:spcBef>
              <a:buClrTx/>
            </a:pPr>
            <a:r>
              <a:rPr lang="en-US" altLang="zh-CN" sz="2400">
                <a:latin typeface="Times New Roman" panose="02020603050405020304" pitchFamily="18" charset="0"/>
              </a:rPr>
              <a:t>C.</a:t>
            </a:r>
            <a:r>
              <a:rPr lang="zh-CN" altLang="en-US" sz="2400">
                <a:latin typeface="Times New Roman" panose="02020603050405020304" pitchFamily="18" charset="0"/>
              </a:rPr>
              <a:t>没有伴随而起的革命运动    </a:t>
            </a:r>
            <a:r>
              <a:rPr lang="en-US" altLang="zh-CN" sz="2400">
                <a:latin typeface="Times New Roman" panose="02020603050405020304" pitchFamily="18" charset="0"/>
              </a:rPr>
              <a:t>D.</a:t>
            </a:r>
            <a:r>
              <a:rPr lang="zh-CN" altLang="en-US" sz="2400">
                <a:latin typeface="Times New Roman" panose="02020603050405020304" pitchFamily="18" charset="0"/>
              </a:rPr>
              <a:t>资产阶级成为独立的政治力量</a:t>
            </a:r>
          </a:p>
          <a:p>
            <a:pPr>
              <a:spcBef>
                <a:spcPct val="50000"/>
              </a:spcBef>
              <a:buClrTx/>
            </a:pPr>
            <a:r>
              <a:rPr lang="en-US" altLang="zh-CN" sz="2400">
                <a:latin typeface="Times New Roman" panose="02020603050405020304" pitchFamily="18" charset="0"/>
              </a:rPr>
              <a:t>7.</a:t>
            </a:r>
            <a:r>
              <a:rPr lang="zh-CN" altLang="en-US" sz="2400">
                <a:latin typeface="Times New Roman" panose="02020603050405020304" pitchFamily="18" charset="0"/>
              </a:rPr>
              <a:t>下列场景能够正确反映体现明治维新新时期社会现象的有</a:t>
            </a:r>
            <a:r>
              <a:rPr lang="en-US" altLang="zh-CN" sz="2400">
                <a:latin typeface="Times New Roman" panose="02020603050405020304" pitchFamily="18" charset="0"/>
              </a:rPr>
              <a:t>(        )</a:t>
            </a:r>
          </a:p>
          <a:p>
            <a:pPr>
              <a:spcBef>
                <a:spcPct val="50000"/>
              </a:spcBef>
              <a:buClrTx/>
            </a:pPr>
            <a:r>
              <a:rPr lang="en-US" altLang="zh-CN" sz="2400">
                <a:latin typeface="Times New Roman" panose="02020603050405020304" pitchFamily="18" charset="0"/>
              </a:rPr>
              <a:t>①</a:t>
            </a:r>
            <a:r>
              <a:rPr lang="zh-CN" altLang="en-US" sz="2400">
                <a:latin typeface="Times New Roman" panose="02020603050405020304" pitchFamily="18" charset="0"/>
              </a:rPr>
              <a:t>近代工业逐渐增多</a:t>
            </a:r>
            <a:r>
              <a:rPr lang="en-US" altLang="zh-CN" sz="2400">
                <a:latin typeface="Times New Roman" panose="02020603050405020304" pitchFamily="18" charset="0"/>
              </a:rPr>
              <a:t>②</a:t>
            </a:r>
            <a:r>
              <a:rPr lang="zh-CN" altLang="en-US" sz="2400">
                <a:latin typeface="Times New Roman" panose="02020603050405020304" pitchFamily="18" charset="0"/>
              </a:rPr>
              <a:t>土地买卖日趋频繁</a:t>
            </a:r>
            <a:r>
              <a:rPr lang="en-US" altLang="zh-CN" sz="2400">
                <a:latin typeface="Times New Roman" panose="02020603050405020304" pitchFamily="18" charset="0"/>
              </a:rPr>
              <a:t>③</a:t>
            </a:r>
            <a:r>
              <a:rPr lang="zh-CN" altLang="en-US" sz="2400">
                <a:latin typeface="Times New Roman" panose="02020603050405020304" pitchFamily="18" charset="0"/>
              </a:rPr>
              <a:t>新式学校发展迅速</a:t>
            </a:r>
            <a:r>
              <a:rPr lang="en-US" altLang="zh-CN" sz="2400">
                <a:latin typeface="Times New Roman" panose="02020603050405020304" pitchFamily="18" charset="0"/>
              </a:rPr>
              <a:t>④</a:t>
            </a:r>
            <a:r>
              <a:rPr lang="zh-CN" altLang="en-US" sz="2400">
                <a:latin typeface="Times New Roman" panose="02020603050405020304" pitchFamily="18" charset="0"/>
              </a:rPr>
              <a:t>天皇权力逐渐增大</a:t>
            </a:r>
          </a:p>
          <a:p>
            <a:pPr>
              <a:spcBef>
                <a:spcPct val="50000"/>
              </a:spcBef>
              <a:buClrTx/>
            </a:pPr>
            <a:r>
              <a:rPr lang="en-US" altLang="zh-CN" sz="2400">
                <a:latin typeface="Times New Roman" panose="02020603050405020304" pitchFamily="18" charset="0"/>
              </a:rPr>
              <a:t>A.①②③     B.②③④      C.①③④       D.①②③④</a:t>
            </a:r>
          </a:p>
          <a:p>
            <a:pPr>
              <a:spcBef>
                <a:spcPct val="50000"/>
              </a:spcBef>
              <a:buClrTx/>
            </a:pPr>
            <a:r>
              <a:rPr lang="en-US" altLang="zh-CN" sz="2400">
                <a:latin typeface="Times New Roman" panose="02020603050405020304" pitchFamily="18" charset="0"/>
              </a:rPr>
              <a:t>8.</a:t>
            </a:r>
            <a:r>
              <a:rPr lang="zh-CN" altLang="en-US" sz="2400">
                <a:latin typeface="Times New Roman" panose="02020603050405020304" pitchFamily="18" charset="0"/>
              </a:rPr>
              <a:t>大化改新和明治维新的一个共同点是</a:t>
            </a:r>
            <a:r>
              <a:rPr lang="en-US" altLang="zh-CN" sz="2400">
                <a:latin typeface="Times New Roman" panose="02020603050405020304" pitchFamily="18" charset="0"/>
              </a:rPr>
              <a:t>(             )</a:t>
            </a:r>
          </a:p>
          <a:p>
            <a:pPr>
              <a:spcBef>
                <a:spcPct val="50000"/>
              </a:spcBef>
              <a:buClrTx/>
            </a:pPr>
            <a:r>
              <a:rPr lang="en-US" altLang="zh-CN" sz="2400">
                <a:latin typeface="Times New Roman" panose="02020603050405020304" pitchFamily="18" charset="0"/>
              </a:rPr>
              <a:t>A.</a:t>
            </a:r>
            <a:r>
              <a:rPr lang="zh-CN" altLang="en-US" sz="2400">
                <a:latin typeface="Times New Roman" panose="02020603050405020304" pitchFamily="18" charset="0"/>
              </a:rPr>
              <a:t>摆脱了半殖民地危机           </a:t>
            </a:r>
            <a:r>
              <a:rPr lang="en-US" altLang="zh-CN" sz="2400">
                <a:latin typeface="Times New Roman" panose="02020603050405020304" pitchFamily="18" charset="0"/>
              </a:rPr>
              <a:t>B.</a:t>
            </a:r>
            <a:r>
              <a:rPr lang="zh-CN" altLang="en-US" sz="2400">
                <a:latin typeface="Times New Roman" panose="02020603050405020304" pitchFamily="18" charset="0"/>
              </a:rPr>
              <a:t>结束了闭关锁国的状态</a:t>
            </a:r>
          </a:p>
          <a:p>
            <a:pPr>
              <a:spcBef>
                <a:spcPct val="50000"/>
              </a:spcBef>
              <a:buClrTx/>
            </a:pPr>
            <a:r>
              <a:rPr lang="en-US" altLang="zh-CN" sz="2400">
                <a:latin typeface="Times New Roman" panose="02020603050405020304" pitchFamily="18" charset="0"/>
              </a:rPr>
              <a:t>C.</a:t>
            </a:r>
            <a:r>
              <a:rPr lang="zh-CN" altLang="en-US" sz="2400">
                <a:latin typeface="Times New Roman" panose="02020603050405020304" pitchFamily="18" charset="0"/>
              </a:rPr>
              <a:t>加强了资产阶级的统治       </a:t>
            </a:r>
            <a:r>
              <a:rPr lang="en-US" altLang="zh-CN" sz="2400">
                <a:latin typeface="Times New Roman" panose="02020603050405020304" pitchFamily="18" charset="0"/>
              </a:rPr>
              <a:t>D.</a:t>
            </a:r>
            <a:r>
              <a:rPr lang="zh-CN" altLang="en-US" sz="2400">
                <a:latin typeface="Times New Roman" panose="02020603050405020304" pitchFamily="18" charset="0"/>
              </a:rPr>
              <a:t>学习了他国的先进经验</a:t>
            </a:r>
          </a:p>
        </p:txBody>
      </p:sp>
      <p:sp>
        <p:nvSpPr>
          <p:cNvPr id="71683" name="文本框 71682"/>
          <p:cNvSpPr txBox="1"/>
          <p:nvPr/>
        </p:nvSpPr>
        <p:spPr>
          <a:xfrm>
            <a:off x="3656013" y="1292225"/>
            <a:ext cx="741362" cy="460375"/>
          </a:xfrm>
          <a:prstGeom prst="rect">
            <a:avLst/>
          </a:prstGeom>
          <a:noFill/>
          <a:ln w="9525">
            <a:noFill/>
          </a:ln>
        </p:spPr>
        <p:txBody>
          <a:bodyPr>
            <a:spAutoFit/>
          </a:bodyPr>
          <a:lstStyle/>
          <a:p>
            <a:pPr>
              <a:spcBef>
                <a:spcPct val="50000"/>
              </a:spcBef>
              <a:buClrTx/>
            </a:pPr>
            <a:r>
              <a:rPr lang="en-US" altLang="zh-CN" sz="2400">
                <a:solidFill>
                  <a:srgbClr val="FF3300"/>
                </a:solidFill>
                <a:latin typeface="Times New Roman" panose="02020603050405020304" pitchFamily="18" charset="0"/>
              </a:rPr>
              <a:t>B</a:t>
            </a:r>
          </a:p>
        </p:txBody>
      </p:sp>
      <p:sp>
        <p:nvSpPr>
          <p:cNvPr id="71684" name="文本框 71683"/>
          <p:cNvSpPr txBox="1"/>
          <p:nvPr/>
        </p:nvSpPr>
        <p:spPr>
          <a:xfrm>
            <a:off x="9491663" y="2901950"/>
            <a:ext cx="741362" cy="460375"/>
          </a:xfrm>
          <a:prstGeom prst="rect">
            <a:avLst/>
          </a:prstGeom>
          <a:noFill/>
          <a:ln w="9525">
            <a:noFill/>
          </a:ln>
        </p:spPr>
        <p:txBody>
          <a:bodyPr>
            <a:spAutoFit/>
          </a:bodyPr>
          <a:lstStyle/>
          <a:p>
            <a:pPr>
              <a:spcBef>
                <a:spcPct val="50000"/>
              </a:spcBef>
              <a:buClrTx/>
            </a:pPr>
            <a:r>
              <a:rPr lang="en-US" altLang="zh-CN" sz="2400">
                <a:solidFill>
                  <a:srgbClr val="FF3300"/>
                </a:solidFill>
                <a:latin typeface="Times New Roman" panose="02020603050405020304" pitchFamily="18" charset="0"/>
              </a:rPr>
              <a:t>D</a:t>
            </a:r>
          </a:p>
        </p:txBody>
      </p:sp>
      <p:sp>
        <p:nvSpPr>
          <p:cNvPr id="71685" name="文本框 71684"/>
          <p:cNvSpPr txBox="1"/>
          <p:nvPr/>
        </p:nvSpPr>
        <p:spPr>
          <a:xfrm>
            <a:off x="6892925" y="4833938"/>
            <a:ext cx="741363" cy="460375"/>
          </a:xfrm>
          <a:prstGeom prst="rect">
            <a:avLst/>
          </a:prstGeom>
          <a:noFill/>
          <a:ln w="9525">
            <a:noFill/>
          </a:ln>
        </p:spPr>
        <p:txBody>
          <a:bodyPr>
            <a:spAutoFit/>
          </a:bodyPr>
          <a:lstStyle/>
          <a:p>
            <a:pPr>
              <a:spcBef>
                <a:spcPct val="50000"/>
              </a:spcBef>
              <a:buClrTx/>
            </a:pPr>
            <a:r>
              <a:rPr lang="en-US" altLang="zh-CN" sz="2400">
                <a:solidFill>
                  <a:srgbClr val="FF3300"/>
                </a:solidFill>
                <a:latin typeface="Times New Roman" panose="02020603050405020304" pitchFamily="18" charset="0"/>
              </a:rPr>
              <a:t>D</a:t>
            </a: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slide(fromBottom)">
                                      <p:cBhvr>
                                        <p:cTn id="7" dur="500"/>
                                        <p:tgtEl>
                                          <p:spTgt spid="716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1684">
                                            <p:txEl>
                                              <p:pRg st="0" end="0"/>
                                            </p:txEl>
                                          </p:spTgt>
                                        </p:tgtEl>
                                        <p:attrNameLst>
                                          <p:attrName>style.visibility</p:attrName>
                                        </p:attrNameLst>
                                      </p:cBhvr>
                                      <p:to>
                                        <p:strVal val="visible"/>
                                      </p:to>
                                    </p:set>
                                    <p:animEffect transition="in" filter="slide(fromBottom)">
                                      <p:cBhvr>
                                        <p:cTn id="12" dur="500"/>
                                        <p:tgtEl>
                                          <p:spTgt spid="7168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71685">
                                            <p:txEl>
                                              <p:pRg st="0" end="0"/>
                                            </p:txEl>
                                          </p:spTgt>
                                        </p:tgtEl>
                                        <p:attrNameLst>
                                          <p:attrName>style.visibility</p:attrName>
                                        </p:attrNameLst>
                                      </p:cBhvr>
                                      <p:to>
                                        <p:strVal val="visible"/>
                                      </p:to>
                                    </p:set>
                                    <p:animEffect transition="in" filter="slide(fromBottom)">
                                      <p:cBhvr>
                                        <p:cTn id="17" dur="500"/>
                                        <p:tgtEl>
                                          <p:spTgt spid="7168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文本框 72705"/>
          <p:cNvSpPr txBox="1"/>
          <p:nvPr/>
        </p:nvSpPr>
        <p:spPr>
          <a:xfrm>
            <a:off x="1524000" y="754698"/>
            <a:ext cx="797560" cy="230505"/>
          </a:xfrm>
          <a:prstGeom prst="rect">
            <a:avLst/>
          </a:prstGeom>
          <a:noFill/>
          <a:ln w="9525">
            <a:noFill/>
          </a:ln>
        </p:spPr>
        <p:txBody>
          <a:bodyPr wrap="none" lIns="36000" tIns="0" rIns="0" bIns="0" anchor="ctr" anchorCtr="1">
            <a:spAutoFit/>
          </a:bodyPr>
          <a:lstStyle/>
          <a:p>
            <a:r>
              <a:rPr lang="zh-CN" altLang="en-US" sz="1500" dirty="0">
                <a:solidFill>
                  <a:srgbClr val="996633"/>
                </a:solidFill>
                <a:latin typeface="Times New Roman" panose="02020603050405020304" pitchFamily="18" charset="0"/>
                <a:ea typeface="黑体" panose="02010600030101010101" pitchFamily="49" charset="-122"/>
              </a:rPr>
              <a:t>学习测评</a:t>
            </a:r>
          </a:p>
        </p:txBody>
      </p:sp>
      <p:sp>
        <p:nvSpPr>
          <p:cNvPr id="72707" name="文本框 72706"/>
          <p:cNvSpPr txBox="1"/>
          <p:nvPr/>
        </p:nvSpPr>
        <p:spPr>
          <a:xfrm>
            <a:off x="1793875" y="1079500"/>
            <a:ext cx="8548688" cy="5748020"/>
          </a:xfrm>
          <a:prstGeom prst="rect">
            <a:avLst/>
          </a:prstGeom>
          <a:noFill/>
          <a:ln w="9525">
            <a:noFill/>
          </a:ln>
        </p:spPr>
        <p:txBody>
          <a:bodyPr lIns="0" tIns="0" rIns="0" bIns="0">
            <a:spAutoFit/>
          </a:bodyPr>
          <a:lstStyle/>
          <a:p>
            <a:r>
              <a:rPr lang="en-US" altLang="zh-CN" sz="2200" dirty="0">
                <a:latin typeface="楷体_GB2312" panose="02010609030101010101" charset="-122"/>
                <a:ea typeface="楷体_GB2312" panose="02010609030101010101" charset="-122"/>
              </a:rPr>
              <a:t>9.</a:t>
            </a:r>
            <a:r>
              <a:rPr lang="zh-CN" altLang="en-US" sz="2200" dirty="0">
                <a:latin typeface="楷体_GB2312" panose="02010609030101010101" charset="-122"/>
                <a:ea typeface="楷体_GB2312" panose="02010609030101010101" charset="-122"/>
              </a:rPr>
              <a:t>明治维新最重要的意义是使日本（　　　）。</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彻底铲除了封建制度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走上了资本主义道路</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摆脱美、英、法等国殖民统治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实现了工业现代化</a:t>
            </a:r>
          </a:p>
          <a:p>
            <a:pPr>
              <a:lnSpc>
                <a:spcPct val="123000"/>
              </a:lnSpc>
            </a:pPr>
            <a:r>
              <a:rPr lang="en-US" altLang="zh-CN" sz="2200" dirty="0">
                <a:latin typeface="楷体_GB2312" panose="02010609030101010101" charset="-122"/>
                <a:ea typeface="楷体_GB2312" panose="02010609030101010101" charset="-122"/>
              </a:rPr>
              <a:t>10.1853</a:t>
            </a:r>
            <a:r>
              <a:rPr lang="zh-CN" altLang="en-US" sz="2200" dirty="0">
                <a:latin typeface="楷体_GB2312" panose="02010609030101010101" charset="-122"/>
                <a:ea typeface="楷体_GB2312" panose="02010609030101010101" charset="-122"/>
              </a:rPr>
              <a:t>年，率先打开日本关闭国门的是（　　　）。</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美国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俄国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英国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法国</a:t>
            </a:r>
          </a:p>
          <a:p>
            <a:pPr>
              <a:lnSpc>
                <a:spcPct val="123000"/>
              </a:lnSpc>
            </a:pPr>
            <a:r>
              <a:rPr lang="zh-CN" altLang="en-US" sz="2200" dirty="0">
                <a:latin typeface="楷体_GB2312" panose="02010609030101010101" charset="-122"/>
                <a:ea typeface="楷体_GB2312" panose="02010609030101010101" charset="-122"/>
              </a:rPr>
              <a:t>1</a:t>
            </a:r>
            <a:r>
              <a:rPr lang="en-US" altLang="zh-CN" sz="2200" dirty="0">
                <a:latin typeface="楷体_GB2312" panose="02010609030101010101" charset="-122"/>
                <a:ea typeface="楷体_GB2312" panose="02010609030101010101" charset="-122"/>
              </a:rPr>
              <a:t>1.</a:t>
            </a:r>
            <a:r>
              <a:rPr lang="zh-CN" altLang="en-US" sz="2200" dirty="0">
                <a:latin typeface="楷体_GB2312" panose="02010609030101010101" charset="-122"/>
                <a:ea typeface="楷体_GB2312" panose="02010609030101010101" charset="-122"/>
              </a:rPr>
              <a:t>组成倒幕派的主要力量有（　　　）。</a:t>
            </a:r>
          </a:p>
          <a:p>
            <a:pPr>
              <a:lnSpc>
                <a:spcPct val="123000"/>
              </a:lnSpc>
            </a:pPr>
            <a:r>
              <a:rPr lang="zh-CN" altLang="en-US" sz="2200" dirty="0">
                <a:latin typeface="楷体_GB2312" panose="02010609030101010101" charset="-122"/>
                <a:ea typeface="楷体_GB2312" panose="02010609030101010101" charset="-122"/>
              </a:rPr>
              <a:t>　①中下级武士　　②商人和资本家　③新兴地主　　　④高级武士</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A.①②③</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B.②③④</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C.①②④</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D.①③④</a:t>
            </a:r>
          </a:p>
          <a:p>
            <a:pPr>
              <a:lnSpc>
                <a:spcPct val="123000"/>
              </a:lnSpc>
            </a:pPr>
            <a:r>
              <a:rPr lang="zh-CN" altLang="en-US" sz="2200" dirty="0">
                <a:latin typeface="楷体_GB2312" panose="02010609030101010101" charset="-122"/>
                <a:ea typeface="楷体_GB2312" panose="02010609030101010101" charset="-122"/>
              </a:rPr>
              <a:t>1</a:t>
            </a:r>
            <a:r>
              <a:rPr lang="en-US" altLang="zh-CN" sz="2200" dirty="0">
                <a:latin typeface="楷体_GB2312" panose="02010609030101010101" charset="-122"/>
                <a:ea typeface="楷体_GB2312" panose="02010609030101010101" charset="-122"/>
              </a:rPr>
              <a:t>2.</a:t>
            </a:r>
            <a:r>
              <a:rPr lang="zh-CN" altLang="en-US" sz="2200" dirty="0">
                <a:latin typeface="楷体_GB2312" panose="02010609030101010101" charset="-122"/>
                <a:ea typeface="楷体_GB2312" panose="02010609030101010101" charset="-122"/>
              </a:rPr>
              <a:t>虽走上资本主义道路，但仍保留大量封建残余的是（　　　）。</a:t>
            </a:r>
          </a:p>
          <a:p>
            <a:pPr>
              <a:lnSpc>
                <a:spcPct val="123000"/>
              </a:lnSpc>
            </a:pPr>
            <a:r>
              <a:rPr lang="zh-CN" altLang="en-US" sz="2200" dirty="0">
                <a:latin typeface="楷体_GB2312" panose="02010609030101010101" charset="-122"/>
                <a:ea typeface="楷体_GB2312" panose="02010609030101010101" charset="-122"/>
              </a:rPr>
              <a:t>　①法国　　　　　②俄国　　　　　③日本　　　　　④美国</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A.①②</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B.②③</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C.①③</a:t>
            </a: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D.②④</a:t>
            </a:r>
          </a:p>
          <a:p>
            <a:pPr>
              <a:lnSpc>
                <a:spcPct val="123000"/>
              </a:lnSpc>
            </a:pPr>
            <a:r>
              <a:rPr lang="zh-CN" altLang="en-US" sz="2200" dirty="0">
                <a:latin typeface="楷体_GB2312" panose="02010609030101010101" charset="-122"/>
                <a:ea typeface="楷体_GB2312" panose="02010609030101010101" charset="-122"/>
              </a:rPr>
              <a:t>1</a:t>
            </a:r>
            <a:r>
              <a:rPr lang="en-US" altLang="zh-CN" sz="2200" dirty="0">
                <a:latin typeface="楷体_GB2312" panose="02010609030101010101" charset="-122"/>
                <a:ea typeface="楷体_GB2312" panose="02010609030101010101" charset="-122"/>
              </a:rPr>
              <a:t>3.</a:t>
            </a:r>
            <a:r>
              <a:rPr lang="zh-CN" altLang="en-US" sz="2200" dirty="0">
                <a:latin typeface="楷体_GB2312" panose="02010609030101010101" charset="-122"/>
                <a:ea typeface="楷体_GB2312" panose="02010609030101010101" charset="-122"/>
              </a:rPr>
              <a:t>俄国废除农奴制和日本明治维新的共同点是（　　　）。</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A.</a:t>
            </a:r>
            <a:r>
              <a:rPr lang="zh-CN" altLang="en-US" sz="2200" dirty="0">
                <a:latin typeface="楷体_GB2312" panose="02010609030101010101" charset="-122"/>
                <a:ea typeface="楷体_GB2312" panose="02010609030101010101" charset="-122"/>
              </a:rPr>
              <a:t>推翻了旧政权　　　　　　　　　</a:t>
            </a:r>
            <a:r>
              <a:rPr lang="en-US" altLang="zh-CN" sz="2200" dirty="0">
                <a:latin typeface="楷体_GB2312" panose="02010609030101010101" charset="-122"/>
                <a:ea typeface="楷体_GB2312" panose="02010609030101010101" charset="-122"/>
              </a:rPr>
              <a:t>B.</a:t>
            </a:r>
            <a:r>
              <a:rPr lang="zh-CN" altLang="en-US" sz="2200" dirty="0">
                <a:latin typeface="楷体_GB2312" panose="02010609030101010101" charset="-122"/>
                <a:ea typeface="楷体_GB2312" panose="02010609030101010101" charset="-122"/>
              </a:rPr>
              <a:t>由资产阶级领导</a:t>
            </a:r>
          </a:p>
          <a:p>
            <a:pPr>
              <a:lnSpc>
                <a:spcPct val="123000"/>
              </a:lnSpc>
            </a:pPr>
            <a:r>
              <a:rPr lang="zh-CN" altLang="en-US" sz="2200" dirty="0">
                <a:latin typeface="楷体_GB2312" panose="02010609030101010101" charset="-122"/>
                <a:ea typeface="楷体_GB2312" panose="02010609030101010101" charset="-122"/>
              </a:rPr>
              <a:t>　</a:t>
            </a:r>
            <a:r>
              <a:rPr lang="en-US" altLang="zh-CN" sz="2200" dirty="0">
                <a:latin typeface="楷体_GB2312" panose="02010609030101010101" charset="-122"/>
                <a:ea typeface="楷体_GB2312" panose="02010609030101010101" charset="-122"/>
              </a:rPr>
              <a:t>C.</a:t>
            </a:r>
            <a:r>
              <a:rPr lang="zh-CN" altLang="en-US" sz="2200" dirty="0">
                <a:latin typeface="楷体_GB2312" panose="02010609030101010101" charset="-122"/>
                <a:ea typeface="楷体_GB2312" panose="02010609030101010101" charset="-122"/>
              </a:rPr>
              <a:t>废除了农奴制　　　　　　　　　</a:t>
            </a:r>
            <a:r>
              <a:rPr lang="en-US" altLang="zh-CN" sz="2200" dirty="0">
                <a:latin typeface="楷体_GB2312" panose="02010609030101010101" charset="-122"/>
                <a:ea typeface="楷体_GB2312" panose="02010609030101010101" charset="-122"/>
              </a:rPr>
              <a:t>D.</a:t>
            </a:r>
            <a:r>
              <a:rPr lang="zh-CN" altLang="en-US" sz="2200" dirty="0">
                <a:latin typeface="楷体_GB2312" panose="02010609030101010101" charset="-122"/>
                <a:ea typeface="楷体_GB2312" panose="02010609030101010101" charset="-122"/>
              </a:rPr>
              <a:t>改变了社会性质</a:t>
            </a:r>
          </a:p>
        </p:txBody>
      </p:sp>
      <p:sp>
        <p:nvSpPr>
          <p:cNvPr id="72708" name="文本框 72707"/>
          <p:cNvSpPr txBox="1"/>
          <p:nvPr/>
        </p:nvSpPr>
        <p:spPr>
          <a:xfrm>
            <a:off x="6432550" y="860108"/>
            <a:ext cx="3810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B</a:t>
            </a:r>
          </a:p>
        </p:txBody>
      </p:sp>
      <p:sp>
        <p:nvSpPr>
          <p:cNvPr id="72709" name="文本框 72708"/>
          <p:cNvSpPr txBox="1"/>
          <p:nvPr/>
        </p:nvSpPr>
        <p:spPr>
          <a:xfrm>
            <a:off x="7011988" y="2068195"/>
            <a:ext cx="3937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A</a:t>
            </a:r>
          </a:p>
        </p:txBody>
      </p:sp>
      <p:sp>
        <p:nvSpPr>
          <p:cNvPr id="72710" name="文本框 72709"/>
          <p:cNvSpPr txBox="1"/>
          <p:nvPr/>
        </p:nvSpPr>
        <p:spPr>
          <a:xfrm>
            <a:off x="5629275" y="2877821"/>
            <a:ext cx="3937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A</a:t>
            </a:r>
          </a:p>
        </p:txBody>
      </p:sp>
      <p:sp>
        <p:nvSpPr>
          <p:cNvPr id="72711" name="文本框 72710"/>
          <p:cNvSpPr txBox="1"/>
          <p:nvPr/>
        </p:nvSpPr>
        <p:spPr>
          <a:xfrm>
            <a:off x="8704263" y="4157346"/>
            <a:ext cx="3810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B</a:t>
            </a:r>
          </a:p>
        </p:txBody>
      </p:sp>
      <p:sp>
        <p:nvSpPr>
          <p:cNvPr id="72712" name="文本框 72711"/>
          <p:cNvSpPr txBox="1"/>
          <p:nvPr/>
        </p:nvSpPr>
        <p:spPr>
          <a:xfrm>
            <a:off x="7854950" y="5400358"/>
            <a:ext cx="444500" cy="768985"/>
          </a:xfrm>
          <a:prstGeom prst="rect">
            <a:avLst/>
          </a:prstGeom>
          <a:noFill/>
          <a:ln w="9525">
            <a:noFill/>
          </a:ln>
        </p:spPr>
        <p:txBody>
          <a:bodyPr wrap="none" lIns="0" tIns="0" rIns="0" bIns="0" anchor="ctr" anchorCtr="1">
            <a:spAutoFit/>
          </a:bodyPr>
          <a:lstStyle/>
          <a:p>
            <a:pPr algn="ctr"/>
            <a:r>
              <a:rPr lang="en-US" altLang="zh-CN" sz="5000" dirty="0">
                <a:solidFill>
                  <a:srgbClr val="FF0000"/>
                </a:solidFill>
                <a:latin typeface="华文隶书" panose="02010800040101010101" pitchFamily="2" charset="-122"/>
                <a:ea typeface="华文隶书" panose="02010800040101010101" pitchFamily="2" charset="-122"/>
              </a:rPr>
              <a:t>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8"/>
                                        </p:tgtEl>
                                        <p:attrNameLst>
                                          <p:attrName>style.visibility</p:attrName>
                                        </p:attrNameLst>
                                      </p:cBhvr>
                                      <p:to>
                                        <p:strVal val="visible"/>
                                      </p:to>
                                    </p:set>
                                    <p:animEffect transition="in" filter="dissolve">
                                      <p:cBhvr>
                                        <p:cTn id="7" dur="500"/>
                                        <p:tgtEl>
                                          <p:spTgt spid="72708"/>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2709"/>
                                        </p:tgtEl>
                                        <p:attrNameLst>
                                          <p:attrName>style.visibility</p:attrName>
                                        </p:attrNameLst>
                                      </p:cBhvr>
                                      <p:to>
                                        <p:strVal val="visible"/>
                                      </p:to>
                                    </p:set>
                                    <p:animEffect transition="in" filter="dissolve">
                                      <p:cBhvr>
                                        <p:cTn id="12" dur="500"/>
                                        <p:tgtEl>
                                          <p:spTgt spid="72709"/>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dissolve">
                                      <p:cBhvr>
                                        <p:cTn id="17" dur="500"/>
                                        <p:tgtEl>
                                          <p:spTgt spid="72710"/>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2711"/>
                                        </p:tgtEl>
                                        <p:attrNameLst>
                                          <p:attrName>style.visibility</p:attrName>
                                        </p:attrNameLst>
                                      </p:cBhvr>
                                      <p:to>
                                        <p:strVal val="visible"/>
                                      </p:to>
                                    </p:set>
                                    <p:animEffect transition="in" filter="dissolve">
                                      <p:cBhvr>
                                        <p:cTn id="22" dur="500"/>
                                        <p:tgtEl>
                                          <p:spTgt spid="72711"/>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p:tgtEl>
                                      </p:cMediaNode>
                                    </p:audio>
                                  </p:sub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2712"/>
                                        </p:tgtEl>
                                        <p:attrNameLst>
                                          <p:attrName>style.visibility</p:attrName>
                                        </p:attrNameLst>
                                      </p:cBhvr>
                                      <p:to>
                                        <p:strVal val="visible"/>
                                      </p:to>
                                    </p:set>
                                    <p:animEffect transition="in" filter="dissolve">
                                      <p:cBhvr>
                                        <p:cTn id="27" dur="500"/>
                                        <p:tgtEl>
                                          <p:spTgt spid="72712"/>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8" grpId="0"/>
      <p:bldP spid="72709" grpId="0"/>
      <p:bldP spid="72710" grpId="0"/>
      <p:bldP spid="72711" grpId="0"/>
      <p:bldP spid="7271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文本框 38913"/>
          <p:cNvSpPr txBox="1"/>
          <p:nvPr/>
        </p:nvSpPr>
        <p:spPr>
          <a:xfrm>
            <a:off x="1746250" y="1079500"/>
            <a:ext cx="8697913" cy="4979670"/>
          </a:xfrm>
          <a:prstGeom prst="rect">
            <a:avLst/>
          </a:prstGeom>
          <a:noFill/>
          <a:ln w="9525">
            <a:noFill/>
          </a:ln>
        </p:spPr>
        <p:txBody>
          <a:bodyPr lIns="0" tIns="0" rIns="0" bIns="0">
            <a:spAutoFit/>
          </a:bodyPr>
          <a:lstStyle/>
          <a:p>
            <a:r>
              <a:rPr lang="en-US" altLang="zh-CN" sz="2200" dirty="0">
                <a:latin typeface="楷体_GB2312" panose="02010609030101010101" charset="-122"/>
                <a:ea typeface="楷体_GB2312" panose="02010609030101010101" charset="-122"/>
              </a:rPr>
              <a:t>14.</a:t>
            </a:r>
            <a:r>
              <a:rPr lang="zh-CN" altLang="en-US" sz="2200" dirty="0">
                <a:latin typeface="楷体_GB2312" panose="02010609030101010101" charset="-122"/>
                <a:ea typeface="楷体_GB2312" panose="02010609030101010101" charset="-122"/>
              </a:rPr>
              <a:t>阅读下面的材料：</a:t>
            </a:r>
          </a:p>
          <a:p>
            <a:pPr>
              <a:lnSpc>
                <a:spcPct val="145000"/>
              </a:lnSpc>
            </a:pPr>
            <a:r>
              <a:rPr lang="zh-CN" altLang="en-US" sz="2000" dirty="0">
                <a:latin typeface="华文细黑" pitchFamily="2" charset="-122"/>
                <a:ea typeface="华文细黑" pitchFamily="2" charset="-122"/>
              </a:rPr>
              <a:t>　　</a:t>
            </a:r>
            <a:r>
              <a:rPr lang="en-US" altLang="zh-CN" sz="2000" dirty="0">
                <a:latin typeface="华文细黑" pitchFamily="2" charset="-122"/>
                <a:ea typeface="华文细黑" pitchFamily="2" charset="-122"/>
              </a:rPr>
              <a:t>……</a:t>
            </a:r>
            <a:r>
              <a:rPr lang="zh-CN" altLang="en-US" sz="2000" dirty="0">
                <a:latin typeface="华文细黑" pitchFamily="2" charset="-122"/>
                <a:ea typeface="华文细黑" pitchFamily="2" charset="-122"/>
              </a:rPr>
              <a:t>由于日本在历史上曾经有过大规模吸收中国文化，以促进本国文化发展的经验，日本人把移植外来文化视为当然的事情，只要能够适应形势，任何需要的东西都可以从海外引进，既无顾虑也不以为耻。因此，当日本在</a:t>
            </a:r>
            <a:r>
              <a:rPr lang="en-US" altLang="zh-CN" sz="2000" dirty="0">
                <a:latin typeface="华文细黑" pitchFamily="2" charset="-122"/>
                <a:ea typeface="华文细黑" pitchFamily="2" charset="-122"/>
              </a:rPr>
              <a:t>19</a:t>
            </a:r>
            <a:r>
              <a:rPr lang="zh-CN" altLang="en-US" sz="2000" dirty="0">
                <a:latin typeface="华文细黑" pitchFamily="2" charset="-122"/>
                <a:ea typeface="华文细黑" pitchFamily="2" charset="-122"/>
              </a:rPr>
              <a:t>世纪中叶开始面临西方资本主义国家的侵略威胁时，能够以这些国家为榜样，顺利地实现了本国的社会变革，走上独立的资本主义发展道路。</a:t>
            </a:r>
          </a:p>
          <a:p>
            <a:pPr algn="r">
              <a:lnSpc>
                <a:spcPct val="145000"/>
              </a:lnSpc>
            </a:pPr>
            <a:r>
              <a:rPr lang="en-US" altLang="zh-CN" sz="2000" dirty="0">
                <a:latin typeface="华文细黑" pitchFamily="2" charset="-122"/>
                <a:ea typeface="华文细黑" pitchFamily="2" charset="-122"/>
              </a:rPr>
              <a:t>——</a:t>
            </a:r>
            <a:r>
              <a:rPr lang="zh-CN" altLang="en-US" sz="2000" dirty="0">
                <a:latin typeface="华文细黑" pitchFamily="2" charset="-122"/>
                <a:ea typeface="华文细黑" pitchFamily="2" charset="-122"/>
              </a:rPr>
              <a:t>吴于廑齐世荣</a:t>
            </a:r>
            <a:r>
              <a:rPr lang="en-US" altLang="zh-CN" sz="2000" dirty="0">
                <a:latin typeface="华文细黑" pitchFamily="2" charset="-122"/>
                <a:ea typeface="华文细黑" pitchFamily="2" charset="-122"/>
              </a:rPr>
              <a:t>《</a:t>
            </a:r>
            <a:r>
              <a:rPr lang="zh-CN" altLang="en-US" sz="2000" dirty="0">
                <a:latin typeface="华文细黑" pitchFamily="2" charset="-122"/>
                <a:ea typeface="华文细黑" pitchFamily="2" charset="-122"/>
              </a:rPr>
              <a:t>世界史</a:t>
            </a:r>
            <a:r>
              <a:rPr lang="en-US" altLang="zh-CN" sz="2000" dirty="0">
                <a:latin typeface="华文细黑" pitchFamily="2" charset="-122"/>
                <a:ea typeface="华文细黑" pitchFamily="2" charset="-122"/>
              </a:rPr>
              <a:t>·</a:t>
            </a:r>
            <a:r>
              <a:rPr lang="zh-CN" altLang="en-US" sz="2000" dirty="0">
                <a:latin typeface="华文细黑" pitchFamily="2" charset="-122"/>
                <a:ea typeface="华文细黑" pitchFamily="2" charset="-122"/>
              </a:rPr>
              <a:t>近代史编</a:t>
            </a:r>
            <a:r>
              <a:rPr lang="en-US" altLang="zh-CN" sz="2000" dirty="0">
                <a:latin typeface="华文细黑" pitchFamily="2" charset="-122"/>
                <a:ea typeface="华文细黑" pitchFamily="2" charset="-122"/>
              </a:rPr>
              <a:t>》</a:t>
            </a:r>
          </a:p>
          <a:p>
            <a:pPr>
              <a:lnSpc>
                <a:spcPct val="130000"/>
              </a:lnSpc>
            </a:pPr>
            <a:r>
              <a:rPr lang="zh-CN" altLang="en-US" sz="2200" dirty="0">
                <a:latin typeface="楷体_GB2312" panose="02010609030101010101" charset="-122"/>
                <a:ea typeface="楷体_GB2312" panose="02010609030101010101" charset="-122"/>
              </a:rPr>
              <a:t>根据材料，请回答：</a:t>
            </a:r>
          </a:p>
          <a:p>
            <a:pPr>
              <a:lnSpc>
                <a:spcPct val="150000"/>
              </a:lnSpc>
            </a:pPr>
            <a:r>
              <a:rPr lang="zh-CN" altLang="en-US" sz="2200" dirty="0">
                <a:latin typeface="楷体_GB2312" panose="02010609030101010101" charset="-122"/>
                <a:ea typeface="楷体_GB2312" panose="02010609030101010101" charset="-122"/>
              </a:rPr>
              <a:t>①日本对外来的文化采取的是什么样的态度？</a:t>
            </a:r>
          </a:p>
          <a:p>
            <a:pPr>
              <a:lnSpc>
                <a:spcPct val="150000"/>
              </a:lnSpc>
            </a:pPr>
            <a:endParaRPr lang="zh-CN" altLang="en-US" sz="2200" dirty="0">
              <a:latin typeface="楷体_GB2312" panose="02010609030101010101" charset="-122"/>
              <a:ea typeface="楷体_GB2312" panose="02010609030101010101" charset="-122"/>
            </a:endParaRPr>
          </a:p>
          <a:p>
            <a:pPr>
              <a:lnSpc>
                <a:spcPct val="150000"/>
              </a:lnSpc>
            </a:pPr>
            <a:r>
              <a:rPr lang="zh-CN" altLang="en-US" sz="2200" dirty="0">
                <a:latin typeface="楷体_GB2312" panose="02010609030101010101" charset="-122"/>
                <a:ea typeface="楷体_GB2312" panose="02010609030101010101" charset="-122"/>
              </a:rPr>
              <a:t>②文中所说的日本“社会变革”主要指哪些方面？</a:t>
            </a:r>
          </a:p>
        </p:txBody>
      </p:sp>
      <p:sp>
        <p:nvSpPr>
          <p:cNvPr id="38915" name="矩形 38914"/>
          <p:cNvSpPr/>
          <p:nvPr/>
        </p:nvSpPr>
        <p:spPr>
          <a:xfrm>
            <a:off x="2063750" y="5089525"/>
            <a:ext cx="1397000" cy="338455"/>
          </a:xfrm>
          <a:prstGeom prst="rect">
            <a:avLst/>
          </a:prstGeom>
          <a:noFill/>
          <a:ln w="9525">
            <a:noFill/>
          </a:ln>
        </p:spPr>
        <p:txBody>
          <a:bodyPr wrap="none" lIns="0" tIns="0" rIns="0" bIns="0" anchor="t">
            <a:spAutoFit/>
          </a:bodyPr>
          <a:lstStyle/>
          <a:p>
            <a:r>
              <a:rPr lang="zh-CN" altLang="en-US" sz="2200" dirty="0">
                <a:solidFill>
                  <a:srgbClr val="FF0000"/>
                </a:solidFill>
                <a:latin typeface="Times New Roman" panose="02020603050405020304" pitchFamily="18" charset="0"/>
                <a:ea typeface="黑体" panose="02010600030101010101" pitchFamily="49" charset="-122"/>
              </a:rPr>
              <a:t>答：</a:t>
            </a:r>
            <a:r>
              <a:rPr lang="zh-CN" altLang="en-US" sz="2200" dirty="0">
                <a:solidFill>
                  <a:srgbClr val="0000FF"/>
                </a:solidFill>
                <a:latin typeface="Times New Roman" panose="02020603050405020304" pitchFamily="18" charset="0"/>
                <a:ea typeface="黑体" panose="02010600030101010101" pitchFamily="49" charset="-122"/>
              </a:rPr>
              <a:t>吸收。</a:t>
            </a:r>
          </a:p>
        </p:txBody>
      </p:sp>
      <p:sp>
        <p:nvSpPr>
          <p:cNvPr id="38916" name="矩形 38915"/>
          <p:cNvSpPr/>
          <p:nvPr/>
        </p:nvSpPr>
        <p:spPr>
          <a:xfrm>
            <a:off x="1903413" y="6045200"/>
            <a:ext cx="8385175" cy="676910"/>
          </a:xfrm>
          <a:prstGeom prst="rect">
            <a:avLst/>
          </a:prstGeom>
          <a:noFill/>
          <a:ln w="9525">
            <a:noFill/>
          </a:ln>
        </p:spPr>
        <p:txBody>
          <a:bodyPr lIns="0" tIns="0" rIns="0" bIns="0">
            <a:spAutoFit/>
          </a:bodyPr>
          <a:lstStyle/>
          <a:p>
            <a:r>
              <a:rPr lang="zh-CN" altLang="en-US" sz="2200" dirty="0">
                <a:solidFill>
                  <a:srgbClr val="FF0000"/>
                </a:solidFill>
                <a:latin typeface="Times New Roman" panose="02020603050405020304" pitchFamily="18" charset="0"/>
                <a:ea typeface="黑体" panose="02010600030101010101" pitchFamily="49" charset="-122"/>
              </a:rPr>
              <a:t>　　答：</a:t>
            </a:r>
            <a:r>
              <a:rPr lang="zh-CN" altLang="en-US" sz="2200" dirty="0">
                <a:solidFill>
                  <a:srgbClr val="0000FF"/>
                </a:solidFill>
                <a:latin typeface="Times New Roman" panose="02020603050405020304" pitchFamily="18" charset="0"/>
                <a:ea typeface="黑体" panose="02010600030101010101" pitchFamily="49" charset="-122"/>
              </a:rPr>
              <a:t>从封建社会向资本主义的转变，包括政治、经济、文化教育和军事等方面。</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wipe(left)">
                                      <p:cBhvr>
                                        <p:cTn id="7" dur="500"/>
                                        <p:tgtEl>
                                          <p:spTgt spid="3891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8916"/>
                                        </p:tgtEl>
                                        <p:attrNameLst>
                                          <p:attrName>style.visibility</p:attrName>
                                        </p:attrNameLst>
                                      </p:cBhvr>
                                      <p:to>
                                        <p:strVal val="visible"/>
                                      </p:to>
                                    </p:set>
                                    <p:animEffect transition="in" filter="wipe(up)">
                                      <p:cBhvr>
                                        <p:cTn id="12" dur="500"/>
                                        <p:tgtEl>
                                          <p:spTgt spid="38916"/>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39937"/>
          <p:cNvSpPr/>
          <p:nvPr/>
        </p:nvSpPr>
        <p:spPr>
          <a:xfrm>
            <a:off x="1758950" y="1422400"/>
            <a:ext cx="8821738" cy="4200637"/>
          </a:xfrm>
          <a:prstGeom prst="rect">
            <a:avLst/>
          </a:prstGeom>
          <a:noFill/>
          <a:ln w="9525">
            <a:noFill/>
          </a:ln>
        </p:spPr>
        <p:txBody>
          <a:bodyPr lIns="0" tIns="0" rIns="0" bIns="0">
            <a:spAutoFit/>
          </a:bodyPr>
          <a:lstStyle/>
          <a:p>
            <a:r>
              <a:rPr lang="en-US" altLang="zh-CN" sz="2000" dirty="0">
                <a:latin typeface="楷体_GB2312" panose="02010609030101010101" charset="-122"/>
                <a:ea typeface="楷体_GB2312" panose="02010609030101010101" charset="-122"/>
              </a:rPr>
              <a:t>15.646</a:t>
            </a:r>
            <a:r>
              <a:rPr lang="zh-CN" altLang="en-US" sz="2000" dirty="0">
                <a:latin typeface="楷体_GB2312" panose="02010609030101010101" charset="-122"/>
                <a:ea typeface="楷体_GB2312" panose="02010609030101010101" charset="-122"/>
              </a:rPr>
              <a:t>年，孝德天皇效仿中国隋唐封建制度进行了改革；</a:t>
            </a:r>
            <a:r>
              <a:rPr lang="en-US" altLang="zh-CN" sz="2000" dirty="0">
                <a:latin typeface="楷体_GB2312" panose="02010609030101010101" charset="-122"/>
                <a:ea typeface="楷体_GB2312" panose="02010609030101010101" charset="-122"/>
              </a:rPr>
              <a:t>1868</a:t>
            </a:r>
            <a:r>
              <a:rPr lang="zh-CN" altLang="en-US" sz="2000" dirty="0">
                <a:latin typeface="楷体_GB2312" panose="02010609030101010101" charset="-122"/>
                <a:ea typeface="楷体_GB2312" panose="02010609030101010101" charset="-122"/>
              </a:rPr>
              <a:t>年起，明治</a:t>
            </a:r>
          </a:p>
          <a:p>
            <a:pPr>
              <a:lnSpc>
                <a:spcPct val="150000"/>
              </a:lnSpc>
            </a:pPr>
            <a:r>
              <a:rPr lang="zh-CN" altLang="en-US" sz="2000" dirty="0">
                <a:latin typeface="楷体_GB2312" panose="02010609030101010101" charset="-122"/>
                <a:ea typeface="楷体_GB2312" panose="02010609030101010101" charset="-122"/>
              </a:rPr>
              <a:t>　政府在“富国强兵、殖产兴业、文明开化”的口号下进行了改革。</a:t>
            </a:r>
          </a:p>
          <a:p>
            <a:pPr>
              <a:lnSpc>
                <a:spcPct val="150000"/>
              </a:lnSpc>
            </a:pP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1</a:t>
            </a: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646</a:t>
            </a:r>
            <a:r>
              <a:rPr lang="zh-CN" altLang="en-US" sz="2000" dirty="0">
                <a:latin typeface="楷体_GB2312" panose="02010609030101010101" charset="-122"/>
                <a:ea typeface="楷体_GB2312" panose="02010609030101010101" charset="-122"/>
              </a:rPr>
              <a:t>年和</a:t>
            </a:r>
            <a:r>
              <a:rPr lang="en-US" altLang="zh-CN" sz="2000" dirty="0">
                <a:latin typeface="楷体_GB2312" panose="02010609030101010101" charset="-122"/>
                <a:ea typeface="楷体_GB2312" panose="02010609030101010101" charset="-122"/>
              </a:rPr>
              <a:t>1868</a:t>
            </a:r>
            <a:r>
              <a:rPr lang="zh-CN" altLang="en-US" sz="2000" dirty="0">
                <a:latin typeface="楷体_GB2312" panose="02010609030101010101" charset="-122"/>
                <a:ea typeface="楷体_GB2312" panose="02010609030101010101" charset="-122"/>
              </a:rPr>
              <a:t>年的改革分别称作什么？</a:t>
            </a:r>
          </a:p>
          <a:p>
            <a:pPr>
              <a:lnSpc>
                <a:spcPct val="140000"/>
              </a:lnSpc>
            </a:pPr>
            <a:r>
              <a:rPr lang="zh-CN" altLang="en-US" sz="2000" dirty="0">
                <a:latin typeface="楷体_GB2312" panose="02010609030101010101" charset="-122"/>
                <a:ea typeface="楷体_GB2312" panose="02010609030101010101" charset="-122"/>
              </a:rPr>
              <a:t/>
            </a:r>
            <a:br>
              <a:rPr lang="zh-CN" altLang="en-US" sz="2000" dirty="0">
                <a:latin typeface="楷体_GB2312" panose="02010609030101010101" charset="-122"/>
                <a:ea typeface="楷体_GB2312" panose="02010609030101010101" charset="-122"/>
              </a:rPr>
            </a:b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2</a:t>
            </a: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646</a:t>
            </a:r>
            <a:r>
              <a:rPr lang="zh-CN" altLang="en-US" sz="2000" dirty="0">
                <a:latin typeface="楷体_GB2312" panose="02010609030101010101" charset="-122"/>
                <a:ea typeface="楷体_GB2312" panose="02010609030101010101" charset="-122"/>
              </a:rPr>
              <a:t>年的改革，日本社会性质发生了怎样的变化？</a:t>
            </a:r>
          </a:p>
          <a:p>
            <a:pPr>
              <a:lnSpc>
                <a:spcPct val="140000"/>
              </a:lnSpc>
            </a:pPr>
            <a:r>
              <a:rPr lang="zh-CN" altLang="en-US" sz="2000" dirty="0">
                <a:latin typeface="楷体_GB2312" panose="02010609030101010101" charset="-122"/>
                <a:ea typeface="楷体_GB2312" panose="02010609030101010101" charset="-122"/>
              </a:rPr>
              <a:t/>
            </a:r>
            <a:br>
              <a:rPr lang="zh-CN" altLang="en-US" sz="2000" dirty="0">
                <a:latin typeface="楷体_GB2312" panose="02010609030101010101" charset="-122"/>
                <a:ea typeface="楷体_GB2312" panose="02010609030101010101" charset="-122"/>
              </a:rPr>
            </a:b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3</a:t>
            </a: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1868</a:t>
            </a:r>
            <a:r>
              <a:rPr lang="zh-CN" altLang="en-US" sz="2000" dirty="0">
                <a:latin typeface="楷体_GB2312" panose="02010609030101010101" charset="-122"/>
                <a:ea typeface="楷体_GB2312" panose="02010609030101010101" charset="-122"/>
              </a:rPr>
              <a:t>年的改革，日本社会性质又发生了怎样的变化？</a:t>
            </a:r>
          </a:p>
          <a:p>
            <a:pPr>
              <a:lnSpc>
                <a:spcPct val="140000"/>
              </a:lnSpc>
            </a:pPr>
            <a:r>
              <a:rPr lang="zh-CN" altLang="en-US" sz="2000" dirty="0">
                <a:latin typeface="楷体_GB2312" panose="02010609030101010101" charset="-122"/>
                <a:ea typeface="楷体_GB2312" panose="02010609030101010101" charset="-122"/>
              </a:rPr>
              <a:t/>
            </a:r>
            <a:br>
              <a:rPr lang="zh-CN" altLang="en-US" sz="2000" dirty="0">
                <a:latin typeface="楷体_GB2312" panose="02010609030101010101" charset="-122"/>
                <a:ea typeface="楷体_GB2312" panose="02010609030101010101" charset="-122"/>
              </a:rPr>
            </a:br>
            <a:r>
              <a:rPr lang="zh-CN" altLang="en-US" sz="2000" dirty="0">
                <a:latin typeface="楷体_GB2312" panose="02010609030101010101" charset="-122"/>
                <a:ea typeface="楷体_GB2312" panose="02010609030101010101" charset="-122"/>
              </a:rPr>
              <a:t>（</a:t>
            </a:r>
            <a:r>
              <a:rPr lang="en-US" altLang="zh-CN" sz="2000" dirty="0">
                <a:latin typeface="楷体_GB2312" panose="02010609030101010101" charset="-122"/>
                <a:ea typeface="楷体_GB2312" panose="02010609030101010101" charset="-122"/>
              </a:rPr>
              <a:t>4</a:t>
            </a:r>
            <a:r>
              <a:rPr lang="zh-CN" altLang="en-US" sz="2000" dirty="0">
                <a:latin typeface="楷体_GB2312" panose="02010609030101010101" charset="-122"/>
                <a:ea typeface="楷体_GB2312" panose="02010609030101010101" charset="-122"/>
              </a:rPr>
              <a:t>）通过对日本这两次改革的了解，你对我国社会主义现代化建设有什　</a:t>
            </a:r>
          </a:p>
          <a:p>
            <a:pPr>
              <a:lnSpc>
                <a:spcPct val="140000"/>
              </a:lnSpc>
            </a:pPr>
            <a:r>
              <a:rPr lang="zh-CN" altLang="en-US" sz="2000" dirty="0">
                <a:latin typeface="楷体_GB2312" panose="02010609030101010101" charset="-122"/>
                <a:ea typeface="楷体_GB2312" panose="02010609030101010101" charset="-122"/>
              </a:rPr>
              <a:t>　么想法？</a:t>
            </a:r>
          </a:p>
        </p:txBody>
      </p:sp>
      <p:sp>
        <p:nvSpPr>
          <p:cNvPr id="39939" name="矩形 39938"/>
          <p:cNvSpPr/>
          <p:nvPr/>
        </p:nvSpPr>
        <p:spPr>
          <a:xfrm>
            <a:off x="2314575" y="2643188"/>
            <a:ext cx="4889500" cy="338455"/>
          </a:xfrm>
          <a:prstGeom prst="rect">
            <a:avLst/>
          </a:prstGeom>
          <a:noFill/>
          <a:ln w="9525">
            <a:noFill/>
          </a:ln>
        </p:spPr>
        <p:txBody>
          <a:bodyPr wrap="none" lIns="0" tIns="0" rIns="0" bIns="0" anchor="t">
            <a:spAutoFit/>
          </a:bodyPr>
          <a:lstStyle/>
          <a:p>
            <a:r>
              <a:rPr lang="zh-CN" altLang="en-US" sz="2200" dirty="0">
                <a:solidFill>
                  <a:srgbClr val="FF0000"/>
                </a:solidFill>
                <a:latin typeface="Times New Roman" panose="02020603050405020304" pitchFamily="18" charset="0"/>
                <a:ea typeface="黑体" panose="02010600030101010101" pitchFamily="49" charset="-122"/>
              </a:rPr>
              <a:t>答：</a:t>
            </a:r>
            <a:r>
              <a:rPr lang="en-US" altLang="zh-CN" sz="2200" dirty="0">
                <a:solidFill>
                  <a:srgbClr val="0000FF"/>
                </a:solidFill>
                <a:latin typeface="Times New Roman" panose="02020603050405020304" pitchFamily="18" charset="0"/>
                <a:ea typeface="黑体" panose="02010600030101010101" pitchFamily="49" charset="-122"/>
              </a:rPr>
              <a:t>646</a:t>
            </a:r>
            <a:r>
              <a:rPr lang="zh-CN" altLang="en-US" sz="2200" dirty="0">
                <a:solidFill>
                  <a:srgbClr val="0000FF"/>
                </a:solidFill>
                <a:latin typeface="Times New Roman" panose="02020603050405020304" pitchFamily="18" charset="0"/>
                <a:ea typeface="黑体" panose="02010600030101010101" pitchFamily="49" charset="-122"/>
              </a:rPr>
              <a:t>年大化改新；</a:t>
            </a:r>
            <a:r>
              <a:rPr lang="en-US" altLang="zh-CN" sz="2200" dirty="0">
                <a:solidFill>
                  <a:srgbClr val="0000FF"/>
                </a:solidFill>
                <a:latin typeface="Times New Roman" panose="02020603050405020304" pitchFamily="18" charset="0"/>
                <a:ea typeface="黑体" panose="02010600030101010101" pitchFamily="49" charset="-122"/>
              </a:rPr>
              <a:t>1868</a:t>
            </a:r>
            <a:r>
              <a:rPr lang="zh-CN" altLang="en-US" sz="2200" dirty="0">
                <a:solidFill>
                  <a:srgbClr val="0000FF"/>
                </a:solidFill>
                <a:latin typeface="Times New Roman" panose="02020603050405020304" pitchFamily="18" charset="0"/>
                <a:ea typeface="黑体" panose="02010600030101010101" pitchFamily="49" charset="-122"/>
              </a:rPr>
              <a:t>年明治维新。</a:t>
            </a:r>
          </a:p>
        </p:txBody>
      </p:sp>
      <p:sp>
        <p:nvSpPr>
          <p:cNvPr id="39940" name="矩形 39939"/>
          <p:cNvSpPr/>
          <p:nvPr/>
        </p:nvSpPr>
        <p:spPr>
          <a:xfrm>
            <a:off x="2314575" y="3578225"/>
            <a:ext cx="4749800" cy="338455"/>
          </a:xfrm>
          <a:prstGeom prst="rect">
            <a:avLst/>
          </a:prstGeom>
          <a:noFill/>
          <a:ln w="9525">
            <a:noFill/>
          </a:ln>
        </p:spPr>
        <p:txBody>
          <a:bodyPr wrap="none" lIns="0" tIns="0" rIns="0" bIns="0" anchor="t">
            <a:spAutoFit/>
          </a:bodyPr>
          <a:lstStyle/>
          <a:p>
            <a:r>
              <a:rPr lang="zh-CN" altLang="en-US" sz="2200" dirty="0">
                <a:solidFill>
                  <a:srgbClr val="FF0000"/>
                </a:solidFill>
                <a:latin typeface="Times New Roman" panose="02020603050405020304" pitchFamily="18" charset="0"/>
                <a:ea typeface="黑体" panose="02010600030101010101" pitchFamily="49" charset="-122"/>
              </a:rPr>
              <a:t>答：</a:t>
            </a:r>
            <a:r>
              <a:rPr lang="zh-CN" altLang="en-US" sz="2200" dirty="0">
                <a:solidFill>
                  <a:srgbClr val="0000FF"/>
                </a:solidFill>
                <a:latin typeface="Times New Roman" panose="02020603050405020304" pitchFamily="18" charset="0"/>
                <a:ea typeface="黑体" panose="02010600030101010101" pitchFamily="49" charset="-122"/>
              </a:rPr>
              <a:t>日本由奴隶社会过渡到封建社会。</a:t>
            </a:r>
          </a:p>
        </p:txBody>
      </p:sp>
      <p:sp>
        <p:nvSpPr>
          <p:cNvPr id="39941" name="矩形 39940"/>
          <p:cNvSpPr/>
          <p:nvPr/>
        </p:nvSpPr>
        <p:spPr>
          <a:xfrm>
            <a:off x="2314575" y="4514850"/>
            <a:ext cx="5308600" cy="338455"/>
          </a:xfrm>
          <a:prstGeom prst="rect">
            <a:avLst/>
          </a:prstGeom>
          <a:noFill/>
          <a:ln w="9525">
            <a:noFill/>
          </a:ln>
        </p:spPr>
        <p:txBody>
          <a:bodyPr wrap="none" lIns="0" tIns="0" rIns="0" bIns="0" anchor="t">
            <a:spAutoFit/>
          </a:bodyPr>
          <a:lstStyle/>
          <a:p>
            <a:r>
              <a:rPr lang="zh-CN" altLang="en-US" sz="2200" dirty="0">
                <a:solidFill>
                  <a:srgbClr val="FF0000"/>
                </a:solidFill>
                <a:latin typeface="Times New Roman" panose="02020603050405020304" pitchFamily="18" charset="0"/>
                <a:ea typeface="黑体" panose="02010600030101010101" pitchFamily="49" charset="-122"/>
              </a:rPr>
              <a:t>答：</a:t>
            </a:r>
            <a:r>
              <a:rPr lang="zh-CN" altLang="en-US" sz="2200" dirty="0">
                <a:solidFill>
                  <a:srgbClr val="0000FF"/>
                </a:solidFill>
                <a:latin typeface="Times New Roman" panose="02020603050405020304" pitchFamily="18" charset="0"/>
                <a:ea typeface="黑体" panose="02010600030101010101" pitchFamily="49" charset="-122"/>
              </a:rPr>
              <a:t>日本由封建社会进入到资本主义社会。</a:t>
            </a:r>
          </a:p>
        </p:txBody>
      </p:sp>
      <p:sp>
        <p:nvSpPr>
          <p:cNvPr id="39942" name="矩形 39941"/>
          <p:cNvSpPr/>
          <p:nvPr/>
        </p:nvSpPr>
        <p:spPr>
          <a:xfrm>
            <a:off x="1871663" y="5721350"/>
            <a:ext cx="8447087" cy="1015365"/>
          </a:xfrm>
          <a:prstGeom prst="rect">
            <a:avLst/>
          </a:prstGeom>
          <a:noFill/>
          <a:ln w="9525">
            <a:noFill/>
          </a:ln>
        </p:spPr>
        <p:txBody>
          <a:bodyPr lIns="0" tIns="0" rIns="0" bIns="0">
            <a:spAutoFit/>
          </a:bodyPr>
          <a:lstStyle/>
          <a:p>
            <a:r>
              <a:rPr lang="zh-CN" altLang="en-US" sz="2200" dirty="0">
                <a:solidFill>
                  <a:srgbClr val="FF0000"/>
                </a:solidFill>
                <a:latin typeface="Times New Roman" panose="02020603050405020304" pitchFamily="18" charset="0"/>
                <a:ea typeface="黑体" panose="02010600030101010101" pitchFamily="49" charset="-122"/>
              </a:rPr>
              <a:t>　　答：</a:t>
            </a:r>
            <a:r>
              <a:rPr lang="zh-CN" altLang="en-US" sz="2200" dirty="0">
                <a:solidFill>
                  <a:srgbClr val="0000FF"/>
                </a:solidFill>
                <a:latin typeface="Times New Roman" panose="02020603050405020304" pitchFamily="18" charset="0"/>
                <a:ea typeface="黑体" panose="02010600030101010101" pitchFamily="49" charset="-122"/>
              </a:rPr>
              <a:t>要坚持改革开放；吸取国外先进的技术和企业管理经验；当今世界是个开放的世界，要与外界互通有无；要与时俱进，与国际接轨</a:t>
            </a:r>
            <a:r>
              <a:rPr lang="en-US" altLang="zh-CN" sz="2200" dirty="0">
                <a:solidFill>
                  <a:srgbClr val="0000FF"/>
                </a:solidFill>
                <a:latin typeface="Times New Roman" panose="02020603050405020304" pitchFamily="18" charset="0"/>
                <a:ea typeface="黑体" panose="02010600030101010101" pitchFamily="49"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Effect transition="in" filter="wipe(left)">
                                      <p:cBhvr>
                                        <p:cTn id="7" dur="500"/>
                                        <p:tgtEl>
                                          <p:spTgt spid="3993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9940"/>
                                        </p:tgtEl>
                                        <p:attrNameLst>
                                          <p:attrName>style.visibility</p:attrName>
                                        </p:attrNameLst>
                                      </p:cBhvr>
                                      <p:to>
                                        <p:strVal val="visible"/>
                                      </p:to>
                                    </p:set>
                                    <p:animEffect transition="in" filter="wipe(left)">
                                      <p:cBhvr>
                                        <p:cTn id="12" dur="500"/>
                                        <p:tgtEl>
                                          <p:spTgt spid="39940"/>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9941"/>
                                        </p:tgtEl>
                                        <p:attrNameLst>
                                          <p:attrName>style.visibility</p:attrName>
                                        </p:attrNameLst>
                                      </p:cBhvr>
                                      <p:to>
                                        <p:strVal val="visible"/>
                                      </p:to>
                                    </p:set>
                                    <p:animEffect transition="in" filter="wipe(left)">
                                      <p:cBhvr>
                                        <p:cTn id="17" dur="500"/>
                                        <p:tgtEl>
                                          <p:spTgt spid="39941"/>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9942"/>
                                        </p:tgtEl>
                                        <p:attrNameLst>
                                          <p:attrName>style.visibility</p:attrName>
                                        </p:attrNameLst>
                                      </p:cBhvr>
                                      <p:to>
                                        <p:strVal val="visible"/>
                                      </p:to>
                                    </p:set>
                                    <p:animEffect transition="in" filter="wipe(up)">
                                      <p:cBhvr>
                                        <p:cTn id="22" dur="500"/>
                                        <p:tgtEl>
                                          <p:spTgt spid="39942"/>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p:bldP spid="39941" grpId="0"/>
      <p:bldP spid="3994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组合 11265"/>
          <p:cNvGrpSpPr/>
          <p:nvPr/>
        </p:nvGrpSpPr>
        <p:grpSpPr>
          <a:xfrm>
            <a:off x="3000375" y="1484313"/>
            <a:ext cx="3426505" cy="5160962"/>
            <a:chOff x="0" y="0"/>
            <a:chExt cx="1813" cy="2631"/>
          </a:xfrm>
        </p:grpSpPr>
        <p:pic>
          <p:nvPicPr>
            <p:cNvPr id="11267" name="图片 11266" descr="17"/>
            <p:cNvPicPr>
              <a:picLocks noChangeAspect="1"/>
            </p:cNvPicPr>
            <p:nvPr/>
          </p:nvPicPr>
          <p:blipFill>
            <a:blip r:embed="rId2"/>
            <a:srcRect b="5263"/>
            <a:stretch>
              <a:fillRect/>
            </a:stretch>
          </p:blipFill>
          <p:spPr>
            <a:xfrm>
              <a:off x="0" y="0"/>
              <a:ext cx="1769" cy="2631"/>
            </a:xfrm>
            <a:prstGeom prst="rect">
              <a:avLst/>
            </a:prstGeom>
            <a:noFill/>
            <a:ln w="76200" cap="flat" cmpd="sng">
              <a:solidFill>
                <a:srgbClr val="660066"/>
              </a:solidFill>
              <a:prstDash val="solid"/>
              <a:miter/>
              <a:headEnd type="none" w="med" len="med"/>
              <a:tailEnd type="none" w="med" len="med"/>
            </a:ln>
          </p:spPr>
        </p:pic>
        <p:sp>
          <p:nvSpPr>
            <p:cNvPr id="11268" name="文本框 11267"/>
            <p:cNvSpPr txBox="1"/>
            <p:nvPr/>
          </p:nvSpPr>
          <p:spPr>
            <a:xfrm>
              <a:off x="705" y="91"/>
              <a:ext cx="883" cy="329"/>
            </a:xfrm>
            <a:prstGeom prst="rect">
              <a:avLst/>
            </a:prstGeom>
            <a:solidFill>
              <a:schemeClr val="bg1"/>
            </a:solidFill>
            <a:ln w="9525">
              <a:noFill/>
            </a:ln>
          </p:spPr>
          <p:txBody>
            <a:bodyPr>
              <a:spAutoFit/>
            </a:bodyPr>
            <a:lstStyle/>
            <a:p>
              <a:pPr algn="ctr"/>
              <a:r>
                <a:rPr lang="zh-CN" altLang="en-US" sz="3600" b="1">
                  <a:latin typeface="黑体" panose="02010600030101010101" pitchFamily="49" charset="-122"/>
                  <a:ea typeface="黑体" panose="02010600030101010101" pitchFamily="49" charset="-122"/>
                </a:rPr>
                <a:t>天皇</a:t>
              </a:r>
            </a:p>
          </p:txBody>
        </p:sp>
        <p:sp>
          <p:nvSpPr>
            <p:cNvPr id="11269" name="文本框 11268"/>
            <p:cNvSpPr txBox="1"/>
            <p:nvPr/>
          </p:nvSpPr>
          <p:spPr>
            <a:xfrm>
              <a:off x="855" y="560"/>
              <a:ext cx="475" cy="266"/>
            </a:xfrm>
            <a:prstGeom prst="rect">
              <a:avLst/>
            </a:prstGeom>
            <a:solidFill>
              <a:schemeClr val="bg1"/>
            </a:solidFill>
            <a:ln w="9525">
              <a:noFill/>
            </a:ln>
          </p:spPr>
          <p:txBody>
            <a:bodyPr wrap="none" anchor="t">
              <a:spAutoFit/>
            </a:bodyPr>
            <a:lstStyle/>
            <a:p>
              <a:pPr algn="ctr"/>
              <a:r>
                <a:rPr lang="zh-CN" altLang="en-US" sz="2800" b="1">
                  <a:latin typeface="黑体" panose="02010600030101010101" pitchFamily="49" charset="-122"/>
                  <a:ea typeface="黑体" panose="02010600030101010101" pitchFamily="49" charset="-122"/>
                </a:rPr>
                <a:t>将军</a:t>
              </a:r>
            </a:p>
          </p:txBody>
        </p:sp>
        <p:sp>
          <p:nvSpPr>
            <p:cNvPr id="11270" name="文本框 11269"/>
            <p:cNvSpPr txBox="1"/>
            <p:nvPr/>
          </p:nvSpPr>
          <p:spPr>
            <a:xfrm>
              <a:off x="902" y="1043"/>
              <a:ext cx="475" cy="266"/>
            </a:xfrm>
            <a:prstGeom prst="rect">
              <a:avLst/>
            </a:prstGeom>
            <a:solidFill>
              <a:schemeClr val="bg1"/>
            </a:solidFill>
            <a:ln w="9525">
              <a:noFill/>
            </a:ln>
          </p:spPr>
          <p:txBody>
            <a:bodyPr wrap="none" anchor="t">
              <a:spAutoFit/>
            </a:bodyPr>
            <a:lstStyle/>
            <a:p>
              <a:pPr algn="ctr"/>
              <a:r>
                <a:rPr lang="zh-CN" altLang="en-US" sz="2800" b="1">
                  <a:latin typeface="黑体" panose="02010600030101010101" pitchFamily="49" charset="-122"/>
                  <a:ea typeface="黑体" panose="02010600030101010101" pitchFamily="49" charset="-122"/>
                </a:rPr>
                <a:t>大名</a:t>
              </a:r>
            </a:p>
          </p:txBody>
        </p:sp>
        <p:sp>
          <p:nvSpPr>
            <p:cNvPr id="11271" name="文本框 11270"/>
            <p:cNvSpPr txBox="1"/>
            <p:nvPr/>
          </p:nvSpPr>
          <p:spPr>
            <a:xfrm>
              <a:off x="902" y="1493"/>
              <a:ext cx="475" cy="266"/>
            </a:xfrm>
            <a:prstGeom prst="rect">
              <a:avLst/>
            </a:prstGeom>
            <a:solidFill>
              <a:schemeClr val="bg1"/>
            </a:solidFill>
            <a:ln w="9525">
              <a:noFill/>
            </a:ln>
          </p:spPr>
          <p:txBody>
            <a:bodyPr wrap="none" anchor="t">
              <a:spAutoFit/>
            </a:bodyPr>
            <a:lstStyle/>
            <a:p>
              <a:pPr algn="ctr"/>
              <a:r>
                <a:rPr lang="zh-CN" altLang="en-US" sz="2800" b="1">
                  <a:latin typeface="黑体" panose="02010600030101010101" pitchFamily="49" charset="-122"/>
                  <a:ea typeface="黑体" panose="02010600030101010101" pitchFamily="49" charset="-122"/>
                </a:rPr>
                <a:t>武士</a:t>
              </a:r>
            </a:p>
          </p:txBody>
        </p:sp>
        <p:sp>
          <p:nvSpPr>
            <p:cNvPr id="11272" name="文本框 11271"/>
            <p:cNvSpPr txBox="1"/>
            <p:nvPr/>
          </p:nvSpPr>
          <p:spPr>
            <a:xfrm>
              <a:off x="1527" y="998"/>
              <a:ext cx="286" cy="266"/>
            </a:xfrm>
            <a:prstGeom prst="rect">
              <a:avLst/>
            </a:prstGeom>
            <a:noFill/>
            <a:ln w="9525" cap="flat" cmpd="sng">
              <a:solidFill>
                <a:schemeClr val="bg1"/>
              </a:solidFill>
              <a:prstDash val="solid"/>
              <a:miter/>
              <a:headEnd type="none" w="med" len="med"/>
              <a:tailEnd type="none" w="med" len="med"/>
            </a:ln>
          </p:spPr>
          <p:txBody>
            <a:bodyPr wrap="none" anchor="t">
              <a:spAutoFit/>
            </a:bodyPr>
            <a:lstStyle/>
            <a:p>
              <a:pPr algn="ctr"/>
              <a:r>
                <a:rPr lang="zh-CN" altLang="en-US" sz="2800" b="1">
                  <a:latin typeface="黑体" panose="02010600030101010101" pitchFamily="49" charset="-122"/>
                  <a:ea typeface="黑体" panose="02010600030101010101" pitchFamily="49" charset="-122"/>
                </a:rPr>
                <a:t>士</a:t>
              </a:r>
            </a:p>
          </p:txBody>
        </p:sp>
        <p:sp>
          <p:nvSpPr>
            <p:cNvPr id="11273" name="文本框 11272"/>
            <p:cNvSpPr txBox="1"/>
            <p:nvPr/>
          </p:nvSpPr>
          <p:spPr>
            <a:xfrm>
              <a:off x="1046" y="1850"/>
              <a:ext cx="286" cy="266"/>
            </a:xfrm>
            <a:prstGeom prst="rect">
              <a:avLst/>
            </a:prstGeom>
            <a:solidFill>
              <a:schemeClr val="bg1"/>
            </a:solidFill>
            <a:ln w="9525">
              <a:noFill/>
            </a:ln>
          </p:spPr>
          <p:txBody>
            <a:bodyPr wrap="none" anchor="t">
              <a:spAutoFit/>
            </a:bodyPr>
            <a:lstStyle/>
            <a:p>
              <a:pPr algn="ctr"/>
              <a:r>
                <a:rPr lang="zh-CN" altLang="en-US" sz="2800" b="1">
                  <a:latin typeface="黑体" panose="02010600030101010101" pitchFamily="49" charset="-122"/>
                  <a:ea typeface="黑体" panose="02010600030101010101" pitchFamily="49" charset="-122"/>
                </a:rPr>
                <a:t>农</a:t>
              </a:r>
            </a:p>
          </p:txBody>
        </p:sp>
        <p:sp>
          <p:nvSpPr>
            <p:cNvPr id="11274" name="文本框 11273"/>
            <p:cNvSpPr txBox="1"/>
            <p:nvPr/>
          </p:nvSpPr>
          <p:spPr>
            <a:xfrm>
              <a:off x="987" y="2077"/>
              <a:ext cx="404" cy="266"/>
            </a:xfrm>
            <a:prstGeom prst="rect">
              <a:avLst/>
            </a:prstGeom>
            <a:solidFill>
              <a:schemeClr val="bg1"/>
            </a:solidFill>
            <a:ln w="9525">
              <a:noFill/>
            </a:ln>
          </p:spPr>
          <p:txBody>
            <a:bodyPr>
              <a:spAutoFit/>
            </a:bodyPr>
            <a:lstStyle/>
            <a:p>
              <a:pPr algn="ctr"/>
              <a:r>
                <a:rPr lang="zh-CN" altLang="en-US" sz="2800" b="1">
                  <a:latin typeface="黑体" panose="02010600030101010101" pitchFamily="49" charset="-122"/>
                  <a:ea typeface="黑体" panose="02010600030101010101" pitchFamily="49" charset="-122"/>
                </a:rPr>
                <a:t>工</a:t>
              </a:r>
            </a:p>
          </p:txBody>
        </p:sp>
        <p:sp>
          <p:nvSpPr>
            <p:cNvPr id="11275" name="文本框 11274"/>
            <p:cNvSpPr txBox="1"/>
            <p:nvPr/>
          </p:nvSpPr>
          <p:spPr>
            <a:xfrm>
              <a:off x="1037" y="2349"/>
              <a:ext cx="286" cy="266"/>
            </a:xfrm>
            <a:prstGeom prst="rect">
              <a:avLst/>
            </a:prstGeom>
            <a:noFill/>
            <a:ln w="9525" cap="flat" cmpd="sng">
              <a:solidFill>
                <a:schemeClr val="bg1"/>
              </a:solidFill>
              <a:prstDash val="solid"/>
              <a:miter/>
              <a:headEnd type="none" w="med" len="med"/>
              <a:tailEnd type="none" w="med" len="med"/>
            </a:ln>
          </p:spPr>
          <p:txBody>
            <a:bodyPr wrap="none" anchor="t">
              <a:spAutoFit/>
            </a:bodyPr>
            <a:lstStyle/>
            <a:p>
              <a:pPr algn="ctr"/>
              <a:r>
                <a:rPr lang="zh-CN" altLang="en-US" sz="2800" b="1">
                  <a:latin typeface="黑体" panose="02010600030101010101" pitchFamily="49" charset="-122"/>
                  <a:ea typeface="黑体" panose="02010600030101010101" pitchFamily="49" charset="-122"/>
                </a:rPr>
                <a:t>商</a:t>
              </a:r>
            </a:p>
          </p:txBody>
        </p:sp>
      </p:grpSp>
      <p:grpSp>
        <p:nvGrpSpPr>
          <p:cNvPr id="11280" name="组合 11279"/>
          <p:cNvGrpSpPr/>
          <p:nvPr/>
        </p:nvGrpSpPr>
        <p:grpSpPr>
          <a:xfrm>
            <a:off x="6383338" y="3500438"/>
            <a:ext cx="3052763" cy="830263"/>
            <a:chOff x="3424" y="2568"/>
            <a:chExt cx="1923" cy="523"/>
          </a:xfrm>
        </p:grpSpPr>
        <p:sp>
          <p:nvSpPr>
            <p:cNvPr id="11281" name="矩形 11280"/>
            <p:cNvSpPr/>
            <p:nvPr/>
          </p:nvSpPr>
          <p:spPr>
            <a:xfrm>
              <a:off x="3696" y="2568"/>
              <a:ext cx="1651" cy="523"/>
            </a:xfrm>
            <a:prstGeom prst="rect">
              <a:avLst/>
            </a:prstGeom>
            <a:solidFill>
              <a:srgbClr val="FFCC99"/>
            </a:solidFill>
            <a:ln w="9525" cap="flat" cmpd="sng">
              <a:solidFill>
                <a:srgbClr val="1F497D"/>
              </a:solidFill>
              <a:prstDash val="solid"/>
              <a:miter/>
              <a:headEnd type="none" w="sm" len="sm"/>
              <a:tailEnd type="none" w="sm" len="sm"/>
            </a:ln>
          </p:spPr>
          <p:txBody>
            <a:bodyPr wrap="none">
              <a:spAutoFit/>
            </a:bodyPr>
            <a:lstStyle/>
            <a:p>
              <a:r>
                <a:rPr lang="zh-CN" altLang="en-US" sz="2400" b="1" dirty="0">
                  <a:solidFill>
                    <a:srgbClr val="FF00FF"/>
                  </a:solidFill>
                  <a:latin typeface="Calibri" charset="0"/>
                </a:rPr>
                <a:t>将军和大名的家臣</a:t>
              </a:r>
            </a:p>
            <a:p>
              <a:r>
                <a:rPr lang="zh-CN" altLang="en-US" sz="2400" dirty="0">
                  <a:solidFill>
                    <a:srgbClr val="FF00FF"/>
                  </a:solidFill>
                  <a:latin typeface="Arial" panose="020B0604020202020204" pitchFamily="34" charset="0"/>
                </a:rPr>
                <a:t>享有特权</a:t>
              </a:r>
            </a:p>
          </p:txBody>
        </p:sp>
        <p:sp>
          <p:nvSpPr>
            <p:cNvPr id="11282" name="右箭头 11281"/>
            <p:cNvSpPr/>
            <p:nvPr/>
          </p:nvSpPr>
          <p:spPr>
            <a:xfrm>
              <a:off x="3424" y="2704"/>
              <a:ext cx="272" cy="46"/>
            </a:xfrm>
            <a:prstGeom prst="rightArrow">
              <a:avLst>
                <a:gd name="adj1" fmla="val 50000"/>
                <a:gd name="adj2" fmla="val 147798"/>
              </a:avLst>
            </a:prstGeom>
            <a:solidFill>
              <a:srgbClr val="FF0000"/>
            </a:solidFill>
            <a:ln w="9525" cap="flat" cmpd="sng">
              <a:solidFill>
                <a:srgbClr val="000000"/>
              </a:solidFill>
              <a:prstDash val="solid"/>
              <a:miter/>
              <a:headEnd type="none" w="sm" len="sm"/>
              <a:tailEnd type="none" w="sm" len="sm"/>
            </a:ln>
          </p:spPr>
          <p:txBody>
            <a:bodyPr wrap="none" anchor="ctr"/>
            <a:lstStyle/>
            <a:p>
              <a:endParaRPr dirty="0">
                <a:solidFill>
                  <a:srgbClr val="000000"/>
                </a:solidFill>
                <a:latin typeface="Calibri" charset="0"/>
              </a:endParaRPr>
            </a:p>
          </p:txBody>
        </p:sp>
      </p:grpSp>
      <p:sp>
        <p:nvSpPr>
          <p:cNvPr id="11283" name="矩形 11282" descr="蓝色面巾纸"/>
          <p:cNvSpPr/>
          <p:nvPr/>
        </p:nvSpPr>
        <p:spPr>
          <a:xfrm>
            <a:off x="1530033" y="1196975"/>
            <a:ext cx="675005" cy="4608513"/>
          </a:xfrm>
          <a:prstGeom prst="rect">
            <a:avLst/>
          </a:prstGeom>
          <a:blipFill rotWithShape="0">
            <a:blip r:embed="rId3"/>
          </a:blipFill>
          <a:ln w="9525" cap="flat" cmpd="sng">
            <a:solidFill>
              <a:srgbClr val="1F497D"/>
            </a:solidFill>
            <a:prstDash val="solid"/>
            <a:miter/>
            <a:headEnd type="none" w="sm" len="sm"/>
            <a:tailEnd type="none" w="sm" len="sm"/>
          </a:ln>
        </p:spPr>
        <p:txBody>
          <a:bodyPr vert="eaVert">
            <a:spAutoFit/>
          </a:bodyPr>
          <a:lstStyle/>
          <a:p>
            <a:pPr>
              <a:spcBef>
                <a:spcPct val="50000"/>
              </a:spcBef>
            </a:pPr>
            <a:r>
              <a:rPr lang="zh-CN" altLang="en-US" sz="3200" b="1" dirty="0">
                <a:solidFill>
                  <a:srgbClr val="000000"/>
                </a:solidFill>
                <a:latin typeface="Arial" panose="020B0604020202020204" pitchFamily="34" charset="0"/>
              </a:rPr>
              <a:t>日本封建等级制度示意图</a:t>
            </a:r>
            <a:endParaRPr lang="en-US" altLang="en-US">
              <a:solidFill>
                <a:srgbClr val="000000"/>
              </a:solidFill>
              <a:latin typeface="Arial" panose="020B0604020202020204" pitchFamily="34" charset="0"/>
            </a:endParaRPr>
          </a:p>
        </p:txBody>
      </p:sp>
      <p:grpSp>
        <p:nvGrpSpPr>
          <p:cNvPr id="11284" name="组合 11283"/>
          <p:cNvGrpSpPr/>
          <p:nvPr/>
        </p:nvGrpSpPr>
        <p:grpSpPr>
          <a:xfrm>
            <a:off x="5735638" y="5084763"/>
            <a:ext cx="2138362" cy="460375"/>
            <a:chOff x="3424" y="2568"/>
            <a:chExt cx="1347" cy="290"/>
          </a:xfrm>
        </p:grpSpPr>
        <p:sp>
          <p:nvSpPr>
            <p:cNvPr id="11285" name="矩形 11284"/>
            <p:cNvSpPr/>
            <p:nvPr/>
          </p:nvSpPr>
          <p:spPr>
            <a:xfrm>
              <a:off x="3696" y="2568"/>
              <a:ext cx="1075" cy="290"/>
            </a:xfrm>
            <a:prstGeom prst="rect">
              <a:avLst/>
            </a:prstGeom>
            <a:solidFill>
              <a:srgbClr val="FFCC99"/>
            </a:solidFill>
            <a:ln w="9525" cap="flat" cmpd="sng">
              <a:solidFill>
                <a:srgbClr val="1F497D"/>
              </a:solidFill>
              <a:prstDash val="solid"/>
              <a:miter/>
              <a:headEnd type="none" w="sm" len="sm"/>
              <a:tailEnd type="none" w="sm" len="sm"/>
            </a:ln>
          </p:spPr>
          <p:txBody>
            <a:bodyPr wrap="none">
              <a:spAutoFit/>
            </a:bodyPr>
            <a:lstStyle/>
            <a:p>
              <a:r>
                <a:rPr lang="zh-CN" altLang="en-US" sz="2400" b="1" dirty="0">
                  <a:solidFill>
                    <a:srgbClr val="FF00FF"/>
                  </a:solidFill>
                  <a:latin typeface="Calibri" charset="0"/>
                </a:rPr>
                <a:t>居住在农村</a:t>
              </a:r>
              <a:endParaRPr lang="zh-CN" altLang="en-US" sz="2400" dirty="0">
                <a:solidFill>
                  <a:srgbClr val="FF00FF"/>
                </a:solidFill>
                <a:latin typeface="Arial" panose="020B0604020202020204" pitchFamily="34" charset="0"/>
              </a:endParaRPr>
            </a:p>
          </p:txBody>
        </p:sp>
        <p:sp>
          <p:nvSpPr>
            <p:cNvPr id="11286" name="右箭头 11285"/>
            <p:cNvSpPr/>
            <p:nvPr/>
          </p:nvSpPr>
          <p:spPr>
            <a:xfrm>
              <a:off x="3424" y="2704"/>
              <a:ext cx="272" cy="46"/>
            </a:xfrm>
            <a:prstGeom prst="rightArrow">
              <a:avLst>
                <a:gd name="adj1" fmla="val 50000"/>
                <a:gd name="adj2" fmla="val 147798"/>
              </a:avLst>
            </a:prstGeom>
            <a:solidFill>
              <a:srgbClr val="FF0000"/>
            </a:solidFill>
            <a:ln w="9525" cap="flat" cmpd="sng">
              <a:solidFill>
                <a:srgbClr val="000000"/>
              </a:solidFill>
              <a:prstDash val="solid"/>
              <a:miter/>
              <a:headEnd type="none" w="sm" len="sm"/>
              <a:tailEnd type="none" w="sm" len="sm"/>
            </a:ln>
          </p:spPr>
          <p:txBody>
            <a:bodyPr wrap="none" anchor="ctr"/>
            <a:lstStyle/>
            <a:p>
              <a:endParaRPr dirty="0">
                <a:solidFill>
                  <a:srgbClr val="000000"/>
                </a:solidFill>
                <a:latin typeface="Calibri" charset="0"/>
              </a:endParaRPr>
            </a:p>
          </p:txBody>
        </p:sp>
      </p:grpSp>
      <p:grpSp>
        <p:nvGrpSpPr>
          <p:cNvPr id="11287" name="组合 11286"/>
          <p:cNvGrpSpPr/>
          <p:nvPr/>
        </p:nvGrpSpPr>
        <p:grpSpPr>
          <a:xfrm>
            <a:off x="5664200" y="5734050"/>
            <a:ext cx="2138363" cy="460375"/>
            <a:chOff x="3424" y="2568"/>
            <a:chExt cx="1347" cy="290"/>
          </a:xfrm>
        </p:grpSpPr>
        <p:sp>
          <p:nvSpPr>
            <p:cNvPr id="11288" name="矩形 11287"/>
            <p:cNvSpPr/>
            <p:nvPr/>
          </p:nvSpPr>
          <p:spPr>
            <a:xfrm>
              <a:off x="3696" y="2568"/>
              <a:ext cx="1075" cy="290"/>
            </a:xfrm>
            <a:prstGeom prst="rect">
              <a:avLst/>
            </a:prstGeom>
            <a:solidFill>
              <a:srgbClr val="FFCC99"/>
            </a:solidFill>
            <a:ln w="9525" cap="flat" cmpd="sng">
              <a:solidFill>
                <a:srgbClr val="1F497D"/>
              </a:solidFill>
              <a:prstDash val="solid"/>
              <a:miter/>
              <a:headEnd type="none" w="sm" len="sm"/>
              <a:tailEnd type="none" w="sm" len="sm"/>
            </a:ln>
          </p:spPr>
          <p:txBody>
            <a:bodyPr wrap="none">
              <a:spAutoFit/>
            </a:bodyPr>
            <a:lstStyle/>
            <a:p>
              <a:r>
                <a:rPr lang="zh-CN" altLang="en-US" sz="2400" b="1" dirty="0">
                  <a:solidFill>
                    <a:srgbClr val="FF00FF"/>
                  </a:solidFill>
                  <a:latin typeface="Calibri" charset="0"/>
                </a:rPr>
                <a:t>居住在城市</a:t>
              </a:r>
              <a:endParaRPr lang="zh-CN" altLang="en-US" sz="2400" dirty="0">
                <a:solidFill>
                  <a:srgbClr val="FF00FF"/>
                </a:solidFill>
                <a:latin typeface="Arial" panose="020B0604020202020204" pitchFamily="34" charset="0"/>
              </a:endParaRPr>
            </a:p>
          </p:txBody>
        </p:sp>
        <p:sp>
          <p:nvSpPr>
            <p:cNvPr id="11289" name="右箭头 11288"/>
            <p:cNvSpPr/>
            <p:nvPr/>
          </p:nvSpPr>
          <p:spPr>
            <a:xfrm>
              <a:off x="3424" y="2704"/>
              <a:ext cx="272" cy="46"/>
            </a:xfrm>
            <a:prstGeom prst="rightArrow">
              <a:avLst>
                <a:gd name="adj1" fmla="val 50000"/>
                <a:gd name="adj2" fmla="val 147798"/>
              </a:avLst>
            </a:prstGeom>
            <a:solidFill>
              <a:srgbClr val="FF0000"/>
            </a:solidFill>
            <a:ln w="9525" cap="flat" cmpd="sng">
              <a:solidFill>
                <a:srgbClr val="000000"/>
              </a:solidFill>
              <a:prstDash val="solid"/>
              <a:miter/>
              <a:headEnd type="none" w="sm" len="sm"/>
              <a:tailEnd type="none" w="sm" len="sm"/>
            </a:ln>
          </p:spPr>
          <p:txBody>
            <a:bodyPr wrap="none" anchor="ctr"/>
            <a:lstStyle/>
            <a:p>
              <a:endParaRPr dirty="0">
                <a:solidFill>
                  <a:srgbClr val="000000"/>
                </a:solidFill>
                <a:latin typeface="Calibri" charset="0"/>
              </a:endParaRPr>
            </a:p>
          </p:txBody>
        </p:sp>
      </p:grpSp>
      <p:sp>
        <p:nvSpPr>
          <p:cNvPr id="11290" name="文本框 11289"/>
          <p:cNvSpPr txBox="1"/>
          <p:nvPr/>
        </p:nvSpPr>
        <p:spPr>
          <a:xfrm>
            <a:off x="1524000" y="0"/>
            <a:ext cx="4066540" cy="583565"/>
          </a:xfrm>
          <a:prstGeom prst="rect">
            <a:avLst/>
          </a:prstGeom>
          <a:noFill/>
          <a:ln w="9525">
            <a:noFill/>
          </a:ln>
        </p:spPr>
        <p:txBody>
          <a:bodyPr wrap="none" anchor="t">
            <a:spAutoFit/>
          </a:bodyPr>
          <a:lstStyle/>
          <a:p>
            <a:r>
              <a:rPr lang="en-US" altLang="zh-CN" sz="3200" dirty="0">
                <a:latin typeface="Arial" panose="020B0604020202020204" pitchFamily="34" charset="0"/>
              </a:rPr>
              <a:t>2</a:t>
            </a:r>
            <a:r>
              <a:rPr lang="zh-CN" altLang="en-US" sz="3200" dirty="0">
                <a:latin typeface="Arial" panose="020B0604020202020204" pitchFamily="34" charset="0"/>
              </a:rPr>
              <a:t>、日本封建等级统治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8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7171"/>
          <p:cNvPicPr>
            <a:picLocks noChangeAspect="1"/>
          </p:cNvPicPr>
          <p:nvPr/>
        </p:nvPicPr>
        <p:blipFill>
          <a:blip r:embed="rId2"/>
          <a:stretch>
            <a:fillRect/>
          </a:stretch>
        </p:blipFill>
        <p:spPr>
          <a:xfrm>
            <a:off x="1524000" y="0"/>
            <a:ext cx="9144000" cy="6858000"/>
          </a:xfrm>
          <a:prstGeom prst="rect">
            <a:avLst/>
          </a:prstGeom>
          <a:noFill/>
          <a:ln w="9525">
            <a:noFill/>
          </a:ln>
        </p:spPr>
      </p:pic>
      <p:grpSp>
        <p:nvGrpSpPr>
          <p:cNvPr id="2" name="Group 3"/>
          <p:cNvGrpSpPr/>
          <p:nvPr/>
        </p:nvGrpSpPr>
        <p:grpSpPr>
          <a:xfrm>
            <a:off x="1524000" y="1447800"/>
            <a:ext cx="8382000" cy="5257800"/>
            <a:chOff x="0" y="0"/>
            <a:chExt cx="5280" cy="3312"/>
          </a:xfrm>
        </p:grpSpPr>
        <p:pic>
          <p:nvPicPr>
            <p:cNvPr id="8195" name="图片 20481" descr="等级"/>
            <p:cNvPicPr>
              <a:picLocks noChangeAspect="1"/>
            </p:cNvPicPr>
            <p:nvPr/>
          </p:nvPicPr>
          <p:blipFill>
            <a:blip r:embed="rId3">
              <a:lum bright="-17999"/>
            </a:blip>
            <a:stretch>
              <a:fillRect/>
            </a:stretch>
          </p:blipFill>
          <p:spPr>
            <a:xfrm>
              <a:off x="0" y="0"/>
              <a:ext cx="2544" cy="3312"/>
            </a:xfrm>
            <a:prstGeom prst="rect">
              <a:avLst/>
            </a:prstGeom>
            <a:solidFill>
              <a:schemeClr val="bg2"/>
            </a:solidFill>
            <a:ln w="9525" cap="flat" cmpd="sng">
              <a:solidFill>
                <a:schemeClr val="bg2"/>
              </a:solidFill>
              <a:prstDash val="solid"/>
              <a:miter/>
              <a:headEnd type="none" w="med" len="med"/>
              <a:tailEnd type="none" w="med" len="med"/>
            </a:ln>
          </p:spPr>
        </p:pic>
        <p:sp>
          <p:nvSpPr>
            <p:cNvPr id="8196" name="文本框 20482"/>
            <p:cNvSpPr txBox="1"/>
            <p:nvPr/>
          </p:nvSpPr>
          <p:spPr>
            <a:xfrm>
              <a:off x="1296" y="144"/>
              <a:ext cx="576" cy="329"/>
            </a:xfrm>
            <a:prstGeom prst="rect">
              <a:avLst/>
            </a:prstGeom>
            <a:noFill/>
            <a:ln w="9525">
              <a:noFill/>
            </a:ln>
          </p:spPr>
          <p:txBody>
            <a:bodyPr anchor="t">
              <a:spAutoFit/>
            </a:bodyPr>
            <a:lstStyle/>
            <a:p>
              <a:pPr>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天皇</a:t>
              </a:r>
            </a:p>
          </p:txBody>
        </p:sp>
        <p:sp>
          <p:nvSpPr>
            <p:cNvPr id="8197" name="文本框 20483"/>
            <p:cNvSpPr txBox="1"/>
            <p:nvPr/>
          </p:nvSpPr>
          <p:spPr>
            <a:xfrm>
              <a:off x="1248" y="672"/>
              <a:ext cx="816" cy="329"/>
            </a:xfrm>
            <a:prstGeom prst="rect">
              <a:avLst/>
            </a:prstGeom>
            <a:noFill/>
            <a:ln w="9525">
              <a:noFill/>
            </a:ln>
          </p:spPr>
          <p:txBody>
            <a:bodyPr anchor="t">
              <a:spAutoFit/>
            </a:bodyPr>
            <a:lstStyle/>
            <a:p>
              <a:pPr>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将军</a:t>
              </a:r>
            </a:p>
          </p:txBody>
        </p:sp>
        <p:sp>
          <p:nvSpPr>
            <p:cNvPr id="8198" name="文本框 20484"/>
            <p:cNvSpPr txBox="1"/>
            <p:nvPr/>
          </p:nvSpPr>
          <p:spPr>
            <a:xfrm>
              <a:off x="1248" y="1200"/>
              <a:ext cx="912" cy="329"/>
            </a:xfrm>
            <a:prstGeom prst="rect">
              <a:avLst/>
            </a:prstGeom>
            <a:noFill/>
            <a:ln w="9525">
              <a:noFill/>
            </a:ln>
          </p:spPr>
          <p:txBody>
            <a:bodyPr anchor="t">
              <a:spAutoFit/>
            </a:bodyPr>
            <a:lstStyle/>
            <a:p>
              <a:pPr>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大名</a:t>
              </a:r>
            </a:p>
          </p:txBody>
        </p:sp>
        <p:sp>
          <p:nvSpPr>
            <p:cNvPr id="8199" name="文本框 20485"/>
            <p:cNvSpPr txBox="1"/>
            <p:nvPr/>
          </p:nvSpPr>
          <p:spPr>
            <a:xfrm>
              <a:off x="1248" y="1584"/>
              <a:ext cx="624" cy="329"/>
            </a:xfrm>
            <a:prstGeom prst="rect">
              <a:avLst/>
            </a:prstGeom>
            <a:noFill/>
            <a:ln w="9525">
              <a:noFill/>
            </a:ln>
          </p:spPr>
          <p:txBody>
            <a:bodyPr anchor="t">
              <a:spAutoFit/>
            </a:bodyPr>
            <a:lstStyle/>
            <a:p>
              <a:pPr>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武士</a:t>
              </a:r>
            </a:p>
          </p:txBody>
        </p:sp>
        <p:grpSp>
          <p:nvGrpSpPr>
            <p:cNvPr id="8200" name="组合 20486"/>
            <p:cNvGrpSpPr/>
            <p:nvPr/>
          </p:nvGrpSpPr>
          <p:grpSpPr>
            <a:xfrm>
              <a:off x="1968" y="480"/>
              <a:ext cx="3312" cy="864"/>
              <a:chOff x="0" y="0"/>
              <a:chExt cx="2496" cy="816"/>
            </a:xfrm>
          </p:grpSpPr>
          <p:sp>
            <p:nvSpPr>
              <p:cNvPr id="8201" name="直接连接符 20487"/>
              <p:cNvSpPr/>
              <p:nvPr/>
            </p:nvSpPr>
            <p:spPr>
              <a:xfrm>
                <a:off x="48" y="288"/>
                <a:ext cx="1584" cy="0"/>
              </a:xfrm>
              <a:prstGeom prst="line">
                <a:avLst/>
              </a:prstGeom>
              <a:ln w="57150" cap="flat" cmpd="sng">
                <a:solidFill>
                  <a:schemeClr val="tx1"/>
                </a:solidFill>
                <a:prstDash val="solid"/>
                <a:round/>
                <a:headEnd type="none" w="med" len="med"/>
                <a:tailEnd type="triangle" w="med" len="med"/>
              </a:ln>
            </p:spPr>
          </p:sp>
          <p:sp>
            <p:nvSpPr>
              <p:cNvPr id="8202" name="任意多边形 20488"/>
              <p:cNvSpPr/>
              <p:nvPr/>
            </p:nvSpPr>
            <p:spPr>
              <a:xfrm>
                <a:off x="1536" y="0"/>
                <a:ext cx="960" cy="816"/>
              </a:xfrm>
              <a:custGeom>
                <a:avLst/>
                <a:gdLst/>
                <a:ahLst/>
                <a:cxnLst>
                  <a:cxn ang="0">
                    <a:pos x="0" y="1"/>
                  </a:cxn>
                  <a:cxn ang="0">
                    <a:pos x="1" y="0"/>
                  </a:cxn>
                  <a:cxn ang="0">
                    <a:pos x="2" y="1"/>
                  </a:cxn>
                  <a:cxn ang="0">
                    <a:pos x="1" y="1"/>
                  </a:cxn>
                  <a:cxn ang="0">
                    <a:pos x="0" y="1"/>
                  </a:cxn>
                  <a:cxn ang="0">
                    <a:pos x="0" y="1"/>
                  </a:cxn>
                  <a:cxn ang="0">
                    <a:pos x="1" y="1"/>
                  </a:cxn>
                  <a:cxn ang="0">
                    <a:pos x="1" y="1"/>
                  </a:cxn>
                  <a:cxn ang="0">
                    <a:pos x="1" y="0"/>
                  </a:cxn>
                  <a:cxn ang="0">
                    <a:pos x="0" y="1"/>
                  </a:cxn>
                </a:cxnLst>
                <a:rect l="0" t="0" r="0" b="0"/>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800000"/>
              </a:solidFill>
              <a:ln w="9525" cap="flat" cmpd="sng">
                <a:solidFill>
                  <a:schemeClr val="tx1"/>
                </a:solidFill>
                <a:prstDash val="solid"/>
                <a:miter/>
                <a:headEnd type="none" w="med" len="med"/>
                <a:tailEnd type="none" w="med" len="med"/>
              </a:ln>
            </p:spPr>
            <p:txBody>
              <a:bodyPr/>
              <a:lstStyle/>
              <a:p>
                <a:endParaRPr lang="zh-CN" altLang="en-US"/>
              </a:p>
            </p:txBody>
          </p:sp>
          <p:sp>
            <p:nvSpPr>
              <p:cNvPr id="8203" name="文本框 20489"/>
              <p:cNvSpPr txBox="1"/>
              <p:nvPr/>
            </p:nvSpPr>
            <p:spPr>
              <a:xfrm>
                <a:off x="1776" y="240"/>
                <a:ext cx="624" cy="274"/>
              </a:xfrm>
              <a:prstGeom prst="rect">
                <a:avLst/>
              </a:prstGeom>
              <a:noFill/>
              <a:ln w="9525">
                <a:noFill/>
              </a:ln>
            </p:spPr>
            <p:txBody>
              <a:bodyPr anchor="t">
                <a:spAutoFit/>
              </a:bodyPr>
              <a:lstStyle/>
              <a:p>
                <a:pPr>
                  <a:spcBef>
                    <a:spcPct val="50000"/>
                  </a:spcBef>
                </a:pPr>
                <a:r>
                  <a:rPr lang="zh-CN" altLang="en-US" sz="2400" b="1" dirty="0">
                    <a:latin typeface="Times New Roman" panose="02020603050405020304" pitchFamily="18" charset="0"/>
                    <a:ea typeface="华文琥珀" pitchFamily="2" charset="-122"/>
                  </a:rPr>
                  <a:t> 幕府</a:t>
                </a:r>
              </a:p>
            </p:txBody>
          </p:sp>
          <p:sp>
            <p:nvSpPr>
              <p:cNvPr id="8204" name="文本框 20490"/>
              <p:cNvSpPr txBox="1"/>
              <p:nvPr/>
            </p:nvSpPr>
            <p:spPr>
              <a:xfrm>
                <a:off x="0" y="48"/>
                <a:ext cx="1680" cy="471"/>
              </a:xfrm>
              <a:prstGeom prst="rect">
                <a:avLst/>
              </a:prstGeom>
              <a:noFill/>
              <a:ln w="9525">
                <a:noFill/>
              </a:ln>
            </p:spPr>
            <p:txBody>
              <a:bodyPr anchor="t">
                <a:spAutoFit/>
              </a:bodyPr>
              <a:lstStyle/>
              <a:p>
                <a:pPr>
                  <a:lnSpc>
                    <a:spcPct val="70000"/>
                  </a:lnSpc>
                  <a:spcBef>
                    <a:spcPct val="50000"/>
                  </a:spcBef>
                </a:pPr>
                <a:r>
                  <a:rPr lang="zh-CN" altLang="en-US" sz="2400" b="1" dirty="0">
                    <a:latin typeface="Times New Roman" panose="02020603050405020304" pitchFamily="18" charset="0"/>
                    <a:ea typeface="华文中宋" pitchFamily="2" charset="-122"/>
                  </a:rPr>
                  <a:t>                  </a:t>
                </a:r>
                <a:r>
                  <a:rPr lang="zh-CN" altLang="en-US" sz="2400" b="1" dirty="0">
                    <a:latin typeface="宋体" panose="02010600030101010101" pitchFamily="2" charset="-122"/>
                    <a:ea typeface="宋体" panose="02010600030101010101" pitchFamily="2" charset="-122"/>
                  </a:rPr>
                  <a:t>掌握政权</a:t>
                </a:r>
              </a:p>
              <a:p>
                <a:pPr>
                  <a:lnSpc>
                    <a:spcPct val="70000"/>
                  </a:lnSpc>
                  <a:spcBef>
                    <a:spcPct val="50000"/>
                  </a:spcBef>
                </a:pPr>
                <a:r>
                  <a:rPr lang="zh-CN" altLang="en-US" sz="2400" b="1" dirty="0">
                    <a:latin typeface="宋体" panose="02010600030101010101" pitchFamily="2" charset="-122"/>
                    <a:ea typeface="宋体" panose="02010600030101010101" pitchFamily="2" charset="-122"/>
                  </a:rPr>
                  <a:t>         组成幕府</a:t>
                </a:r>
              </a:p>
            </p:txBody>
          </p:sp>
        </p:grpSp>
        <p:sp>
          <p:nvSpPr>
            <p:cNvPr id="8205" name="文本框 20494"/>
            <p:cNvSpPr txBox="1"/>
            <p:nvPr/>
          </p:nvSpPr>
          <p:spPr>
            <a:xfrm>
              <a:off x="1440" y="2112"/>
              <a:ext cx="1087" cy="600"/>
            </a:xfrm>
            <a:prstGeom prst="rect">
              <a:avLst/>
            </a:prstGeom>
            <a:noFill/>
            <a:ln w="9525">
              <a:noFill/>
            </a:ln>
          </p:spPr>
          <p:txBody>
            <a:bodyPr anchor="t">
              <a:spAutoFit/>
            </a:bodyPr>
            <a:lstStyle/>
            <a:p>
              <a:pPr>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新兴地主、</a:t>
              </a:r>
              <a:br>
                <a:rPr lang="zh-CN" altLang="en-US" sz="2800" b="1" dirty="0">
                  <a:solidFill>
                    <a:srgbClr val="0033CC"/>
                  </a:solidFill>
                  <a:latin typeface="Times New Roman" panose="02020603050405020304" pitchFamily="18" charset="0"/>
                  <a:ea typeface="宋体" panose="02010600030101010101" pitchFamily="2" charset="-122"/>
                </a:rPr>
              </a:br>
              <a:r>
                <a:rPr lang="zh-CN" altLang="en-US" sz="2800" b="1" dirty="0">
                  <a:solidFill>
                    <a:srgbClr val="0033CC"/>
                  </a:solidFill>
                  <a:latin typeface="Times New Roman" panose="02020603050405020304" pitchFamily="18" charset="0"/>
                  <a:ea typeface="宋体" panose="02010600030101010101" pitchFamily="2" charset="-122"/>
                </a:rPr>
                <a:t>商人</a:t>
              </a:r>
            </a:p>
          </p:txBody>
        </p:sp>
        <p:sp>
          <p:nvSpPr>
            <p:cNvPr id="8206" name="文本框 20495"/>
            <p:cNvSpPr txBox="1"/>
            <p:nvPr/>
          </p:nvSpPr>
          <p:spPr>
            <a:xfrm>
              <a:off x="1440" y="2784"/>
              <a:ext cx="1536" cy="519"/>
            </a:xfrm>
            <a:prstGeom prst="rect">
              <a:avLst/>
            </a:prstGeom>
            <a:noFill/>
            <a:ln w="9525">
              <a:noFill/>
            </a:ln>
          </p:spPr>
          <p:txBody>
            <a:bodyPr anchor="t">
              <a:spAutoFit/>
            </a:bodyPr>
            <a:lstStyle/>
            <a:p>
              <a:pPr>
                <a:lnSpc>
                  <a:spcPct val="60000"/>
                </a:lnSpc>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农民、</a:t>
              </a:r>
            </a:p>
            <a:p>
              <a:pPr>
                <a:lnSpc>
                  <a:spcPct val="60000"/>
                </a:lnSpc>
                <a:spcBef>
                  <a:spcPct val="50000"/>
                </a:spcBef>
              </a:pPr>
              <a:r>
                <a:rPr lang="zh-CN" altLang="en-US" sz="2800" b="1" dirty="0">
                  <a:solidFill>
                    <a:srgbClr val="0033CC"/>
                  </a:solidFill>
                  <a:latin typeface="Times New Roman" panose="02020603050405020304" pitchFamily="18" charset="0"/>
                  <a:ea typeface="宋体" panose="02010600030101010101" pitchFamily="2" charset="-122"/>
                </a:rPr>
                <a:t>城市平民</a:t>
              </a:r>
            </a:p>
          </p:txBody>
        </p:sp>
      </p:grpSp>
      <p:grpSp>
        <p:nvGrpSpPr>
          <p:cNvPr id="4" name="组合 20496"/>
          <p:cNvGrpSpPr/>
          <p:nvPr/>
        </p:nvGrpSpPr>
        <p:grpSpPr>
          <a:xfrm>
            <a:off x="4724400" y="3124200"/>
            <a:ext cx="3744913" cy="865863"/>
            <a:chOff x="0" y="0"/>
            <a:chExt cx="1728" cy="493"/>
          </a:xfrm>
        </p:grpSpPr>
        <p:cxnSp>
          <p:nvCxnSpPr>
            <p:cNvPr id="8208" name="肘形连接符 20497"/>
            <p:cNvCxnSpPr>
              <a:endCxn id="8202" idx="3"/>
            </p:cNvCxnSpPr>
            <p:nvPr/>
          </p:nvCxnSpPr>
          <p:spPr>
            <a:xfrm flipV="1">
              <a:off x="0" y="73"/>
              <a:ext cx="1677" cy="190"/>
            </a:xfrm>
            <a:prstGeom prst="bentConnector2">
              <a:avLst/>
            </a:prstGeom>
            <a:ln w="34925" cap="flat" cmpd="sng">
              <a:solidFill>
                <a:schemeClr val="tx1"/>
              </a:solidFill>
              <a:prstDash val="solid"/>
              <a:miter/>
              <a:headEnd type="none" w="med" len="med"/>
              <a:tailEnd type="triangle" w="med" len="med"/>
            </a:ln>
          </p:spPr>
        </p:cxnSp>
        <p:sp>
          <p:nvSpPr>
            <p:cNvPr id="8209" name="文本框 20498"/>
            <p:cNvSpPr txBox="1"/>
            <p:nvPr/>
          </p:nvSpPr>
          <p:spPr>
            <a:xfrm>
              <a:off x="144" y="0"/>
              <a:ext cx="1584" cy="493"/>
            </a:xfrm>
            <a:prstGeom prst="rect">
              <a:avLst/>
            </a:prstGeom>
            <a:noFill/>
            <a:ln w="9525">
              <a:noFill/>
            </a:ln>
          </p:spPr>
          <p:txBody>
            <a:bodyPr anchor="t">
              <a:spAutoFit/>
            </a:bodyPr>
            <a:lstStyle/>
            <a:p>
              <a:pPr>
                <a:lnSpc>
                  <a:spcPct val="80000"/>
                </a:lnSpc>
                <a:spcBef>
                  <a:spcPct val="50000"/>
                </a:spcBef>
              </a:pPr>
              <a:r>
                <a:rPr lang="zh-CN" altLang="en-US" sz="2400" b="1" dirty="0">
                  <a:latin typeface="Times New Roman" panose="02020603050405020304" pitchFamily="18" charset="0"/>
                  <a:ea typeface="华文中宋" pitchFamily="2" charset="-122"/>
                </a:rPr>
                <a:t>            </a:t>
              </a:r>
              <a:r>
                <a:rPr lang="zh-CN" altLang="en-US" sz="2400" b="1" dirty="0">
                  <a:latin typeface="宋体" panose="02010600030101010101" pitchFamily="2" charset="-122"/>
                  <a:ea typeface="宋体" panose="02010600030101010101" pitchFamily="2" charset="-122"/>
                </a:rPr>
                <a:t>封建割据势力</a:t>
              </a:r>
            </a:p>
            <a:p>
              <a:pPr>
                <a:lnSpc>
                  <a:spcPct val="80000"/>
                </a:lnSpc>
                <a:spcBef>
                  <a:spcPct val="50000"/>
                </a:spcBef>
              </a:pPr>
              <a:r>
                <a:rPr lang="zh-CN" altLang="en-US" sz="2400" b="1" dirty="0">
                  <a:latin typeface="宋体" panose="02010600030101010101" pitchFamily="2" charset="-122"/>
                  <a:ea typeface="宋体" panose="02010600030101010101" pitchFamily="2" charset="-122"/>
                </a:rPr>
                <a:t>      不满幕府统治</a:t>
              </a:r>
            </a:p>
          </p:txBody>
        </p:sp>
      </p:grpSp>
      <p:grpSp>
        <p:nvGrpSpPr>
          <p:cNvPr id="5" name="组合 20499"/>
          <p:cNvGrpSpPr/>
          <p:nvPr/>
        </p:nvGrpSpPr>
        <p:grpSpPr>
          <a:xfrm>
            <a:off x="5029200" y="3429000"/>
            <a:ext cx="3730625" cy="1579900"/>
            <a:chOff x="0" y="0"/>
            <a:chExt cx="1920" cy="945"/>
          </a:xfrm>
        </p:grpSpPr>
        <p:cxnSp>
          <p:nvCxnSpPr>
            <p:cNvPr id="8211" name="肘形连接符 20500"/>
            <p:cNvCxnSpPr>
              <a:endCxn id="8202" idx="3"/>
            </p:cNvCxnSpPr>
            <p:nvPr/>
          </p:nvCxnSpPr>
          <p:spPr>
            <a:xfrm flipV="1">
              <a:off x="0" y="0"/>
              <a:ext cx="1920" cy="672"/>
            </a:xfrm>
            <a:prstGeom prst="bentConnector2">
              <a:avLst/>
            </a:prstGeom>
            <a:ln w="34925" cap="flat" cmpd="sng">
              <a:solidFill>
                <a:schemeClr val="tx1"/>
              </a:solidFill>
              <a:prstDash val="solid"/>
              <a:miter/>
              <a:headEnd type="none" w="med" len="med"/>
              <a:tailEnd type="triangle" w="med" len="med"/>
            </a:ln>
          </p:spPr>
        </p:cxnSp>
        <p:sp>
          <p:nvSpPr>
            <p:cNvPr id="8212" name="文本框 20501"/>
            <p:cNvSpPr txBox="1"/>
            <p:nvPr/>
          </p:nvSpPr>
          <p:spPr>
            <a:xfrm>
              <a:off x="336" y="383"/>
              <a:ext cx="1248" cy="562"/>
            </a:xfrm>
            <a:prstGeom prst="rect">
              <a:avLst/>
            </a:prstGeom>
            <a:noFill/>
            <a:ln w="9525">
              <a:noFill/>
            </a:ln>
          </p:spPr>
          <p:txBody>
            <a:bodyPr anchor="t">
              <a:spAutoFit/>
            </a:bodyPr>
            <a:lstStyle/>
            <a:p>
              <a:pPr>
                <a:lnSpc>
                  <a:spcPct val="90000"/>
                </a:lnSpc>
                <a:spcBef>
                  <a:spcPct val="50000"/>
                </a:spcBef>
              </a:pPr>
              <a:r>
                <a:rPr lang="zh-CN" altLang="en-US" sz="2400" b="1" dirty="0">
                  <a:latin typeface="Times New Roman" panose="02020603050405020304" pitchFamily="18" charset="0"/>
                  <a:ea typeface="华文中宋" pitchFamily="2" charset="-122"/>
                </a:rPr>
                <a:t>     </a:t>
              </a:r>
              <a:r>
                <a:rPr lang="zh-CN" altLang="en-US" sz="2400" b="1" dirty="0">
                  <a:latin typeface="宋体" panose="02010600030101010101" pitchFamily="2" charset="-122"/>
                  <a:ea typeface="宋体" panose="02010600030101010101" pitchFamily="2" charset="-122"/>
                </a:rPr>
                <a:t>经济状况恶化</a:t>
              </a:r>
            </a:p>
            <a:p>
              <a:pPr>
                <a:lnSpc>
                  <a:spcPct val="90000"/>
                </a:lnSpc>
                <a:spcBef>
                  <a:spcPct val="50000"/>
                </a:spcBef>
              </a:pPr>
              <a:r>
                <a:rPr lang="zh-CN" altLang="en-US" sz="2400" b="1" dirty="0">
                  <a:latin typeface="宋体" panose="02010600030101010101" pitchFamily="2" charset="-122"/>
                  <a:ea typeface="宋体" panose="02010600030101010101" pitchFamily="2" charset="-122"/>
                </a:rPr>
                <a:t>  不满情绪增强</a:t>
              </a:r>
            </a:p>
          </p:txBody>
        </p:sp>
      </p:grpSp>
      <p:grpSp>
        <p:nvGrpSpPr>
          <p:cNvPr id="6" name="组合 20502"/>
          <p:cNvGrpSpPr/>
          <p:nvPr/>
        </p:nvGrpSpPr>
        <p:grpSpPr>
          <a:xfrm>
            <a:off x="5257800" y="3581400"/>
            <a:ext cx="3581400" cy="2530576"/>
            <a:chOff x="0" y="0"/>
            <a:chExt cx="1587" cy="1569"/>
          </a:xfrm>
        </p:grpSpPr>
        <p:cxnSp>
          <p:nvCxnSpPr>
            <p:cNvPr id="8214" name="肘形连接符 20503"/>
            <p:cNvCxnSpPr>
              <a:endCxn id="8202" idx="3"/>
            </p:cNvCxnSpPr>
            <p:nvPr/>
          </p:nvCxnSpPr>
          <p:spPr>
            <a:xfrm flipV="1">
              <a:off x="0" y="0"/>
              <a:ext cx="1587" cy="1290"/>
            </a:xfrm>
            <a:prstGeom prst="bentConnector2">
              <a:avLst/>
            </a:prstGeom>
            <a:ln w="34925" cap="flat" cmpd="sng">
              <a:solidFill>
                <a:schemeClr val="tx1"/>
              </a:solidFill>
              <a:prstDash val="solid"/>
              <a:miter/>
              <a:headEnd type="none" w="med" len="med"/>
              <a:tailEnd type="triangle" w="med" len="med"/>
            </a:ln>
          </p:spPr>
        </p:cxnSp>
        <p:sp>
          <p:nvSpPr>
            <p:cNvPr id="8215" name="文本框 20504"/>
            <p:cNvSpPr txBox="1"/>
            <p:nvPr/>
          </p:nvSpPr>
          <p:spPr>
            <a:xfrm>
              <a:off x="336" y="1032"/>
              <a:ext cx="1200" cy="537"/>
            </a:xfrm>
            <a:prstGeom prst="rect">
              <a:avLst/>
            </a:prstGeom>
            <a:noFill/>
            <a:ln w="9525">
              <a:noFill/>
            </a:ln>
          </p:spPr>
          <p:txBody>
            <a:bodyPr anchor="t">
              <a:spAutoFit/>
            </a:bodyPr>
            <a:lstStyle/>
            <a:p>
              <a:pPr>
                <a:lnSpc>
                  <a:spcPct val="80000"/>
                </a:lnSpc>
                <a:spcBef>
                  <a:spcPct val="50000"/>
                </a:spcBef>
              </a:pPr>
              <a:r>
                <a:rPr lang="zh-CN" altLang="en-US" sz="2400" b="1" dirty="0">
                  <a:latin typeface="Times New Roman" panose="02020603050405020304" pitchFamily="18" charset="0"/>
                  <a:ea typeface="宋体" panose="02010600030101010101" pitchFamily="2" charset="-122"/>
                </a:rPr>
                <a:t>经济实力增强</a:t>
              </a:r>
            </a:p>
            <a:p>
              <a:pPr>
                <a:lnSpc>
                  <a:spcPct val="80000"/>
                </a:lnSpc>
                <a:spcBef>
                  <a:spcPct val="50000"/>
                </a:spcBef>
              </a:pPr>
              <a:r>
                <a:rPr lang="zh-CN" altLang="en-US" sz="2400" b="1" dirty="0">
                  <a:latin typeface="Times New Roman" panose="02020603050405020304" pitchFamily="18" charset="0"/>
                  <a:ea typeface="宋体" panose="02010600030101010101" pitchFamily="2" charset="-122"/>
                </a:rPr>
                <a:t>政治权利较少</a:t>
              </a:r>
            </a:p>
          </p:txBody>
        </p:sp>
      </p:grpSp>
      <p:grpSp>
        <p:nvGrpSpPr>
          <p:cNvPr id="7" name="组合 20505"/>
          <p:cNvGrpSpPr/>
          <p:nvPr/>
        </p:nvGrpSpPr>
        <p:grpSpPr>
          <a:xfrm>
            <a:off x="5181600" y="3187700"/>
            <a:ext cx="4495800" cy="3676237"/>
            <a:chOff x="0" y="0"/>
            <a:chExt cx="1296" cy="2477"/>
          </a:xfrm>
        </p:grpSpPr>
        <p:cxnSp>
          <p:nvCxnSpPr>
            <p:cNvPr id="8217" name="肘形连接符 20506"/>
            <p:cNvCxnSpPr>
              <a:endCxn id="8202" idx="3"/>
            </p:cNvCxnSpPr>
            <p:nvPr/>
          </p:nvCxnSpPr>
          <p:spPr>
            <a:xfrm flipV="1">
              <a:off x="0" y="0"/>
              <a:ext cx="1248" cy="2184"/>
            </a:xfrm>
            <a:prstGeom prst="bentConnector3">
              <a:avLst>
                <a:gd name="adj1" fmla="val 111537"/>
              </a:avLst>
            </a:prstGeom>
            <a:ln w="34925" cap="flat" cmpd="sng">
              <a:solidFill>
                <a:schemeClr val="tx1"/>
              </a:solidFill>
              <a:prstDash val="solid"/>
              <a:miter/>
              <a:headEnd type="none" w="med" len="med"/>
              <a:tailEnd type="triangle" w="med" len="med"/>
            </a:ln>
          </p:spPr>
        </p:cxnSp>
        <p:sp>
          <p:nvSpPr>
            <p:cNvPr id="8218" name="文本框 20507"/>
            <p:cNvSpPr txBox="1"/>
            <p:nvPr/>
          </p:nvSpPr>
          <p:spPr>
            <a:xfrm>
              <a:off x="96" y="1968"/>
              <a:ext cx="1200" cy="509"/>
            </a:xfrm>
            <a:prstGeom prst="rect">
              <a:avLst/>
            </a:prstGeom>
            <a:noFill/>
            <a:ln w="9525">
              <a:noFill/>
            </a:ln>
          </p:spPr>
          <p:txBody>
            <a:bodyPr anchor="t">
              <a:spAutoFit/>
            </a:bodyPr>
            <a:lstStyle/>
            <a:p>
              <a:pPr>
                <a:lnSpc>
                  <a:spcPct val="90000"/>
                </a:lnSpc>
                <a:spcBef>
                  <a:spcPct val="50000"/>
                </a:spcBef>
              </a:pPr>
              <a:r>
                <a:rPr lang="zh-CN" altLang="en-US" sz="2400" b="1" dirty="0">
                  <a:latin typeface="Times New Roman" panose="02020603050405020304" pitchFamily="18" charset="0"/>
                  <a:ea typeface="华文中宋" pitchFamily="2" charset="-122"/>
                </a:rPr>
                <a:t>                </a:t>
              </a:r>
              <a:r>
                <a:rPr lang="zh-CN" altLang="en-US" sz="2400" b="1" dirty="0">
                  <a:latin typeface="宋体" panose="02010600030101010101" pitchFamily="2" charset="-122"/>
                  <a:ea typeface="宋体" panose="02010600030101010101" pitchFamily="2" charset="-122"/>
                </a:rPr>
                <a:t>生活贫困</a:t>
              </a:r>
              <a:br>
                <a:rPr lang="zh-CN" altLang="en-US" sz="2400" b="1" dirty="0">
                  <a:latin typeface="宋体" panose="02010600030101010101" pitchFamily="2" charset="-122"/>
                  <a:ea typeface="宋体" panose="02010600030101010101" pitchFamily="2" charset="-122"/>
                </a:rPr>
              </a:br>
              <a:r>
                <a:rPr lang="zh-CN" altLang="en-US" sz="2400" b="1" dirty="0">
                  <a:latin typeface="宋体" panose="02010600030101010101" pitchFamily="2" charset="-122"/>
                  <a:ea typeface="宋体" panose="02010600030101010101" pitchFamily="2" charset="-122"/>
                </a:rPr>
                <a:t>        进行斗争</a:t>
              </a:r>
            </a:p>
          </p:txBody>
        </p:sp>
      </p:grpSp>
      <p:sp>
        <p:nvSpPr>
          <p:cNvPr id="8220" name="文本框 20508"/>
          <p:cNvSpPr txBox="1"/>
          <p:nvPr/>
        </p:nvSpPr>
        <p:spPr>
          <a:xfrm>
            <a:off x="9902825" y="685800"/>
            <a:ext cx="549275" cy="5715000"/>
          </a:xfrm>
          <a:prstGeom prst="rect">
            <a:avLst/>
          </a:prstGeom>
          <a:solidFill>
            <a:srgbClr val="3366FF"/>
          </a:solidFill>
          <a:ln w="9525">
            <a:noFill/>
          </a:ln>
        </p:spPr>
        <p:txBody>
          <a:bodyPr vert="eaVert" lIns="90170" tIns="46990" rIns="90170" bIns="46990" anchor="t">
            <a:spAutoFit/>
          </a:bodyPr>
          <a:lstStyle/>
          <a:p>
            <a:pPr>
              <a:spcBef>
                <a:spcPct val="50000"/>
              </a:spcBef>
            </a:pPr>
            <a:r>
              <a:rPr lang="zh-CN" altLang="en-US" sz="2400" b="1" dirty="0">
                <a:solidFill>
                  <a:schemeClr val="bg1"/>
                </a:solidFill>
                <a:latin typeface="Times New Roman" panose="02020603050405020304" pitchFamily="18" charset="0"/>
                <a:ea typeface="宋体" panose="02010600030101010101" pitchFamily="2" charset="-122"/>
              </a:rPr>
              <a:t>幕府已成为众矢之的，国内阶级矛盾激化</a:t>
            </a:r>
          </a:p>
        </p:txBody>
      </p:sp>
      <p:sp>
        <p:nvSpPr>
          <p:cNvPr id="8221" name="直接连接符 20510"/>
          <p:cNvSpPr/>
          <p:nvPr/>
        </p:nvSpPr>
        <p:spPr>
          <a:xfrm>
            <a:off x="1524000" y="4953000"/>
            <a:ext cx="8382000" cy="0"/>
          </a:xfrm>
          <a:prstGeom prst="line">
            <a:avLst/>
          </a:prstGeom>
          <a:ln w="38100" cap="flat" cmpd="sng">
            <a:solidFill>
              <a:srgbClr val="FF0000"/>
            </a:solidFill>
            <a:prstDash val="solid"/>
            <a:round/>
            <a:headEnd type="none" w="med" len="med"/>
            <a:tailEnd type="none" w="med" len="med"/>
          </a:ln>
        </p:spPr>
      </p:sp>
      <p:grpSp>
        <p:nvGrpSpPr>
          <p:cNvPr id="8" name="组合 20491"/>
          <p:cNvGrpSpPr/>
          <p:nvPr/>
        </p:nvGrpSpPr>
        <p:grpSpPr>
          <a:xfrm>
            <a:off x="5391898" y="1219200"/>
            <a:ext cx="4016057" cy="990600"/>
            <a:chOff x="241" y="0"/>
            <a:chExt cx="1879" cy="624"/>
          </a:xfrm>
        </p:grpSpPr>
        <p:cxnSp>
          <p:nvCxnSpPr>
            <p:cNvPr id="8223" name="肘形连接符 20492"/>
            <p:cNvCxnSpPr>
              <a:stCxn id="8196" idx="3"/>
              <a:endCxn id="8202" idx="0"/>
            </p:cNvCxnSpPr>
            <p:nvPr/>
          </p:nvCxnSpPr>
          <p:spPr>
            <a:xfrm>
              <a:off x="535" y="453"/>
              <a:ext cx="1585" cy="171"/>
            </a:xfrm>
            <a:prstGeom prst="bentConnector3">
              <a:avLst>
                <a:gd name="adj1" fmla="val 166726"/>
              </a:avLst>
            </a:prstGeom>
            <a:ln w="34925" cap="flat" cmpd="sng">
              <a:solidFill>
                <a:schemeClr val="tx1"/>
              </a:solidFill>
              <a:prstDash val="solid"/>
              <a:miter/>
              <a:headEnd type="none" w="med" len="med"/>
              <a:tailEnd type="triangle" w="med" len="med"/>
            </a:ln>
          </p:spPr>
        </p:cxnSp>
        <p:sp>
          <p:nvSpPr>
            <p:cNvPr id="8224" name="文本框 20493"/>
            <p:cNvSpPr txBox="1"/>
            <p:nvPr/>
          </p:nvSpPr>
          <p:spPr>
            <a:xfrm>
              <a:off x="241" y="0"/>
              <a:ext cx="1440" cy="499"/>
            </a:xfrm>
            <a:prstGeom prst="rect">
              <a:avLst/>
            </a:prstGeom>
            <a:noFill/>
            <a:ln w="9525">
              <a:noFill/>
            </a:ln>
          </p:spPr>
          <p:txBody>
            <a:bodyPr anchor="t">
              <a:spAutoFit/>
            </a:bodyPr>
            <a:lstStyle/>
            <a:p>
              <a:pPr>
                <a:lnSpc>
                  <a:spcPct val="70000"/>
                </a:lnSpc>
                <a:spcBef>
                  <a:spcPct val="50000"/>
                </a:spcBef>
              </a:pPr>
              <a:r>
                <a:rPr lang="zh-CN" altLang="en-US" sz="2400" b="1" dirty="0">
                  <a:latin typeface="Times New Roman" panose="02020603050405020304" pitchFamily="18" charset="0"/>
                  <a:ea typeface="华文中宋" pitchFamily="2" charset="-122"/>
                </a:rPr>
                <a:t>           </a:t>
              </a:r>
              <a:r>
                <a:rPr lang="zh-CN" altLang="en-US" sz="2400" b="1" dirty="0">
                  <a:latin typeface="宋体" panose="02010600030101010101" pitchFamily="2" charset="-122"/>
                  <a:ea typeface="宋体" panose="02010600030101010101" pitchFamily="2" charset="-122"/>
                </a:rPr>
                <a:t>只是傀儡</a:t>
              </a:r>
            </a:p>
            <a:p>
              <a:pPr>
                <a:lnSpc>
                  <a:spcPct val="70000"/>
                </a:lnSpc>
                <a:spcBef>
                  <a:spcPct val="50000"/>
                </a:spcBef>
              </a:pPr>
              <a:r>
                <a:rPr lang="zh-CN" altLang="en-US" sz="2400" b="1" dirty="0">
                  <a:latin typeface="宋体" panose="02010600030101010101" pitchFamily="2" charset="-122"/>
                  <a:ea typeface="宋体" panose="02010600030101010101" pitchFamily="2" charset="-122"/>
                </a:rPr>
                <a:t>      毫无实权</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lide(fromTop)">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37"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out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4" presetClass="entr" presetSubtype="32"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ox(out)">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4" presetClass="entr" presetSubtype="32"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box(out)">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42" fill="hold" grpId="0" nodeType="clickEffect">
                                  <p:stCondLst>
                                    <p:cond delay="0"/>
                                  </p:stCondLst>
                                  <p:childTnLst>
                                    <p:set>
                                      <p:cBhvr>
                                        <p:cTn id="38" dur="1" fill="hold">
                                          <p:stCondLst>
                                            <p:cond delay="0"/>
                                          </p:stCondLst>
                                        </p:cTn>
                                        <p:tgtEl>
                                          <p:spTgt spid="8220"/>
                                        </p:tgtEl>
                                        <p:attrNameLst>
                                          <p:attrName>style.visibility</p:attrName>
                                        </p:attrNameLst>
                                      </p:cBhvr>
                                      <p:to>
                                        <p:strVal val="visible"/>
                                      </p:to>
                                    </p:set>
                                    <p:animEffect transition="in" filter="barn(outHorizontal)">
                                      <p:cBhvr>
                                        <p:cTn id="39" dur="500"/>
                                        <p:tgtEl>
                                          <p:spTgt spid="822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8221"/>
                                        </p:tgtEl>
                                        <p:attrNameLst>
                                          <p:attrName>style.visibility</p:attrName>
                                        </p:attrNameLst>
                                      </p:cBhvr>
                                      <p:to>
                                        <p:strVal val="visible"/>
                                      </p:to>
                                    </p:set>
                                    <p:anim calcmode="lin" valueType="num">
                                      <p:cBhvr additive="base">
                                        <p:cTn id="44" dur="500" fill="hold"/>
                                        <p:tgtEl>
                                          <p:spTgt spid="8221"/>
                                        </p:tgtEl>
                                        <p:attrNameLst>
                                          <p:attrName>ppt_x</p:attrName>
                                        </p:attrNameLst>
                                      </p:cBhvr>
                                      <p:tavLst>
                                        <p:tav tm="0">
                                          <p:val>
                                            <p:strVal val="#ppt_x"/>
                                          </p:val>
                                        </p:tav>
                                        <p:tav tm="100000">
                                          <p:val>
                                            <p:strVal val="#ppt_x"/>
                                          </p:val>
                                        </p:tav>
                                      </p:tavLst>
                                    </p:anim>
                                    <p:anim calcmode="lin" valueType="num">
                                      <p:cBhvr additive="base">
                                        <p:cTn id="45" dur="500" fill="hold"/>
                                        <p:tgtEl>
                                          <p:spTgt spid="8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0241" descr="dd13"/>
          <p:cNvPicPr>
            <a:picLocks noChangeAspect="1"/>
          </p:cNvPicPr>
          <p:nvPr/>
        </p:nvPicPr>
        <p:blipFill>
          <a:blip r:embed="rId3">
            <a:lum contrast="24000"/>
          </a:blip>
          <a:stretch>
            <a:fillRect/>
          </a:stretch>
        </p:blipFill>
        <p:spPr>
          <a:xfrm>
            <a:off x="2438400" y="0"/>
            <a:ext cx="7315200" cy="6858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占位符 13313"/>
          <p:cNvSpPr>
            <a:spLocks noGrp="1"/>
          </p:cNvSpPr>
          <p:nvPr>
            <p:ph idx="1"/>
          </p:nvPr>
        </p:nvSpPr>
        <p:spPr>
          <a:xfrm>
            <a:off x="6167438" y="1412875"/>
            <a:ext cx="4176712" cy="3095625"/>
          </a:xfrm>
          <a:solidFill>
            <a:schemeClr val="bg1">
              <a:alpha val="100000"/>
            </a:schemeClr>
          </a:solidFill>
          <a:ln>
            <a:solidFill>
              <a:schemeClr val="bg1"/>
            </a:solidFill>
            <a:miter/>
          </a:ln>
        </p:spPr>
        <p:txBody>
          <a:bodyPr/>
          <a:lstStyle/>
          <a:p>
            <a:pPr>
              <a:lnSpc>
                <a:spcPct val="80000"/>
              </a:lnSpc>
            </a:pPr>
            <a:r>
              <a:rPr lang="en-US" altLang="zh-CN" sz="2800" b="1">
                <a:latin typeface="黑体" panose="02010600030101010101" pitchFamily="49" charset="-122"/>
                <a:ea typeface="黑体" panose="02010600030101010101" pitchFamily="49" charset="-122"/>
              </a:rPr>
              <a:t>   </a:t>
            </a:r>
            <a:r>
              <a:rPr lang="en-US" altLang="zh-CN" sz="2800" b="1">
                <a:solidFill>
                  <a:schemeClr val="hlink"/>
                </a:solidFill>
                <a:latin typeface="黑体" panose="02010600030101010101" pitchFamily="49" charset="-122"/>
                <a:ea typeface="黑体" panose="02010600030101010101" pitchFamily="49" charset="-122"/>
              </a:rPr>
              <a:t> </a:t>
            </a:r>
            <a:r>
              <a:rPr lang="en-US" altLang="zh-CN" sz="2800" b="1">
                <a:latin typeface="黑体" panose="02010600030101010101" pitchFamily="49" charset="-122"/>
                <a:ea typeface="黑体" panose="02010600030101010101" pitchFamily="49" charset="-122"/>
              </a:rPr>
              <a:t>1853</a:t>
            </a:r>
            <a:r>
              <a:rPr lang="zh-CN" altLang="en-US" sz="2800" b="1">
                <a:latin typeface="黑体" panose="02010600030101010101" pitchFamily="49" charset="-122"/>
                <a:ea typeface="黑体" panose="02010600030101010101" pitchFamily="49" charset="-122"/>
              </a:rPr>
              <a:t>年后，日本的国门终于被美英等国用炮舰打开，并被迫与美国等国签订了一系列不平等条约。</a:t>
            </a:r>
            <a:r>
              <a:rPr lang="zh-CN" altLang="en-US" sz="2800" b="1">
                <a:solidFill>
                  <a:srgbClr val="FF00FF"/>
                </a:solidFill>
                <a:latin typeface="黑体" panose="02010600030101010101" pitchFamily="49" charset="-122"/>
                <a:ea typeface="黑体" panose="02010600030101010101" pitchFamily="49" charset="-122"/>
              </a:rPr>
              <a:t>日本被推向半殖民地的边缘，幕府统治危机进一步加深</a:t>
            </a:r>
            <a:r>
              <a:rPr lang="zh-CN" altLang="en-US" sz="2800" b="1">
                <a:latin typeface="黑体" panose="02010600030101010101" pitchFamily="49" charset="-122"/>
                <a:ea typeface="黑体" panose="02010600030101010101" pitchFamily="49" charset="-122"/>
              </a:rPr>
              <a:t>。</a:t>
            </a:r>
          </a:p>
        </p:txBody>
      </p:sp>
      <p:pic>
        <p:nvPicPr>
          <p:cNvPr id="13315" name="图片 13314" descr="150A03943-28">
            <a:hlinkClick r:id="rId2"/>
          </p:cNvPr>
          <p:cNvPicPr>
            <a:picLocks noChangeAspect="1"/>
          </p:cNvPicPr>
          <p:nvPr/>
        </p:nvPicPr>
        <p:blipFill>
          <a:blip r:embed="rId3">
            <a:lum bright="-6000" contrast="18000"/>
          </a:blip>
          <a:stretch>
            <a:fillRect/>
          </a:stretch>
        </p:blipFill>
        <p:spPr>
          <a:xfrm>
            <a:off x="1703388" y="1052513"/>
            <a:ext cx="3887787" cy="2089150"/>
          </a:xfrm>
          <a:prstGeom prst="rect">
            <a:avLst/>
          </a:prstGeom>
          <a:noFill/>
          <a:ln w="9525">
            <a:noFill/>
          </a:ln>
        </p:spPr>
      </p:pic>
      <p:pic>
        <p:nvPicPr>
          <p:cNvPr id="13317" name="图片 13316" descr="出岛"/>
          <p:cNvPicPr>
            <a:picLocks noChangeAspect="1"/>
          </p:cNvPicPr>
          <p:nvPr/>
        </p:nvPicPr>
        <p:blipFill>
          <a:blip r:embed="rId4"/>
          <a:stretch>
            <a:fillRect/>
          </a:stretch>
        </p:blipFill>
        <p:spPr>
          <a:xfrm>
            <a:off x="1524000" y="3213100"/>
            <a:ext cx="4140200" cy="3036888"/>
          </a:xfrm>
          <a:prstGeom prst="rect">
            <a:avLst/>
          </a:prstGeom>
          <a:noFill/>
          <a:ln w="9525">
            <a:noFill/>
          </a:ln>
        </p:spPr>
      </p:pic>
      <p:sp>
        <p:nvSpPr>
          <p:cNvPr id="13318" name="文本框 13317"/>
          <p:cNvSpPr txBox="1"/>
          <p:nvPr/>
        </p:nvSpPr>
        <p:spPr>
          <a:xfrm>
            <a:off x="1847850" y="6216650"/>
            <a:ext cx="2900363" cy="645160"/>
          </a:xfrm>
          <a:prstGeom prst="rect">
            <a:avLst/>
          </a:prstGeom>
          <a:noFill/>
          <a:ln w="9525">
            <a:noFill/>
          </a:ln>
        </p:spPr>
        <p:txBody>
          <a:bodyPr>
            <a:spAutoFit/>
          </a:bodyPr>
          <a:lstStyle/>
          <a:p>
            <a:r>
              <a:rPr lang="zh-CN" altLang="en-US" dirty="0">
                <a:latin typeface="Arial" panose="020B0604020202020204" pitchFamily="34" charset="0"/>
              </a:rPr>
              <a:t>幕府允许荷兰商人进行贸易的唯一地点：长崎</a:t>
            </a:r>
          </a:p>
        </p:txBody>
      </p:sp>
      <p:pic>
        <p:nvPicPr>
          <p:cNvPr id="13320" name="图片 13319"/>
          <p:cNvPicPr>
            <a:picLocks noChangeAspect="1"/>
          </p:cNvPicPr>
          <p:nvPr/>
        </p:nvPicPr>
        <p:blipFill>
          <a:blip r:embed="rId5"/>
          <a:stretch>
            <a:fillRect/>
          </a:stretch>
        </p:blipFill>
        <p:spPr>
          <a:xfrm>
            <a:off x="6096000" y="4149725"/>
            <a:ext cx="2339975" cy="2087563"/>
          </a:xfrm>
          <a:prstGeom prst="rect">
            <a:avLst/>
          </a:prstGeom>
          <a:noFill/>
          <a:ln w="9525">
            <a:noFill/>
          </a:ln>
        </p:spPr>
      </p:pic>
      <p:sp>
        <p:nvSpPr>
          <p:cNvPr id="13321" name="文本框 13320"/>
          <p:cNvSpPr txBox="1"/>
          <p:nvPr/>
        </p:nvSpPr>
        <p:spPr>
          <a:xfrm>
            <a:off x="6240463" y="6461125"/>
            <a:ext cx="2291080" cy="398780"/>
          </a:xfrm>
          <a:prstGeom prst="rect">
            <a:avLst/>
          </a:prstGeom>
          <a:noFill/>
          <a:ln w="9525">
            <a:noFill/>
          </a:ln>
        </p:spPr>
        <p:txBody>
          <a:bodyPr wrap="none" anchor="t">
            <a:spAutoFit/>
          </a:bodyPr>
          <a:lstStyle/>
          <a:p>
            <a:r>
              <a:rPr lang="zh-CN" altLang="en-US" sz="2000" b="1" dirty="0">
                <a:solidFill>
                  <a:srgbClr val="FF0000"/>
                </a:solidFill>
                <a:latin typeface="Arial" panose="020B0604020202020204" pitchFamily="34" charset="0"/>
              </a:rPr>
              <a:t>美国</a:t>
            </a:r>
            <a:r>
              <a:rPr lang="zh-CN" altLang="en-US" dirty="0">
                <a:latin typeface="Arial" panose="020B0604020202020204" pitchFamily="34" charset="0"/>
              </a:rPr>
              <a:t>海军在日本登陆</a:t>
            </a:r>
          </a:p>
        </p:txBody>
      </p:sp>
      <p:sp>
        <p:nvSpPr>
          <p:cNvPr id="13322" name="文本框 13321"/>
          <p:cNvSpPr txBox="1"/>
          <p:nvPr/>
        </p:nvSpPr>
        <p:spPr>
          <a:xfrm>
            <a:off x="1524000" y="0"/>
            <a:ext cx="3253740" cy="583565"/>
          </a:xfrm>
          <a:prstGeom prst="rect">
            <a:avLst/>
          </a:prstGeom>
          <a:noFill/>
          <a:ln w="9525">
            <a:noFill/>
          </a:ln>
        </p:spPr>
        <p:txBody>
          <a:bodyPr wrap="none" anchor="t">
            <a:spAutoFit/>
          </a:bodyPr>
          <a:lstStyle/>
          <a:p>
            <a:r>
              <a:rPr lang="en-US" altLang="zh-CN" sz="3200" dirty="0">
                <a:latin typeface="Arial" panose="020B0604020202020204" pitchFamily="34" charset="0"/>
              </a:rPr>
              <a:t>4</a:t>
            </a:r>
            <a:r>
              <a:rPr lang="zh-CN" altLang="en-US" sz="3200" dirty="0">
                <a:latin typeface="Arial" panose="020B0604020202020204" pitchFamily="34" charset="0"/>
              </a:rPr>
              <a:t>、西方列强侵略</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10241"/>
          <p:cNvSpPr txBox="1"/>
          <p:nvPr/>
        </p:nvSpPr>
        <p:spPr>
          <a:xfrm>
            <a:off x="3937000" y="5649913"/>
            <a:ext cx="4318000" cy="307340"/>
          </a:xfrm>
          <a:prstGeom prst="rect">
            <a:avLst/>
          </a:prstGeom>
          <a:noFill/>
          <a:ln w="9525">
            <a:noFill/>
          </a:ln>
        </p:spPr>
        <p:txBody>
          <a:bodyPr wrap="none" lIns="0" tIns="0" rIns="0" bIns="0" anchor="t">
            <a:spAutoFit/>
          </a:bodyPr>
          <a:lstStyle/>
          <a:p>
            <a:pPr algn="ctr"/>
            <a:r>
              <a:rPr lang="zh-CN" altLang="en-US" sz="2000" dirty="0">
                <a:solidFill>
                  <a:srgbClr val="663300"/>
                </a:solidFill>
                <a:latin typeface="Times New Roman" panose="02020603050405020304" pitchFamily="18" charset="0"/>
                <a:ea typeface="黑体" panose="02010600030101010101" pitchFamily="49" charset="-122"/>
              </a:rPr>
              <a:t>美国签约代表团在日本上岸（</a:t>
            </a:r>
            <a:r>
              <a:rPr lang="en-US" altLang="zh-CN" sz="2000" dirty="0">
                <a:solidFill>
                  <a:srgbClr val="663300"/>
                </a:solidFill>
                <a:latin typeface="Times New Roman" panose="02020603050405020304" pitchFamily="18" charset="0"/>
                <a:ea typeface="黑体" panose="02010600030101010101" pitchFamily="49" charset="-122"/>
              </a:rPr>
              <a:t>1854</a:t>
            </a:r>
            <a:r>
              <a:rPr lang="zh-CN" altLang="en-US" sz="2000" dirty="0">
                <a:solidFill>
                  <a:srgbClr val="663300"/>
                </a:solidFill>
                <a:latin typeface="Times New Roman" panose="02020603050405020304" pitchFamily="18" charset="0"/>
                <a:ea typeface="黑体" panose="02010600030101010101" pitchFamily="49" charset="-122"/>
              </a:rPr>
              <a:t>年）</a:t>
            </a:r>
          </a:p>
        </p:txBody>
      </p:sp>
      <p:sp>
        <p:nvSpPr>
          <p:cNvPr id="10243" name="文本框 10242"/>
          <p:cNvSpPr txBox="1"/>
          <p:nvPr/>
        </p:nvSpPr>
        <p:spPr>
          <a:xfrm>
            <a:off x="1711325" y="6008688"/>
            <a:ext cx="8769350" cy="784225"/>
          </a:xfrm>
          <a:prstGeom prst="rect">
            <a:avLst/>
          </a:prstGeom>
          <a:noFill/>
          <a:ln w="9525">
            <a:noFill/>
          </a:ln>
        </p:spPr>
        <p:txBody>
          <a:bodyPr lIns="0" tIns="0" rIns="0" bIns="0" anchor="t" anchorCtr="1">
            <a:spAutoFit/>
          </a:bodyPr>
          <a:lstStyle/>
          <a:p>
            <a:r>
              <a:rPr lang="zh-CN" altLang="en-US" sz="1700" dirty="0">
                <a:solidFill>
                  <a:srgbClr val="333333"/>
                </a:solidFill>
                <a:latin typeface="华文楷体" pitchFamily="2" charset="-122"/>
                <a:ea typeface="华文楷体" pitchFamily="2" charset="-122"/>
              </a:rPr>
              <a:t>　　</a:t>
            </a:r>
            <a:r>
              <a:rPr lang="en-US" altLang="zh-CN" sz="1700" dirty="0">
                <a:solidFill>
                  <a:srgbClr val="333333"/>
                </a:solidFill>
                <a:latin typeface="华文楷体" pitchFamily="2" charset="-122"/>
                <a:ea typeface="华文楷体" pitchFamily="2" charset="-122"/>
              </a:rPr>
              <a:t>1854</a:t>
            </a:r>
            <a:r>
              <a:rPr lang="zh-CN" altLang="en-US" sz="1700" dirty="0">
                <a:solidFill>
                  <a:srgbClr val="333333"/>
                </a:solidFill>
                <a:latin typeface="华文楷体" pitchFamily="2" charset="-122"/>
                <a:ea typeface="华文楷体" pitchFamily="2" charset="-122"/>
              </a:rPr>
              <a:t>年，培里第二次率舰队来日本相逼。</a:t>
            </a:r>
            <a:r>
              <a:rPr lang="en-US" altLang="zh-CN" sz="1700" dirty="0">
                <a:solidFill>
                  <a:srgbClr val="333333"/>
                </a:solidFill>
                <a:latin typeface="华文楷体" pitchFamily="2" charset="-122"/>
                <a:ea typeface="华文楷体" pitchFamily="2" charset="-122"/>
              </a:rPr>
              <a:t>3</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31</a:t>
            </a:r>
            <a:r>
              <a:rPr lang="zh-CN" altLang="en-US" sz="1700" dirty="0">
                <a:solidFill>
                  <a:srgbClr val="333333"/>
                </a:solidFill>
                <a:latin typeface="华文楷体" pitchFamily="2" charset="-122"/>
                <a:ea typeface="华文楷体" pitchFamily="2" charset="-122"/>
              </a:rPr>
              <a:t>日，幕府与美国签订了第一个不平等条约</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日美亲善条约</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，同意向美国开放长崎等地，并给予片面的最惠国待遇。俄、英、法等国也沿例炮制。</a:t>
            </a:r>
            <a:r>
              <a:rPr lang="en-US" altLang="zh-CN" sz="1700" dirty="0">
                <a:solidFill>
                  <a:srgbClr val="333333"/>
                </a:solidFill>
                <a:latin typeface="华文楷体" pitchFamily="2" charset="-122"/>
                <a:ea typeface="华文楷体" pitchFamily="2" charset="-122"/>
              </a:rPr>
              <a:t>1855</a:t>
            </a:r>
            <a:r>
              <a:rPr lang="zh-CN" altLang="en-US" sz="1700" dirty="0">
                <a:solidFill>
                  <a:srgbClr val="333333"/>
                </a:solidFill>
                <a:latin typeface="华文楷体" pitchFamily="2" charset="-122"/>
                <a:ea typeface="华文楷体" pitchFamily="2" charset="-122"/>
              </a:rPr>
              <a:t>年</a:t>
            </a:r>
            <a:r>
              <a:rPr lang="en-US" altLang="zh-CN" sz="1700" dirty="0">
                <a:solidFill>
                  <a:srgbClr val="333333"/>
                </a:solidFill>
                <a:latin typeface="华文楷体" pitchFamily="2" charset="-122"/>
                <a:ea typeface="华文楷体" pitchFamily="2" charset="-122"/>
              </a:rPr>
              <a:t>7</a:t>
            </a:r>
            <a:r>
              <a:rPr lang="zh-CN" altLang="en-US" sz="1700" dirty="0">
                <a:solidFill>
                  <a:srgbClr val="333333"/>
                </a:solidFill>
                <a:latin typeface="华文楷体" pitchFamily="2" charset="-122"/>
                <a:ea typeface="华文楷体" pitchFamily="2" charset="-122"/>
              </a:rPr>
              <a:t>月</a:t>
            </a:r>
            <a:r>
              <a:rPr lang="en-US" altLang="zh-CN" sz="1700" dirty="0">
                <a:solidFill>
                  <a:srgbClr val="333333"/>
                </a:solidFill>
                <a:latin typeface="华文楷体" pitchFamily="2" charset="-122"/>
                <a:ea typeface="华文楷体" pitchFamily="2" charset="-122"/>
              </a:rPr>
              <a:t>29</a:t>
            </a:r>
            <a:r>
              <a:rPr lang="zh-CN" altLang="en-US" sz="1700" dirty="0">
                <a:solidFill>
                  <a:srgbClr val="333333"/>
                </a:solidFill>
                <a:latin typeface="华文楷体" pitchFamily="2" charset="-122"/>
                <a:ea typeface="华文楷体" pitchFamily="2" charset="-122"/>
              </a:rPr>
              <a:t>日，又签下</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日美友好通商条约</a:t>
            </a:r>
            <a:r>
              <a:rPr lang="en-US" altLang="zh-CN" sz="1700" dirty="0">
                <a:solidFill>
                  <a:srgbClr val="333333"/>
                </a:solidFill>
                <a:latin typeface="华文楷体" pitchFamily="2" charset="-122"/>
                <a:ea typeface="华文楷体" pitchFamily="2" charset="-122"/>
              </a:rPr>
              <a:t>》</a:t>
            </a:r>
            <a:r>
              <a:rPr lang="zh-CN" altLang="en-US" sz="1700" dirty="0">
                <a:solidFill>
                  <a:srgbClr val="333333"/>
                </a:solidFill>
                <a:latin typeface="华文楷体" pitchFamily="2" charset="-122"/>
                <a:ea typeface="华文楷体" pitchFamily="2" charset="-122"/>
              </a:rPr>
              <a:t>。</a:t>
            </a:r>
          </a:p>
        </p:txBody>
      </p:sp>
      <p:pic>
        <p:nvPicPr>
          <p:cNvPr id="10244" name="图片 10243" descr="r"/>
          <p:cNvPicPr>
            <a:picLocks noChangeAspect="1"/>
          </p:cNvPicPr>
          <p:nvPr/>
        </p:nvPicPr>
        <p:blipFill>
          <a:blip r:embed="rId2">
            <a:lum bright="-6000" contrast="24000"/>
          </a:blip>
          <a:srcRect t="2328" b="2571"/>
          <a:stretch>
            <a:fillRect/>
          </a:stretch>
        </p:blipFill>
        <p:spPr>
          <a:xfrm>
            <a:off x="1781175" y="1033463"/>
            <a:ext cx="8628063" cy="4568825"/>
          </a:xfrm>
          <a:prstGeom prst="rect">
            <a:avLst/>
          </a:prstGeom>
          <a:noFill/>
          <a:ln w="9525">
            <a:noFill/>
          </a:ln>
        </p:spPr>
      </p:pic>
      <p:pic>
        <p:nvPicPr>
          <p:cNvPr id="10245" name="图片 10244" descr="home">
            <a:hlinkClick r:id="" action="ppaction://hlinkshowjump?jump=firstslide" tooltip="返回首页"/>
          </p:cNvPr>
          <p:cNvPicPr preferRelativeResize="0"/>
          <p:nvPr/>
        </p:nvPicPr>
        <p:blipFill>
          <a:blip r:embed="rId3"/>
          <a:stretch>
            <a:fillRect/>
          </a:stretch>
        </p:blipFill>
        <p:spPr>
          <a:xfrm>
            <a:off x="10020300" y="6497638"/>
            <a:ext cx="647700" cy="360362"/>
          </a:xfrm>
          <a:prstGeom prst="rect">
            <a:avLst/>
          </a:prstGeom>
          <a:noFill/>
          <a:ln w="9525">
            <a:noFill/>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主题2">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spAutoFit/>
      </a:bodyPr>
      <a:lstStyle>
        <a:defPPr marL="0" marR="0" indent="0" algn="l" defTabSz="914400" rtl="0" eaLnBrk="0" fontAlgn="base" latinLnBrk="0" hangingPunct="0">
          <a:lnSpc>
            <a:spcPct val="100000"/>
          </a:lnSpc>
          <a:spcBef>
            <a:spcPct val="0"/>
          </a:spcBef>
          <a:spcAft>
            <a:spcPct val="0"/>
          </a:spcAft>
          <a:buClrTx/>
          <a:buSzTx/>
          <a:buFontTx/>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3564</Words>
  <Application>WPS 演示</Application>
  <PresentationFormat>自定义</PresentationFormat>
  <Paragraphs>317</Paragraphs>
  <Slides>47</Slides>
  <Notes>4</Notes>
  <HiddenSlides>0</HiddenSlides>
  <MMClips>0</MMClips>
  <ScaleCrop>false</ScaleCrop>
  <HeadingPairs>
    <vt:vector size="6" baseType="variant">
      <vt:variant>
        <vt:lpstr>主题</vt:lpstr>
      </vt:variant>
      <vt:variant>
        <vt:i4>3</vt:i4>
      </vt:variant>
      <vt:variant>
        <vt:lpstr>嵌入 OLE 服务器</vt:lpstr>
      </vt:variant>
      <vt:variant>
        <vt:i4>0</vt:i4>
      </vt:variant>
      <vt:variant>
        <vt:lpstr>幻灯片标题</vt:lpstr>
      </vt:variant>
      <vt:variant>
        <vt:i4>47</vt:i4>
      </vt:variant>
    </vt:vector>
  </HeadingPairs>
  <TitlesOfParts>
    <vt:vector size="50" baseType="lpstr">
      <vt:lpstr>Office 主题</vt:lpstr>
      <vt:lpstr>主题2</vt:lpstr>
      <vt:lpstr>海阔天空</vt:lpstr>
      <vt:lpstr>幻灯片 1</vt:lpstr>
      <vt:lpstr>明  治</vt:lpstr>
      <vt:lpstr>一、幕府统治的危机</vt:lpstr>
      <vt:lpstr>幻灯片 4</vt:lpstr>
      <vt:lpstr>幻灯片 5</vt:lpstr>
      <vt:lpstr>幻灯片 6</vt:lpstr>
      <vt:lpstr>幻灯片 7</vt:lpstr>
      <vt:lpstr>幻灯片 8</vt:lpstr>
      <vt:lpstr>幻灯片 9</vt:lpstr>
      <vt:lpstr>幻灯片 10</vt:lpstr>
      <vt:lpstr>武装倒幕</vt:lpstr>
      <vt:lpstr>幻灯片 12</vt:lpstr>
      <vt:lpstr>幻灯片 13</vt:lpstr>
      <vt:lpstr>幻灯片 14</vt:lpstr>
      <vt:lpstr>幻灯片 15</vt:lpstr>
      <vt:lpstr>幻灯片 16</vt:lpstr>
      <vt:lpstr>幻灯片 17</vt:lpstr>
      <vt:lpstr>幻灯片 18</vt:lpstr>
      <vt:lpstr>幻灯片 19</vt:lpstr>
      <vt:lpstr>幻灯片 20</vt:lpstr>
      <vt:lpstr>明治维新</vt:lpstr>
      <vt:lpstr>幻灯片 22</vt:lpstr>
      <vt:lpstr>幻灯片 23</vt:lpstr>
      <vt:lpstr>幻灯片 24</vt:lpstr>
      <vt:lpstr>幻灯片 25</vt:lpstr>
      <vt:lpstr>幻灯片 26</vt:lpstr>
      <vt:lpstr>幻灯片 27</vt:lpstr>
      <vt:lpstr>幻灯片 28</vt:lpstr>
      <vt:lpstr>（4）科技和教育方面，主张学习西方先进国家的科技、教育，大力发展近代教育，培养资本主义建设人才等</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俄国1861年改革和日本明治维新有哪些相同点？   </vt:lpstr>
      <vt:lpstr>课堂小结</vt:lpstr>
      <vt:lpstr>课堂练习</vt:lpstr>
      <vt:lpstr>幻灯片 43</vt:lpstr>
      <vt:lpstr>幻灯片 44</vt:lpstr>
      <vt:lpstr>幻灯片 45</vt:lpstr>
      <vt:lpstr>幻灯片 46</vt:lpstr>
      <vt:lpstr>幻灯片 47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dcterms:created xsi:type="dcterms:W3CDTF">2018-03-01T02:03:00Z</dcterms:created>
  <dcterms:modified xsi:type="dcterms:W3CDTF">2019-02-19T07:55:53Z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2052-10.1.0.7401</vt:lpwstr>
  </property>
</Properties>
</file>