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9" r:id="rId2"/>
    <p:sldMasterId id="2147483671" r:id="rId3"/>
  </p:sldMasterIdLst>
  <p:notesMasterIdLst>
    <p:notesMasterId r:id="rId47"/>
  </p:notesMasterIdLst>
  <p:sldIdLst>
    <p:sldId id="258" r:id="rId4"/>
    <p:sldId id="259" r:id="rId5"/>
    <p:sldId id="293" r:id="rId6"/>
    <p:sldId id="294" r:id="rId7"/>
    <p:sldId id="261" r:id="rId8"/>
    <p:sldId id="260" r:id="rId9"/>
    <p:sldId id="262" r:id="rId10"/>
    <p:sldId id="327" r:id="rId11"/>
    <p:sldId id="328" r:id="rId12"/>
    <p:sldId id="329" r:id="rId13"/>
    <p:sldId id="296" r:id="rId14"/>
    <p:sldId id="330" r:id="rId15"/>
    <p:sldId id="297" r:id="rId16"/>
    <p:sldId id="331" r:id="rId17"/>
    <p:sldId id="265" r:id="rId18"/>
    <p:sldId id="266" r:id="rId19"/>
    <p:sldId id="332" r:id="rId20"/>
    <p:sldId id="268" r:id="rId21"/>
    <p:sldId id="333" r:id="rId22"/>
    <p:sldId id="334" r:id="rId23"/>
    <p:sldId id="295" r:id="rId24"/>
    <p:sldId id="269" r:id="rId25"/>
    <p:sldId id="335" r:id="rId26"/>
    <p:sldId id="336" r:id="rId27"/>
    <p:sldId id="270" r:id="rId28"/>
    <p:sldId id="337" r:id="rId29"/>
    <p:sldId id="338" r:id="rId30"/>
    <p:sldId id="339" r:id="rId31"/>
    <p:sldId id="340" r:id="rId32"/>
    <p:sldId id="275" r:id="rId33"/>
    <p:sldId id="341" r:id="rId34"/>
    <p:sldId id="342" r:id="rId35"/>
    <p:sldId id="277" r:id="rId36"/>
    <p:sldId id="278" r:id="rId37"/>
    <p:sldId id="279" r:id="rId38"/>
    <p:sldId id="343" r:id="rId39"/>
    <p:sldId id="281" r:id="rId40"/>
    <p:sldId id="299" r:id="rId41"/>
    <p:sldId id="288" r:id="rId42"/>
    <p:sldId id="282" r:id="rId43"/>
    <p:sldId id="344" r:id="rId44"/>
    <p:sldId id="300" r:id="rId45"/>
    <p:sldId id="290"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860" autoAdjust="0"/>
    <p:restoredTop sz="94660"/>
  </p:normalViewPr>
  <p:slideViewPr>
    <p:cSldViewPr snapToGrid="0">
      <p:cViewPr>
        <p:scale>
          <a:sx n="66" d="100"/>
          <a:sy n="66" d="100"/>
        </p:scale>
        <p:origin x="-1224" y="-58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pPr/>
              <a:t>2019/2/19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txBox="1">
            <a:spLocks noGrp="1"/>
          </p:cNvSpP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pPr lvl="0" algn="r"/>
              <a:t>8</a:t>
            </a:fld>
            <a:endParaRPr lang="zh-CN" altLang="en-US" sz="1200" dirty="0"/>
          </a:p>
        </p:txBody>
      </p:sp>
      <p:sp>
        <p:nvSpPr>
          <p:cNvPr id="12291" name="Rectangle 2"/>
          <p:cNvSpPr>
            <a:spLocks noGrp="1" noRot="1" noChangeAspect="1" noTextEdit="1"/>
          </p:cNvSpPr>
          <p:nvPr>
            <p:ph type="sldImg"/>
          </p:nvPr>
        </p:nvSpPr>
        <p:spPr/>
      </p:sp>
      <p:sp>
        <p:nvSpPr>
          <p:cNvPr id="12292" name="Rectangle 3"/>
          <p:cNvSpPr>
            <a:spLocks noGrp="1"/>
          </p:cNvSpPr>
          <p:nvPr>
            <p:ph type="body" idx="1"/>
          </p:nvPr>
        </p:nvSpPr>
        <p:spPr/>
        <p:txBody>
          <a:bodyPr vert="horz" wrap="square" lIns="91440" tIns="45720" rIns="91440" bIns="45720" anchor="t"/>
          <a:lstStyle/>
          <a:p>
            <a:pPr lvl="0"/>
            <a:endParaRPr lang="zh-CN" altLang="zh-CN" dirty="0"/>
          </a:p>
        </p:txBody>
      </p:sp>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8</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9154" name="幻灯片图像占位符 49153"/>
          <p:cNvSpPr>
            <a:spLocks noGrp="1" noRot="1" noChangeAspect="1" noTextEdit="1"/>
          </p:cNvSpPr>
          <p:nvPr>
            <p:ph type="sldImg"/>
          </p:nvPr>
        </p:nvSpPr>
        <p:spPr/>
      </p:sp>
      <p:sp>
        <p:nvSpPr>
          <p:cNvPr id="49155" name="文本占位符 49154"/>
          <p:cNvSpPr>
            <a:spLocks noGrp="1" noRot="1"/>
          </p:cNvSpPr>
          <p:nvPr>
            <p:ph type="body" idx="1"/>
          </p:nvPr>
        </p:nvSpPr>
        <p:spPr/>
        <p:txBody>
          <a:bodyPr anchor="ctr"/>
          <a:lstStyle/>
          <a:p>
            <a:pPr lvl="0"/>
            <a:r>
              <a:rPr lang="en-US" altLang="zh-CN" dirty="0"/>
              <a:t>1879</a:t>
            </a:r>
            <a:r>
              <a:rPr lang="zh-CN" altLang="en-US" dirty="0"/>
              <a:t>年</a:t>
            </a:r>
            <a:r>
              <a:rPr lang="en-US" altLang="zh-CN" dirty="0"/>
              <a:t>8</a:t>
            </a:r>
            <a:r>
              <a:rPr lang="zh-CN" altLang="en-US" dirty="0"/>
              <a:t>月</a:t>
            </a:r>
            <a:r>
              <a:rPr lang="en-US" altLang="zh-CN" dirty="0"/>
              <a:t>30</a:t>
            </a:r>
            <a:r>
              <a:rPr lang="zh-CN" altLang="en-US" dirty="0"/>
              <a:t>日，爱迪生和贝尔在萨拉托加溪市市政厅各自演示了电话装置，结果爱迪生的电话比贝尔的清晰。</a:t>
            </a: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3314" name="幻灯片图像占位符 13313"/>
          <p:cNvSpPr>
            <a:spLocks noGrp="1" noRot="1" noChangeAspect="1" noTextEdit="1"/>
          </p:cNvSpPr>
          <p:nvPr>
            <p:ph type="sldImg"/>
          </p:nvPr>
        </p:nvSpPr>
        <p:spPr/>
      </p:sp>
      <p:sp>
        <p:nvSpPr>
          <p:cNvPr id="13315" name="文本占位符 13314"/>
          <p:cNvSpPr>
            <a:spLocks noGrp="1" noRot="1"/>
          </p:cNvSpPr>
          <p:nvPr>
            <p:ph type="body" idx="1"/>
          </p:nvPr>
        </p:nvSpPr>
        <p:spPr/>
        <p:txBody>
          <a:bodyPr anchor="ctr"/>
          <a:lstStyle/>
          <a:p>
            <a:pPr lvl="0"/>
            <a:r>
              <a:rPr lang="zh-CN" altLang="en-US" dirty="0"/>
              <a:t>　　舒尔曼在书中称，当初是格雷最先申请了电话专利，但贝尔在数名律师和一名被贿赂的专利权审批员的协助下偷看了格雷已经提交的专利申请文件并剽窃了格雷的创意，从而贝尔被误记为第一个提交电话专利申请文件的人。但舒尔曼同时指出，最终被载入史册的是贝尔而不是格雷，一个重要原因是因为贝尔成功演示了能传送对话的电话装置，而格雷并没有进行相关演示，他把精力主要放在解决当时通信领域最迫切的挑战：如何在同一根电报线中同步传送多个通话信息。</a:t>
            </a: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0962" name="幻灯片图像占位符 40961"/>
          <p:cNvSpPr>
            <a:spLocks noGrp="1" noRot="1" noChangeAspect="1" noTextEdit="1"/>
          </p:cNvSpPr>
          <p:nvPr>
            <p:ph type="sldImg"/>
          </p:nvPr>
        </p:nvSpPr>
        <p:spPr>
          <a:xfrm>
            <a:off x="379413" y="684213"/>
            <a:ext cx="6096000" cy="3429000"/>
          </a:xfrm>
          <a:noFill/>
          <a:ln w="1">
            <a:solidFill>
              <a:schemeClr val="tx1"/>
            </a:solidFill>
          </a:ln>
        </p:spPr>
      </p:sp>
      <p:sp>
        <p:nvSpPr>
          <p:cNvPr id="40963" name="文本占位符 40962"/>
          <p:cNvSpPr>
            <a:spLocks noGrp="1" noRot="1"/>
          </p:cNvSpPr>
          <p:nvPr>
            <p:ph type="body" idx="1"/>
          </p:nvPr>
        </p:nvSpPr>
        <p:spPr>
          <a:xfrm>
            <a:off x="684213" y="4341813"/>
            <a:ext cx="5486400" cy="4114800"/>
          </a:xfrm>
          <a:ln w="1"/>
        </p:spPr>
        <p:txBody>
          <a:bodyPr/>
          <a:lstStyle/>
          <a:p>
            <a:pPr lvl="0"/>
            <a:r>
              <a:rPr lang="zh-CN" altLang="en-US" dirty="0"/>
              <a:t>内燃机的工作原理 </a:t>
            </a:r>
          </a:p>
          <a:p>
            <a:pPr lvl="0"/>
            <a:r>
              <a:rPr lang="zh-CN" altLang="en-US" dirty="0"/>
              <a:t>内燃机工作特点是，燃料在气缸内燃烧，所产生的燃气直接推动活塞作功。下面，以图示的汽油机为例加以说明。</a:t>
            </a:r>
          </a:p>
          <a:p>
            <a:pPr lvl="0"/>
            <a:r>
              <a:rPr lang="zh-CN" altLang="en-US" dirty="0"/>
              <a:t>      开始，活塞向下移动，进气阀开启，排气阀关闭，汽油与空气的混合气进入气缸。当活塞到达最低位置后，改变运动方向而向上移动，这时进排气阀关闭，缸内气体受到压缩。压缩终了，电火花塞将燃料气点燃。燃料燃烧所产生的燃气在缸内膨胀，向下推动活塞而作功。当活塞再次上行时，进气阀关闭，排气阀打开，作功后的烟气排向大气。重复上述压缩、燃烧，膨胀，排气等过程，周期循环，不断地将燃料的化学能转化为热能，进而转换为机械能。</a:t>
            </a: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35842" name="幻灯片图像占位符 35841"/>
          <p:cNvSpPr>
            <a:spLocks noGrp="1" noRot="1" noChangeAspect="1" noTextEdit="1"/>
          </p:cNvSpPr>
          <p:nvPr>
            <p:ph type="sldImg"/>
          </p:nvPr>
        </p:nvSpPr>
        <p:spPr>
          <a:xfrm>
            <a:off x="379413" y="684213"/>
            <a:ext cx="6096000" cy="3429000"/>
          </a:xfrm>
          <a:noFill/>
          <a:ln w="1">
            <a:solidFill>
              <a:schemeClr val="tx1"/>
            </a:solidFill>
          </a:ln>
        </p:spPr>
      </p:sp>
      <p:sp>
        <p:nvSpPr>
          <p:cNvPr id="35843" name="文本占位符 35842"/>
          <p:cNvSpPr>
            <a:spLocks noGrp="1" noRot="1"/>
          </p:cNvSpPr>
          <p:nvPr>
            <p:ph type="body" idx="1"/>
          </p:nvPr>
        </p:nvSpPr>
        <p:spPr>
          <a:xfrm>
            <a:off x="684213" y="4341813"/>
            <a:ext cx="5486400" cy="4114800"/>
          </a:xfrm>
          <a:ln w="1"/>
        </p:spPr>
        <p:txBody>
          <a:bodyPr/>
          <a:lstStyle/>
          <a:p>
            <a:pPr lvl="0"/>
            <a:r>
              <a:rPr lang="zh-CN" altLang="en-US" dirty="0"/>
              <a:t>内燃机的工作原理 </a:t>
            </a:r>
          </a:p>
          <a:p>
            <a:pPr lvl="0"/>
            <a:r>
              <a:rPr lang="zh-CN" altLang="en-US" dirty="0"/>
              <a:t>内燃机工作特点是，燃料在气缸内燃烧，所产生的燃气直接推动活塞作功。下面，以图示的汽油机为例加以说明。</a:t>
            </a:r>
          </a:p>
          <a:p>
            <a:pPr lvl="0"/>
            <a:r>
              <a:rPr lang="zh-CN" altLang="en-US" dirty="0"/>
              <a:t>      开始，活塞向下移动，进气阀开启，排气阀关闭，汽油与空气的混合气进入气缸。当活塞到达最低位置后，改变运动方向而向上移动，这时进排气阀关闭，缸内气体受到压缩。压缩终了，电火花塞将燃料气点燃。燃料燃烧所产生的燃气在缸内膨胀，向下推动活塞而作功。当活塞再次上行时，进气阀关闭，排气阀打开，作功后的烟气排向大气。重复上述压缩、燃烧，膨胀，排气等过程，周期循环，不断地将燃料的化学能转化为热能，进而转换为机械能。</a:t>
            </a: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3010" name="幻灯片图像占位符 43009"/>
          <p:cNvSpPr>
            <a:spLocks noGrp="1" noRot="1" noChangeAspect="1" noTextEdit="1"/>
          </p:cNvSpPr>
          <p:nvPr>
            <p:ph type="sldImg"/>
          </p:nvPr>
        </p:nvSpPr>
        <p:spPr>
          <a:xfrm>
            <a:off x="379413" y="684213"/>
            <a:ext cx="6096000" cy="3429000"/>
          </a:xfrm>
          <a:noFill/>
          <a:ln w="1">
            <a:solidFill>
              <a:schemeClr val="tx1"/>
            </a:solidFill>
          </a:ln>
        </p:spPr>
      </p:sp>
      <p:sp>
        <p:nvSpPr>
          <p:cNvPr id="43011" name="文本占位符 43010"/>
          <p:cNvSpPr>
            <a:spLocks noGrp="1" noRot="1"/>
          </p:cNvSpPr>
          <p:nvPr>
            <p:ph type="body" idx="1"/>
          </p:nvPr>
        </p:nvSpPr>
        <p:spPr>
          <a:xfrm>
            <a:off x="684213" y="4341813"/>
            <a:ext cx="5486400" cy="4114800"/>
          </a:xfrm>
          <a:ln w="1"/>
        </p:spPr>
        <p:txBody>
          <a:bodyPr/>
          <a:lstStyle/>
          <a:p>
            <a:pPr lvl="0"/>
            <a:r>
              <a:rPr lang="zh-CN" altLang="en-US" dirty="0"/>
              <a:t>内燃机的工作原理 </a:t>
            </a:r>
          </a:p>
          <a:p>
            <a:pPr lvl="0"/>
            <a:r>
              <a:rPr lang="zh-CN" altLang="en-US" dirty="0"/>
              <a:t>内燃机工作特点是，燃料在气缸内燃烧，所产生的燃气直接推动活塞作功。下面，以图示的汽油机为例加以说明。</a:t>
            </a:r>
          </a:p>
          <a:p>
            <a:pPr lvl="0"/>
            <a:r>
              <a:rPr lang="zh-CN" altLang="en-US" dirty="0"/>
              <a:t>      开始，活塞向下移动，进气阀开启，排气阀关闭，汽油与空气的混合气进入气缸。当活塞到达最低位置后，改变运动方向而向上移动，这时进排气阀关闭，缸内气体受到压缩。压缩终了，电火花塞将燃料气点燃。燃料燃烧所产生的燃气在缸内膨胀，向下推动活塞而作功。当活塞再次上行时，进气阀关闭，排气阀打开，作功后的烟气排向大气。重复上述压缩、燃烧，膨胀，排气等过程，周期循环，不断地将燃料的化学能转化为热能，进而转换为机械能。</a:t>
            </a: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txBox="1">
            <a:spLocks noGrp="1"/>
          </p:cNvSpP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pPr lvl="0" algn="r"/>
              <a:t>29</a:t>
            </a:fld>
            <a:endParaRPr lang="zh-CN" altLang="en-US" sz="1200" dirty="0"/>
          </a:p>
        </p:txBody>
      </p:sp>
      <p:sp>
        <p:nvSpPr>
          <p:cNvPr id="48131" name="Rectangle 2"/>
          <p:cNvSpPr>
            <a:spLocks noGrp="1" noRot="1" noChangeAspect="1" noTextEdit="1"/>
          </p:cNvSpPr>
          <p:nvPr>
            <p:ph type="sldImg"/>
          </p:nvPr>
        </p:nvSpPr>
        <p:spPr/>
      </p:sp>
      <p:sp>
        <p:nvSpPr>
          <p:cNvPr id="48132" name="Rectangle 3"/>
          <p:cNvSpPr>
            <a:spLocks noGrp="1"/>
          </p:cNvSpPr>
          <p:nvPr>
            <p:ph type="body" idx="1"/>
          </p:nvPr>
        </p:nvSpPr>
        <p:spPr/>
        <p:txBody>
          <a:bodyPr vert="horz" wrap="square" lIns="91440" tIns="45720" rIns="91440" bIns="45720" anchor="t"/>
          <a:lstStyle/>
          <a:p>
            <a:pPr lvl="0"/>
            <a:r>
              <a:rPr lang="zh-CN" altLang="en-US" dirty="0"/>
              <a:t>福特汽车的标志是采用福特英文</a:t>
            </a:r>
            <a:r>
              <a:rPr lang="en-US" altLang="zh-CN" dirty="0"/>
              <a:t>Ford</a:t>
            </a:r>
            <a:r>
              <a:rPr lang="zh-CN" altLang="en-US" dirty="0"/>
              <a:t>字样，蓝底白字。由于创建人亨利</a:t>
            </a:r>
            <a:r>
              <a:rPr lang="en-US" altLang="zh-CN" dirty="0">
                <a:latin typeface="Arial" panose="020B0604020202020204" pitchFamily="34" charset="0"/>
              </a:rPr>
              <a:t>·</a:t>
            </a:r>
            <a:r>
              <a:rPr lang="zh-CN" altLang="en-US" dirty="0"/>
              <a:t>福特喜欢小动物，所以标志设计者把福特的英文画成一只小白兔样子的图案。</a:t>
            </a:r>
          </a:p>
        </p:txBody>
      </p:sp>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29</a:t>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0962" name="幻灯片图像占位符 40961"/>
          <p:cNvSpPr>
            <a:spLocks noGrp="1" noRot="1" noChangeAspect="1" noTextEdit="1"/>
          </p:cNvSpPr>
          <p:nvPr>
            <p:ph type="sldImg"/>
          </p:nvPr>
        </p:nvSpPr>
        <p:spPr/>
      </p:sp>
      <p:sp>
        <p:nvSpPr>
          <p:cNvPr id="40963" name="文本占位符 40962"/>
          <p:cNvSpPr>
            <a:spLocks noGrp="1" noRot="1"/>
          </p:cNvSpPr>
          <p:nvPr>
            <p:ph type="body" idx="1"/>
          </p:nvPr>
        </p:nvSpPr>
        <p:spPr/>
        <p:txBody>
          <a:bodyPr anchor="ctr"/>
          <a:lstStyle/>
          <a:p>
            <a:pPr lvl="0"/>
            <a:r>
              <a:rPr lang="zh-CN" altLang="en-US" dirty="0"/>
              <a:t>　　波音</a:t>
            </a:r>
            <a:r>
              <a:rPr lang="en-US" altLang="zh-CN" dirty="0"/>
              <a:t>787</a:t>
            </a:r>
            <a:r>
              <a:rPr lang="zh-CN" altLang="en-US" dirty="0"/>
              <a:t>梦想飞机（</a:t>
            </a:r>
            <a:r>
              <a:rPr lang="en-US" altLang="zh-CN" dirty="0"/>
              <a:t>Dreamliner</a:t>
            </a:r>
            <a:r>
              <a:rPr lang="zh-CN" altLang="en-US" dirty="0"/>
              <a:t>）是波音民用飞机集团正在研制生产中的中型双发（动机）宽体中远程运输机，是波音公司</a:t>
            </a:r>
            <a:r>
              <a:rPr lang="en-US" altLang="zh-CN" dirty="0"/>
              <a:t>1990</a:t>
            </a:r>
            <a:r>
              <a:rPr lang="zh-CN" altLang="en-US" dirty="0"/>
              <a:t>年启动波音</a:t>
            </a:r>
            <a:r>
              <a:rPr lang="en-US" altLang="zh-CN" dirty="0"/>
              <a:t>777</a:t>
            </a:r>
            <a:r>
              <a:rPr lang="zh-CN" altLang="en-US" dirty="0"/>
              <a:t>计划后</a:t>
            </a:r>
            <a:r>
              <a:rPr lang="en-US" altLang="zh-CN" dirty="0"/>
              <a:t>14</a:t>
            </a:r>
            <a:r>
              <a:rPr lang="zh-CN" altLang="en-US" dirty="0"/>
              <a:t>年来推出的首款全新机型。波音</a:t>
            </a:r>
            <a:r>
              <a:rPr lang="en-US" altLang="zh-CN" dirty="0"/>
              <a:t>787</a:t>
            </a:r>
            <a:r>
              <a:rPr lang="zh-CN" altLang="en-US" dirty="0"/>
              <a:t>系列属于</a:t>
            </a:r>
            <a:r>
              <a:rPr lang="en-US" altLang="zh-CN" dirty="0"/>
              <a:t>200</a:t>
            </a:r>
            <a:r>
              <a:rPr lang="zh-CN" altLang="en-US" dirty="0"/>
              <a:t>座至</a:t>
            </a:r>
            <a:r>
              <a:rPr lang="en-US" altLang="zh-CN" dirty="0"/>
              <a:t>300</a:t>
            </a:r>
            <a:r>
              <a:rPr lang="zh-CN" altLang="en-US" dirty="0"/>
              <a:t>座级飞机，航程随具体型号不同可覆盖</a:t>
            </a:r>
            <a:r>
              <a:rPr lang="en-US" altLang="zh-CN" dirty="0"/>
              <a:t>6500</a:t>
            </a:r>
            <a:r>
              <a:rPr lang="zh-CN" altLang="en-US" dirty="0"/>
              <a:t>至</a:t>
            </a:r>
            <a:r>
              <a:rPr lang="en-US" altLang="zh-CN" dirty="0"/>
              <a:t>16000</a:t>
            </a:r>
            <a:r>
              <a:rPr lang="zh-CN" altLang="en-US" dirty="0"/>
              <a:t>公里。波音强调</a:t>
            </a:r>
            <a:r>
              <a:rPr lang="en-US" altLang="zh-CN" dirty="0"/>
              <a:t>787</a:t>
            </a:r>
            <a:r>
              <a:rPr lang="zh-CN" altLang="en-US" dirty="0"/>
              <a:t>的特点是大量采用复合材料，低燃料消耗、高巡航速度、高效益及舒适的客舱环境，可实现更多的点对点不经停直飞航线。</a:t>
            </a:r>
            <a:r>
              <a:rPr lang="en-US" altLang="zh-CN" dirty="0"/>
              <a:t>2004</a:t>
            </a:r>
            <a:r>
              <a:rPr lang="zh-CN" altLang="en-US" dirty="0"/>
              <a:t>年</a:t>
            </a:r>
            <a:r>
              <a:rPr lang="en-US" altLang="zh-CN" dirty="0"/>
              <a:t>4</a:t>
            </a:r>
            <a:r>
              <a:rPr lang="zh-CN" altLang="en-US" dirty="0"/>
              <a:t>月，随着全日空确认订购</a:t>
            </a:r>
            <a:r>
              <a:rPr lang="en-US" altLang="zh-CN" dirty="0"/>
              <a:t>50</a:t>
            </a:r>
            <a:r>
              <a:rPr lang="zh-CN" altLang="en-US" dirty="0"/>
              <a:t>架波音</a:t>
            </a:r>
            <a:r>
              <a:rPr lang="en-US" altLang="zh-CN" dirty="0"/>
              <a:t>787</a:t>
            </a:r>
            <a:r>
              <a:rPr lang="zh-CN" altLang="en-US" dirty="0"/>
              <a:t>飞机，该项目正式启动。波音</a:t>
            </a:r>
            <a:r>
              <a:rPr lang="en-US" altLang="zh-CN" dirty="0"/>
              <a:t>787</a:t>
            </a:r>
            <a:r>
              <a:rPr lang="zh-CN" altLang="en-US" dirty="0"/>
              <a:t>预计于</a:t>
            </a:r>
            <a:r>
              <a:rPr lang="en-US" altLang="zh-CN" dirty="0"/>
              <a:t>2006</a:t>
            </a:r>
            <a:r>
              <a:rPr lang="zh-CN" altLang="en-US" dirty="0"/>
              <a:t>年开始生产，在</a:t>
            </a:r>
            <a:r>
              <a:rPr lang="en-US" altLang="zh-CN" dirty="0"/>
              <a:t>2007</a:t>
            </a:r>
            <a:r>
              <a:rPr lang="zh-CN" altLang="en-US" dirty="0"/>
              <a:t>年进行首飞和测试，并在</a:t>
            </a:r>
            <a:r>
              <a:rPr lang="en-US" altLang="zh-CN" dirty="0"/>
              <a:t>2008</a:t>
            </a:r>
            <a:r>
              <a:rPr lang="zh-CN" altLang="en-US" dirty="0"/>
              <a:t>年获得认证、交货并开始投入运营。</a:t>
            </a: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TextEdit="1"/>
          </p:cNvSpPr>
          <p:nvPr>
            <p:ph type="sldImg"/>
          </p:nvPr>
        </p:nvSpPr>
        <p:spPr/>
      </p:sp>
      <p:sp>
        <p:nvSpPr>
          <p:cNvPr id="24579" name="Rectangle 3"/>
          <p:cNvSpPr>
            <a:spLocks noGrp="1"/>
          </p:cNvSpPr>
          <p:nvPr>
            <p:ph type="body"/>
          </p:nvPr>
        </p:nvSpPr>
        <p:spPr/>
        <p:txBody>
          <a:bodyPr wrap="square" lIns="91440" tIns="45720" rIns="91440" bIns="45720" anchor="t"/>
          <a:lstStyle/>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2019/2/19</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2019/2/19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D997B5FA-0921-464F-AAE1-844C04324D75}" type="datetimeFigureOut">
              <a:rPr lang="zh-CN" altLang="en-US" smtClean="0"/>
              <a:pPr/>
              <a:t>2019/2/19</a:t>
            </a:fld>
            <a:endParaRPr lang="zh-CN" altLang="en-US" dirty="0"/>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565CE74E-AB26-4998-AD42-012C4C1AD07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760FBDFE-C587-4B4C-A407-44438C67B59E}" type="datetimeFigureOut">
              <a:rPr lang="zh-CN" altLang="en-US" smtClean="0"/>
              <a:pPr/>
              <a:t>2019/2/19</a:t>
            </a:fld>
            <a:endParaRPr lang="zh-CN" altLang="en-US" dirty="0"/>
          </a:p>
        </p:txBody>
      </p:sp>
      <p:sp>
        <p:nvSpPr>
          <p:cNvPr id="5" name="页脚占位符 4"/>
          <p:cNvSpPr>
            <a:spLocks noGrp="1" noChangeArrowheads="1"/>
          </p:cNvSpPr>
          <p:nvPr>
            <p:ph type="ftr" sz="quarter" idx="11"/>
          </p:nvPr>
        </p:nvSpPr>
        <p:spPr>
          <a:ln/>
        </p:spPr>
        <p:txBody>
          <a:bodyPr/>
          <a:lstStyle>
            <a:lvl1pPr>
              <a:defRPr/>
            </a:lvl1pPr>
          </a:lstStyle>
          <a:p>
            <a:endParaRPr lang="zh-CN" altLang="en-US" dirty="0"/>
          </a:p>
        </p:txBody>
      </p:sp>
      <p:sp>
        <p:nvSpPr>
          <p:cNvPr id="6" name="灯片编号占位符 5"/>
          <p:cNvSpPr>
            <a:spLocks noGrp="1" noChangeArrowheads="1"/>
          </p:cNvSpPr>
          <p:nvPr>
            <p:ph type="sldNum" sz="quarter" idx="12"/>
          </p:nvPr>
        </p:nvSpPr>
        <p:spPr>
          <a:ln/>
        </p:spPr>
        <p:txBody>
          <a:bodyPr/>
          <a:lstStyle>
            <a:lvl1pPr>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fld id="{D997B5FA-0921-464F-AAE1-844C04324D75}" type="datetimeFigureOut">
              <a:rPr lang="zh-CN" altLang="en-US" smtClean="0"/>
              <a:pPr/>
              <a:t>2019/2/19</a:t>
            </a:fld>
            <a:endParaRPr lang="zh-CN" altLang="en-US" dirty="0"/>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565CE74E-AB26-4998-AD42-012C4C1AD076}"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fld id="{760FBDFE-C587-4B4C-A407-44438C67B59E}" type="datetimeFigureOut">
              <a:rPr lang="zh-CN" altLang="en-US" smtClean="0"/>
              <a:pPr/>
              <a:t>2019/2/19</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fld id="{760FBDFE-C587-4B4C-A407-44438C67B59E}" type="datetimeFigureOut">
              <a:rPr lang="zh-CN" altLang="en-US" smtClean="0"/>
              <a:pPr/>
              <a:t>2019/2/19</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fld id="{D997B5FA-0921-464F-AAE1-844C04324D75}" type="datetimeFigureOut">
              <a:rPr lang="zh-CN" altLang="en-US" smtClean="0"/>
              <a:pPr/>
              <a:t>2019/2/19</a:t>
            </a:fld>
            <a:endParaRPr lang="zh-CN" altLang="en-US" dirty="0"/>
          </a:p>
        </p:txBody>
      </p:sp>
      <p:sp>
        <p:nvSpPr>
          <p:cNvPr id="4" name="页脚占位符 4"/>
          <p:cNvSpPr>
            <a:spLocks noGrp="1" noChangeArrowheads="1"/>
          </p:cNvSpPr>
          <p:nvPr>
            <p:ph type="ftr" sz="quarter" idx="11"/>
          </p:nvPr>
        </p:nvSpPr>
        <p:spPr>
          <a:ln/>
        </p:spPr>
        <p:txBody>
          <a:bodyPr/>
          <a:lstStyle>
            <a:lvl1pPr>
              <a:defRPr/>
            </a:lvl1pPr>
          </a:lstStyle>
          <a:p>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565CE74E-AB26-4998-AD42-012C4C1AD076}"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760FBDFE-C587-4B4C-A407-44438C67B59E}" type="datetimeFigureOut">
              <a:rPr lang="zh-CN" altLang="en-US" smtClean="0"/>
              <a:pPr/>
              <a:t>2019/2/19</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D997B5FA-0921-464F-AAE1-844C04324D75}" type="datetimeFigureOut">
              <a:rPr lang="zh-CN" altLang="en-US" smtClean="0"/>
              <a:pPr/>
              <a:t>2019/2/19</a:t>
            </a:fld>
            <a:endParaRPr lang="zh-CN" altLang="en-US" dirty="0"/>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565CE74E-AB26-4998-AD42-012C4C1AD076}"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9EFD9D74-47D9-4702-A33C-335B63B48DBF}" type="datetimeFigureOut">
              <a:rPr lang="zh-CN" altLang="en-US" smtClean="0"/>
              <a:pPr/>
              <a:t>2019/2/19</a:t>
            </a:fld>
            <a:endParaRPr lang="zh-CN" altLang="en-US" dirty="0"/>
          </a:p>
        </p:txBody>
      </p:sp>
      <p:sp>
        <p:nvSpPr>
          <p:cNvPr id="6" name="页脚占位符 4"/>
          <p:cNvSpPr>
            <a:spLocks noGrp="1" noChangeArrowheads="1"/>
          </p:cNvSpPr>
          <p:nvPr>
            <p:ph type="ftr" sz="quarter" idx="11"/>
          </p:nvPr>
        </p:nvSpPr>
        <p:spPr>
          <a:ln/>
        </p:spPr>
        <p:txBody>
          <a:bodyPr/>
          <a:lstStyle>
            <a:lvl1pPr>
              <a:defRPr/>
            </a:lvl1pPr>
          </a:lstStyle>
          <a:p>
            <a:endParaRPr lang="zh-CN" altLang="en-US" dirty="0"/>
          </a:p>
        </p:txBody>
      </p:sp>
      <p:sp>
        <p:nvSpPr>
          <p:cNvPr id="7" name="灯片编号占位符 5"/>
          <p:cNvSpPr>
            <a:spLocks noGrp="1" noChangeArrowheads="1"/>
          </p:cNvSpPr>
          <p:nvPr>
            <p:ph type="sldNum" sz="quarter" idx="12"/>
          </p:nvPr>
        </p:nvSpPr>
        <p:spPr>
          <a:ln/>
        </p:spPr>
        <p:txBody>
          <a:bodyPr/>
          <a:lstStyle>
            <a:lvl1pPr>
              <a:defRPr/>
            </a:lvl1pPr>
          </a:lstStyle>
          <a:p>
            <a:fld id="{FABC47A4-756D-490B-A52F-7D9E2C9FC05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2019/2/19</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D997B5FA-0921-464F-AAE1-844C04324D75}" type="datetimeFigureOut">
              <a:rPr lang="zh-CN" altLang="en-US" smtClean="0"/>
              <a:pPr/>
              <a:t>2019/2/19</a:t>
            </a:fld>
            <a:endParaRPr lang="zh-CN" altLang="en-US" dirty="0"/>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565CE74E-AB26-4998-AD42-012C4C1AD076}"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D997B5FA-0921-464F-AAE1-844C04324D75}" type="datetimeFigureOut">
              <a:rPr lang="zh-CN" altLang="en-US" smtClean="0"/>
              <a:pPr/>
              <a:t>2019/2/19</a:t>
            </a:fld>
            <a:endParaRPr lang="zh-CN" altLang="en-US" dirty="0"/>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565CE74E-AB26-4998-AD42-012C4C1AD076}"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624421" y="2997200"/>
            <a:ext cx="10943167"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624421" y="3952875"/>
            <a:ext cx="10943167"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4421" y="1125538"/>
            <a:ext cx="5369983"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125538"/>
            <a:ext cx="5369984"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pPr/>
              <a:t>2019/2/19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68" y="190505"/>
            <a:ext cx="2734733"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4420" y="190505"/>
            <a:ext cx="8007349"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pPr/>
              <a:t>2019/2/19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2019/2/19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pPr/>
              <a:t>2019/2/19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pPr/>
              <a:t>2019/2/19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2019/2/19</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2019/2/19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ags" Target="../tags/tag4.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1.pn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0030101010101" pitchFamily="49" charset="-122"/>
                <a:ea typeface="黑体" panose="02010600030101010101" pitchFamily="49" charset="-122"/>
              </a:defRPr>
            </a:lvl1pPr>
          </a:lstStyle>
          <a:p>
            <a:fld id="{D997B5FA-0921-464F-AAE1-844C04324D75}" type="datetimeFigureOut">
              <a:rPr lang="zh-CN" altLang="en-US" smtClean="0"/>
              <a:pPr/>
              <a:t>2019/2/19</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0030101010101" pitchFamily="49" charset="-122"/>
                <a:ea typeface="黑体" panose="0201060003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0030101010101" pitchFamily="49" charset="-122"/>
                <a:ea typeface="黑体" panose="02010600030101010101" pitchFamily="49" charset="-122"/>
              </a:defRPr>
            </a:lvl1pPr>
          </a:lstStyle>
          <a:p>
            <a:fld id="{565CE74E-AB26-4998-AD42-012C4C1AD076}" type="slidenum">
              <a:rPr lang="zh-CN" altLang="en-US" smtClean="0"/>
              <a:pPr/>
              <a:t>‹#›</a:t>
            </a:fld>
            <a:endParaRPr lang="zh-CN" altLang="en-US"/>
          </a:p>
        </p:txBody>
      </p:sp>
      <p:sp>
        <p:nvSpPr>
          <p:cNvPr id="2"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609600" y="6356351"/>
            <a:ext cx="28448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fld id="{D997B5FA-0921-464F-AAE1-844C04324D75}" type="datetimeFigureOut">
              <a:rPr lang="zh-CN" altLang="en-US" smtClean="0"/>
              <a:pPr/>
              <a:t>2019/2/19</a:t>
            </a:fld>
            <a:endParaRPr lang="zh-CN" altLang="en-US" dirty="0"/>
          </a:p>
        </p:txBody>
      </p:sp>
      <p:sp>
        <p:nvSpPr>
          <p:cNvPr id="1029" name="页脚占位符 4"/>
          <p:cNvSpPr>
            <a:spLocks noGrp="1" noChangeArrowheads="1"/>
          </p:cNvSpPr>
          <p:nvPr>
            <p:ph type="ftr" sz="quarter" idx="3"/>
          </p:nvPr>
        </p:nvSpPr>
        <p:spPr bwMode="auto">
          <a:xfrm>
            <a:off x="4165600" y="6356351"/>
            <a:ext cx="38608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8737600" y="6356351"/>
            <a:ext cx="28448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565CE74E-AB26-4998-AD42-012C4C1AD076}" type="slidenum">
              <a:rPr lang="zh-CN" altLang="en-US" smtClean="0"/>
              <a:pPr/>
              <a:t>‹#›</a:t>
            </a:fld>
            <a:endParaRPr lang="zh-CN" altLang="en-US"/>
          </a:p>
        </p:txBody>
      </p:sp>
      <p:sp>
        <p:nvSpPr>
          <p:cNvPr id="7"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624419" y="1125538"/>
            <a:ext cx="10943167"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626535" y="190500"/>
            <a:ext cx="10943167"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5135036" y="6524625"/>
            <a:ext cx="1919817"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1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7.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9.jpeg"/><Relationship Id="rId1" Type="http://schemas.openxmlformats.org/officeDocument/2006/relationships/slideLayout" Target="../slideLayouts/slideLayout17.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jpeg"/><Relationship Id="rId7"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audio" Target="../media/audio2.wav"/><Relationship Id="rId1" Type="http://schemas.openxmlformats.org/officeDocument/2006/relationships/slideLayout" Target="../slideLayouts/slideLayout1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jpe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9.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audio" Target="../media/audio3.wav"/><Relationship Id="rId1" Type="http://schemas.openxmlformats.org/officeDocument/2006/relationships/slideLayout" Target="../slideLayouts/slideLayout17.xml"/><Relationship Id="rId5" Type="http://schemas.openxmlformats.org/officeDocument/2006/relationships/image" Target="../media/image28.png"/><Relationship Id="rId4" Type="http://schemas.openxmlformats.org/officeDocument/2006/relationships/image" Target="../media/image41.jpeg"/></Relationships>
</file>

<file path=ppt/slides/_rels/slide19.xml.rels><?xml version="1.0" encoding="UTF-8" standalone="yes"?>
<Relationships xmlns="http://schemas.openxmlformats.org/package/2006/relationships"><Relationship Id="rId3" Type="http://schemas.openxmlformats.org/officeDocument/2006/relationships/hyperlink" Target="http://pic.sogou.com/d?query=%C2%ED%BF%C9%C4%E1%CA%B5%D1%E9%B5%C4%CD%BC%C6%AC&amp;mode=1&amp;did=27" TargetMode="External"/><Relationship Id="rId2" Type="http://schemas.openxmlformats.org/officeDocument/2006/relationships/image" Target="../media/image40.png"/><Relationship Id="rId1" Type="http://schemas.openxmlformats.org/officeDocument/2006/relationships/slideLayout" Target="../slideLayouts/slideLayout12.xml"/><Relationship Id="rId4" Type="http://schemas.openxmlformats.org/officeDocument/2006/relationships/image" Target="../media/image42.jpe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7.xml"/><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audio" Target="../media/audio2.wav"/><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image" Target="../media/image45.jpeg"/><Relationship Id="rId5" Type="http://schemas.openxmlformats.org/officeDocument/2006/relationships/hyperlink" Target="http://pic.sogou.com/d?query=%B0%C2%CD%D0%CD%BC%C6%AC&amp;mode=1&amp;did=1" TargetMode="External"/><Relationship Id="rId4" Type="http://schemas.openxmlformats.org/officeDocument/2006/relationships/hyperlink" Target="&#20108;&#24037;/&#27773;&#36710;&#21407;&#29702;.mp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xml"/><Relationship Id="rId1" Type="http://schemas.openxmlformats.org/officeDocument/2006/relationships/slideLayout" Target="../slideLayouts/slideLayout17.xml"/><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7.xml"/><Relationship Id="rId6" Type="http://schemas.openxmlformats.org/officeDocument/2006/relationships/image" Target="../media/image50.gif"/><Relationship Id="rId5" Type="http://schemas.openxmlformats.org/officeDocument/2006/relationships/image" Target="../media/image49.png"/><Relationship Id="rId4" Type="http://schemas.openxmlformats.org/officeDocument/2006/relationships/hyperlink" Target="&#27773;&#27833;&#26426;&#24037;&#20316;&#21407;&#29702;.pps"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pic.sogou.com/d?query=%CA%AF%D3%CD%B5%C4%BF%AA%B2%C9&amp;mode=1&amp;did=2" TargetMode="External"/><Relationship Id="rId1" Type="http://schemas.openxmlformats.org/officeDocument/2006/relationships/slideLayout" Target="../slideLayouts/slideLayout12.xml"/><Relationship Id="rId4" Type="http://schemas.openxmlformats.org/officeDocument/2006/relationships/image" Target="../media/image54.jpeg"/></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xml"/><Relationship Id="rId1" Type="http://schemas.openxmlformats.org/officeDocument/2006/relationships/slideLayout" Target="../slideLayouts/slideLayout17.xml"/><Relationship Id="rId5" Type="http://schemas.openxmlformats.org/officeDocument/2006/relationships/image" Target="../media/image59.jpeg"/><Relationship Id="rId4" Type="http://schemas.openxmlformats.org/officeDocument/2006/relationships/image" Target="../media/image58.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audio" Target="../media/audio3.wav"/><Relationship Id="rId1" Type="http://schemas.openxmlformats.org/officeDocument/2006/relationships/slideLayout" Target="../slideLayouts/slideLayout17.xml"/><Relationship Id="rId5" Type="http://schemas.openxmlformats.org/officeDocument/2006/relationships/image" Target="../media/image64.jpeg"/><Relationship Id="rId4" Type="http://schemas.openxmlformats.org/officeDocument/2006/relationships/image" Target="../media/image63.jpeg"/></Relationships>
</file>

<file path=ppt/slides/_rels/slide3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70.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audio" Target="../media/audio1.wav"/><Relationship Id="rId1" Type="http://schemas.openxmlformats.org/officeDocument/2006/relationships/slideLayout" Target="../slideLayouts/slideLayout17.xml"/><Relationship Id="rId4" Type="http://schemas.openxmlformats.org/officeDocument/2006/relationships/image" Target="../media/image7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7.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3" descr="图片2"/>
          <p:cNvPicPr>
            <a:picLocks noChangeAspect="1"/>
          </p:cNvPicPr>
          <p:nvPr/>
        </p:nvPicPr>
        <p:blipFill>
          <a:blip r:embed="rId2"/>
          <a:stretch>
            <a:fillRect/>
          </a:stretch>
        </p:blipFill>
        <p:spPr>
          <a:xfrm>
            <a:off x="1524000" y="0"/>
            <a:ext cx="9144000" cy="6858000"/>
          </a:xfrm>
          <a:prstGeom prst="rect">
            <a:avLst/>
          </a:prstGeom>
          <a:noFill/>
          <a:ln w="9525">
            <a:noFill/>
          </a:ln>
        </p:spPr>
      </p:pic>
      <p:sp>
        <p:nvSpPr>
          <p:cNvPr id="7171" name="Text Box 7"/>
          <p:cNvSpPr txBox="1"/>
          <p:nvPr/>
        </p:nvSpPr>
        <p:spPr>
          <a:xfrm>
            <a:off x="2286000" y="1219200"/>
            <a:ext cx="8001000" cy="101473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50000"/>
              </a:spcBef>
              <a:buNone/>
            </a:pPr>
            <a:r>
              <a:rPr lang="zh-CN" altLang="en-US" sz="6000" b="1" dirty="0">
                <a:solidFill>
                  <a:srgbClr val="FF0000"/>
                </a:solidFill>
                <a:latin typeface="楷体_GB2312" panose="02010609030101010101" charset="-122"/>
                <a:ea typeface="楷体_GB2312" panose="02010609030101010101" charset="-122"/>
              </a:rPr>
              <a:t>第</a:t>
            </a:r>
            <a:r>
              <a:rPr lang="en-US" altLang="zh-CN" sz="6000" b="1" dirty="0">
                <a:solidFill>
                  <a:srgbClr val="FF0000"/>
                </a:solidFill>
                <a:latin typeface="楷体_GB2312" panose="02010609030101010101" charset="-122"/>
                <a:ea typeface="楷体_GB2312" panose="02010609030101010101" charset="-122"/>
              </a:rPr>
              <a:t>4</a:t>
            </a:r>
            <a:r>
              <a:rPr lang="zh-CN" altLang="en-US" sz="6000" b="1" dirty="0">
                <a:solidFill>
                  <a:srgbClr val="FF0000"/>
                </a:solidFill>
                <a:latin typeface="楷体_GB2312" panose="02010609030101010101" charset="-122"/>
                <a:ea typeface="楷体_GB2312" panose="02010609030101010101" charset="-122"/>
              </a:rPr>
              <a:t>课 第二次工业革命</a:t>
            </a:r>
          </a:p>
        </p:txBody>
      </p:sp>
      <p:pic>
        <p:nvPicPr>
          <p:cNvPr id="4" name="图片 3"/>
          <p:cNvPicPr>
            <a:picLocks noChangeAspect="1"/>
          </p:cNvPicPr>
          <p:nvPr/>
        </p:nvPicPr>
        <p:blipFill>
          <a:blip r:embed="rId3" cstate="print"/>
          <a:srcRect/>
          <a:stretch>
            <a:fillRect/>
          </a:stretch>
        </p:blipFill>
        <p:spPr>
          <a:xfrm>
            <a:off x="2656111" y="2873828"/>
            <a:ext cx="2667000" cy="2471021"/>
          </a:xfrm>
          <a:prstGeom prst="rect">
            <a:avLst/>
          </a:prstGeom>
          <a:ln w="88900" cap="sq" cmpd="thickThin">
            <a:solidFill>
              <a:srgbClr val="000000"/>
            </a:solidFill>
            <a:prstDash val="solid"/>
            <a:miter lim="800000"/>
            <a:headEnd/>
            <a:tailEnd/>
          </a:ln>
          <a:effectLst>
            <a:innerShdw blurRad="76200">
              <a:srgbClr val="000000"/>
            </a:innerShdw>
          </a:effectLst>
        </p:spPr>
      </p:pic>
      <p:pic>
        <p:nvPicPr>
          <p:cNvPr id="8" name="图片 7"/>
          <p:cNvPicPr>
            <a:picLocks noChangeAspect="1"/>
          </p:cNvPicPr>
          <p:nvPr/>
        </p:nvPicPr>
        <p:blipFill>
          <a:blip r:embed="rId4" cstate="print"/>
          <a:srcRect/>
          <a:stretch>
            <a:fillRect/>
          </a:stretch>
        </p:blipFill>
        <p:spPr>
          <a:xfrm>
            <a:off x="5475510" y="2873828"/>
            <a:ext cx="1828800" cy="2517195"/>
          </a:xfrm>
          <a:prstGeom prst="rect">
            <a:avLst/>
          </a:prstGeom>
          <a:ln w="88900" cap="sq" cmpd="thickThin">
            <a:solidFill>
              <a:srgbClr val="000000"/>
            </a:solidFill>
            <a:prstDash val="solid"/>
            <a:miter lim="800000"/>
            <a:headEnd/>
            <a:tailEnd/>
          </a:ln>
          <a:effectLst>
            <a:innerShdw blurRad="76200">
              <a:srgbClr val="000000"/>
            </a:innerShdw>
          </a:effectLst>
        </p:spPr>
      </p:pic>
      <p:pic>
        <p:nvPicPr>
          <p:cNvPr id="9" name="图片 8"/>
          <p:cNvPicPr>
            <a:picLocks noChangeAspect="1"/>
          </p:cNvPicPr>
          <p:nvPr/>
        </p:nvPicPr>
        <p:blipFill>
          <a:blip r:embed="rId5" cstate="print"/>
          <a:srcRect/>
          <a:stretch>
            <a:fillRect/>
          </a:stretch>
        </p:blipFill>
        <p:spPr>
          <a:xfrm>
            <a:off x="7456711" y="2873828"/>
            <a:ext cx="1524000" cy="2514600"/>
          </a:xfrm>
          <a:prstGeom prst="rect">
            <a:avLst/>
          </a:prstGeom>
          <a:ln w="88900" cap="sq" cmpd="thickThin">
            <a:solidFill>
              <a:srgbClr val="000000"/>
            </a:solidFill>
            <a:prstDash val="solid"/>
            <a:miter lim="800000"/>
            <a:headEnd/>
            <a:tailEnd/>
          </a:ln>
          <a:effectLst>
            <a:innerShdw blurRad="76200">
              <a:srgbClr val="000000"/>
            </a:innerShdw>
          </a:effectLst>
        </p:spPr>
      </p:pic>
      <p:pic>
        <p:nvPicPr>
          <p:cNvPr id="10" name="图片 9"/>
          <p:cNvPicPr>
            <a:picLocks noChangeAspect="1"/>
          </p:cNvPicPr>
          <p:nvPr/>
        </p:nvPicPr>
        <p:blipFill>
          <a:blip r:embed="rId6" cstate="print"/>
          <a:srcRect/>
          <a:stretch>
            <a:fillRect/>
          </a:stretch>
        </p:blipFill>
        <p:spPr>
          <a:xfrm>
            <a:off x="9056911" y="2873828"/>
            <a:ext cx="2743199" cy="2514600"/>
          </a:xfrm>
          <a:prstGeom prst="rect">
            <a:avLst/>
          </a:prstGeom>
          <a:ln w="88900" cap="sq" cmpd="thickThin">
            <a:solidFill>
              <a:srgbClr val="000000"/>
            </a:solidFill>
            <a:prstDash val="solid"/>
            <a:miter lim="800000"/>
            <a:headEnd/>
            <a:tailEnd/>
          </a:ln>
          <a:effectLst>
            <a:innerShdw blurRad="76200">
              <a:srgbClr val="000000"/>
            </a:innerShdw>
          </a:effectLst>
        </p:spPr>
      </p:pic>
      <p:pic>
        <p:nvPicPr>
          <p:cNvPr id="11" name="图片 10"/>
          <p:cNvPicPr>
            <a:picLocks noChangeAspect="1"/>
          </p:cNvPicPr>
          <p:nvPr/>
        </p:nvPicPr>
        <p:blipFill>
          <a:blip r:embed="rId7" cstate="print"/>
          <a:srcRect/>
          <a:stretch>
            <a:fillRect/>
          </a:stretch>
        </p:blipFill>
        <p:spPr>
          <a:xfrm>
            <a:off x="233746" y="2873828"/>
            <a:ext cx="2494935" cy="2438400"/>
          </a:xfrm>
          <a:prstGeom prst="rect">
            <a:avLst/>
          </a:prstGeom>
          <a:ln w="88900" cap="sq" cmpd="thickThin">
            <a:solidFill>
              <a:srgbClr val="000000"/>
            </a:solidFill>
            <a:prstDash val="solid"/>
            <a:miter lim="800000"/>
            <a:headEnd/>
            <a:tailEnd/>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ccel="50000" decel="50000" autoRev="1" fill="hold" nodeType="withEffect">
                                  <p:stCondLst>
                                    <p:cond delay="0"/>
                                  </p:stCondLst>
                                  <p:endCondLst>
                                    <p:cond evt="onNext" delay="0">
                                      <p:tgtEl>
                                        <p:sldTgt/>
                                      </p:tgtEl>
                                    </p:cond>
                                  </p:endCondLst>
                                  <p:childTnLst>
                                    <p:animMotion origin="layout" path="M 0 8.67052E-7  L 0.25 8.67052E-7  E" pathEditMode="fixed" ptsTypes="">
                                      <p:cBhvr>
                                        <p:cTn id="6" dur="5000" fill="hold"/>
                                        <p:tgtEl>
                                          <p:spTgt spid="4"/>
                                        </p:tgtEl>
                                        <p:attrNameLst>
                                          <p:attrName>ppt_x</p:attrName>
                                          <p:attrName>ppt_y</p:attrName>
                                        </p:attrNameLst>
                                      </p:cBhvr>
                                    </p:animMotion>
                                  </p:childTnLst>
                                </p:cTn>
                              </p:par>
                              <p:par>
                                <p:cTn id="7" presetID="63" presetClass="path" presetSubtype="0" repeatCount="indefinite" accel="50000" decel="50000" autoRev="1" fill="hold" nodeType="withEffect">
                                  <p:stCondLst>
                                    <p:cond delay="0"/>
                                  </p:stCondLst>
                                  <p:endCondLst>
                                    <p:cond evt="onNext" delay="0">
                                      <p:tgtEl>
                                        <p:sldTgt/>
                                      </p:tgtEl>
                                    </p:cond>
                                  </p:endCondLst>
                                  <p:childTnLst>
                                    <p:animMotion origin="layout" path="M 0 -0.0111  L 0.25 -0.0111  E" pathEditMode="fixed" ptsTypes="">
                                      <p:cBhvr>
                                        <p:cTn id="8" dur="5000" fill="hold"/>
                                        <p:tgtEl>
                                          <p:spTgt spid="8"/>
                                        </p:tgtEl>
                                        <p:attrNameLst>
                                          <p:attrName>ppt_x</p:attrName>
                                          <p:attrName>ppt_y</p:attrName>
                                        </p:attrNameLst>
                                      </p:cBhvr>
                                    </p:animMotion>
                                  </p:childTnLst>
                                </p:cTn>
                              </p:par>
                              <p:par>
                                <p:cTn id="9" presetID="63" presetClass="path" presetSubtype="0" repeatCount="indefinite" accel="50000" decel="50000" autoRev="1" fill="hold" nodeType="withEffect">
                                  <p:stCondLst>
                                    <p:cond delay="0"/>
                                  </p:stCondLst>
                                  <p:endCondLst>
                                    <p:cond evt="onNext" delay="0">
                                      <p:tgtEl>
                                        <p:sldTgt/>
                                      </p:tgtEl>
                                    </p:cond>
                                  </p:endCondLst>
                                  <p:childTnLst>
                                    <p:animMotion origin="layout" path="M 0 -0.0111  L 0.25 -0.0111  E" pathEditMode="fixed" ptsTypes="">
                                      <p:cBhvr>
                                        <p:cTn id="10" dur="5000" fill="hold"/>
                                        <p:tgtEl>
                                          <p:spTgt spid="9"/>
                                        </p:tgtEl>
                                        <p:attrNameLst>
                                          <p:attrName>ppt_x</p:attrName>
                                          <p:attrName>ppt_y</p:attrName>
                                        </p:attrNameLst>
                                      </p:cBhvr>
                                    </p:animMotion>
                                  </p:childTnLst>
                                </p:cTn>
                              </p:par>
                              <p:par>
                                <p:cTn id="11" presetID="63" presetClass="path" presetSubtype="0" repeatCount="indefinite" accel="50000" decel="50000" autoRev="1" fill="hold" nodeType="withEffect">
                                  <p:stCondLst>
                                    <p:cond delay="0"/>
                                  </p:stCondLst>
                                  <p:endCondLst>
                                    <p:cond evt="onNext" delay="0">
                                      <p:tgtEl>
                                        <p:sldTgt/>
                                      </p:tgtEl>
                                    </p:cond>
                                  </p:endCondLst>
                                  <p:childTnLst>
                                    <p:animMotion origin="layout" path="M 0 -0.0111  L 0.25 -0.0111  E" pathEditMode="fixed" ptsTypes="">
                                      <p:cBhvr>
                                        <p:cTn id="12" dur="5000" fill="hold"/>
                                        <p:tgtEl>
                                          <p:spTgt spid="10"/>
                                        </p:tgtEl>
                                        <p:attrNameLst>
                                          <p:attrName>ppt_x</p:attrName>
                                          <p:attrName>ppt_y</p:attrName>
                                        </p:attrNameLst>
                                      </p:cBhvr>
                                    </p:animMotion>
                                  </p:childTnLst>
                                </p:cTn>
                              </p:par>
                              <p:par>
                                <p:cTn id="13" presetID="63" presetClass="path" presetSubtype="0" repeatCount="indefinite" accel="50000" decel="50000" autoRev="1" fill="hold" nodeType="withEffect">
                                  <p:stCondLst>
                                    <p:cond delay="0"/>
                                  </p:stCondLst>
                                  <p:endCondLst>
                                    <p:cond evt="onNext" delay="0">
                                      <p:tgtEl>
                                        <p:sldTgt/>
                                      </p:tgtEl>
                                    </p:cond>
                                  </p:endCondLst>
                                  <p:childTnLst>
                                    <p:animMotion origin="layout" path="M 0 0  L 0.25 0  E" pathEditMode="relative" ptsTypes="">
                                      <p:cBhvr>
                                        <p:cTn id="14" dur="5000" fill="hold"/>
                                        <p:tgtEl>
                                          <p:spTgt spid="1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图片 24578" descr="p000005424"/>
          <p:cNvPicPr>
            <a:picLocks noChangeAspect="1"/>
          </p:cNvPicPr>
          <p:nvPr/>
        </p:nvPicPr>
        <p:blipFill>
          <a:blip r:embed="rId2"/>
          <a:stretch>
            <a:fillRect/>
          </a:stretch>
        </p:blipFill>
        <p:spPr>
          <a:xfrm>
            <a:off x="1524000" y="908050"/>
            <a:ext cx="9144000" cy="4294188"/>
          </a:xfrm>
          <a:prstGeom prst="rect">
            <a:avLst/>
          </a:prstGeom>
          <a:noFill/>
          <a:ln w="9525">
            <a:noFill/>
          </a:ln>
        </p:spPr>
      </p:pic>
      <p:sp>
        <p:nvSpPr>
          <p:cNvPr id="24581" name="矩形 24580"/>
          <p:cNvSpPr/>
          <p:nvPr/>
        </p:nvSpPr>
        <p:spPr>
          <a:xfrm>
            <a:off x="1524000" y="5297171"/>
            <a:ext cx="9144000" cy="953135"/>
          </a:xfrm>
          <a:prstGeom prst="rect">
            <a:avLst/>
          </a:prstGeom>
          <a:noFill/>
          <a:ln w="9525">
            <a:noFill/>
          </a:ln>
        </p:spPr>
        <p:txBody>
          <a:bodyPr anchor="ctr">
            <a:spAutoFit/>
          </a:bodyPr>
          <a:lstStyle/>
          <a:p>
            <a:r>
              <a:rPr lang="zh-CN" altLang="en-US" sz="2800" dirty="0">
                <a:solidFill>
                  <a:srgbClr val="FF0066"/>
                </a:solidFill>
                <a:latin typeface="Arial" panose="020B0604020202020204" pitchFamily="34" charset="0"/>
              </a:rPr>
              <a:t>美国</a:t>
            </a:r>
            <a:r>
              <a:rPr lang="zh-CN" altLang="en-US" sz="2800" dirty="0">
                <a:latin typeface="Arial" panose="020B0604020202020204" pitchFamily="34" charset="0"/>
              </a:rPr>
              <a:t>大发明家</a:t>
            </a:r>
            <a:r>
              <a:rPr lang="zh-CN" altLang="en-US" sz="2800" dirty="0">
                <a:solidFill>
                  <a:srgbClr val="FF0066"/>
                </a:solidFill>
                <a:latin typeface="Arial" panose="020B0604020202020204" pitchFamily="34" charset="0"/>
              </a:rPr>
              <a:t>爱迪生</a:t>
            </a:r>
            <a:r>
              <a:rPr lang="zh-CN" altLang="en-US" sz="2800" dirty="0">
                <a:latin typeface="Arial" panose="020B0604020202020204" pitchFamily="34" charset="0"/>
              </a:rPr>
              <a:t>（</a:t>
            </a:r>
            <a:r>
              <a:rPr lang="en-US" altLang="zh-CN" sz="2800">
                <a:latin typeface="Arial" panose="020B0604020202020204" pitchFamily="34" charset="0"/>
              </a:rPr>
              <a:t>Edison,1847—</a:t>
            </a:r>
            <a:r>
              <a:rPr lang="en-US" altLang="zh-CN" sz="2800" dirty="0">
                <a:latin typeface="Arial" panose="020B0604020202020204" pitchFamily="34" charset="0"/>
              </a:rPr>
              <a:t>1931)</a:t>
            </a:r>
            <a:r>
              <a:rPr lang="zh-CN" altLang="en-US" sz="2800" dirty="0">
                <a:latin typeface="Arial" panose="020B0604020202020204" pitchFamily="34" charset="0"/>
              </a:rPr>
              <a:t>为电力的广泛应用做出了卓越的贡献。 </a:t>
            </a:r>
          </a:p>
        </p:txBody>
      </p:sp>
      <p:sp>
        <p:nvSpPr>
          <p:cNvPr id="24582" name="Text Box 10"/>
          <p:cNvSpPr txBox="1"/>
          <p:nvPr/>
        </p:nvSpPr>
        <p:spPr>
          <a:xfrm>
            <a:off x="1524000" y="0"/>
            <a:ext cx="4500563" cy="492125"/>
          </a:xfrm>
          <a:prstGeom prst="rect">
            <a:avLst/>
          </a:prstGeom>
          <a:noFill/>
          <a:ln w="9525">
            <a:noFill/>
          </a:ln>
        </p:spPr>
        <p:txBody>
          <a:bodyPr lIns="0" tIns="0" rIns="0" bIns="0" anchor="t" anchorCtr="1">
            <a:spAutoFit/>
          </a:bodyPr>
          <a:lstStyle/>
          <a:p>
            <a:r>
              <a:rPr lang="zh-CN" altLang="en-US" sz="3200" dirty="0">
                <a:effectLst>
                  <a:outerShdw blurRad="38100" dist="38100" dir="2700000">
                    <a:srgbClr val="C0C0C0"/>
                  </a:outerShdw>
                </a:effectLst>
                <a:latin typeface="Times New Roman" panose="02020603050405020304" pitchFamily="2" charset="0"/>
                <a:ea typeface="华文隶书" panose="02010800040101010101" pitchFamily="2" charset="-122"/>
              </a:rPr>
              <a:t>电灯的发明</a:t>
            </a:r>
          </a:p>
        </p:txBody>
      </p:sp>
    </p:spTree>
  </p:cSld>
  <p:clrMapOvr>
    <a:masterClrMapping/>
  </p:clrMapOvr>
  <p:transition>
    <p:check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47105"/>
          <p:cNvSpPr txBox="1"/>
          <p:nvPr/>
        </p:nvSpPr>
        <p:spPr>
          <a:xfrm>
            <a:off x="6426200" y="6224588"/>
            <a:ext cx="4064000" cy="553720"/>
          </a:xfrm>
          <a:prstGeom prst="rect">
            <a:avLst/>
          </a:prstGeom>
          <a:noFill/>
          <a:ln w="9525">
            <a:noFill/>
          </a:ln>
        </p:spPr>
        <p:txBody>
          <a:bodyPr wrap="none" lIns="0" tIns="0" rIns="0" bIns="0" anchor="t">
            <a:spAutoFit/>
          </a:bodyPr>
          <a:lstStyle/>
          <a:p>
            <a:pPr algn="ctr"/>
            <a:r>
              <a:rPr lang="en-US" altLang="zh-CN" sz="2000" dirty="0">
                <a:solidFill>
                  <a:srgbClr val="663300"/>
                </a:solidFill>
                <a:latin typeface="Times New Roman" panose="02020603050405020304" pitchFamily="2" charset="0"/>
                <a:ea typeface="黑体" panose="02010600030101010101" pitchFamily="49" charset="-122"/>
              </a:rPr>
              <a:t>1888</a:t>
            </a:r>
            <a:r>
              <a:rPr lang="zh-CN" altLang="en-US" sz="2000" dirty="0">
                <a:solidFill>
                  <a:srgbClr val="663300"/>
                </a:solidFill>
                <a:latin typeface="Times New Roman" panose="02020603050405020304" pitchFamily="2" charset="0"/>
                <a:ea typeface="黑体" panose="02010600030101010101" pitchFamily="49" charset="-122"/>
              </a:rPr>
              <a:t>年爱迪生在唱筒型留声机旁打盹</a:t>
            </a:r>
          </a:p>
          <a:p>
            <a:pPr algn="ctr"/>
            <a:r>
              <a:rPr lang="zh-CN" altLang="en-US" sz="1600" dirty="0">
                <a:solidFill>
                  <a:schemeClr val="bg2"/>
                </a:solidFill>
                <a:latin typeface="楷体_GB2312" panose="02010609030101010101" charset="-122"/>
                <a:ea typeface="楷体_GB2312" panose="02010609030101010101" charset="-122"/>
              </a:rPr>
              <a:t>为改进这架留声机　一连五天没睡觉</a:t>
            </a:r>
          </a:p>
        </p:txBody>
      </p:sp>
      <p:sp>
        <p:nvSpPr>
          <p:cNvPr id="47107" name="矩形 47106"/>
          <p:cNvSpPr/>
          <p:nvPr/>
        </p:nvSpPr>
        <p:spPr>
          <a:xfrm>
            <a:off x="1703388" y="5468938"/>
            <a:ext cx="4578350" cy="130746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a:t>
            </a:r>
            <a:r>
              <a:rPr lang="en-US" altLang="zh-CN" sz="1700" dirty="0">
                <a:solidFill>
                  <a:srgbClr val="333333"/>
                </a:solidFill>
                <a:latin typeface="华文楷体" pitchFamily="2" charset="-122"/>
                <a:ea typeface="华文楷体" pitchFamily="2" charset="-122"/>
              </a:rPr>
              <a:t>1879</a:t>
            </a:r>
            <a:r>
              <a:rPr lang="zh-CN" altLang="en-US" sz="1700" dirty="0">
                <a:solidFill>
                  <a:srgbClr val="333333"/>
                </a:solidFill>
                <a:latin typeface="华文楷体" pitchFamily="2" charset="-122"/>
                <a:ea typeface="华文楷体" pitchFamily="2" charset="-122"/>
              </a:rPr>
              <a:t>年</a:t>
            </a:r>
            <a:r>
              <a:rPr lang="en-US" altLang="zh-CN" sz="1700" dirty="0">
                <a:solidFill>
                  <a:srgbClr val="333333"/>
                </a:solidFill>
                <a:latin typeface="华文楷体" pitchFamily="2" charset="-122"/>
                <a:ea typeface="华文楷体" pitchFamily="2" charset="-122"/>
              </a:rPr>
              <a:t>10</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21</a:t>
            </a:r>
            <a:r>
              <a:rPr lang="zh-CN" altLang="en-US" sz="1700" dirty="0">
                <a:solidFill>
                  <a:srgbClr val="333333"/>
                </a:solidFill>
                <a:latin typeface="华文楷体" pitchFamily="2" charset="-122"/>
                <a:ea typeface="华文楷体" pitchFamily="2" charset="-122"/>
              </a:rPr>
              <a:t>日发明高阻力白炽灯，它连续点燃了</a:t>
            </a:r>
            <a:r>
              <a:rPr lang="en-US" altLang="zh-CN" sz="1700" dirty="0">
                <a:solidFill>
                  <a:srgbClr val="333333"/>
                </a:solidFill>
                <a:latin typeface="华文楷体" pitchFamily="2" charset="-122"/>
                <a:ea typeface="华文楷体" pitchFamily="2" charset="-122"/>
              </a:rPr>
              <a:t>40</a:t>
            </a:r>
            <a:r>
              <a:rPr lang="zh-CN" altLang="en-US" sz="1700" dirty="0">
                <a:solidFill>
                  <a:srgbClr val="333333"/>
                </a:solidFill>
                <a:latin typeface="华文楷体" pitchFamily="2" charset="-122"/>
                <a:ea typeface="华文楷体" pitchFamily="2" charset="-122"/>
              </a:rPr>
              <a:t>个小时。</a:t>
            </a:r>
            <a:r>
              <a:rPr lang="en-US" altLang="zh-CN" sz="1700" dirty="0">
                <a:solidFill>
                  <a:srgbClr val="333333"/>
                </a:solidFill>
                <a:latin typeface="华文楷体" pitchFamily="2" charset="-122"/>
                <a:ea typeface="华文楷体" pitchFamily="2" charset="-122"/>
              </a:rPr>
              <a:t>11</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1</a:t>
            </a:r>
            <a:r>
              <a:rPr lang="zh-CN" altLang="en-US" sz="1700" dirty="0">
                <a:solidFill>
                  <a:srgbClr val="333333"/>
                </a:solidFill>
                <a:latin typeface="华文楷体" pitchFamily="2" charset="-122"/>
                <a:ea typeface="华文楷体" pitchFamily="2" charset="-122"/>
              </a:rPr>
              <a:t>日申请碳丝灯专利。</a:t>
            </a:r>
            <a:r>
              <a:rPr lang="en-US" altLang="zh-CN" sz="1700" dirty="0">
                <a:solidFill>
                  <a:srgbClr val="333333"/>
                </a:solidFill>
                <a:latin typeface="华文楷体" pitchFamily="2" charset="-122"/>
                <a:ea typeface="华文楷体" pitchFamily="2" charset="-122"/>
              </a:rPr>
              <a:t>12</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21</a:t>
            </a:r>
            <a:r>
              <a:rPr lang="zh-CN" altLang="en-US" sz="1700" dirty="0">
                <a:solidFill>
                  <a:srgbClr val="333333"/>
                </a:solidFill>
                <a:latin typeface="华文楷体" pitchFamily="2" charset="-122"/>
                <a:ea typeface="华文楷体" pitchFamily="2" charset="-122"/>
              </a:rPr>
              <a:t>日</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纽约快报</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报道了爱迪生的白炽电灯。</a:t>
            </a:r>
            <a:r>
              <a:rPr lang="en-US" altLang="zh-CN" sz="1700" dirty="0">
                <a:solidFill>
                  <a:srgbClr val="333333"/>
                </a:solidFill>
                <a:latin typeface="华文楷体" pitchFamily="2" charset="-122"/>
                <a:ea typeface="华文楷体" pitchFamily="2" charset="-122"/>
              </a:rPr>
              <a:t>12</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25</a:t>
            </a:r>
            <a:r>
              <a:rPr lang="zh-CN" altLang="en-US" sz="1700" dirty="0">
                <a:solidFill>
                  <a:srgbClr val="333333"/>
                </a:solidFill>
                <a:latin typeface="华文楷体" pitchFamily="2" charset="-122"/>
                <a:ea typeface="华文楷体" pitchFamily="2" charset="-122"/>
              </a:rPr>
              <a:t>日对来自纽约市的</a:t>
            </a:r>
            <a:r>
              <a:rPr lang="en-US" altLang="zh-CN" sz="1700" dirty="0">
                <a:solidFill>
                  <a:srgbClr val="333333"/>
                </a:solidFill>
                <a:latin typeface="华文楷体" pitchFamily="2" charset="-122"/>
                <a:ea typeface="华文楷体" pitchFamily="2" charset="-122"/>
              </a:rPr>
              <a:t>3000</a:t>
            </a:r>
            <a:r>
              <a:rPr lang="zh-CN" altLang="en-US" sz="1700" dirty="0">
                <a:solidFill>
                  <a:srgbClr val="333333"/>
                </a:solidFill>
                <a:latin typeface="华文楷体" pitchFamily="2" charset="-122"/>
                <a:ea typeface="华文楷体" pitchFamily="2" charset="-122"/>
              </a:rPr>
              <a:t>名参观者在门罗公园作公开电灯表演。</a:t>
            </a:r>
          </a:p>
        </p:txBody>
      </p:sp>
      <p:sp>
        <p:nvSpPr>
          <p:cNvPr id="47108" name="文本框 47107"/>
          <p:cNvSpPr txBox="1"/>
          <p:nvPr/>
        </p:nvSpPr>
        <p:spPr>
          <a:xfrm>
            <a:off x="1808798" y="2032000"/>
            <a:ext cx="307340" cy="2540000"/>
          </a:xfrm>
          <a:prstGeom prst="rect">
            <a:avLst/>
          </a:prstGeom>
          <a:noFill/>
          <a:ln w="9525">
            <a:noFill/>
          </a:ln>
        </p:spPr>
        <p:txBody>
          <a:bodyPr vert="eaVert"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爱迪生发明的耐用灯泡</a:t>
            </a:r>
          </a:p>
        </p:txBody>
      </p:sp>
      <p:sp>
        <p:nvSpPr>
          <p:cNvPr id="47109" name="文本框 47108"/>
          <p:cNvSpPr txBox="1"/>
          <p:nvPr/>
        </p:nvSpPr>
        <p:spPr>
          <a:xfrm>
            <a:off x="9021763" y="1866900"/>
            <a:ext cx="1524000" cy="615315"/>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第一台留声机</a:t>
            </a:r>
          </a:p>
          <a:p>
            <a:pPr algn="ctr"/>
            <a:r>
              <a:rPr lang="en-US" altLang="zh-CN" sz="2000" dirty="0">
                <a:solidFill>
                  <a:srgbClr val="663300"/>
                </a:solidFill>
                <a:latin typeface="Times New Roman" panose="02020603050405020304" pitchFamily="2" charset="0"/>
                <a:ea typeface="黑体" panose="02010600030101010101" pitchFamily="49" charset="-122"/>
              </a:rPr>
              <a:t>1877</a:t>
            </a:r>
            <a:r>
              <a:rPr lang="zh-CN" altLang="en-US" sz="2000" dirty="0">
                <a:solidFill>
                  <a:srgbClr val="663300"/>
                </a:solidFill>
                <a:latin typeface="Times New Roman" panose="02020603050405020304" pitchFamily="2" charset="0"/>
                <a:ea typeface="黑体" panose="02010600030101010101" pitchFamily="49" charset="-122"/>
              </a:rPr>
              <a:t>年制造</a:t>
            </a:r>
          </a:p>
        </p:txBody>
      </p:sp>
      <p:pic>
        <p:nvPicPr>
          <p:cNvPr id="47110" name="图片 47109" descr="d"/>
          <p:cNvPicPr>
            <a:picLocks noChangeAspect="1"/>
          </p:cNvPicPr>
          <p:nvPr/>
        </p:nvPicPr>
        <p:blipFill>
          <a:blip r:embed="rId2"/>
          <a:stretch>
            <a:fillRect/>
          </a:stretch>
        </p:blipFill>
        <p:spPr>
          <a:xfrm>
            <a:off x="2413000" y="1027113"/>
            <a:ext cx="3159125" cy="4371975"/>
          </a:xfrm>
          <a:prstGeom prst="rect">
            <a:avLst/>
          </a:prstGeom>
          <a:noFill/>
          <a:ln w="9525">
            <a:noFill/>
          </a:ln>
        </p:spPr>
      </p:pic>
      <p:pic>
        <p:nvPicPr>
          <p:cNvPr id="47111" name="图片 47110" descr="l"/>
          <p:cNvPicPr>
            <a:picLocks noChangeAspect="1"/>
          </p:cNvPicPr>
          <p:nvPr/>
        </p:nvPicPr>
        <p:blipFill>
          <a:blip r:embed="rId3"/>
          <a:stretch>
            <a:fillRect/>
          </a:stretch>
        </p:blipFill>
        <p:spPr>
          <a:xfrm>
            <a:off x="5848350" y="1033463"/>
            <a:ext cx="3232150" cy="2273300"/>
          </a:xfrm>
          <a:prstGeom prst="rect">
            <a:avLst/>
          </a:prstGeom>
          <a:noFill/>
          <a:ln w="9525">
            <a:noFill/>
          </a:ln>
        </p:spPr>
      </p:pic>
      <p:pic>
        <p:nvPicPr>
          <p:cNvPr id="47112" name="图片 47111" descr="a"/>
          <p:cNvPicPr>
            <a:picLocks noChangeAspect="1"/>
          </p:cNvPicPr>
          <p:nvPr/>
        </p:nvPicPr>
        <p:blipFill>
          <a:blip r:embed="rId4"/>
          <a:stretch>
            <a:fillRect/>
          </a:stretch>
        </p:blipFill>
        <p:spPr>
          <a:xfrm>
            <a:off x="6342063" y="3346450"/>
            <a:ext cx="3962400" cy="2776538"/>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5649913" y="4221163"/>
            <a:ext cx="2552700" cy="307340"/>
          </a:xfrm>
          <a:prstGeom prst="rect">
            <a:avLst/>
          </a:prstGeom>
          <a:noFill/>
          <a:ln w="9525" algn="ctr">
            <a:noFill/>
            <a:miter lim="800000"/>
          </a:ln>
          <a:effectLst/>
        </p:spPr>
        <p:txBody>
          <a:bodyPr wrap="none" lIns="0" tIns="0" rIns="0" bIns="0">
            <a:spAutoFit/>
          </a:bodyPr>
          <a:lstStyle/>
          <a:p>
            <a:pPr algn="ct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爱迪生发明的电灯灯泡</a:t>
            </a:r>
          </a:p>
        </p:txBody>
      </p:sp>
      <p:sp>
        <p:nvSpPr>
          <p:cNvPr id="11267" name="Text Box 3"/>
          <p:cNvSpPr txBox="1">
            <a:spLocks noChangeArrowheads="1"/>
          </p:cNvSpPr>
          <p:nvPr/>
        </p:nvSpPr>
        <p:spPr bwMode="auto">
          <a:xfrm>
            <a:off x="9050179" y="4292600"/>
            <a:ext cx="1275080" cy="307340"/>
          </a:xfrm>
          <a:prstGeom prst="rect">
            <a:avLst/>
          </a:prstGeom>
          <a:noFill/>
          <a:ln w="9525" algn="ctr">
            <a:noFill/>
            <a:miter lim="800000"/>
          </a:ln>
          <a:effectLst/>
        </p:spPr>
        <p:txBody>
          <a:bodyPr wrap="none" lIns="0" tIns="0" rIns="0" bIns="0">
            <a:spAutoFit/>
          </a:bodyPr>
          <a:lstStyle/>
          <a:p>
            <a:pPr marR="0" algn="ctr" defTabSz="914400">
              <a:buClrTx/>
              <a:buSzTx/>
              <a:buFontTx/>
              <a:buNone/>
              <a:defRPr/>
            </a:pPr>
            <a:r>
              <a:rPr kumimoji="1" lang="zh-CN" altLang="en-US" sz="2000" b="1" kern="1200" cap="none" spc="0" normalizeH="0" baseline="0" noProof="0" smtClean="0">
                <a:solidFill>
                  <a:srgbClr val="CC00FF"/>
                </a:solidFill>
                <a:effectLst>
                  <a:outerShdw blurRad="38100" dist="38100" dir="2700000" algn="tl">
                    <a:srgbClr val="C0C0C0"/>
                  </a:outerShdw>
                </a:effectLst>
                <a:latin typeface="Times New Roman" panose="02020603050405020304" pitchFamily="2" charset="0"/>
                <a:ea typeface="黑体" panose="02010600030101010101" pitchFamily="49" charset="-122"/>
                <a:cs typeface="+mn-cs"/>
              </a:rPr>
              <a:t>电灯灯座</a:t>
            </a:r>
            <a:r>
              <a:rPr kumimoji="1" lang="zh-CN" altLang="en-US" sz="2000" b="1" kern="1200" cap="none" spc="0" normalizeH="0" baseline="0" noProof="0" smtClean="0">
                <a:solidFill>
                  <a:schemeClr val="accent2"/>
                </a:solidFill>
                <a:latin typeface="Times New Roman" panose="02020603050405020304" pitchFamily="2" charset="0"/>
                <a:ea typeface="黑体" panose="02010600030101010101" pitchFamily="49" charset="-122"/>
                <a:cs typeface="+mn-cs"/>
              </a:rPr>
              <a:t>→</a:t>
            </a:r>
          </a:p>
        </p:txBody>
      </p:sp>
      <p:sp>
        <p:nvSpPr>
          <p:cNvPr id="11268" name="Text Box 4"/>
          <p:cNvSpPr txBox="1">
            <a:spLocks noChangeArrowheads="1"/>
          </p:cNvSpPr>
          <p:nvPr/>
        </p:nvSpPr>
        <p:spPr bwMode="auto">
          <a:xfrm>
            <a:off x="2424113" y="4221163"/>
            <a:ext cx="2586038" cy="307340"/>
          </a:xfrm>
          <a:prstGeom prst="rect">
            <a:avLst/>
          </a:prstGeom>
          <a:noFill/>
          <a:ln w="9525" algn="ctr">
            <a:noFill/>
            <a:miter lim="800000"/>
          </a:ln>
          <a:effectLst/>
        </p:spPr>
        <p:txBody>
          <a:bodyPr lIns="0" tIns="0" rIns="0" bIns="0">
            <a:spAutoFit/>
          </a:bodyPr>
          <a:lstStyle/>
          <a:p>
            <a:pPr algn="ct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托马斯</a:t>
            </a:r>
            <a:r>
              <a:rPr lang="en-US" altLang="zh-CN" sz="2000" b="1" dirty="0">
                <a:effectLst>
                  <a:outerShdw blurRad="38100" dist="38100" dir="2700000">
                    <a:srgbClr val="C0C0C0"/>
                  </a:outerShdw>
                </a:effectLst>
                <a:latin typeface="Times New Roman" panose="02020603050405020304" pitchFamily="2" charset="0"/>
                <a:ea typeface="黑体" panose="02010600030101010101" pitchFamily="49" charset="-122"/>
              </a:rPr>
              <a:t>·</a:t>
            </a: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阿尔瓦</a:t>
            </a:r>
            <a:r>
              <a:rPr lang="en-US" altLang="zh-CN" sz="2000" b="1" dirty="0">
                <a:effectLst>
                  <a:outerShdw blurRad="38100" dist="38100" dir="2700000">
                    <a:srgbClr val="C0C0C0"/>
                  </a:outerShdw>
                </a:effectLst>
                <a:latin typeface="Times New Roman" panose="02020603050405020304" pitchFamily="2" charset="0"/>
                <a:ea typeface="黑体" panose="02010600030101010101" pitchFamily="49" charset="-122"/>
              </a:rPr>
              <a:t>·</a:t>
            </a: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爱迪生</a:t>
            </a:r>
            <a:endParaRPr lang="zh-CN" altLang="en-US" sz="1600" b="1" dirty="0">
              <a:effectLst>
                <a:outerShdw blurRad="38100" dist="38100" dir="2700000">
                  <a:srgbClr val="C0C0C0"/>
                </a:outerShdw>
              </a:effectLst>
              <a:latin typeface="楷体_GB2312" panose="02010609030101010101" charset="-122"/>
              <a:ea typeface="楷体_GB2312" panose="02010609030101010101" charset="-122"/>
            </a:endParaRPr>
          </a:p>
        </p:txBody>
      </p:sp>
      <p:pic>
        <p:nvPicPr>
          <p:cNvPr id="17413" name="Picture 5" descr="d"/>
          <p:cNvPicPr>
            <a:picLocks noChangeAspect="1"/>
          </p:cNvPicPr>
          <p:nvPr/>
        </p:nvPicPr>
        <p:blipFill>
          <a:blip r:embed="rId2"/>
          <a:stretch>
            <a:fillRect/>
          </a:stretch>
        </p:blipFill>
        <p:spPr>
          <a:xfrm>
            <a:off x="5519738" y="404813"/>
            <a:ext cx="2947987" cy="3575050"/>
          </a:xfrm>
          <a:prstGeom prst="rect">
            <a:avLst/>
          </a:prstGeom>
          <a:noFill/>
          <a:ln w="9525">
            <a:noFill/>
          </a:ln>
        </p:spPr>
      </p:pic>
      <p:pic>
        <p:nvPicPr>
          <p:cNvPr id="17414" name="Picture 6" descr="a"/>
          <p:cNvPicPr>
            <a:picLocks noChangeAspect="1"/>
          </p:cNvPicPr>
          <p:nvPr/>
        </p:nvPicPr>
        <p:blipFill>
          <a:blip r:embed="rId3"/>
          <a:stretch>
            <a:fillRect/>
          </a:stretch>
        </p:blipFill>
        <p:spPr>
          <a:xfrm>
            <a:off x="1524000" y="981075"/>
            <a:ext cx="3868738" cy="3095625"/>
          </a:xfrm>
          <a:prstGeom prst="rect">
            <a:avLst/>
          </a:prstGeom>
          <a:noFill/>
          <a:ln w="9525">
            <a:noFill/>
          </a:ln>
        </p:spPr>
      </p:pic>
      <p:pic>
        <p:nvPicPr>
          <p:cNvPr id="17415" name="Picture 7" descr="d"/>
          <p:cNvPicPr>
            <a:picLocks noChangeAspect="1"/>
          </p:cNvPicPr>
          <p:nvPr/>
        </p:nvPicPr>
        <p:blipFill>
          <a:blip r:embed="rId4">
            <a:lum bright="-6000" contrast="12000"/>
          </a:blip>
          <a:stretch>
            <a:fillRect/>
          </a:stretch>
        </p:blipFill>
        <p:spPr>
          <a:xfrm>
            <a:off x="8423275" y="765175"/>
            <a:ext cx="2244725" cy="3798888"/>
          </a:xfrm>
          <a:prstGeom prst="rect">
            <a:avLst/>
          </a:prstGeom>
          <a:noFill/>
          <a:ln w="9525">
            <a:noFill/>
          </a:ln>
        </p:spPr>
      </p:pic>
      <p:sp>
        <p:nvSpPr>
          <p:cNvPr id="17416" name="矩形 17415"/>
          <p:cNvSpPr/>
          <p:nvPr/>
        </p:nvSpPr>
        <p:spPr>
          <a:xfrm>
            <a:off x="1524000" y="4938396"/>
            <a:ext cx="9144000" cy="953135"/>
          </a:xfrm>
          <a:prstGeom prst="rect">
            <a:avLst/>
          </a:prstGeom>
          <a:noFill/>
          <a:ln w="9525">
            <a:noFill/>
          </a:ln>
        </p:spPr>
        <p:txBody>
          <a:bodyPr anchor="ctr">
            <a:spAutoFit/>
          </a:bodyPr>
          <a:lstStyle/>
          <a:p>
            <a:r>
              <a:rPr lang="en-US" altLang="zh-CN" sz="2800" dirty="0">
                <a:latin typeface="Arial" panose="020B0604020202020204" pitchFamily="34" charset="0"/>
              </a:rPr>
              <a:t>1879</a:t>
            </a:r>
            <a:r>
              <a:rPr lang="zh-CN" altLang="en-US" sz="2800" dirty="0">
                <a:latin typeface="Arial" panose="020B0604020202020204" pitchFamily="34" charset="0"/>
              </a:rPr>
              <a:t>年他发明的</a:t>
            </a:r>
            <a:r>
              <a:rPr lang="zh-CN" altLang="en-US" sz="2800" dirty="0">
                <a:solidFill>
                  <a:srgbClr val="FF0066"/>
                </a:solidFill>
                <a:latin typeface="Arial" panose="020B0604020202020204" pitchFamily="34" charset="0"/>
              </a:rPr>
              <a:t>耐用电灯泡</a:t>
            </a:r>
            <a:r>
              <a:rPr lang="zh-CN" altLang="en-US" sz="2800" dirty="0">
                <a:latin typeface="Arial" panose="020B0604020202020204" pitchFamily="34" charset="0"/>
              </a:rPr>
              <a:t>，改变了人类传统的照明方式，电与千家万户的生活从此紧密相连。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文本框 48129"/>
          <p:cNvSpPr txBox="1"/>
          <p:nvPr/>
        </p:nvSpPr>
        <p:spPr>
          <a:xfrm>
            <a:off x="4621213" y="3381375"/>
            <a:ext cx="2794000" cy="55372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早期法国凡尔赛宫的电话</a:t>
            </a:r>
          </a:p>
          <a:p>
            <a:pPr algn="ctr"/>
            <a:r>
              <a:rPr lang="en-US" altLang="zh-CN" sz="1600" dirty="0">
                <a:solidFill>
                  <a:schemeClr val="bg2"/>
                </a:solidFill>
                <a:latin typeface="楷体_GB2312" panose="02010609030101010101" charset="-122"/>
                <a:ea typeface="楷体_GB2312" panose="02010609030101010101" charset="-122"/>
              </a:rPr>
              <a:t>1877</a:t>
            </a:r>
            <a:r>
              <a:rPr lang="zh-CN" altLang="en-US" sz="1600" dirty="0">
                <a:solidFill>
                  <a:schemeClr val="bg2"/>
                </a:solidFill>
                <a:latin typeface="楷体_GB2312" panose="02010609030101010101" charset="-122"/>
                <a:ea typeface="楷体_GB2312" panose="02010609030101010101" charset="-122"/>
              </a:rPr>
              <a:t>年改进了贝尔电话</a:t>
            </a:r>
          </a:p>
        </p:txBody>
      </p:sp>
      <p:sp>
        <p:nvSpPr>
          <p:cNvPr id="48131" name="文本框 48130"/>
          <p:cNvSpPr txBox="1"/>
          <p:nvPr/>
        </p:nvSpPr>
        <p:spPr>
          <a:xfrm>
            <a:off x="7994650" y="3381375"/>
            <a:ext cx="2032000" cy="55372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门罗公园试验电车</a:t>
            </a:r>
          </a:p>
          <a:p>
            <a:pPr algn="ctr"/>
            <a:r>
              <a:rPr lang="en-US" altLang="zh-CN" sz="1600" dirty="0">
                <a:solidFill>
                  <a:schemeClr val="bg2"/>
                </a:solidFill>
                <a:latin typeface="楷体_GB2312" panose="02010609030101010101" charset="-122"/>
                <a:ea typeface="楷体_GB2312" panose="02010609030101010101" charset="-122"/>
              </a:rPr>
              <a:t>1881</a:t>
            </a:r>
            <a:r>
              <a:rPr lang="zh-CN" altLang="en-US" sz="1600" dirty="0">
                <a:solidFill>
                  <a:schemeClr val="bg2"/>
                </a:solidFill>
                <a:latin typeface="楷体_GB2312" panose="02010609030101010101" charset="-122"/>
                <a:ea typeface="楷体_GB2312" panose="02010609030101010101" charset="-122"/>
              </a:rPr>
              <a:t>年</a:t>
            </a:r>
          </a:p>
        </p:txBody>
      </p:sp>
      <p:sp>
        <p:nvSpPr>
          <p:cNvPr id="48132" name="文本框 48131"/>
          <p:cNvSpPr txBox="1"/>
          <p:nvPr/>
        </p:nvSpPr>
        <p:spPr>
          <a:xfrm>
            <a:off x="2049463" y="3381375"/>
            <a:ext cx="2032000" cy="55372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二重、四重电报机</a:t>
            </a:r>
          </a:p>
          <a:p>
            <a:pPr algn="ctr"/>
            <a:r>
              <a:rPr lang="en-US" altLang="zh-CN" sz="1600" dirty="0">
                <a:solidFill>
                  <a:schemeClr val="bg2"/>
                </a:solidFill>
                <a:latin typeface="楷体_GB2312" panose="02010609030101010101" charset="-122"/>
                <a:ea typeface="楷体_GB2312" panose="02010609030101010101" charset="-122"/>
              </a:rPr>
              <a:t>1872</a:t>
            </a:r>
            <a:r>
              <a:rPr lang="zh-CN" altLang="en-US" sz="1600" dirty="0">
                <a:solidFill>
                  <a:schemeClr val="bg2"/>
                </a:solidFill>
                <a:latin typeface="楷体_GB2312" panose="02010609030101010101" charset="-122"/>
                <a:ea typeface="楷体_GB2312" panose="02010609030101010101" charset="-122"/>
              </a:rPr>
              <a:t>至</a:t>
            </a:r>
            <a:r>
              <a:rPr lang="en-US" altLang="zh-CN" sz="1600" dirty="0">
                <a:solidFill>
                  <a:schemeClr val="bg2"/>
                </a:solidFill>
                <a:latin typeface="楷体_GB2312" panose="02010609030101010101" charset="-122"/>
                <a:ea typeface="楷体_GB2312" panose="02010609030101010101" charset="-122"/>
              </a:rPr>
              <a:t>1875</a:t>
            </a:r>
            <a:r>
              <a:rPr lang="zh-CN" altLang="en-US" sz="1600" dirty="0">
                <a:solidFill>
                  <a:schemeClr val="bg2"/>
                </a:solidFill>
                <a:latin typeface="楷体_GB2312" panose="02010609030101010101" charset="-122"/>
                <a:ea typeface="楷体_GB2312" panose="02010609030101010101" charset="-122"/>
              </a:rPr>
              <a:t>年</a:t>
            </a:r>
          </a:p>
        </p:txBody>
      </p:sp>
      <p:pic>
        <p:nvPicPr>
          <p:cNvPr id="48133" name="图片 48132" descr="18爱迪生发明的电影机"/>
          <p:cNvPicPr>
            <a:picLocks noChangeAspect="1"/>
          </p:cNvPicPr>
          <p:nvPr/>
        </p:nvPicPr>
        <p:blipFill>
          <a:blip r:embed="rId3"/>
          <a:stretch>
            <a:fillRect/>
          </a:stretch>
        </p:blipFill>
        <p:spPr>
          <a:xfrm>
            <a:off x="1711325" y="4037013"/>
            <a:ext cx="2865438" cy="2000250"/>
          </a:xfrm>
          <a:prstGeom prst="rect">
            <a:avLst/>
          </a:prstGeom>
          <a:noFill/>
          <a:ln w="9525">
            <a:noFill/>
          </a:ln>
        </p:spPr>
      </p:pic>
      <p:sp>
        <p:nvSpPr>
          <p:cNvPr id="48134" name="矩形 48133"/>
          <p:cNvSpPr/>
          <p:nvPr/>
        </p:nvSpPr>
        <p:spPr>
          <a:xfrm>
            <a:off x="1773238" y="6045200"/>
            <a:ext cx="2743200" cy="749935"/>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爱迪生发明的电影机</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1889</a:t>
            </a:r>
            <a:r>
              <a:rPr lang="zh-CN" altLang="en-US" sz="1600" dirty="0">
                <a:solidFill>
                  <a:schemeClr val="bg2"/>
                </a:solidFill>
                <a:latin typeface="楷体_GB2312" panose="02010609030101010101" charset="-122"/>
                <a:ea typeface="楷体_GB2312" panose="02010609030101010101" charset="-122"/>
              </a:rPr>
              <a:t>年完成活动电影机</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1910</a:t>
            </a:r>
            <a:r>
              <a:rPr lang="zh-CN" altLang="en-US" sz="1600" dirty="0">
                <a:solidFill>
                  <a:schemeClr val="bg2"/>
                </a:solidFill>
                <a:latin typeface="楷体_GB2312" panose="02010609030101010101" charset="-122"/>
                <a:ea typeface="楷体_GB2312" panose="02010609030101010101" charset="-122"/>
              </a:rPr>
              <a:t>年</a:t>
            </a:r>
            <a:r>
              <a:rPr lang="en-US" altLang="zh-CN" sz="1600" dirty="0">
                <a:solidFill>
                  <a:schemeClr val="bg2"/>
                </a:solidFill>
                <a:latin typeface="楷体_GB2312" panose="02010609030101010101" charset="-122"/>
                <a:ea typeface="楷体_GB2312" panose="02010609030101010101" charset="-122"/>
              </a:rPr>
              <a:t>8</a:t>
            </a:r>
            <a:r>
              <a:rPr lang="zh-CN" altLang="en-US" sz="1600" dirty="0">
                <a:solidFill>
                  <a:schemeClr val="bg2"/>
                </a:solidFill>
                <a:latin typeface="楷体_GB2312" panose="02010609030101010101" charset="-122"/>
                <a:ea typeface="楷体_GB2312" panose="02010609030101010101" charset="-122"/>
              </a:rPr>
              <a:t>月</a:t>
            </a:r>
            <a:r>
              <a:rPr lang="en-US" altLang="zh-CN" sz="1600" dirty="0">
                <a:solidFill>
                  <a:schemeClr val="bg2"/>
                </a:solidFill>
                <a:latin typeface="楷体_GB2312" panose="02010609030101010101" charset="-122"/>
                <a:ea typeface="楷体_GB2312" panose="02010609030101010101" charset="-122"/>
              </a:rPr>
              <a:t>27</a:t>
            </a:r>
            <a:r>
              <a:rPr lang="zh-CN" altLang="en-US" sz="1600" dirty="0">
                <a:solidFill>
                  <a:schemeClr val="bg2"/>
                </a:solidFill>
                <a:latin typeface="楷体_GB2312" panose="02010609030101010101" charset="-122"/>
                <a:ea typeface="楷体_GB2312" panose="02010609030101010101" charset="-122"/>
              </a:rPr>
              <a:t>日发明有声电影机</a:t>
            </a:r>
          </a:p>
        </p:txBody>
      </p:sp>
      <p:sp>
        <p:nvSpPr>
          <p:cNvPr id="48135" name="矩形 48134"/>
          <p:cNvSpPr/>
          <p:nvPr/>
        </p:nvSpPr>
        <p:spPr>
          <a:xfrm>
            <a:off x="5670550" y="6261100"/>
            <a:ext cx="762000" cy="55372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电压表</a:t>
            </a:r>
          </a:p>
          <a:p>
            <a:pPr algn="ctr"/>
            <a:r>
              <a:rPr lang="zh-CN" altLang="en-US" sz="1600" dirty="0">
                <a:solidFill>
                  <a:schemeClr val="bg2"/>
                </a:solidFill>
                <a:latin typeface="楷体_GB2312" panose="02010609030101010101" charset="-122"/>
                <a:ea typeface="楷体_GB2312" panose="02010609030101010101" charset="-122"/>
              </a:rPr>
              <a:t>符号</a:t>
            </a:r>
            <a:r>
              <a:rPr lang="en-US" altLang="zh-CN" sz="1600" dirty="0">
                <a:solidFill>
                  <a:schemeClr val="bg2"/>
                </a:solidFill>
                <a:latin typeface="Times New Roman" panose="02020603050405020304" pitchFamily="2" charset="0"/>
                <a:ea typeface="楷体_GB2312" panose="02010609030101010101" charset="-122"/>
              </a:rPr>
              <a:t>V</a:t>
            </a:r>
          </a:p>
        </p:txBody>
      </p:sp>
      <p:sp>
        <p:nvSpPr>
          <p:cNvPr id="48136" name="矩形 48135"/>
          <p:cNvSpPr/>
          <p:nvPr/>
        </p:nvSpPr>
        <p:spPr>
          <a:xfrm>
            <a:off x="8121650" y="6261100"/>
            <a:ext cx="1828800" cy="55372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蓄电池</a:t>
            </a:r>
          </a:p>
          <a:p>
            <a:pPr algn="ctr"/>
            <a:r>
              <a:rPr lang="en-US" altLang="zh-CN" sz="1600" dirty="0">
                <a:solidFill>
                  <a:schemeClr val="bg2"/>
                </a:solidFill>
                <a:latin typeface="楷体_GB2312" panose="02010609030101010101" charset="-122"/>
                <a:ea typeface="楷体_GB2312" panose="02010609030101010101" charset="-122"/>
              </a:rPr>
              <a:t>1909</a:t>
            </a:r>
            <a:r>
              <a:rPr lang="zh-CN" altLang="en-US" sz="1600" dirty="0">
                <a:solidFill>
                  <a:schemeClr val="bg2"/>
                </a:solidFill>
                <a:latin typeface="楷体_GB2312" panose="02010609030101010101" charset="-122"/>
                <a:ea typeface="楷体_GB2312" panose="02010609030101010101" charset="-122"/>
              </a:rPr>
              <a:t>年费时十年完成</a:t>
            </a:r>
          </a:p>
        </p:txBody>
      </p:sp>
      <p:pic>
        <p:nvPicPr>
          <p:cNvPr id="48137" name="图片 48136" descr="d"/>
          <p:cNvPicPr>
            <a:picLocks noChangeAspect="1"/>
          </p:cNvPicPr>
          <p:nvPr/>
        </p:nvPicPr>
        <p:blipFill>
          <a:blip r:embed="rId4"/>
          <a:stretch>
            <a:fillRect/>
          </a:stretch>
        </p:blipFill>
        <p:spPr>
          <a:xfrm>
            <a:off x="4743450" y="1347788"/>
            <a:ext cx="2547938" cy="1854200"/>
          </a:xfrm>
          <a:prstGeom prst="rect">
            <a:avLst/>
          </a:prstGeom>
          <a:noFill/>
          <a:ln w="9525">
            <a:noFill/>
          </a:ln>
        </p:spPr>
      </p:pic>
      <p:pic>
        <p:nvPicPr>
          <p:cNvPr id="48138" name="图片 48137" descr="a"/>
          <p:cNvPicPr>
            <a:picLocks noChangeAspect="1"/>
          </p:cNvPicPr>
          <p:nvPr/>
        </p:nvPicPr>
        <p:blipFill>
          <a:blip r:embed="rId5"/>
          <a:stretch>
            <a:fillRect/>
          </a:stretch>
        </p:blipFill>
        <p:spPr>
          <a:xfrm>
            <a:off x="7524750" y="1031875"/>
            <a:ext cx="2971800" cy="2247900"/>
          </a:xfrm>
          <a:prstGeom prst="rect">
            <a:avLst/>
          </a:prstGeom>
          <a:noFill/>
          <a:ln w="9525">
            <a:noFill/>
          </a:ln>
        </p:spPr>
      </p:pic>
      <p:pic>
        <p:nvPicPr>
          <p:cNvPr id="48139" name="图片 48138" descr="d"/>
          <p:cNvPicPr>
            <a:picLocks noChangeAspect="1"/>
          </p:cNvPicPr>
          <p:nvPr/>
        </p:nvPicPr>
        <p:blipFill>
          <a:blip r:embed="rId6"/>
          <a:stretch>
            <a:fillRect/>
          </a:stretch>
        </p:blipFill>
        <p:spPr>
          <a:xfrm>
            <a:off x="1671638" y="1025525"/>
            <a:ext cx="2786062" cy="2254250"/>
          </a:xfrm>
          <a:prstGeom prst="rect">
            <a:avLst/>
          </a:prstGeom>
          <a:noFill/>
          <a:ln w="9525">
            <a:noFill/>
          </a:ln>
        </p:spPr>
      </p:pic>
      <p:pic>
        <p:nvPicPr>
          <p:cNvPr id="48140" name="图片 48139" descr="a"/>
          <p:cNvPicPr>
            <a:picLocks noChangeAspect="1"/>
          </p:cNvPicPr>
          <p:nvPr/>
        </p:nvPicPr>
        <p:blipFill>
          <a:blip r:embed="rId7"/>
          <a:stretch>
            <a:fillRect/>
          </a:stretch>
        </p:blipFill>
        <p:spPr>
          <a:xfrm>
            <a:off x="4808538" y="4076700"/>
            <a:ext cx="2486025" cy="2143125"/>
          </a:xfrm>
          <a:prstGeom prst="rect">
            <a:avLst/>
          </a:prstGeom>
          <a:noFill/>
          <a:ln w="9525">
            <a:noFill/>
          </a:ln>
        </p:spPr>
      </p:pic>
      <p:pic>
        <p:nvPicPr>
          <p:cNvPr id="48141" name="图片 48140" descr="a"/>
          <p:cNvPicPr>
            <a:picLocks noChangeAspect="1"/>
          </p:cNvPicPr>
          <p:nvPr/>
        </p:nvPicPr>
        <p:blipFill>
          <a:blip r:embed="rId8"/>
          <a:stretch>
            <a:fillRect/>
          </a:stretch>
        </p:blipFill>
        <p:spPr>
          <a:xfrm>
            <a:off x="7578725" y="4100513"/>
            <a:ext cx="2914650" cy="2076450"/>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3" name="图片 25602" descr="01300000691717126336253935953"/>
          <p:cNvPicPr>
            <a:picLocks noChangeAspect="1"/>
          </p:cNvPicPr>
          <p:nvPr/>
        </p:nvPicPr>
        <p:blipFill>
          <a:blip r:embed="rId2"/>
          <a:stretch>
            <a:fillRect/>
          </a:stretch>
        </p:blipFill>
        <p:spPr>
          <a:xfrm>
            <a:off x="2279650" y="2276475"/>
            <a:ext cx="3251200" cy="3168650"/>
          </a:xfrm>
          <a:prstGeom prst="rect">
            <a:avLst/>
          </a:prstGeom>
          <a:noFill/>
          <a:ln w="9525">
            <a:noFill/>
          </a:ln>
        </p:spPr>
      </p:pic>
      <p:pic>
        <p:nvPicPr>
          <p:cNvPr id="25604" name="图片 25603" descr="图片1"/>
          <p:cNvPicPr>
            <a:picLocks noChangeAspect="1"/>
          </p:cNvPicPr>
          <p:nvPr/>
        </p:nvPicPr>
        <p:blipFill>
          <a:blip r:embed="rId3"/>
          <a:stretch>
            <a:fillRect/>
          </a:stretch>
        </p:blipFill>
        <p:spPr>
          <a:xfrm>
            <a:off x="6167438" y="2205038"/>
            <a:ext cx="3433762" cy="3168650"/>
          </a:xfrm>
          <a:prstGeom prst="rect">
            <a:avLst/>
          </a:prstGeom>
          <a:noFill/>
          <a:ln w="9525">
            <a:noFill/>
          </a:ln>
        </p:spPr>
      </p:pic>
      <p:sp>
        <p:nvSpPr>
          <p:cNvPr id="25606" name="矩形 25605"/>
          <p:cNvSpPr/>
          <p:nvPr/>
        </p:nvSpPr>
        <p:spPr>
          <a:xfrm>
            <a:off x="1524000" y="5479574"/>
            <a:ext cx="9149715" cy="1383665"/>
          </a:xfrm>
          <a:prstGeom prst="rect">
            <a:avLst/>
          </a:prstGeom>
          <a:noFill/>
          <a:ln w="9525">
            <a:noFill/>
          </a:ln>
        </p:spPr>
        <p:txBody>
          <a:bodyPr wrap="none" anchor="ctr">
            <a:spAutoFit/>
          </a:bodyPr>
          <a:lstStyle/>
          <a:p>
            <a:r>
              <a:rPr lang="en-US" altLang="zh-CN" sz="2800" dirty="0">
                <a:latin typeface="Arial" panose="020B0604020202020204" pitchFamily="34" charset="0"/>
              </a:rPr>
              <a:t>1882</a:t>
            </a:r>
            <a:r>
              <a:rPr lang="zh-CN" altLang="en-US" sz="2800" dirty="0">
                <a:latin typeface="Arial" panose="020B0604020202020204" pitchFamily="34" charset="0"/>
              </a:rPr>
              <a:t>年，</a:t>
            </a:r>
            <a:r>
              <a:rPr lang="zh-CN" altLang="en-US" sz="2800" dirty="0">
                <a:solidFill>
                  <a:srgbClr val="FF0066"/>
                </a:solidFill>
                <a:latin typeface="Arial" panose="020B0604020202020204" pitchFamily="34" charset="0"/>
              </a:rPr>
              <a:t>法国</a:t>
            </a:r>
            <a:r>
              <a:rPr lang="zh-CN" altLang="en-US" sz="2800" dirty="0">
                <a:latin typeface="Arial" panose="020B0604020202020204" pitchFamily="34" charset="0"/>
              </a:rPr>
              <a:t>学者</a:t>
            </a:r>
            <a:r>
              <a:rPr lang="zh-CN" altLang="en-US" sz="2800" dirty="0">
                <a:solidFill>
                  <a:srgbClr val="FF0066"/>
                </a:solidFill>
                <a:latin typeface="Arial" panose="020B0604020202020204" pitchFamily="34" charset="0"/>
              </a:rPr>
              <a:t>德普勒</a:t>
            </a:r>
            <a:r>
              <a:rPr lang="zh-CN" altLang="en-US" sz="2800" dirty="0">
                <a:latin typeface="Arial" panose="020B0604020202020204" pitchFamily="34" charset="0"/>
              </a:rPr>
              <a:t>（</a:t>
            </a:r>
            <a:r>
              <a:rPr lang="en-US" altLang="zh-CN" sz="2800" err="1">
                <a:latin typeface="Arial" panose="020B0604020202020204" pitchFamily="34" charset="0"/>
              </a:rPr>
              <a:t>Deprez</a:t>
            </a:r>
            <a:r>
              <a:rPr lang="zh-CN" altLang="en-US" sz="2800" dirty="0">
                <a:latin typeface="Arial" panose="020B0604020202020204" pitchFamily="34" charset="0"/>
              </a:rPr>
              <a:t>，</a:t>
            </a:r>
            <a:r>
              <a:rPr lang="en-US" altLang="zh-CN" sz="2800">
                <a:latin typeface="Arial" panose="020B0604020202020204" pitchFamily="34" charset="0"/>
              </a:rPr>
              <a:t>1843—</a:t>
            </a:r>
            <a:r>
              <a:rPr lang="en-US" altLang="zh-CN" sz="2800" dirty="0">
                <a:latin typeface="Arial" panose="020B0604020202020204" pitchFamily="34" charset="0"/>
              </a:rPr>
              <a:t>1918)</a:t>
            </a:r>
            <a:r>
              <a:rPr lang="zh-CN" altLang="en-US" sz="2800" dirty="0">
                <a:latin typeface="Arial" panose="020B0604020202020204" pitchFamily="34" charset="0"/>
              </a:rPr>
              <a:t>发现了</a:t>
            </a:r>
          </a:p>
          <a:p>
            <a:r>
              <a:rPr lang="zh-CN" altLang="en-US" sz="2800" dirty="0">
                <a:solidFill>
                  <a:srgbClr val="FF0066"/>
                </a:solidFill>
                <a:latin typeface="Arial" panose="020B0604020202020204" pitchFamily="34" charset="0"/>
              </a:rPr>
              <a:t>远距离送电的方法</a:t>
            </a:r>
            <a:r>
              <a:rPr lang="zh-CN" altLang="en-US" sz="2800" dirty="0">
                <a:latin typeface="Arial" panose="020B0604020202020204" pitchFamily="34" charset="0"/>
              </a:rPr>
              <a:t>。同年，爱迪生在纽约创建第一个火力</a:t>
            </a:r>
          </a:p>
          <a:p>
            <a:r>
              <a:rPr lang="zh-CN" altLang="en-US" sz="2800" dirty="0">
                <a:latin typeface="Arial" panose="020B0604020202020204" pitchFamily="34" charset="0"/>
              </a:rPr>
              <a:t>发电站，并把输电线连接成网络。 </a:t>
            </a:r>
          </a:p>
        </p:txBody>
      </p:sp>
      <p:sp>
        <p:nvSpPr>
          <p:cNvPr id="25607" name="矩形 25606"/>
          <p:cNvSpPr/>
          <p:nvPr/>
        </p:nvSpPr>
        <p:spPr>
          <a:xfrm>
            <a:off x="2927350" y="760889"/>
            <a:ext cx="6784340" cy="1137285"/>
          </a:xfrm>
          <a:prstGeom prst="rect">
            <a:avLst/>
          </a:prstGeom>
          <a:noFill/>
          <a:ln w="9525">
            <a:noFill/>
          </a:ln>
        </p:spPr>
        <p:txBody>
          <a:bodyPr wrap="none" anchor="ctr">
            <a:spAutoFit/>
          </a:bodyPr>
          <a:lstStyle/>
          <a:p>
            <a:r>
              <a:rPr lang="zh-CN" altLang="en-US" sz="3200" dirty="0">
                <a:solidFill>
                  <a:srgbClr val="FF0066"/>
                </a:solidFill>
                <a:latin typeface="Arial" panose="020B0604020202020204" pitchFamily="34" charset="0"/>
              </a:rPr>
              <a:t>电力的开发和广泛应用</a:t>
            </a:r>
            <a:r>
              <a:rPr lang="zh-CN" altLang="en-US" sz="3200" dirty="0">
                <a:latin typeface="Arial" panose="020B0604020202020204" pitchFamily="34" charset="0"/>
              </a:rPr>
              <a:t>标志</a:t>
            </a:r>
          </a:p>
          <a:p>
            <a:r>
              <a:rPr lang="zh-CN" altLang="en-US" sz="3200" dirty="0">
                <a:latin typeface="Arial" panose="020B0604020202020204" pitchFamily="34" charset="0"/>
              </a:rPr>
              <a:t>着人类从</a:t>
            </a:r>
            <a:r>
              <a:rPr lang="zh-CN" altLang="en-US" sz="3600" dirty="0">
                <a:solidFill>
                  <a:srgbClr val="FF0066"/>
                </a:solidFill>
                <a:latin typeface="Arial" panose="020B0604020202020204" pitchFamily="34" charset="0"/>
              </a:rPr>
              <a:t>蒸汽时代</a:t>
            </a:r>
            <a:r>
              <a:rPr lang="zh-CN" altLang="en-US" sz="3200" dirty="0">
                <a:latin typeface="Arial" panose="020B0604020202020204" pitchFamily="34" charset="0"/>
              </a:rPr>
              <a:t>进入到</a:t>
            </a:r>
            <a:r>
              <a:rPr lang="zh-CN" altLang="en-US" sz="3600" dirty="0">
                <a:solidFill>
                  <a:srgbClr val="FF0066"/>
                </a:solidFill>
                <a:latin typeface="Arial" panose="020B0604020202020204" pitchFamily="34" charset="0"/>
              </a:rPr>
              <a:t>电气时代</a:t>
            </a:r>
            <a:r>
              <a:rPr lang="zh-CN" altLang="en-US" sz="2800" dirty="0">
                <a:solidFill>
                  <a:srgbClr val="FF0066"/>
                </a:solidFill>
                <a:latin typeface="Arial" panose="020B0604020202020204" pitchFamily="34" charset="0"/>
              </a:rPr>
              <a:t> </a:t>
            </a:r>
          </a:p>
        </p:txBody>
      </p:sp>
      <p:sp>
        <p:nvSpPr>
          <p:cNvPr id="25608" name="Text Box 10"/>
          <p:cNvSpPr txBox="1"/>
          <p:nvPr/>
        </p:nvSpPr>
        <p:spPr>
          <a:xfrm>
            <a:off x="685800" y="0"/>
            <a:ext cx="3340100" cy="492125"/>
          </a:xfrm>
          <a:prstGeom prst="rect">
            <a:avLst/>
          </a:prstGeom>
          <a:noFill/>
          <a:ln w="9525">
            <a:noFill/>
          </a:ln>
        </p:spPr>
        <p:txBody>
          <a:bodyPr wrap="square" lIns="0" tIns="0" rIns="0" bIns="0" anchor="t" anchorCtr="1">
            <a:spAutoFit/>
          </a:bodyPr>
          <a:lstStyle/>
          <a:p>
            <a:r>
              <a:rPr lang="zh-CN" altLang="en-US" sz="3200" dirty="0">
                <a:effectLst>
                  <a:outerShdw blurRad="38100" dist="38100" dir="2700000">
                    <a:srgbClr val="C0C0C0"/>
                  </a:outerShdw>
                </a:effectLst>
                <a:latin typeface="Times New Roman" panose="02020603050405020304" pitchFamily="2" charset="0"/>
                <a:ea typeface="华文隶书" panose="02010800040101010101" pitchFamily="2" charset="-122"/>
              </a:rPr>
              <a:t>电力的广泛使用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7"/>
                                        </p:tgtEl>
                                        <p:attrNameLst>
                                          <p:attrName>style.visibility</p:attrName>
                                        </p:attrNameLst>
                                      </p:cBhvr>
                                      <p:to>
                                        <p:strVal val="visible"/>
                                      </p:to>
                                    </p:set>
                                    <p:animEffect transition="in" filter="blinds(horizontal)">
                                      <p:cBhvr>
                                        <p:cTn id="7" dur="500"/>
                                        <p:tgtEl>
                                          <p:spTgt spid="25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11265"/>
          <p:cNvSpPr txBox="1"/>
          <p:nvPr/>
        </p:nvSpPr>
        <p:spPr>
          <a:xfrm>
            <a:off x="1738630" y="1162050"/>
            <a:ext cx="307340" cy="2286000"/>
          </a:xfrm>
          <a:prstGeom prst="rect">
            <a:avLst/>
          </a:prstGeom>
          <a:noFill/>
          <a:ln w="9525">
            <a:noFill/>
          </a:ln>
        </p:spPr>
        <p:txBody>
          <a:bodyPr vert="eaVert" wrap="none" lIns="0" tIns="0" rIns="0" bIns="0" anchor="ctr" anchorCtr="1">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有轨电车（西门子）</a:t>
            </a:r>
          </a:p>
        </p:txBody>
      </p:sp>
      <p:sp>
        <p:nvSpPr>
          <p:cNvPr id="11267" name="文本框 11266"/>
          <p:cNvSpPr txBox="1"/>
          <p:nvPr/>
        </p:nvSpPr>
        <p:spPr>
          <a:xfrm>
            <a:off x="1738630" y="4441825"/>
            <a:ext cx="307340" cy="1016000"/>
          </a:xfrm>
          <a:prstGeom prst="rect">
            <a:avLst/>
          </a:prstGeom>
          <a:noFill/>
          <a:ln w="9525">
            <a:noFill/>
          </a:ln>
        </p:spPr>
        <p:txBody>
          <a:bodyPr vert="eaVert" wrap="none" lIns="0" tIns="0" rIns="0" bIns="0" anchor="ctr" anchorCtr="1">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无轨电车</a:t>
            </a:r>
          </a:p>
        </p:txBody>
      </p:sp>
      <p:sp>
        <p:nvSpPr>
          <p:cNvPr id="11268" name="矩形 11267"/>
          <p:cNvSpPr/>
          <p:nvPr/>
        </p:nvSpPr>
        <p:spPr>
          <a:xfrm>
            <a:off x="1744663" y="6261100"/>
            <a:ext cx="8701087" cy="52260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a:t>
            </a:r>
            <a:r>
              <a:rPr lang="en-US" altLang="zh-CN" sz="1700" dirty="0">
                <a:solidFill>
                  <a:srgbClr val="333333"/>
                </a:solidFill>
                <a:latin typeface="华文楷体" pitchFamily="2" charset="-122"/>
                <a:ea typeface="华文楷体" pitchFamily="2" charset="-122"/>
              </a:rPr>
              <a:t>1785</a:t>
            </a:r>
            <a:r>
              <a:rPr lang="zh-CN" altLang="en-US" sz="1700" dirty="0">
                <a:solidFill>
                  <a:srgbClr val="333333"/>
                </a:solidFill>
                <a:latin typeface="华文楷体" pitchFamily="2" charset="-122"/>
                <a:ea typeface="华文楷体" pitchFamily="2" charset="-122"/>
              </a:rPr>
              <a:t>年瓦特制成改良的蒸汽机并应用于许多生产部门以后，人类进入蒸汽时代。电力的广泛应用标志着人类从蒸汽时代跨入了电气时代。</a:t>
            </a:r>
          </a:p>
        </p:txBody>
      </p:sp>
      <p:sp>
        <p:nvSpPr>
          <p:cNvPr id="11269" name="文本框 11268"/>
          <p:cNvSpPr txBox="1"/>
          <p:nvPr/>
        </p:nvSpPr>
        <p:spPr>
          <a:xfrm>
            <a:off x="10117455" y="1744663"/>
            <a:ext cx="307340" cy="508000"/>
          </a:xfrm>
          <a:prstGeom prst="rect">
            <a:avLst/>
          </a:prstGeom>
          <a:noFill/>
          <a:ln w="9525">
            <a:noFill/>
          </a:ln>
        </p:spPr>
        <p:txBody>
          <a:bodyPr vert="eaVert" wrap="none" lIns="0" tIns="0" rIns="0" bIns="0" anchor="ctr" anchorCtr="1">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电钻</a:t>
            </a:r>
          </a:p>
        </p:txBody>
      </p:sp>
      <p:sp>
        <p:nvSpPr>
          <p:cNvPr id="11270" name="矩形 11269"/>
          <p:cNvSpPr/>
          <p:nvPr/>
        </p:nvSpPr>
        <p:spPr>
          <a:xfrm>
            <a:off x="6140450" y="2878138"/>
            <a:ext cx="4281488" cy="923290"/>
          </a:xfrm>
          <a:prstGeom prst="rect">
            <a:avLst/>
          </a:prstGeom>
          <a:noFill/>
          <a:ln w="9525">
            <a:noFill/>
          </a:ln>
        </p:spPr>
        <p:txBody>
          <a:bodyPr lIns="0" tIns="0" rIns="0" bIns="0" anchor="t" anchorCtr="1">
            <a:spAutoFit/>
          </a:bodyPr>
          <a:lstStyle/>
          <a:p>
            <a:r>
              <a:rPr lang="zh-CN" altLang="en-US" sz="1500" dirty="0">
                <a:solidFill>
                  <a:srgbClr val="333333"/>
                </a:solidFill>
                <a:latin typeface="华文楷体" pitchFamily="2" charset="-122"/>
                <a:ea typeface="华文楷体" pitchFamily="2" charset="-122"/>
              </a:rPr>
              <a:t>　　世界电动工具的诞生是从电钻产品开始。</a:t>
            </a:r>
            <a:r>
              <a:rPr lang="en-US" altLang="zh-CN" sz="1500" dirty="0">
                <a:solidFill>
                  <a:srgbClr val="333333"/>
                </a:solidFill>
                <a:latin typeface="华文楷体" pitchFamily="2" charset="-122"/>
                <a:ea typeface="华文楷体" pitchFamily="2" charset="-122"/>
              </a:rPr>
              <a:t>1895</a:t>
            </a:r>
            <a:r>
              <a:rPr lang="zh-CN" altLang="en-US" sz="1500" dirty="0">
                <a:solidFill>
                  <a:srgbClr val="333333"/>
                </a:solidFill>
                <a:latin typeface="华文楷体" pitchFamily="2" charset="-122"/>
                <a:ea typeface="华文楷体" pitchFamily="2" charset="-122"/>
              </a:rPr>
              <a:t>年，德国</a:t>
            </a:r>
            <a:r>
              <a:rPr lang="en-US" altLang="zh-CN" sz="1500" dirty="0">
                <a:solidFill>
                  <a:srgbClr val="333333"/>
                </a:solidFill>
                <a:latin typeface="华文楷体" pitchFamily="2" charset="-122"/>
                <a:ea typeface="华文楷体" pitchFamily="2" charset="-122"/>
              </a:rPr>
              <a:t>Fein</a:t>
            </a:r>
            <a:r>
              <a:rPr lang="zh-CN" altLang="en-US" sz="1500" dirty="0">
                <a:solidFill>
                  <a:srgbClr val="333333"/>
                </a:solidFill>
                <a:latin typeface="华文楷体" pitchFamily="2" charset="-122"/>
                <a:ea typeface="华文楷体" pitchFamily="2" charset="-122"/>
              </a:rPr>
              <a:t>公司研制出世界上第一台直流电钻，重量</a:t>
            </a:r>
            <a:r>
              <a:rPr lang="en-US" altLang="zh-CN" sz="1500" dirty="0">
                <a:solidFill>
                  <a:srgbClr val="333333"/>
                </a:solidFill>
                <a:latin typeface="华文楷体" pitchFamily="2" charset="-122"/>
                <a:ea typeface="华文楷体" pitchFamily="2" charset="-122"/>
              </a:rPr>
              <a:t>14</a:t>
            </a:r>
            <a:r>
              <a:rPr lang="zh-CN" altLang="en-US" sz="1500" dirty="0">
                <a:solidFill>
                  <a:srgbClr val="333333"/>
                </a:solidFill>
                <a:latin typeface="华文楷体" pitchFamily="2" charset="-122"/>
                <a:ea typeface="华文楷体" pitchFamily="2" charset="-122"/>
              </a:rPr>
              <a:t>公斤，外壳用铸铁制成，只能在钢板上钻</a:t>
            </a:r>
            <a:r>
              <a:rPr lang="en-US" altLang="zh-CN" sz="1500" dirty="0">
                <a:solidFill>
                  <a:srgbClr val="333333"/>
                </a:solidFill>
                <a:latin typeface="华文楷体" pitchFamily="2" charset="-122"/>
                <a:ea typeface="华文楷体" pitchFamily="2" charset="-122"/>
              </a:rPr>
              <a:t>4</a:t>
            </a:r>
            <a:r>
              <a:rPr lang="zh-CN" altLang="en-US" sz="1500" dirty="0">
                <a:solidFill>
                  <a:srgbClr val="333333"/>
                </a:solidFill>
                <a:latin typeface="华文楷体" pitchFamily="2" charset="-122"/>
                <a:ea typeface="华文楷体" pitchFamily="2" charset="-122"/>
              </a:rPr>
              <a:t>毫米的孔。</a:t>
            </a:r>
          </a:p>
        </p:txBody>
      </p:sp>
      <p:sp>
        <p:nvSpPr>
          <p:cNvPr id="11271" name="矩形 11270"/>
          <p:cNvSpPr/>
          <p:nvPr/>
        </p:nvSpPr>
        <p:spPr>
          <a:xfrm>
            <a:off x="9761856" y="4108450"/>
            <a:ext cx="615315" cy="2032000"/>
          </a:xfrm>
          <a:prstGeom prst="rect">
            <a:avLst/>
          </a:prstGeom>
          <a:noFill/>
          <a:ln w="9525">
            <a:noFill/>
          </a:ln>
        </p:spPr>
        <p:txBody>
          <a:bodyPr vert="eaVert" wrap="none" lIns="0" tIns="0" rIns="0" bIns="0" anchor="ctr" anchorCtr="1">
            <a:spAutoFit/>
          </a:bodyPr>
          <a:lstStyle/>
          <a:p>
            <a:pPr algn="ctr"/>
            <a:r>
              <a:rPr lang="en-US" altLang="zh-CN" sz="2000" dirty="0">
                <a:solidFill>
                  <a:srgbClr val="663300"/>
                </a:solidFill>
                <a:latin typeface="Times New Roman" panose="02020603050405020304" pitchFamily="2" charset="0"/>
                <a:ea typeface="黑体" panose="02010600030101010101" pitchFamily="49" charset="-122"/>
              </a:rPr>
              <a:t>1882</a:t>
            </a:r>
            <a:r>
              <a:rPr lang="zh-CN" altLang="en-US" sz="2000" dirty="0">
                <a:solidFill>
                  <a:srgbClr val="663300"/>
                </a:solidFill>
                <a:latin typeface="Times New Roman" panose="02020603050405020304" pitchFamily="2" charset="0"/>
                <a:ea typeface="黑体" panose="02010600030101010101" pitchFamily="49" charset="-122"/>
              </a:rPr>
              <a:t>年法国德普尔</a:t>
            </a:r>
          </a:p>
          <a:p>
            <a:pPr algn="ctr"/>
            <a:r>
              <a:rPr lang="zh-CN" altLang="en-US" sz="2000" dirty="0">
                <a:solidFill>
                  <a:srgbClr val="663300"/>
                </a:solidFill>
                <a:latin typeface="Times New Roman" panose="02020603050405020304" pitchFamily="2" charset="0"/>
                <a:ea typeface="黑体" panose="02010600030101010101" pitchFamily="49" charset="-122"/>
              </a:rPr>
              <a:t>发明远距离输电法</a:t>
            </a:r>
          </a:p>
        </p:txBody>
      </p:sp>
      <p:pic>
        <p:nvPicPr>
          <p:cNvPr id="11272" name="图片 11271" descr="c"/>
          <p:cNvPicPr>
            <a:picLocks noChangeAspect="1"/>
          </p:cNvPicPr>
          <p:nvPr/>
        </p:nvPicPr>
        <p:blipFill>
          <a:blip r:embed="rId3"/>
          <a:stretch>
            <a:fillRect/>
          </a:stretch>
        </p:blipFill>
        <p:spPr>
          <a:xfrm>
            <a:off x="2198688" y="1035050"/>
            <a:ext cx="3778250" cy="2536825"/>
          </a:xfrm>
          <a:prstGeom prst="rect">
            <a:avLst/>
          </a:prstGeom>
          <a:noFill/>
          <a:ln w="9525">
            <a:noFill/>
          </a:ln>
        </p:spPr>
      </p:pic>
      <p:pic>
        <p:nvPicPr>
          <p:cNvPr id="11273" name="图片 11272" descr="c"/>
          <p:cNvPicPr>
            <a:picLocks noChangeAspect="1"/>
          </p:cNvPicPr>
          <p:nvPr/>
        </p:nvPicPr>
        <p:blipFill>
          <a:blip r:embed="rId4"/>
          <a:stretch>
            <a:fillRect/>
          </a:stretch>
        </p:blipFill>
        <p:spPr>
          <a:xfrm>
            <a:off x="2178050" y="3698875"/>
            <a:ext cx="3781425" cy="2501900"/>
          </a:xfrm>
          <a:prstGeom prst="rect">
            <a:avLst/>
          </a:prstGeom>
          <a:noFill/>
          <a:ln w="9525">
            <a:noFill/>
          </a:ln>
        </p:spPr>
      </p:pic>
      <p:pic>
        <p:nvPicPr>
          <p:cNvPr id="11274" name="图片 11273" descr="d"/>
          <p:cNvPicPr>
            <a:picLocks noChangeAspect="1"/>
          </p:cNvPicPr>
          <p:nvPr/>
        </p:nvPicPr>
        <p:blipFill>
          <a:blip r:embed="rId5"/>
          <a:stretch>
            <a:fillRect/>
          </a:stretch>
        </p:blipFill>
        <p:spPr>
          <a:xfrm>
            <a:off x="6227763" y="1079500"/>
            <a:ext cx="3730625" cy="1838325"/>
          </a:xfrm>
          <a:prstGeom prst="rect">
            <a:avLst/>
          </a:prstGeom>
          <a:noFill/>
          <a:ln w="9525">
            <a:noFill/>
          </a:ln>
        </p:spPr>
      </p:pic>
      <p:pic>
        <p:nvPicPr>
          <p:cNvPr id="11275" name="图片 11274" descr="d"/>
          <p:cNvPicPr>
            <a:picLocks noChangeAspect="1"/>
          </p:cNvPicPr>
          <p:nvPr/>
        </p:nvPicPr>
        <p:blipFill>
          <a:blip r:embed="rId6">
            <a:lum bright="-12000" contrast="42000"/>
          </a:blip>
          <a:stretch>
            <a:fillRect/>
          </a:stretch>
        </p:blipFill>
        <p:spPr>
          <a:xfrm>
            <a:off x="6184900" y="4044950"/>
            <a:ext cx="3333750" cy="2159000"/>
          </a:xfrm>
          <a:prstGeom prst="rect">
            <a:avLst/>
          </a:prstGeom>
          <a:noFill/>
          <a:ln w="9525">
            <a:noFill/>
          </a:ln>
        </p:spPr>
      </p:pic>
      <p:sp>
        <p:nvSpPr>
          <p:cNvPr id="11276" name="矩形 11275"/>
          <p:cNvSpPr/>
          <p:nvPr/>
        </p:nvSpPr>
        <p:spPr>
          <a:xfrm>
            <a:off x="3126741" y="2633821"/>
            <a:ext cx="5938520" cy="1557020"/>
          </a:xfrm>
          <a:prstGeom prst="rect">
            <a:avLst/>
          </a:prstGeom>
          <a:solidFill>
            <a:schemeClr val="bg1"/>
          </a:solidFill>
          <a:ln w="25400" cap="flat" cmpd="sng">
            <a:solidFill>
              <a:srgbClr val="008000"/>
            </a:solidFill>
            <a:prstDash val="solid"/>
            <a:miter/>
            <a:headEnd type="none" w="med" len="med"/>
            <a:tailEnd type="none" w="med" len="med"/>
          </a:ln>
        </p:spPr>
        <p:txBody>
          <a:bodyPr wrap="none" lIns="36000" tIns="36000" rIns="36000" bIns="36000" anchor="ctr" anchorCtr="1">
            <a:spAutoFit/>
          </a:bodyPr>
          <a:lstStyle/>
          <a:p>
            <a:pPr algn="ctr"/>
            <a:r>
              <a:rPr lang="zh-CN" altLang="en-US" sz="4200" dirty="0">
                <a:solidFill>
                  <a:srgbClr val="0000FF"/>
                </a:solidFill>
                <a:latin typeface="华文彩云" pitchFamily="2" charset="-122"/>
                <a:ea typeface="华文彩云" pitchFamily="2" charset="-122"/>
              </a:rPr>
              <a:t>电力的广泛应用</a:t>
            </a:r>
          </a:p>
          <a:p>
            <a:pPr algn="ctr">
              <a:lnSpc>
                <a:spcPct val="130000"/>
              </a:lnSpc>
            </a:pPr>
            <a:r>
              <a:rPr lang="zh-CN" altLang="en-US" sz="4200" dirty="0">
                <a:solidFill>
                  <a:srgbClr val="0000FF"/>
                </a:solidFill>
                <a:latin typeface="华文彩云" pitchFamily="2" charset="-122"/>
                <a:ea typeface="华文彩云" pitchFamily="2" charset="-122"/>
              </a:rPr>
              <a:t>标志着人类跨入</a:t>
            </a:r>
            <a:r>
              <a:rPr lang="zh-CN" altLang="en-US" sz="4200" dirty="0">
                <a:solidFill>
                  <a:srgbClr val="FF0000"/>
                </a:solidFill>
                <a:latin typeface="华文彩云" pitchFamily="2" charset="-122"/>
                <a:ea typeface="华文彩云" pitchFamily="2" charset="-122"/>
              </a:rPr>
              <a:t>电气时代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11276"/>
                                        </p:tgtEl>
                                        <p:attrNameLst>
                                          <p:attrName>style.visibility</p:attrName>
                                        </p:attrNameLst>
                                      </p:cBhvr>
                                      <p:to>
                                        <p:strVal val="visible"/>
                                      </p:to>
                                    </p:set>
                                    <p:animEffect transition="in" filter="randombar(vertical)">
                                      <p:cBhvr>
                                        <p:cTn id="7" dur="500"/>
                                        <p:tgtEl>
                                          <p:spTgt spid="11276"/>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12289"/>
          <p:cNvSpPr txBox="1"/>
          <p:nvPr/>
        </p:nvSpPr>
        <p:spPr>
          <a:xfrm>
            <a:off x="1524000" y="754698"/>
            <a:ext cx="1369060" cy="230505"/>
          </a:xfrm>
          <a:prstGeom prst="rect">
            <a:avLst/>
          </a:prstGeom>
          <a:noFill/>
          <a:ln w="9525">
            <a:noFill/>
          </a:ln>
        </p:spPr>
        <p:txBody>
          <a:bodyPr wrap="none" lIns="36000" tIns="0" rIns="0" bIns="0" anchor="ctr" anchorCtr="1">
            <a:spAutoFit/>
          </a:bodyPr>
          <a:lstStyle/>
          <a:p>
            <a:r>
              <a:rPr lang="zh-CN" altLang="en-US" sz="1500" dirty="0">
                <a:solidFill>
                  <a:srgbClr val="996633"/>
                </a:solidFill>
                <a:latin typeface="Times New Roman" panose="02020603050405020304" pitchFamily="2" charset="0"/>
                <a:ea typeface="黑体" panose="02010600030101010101" pitchFamily="49" charset="-122"/>
              </a:rPr>
              <a:t>电讯技术的兴起</a:t>
            </a:r>
          </a:p>
        </p:txBody>
      </p:sp>
      <p:sp>
        <p:nvSpPr>
          <p:cNvPr id="12291" name="文本框 12290"/>
          <p:cNvSpPr txBox="1"/>
          <p:nvPr/>
        </p:nvSpPr>
        <p:spPr>
          <a:xfrm>
            <a:off x="6238875" y="4965700"/>
            <a:ext cx="3048000" cy="307340"/>
          </a:xfrm>
          <a:prstGeom prst="rect">
            <a:avLst/>
          </a:prstGeom>
          <a:noFill/>
          <a:ln w="9525">
            <a:noFill/>
          </a:ln>
        </p:spPr>
        <p:txBody>
          <a:bodyPr wrap="none" lIns="0" tIns="0" rIns="0" bIns="0" anchor="t">
            <a:spAutoFit/>
          </a:bodyPr>
          <a:lstStyle/>
          <a:p>
            <a:pPr algn="ctr"/>
            <a:r>
              <a:rPr lang="en-US" altLang="zh-CN" sz="2000" dirty="0">
                <a:solidFill>
                  <a:srgbClr val="663300"/>
                </a:solidFill>
                <a:latin typeface="Times New Roman" panose="02020603050405020304" pitchFamily="2" charset="0"/>
                <a:ea typeface="黑体" panose="02010600030101010101" pitchFamily="49" charset="-122"/>
              </a:rPr>
              <a:t>1876</a:t>
            </a:r>
            <a:r>
              <a:rPr lang="zh-CN" altLang="en-US" sz="2000" dirty="0">
                <a:solidFill>
                  <a:srgbClr val="663300"/>
                </a:solidFill>
                <a:latin typeface="Times New Roman" panose="02020603050405020304" pitchFamily="2" charset="0"/>
                <a:ea typeface="黑体" panose="02010600030101010101" pitchFamily="49" charset="-122"/>
              </a:rPr>
              <a:t>年贝尔在演示使用电话</a:t>
            </a:r>
          </a:p>
        </p:txBody>
      </p:sp>
      <p:sp>
        <p:nvSpPr>
          <p:cNvPr id="12292" name="文本框 12291"/>
          <p:cNvSpPr txBox="1"/>
          <p:nvPr/>
        </p:nvSpPr>
        <p:spPr>
          <a:xfrm>
            <a:off x="2105025" y="5397500"/>
            <a:ext cx="2667000" cy="970915"/>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亚历山大</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格拉汉姆</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贝尔</a:t>
            </a:r>
          </a:p>
          <a:p>
            <a:pPr algn="ctr">
              <a:lnSpc>
                <a:spcPct val="90000"/>
              </a:lnSpc>
            </a:pPr>
            <a:r>
              <a:rPr lang="en-US" altLang="zh-CN" sz="1600" dirty="0">
                <a:solidFill>
                  <a:schemeClr val="bg2"/>
                </a:solidFill>
                <a:latin typeface="Times New Roman" panose="02020603050405020304" pitchFamily="2" charset="0"/>
                <a:ea typeface="楷体_GB2312" panose="02010609030101010101" charset="-122"/>
              </a:rPr>
              <a:t>Alexander Graham Bell</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1847.3.3</a:t>
            </a:r>
            <a:r>
              <a:rPr lang="zh-CN" altLang="en-US" sz="1600" dirty="0">
                <a:solidFill>
                  <a:schemeClr val="bg2"/>
                </a:solidFill>
                <a:latin typeface="楷体_GB2312" panose="02010609030101010101" charset="-122"/>
                <a:ea typeface="楷体_GB2312" panose="02010609030101010101" charset="-122"/>
              </a:rPr>
              <a:t>～</a:t>
            </a:r>
            <a:r>
              <a:rPr lang="en-US" altLang="zh-CN" sz="1600" dirty="0">
                <a:solidFill>
                  <a:schemeClr val="bg2"/>
                </a:solidFill>
                <a:latin typeface="楷体_GB2312" panose="02010609030101010101" charset="-122"/>
                <a:ea typeface="楷体_GB2312" panose="02010609030101010101" charset="-122"/>
              </a:rPr>
              <a:t>1922.8.2</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英国苏格兰爱丁堡</a:t>
            </a:r>
          </a:p>
        </p:txBody>
      </p:sp>
      <p:sp>
        <p:nvSpPr>
          <p:cNvPr id="12293" name="矩形 12292"/>
          <p:cNvSpPr/>
          <p:nvPr/>
        </p:nvSpPr>
        <p:spPr>
          <a:xfrm>
            <a:off x="1914525" y="1003618"/>
            <a:ext cx="3048000" cy="615315"/>
          </a:xfrm>
          <a:prstGeom prst="rect">
            <a:avLst/>
          </a:prstGeom>
          <a:noFill/>
          <a:ln w="9525">
            <a:noFill/>
          </a:ln>
        </p:spPr>
        <p:txBody>
          <a:bodyPr wrap="none" lIns="0" tIns="0" rIns="0" bIns="0" anchor="ctr" anchorCtr="1">
            <a:spAutoFit/>
          </a:bodyPr>
          <a:lstStyle/>
          <a:p>
            <a:pPr algn="ctr"/>
            <a:r>
              <a:rPr lang="zh-CN" altLang="en-US" sz="4000" dirty="0">
                <a:solidFill>
                  <a:srgbClr val="FF0000"/>
                </a:solidFill>
                <a:latin typeface="Arial" panose="020B0604020202020204" pitchFamily="34" charset="0"/>
                <a:ea typeface="华文隶书" panose="02010800040101010101" pitchFamily="2" charset="-122"/>
              </a:rPr>
              <a:t>“电话之父”</a:t>
            </a:r>
          </a:p>
        </p:txBody>
      </p:sp>
      <p:sp>
        <p:nvSpPr>
          <p:cNvPr id="12294" name="矩形 12293"/>
          <p:cNvSpPr/>
          <p:nvPr/>
        </p:nvSpPr>
        <p:spPr>
          <a:xfrm>
            <a:off x="2041525" y="6403817"/>
            <a:ext cx="8382000" cy="338455"/>
          </a:xfrm>
          <a:prstGeom prst="rect">
            <a:avLst/>
          </a:prstGeom>
          <a:noFill/>
          <a:ln w="9525">
            <a:noFill/>
          </a:ln>
        </p:spPr>
        <p:txBody>
          <a:bodyPr wrap="none" lIns="0" tIns="0" rIns="0" bIns="0" anchor="ctr" anchorCtr="1">
            <a:spAutoFit/>
          </a:bodyPr>
          <a:lstStyle/>
          <a:p>
            <a:r>
              <a:rPr lang="en-US" altLang="zh-CN" sz="2200" dirty="0">
                <a:solidFill>
                  <a:schemeClr val="hlink"/>
                </a:solidFill>
                <a:latin typeface="华文琥珀" pitchFamily="2" charset="-122"/>
                <a:ea typeface="华文琥珀" pitchFamily="2" charset="-122"/>
              </a:rPr>
              <a:t>19</a:t>
            </a:r>
            <a:r>
              <a:rPr lang="zh-CN" altLang="en-US" sz="2200" dirty="0">
                <a:solidFill>
                  <a:schemeClr val="hlink"/>
                </a:solidFill>
                <a:latin typeface="华文琥珀" pitchFamily="2" charset="-122"/>
                <a:ea typeface="华文琥珀" pitchFamily="2" charset="-122"/>
              </a:rPr>
              <a:t>世纪末，电讯技术兴起。</a:t>
            </a:r>
            <a:r>
              <a:rPr lang="zh-CN" altLang="en-US" sz="2200" dirty="0">
                <a:solidFill>
                  <a:srgbClr val="FF0000"/>
                </a:solidFill>
                <a:latin typeface="华文琥珀" pitchFamily="2" charset="-122"/>
                <a:ea typeface="华文琥珀" pitchFamily="2" charset="-122"/>
              </a:rPr>
              <a:t>美国</a:t>
            </a:r>
            <a:r>
              <a:rPr lang="zh-CN" altLang="en-US" sz="2200" dirty="0">
                <a:solidFill>
                  <a:schemeClr val="hlink"/>
                </a:solidFill>
                <a:latin typeface="华文琥珀" pitchFamily="2" charset="-122"/>
                <a:ea typeface="华文琥珀" pitchFamily="2" charset="-122"/>
              </a:rPr>
              <a:t>成为最早进入“电讯时代”的国家。</a:t>
            </a:r>
          </a:p>
        </p:txBody>
      </p:sp>
      <p:sp>
        <p:nvSpPr>
          <p:cNvPr id="12295" name="矩形 12294"/>
          <p:cNvSpPr/>
          <p:nvPr/>
        </p:nvSpPr>
        <p:spPr>
          <a:xfrm>
            <a:off x="5102225" y="5326063"/>
            <a:ext cx="5321300" cy="104584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美国记者</a:t>
            </a:r>
            <a:r>
              <a:rPr lang="zh-CN" altLang="en-US" sz="1700" u="sng" dirty="0">
                <a:solidFill>
                  <a:srgbClr val="333333"/>
                </a:solidFill>
                <a:latin typeface="华文楷体" pitchFamily="2" charset="-122"/>
                <a:ea typeface="华文楷体" pitchFamily="2" charset="-122"/>
              </a:rPr>
              <a:t>塞思</a:t>
            </a:r>
            <a:r>
              <a:rPr lang="en-US" altLang="zh-CN" sz="1700" u="sng" dirty="0">
                <a:solidFill>
                  <a:srgbClr val="333333"/>
                </a:solidFill>
                <a:latin typeface="华文楷体" pitchFamily="2" charset="-122"/>
                <a:ea typeface="华文楷体" pitchFamily="2" charset="-122"/>
              </a:rPr>
              <a:t>·</a:t>
            </a:r>
            <a:r>
              <a:rPr lang="zh-CN" altLang="en-US" sz="1700" u="sng" dirty="0">
                <a:solidFill>
                  <a:srgbClr val="333333"/>
                </a:solidFill>
                <a:latin typeface="华文楷体" pitchFamily="2" charset="-122"/>
                <a:ea typeface="华文楷体" pitchFamily="2" charset="-122"/>
              </a:rPr>
              <a:t>舒尔曼</a:t>
            </a:r>
            <a:r>
              <a:rPr lang="zh-CN" altLang="en-US" sz="1700" dirty="0">
                <a:solidFill>
                  <a:srgbClr val="333333"/>
                </a:solidFill>
                <a:latin typeface="华文楷体" pitchFamily="2" charset="-122"/>
                <a:ea typeface="华文楷体" pitchFamily="2" charset="-122"/>
              </a:rPr>
              <a:t>在其</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电话的开端：探寻贝尔的秘密</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书中称，贝尔并非真正的“电话之父”，他的发明实际上是剽窃了竞争对手以</a:t>
            </a:r>
            <a:r>
              <a:rPr lang="zh-CN" altLang="en-US" sz="1700" u="sng" dirty="0">
                <a:solidFill>
                  <a:srgbClr val="333333"/>
                </a:solidFill>
                <a:latin typeface="华文楷体" pitchFamily="2" charset="-122"/>
                <a:ea typeface="华文楷体" pitchFamily="2" charset="-122"/>
              </a:rPr>
              <a:t>利沙</a:t>
            </a:r>
            <a:r>
              <a:rPr lang="en-US" altLang="zh-CN" sz="1700" u="sng" dirty="0">
                <a:solidFill>
                  <a:srgbClr val="333333"/>
                </a:solidFill>
                <a:latin typeface="华文楷体" pitchFamily="2" charset="-122"/>
                <a:ea typeface="华文楷体" pitchFamily="2" charset="-122"/>
              </a:rPr>
              <a:t>·</a:t>
            </a:r>
            <a:r>
              <a:rPr lang="zh-CN" altLang="en-US" sz="1700" u="sng" dirty="0">
                <a:solidFill>
                  <a:srgbClr val="333333"/>
                </a:solidFill>
                <a:latin typeface="华文楷体" pitchFamily="2" charset="-122"/>
                <a:ea typeface="华文楷体" pitchFamily="2" charset="-122"/>
              </a:rPr>
              <a:t>格雷</a:t>
            </a:r>
            <a:r>
              <a:rPr lang="zh-CN" altLang="en-US" sz="1700" dirty="0">
                <a:solidFill>
                  <a:srgbClr val="333333"/>
                </a:solidFill>
                <a:latin typeface="华文楷体" pitchFamily="2" charset="-122"/>
                <a:ea typeface="华文楷体" pitchFamily="2" charset="-122"/>
              </a:rPr>
              <a:t>（</a:t>
            </a:r>
            <a:r>
              <a:rPr lang="en-US" altLang="zh-CN" sz="1700" dirty="0">
                <a:solidFill>
                  <a:srgbClr val="333333"/>
                </a:solidFill>
                <a:latin typeface="华文楷体" pitchFamily="2" charset="-122"/>
                <a:ea typeface="华文楷体" pitchFamily="2" charset="-122"/>
              </a:rPr>
              <a:t>Elisha Gray</a:t>
            </a:r>
            <a:r>
              <a:rPr lang="zh-CN" altLang="en-US" sz="1700" dirty="0">
                <a:solidFill>
                  <a:srgbClr val="333333"/>
                </a:solidFill>
                <a:latin typeface="华文楷体" pitchFamily="2" charset="-122"/>
                <a:ea typeface="华文楷体" pitchFamily="2" charset="-122"/>
              </a:rPr>
              <a:t>）的科学创意。</a:t>
            </a:r>
          </a:p>
        </p:txBody>
      </p:sp>
      <p:pic>
        <p:nvPicPr>
          <p:cNvPr id="12296" name="图片 12295" descr="b"/>
          <p:cNvPicPr>
            <a:picLocks noChangeAspect="1"/>
          </p:cNvPicPr>
          <p:nvPr/>
        </p:nvPicPr>
        <p:blipFill>
          <a:blip r:embed="rId3"/>
          <a:stretch>
            <a:fillRect/>
          </a:stretch>
        </p:blipFill>
        <p:spPr>
          <a:xfrm>
            <a:off x="2000250" y="1617663"/>
            <a:ext cx="2876550" cy="3714750"/>
          </a:xfrm>
          <a:prstGeom prst="rect">
            <a:avLst/>
          </a:prstGeom>
          <a:noFill/>
          <a:ln w="9525">
            <a:noFill/>
          </a:ln>
        </p:spPr>
      </p:pic>
      <p:pic>
        <p:nvPicPr>
          <p:cNvPr id="12297" name="图片 12296" descr="b"/>
          <p:cNvPicPr>
            <a:picLocks noChangeAspect="1"/>
          </p:cNvPicPr>
          <p:nvPr/>
        </p:nvPicPr>
        <p:blipFill>
          <a:blip r:embed="rId4"/>
          <a:stretch>
            <a:fillRect/>
          </a:stretch>
        </p:blipFill>
        <p:spPr>
          <a:xfrm>
            <a:off x="5116513" y="1022350"/>
            <a:ext cx="5291137" cy="3860800"/>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4151313" y="4076700"/>
            <a:ext cx="4378325" cy="368935"/>
          </a:xfrm>
          <a:prstGeom prst="rect">
            <a:avLst/>
          </a:prstGeom>
          <a:noFill/>
          <a:ln w="9525" algn="ctr">
            <a:noFill/>
            <a:miter lim="800000"/>
          </a:ln>
          <a:effectLst/>
        </p:spPr>
        <p:txBody>
          <a:bodyPr lIns="0" tIns="0" rIns="0" bIns="0">
            <a:spAutoFit/>
          </a:bodyPr>
          <a:lstStyle/>
          <a:p>
            <a:pPr algn="ctr"/>
            <a:r>
              <a:rPr lang="en-US" altLang="zh-CN" sz="2400" b="1" dirty="0">
                <a:effectLst>
                  <a:outerShdw blurRad="38100" dist="38100" dir="2700000">
                    <a:srgbClr val="C0C0C0"/>
                  </a:outerShdw>
                </a:effectLst>
                <a:latin typeface="Times New Roman" panose="02020603050405020304" pitchFamily="2" charset="0"/>
                <a:ea typeface="黑体" panose="02010600030101010101" pitchFamily="49" charset="-122"/>
              </a:rPr>
              <a:t>1876</a:t>
            </a:r>
            <a:r>
              <a:rPr lang="zh-CN" altLang="en-US" sz="2400" b="1" dirty="0">
                <a:effectLst>
                  <a:outerShdw blurRad="38100" dist="38100" dir="2700000">
                    <a:srgbClr val="C0C0C0"/>
                  </a:outerShdw>
                </a:effectLst>
                <a:latin typeface="Times New Roman" panose="02020603050405020304" pitchFamily="2" charset="0"/>
                <a:ea typeface="黑体" panose="02010600030101010101" pitchFamily="49" charset="-122"/>
              </a:rPr>
              <a:t>年</a:t>
            </a:r>
            <a:r>
              <a:rPr lang="en-US" altLang="zh-CN" sz="2400" b="1" dirty="0">
                <a:effectLst>
                  <a:outerShdw blurRad="38100" dist="38100" dir="2700000">
                    <a:srgbClr val="C0C0C0"/>
                  </a:outerShdw>
                </a:effectLst>
                <a:latin typeface="Times New Roman" panose="02020603050405020304" pitchFamily="2" charset="0"/>
                <a:ea typeface="黑体" panose="02010600030101010101" pitchFamily="49" charset="-122"/>
              </a:rPr>
              <a:t>3</a:t>
            </a:r>
            <a:r>
              <a:rPr lang="zh-CN" altLang="en-US" sz="2400" b="1" dirty="0">
                <a:effectLst>
                  <a:outerShdw blurRad="38100" dist="38100" dir="2700000">
                    <a:srgbClr val="C0C0C0"/>
                  </a:outerShdw>
                </a:effectLst>
                <a:latin typeface="Times New Roman" panose="02020603050405020304" pitchFamily="2" charset="0"/>
                <a:ea typeface="黑体" panose="02010600030101010101" pitchFamily="49" charset="-122"/>
              </a:rPr>
              <a:t>月</a:t>
            </a:r>
            <a:r>
              <a:rPr lang="en-US" altLang="zh-CN" sz="2400" b="1" dirty="0">
                <a:effectLst>
                  <a:outerShdw blurRad="38100" dist="38100" dir="2700000">
                    <a:srgbClr val="C0C0C0"/>
                  </a:outerShdw>
                </a:effectLst>
                <a:latin typeface="Times New Roman" panose="02020603050405020304" pitchFamily="2" charset="0"/>
                <a:ea typeface="黑体" panose="02010600030101010101" pitchFamily="49" charset="-122"/>
              </a:rPr>
              <a:t>9</a:t>
            </a:r>
            <a:r>
              <a:rPr lang="zh-CN" altLang="en-US" sz="2400" b="1" dirty="0">
                <a:effectLst>
                  <a:outerShdw blurRad="38100" dist="38100" dir="2700000">
                    <a:srgbClr val="C0C0C0"/>
                  </a:outerShdw>
                </a:effectLst>
                <a:latin typeface="Times New Roman" panose="02020603050405020304" pitchFamily="2" charset="0"/>
                <a:ea typeface="黑体" panose="02010600030101010101" pitchFamily="49" charset="-122"/>
              </a:rPr>
              <a:t>日贝尔研制电话成功</a:t>
            </a:r>
          </a:p>
        </p:txBody>
      </p:sp>
      <p:pic>
        <p:nvPicPr>
          <p:cNvPr id="26627" name="Picture 3" descr="b"/>
          <p:cNvPicPr>
            <a:picLocks noChangeAspect="1"/>
          </p:cNvPicPr>
          <p:nvPr/>
        </p:nvPicPr>
        <p:blipFill>
          <a:blip r:embed="rId2"/>
          <a:stretch>
            <a:fillRect/>
          </a:stretch>
        </p:blipFill>
        <p:spPr>
          <a:xfrm>
            <a:off x="1524000" y="981075"/>
            <a:ext cx="5508625" cy="3095625"/>
          </a:xfrm>
          <a:prstGeom prst="rect">
            <a:avLst/>
          </a:prstGeom>
          <a:noFill/>
          <a:ln w="9525">
            <a:noFill/>
          </a:ln>
        </p:spPr>
      </p:pic>
      <p:pic>
        <p:nvPicPr>
          <p:cNvPr id="26629" name="Picture 9" descr="b"/>
          <p:cNvPicPr>
            <a:picLocks noChangeAspect="1"/>
          </p:cNvPicPr>
          <p:nvPr/>
        </p:nvPicPr>
        <p:blipFill>
          <a:blip r:embed="rId3"/>
          <a:stretch>
            <a:fillRect/>
          </a:stretch>
        </p:blipFill>
        <p:spPr>
          <a:xfrm>
            <a:off x="7104063" y="981075"/>
            <a:ext cx="3348037" cy="3095625"/>
          </a:xfrm>
          <a:prstGeom prst="rect">
            <a:avLst/>
          </a:prstGeom>
          <a:noFill/>
          <a:ln w="9525">
            <a:noFill/>
          </a:ln>
        </p:spPr>
      </p:pic>
      <p:sp>
        <p:nvSpPr>
          <p:cNvPr id="26630" name="矩形 26629"/>
          <p:cNvSpPr/>
          <p:nvPr/>
        </p:nvSpPr>
        <p:spPr>
          <a:xfrm>
            <a:off x="1524000" y="4863624"/>
            <a:ext cx="9144000" cy="1383665"/>
          </a:xfrm>
          <a:prstGeom prst="rect">
            <a:avLst/>
          </a:prstGeom>
          <a:noFill/>
          <a:ln w="9525">
            <a:noFill/>
          </a:ln>
        </p:spPr>
        <p:txBody>
          <a:bodyPr anchor="ctr">
            <a:spAutoFit/>
          </a:bodyPr>
          <a:lstStyle/>
          <a:p>
            <a:r>
              <a:rPr lang="zh-CN" altLang="en-US" sz="2800" dirty="0">
                <a:latin typeface="Arial" panose="020B0604020202020204" pitchFamily="34" charset="0"/>
              </a:rPr>
              <a:t>早在</a:t>
            </a:r>
            <a:r>
              <a:rPr lang="en-US" altLang="zh-CN" sz="2800" dirty="0">
                <a:latin typeface="Arial" panose="020B0604020202020204" pitchFamily="34" charset="0"/>
              </a:rPr>
              <a:t>1844</a:t>
            </a:r>
            <a:r>
              <a:rPr lang="zh-CN" altLang="en-US" sz="2800" dirty="0">
                <a:latin typeface="Arial" panose="020B0604020202020204" pitchFamily="34" charset="0"/>
              </a:rPr>
              <a:t>年，有线电报就在美国拍发成功。</a:t>
            </a:r>
            <a:r>
              <a:rPr lang="en-US" altLang="zh-CN" sz="2800" dirty="0">
                <a:latin typeface="Arial" panose="020B0604020202020204" pitchFamily="34" charset="0"/>
              </a:rPr>
              <a:t>1876</a:t>
            </a:r>
            <a:r>
              <a:rPr lang="zh-CN" altLang="en-US" sz="2800" dirty="0">
                <a:latin typeface="Arial" panose="020B0604020202020204" pitchFamily="34" charset="0"/>
              </a:rPr>
              <a:t>年，</a:t>
            </a:r>
          </a:p>
          <a:p>
            <a:r>
              <a:rPr lang="zh-CN" altLang="en-US" sz="2800" dirty="0">
                <a:latin typeface="Arial" panose="020B0604020202020204" pitchFamily="34" charset="0"/>
              </a:rPr>
              <a:t>定居</a:t>
            </a:r>
            <a:r>
              <a:rPr lang="zh-CN" altLang="en-US" sz="2800" dirty="0">
                <a:solidFill>
                  <a:srgbClr val="FF0066"/>
                </a:solidFill>
                <a:latin typeface="Arial" panose="020B0604020202020204" pitchFamily="34" charset="0"/>
              </a:rPr>
              <a:t>美国</a:t>
            </a:r>
            <a:r>
              <a:rPr lang="zh-CN" altLang="en-US" sz="2800" dirty="0">
                <a:latin typeface="Arial" panose="020B0604020202020204" pitchFamily="34" charset="0"/>
              </a:rPr>
              <a:t>的英国人</a:t>
            </a:r>
            <a:r>
              <a:rPr lang="zh-CN" altLang="en-US" sz="2800" dirty="0">
                <a:solidFill>
                  <a:srgbClr val="FF0066"/>
                </a:solidFill>
                <a:latin typeface="Arial" panose="020B0604020202020204" pitchFamily="34" charset="0"/>
              </a:rPr>
              <a:t>贝尔</a:t>
            </a:r>
            <a:r>
              <a:rPr lang="zh-CN" altLang="en-US" sz="2800" dirty="0">
                <a:latin typeface="Arial" panose="020B0604020202020204" pitchFamily="34" charset="0"/>
              </a:rPr>
              <a:t>（</a:t>
            </a:r>
            <a:r>
              <a:rPr lang="en-US" altLang="zh-CN" sz="2800" dirty="0">
                <a:latin typeface="Arial" panose="020B0604020202020204" pitchFamily="34" charset="0"/>
              </a:rPr>
              <a:t>Bell</a:t>
            </a:r>
            <a:r>
              <a:rPr lang="zh-CN" altLang="en-US" sz="2800" dirty="0">
                <a:latin typeface="Arial" panose="020B0604020202020204" pitchFamily="34" charset="0"/>
              </a:rPr>
              <a:t>，</a:t>
            </a:r>
            <a:r>
              <a:rPr lang="en-US" altLang="zh-CN" sz="2800">
                <a:latin typeface="Arial" panose="020B0604020202020204" pitchFamily="34" charset="0"/>
              </a:rPr>
              <a:t>1847—1922)</a:t>
            </a:r>
            <a:r>
              <a:rPr lang="zh-CN" altLang="en-US" sz="2800" dirty="0">
                <a:solidFill>
                  <a:srgbClr val="FF0066"/>
                </a:solidFill>
                <a:latin typeface="Arial" panose="020B0604020202020204" pitchFamily="34" charset="0"/>
              </a:rPr>
              <a:t>试验有线电话成功。 </a:t>
            </a:r>
          </a:p>
        </p:txBody>
      </p:sp>
      <p:sp>
        <p:nvSpPr>
          <p:cNvPr id="26631" name="Rectangle 5"/>
          <p:cNvSpPr/>
          <p:nvPr/>
        </p:nvSpPr>
        <p:spPr>
          <a:xfrm>
            <a:off x="7175500" y="473393"/>
            <a:ext cx="2703513" cy="615315"/>
          </a:xfrm>
          <a:prstGeom prst="rect">
            <a:avLst/>
          </a:prstGeom>
          <a:noFill/>
          <a:ln w="9525">
            <a:noFill/>
          </a:ln>
        </p:spPr>
        <p:txBody>
          <a:bodyPr lIns="0" tIns="0" rIns="0" bIns="0" anchor="ctr" anchorCtr="1">
            <a:spAutoFit/>
          </a:bodyPr>
          <a:lstStyle/>
          <a:p>
            <a:pPr algn="ctr"/>
            <a:r>
              <a:rPr lang="en-US" altLang="zh-CN" sz="4000" b="1" dirty="0">
                <a:solidFill>
                  <a:srgbClr val="FF0066"/>
                </a:solidFill>
                <a:effectLst>
                  <a:outerShdw blurRad="38100" dist="38100" dir="2700000">
                    <a:srgbClr val="C0C0C0"/>
                  </a:outerShdw>
                </a:effectLst>
                <a:latin typeface="Arial" panose="020B0604020202020204" pitchFamily="34" charset="0"/>
                <a:ea typeface="华文隶书" panose="02010800040101010101" pitchFamily="2" charset="-122"/>
              </a:rPr>
              <a:t>“</a:t>
            </a:r>
            <a:r>
              <a:rPr lang="zh-CN" altLang="en-US" sz="4000" b="1" dirty="0">
                <a:solidFill>
                  <a:srgbClr val="FF0066"/>
                </a:solidFill>
                <a:effectLst>
                  <a:outerShdw blurRad="38100" dist="38100" dir="2700000">
                    <a:srgbClr val="C0C0C0"/>
                  </a:outerShdw>
                </a:effectLst>
                <a:latin typeface="Arial" panose="020B0604020202020204" pitchFamily="34" charset="0"/>
                <a:ea typeface="华文隶书" panose="02010800040101010101" pitchFamily="2" charset="-122"/>
              </a:rPr>
              <a:t>电话之父”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31"/>
                                        </p:tgtEl>
                                        <p:attrNameLst>
                                          <p:attrName>style.visibility</p:attrName>
                                        </p:attrNameLst>
                                      </p:cBhvr>
                                      <p:to>
                                        <p:strVal val="visible"/>
                                      </p:to>
                                    </p:set>
                                    <p:anim calcmode="lin" valueType="num">
                                      <p:cBhvr additive="base">
                                        <p:cTn id="7" dur="500" fill="hold"/>
                                        <p:tgtEl>
                                          <p:spTgt spid="26631"/>
                                        </p:tgtEl>
                                        <p:attrNameLst>
                                          <p:attrName>ppt_x</p:attrName>
                                        </p:attrNameLst>
                                      </p:cBhvr>
                                      <p:tavLst>
                                        <p:tav tm="0">
                                          <p:val>
                                            <p:strVal val="#ppt_x"/>
                                          </p:val>
                                        </p:tav>
                                        <p:tav tm="100000">
                                          <p:val>
                                            <p:strVal val="#ppt_x"/>
                                          </p:val>
                                        </p:tav>
                                      </p:tavLst>
                                    </p:anim>
                                    <p:anim calcmode="lin" valueType="num">
                                      <p:cBhvr additive="base">
                                        <p:cTn id="8"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18433"/>
          <p:cNvSpPr txBox="1"/>
          <p:nvPr/>
        </p:nvSpPr>
        <p:spPr>
          <a:xfrm>
            <a:off x="2460625" y="5613400"/>
            <a:ext cx="2235200" cy="119253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伽利尔摩</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马可尼</a:t>
            </a:r>
          </a:p>
          <a:p>
            <a:pPr algn="ctr">
              <a:lnSpc>
                <a:spcPct val="90000"/>
              </a:lnSpc>
            </a:pPr>
            <a:r>
              <a:rPr lang="en-US" altLang="zh-CN" sz="1600" dirty="0">
                <a:solidFill>
                  <a:schemeClr val="bg2"/>
                </a:solidFill>
                <a:latin typeface="Times New Roman" panose="02020603050405020304" pitchFamily="2" charset="0"/>
                <a:ea typeface="楷体_GB2312" panose="02010609030101010101" charset="-122"/>
              </a:rPr>
              <a:t>Guglielmo Marconi</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1874.4.25</a:t>
            </a:r>
            <a:r>
              <a:rPr lang="zh-CN" altLang="en-US" sz="1600" dirty="0">
                <a:solidFill>
                  <a:schemeClr val="bg2"/>
                </a:solidFill>
                <a:latin typeface="楷体_GB2312" panose="02010609030101010101" charset="-122"/>
                <a:ea typeface="楷体_GB2312" panose="02010609030101010101" charset="-122"/>
              </a:rPr>
              <a:t>～</a:t>
            </a:r>
            <a:r>
              <a:rPr lang="en-US" altLang="zh-CN" sz="1600" dirty="0">
                <a:solidFill>
                  <a:schemeClr val="bg2"/>
                </a:solidFill>
                <a:latin typeface="楷体_GB2312" panose="02010609030101010101" charset="-122"/>
                <a:ea typeface="楷体_GB2312" panose="02010609030101010101" charset="-122"/>
              </a:rPr>
              <a:t>1937.7.20</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意大利博洛尼亚市</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1909</a:t>
            </a:r>
            <a:r>
              <a:rPr lang="zh-CN" altLang="en-US" sz="1600" dirty="0">
                <a:solidFill>
                  <a:schemeClr val="bg2"/>
                </a:solidFill>
                <a:latin typeface="楷体_GB2312" panose="02010609030101010101" charset="-122"/>
                <a:ea typeface="楷体_GB2312" panose="02010609030101010101" charset="-122"/>
              </a:rPr>
              <a:t>年获诺贝尔物理学奖</a:t>
            </a:r>
          </a:p>
        </p:txBody>
      </p:sp>
      <p:sp>
        <p:nvSpPr>
          <p:cNvPr id="18435" name="矩形 18434"/>
          <p:cNvSpPr/>
          <p:nvPr/>
        </p:nvSpPr>
        <p:spPr>
          <a:xfrm>
            <a:off x="1800225" y="1003618"/>
            <a:ext cx="3556000" cy="615315"/>
          </a:xfrm>
          <a:prstGeom prst="rect">
            <a:avLst/>
          </a:prstGeom>
          <a:noFill/>
          <a:ln w="9525">
            <a:noFill/>
          </a:ln>
        </p:spPr>
        <p:txBody>
          <a:bodyPr wrap="none" lIns="0" tIns="0" rIns="0" bIns="0" anchor="ctr" anchorCtr="1">
            <a:spAutoFit/>
          </a:bodyPr>
          <a:lstStyle/>
          <a:p>
            <a:pPr algn="ctr"/>
            <a:r>
              <a:rPr lang="zh-CN" altLang="en-US" sz="4000" dirty="0">
                <a:solidFill>
                  <a:srgbClr val="FF0000"/>
                </a:solidFill>
                <a:latin typeface="Arial" panose="020B0604020202020204" pitchFamily="34" charset="0"/>
                <a:ea typeface="华文隶书" panose="02010800040101010101" pitchFamily="2" charset="-122"/>
              </a:rPr>
              <a:t>“无线电之父”</a:t>
            </a:r>
          </a:p>
        </p:txBody>
      </p:sp>
      <p:pic>
        <p:nvPicPr>
          <p:cNvPr id="18436" name="图片 18435" descr="m"/>
          <p:cNvPicPr>
            <a:picLocks noChangeAspect="1"/>
          </p:cNvPicPr>
          <p:nvPr/>
        </p:nvPicPr>
        <p:blipFill>
          <a:blip r:embed="rId3"/>
          <a:srcRect b="508"/>
          <a:stretch>
            <a:fillRect/>
          </a:stretch>
        </p:blipFill>
        <p:spPr>
          <a:xfrm>
            <a:off x="1858963" y="1576388"/>
            <a:ext cx="3438525" cy="3997325"/>
          </a:xfrm>
          <a:prstGeom prst="rect">
            <a:avLst/>
          </a:prstGeom>
          <a:noFill/>
          <a:ln w="9525">
            <a:noFill/>
          </a:ln>
        </p:spPr>
      </p:pic>
      <p:grpSp>
        <p:nvGrpSpPr>
          <p:cNvPr id="18437" name="组合 18436"/>
          <p:cNvGrpSpPr/>
          <p:nvPr/>
        </p:nvGrpSpPr>
        <p:grpSpPr>
          <a:xfrm>
            <a:off x="5578475" y="1033463"/>
            <a:ext cx="4862513" cy="5759449"/>
            <a:chOff x="0" y="0"/>
            <a:chExt cx="3063" cy="3628"/>
          </a:xfrm>
        </p:grpSpPr>
        <p:sp>
          <p:nvSpPr>
            <p:cNvPr id="18438" name="文本框 18437"/>
            <p:cNvSpPr txBox="1"/>
            <p:nvPr/>
          </p:nvSpPr>
          <p:spPr>
            <a:xfrm>
              <a:off x="36" y="3134"/>
              <a:ext cx="2992" cy="494"/>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在此工作时，马可尼才</a:t>
              </a:r>
              <a:r>
                <a:rPr lang="en-US" altLang="zh-CN" sz="1700" dirty="0">
                  <a:solidFill>
                    <a:srgbClr val="333333"/>
                  </a:solidFill>
                  <a:latin typeface="华文楷体" pitchFamily="2" charset="-122"/>
                  <a:ea typeface="华文楷体" pitchFamily="2" charset="-122"/>
                </a:rPr>
                <a:t>20</a:t>
              </a:r>
              <a:r>
                <a:rPr lang="zh-CN" altLang="en-US" sz="1700" dirty="0">
                  <a:solidFill>
                    <a:srgbClr val="333333"/>
                  </a:solidFill>
                  <a:latin typeface="华文楷体" pitchFamily="2" charset="-122"/>
                  <a:ea typeface="华文楷体" pitchFamily="2" charset="-122"/>
                </a:rPr>
                <a:t>岁。</a:t>
              </a:r>
              <a:r>
                <a:rPr lang="en-US" altLang="zh-CN" sz="1700" dirty="0">
                  <a:solidFill>
                    <a:srgbClr val="333333"/>
                  </a:solidFill>
                  <a:latin typeface="华文楷体" pitchFamily="2" charset="-122"/>
                  <a:ea typeface="华文楷体" pitchFamily="2" charset="-122"/>
                </a:rPr>
                <a:t>1896</a:t>
              </a:r>
              <a:r>
                <a:rPr lang="zh-CN" altLang="en-US" sz="1700" dirty="0">
                  <a:solidFill>
                    <a:srgbClr val="333333"/>
                  </a:solidFill>
                  <a:latin typeface="华文楷体" pitchFamily="2" charset="-122"/>
                  <a:ea typeface="华文楷体" pitchFamily="2" charset="-122"/>
                </a:rPr>
                <a:t>年发明无线电，世界上第一台实用的无线电装置就是在这里诞生的。</a:t>
              </a:r>
            </a:p>
          </p:txBody>
        </p:sp>
        <p:pic>
          <p:nvPicPr>
            <p:cNvPr id="18439" name="图片 18438"/>
            <p:cNvPicPr>
              <a:picLocks noChangeAspect="1"/>
            </p:cNvPicPr>
            <p:nvPr/>
          </p:nvPicPr>
          <p:blipFill>
            <a:blip r:embed="rId4"/>
            <a:srcRect l="22099" r="6267"/>
            <a:stretch>
              <a:fillRect/>
            </a:stretch>
          </p:blipFill>
          <p:spPr>
            <a:xfrm>
              <a:off x="0" y="0"/>
              <a:ext cx="3063" cy="2878"/>
            </a:xfrm>
            <a:prstGeom prst="rect">
              <a:avLst/>
            </a:prstGeom>
            <a:noFill/>
            <a:ln w="9525">
              <a:noFill/>
            </a:ln>
          </p:spPr>
        </p:pic>
        <p:sp>
          <p:nvSpPr>
            <p:cNvPr id="18440" name="矩形 18439"/>
            <p:cNvSpPr/>
            <p:nvPr/>
          </p:nvSpPr>
          <p:spPr>
            <a:xfrm>
              <a:off x="812" y="2908"/>
              <a:ext cx="1440" cy="194"/>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马可尼的简陋实验室</a:t>
              </a:r>
            </a:p>
          </p:txBody>
        </p:sp>
      </p:grpSp>
      <p:grpSp>
        <p:nvGrpSpPr>
          <p:cNvPr id="18441" name="组合 18440"/>
          <p:cNvGrpSpPr/>
          <p:nvPr/>
        </p:nvGrpSpPr>
        <p:grpSpPr>
          <a:xfrm>
            <a:off x="5578475" y="1035050"/>
            <a:ext cx="4867275" cy="5768976"/>
            <a:chOff x="0" y="0"/>
            <a:chExt cx="3066" cy="3634"/>
          </a:xfrm>
        </p:grpSpPr>
        <p:sp>
          <p:nvSpPr>
            <p:cNvPr id="18442" name="文本框 18441"/>
            <p:cNvSpPr txBox="1"/>
            <p:nvPr/>
          </p:nvSpPr>
          <p:spPr>
            <a:xfrm>
              <a:off x="813" y="2748"/>
              <a:ext cx="1440" cy="194"/>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爱迪生发明的电报机</a:t>
              </a:r>
            </a:p>
          </p:txBody>
        </p:sp>
        <p:sp>
          <p:nvSpPr>
            <p:cNvPr id="18443" name="矩形 18442"/>
            <p:cNvSpPr/>
            <p:nvPr/>
          </p:nvSpPr>
          <p:spPr>
            <a:xfrm>
              <a:off x="66" y="2975"/>
              <a:ext cx="2933" cy="659"/>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早期的电报机，一次只能传递一个讯息，而且不能同时交换信号。爱迪生着手改良传统发报机，制造出二重发报机，</a:t>
              </a:r>
              <a:r>
                <a:rPr lang="en-US" altLang="zh-CN" sz="1700" dirty="0">
                  <a:solidFill>
                    <a:srgbClr val="333333"/>
                  </a:solidFill>
                  <a:latin typeface="华文楷体" pitchFamily="2" charset="-122"/>
                  <a:ea typeface="华文楷体" pitchFamily="2" charset="-122"/>
                </a:rPr>
                <a:t>1874</a:t>
              </a:r>
              <a:r>
                <a:rPr lang="zh-CN" altLang="en-US" sz="1700" dirty="0">
                  <a:solidFill>
                    <a:srgbClr val="333333"/>
                  </a:solidFill>
                  <a:latin typeface="华文楷体" pitchFamily="2" charset="-122"/>
                  <a:ea typeface="华文楷体" pitchFamily="2" charset="-122"/>
                </a:rPr>
                <a:t>年又研发出四重发报机，也就是同步发报机。</a:t>
              </a:r>
            </a:p>
          </p:txBody>
        </p:sp>
        <p:pic>
          <p:nvPicPr>
            <p:cNvPr id="18444" name="图片 18443" descr="d"/>
            <p:cNvPicPr>
              <a:picLocks noChangeAspect="1"/>
            </p:cNvPicPr>
            <p:nvPr/>
          </p:nvPicPr>
          <p:blipFill>
            <a:blip r:embed="rId5"/>
            <a:stretch>
              <a:fillRect/>
            </a:stretch>
          </p:blipFill>
          <p:spPr>
            <a:xfrm>
              <a:off x="0" y="0"/>
              <a:ext cx="3066" cy="2715"/>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5" fill="hold" nodeType="clickEffect">
                                  <p:stCondLst>
                                    <p:cond delay="0"/>
                                  </p:stCondLst>
                                  <p:childTnLst>
                                    <p:animEffect transition="out" filter="randombar(vertical)">
                                      <p:cBhvr>
                                        <p:cTn id="6" dur="500"/>
                                        <p:tgtEl>
                                          <p:spTgt spid="18437"/>
                                        </p:tgtEl>
                                      </p:cBhvr>
                                    </p:animEffect>
                                    <p:set>
                                      <p:cBhvr>
                                        <p:cTn id="7" dur="1" fill="hold">
                                          <p:stCondLst>
                                            <p:cond delay="499"/>
                                          </p:stCondLst>
                                        </p:cTn>
                                        <p:tgtEl>
                                          <p:spTgt spid="18437"/>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18441"/>
                                        </p:tgtEl>
                                        <p:attrNameLst>
                                          <p:attrName>style.visibility</p:attrName>
                                        </p:attrNameLst>
                                      </p:cBhvr>
                                      <p:to>
                                        <p:strVal val="visible"/>
                                      </p:to>
                                    </p:set>
                                    <p:animEffect transition="in" filter="randombar(vertical)">
                                      <p:cBhvr>
                                        <p:cTn id="11" dur="500"/>
                                        <p:tgtEl>
                                          <p:spTgt spid="18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2" name="Picture 4" descr="m"/>
          <p:cNvPicPr>
            <a:picLocks noChangeAspect="1"/>
          </p:cNvPicPr>
          <p:nvPr/>
        </p:nvPicPr>
        <p:blipFill>
          <a:blip r:embed="rId2"/>
          <a:srcRect b="508"/>
          <a:stretch>
            <a:fillRect/>
          </a:stretch>
        </p:blipFill>
        <p:spPr>
          <a:xfrm>
            <a:off x="1524000" y="1125538"/>
            <a:ext cx="3937000" cy="3024187"/>
          </a:xfrm>
          <a:prstGeom prst="rect">
            <a:avLst/>
          </a:prstGeom>
          <a:noFill/>
          <a:ln w="9525">
            <a:noFill/>
          </a:ln>
        </p:spPr>
      </p:pic>
      <p:sp>
        <p:nvSpPr>
          <p:cNvPr id="17410" name="Text Box 2"/>
          <p:cNvSpPr txBox="1">
            <a:spLocks noChangeArrowheads="1"/>
          </p:cNvSpPr>
          <p:nvPr/>
        </p:nvSpPr>
        <p:spPr bwMode="auto">
          <a:xfrm>
            <a:off x="4657249" y="4149725"/>
            <a:ext cx="1850390" cy="528955"/>
          </a:xfrm>
          <a:prstGeom prst="rect">
            <a:avLst/>
          </a:prstGeom>
          <a:noFill/>
          <a:ln w="9525" algn="ctr">
            <a:noFill/>
            <a:miter lim="800000"/>
          </a:ln>
          <a:effectLst/>
        </p:spPr>
        <p:txBody>
          <a:bodyPr wrap="none" lIns="0" tIns="0" rIns="0" bIns="0">
            <a:spAutoFit/>
          </a:bodyPr>
          <a:lstStyle/>
          <a:p>
            <a:pPr algn="ct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伽利尔摩</a:t>
            </a:r>
            <a:r>
              <a:rPr lang="en-US" altLang="zh-CN" sz="2000" b="1" dirty="0">
                <a:effectLst>
                  <a:outerShdw blurRad="38100" dist="38100" dir="2700000">
                    <a:srgbClr val="C0C0C0"/>
                  </a:outerShdw>
                </a:effectLst>
                <a:latin typeface="Times New Roman" panose="02020603050405020304" pitchFamily="2" charset="0"/>
                <a:ea typeface="黑体" panose="02010600030101010101" pitchFamily="49" charset="-122"/>
              </a:rPr>
              <a:t>·</a:t>
            </a: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马可尼</a:t>
            </a:r>
          </a:p>
          <a:p>
            <a:pPr algn="ctr">
              <a:lnSpc>
                <a:spcPct val="90000"/>
              </a:lnSpc>
            </a:pPr>
            <a:r>
              <a:rPr lang="en-US" altLang="zh-CN" sz="1600" b="1" err="1">
                <a:solidFill>
                  <a:schemeClr val="tx2"/>
                </a:solidFill>
                <a:effectLst>
                  <a:outerShdw blurRad="38100" dist="38100" dir="2700000">
                    <a:srgbClr val="C0C0C0"/>
                  </a:outerShdw>
                </a:effectLst>
                <a:latin typeface="Times New Roman" panose="02020603050405020304" pitchFamily="2" charset="0"/>
                <a:ea typeface="楷体_GB2312" panose="02010609030101010101" charset="-122"/>
              </a:rPr>
              <a:t>Guglielmo</a:t>
            </a:r>
            <a:r>
              <a:rPr lang="en-US" altLang="zh-CN" sz="1600" b="1">
                <a:solidFill>
                  <a:schemeClr val="tx2"/>
                </a:solidFill>
                <a:effectLst>
                  <a:outerShdw blurRad="38100" dist="38100" dir="2700000">
                    <a:srgbClr val="C0C0C0"/>
                  </a:outerShdw>
                </a:effectLst>
                <a:latin typeface="Times New Roman" panose="02020603050405020304" pitchFamily="2" charset="0"/>
                <a:ea typeface="楷体_GB2312" panose="02010609030101010101" charset="-122"/>
              </a:rPr>
              <a:t> Marconi</a:t>
            </a:r>
          </a:p>
        </p:txBody>
      </p:sp>
      <p:pic>
        <p:nvPicPr>
          <p:cNvPr id="32774" name="图片 32773" descr="d45e018d085608ed">
            <a:hlinkClick r:id="rId3"/>
          </p:cNvPr>
          <p:cNvPicPr>
            <a:picLocks noChangeAspect="1"/>
          </p:cNvPicPr>
          <p:nvPr/>
        </p:nvPicPr>
        <p:blipFill>
          <a:blip r:embed="rId4"/>
          <a:stretch>
            <a:fillRect/>
          </a:stretch>
        </p:blipFill>
        <p:spPr>
          <a:xfrm>
            <a:off x="5880100" y="1196975"/>
            <a:ext cx="4537075" cy="3024188"/>
          </a:xfrm>
          <a:prstGeom prst="rect">
            <a:avLst/>
          </a:prstGeom>
          <a:noFill/>
          <a:ln w="9525">
            <a:noFill/>
          </a:ln>
        </p:spPr>
      </p:pic>
      <p:sp>
        <p:nvSpPr>
          <p:cNvPr id="32775" name="矩形 32774"/>
          <p:cNvSpPr/>
          <p:nvPr/>
        </p:nvSpPr>
        <p:spPr>
          <a:xfrm>
            <a:off x="1524000" y="4792187"/>
            <a:ext cx="9144000" cy="1383665"/>
          </a:xfrm>
          <a:prstGeom prst="rect">
            <a:avLst/>
          </a:prstGeom>
          <a:noFill/>
          <a:ln w="9525">
            <a:noFill/>
          </a:ln>
        </p:spPr>
        <p:txBody>
          <a:bodyPr anchor="ctr">
            <a:spAutoFit/>
          </a:bodyPr>
          <a:lstStyle/>
          <a:p>
            <a:r>
              <a:rPr lang="en-US" altLang="zh-CN" sz="2800" dirty="0">
                <a:latin typeface="Arial" panose="020B0604020202020204" pitchFamily="34" charset="0"/>
              </a:rPr>
              <a:t>19</a:t>
            </a:r>
            <a:r>
              <a:rPr lang="zh-CN" altLang="en-US" sz="2800" dirty="0">
                <a:latin typeface="Arial" panose="020B0604020202020204" pitchFamily="34" charset="0"/>
              </a:rPr>
              <a:t>世纪</a:t>
            </a:r>
            <a:r>
              <a:rPr lang="en-US" altLang="zh-CN" sz="2800" dirty="0">
                <a:latin typeface="Arial" panose="020B0604020202020204" pitchFamily="34" charset="0"/>
              </a:rPr>
              <a:t>90</a:t>
            </a:r>
            <a:r>
              <a:rPr lang="zh-CN" altLang="en-US" sz="2800" dirty="0">
                <a:latin typeface="Arial" panose="020B0604020202020204" pitchFamily="34" charset="0"/>
              </a:rPr>
              <a:t>年代，</a:t>
            </a:r>
            <a:r>
              <a:rPr lang="zh-CN" altLang="en-US" sz="2800" dirty="0">
                <a:solidFill>
                  <a:srgbClr val="FF0066"/>
                </a:solidFill>
                <a:latin typeface="Arial" panose="020B0604020202020204" pitchFamily="34" charset="0"/>
              </a:rPr>
              <a:t>意大利</a:t>
            </a:r>
            <a:r>
              <a:rPr lang="zh-CN" altLang="en-US" sz="2800" dirty="0">
                <a:latin typeface="Arial" panose="020B0604020202020204" pitchFamily="34" charset="0"/>
              </a:rPr>
              <a:t>人</a:t>
            </a:r>
            <a:r>
              <a:rPr lang="zh-CN" altLang="en-US" sz="2800" dirty="0">
                <a:solidFill>
                  <a:srgbClr val="FF0066"/>
                </a:solidFill>
                <a:latin typeface="Arial" panose="020B0604020202020204" pitchFamily="34" charset="0"/>
              </a:rPr>
              <a:t>马可尼</a:t>
            </a:r>
            <a:r>
              <a:rPr lang="zh-CN" altLang="en-US" sz="2800" dirty="0">
                <a:latin typeface="Arial" panose="020B0604020202020204" pitchFamily="34" charset="0"/>
              </a:rPr>
              <a:t>（</a:t>
            </a:r>
            <a:r>
              <a:rPr lang="en-US" altLang="zh-CN" sz="2800" dirty="0">
                <a:latin typeface="Arial" panose="020B0604020202020204" pitchFamily="34" charset="0"/>
              </a:rPr>
              <a:t>Marconi</a:t>
            </a:r>
            <a:r>
              <a:rPr lang="zh-CN" altLang="en-US" sz="2800" dirty="0">
                <a:latin typeface="Arial" panose="020B0604020202020204" pitchFamily="34" charset="0"/>
              </a:rPr>
              <a:t>，</a:t>
            </a:r>
            <a:r>
              <a:rPr lang="en-US" altLang="zh-CN" sz="2800">
                <a:latin typeface="Arial" panose="020B0604020202020204" pitchFamily="34" charset="0"/>
              </a:rPr>
              <a:t>1874—1937)</a:t>
            </a:r>
            <a:r>
              <a:rPr lang="zh-CN" altLang="en-US" sz="2800" dirty="0">
                <a:solidFill>
                  <a:srgbClr val="FF0066"/>
                </a:solidFill>
                <a:latin typeface="Arial" panose="020B0604020202020204" pitchFamily="34" charset="0"/>
              </a:rPr>
              <a:t>发明了无线电报</a:t>
            </a:r>
            <a:r>
              <a:rPr lang="zh-CN" altLang="en-US" sz="2800" dirty="0">
                <a:latin typeface="Arial" panose="020B0604020202020204" pitchFamily="34" charset="0"/>
              </a:rPr>
              <a:t>，并于</a:t>
            </a:r>
            <a:r>
              <a:rPr lang="en-US" altLang="zh-CN" sz="2800" dirty="0">
                <a:latin typeface="Arial" panose="020B0604020202020204" pitchFamily="34" charset="0"/>
              </a:rPr>
              <a:t>1901</a:t>
            </a:r>
            <a:r>
              <a:rPr lang="zh-CN" altLang="en-US" sz="2800" dirty="0">
                <a:latin typeface="Arial" panose="020B0604020202020204" pitchFamily="34" charset="0"/>
              </a:rPr>
              <a:t>年进行横越大西洋发报成功。</a:t>
            </a:r>
            <a:r>
              <a:rPr lang="zh-CN" altLang="en-US" dirty="0">
                <a:latin typeface="Arial" panose="020B0604020202020204"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文本框 4097"/>
          <p:cNvSpPr txBox="1"/>
          <p:nvPr/>
        </p:nvSpPr>
        <p:spPr>
          <a:xfrm>
            <a:off x="1524000" y="753111"/>
            <a:ext cx="416560" cy="230505"/>
          </a:xfrm>
          <a:prstGeom prst="rect">
            <a:avLst/>
          </a:prstGeom>
          <a:noFill/>
          <a:ln w="9525">
            <a:noFill/>
          </a:ln>
        </p:spPr>
        <p:txBody>
          <a:bodyPr wrap="none" lIns="36000" tIns="0" rIns="0" bIns="0" anchor="ctr" anchorCtr="1">
            <a:spAutoFit/>
          </a:bodyPr>
          <a:lstStyle/>
          <a:p>
            <a:r>
              <a:rPr lang="zh-CN" altLang="en-US" sz="1500" dirty="0">
                <a:solidFill>
                  <a:srgbClr val="996633"/>
                </a:solidFill>
                <a:latin typeface="Times New Roman" panose="02020603050405020304" pitchFamily="2" charset="0"/>
                <a:ea typeface="黑体" panose="02010600030101010101" pitchFamily="49" charset="-122"/>
              </a:rPr>
              <a:t>导入</a:t>
            </a:r>
          </a:p>
        </p:txBody>
      </p:sp>
      <p:sp>
        <p:nvSpPr>
          <p:cNvPr id="4099" name="文本框 4098"/>
          <p:cNvSpPr txBox="1"/>
          <p:nvPr/>
        </p:nvSpPr>
        <p:spPr>
          <a:xfrm>
            <a:off x="1766888" y="6008688"/>
            <a:ext cx="8656637" cy="78422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a:t>
            </a:r>
            <a:r>
              <a:rPr lang="en-US" altLang="zh-CN" sz="1700" dirty="0">
                <a:solidFill>
                  <a:srgbClr val="333333"/>
                </a:solidFill>
                <a:latin typeface="华文楷体" pitchFamily="2" charset="-122"/>
                <a:ea typeface="华文楷体" pitchFamily="2" charset="-122"/>
              </a:rPr>
              <a:t>19</a:t>
            </a:r>
            <a:r>
              <a:rPr lang="zh-CN" altLang="en-US" sz="1700" dirty="0">
                <a:solidFill>
                  <a:srgbClr val="333333"/>
                </a:solidFill>
                <a:latin typeface="华文楷体" pitchFamily="2" charset="-122"/>
                <a:ea typeface="华文楷体" pitchFamily="2" charset="-122"/>
              </a:rPr>
              <a:t>世纪末，科学技术突飞猛进，新技术、新发明、新理论层出不穷。电力广泛应用，电灯亮起来了，电话响起来了；内燃机取代蒸汽机，汽车跑起来了，飞机飞起来了。工业革命跃上了一个新的台阶，人类从蒸汽时代进入到电气时代。</a:t>
            </a:r>
          </a:p>
        </p:txBody>
      </p:sp>
      <p:sp>
        <p:nvSpPr>
          <p:cNvPr id="4100" name="文本框 4099"/>
          <p:cNvSpPr txBox="1"/>
          <p:nvPr/>
        </p:nvSpPr>
        <p:spPr>
          <a:xfrm>
            <a:off x="2212975" y="5649913"/>
            <a:ext cx="2540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爱迪生发明的电灯灯炮</a:t>
            </a:r>
          </a:p>
        </p:txBody>
      </p:sp>
      <p:sp>
        <p:nvSpPr>
          <p:cNvPr id="4101" name="文本框 4100"/>
          <p:cNvSpPr txBox="1"/>
          <p:nvPr/>
        </p:nvSpPr>
        <p:spPr>
          <a:xfrm>
            <a:off x="9766935" y="1397000"/>
            <a:ext cx="615315" cy="1778000"/>
          </a:xfrm>
          <a:prstGeom prst="rect">
            <a:avLst/>
          </a:prstGeom>
          <a:noFill/>
          <a:ln w="9525">
            <a:noFill/>
          </a:ln>
        </p:spPr>
        <p:txBody>
          <a:bodyPr vert="eaVert"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早期法国</a:t>
            </a:r>
          </a:p>
          <a:p>
            <a:pPr algn="ctr"/>
            <a:r>
              <a:rPr lang="zh-CN" altLang="en-US" sz="2000" dirty="0">
                <a:solidFill>
                  <a:srgbClr val="663300"/>
                </a:solidFill>
                <a:latin typeface="Times New Roman" panose="02020603050405020304" pitchFamily="2" charset="0"/>
                <a:ea typeface="黑体" panose="02010600030101010101" pitchFamily="49" charset="-122"/>
              </a:rPr>
              <a:t>凡尔赛宫的电话</a:t>
            </a:r>
          </a:p>
        </p:txBody>
      </p:sp>
      <p:sp>
        <p:nvSpPr>
          <p:cNvPr id="4102" name="文本框 4101"/>
          <p:cNvSpPr txBox="1"/>
          <p:nvPr/>
        </p:nvSpPr>
        <p:spPr>
          <a:xfrm>
            <a:off x="9769793" y="4032250"/>
            <a:ext cx="615315" cy="1524000"/>
          </a:xfrm>
          <a:prstGeom prst="rect">
            <a:avLst/>
          </a:prstGeom>
          <a:noFill/>
          <a:ln w="9525">
            <a:noFill/>
          </a:ln>
        </p:spPr>
        <p:txBody>
          <a:bodyPr vert="eaVert" wrap="none" lIns="0" tIns="0" rIns="0" bIns="0" anchor="ctr" anchorCtr="1">
            <a:spAutoFit/>
          </a:bodyPr>
          <a:lstStyle/>
          <a:p>
            <a:pPr algn="ctr"/>
            <a:r>
              <a:rPr lang="en-US" altLang="zh-CN" sz="2000" dirty="0">
                <a:solidFill>
                  <a:srgbClr val="663300"/>
                </a:solidFill>
                <a:latin typeface="Times New Roman" panose="02020603050405020304" pitchFamily="2" charset="0"/>
                <a:ea typeface="黑体" panose="02010600030101010101" pitchFamily="49" charset="-122"/>
              </a:rPr>
              <a:t>1901</a:t>
            </a:r>
            <a:r>
              <a:rPr lang="zh-CN" altLang="en-US" sz="2000" dirty="0">
                <a:solidFill>
                  <a:srgbClr val="663300"/>
                </a:solidFill>
                <a:latin typeface="Times New Roman" panose="02020603050405020304" pitchFamily="2" charset="0"/>
                <a:ea typeface="黑体" panose="02010600030101010101" pitchFamily="49" charset="-122"/>
              </a:rPr>
              <a:t>年进行的</a:t>
            </a:r>
          </a:p>
          <a:p>
            <a:pPr algn="ctr"/>
            <a:r>
              <a:rPr lang="zh-CN" altLang="en-US" sz="2000" dirty="0">
                <a:solidFill>
                  <a:srgbClr val="663300"/>
                </a:solidFill>
                <a:latin typeface="Times New Roman" panose="02020603050405020304" pitchFamily="2" charset="0"/>
                <a:ea typeface="黑体" panose="02010600030101010101" pitchFamily="49" charset="-122"/>
              </a:rPr>
              <a:t>试飞实验</a:t>
            </a:r>
          </a:p>
        </p:txBody>
      </p:sp>
      <p:pic>
        <p:nvPicPr>
          <p:cNvPr id="4103" name="图片 4102" descr="d"/>
          <p:cNvPicPr>
            <a:picLocks noChangeAspect="1"/>
          </p:cNvPicPr>
          <p:nvPr/>
        </p:nvPicPr>
        <p:blipFill>
          <a:blip r:embed="rId2"/>
          <a:stretch>
            <a:fillRect/>
          </a:stretch>
        </p:blipFill>
        <p:spPr>
          <a:xfrm>
            <a:off x="1825625" y="1033463"/>
            <a:ext cx="3313113" cy="4594225"/>
          </a:xfrm>
          <a:prstGeom prst="rect">
            <a:avLst/>
          </a:prstGeom>
          <a:noFill/>
          <a:ln w="9525">
            <a:noFill/>
          </a:ln>
        </p:spPr>
      </p:pic>
      <p:pic>
        <p:nvPicPr>
          <p:cNvPr id="4104" name="图片 4103" descr="d"/>
          <p:cNvPicPr>
            <a:picLocks noChangeAspect="1"/>
          </p:cNvPicPr>
          <p:nvPr/>
        </p:nvPicPr>
        <p:blipFill>
          <a:blip r:embed="rId3"/>
          <a:stretch>
            <a:fillRect/>
          </a:stretch>
        </p:blipFill>
        <p:spPr>
          <a:xfrm>
            <a:off x="5559425" y="1035050"/>
            <a:ext cx="3660775" cy="2500313"/>
          </a:xfrm>
          <a:prstGeom prst="rect">
            <a:avLst/>
          </a:prstGeom>
          <a:noFill/>
          <a:ln w="9525">
            <a:noFill/>
          </a:ln>
        </p:spPr>
      </p:pic>
      <p:pic>
        <p:nvPicPr>
          <p:cNvPr id="4105" name="图片 4104" descr="f"/>
          <p:cNvPicPr>
            <a:picLocks noChangeAspect="1"/>
          </p:cNvPicPr>
          <p:nvPr/>
        </p:nvPicPr>
        <p:blipFill>
          <a:blip r:embed="rId4"/>
          <a:stretch>
            <a:fillRect/>
          </a:stretch>
        </p:blipFill>
        <p:spPr>
          <a:xfrm>
            <a:off x="5583238" y="3670300"/>
            <a:ext cx="3971925" cy="2246313"/>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3143250" y="6188075"/>
            <a:ext cx="5976938" cy="676910"/>
          </a:xfrm>
          <a:prstGeom prst="rect">
            <a:avLst/>
          </a:prstGeom>
          <a:noFill/>
          <a:ln w="9525" algn="ctr">
            <a:noFill/>
            <a:miter lim="800000"/>
          </a:ln>
          <a:effectLst/>
        </p:spPr>
        <p:txBody>
          <a:bodyPr lIns="0" tIns="0" rIns="0" bIns="0">
            <a:spAutoFit/>
          </a:bodyPr>
          <a:lstStyle/>
          <a:p>
            <a:pPr marR="0" algn="ctr" defTabSz="914400">
              <a:buClrTx/>
              <a:buSzTx/>
              <a:buFontTx/>
              <a:buNone/>
              <a:defRPr/>
            </a:pPr>
            <a:r>
              <a:rPr kumimoji="1" lang="en-US" altLang="zh-CN" sz="2400" b="1" kern="1200" cap="none" spc="0" normalizeH="0" baseline="0" noProof="0" smtClean="0">
                <a:solidFill>
                  <a:srgbClr val="CC00FF"/>
                </a:solidFill>
                <a:effectLst>
                  <a:outerShdw blurRad="38100" dist="38100" dir="2700000" algn="tl">
                    <a:srgbClr val="C0C0C0"/>
                  </a:outerShdw>
                </a:effectLst>
                <a:latin typeface="Times New Roman" panose="02020603050405020304" pitchFamily="2" charset="0"/>
                <a:ea typeface="黑体" panose="02010600030101010101" pitchFamily="49" charset="-122"/>
                <a:cs typeface="+mn-cs"/>
              </a:rPr>
              <a:t>1871</a:t>
            </a:r>
            <a:r>
              <a:rPr kumimoji="1" lang="zh-CN" altLang="en-US" sz="2400" b="1" kern="1200" cap="none" spc="0" normalizeH="0" baseline="0" noProof="0" smtClean="0">
                <a:solidFill>
                  <a:srgbClr val="CC00FF"/>
                </a:solidFill>
                <a:effectLst>
                  <a:outerShdw blurRad="38100" dist="38100" dir="2700000" algn="tl">
                    <a:srgbClr val="C0C0C0"/>
                  </a:outerShdw>
                </a:effectLst>
                <a:latin typeface="Times New Roman" panose="02020603050405020304" pitchFamily="2" charset="0"/>
                <a:ea typeface="黑体" panose="02010600030101010101" pitchFamily="49" charset="-122"/>
                <a:cs typeface="+mn-cs"/>
              </a:rPr>
              <a:t>年的英国伦敦电报总局</a:t>
            </a:r>
          </a:p>
          <a:p>
            <a:pPr marR="0" algn="ctr" defTabSz="914400">
              <a:buClrTx/>
              <a:buSzTx/>
              <a:buFontTx/>
              <a:buNone/>
              <a:defRPr/>
            </a:pPr>
            <a:r>
              <a:rPr kumimoji="1" lang="zh-CN" altLang="en-US" sz="2000" b="1" kern="1200" cap="none" spc="0" normalizeH="0" baseline="0" noProof="0" smtClean="0">
                <a:solidFill>
                  <a:schemeClr val="tx2"/>
                </a:solidFill>
                <a:effectLst>
                  <a:outerShdw blurRad="38100" dist="38100" dir="2700000" algn="tl">
                    <a:srgbClr val="C0C0C0"/>
                  </a:outerShdw>
                </a:effectLst>
                <a:latin typeface="Times New Roman" panose="02020603050405020304" pitchFamily="2" charset="0"/>
                <a:ea typeface="黑体" panose="02010600030101010101" pitchFamily="49" charset="-122"/>
                <a:cs typeface="+mn-cs"/>
              </a:rPr>
              <a:t>图中的收报员正在接收、翻译纸带上的数码信息</a:t>
            </a:r>
          </a:p>
        </p:txBody>
      </p:sp>
      <p:pic>
        <p:nvPicPr>
          <p:cNvPr id="31747" name="Picture 3" descr="l"/>
          <p:cNvPicPr>
            <a:picLocks noChangeAspect="1"/>
          </p:cNvPicPr>
          <p:nvPr/>
        </p:nvPicPr>
        <p:blipFill>
          <a:blip r:embed="rId3"/>
          <a:stretch>
            <a:fillRect/>
          </a:stretch>
        </p:blipFill>
        <p:spPr>
          <a:xfrm>
            <a:off x="1524000" y="0"/>
            <a:ext cx="9144000" cy="6129338"/>
          </a:xfrm>
          <a:prstGeom prst="rect">
            <a:avLst/>
          </a:prstGeom>
          <a:noFill/>
          <a:ln w="9525">
            <a:noFill/>
          </a:ln>
        </p:spPr>
      </p:pic>
      <p:sp>
        <p:nvSpPr>
          <p:cNvPr id="31748" name="Rectangle 5"/>
          <p:cNvSpPr/>
          <p:nvPr/>
        </p:nvSpPr>
        <p:spPr>
          <a:xfrm>
            <a:off x="2063750" y="2709228"/>
            <a:ext cx="8226425" cy="1363345"/>
          </a:xfrm>
          <a:prstGeom prst="rect">
            <a:avLst/>
          </a:prstGeom>
          <a:solidFill>
            <a:schemeClr val="bg1"/>
          </a:solidFill>
          <a:ln w="25400" cap="flat" cmpd="sng">
            <a:solidFill>
              <a:schemeClr val="bg1"/>
            </a:solidFill>
            <a:prstDash val="solid"/>
            <a:miter/>
            <a:headEnd type="none" w="med" len="med"/>
            <a:tailEnd type="none" w="med" len="med"/>
          </a:ln>
        </p:spPr>
        <p:txBody>
          <a:bodyPr lIns="36000" tIns="36000" rIns="36000" bIns="36000" anchor="ctr" anchorCtr="1">
            <a:spAutoFit/>
          </a:bodyPr>
          <a:lstStyle/>
          <a:p>
            <a:r>
              <a:rPr lang="zh-CN" altLang="en-US" sz="4200" b="1" dirty="0">
                <a:solidFill>
                  <a:srgbClr val="FF0066"/>
                </a:solidFill>
                <a:effectLst>
                  <a:outerShdw blurRad="38100" dist="38100" dir="2700000">
                    <a:srgbClr val="C0C0C0"/>
                  </a:outerShdw>
                </a:effectLst>
                <a:latin typeface="华文彩云" pitchFamily="2" charset="-122"/>
                <a:ea typeface="华文彩云" pitchFamily="2" charset="-122"/>
              </a:rPr>
              <a:t>电讯技术的发展，大大加强了世界各地之间的联系。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randombar(vertical)">
                                      <p:cBhvr>
                                        <p:cTn id="7" dur="500"/>
                                        <p:tgtEl>
                                          <p:spTgt spid="31748"/>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34010" y="168275"/>
            <a:ext cx="11511280" cy="6123940"/>
          </a:xfrm>
          <a:prstGeom prst="rect">
            <a:avLst/>
          </a:prstGeom>
          <a:noFill/>
          <a:ln w="9525">
            <a:noFill/>
          </a:ln>
        </p:spPr>
        <p:txBody>
          <a:bodyPr wrap="square">
            <a:spAutoFit/>
          </a:bodyPr>
          <a:lstStyle/>
          <a:p>
            <a:pPr indent="0"/>
            <a:r>
              <a:rPr lang="en-US" sz="2800" b="0">
                <a:latin typeface="Calibri" panose="020F0502020204030204" pitchFamily="34" charset="0"/>
                <a:ea typeface="宋体" panose="02010600030101010101" pitchFamily="2" charset="-122"/>
                <a:cs typeface="Times New Roman" panose="02020603050405020304" pitchFamily="2" charset="0"/>
              </a:rPr>
              <a:t>1. </a:t>
            </a:r>
            <a:r>
              <a:rPr lang="zh-CN" sz="2800" b="0">
                <a:latin typeface="Calibri" panose="020F0502020204030204" pitchFamily="34" charset="0"/>
                <a:ea typeface="宋体" panose="02010600030101010101" pitchFamily="2" charset="-122"/>
              </a:rPr>
              <a:t>电力的开发与应用</a:t>
            </a:r>
          </a:p>
          <a:p>
            <a:r>
              <a:rPr lang="zh-CN" sz="2800" b="0">
                <a:latin typeface="Calibri" panose="020F0502020204030204" pitchFamily="34" charset="0"/>
                <a:ea typeface="宋体" panose="02010600030101010101" pitchFamily="2" charset="-122"/>
              </a:rPr>
              <a:t>（</a:t>
            </a:r>
            <a:r>
              <a:rPr lang="en-US" sz="2800" b="0">
                <a:latin typeface="Calibri" panose="020F0502020204030204" pitchFamily="34" charset="0"/>
                <a:ea typeface="宋体" panose="02010600030101010101" pitchFamily="2" charset="-122"/>
                <a:cs typeface="Times New Roman" panose="02020603050405020304" pitchFamily="2" charset="0"/>
              </a:rPr>
              <a:t>1</a:t>
            </a:r>
            <a:r>
              <a:rPr lang="zh-CN" sz="2800" b="0">
                <a:latin typeface="Calibri" panose="020F0502020204030204" pitchFamily="34" charset="0"/>
                <a:ea typeface="宋体" panose="02010600030101010101" pitchFamily="2" charset="-122"/>
              </a:rPr>
              <a:t>）基础：</a:t>
            </a:r>
            <a:r>
              <a:rPr lang="en-US" sz="2800" b="0">
                <a:latin typeface="Calibri" panose="020F0502020204030204" pitchFamily="34" charset="0"/>
                <a:ea typeface="宋体" panose="02010600030101010101" pitchFamily="2" charset="-122"/>
              </a:rPr>
              <a:t>1831</a:t>
            </a:r>
            <a:r>
              <a:rPr lang="zh-CN" sz="2800" b="0">
                <a:latin typeface="Calibri" panose="020F0502020204030204" pitchFamily="34" charset="0"/>
                <a:ea typeface="宋体" panose="02010600030101010101" pitchFamily="2" charset="-122"/>
              </a:rPr>
              <a:t>年，英国科学家法拉第发现电磁感应原理。</a:t>
            </a:r>
          </a:p>
          <a:p>
            <a:r>
              <a:rPr lang="zh-CN" sz="2800" b="0">
                <a:latin typeface="Calibri" panose="020F0502020204030204" pitchFamily="34" charset="0"/>
                <a:ea typeface="宋体" panose="02010600030101010101" pitchFamily="2" charset="-122"/>
              </a:rPr>
              <a:t>（</a:t>
            </a:r>
            <a:r>
              <a:rPr lang="en-US" sz="2800" b="0">
                <a:latin typeface="Calibri" panose="020F0502020204030204" pitchFamily="34" charset="0"/>
                <a:ea typeface="宋体" panose="02010600030101010101" pitchFamily="2" charset="-122"/>
                <a:cs typeface="Times New Roman" panose="02020603050405020304" pitchFamily="2" charset="0"/>
              </a:rPr>
              <a:t>2</a:t>
            </a:r>
            <a:r>
              <a:rPr lang="zh-CN" sz="2800" b="0">
                <a:latin typeface="Calibri" panose="020F0502020204030204" pitchFamily="34" charset="0"/>
                <a:ea typeface="宋体" panose="02010600030101010101" pitchFamily="2" charset="-122"/>
              </a:rPr>
              <a:t>）发电机的应用：</a:t>
            </a:r>
            <a:r>
              <a:rPr lang="en-US" sz="2800" b="0">
                <a:latin typeface="Calibri" panose="020F0502020204030204" pitchFamily="34" charset="0"/>
                <a:ea typeface="宋体" panose="02010600030101010101" pitchFamily="2" charset="-122"/>
              </a:rPr>
              <a:t>1866</a:t>
            </a:r>
            <a:r>
              <a:rPr lang="zh-CN" sz="2800" b="0">
                <a:latin typeface="Calibri" panose="020F0502020204030204" pitchFamily="34" charset="0"/>
                <a:ea typeface="宋体" panose="02010600030101010101" pitchFamily="2" charset="-122"/>
              </a:rPr>
              <a:t>年，德国工程师西门子发明了世界上第一台大功率发电机。</a:t>
            </a:r>
            <a:r>
              <a:rPr lang="en-US" sz="2800" b="0">
                <a:latin typeface="Calibri" panose="020F0502020204030204" pitchFamily="34" charset="0"/>
                <a:ea typeface="宋体" panose="02010600030101010101" pitchFamily="2" charset="-122"/>
              </a:rPr>
              <a:t>1873 </a:t>
            </a:r>
            <a:r>
              <a:rPr lang="zh-CN" sz="2800" b="0">
                <a:latin typeface="Calibri" panose="020F0502020204030204" pitchFamily="34" charset="0"/>
                <a:ea typeface="宋体" panose="02010600030101010101" pitchFamily="2" charset="-122"/>
              </a:rPr>
              <a:t>年，比利时人格拉姆发明了第一台实用电动机，电力开始被用来带动机器。</a:t>
            </a:r>
          </a:p>
          <a:p>
            <a:r>
              <a:rPr lang="zh-CN" sz="2800" b="0">
                <a:latin typeface="Calibri" panose="020F0502020204030204" pitchFamily="34" charset="0"/>
                <a:ea typeface="宋体" panose="02010600030101010101" pitchFamily="2" charset="-122"/>
              </a:rPr>
              <a:t>（</a:t>
            </a:r>
            <a:r>
              <a:rPr lang="en-US" sz="2800" b="0">
                <a:latin typeface="Calibri" panose="020F0502020204030204" pitchFamily="34" charset="0"/>
                <a:ea typeface="宋体" panose="02010600030101010101" pitchFamily="2" charset="-122"/>
                <a:cs typeface="Times New Roman" panose="02020603050405020304" pitchFamily="2" charset="0"/>
              </a:rPr>
              <a:t>3</a:t>
            </a:r>
            <a:r>
              <a:rPr lang="zh-CN" sz="2800" b="0">
                <a:latin typeface="Calibri" panose="020F0502020204030204" pitchFamily="34" charset="0"/>
                <a:ea typeface="宋体" panose="02010600030101010101" pitchFamily="2" charset="-122"/>
              </a:rPr>
              <a:t>）爱迪生的成就：发明和改进了电报机、留声机、电灯、电话机、电车、电影机、蓄电池等。</a:t>
            </a:r>
            <a:r>
              <a:rPr lang="en-US" sz="2800" b="0">
                <a:latin typeface="Calibri" panose="020F0502020204030204" pitchFamily="34" charset="0"/>
                <a:ea typeface="宋体" panose="02010600030101010101" pitchFamily="2" charset="-122"/>
              </a:rPr>
              <a:t>1879</a:t>
            </a:r>
            <a:r>
              <a:rPr lang="zh-CN" sz="2800" b="0">
                <a:latin typeface="Calibri" panose="020F0502020204030204" pitchFamily="34" charset="0"/>
                <a:ea typeface="宋体" panose="02010600030101010101" pitchFamily="2" charset="-122"/>
              </a:rPr>
              <a:t>年他发明的耐用电灯泡，改变了人类传统的照明方式，电与千家万户的生活从此紧密相连。</a:t>
            </a:r>
          </a:p>
          <a:p>
            <a:r>
              <a:rPr lang="zh-CN" sz="2800" b="0">
                <a:latin typeface="Calibri" panose="020F0502020204030204" pitchFamily="34" charset="0"/>
                <a:ea typeface="宋体" panose="02010600030101010101" pitchFamily="2" charset="-122"/>
              </a:rPr>
              <a:t>（</a:t>
            </a:r>
            <a:r>
              <a:rPr lang="en-US" sz="2800" b="0">
                <a:latin typeface="Calibri" panose="020F0502020204030204" pitchFamily="34" charset="0"/>
                <a:ea typeface="宋体" panose="02010600030101010101" pitchFamily="2" charset="-122"/>
                <a:cs typeface="Times New Roman" panose="02020603050405020304" pitchFamily="2" charset="0"/>
              </a:rPr>
              <a:t>4</a:t>
            </a:r>
            <a:r>
              <a:rPr lang="zh-CN" sz="2800" b="0">
                <a:latin typeface="Calibri" panose="020F0502020204030204" pitchFamily="34" charset="0"/>
                <a:ea typeface="宋体" panose="02010600030101010101" pitchFamily="2" charset="-122"/>
              </a:rPr>
              <a:t>）远距离送电：</a:t>
            </a:r>
            <a:r>
              <a:rPr lang="en-US" sz="2800" b="0">
                <a:latin typeface="Calibri" panose="020F0502020204030204" pitchFamily="34" charset="0"/>
                <a:ea typeface="宋体" panose="02010600030101010101" pitchFamily="2" charset="-122"/>
              </a:rPr>
              <a:t>1882</a:t>
            </a:r>
            <a:r>
              <a:rPr lang="zh-CN" sz="2800" b="0">
                <a:latin typeface="Calibri" panose="020F0502020204030204" pitchFamily="34" charset="0"/>
                <a:ea typeface="宋体" panose="02010600030101010101" pitchFamily="2" charset="-122"/>
              </a:rPr>
              <a:t>年，法国学者德普勒发现了远距离送电的方法。同年，爱迪生在纽约创建第一个火力发电站，并把输电线连接成网络。不久，大功率水力发电站也应运而生。从此，电力成为方便、价廉的新能源。</a:t>
            </a:r>
          </a:p>
          <a:p>
            <a:r>
              <a:rPr lang="zh-CN" sz="2800" b="0">
                <a:latin typeface="Calibri" panose="020F0502020204030204" pitchFamily="34" charset="0"/>
                <a:ea typeface="宋体" panose="02010600030101010101" pitchFamily="2" charset="-122"/>
              </a:rPr>
              <a:t>（</a:t>
            </a:r>
            <a:r>
              <a:rPr lang="en-US" sz="2800" b="0">
                <a:latin typeface="Calibri" panose="020F0502020204030204" pitchFamily="34" charset="0"/>
                <a:ea typeface="宋体" panose="02010600030101010101" pitchFamily="2" charset="-122"/>
                <a:cs typeface="Times New Roman" panose="02020603050405020304" pitchFamily="2" charset="0"/>
              </a:rPr>
              <a:t>5</a:t>
            </a:r>
            <a:r>
              <a:rPr lang="zh-CN" sz="2800" b="0">
                <a:latin typeface="Calibri" panose="020F0502020204030204" pitchFamily="34" charset="0"/>
                <a:ea typeface="宋体" panose="02010600030101010101" pitchFamily="2" charset="-122"/>
              </a:rPr>
              <a:t>）影响：电力的开发和广泛应用，标志着人类从蒸汽时代进入到电气时代。</a:t>
            </a:r>
            <a:endParaRPr lang="zh-CN" altLang="en-US" sz="28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idx="4294967295"/>
          </p:nvPr>
        </p:nvSpPr>
        <p:spPr>
          <a:xfrm>
            <a:off x="-428625" y="2446338"/>
            <a:ext cx="12620625" cy="969962"/>
          </a:xfrm>
          <a:prstGeom prst="rect">
            <a:avLst/>
          </a:prstGeom>
          <a:noFill/>
          <a:ln w="9525">
            <a:noFill/>
          </a:ln>
        </p:spPr>
        <p:txBody>
          <a:bodyPr wrap="square" lIns="0" tIns="0" rIns="0" bIns="0" anchor="ctr" anchorCtr="1">
            <a:spAutoFit/>
          </a:bodyPr>
          <a:lstStyle/>
          <a:p>
            <a:pPr algn="l"/>
            <a:r>
              <a:rPr lang="en-US" altLang="zh-CN" sz="7000" b="1">
                <a:latin typeface="Calibri" panose="020F0502020204030204" pitchFamily="34" charset="0"/>
                <a:ea typeface="宋体" panose="02010600030101010101" pitchFamily="2" charset="-122"/>
                <a:sym typeface="+mn-ea"/>
              </a:rPr>
              <a:t>2</a:t>
            </a:r>
            <a:r>
              <a:rPr lang="zh-CN" altLang="en-US" sz="7000" b="1">
                <a:latin typeface="Calibri" panose="020F0502020204030204" pitchFamily="34" charset="0"/>
                <a:ea typeface="宋体" panose="02010600030101010101" pitchFamily="2" charset="-122"/>
                <a:sym typeface="+mn-ea"/>
              </a:rPr>
              <a:t>、</a:t>
            </a:r>
            <a:r>
              <a:rPr lang="zh-CN" sz="7000" b="1">
                <a:latin typeface="Calibri" panose="020F0502020204030204" pitchFamily="34" charset="0"/>
                <a:ea typeface="宋体" panose="02010600030101010101" pitchFamily="2" charset="-122"/>
                <a:sym typeface="+mn-ea"/>
              </a:rPr>
              <a:t>内燃机和新的交通工具</a:t>
            </a:r>
            <a:endParaRPr lang="zh-CN" altLang="en-US" sz="7000" dirty="0">
              <a:solidFill>
                <a:srgbClr val="996633"/>
              </a:solidFill>
              <a:ea typeface="华文行楷" panose="0201080004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组合 39937"/>
          <p:cNvGrpSpPr/>
          <p:nvPr/>
        </p:nvGrpSpPr>
        <p:grpSpPr>
          <a:xfrm>
            <a:off x="6348413" y="476250"/>
            <a:ext cx="4319587" cy="4064000"/>
            <a:chOff x="0" y="0"/>
            <a:chExt cx="9400" cy="7080"/>
          </a:xfrm>
        </p:grpSpPr>
        <p:pic>
          <p:nvPicPr>
            <p:cNvPr id="39939" name="图片 39938" descr="往复活塞式内燃机">
              <a:hlinkClick r:id="" action="ppaction://hlinkshowjump?jump=previousslide"/>
            </p:cNvPr>
            <p:cNvPicPr>
              <a:picLocks noChangeAspect="1"/>
            </p:cNvPicPr>
            <p:nvPr/>
          </p:nvPicPr>
          <p:blipFill>
            <a:blip r:embed="rId3">
              <a:lum contrast="24000"/>
            </a:blip>
            <a:stretch>
              <a:fillRect/>
            </a:stretch>
          </p:blipFill>
          <p:spPr>
            <a:xfrm>
              <a:off x="1360" y="0"/>
              <a:ext cx="8040" cy="7080"/>
            </a:xfrm>
            <a:prstGeom prst="rect">
              <a:avLst/>
            </a:prstGeom>
            <a:noFill/>
            <a:ln w="9525">
              <a:noFill/>
            </a:ln>
          </p:spPr>
        </p:pic>
        <p:sp>
          <p:nvSpPr>
            <p:cNvPr id="39940" name="文本框 39939">
              <a:hlinkClick r:id="rId4" action="ppaction://hlinkfile"/>
            </p:cNvPr>
            <p:cNvSpPr txBox="1"/>
            <p:nvPr/>
          </p:nvSpPr>
          <p:spPr>
            <a:xfrm>
              <a:off x="0" y="1361"/>
              <a:ext cx="6360" cy="3698"/>
            </a:xfrm>
            <a:prstGeom prst="rect">
              <a:avLst/>
            </a:prstGeom>
            <a:noFill/>
            <a:ln w="9525">
              <a:noFill/>
            </a:ln>
          </p:spPr>
          <p:txBody>
            <a:bodyPr>
              <a:spAutoFit/>
            </a:bodyPr>
            <a:lstStyle/>
            <a:p>
              <a:pPr>
                <a:buFont typeface="Arial" panose="020B0604020202020204" pitchFamily="34" charset="0"/>
                <a:buNone/>
              </a:pPr>
              <a:r>
                <a:rPr lang="zh-CN" altLang="en-US" sz="4400" b="1" dirty="0">
                  <a:solidFill>
                    <a:srgbClr val="990033"/>
                  </a:solidFill>
                  <a:latin typeface="Arial" panose="020B0604020202020204" pitchFamily="34" charset="0"/>
                  <a:ea typeface="黑体" panose="02010600030101010101" pitchFamily="49" charset="-122"/>
                </a:rPr>
                <a:t>内</a:t>
              </a:r>
            </a:p>
            <a:p>
              <a:pPr>
                <a:buFont typeface="Arial" panose="020B0604020202020204" pitchFamily="34" charset="0"/>
                <a:buNone/>
              </a:pPr>
              <a:r>
                <a:rPr lang="zh-CN" altLang="en-US" sz="4400" b="1" dirty="0">
                  <a:solidFill>
                    <a:srgbClr val="990033"/>
                  </a:solidFill>
                  <a:latin typeface="Arial" panose="020B0604020202020204" pitchFamily="34" charset="0"/>
                  <a:ea typeface="黑体" panose="02010600030101010101" pitchFamily="49" charset="-122"/>
                </a:rPr>
                <a:t>燃</a:t>
              </a:r>
            </a:p>
            <a:p>
              <a:pPr>
                <a:buFont typeface="Arial" panose="020B0604020202020204" pitchFamily="34" charset="0"/>
                <a:buNone/>
              </a:pPr>
              <a:r>
                <a:rPr lang="zh-CN" altLang="en-US" sz="4400" b="1" dirty="0">
                  <a:solidFill>
                    <a:srgbClr val="990033"/>
                  </a:solidFill>
                  <a:latin typeface="Arial" panose="020B0604020202020204" pitchFamily="34" charset="0"/>
                  <a:ea typeface="黑体" panose="02010600030101010101" pitchFamily="49" charset="-122"/>
                </a:rPr>
                <a:t>机</a:t>
              </a:r>
            </a:p>
          </p:txBody>
        </p:sp>
      </p:grpSp>
      <p:sp>
        <p:nvSpPr>
          <p:cNvPr id="39941" name="文本框 39940"/>
          <p:cNvSpPr txBox="1"/>
          <p:nvPr/>
        </p:nvSpPr>
        <p:spPr>
          <a:xfrm>
            <a:off x="531495" y="0"/>
            <a:ext cx="5421630" cy="829945"/>
          </a:xfrm>
          <a:prstGeom prst="rect">
            <a:avLst/>
          </a:prstGeom>
          <a:noFill/>
          <a:ln w="9525">
            <a:noFill/>
          </a:ln>
        </p:spPr>
        <p:txBody>
          <a:bodyPr wrap="square">
            <a:spAutoFit/>
          </a:bodyPr>
          <a:lstStyle/>
          <a:p>
            <a:pPr>
              <a:buFont typeface="Arial" panose="020B0604020202020204" pitchFamily="34" charset="0"/>
              <a:buNone/>
            </a:pPr>
            <a:r>
              <a:rPr lang="zh-CN" altLang="en-US" sz="4800" b="1" dirty="0">
                <a:latin typeface="Arial" panose="020B0604020202020204" pitchFamily="34" charset="0"/>
              </a:rPr>
              <a:t>煤气内燃机的发明</a:t>
            </a:r>
          </a:p>
        </p:txBody>
      </p:sp>
      <p:sp>
        <p:nvSpPr>
          <p:cNvPr id="39942" name="Text Box 3"/>
          <p:cNvSpPr txBox="1"/>
          <p:nvPr/>
        </p:nvSpPr>
        <p:spPr>
          <a:xfrm>
            <a:off x="2782888" y="4221163"/>
            <a:ext cx="2054225" cy="368935"/>
          </a:xfrm>
          <a:prstGeom prst="rect">
            <a:avLst/>
          </a:prstGeom>
          <a:noFill/>
          <a:ln w="9525">
            <a:noFill/>
          </a:ln>
        </p:spPr>
        <p:txBody>
          <a:bodyPr lIns="0" tIns="0" rIns="0" bIns="0">
            <a:spAutoFit/>
          </a:bodyPr>
          <a:lstStyle/>
          <a:p>
            <a:pPr algn="ctr"/>
            <a:r>
              <a:rPr lang="zh-CN" altLang="en-US" sz="2400" b="1" dirty="0">
                <a:latin typeface="黑体" panose="02010600030101010101" pitchFamily="49" charset="-122"/>
                <a:ea typeface="黑体" panose="02010600030101010101" pitchFamily="49" charset="-122"/>
              </a:rPr>
              <a:t>奥托</a:t>
            </a:r>
          </a:p>
        </p:txBody>
      </p:sp>
      <p:sp>
        <p:nvSpPr>
          <p:cNvPr id="39944" name="矩形 39943"/>
          <p:cNvSpPr/>
          <p:nvPr/>
        </p:nvSpPr>
        <p:spPr>
          <a:xfrm>
            <a:off x="1524000" y="5079524"/>
            <a:ext cx="9144000" cy="1383665"/>
          </a:xfrm>
          <a:prstGeom prst="rect">
            <a:avLst/>
          </a:prstGeom>
          <a:noFill/>
          <a:ln w="9525">
            <a:noFill/>
          </a:ln>
        </p:spPr>
        <p:txBody>
          <a:bodyPr anchor="ctr">
            <a:spAutoFit/>
          </a:bodyPr>
          <a:lstStyle/>
          <a:p>
            <a:r>
              <a:rPr lang="zh-CN" altLang="en-US" sz="2800" dirty="0">
                <a:solidFill>
                  <a:srgbClr val="FF0066"/>
                </a:solidFill>
                <a:latin typeface="Arial" panose="020B0604020202020204" pitchFamily="34" charset="0"/>
              </a:rPr>
              <a:t>内燃机的发明</a:t>
            </a:r>
            <a:r>
              <a:rPr lang="zh-CN" altLang="en-US" sz="2800" dirty="0">
                <a:latin typeface="Arial" panose="020B0604020202020204" pitchFamily="34" charset="0"/>
              </a:rPr>
              <a:t>是</a:t>
            </a:r>
            <a:r>
              <a:rPr lang="en-US" altLang="zh-CN" sz="2800" dirty="0">
                <a:latin typeface="Arial" panose="020B0604020202020204" pitchFamily="34" charset="0"/>
              </a:rPr>
              <a:t>19</a:t>
            </a:r>
            <a:r>
              <a:rPr lang="zh-CN" altLang="en-US" sz="2800" dirty="0">
                <a:latin typeface="Arial" panose="020B0604020202020204" pitchFamily="34" charset="0"/>
              </a:rPr>
              <a:t>世纪后期应用技术的一项重大成就。</a:t>
            </a:r>
            <a:r>
              <a:rPr lang="en-US" altLang="zh-CN" sz="2800" dirty="0">
                <a:latin typeface="Arial" panose="020B0604020202020204" pitchFamily="34" charset="0"/>
              </a:rPr>
              <a:t>1876</a:t>
            </a:r>
            <a:r>
              <a:rPr lang="zh-CN" altLang="en-US" sz="2800" dirty="0">
                <a:latin typeface="Arial" panose="020B0604020202020204" pitchFamily="34" charset="0"/>
              </a:rPr>
              <a:t>年，</a:t>
            </a:r>
            <a:r>
              <a:rPr lang="zh-CN" altLang="en-US" sz="2800" dirty="0">
                <a:solidFill>
                  <a:srgbClr val="FF0066"/>
                </a:solidFill>
                <a:latin typeface="Arial" panose="020B0604020202020204" pitchFamily="34" charset="0"/>
              </a:rPr>
              <a:t>德国</a:t>
            </a:r>
            <a:r>
              <a:rPr lang="zh-CN" altLang="en-US" sz="2800" dirty="0">
                <a:latin typeface="Arial" panose="020B0604020202020204" pitchFamily="34" charset="0"/>
              </a:rPr>
              <a:t>发明家奥托（</a:t>
            </a:r>
            <a:r>
              <a:rPr lang="en-US" altLang="zh-CN" sz="2800" dirty="0">
                <a:latin typeface="Arial" panose="020B0604020202020204" pitchFamily="34" charset="0"/>
              </a:rPr>
              <a:t>Otto</a:t>
            </a:r>
            <a:r>
              <a:rPr lang="zh-CN" altLang="en-US" sz="2800" dirty="0">
                <a:latin typeface="Arial" panose="020B0604020202020204" pitchFamily="34" charset="0"/>
              </a:rPr>
              <a:t>，</a:t>
            </a:r>
            <a:r>
              <a:rPr lang="en-US" altLang="zh-CN" sz="2800">
                <a:latin typeface="Arial" panose="020B0604020202020204" pitchFamily="34" charset="0"/>
              </a:rPr>
              <a:t>1832—</a:t>
            </a:r>
            <a:r>
              <a:rPr lang="en-US" altLang="zh-CN" sz="2800" dirty="0">
                <a:latin typeface="Arial" panose="020B0604020202020204" pitchFamily="34" charset="0"/>
              </a:rPr>
              <a:t>1891)</a:t>
            </a:r>
            <a:r>
              <a:rPr lang="zh-CN" altLang="en-US" sz="2800" dirty="0">
                <a:latin typeface="Arial" panose="020B0604020202020204" pitchFamily="34" charset="0"/>
              </a:rPr>
              <a:t>创制了以</a:t>
            </a:r>
            <a:r>
              <a:rPr lang="zh-CN" altLang="en-US" sz="2800" dirty="0">
                <a:solidFill>
                  <a:srgbClr val="FF0066"/>
                </a:solidFill>
                <a:latin typeface="Arial" panose="020B0604020202020204" pitchFamily="34" charset="0"/>
              </a:rPr>
              <a:t>煤气</a:t>
            </a:r>
            <a:r>
              <a:rPr lang="zh-CN" altLang="en-US" sz="2800" dirty="0">
                <a:latin typeface="Arial" panose="020B0604020202020204" pitchFamily="34" charset="0"/>
              </a:rPr>
              <a:t>为燃料的内燃机。 </a:t>
            </a:r>
          </a:p>
        </p:txBody>
      </p:sp>
      <p:pic>
        <p:nvPicPr>
          <p:cNvPr id="39947" name="图片 39946" descr="1c6a873ac8418a3a">
            <a:hlinkClick r:id="rId5"/>
          </p:cNvPr>
          <p:cNvPicPr>
            <a:picLocks noChangeAspect="1"/>
          </p:cNvPicPr>
          <p:nvPr/>
        </p:nvPicPr>
        <p:blipFill>
          <a:blip r:embed="rId6"/>
          <a:stretch>
            <a:fillRect/>
          </a:stretch>
        </p:blipFill>
        <p:spPr>
          <a:xfrm>
            <a:off x="2063750" y="1484313"/>
            <a:ext cx="3600450" cy="2520950"/>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31" name="矩形 34830"/>
          <p:cNvSpPr/>
          <p:nvPr/>
        </p:nvSpPr>
        <p:spPr>
          <a:xfrm>
            <a:off x="1524000" y="5079524"/>
            <a:ext cx="9144000" cy="1383665"/>
          </a:xfrm>
          <a:prstGeom prst="rect">
            <a:avLst/>
          </a:prstGeom>
          <a:noFill/>
          <a:ln w="9525">
            <a:noFill/>
          </a:ln>
        </p:spPr>
        <p:txBody>
          <a:bodyPr anchor="ctr">
            <a:spAutoFit/>
          </a:bodyPr>
          <a:lstStyle/>
          <a:p>
            <a:r>
              <a:rPr lang="en-US" altLang="zh-CN" sz="2800" dirty="0">
                <a:latin typeface="Arial" panose="020B0604020202020204" pitchFamily="34" charset="0"/>
              </a:rPr>
              <a:t>1883</a:t>
            </a:r>
            <a:r>
              <a:rPr lang="zh-CN" altLang="en-US" sz="2800" dirty="0">
                <a:latin typeface="Arial" panose="020B0604020202020204" pitchFamily="34" charset="0"/>
              </a:rPr>
              <a:t>年，</a:t>
            </a:r>
            <a:r>
              <a:rPr lang="zh-CN" altLang="en-US" sz="2800" dirty="0">
                <a:solidFill>
                  <a:srgbClr val="FF0066"/>
                </a:solidFill>
                <a:latin typeface="Arial" panose="020B0604020202020204" pitchFamily="34" charset="0"/>
              </a:rPr>
              <a:t>德国</a:t>
            </a:r>
            <a:r>
              <a:rPr lang="zh-CN" altLang="en-US" sz="2800" dirty="0">
                <a:latin typeface="Arial" panose="020B0604020202020204" pitchFamily="34" charset="0"/>
              </a:rPr>
              <a:t>工程师</a:t>
            </a:r>
            <a:r>
              <a:rPr lang="zh-CN" altLang="en-US" sz="2800" dirty="0">
                <a:solidFill>
                  <a:srgbClr val="FF0066"/>
                </a:solidFill>
                <a:latin typeface="Arial" panose="020B0604020202020204" pitchFamily="34" charset="0"/>
              </a:rPr>
              <a:t>戴姆勒</a:t>
            </a:r>
            <a:r>
              <a:rPr lang="zh-CN" altLang="en-US" sz="2800" dirty="0">
                <a:latin typeface="Arial" panose="020B0604020202020204" pitchFamily="34" charset="0"/>
              </a:rPr>
              <a:t>（</a:t>
            </a:r>
            <a:r>
              <a:rPr lang="en-US" altLang="zh-CN" sz="2800">
                <a:latin typeface="Arial" panose="020B0604020202020204" pitchFamily="34" charset="0"/>
              </a:rPr>
              <a:t>Daimler,1834—</a:t>
            </a:r>
            <a:r>
              <a:rPr lang="en-US" altLang="zh-CN" sz="2800" dirty="0">
                <a:latin typeface="Arial" panose="020B0604020202020204" pitchFamily="34" charset="0"/>
              </a:rPr>
              <a:t>1900)</a:t>
            </a:r>
            <a:r>
              <a:rPr lang="zh-CN" altLang="en-US" sz="2800" dirty="0">
                <a:latin typeface="Arial" panose="020B0604020202020204" pitchFamily="34" charset="0"/>
              </a:rPr>
              <a:t>制成了以</a:t>
            </a:r>
            <a:r>
              <a:rPr lang="zh-CN" altLang="en-US" sz="2800" dirty="0">
                <a:solidFill>
                  <a:srgbClr val="FF0066"/>
                </a:solidFill>
                <a:latin typeface="Arial" panose="020B0604020202020204" pitchFamily="34" charset="0"/>
              </a:rPr>
              <a:t>汽油为燃料的内燃机</a:t>
            </a:r>
            <a:r>
              <a:rPr lang="zh-CN" altLang="en-US" sz="2800" dirty="0">
                <a:latin typeface="Arial" panose="020B0604020202020204" pitchFamily="34" charset="0"/>
              </a:rPr>
              <a:t>，它具有马力大、体积小、重量轻、效率高等特点。</a:t>
            </a:r>
          </a:p>
        </p:txBody>
      </p:sp>
      <p:sp>
        <p:nvSpPr>
          <p:cNvPr id="21506" name="Text Box 2"/>
          <p:cNvSpPr txBox="1">
            <a:spLocks noChangeArrowheads="1"/>
          </p:cNvSpPr>
          <p:nvPr/>
        </p:nvSpPr>
        <p:spPr bwMode="auto">
          <a:xfrm>
            <a:off x="2424113" y="4365625"/>
            <a:ext cx="2232025" cy="368935"/>
          </a:xfrm>
          <a:prstGeom prst="rect">
            <a:avLst/>
          </a:prstGeom>
          <a:noFill/>
          <a:ln w="9525" algn="ctr">
            <a:noFill/>
            <a:miter lim="800000"/>
          </a:ln>
          <a:effectLst/>
        </p:spPr>
        <p:txBody>
          <a:bodyPr lIns="0" tIns="0" rIns="0" bIns="0">
            <a:spAutoFit/>
          </a:bodyPr>
          <a:lstStyle/>
          <a:p>
            <a:pPr algn="ctr"/>
            <a:r>
              <a:rPr lang="zh-CN" altLang="en-US" sz="2400" b="1" dirty="0">
                <a:effectLst>
                  <a:outerShdw blurRad="38100" dist="38100" dir="2700000">
                    <a:srgbClr val="C0C0C0"/>
                  </a:outerShdw>
                </a:effectLst>
                <a:latin typeface="Times New Roman" panose="02020603050405020304" pitchFamily="2" charset="0"/>
                <a:ea typeface="黑体" panose="02010600030101010101" pitchFamily="49" charset="-122"/>
              </a:rPr>
              <a:t>戴姆勒</a:t>
            </a:r>
            <a:endParaRPr lang="zh-CN" altLang="en-US" sz="2400" b="1">
              <a:solidFill>
                <a:schemeClr val="tx2"/>
              </a:solidFill>
              <a:effectLst>
                <a:outerShdw blurRad="38100" dist="38100" dir="2700000">
                  <a:srgbClr val="C0C0C0"/>
                </a:outerShdw>
              </a:effectLst>
              <a:latin typeface="楷体_GB2312" panose="02010609030101010101" charset="-122"/>
              <a:ea typeface="楷体_GB2312" panose="02010609030101010101" charset="-122"/>
            </a:endParaRPr>
          </a:p>
        </p:txBody>
      </p:sp>
      <p:pic>
        <p:nvPicPr>
          <p:cNvPr id="34836" name="图片 34835" descr="19300001358113131484385235858_s"/>
          <p:cNvPicPr>
            <a:picLocks noChangeAspect="1"/>
          </p:cNvPicPr>
          <p:nvPr/>
        </p:nvPicPr>
        <p:blipFill>
          <a:blip r:embed="rId3"/>
          <a:stretch>
            <a:fillRect/>
          </a:stretch>
        </p:blipFill>
        <p:spPr>
          <a:xfrm>
            <a:off x="2424113" y="1341438"/>
            <a:ext cx="2276475" cy="2857500"/>
          </a:xfrm>
          <a:prstGeom prst="rect">
            <a:avLst/>
          </a:prstGeom>
          <a:noFill/>
          <a:ln w="9525">
            <a:noFill/>
          </a:ln>
        </p:spPr>
      </p:pic>
      <p:pic>
        <p:nvPicPr>
          <p:cNvPr id="34837" name="Picture 5" descr="j"/>
          <p:cNvPicPr>
            <a:picLocks noChangeAspect="1"/>
          </p:cNvPicPr>
          <p:nvPr/>
        </p:nvPicPr>
        <p:blipFill>
          <a:blip r:embed="rId4">
            <a:lum contrast="6000"/>
          </a:blip>
          <a:stretch>
            <a:fillRect/>
          </a:stretch>
        </p:blipFill>
        <p:spPr>
          <a:xfrm>
            <a:off x="5880100" y="260350"/>
            <a:ext cx="4392613" cy="4464050"/>
          </a:xfrm>
          <a:prstGeom prst="rect">
            <a:avLst/>
          </a:prstGeom>
          <a:noFill/>
          <a:ln w="9525">
            <a:noFill/>
          </a:ln>
        </p:spPr>
      </p:pic>
      <p:sp>
        <p:nvSpPr>
          <p:cNvPr id="34838" name="文本框 34837"/>
          <p:cNvSpPr txBox="1"/>
          <p:nvPr/>
        </p:nvSpPr>
        <p:spPr>
          <a:xfrm>
            <a:off x="182245" y="0"/>
            <a:ext cx="5985510" cy="829945"/>
          </a:xfrm>
          <a:prstGeom prst="rect">
            <a:avLst/>
          </a:prstGeom>
          <a:noFill/>
          <a:ln w="9525">
            <a:noFill/>
          </a:ln>
        </p:spPr>
        <p:txBody>
          <a:bodyPr wrap="square">
            <a:spAutoFit/>
          </a:bodyPr>
          <a:lstStyle/>
          <a:p>
            <a:pPr>
              <a:buFont typeface="Arial" panose="020B0604020202020204" pitchFamily="34" charset="0"/>
              <a:buNone/>
            </a:pPr>
            <a:r>
              <a:rPr lang="zh-CN" altLang="en-US" sz="4800" b="1" dirty="0">
                <a:latin typeface="Arial" panose="020B0604020202020204" pitchFamily="34" charset="0"/>
              </a:rPr>
              <a:t>汽油内燃机的发明</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22529"/>
          <p:cNvSpPr/>
          <p:nvPr/>
        </p:nvSpPr>
        <p:spPr>
          <a:xfrm>
            <a:off x="1776413" y="6008688"/>
            <a:ext cx="8639175" cy="78422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汽油机是用汽油作燃料的一种火花点火式内燃发动机。一般采用往复活塞式结构，由本体、曲柄连杆机构、配气系统、供油系统、润滑系统和点火系统等部分组成。汽油机比柴油机轻巧，制造成本低，噪声较小，低温起动性较好，但热效率较低且燃料消耗率大。</a:t>
            </a:r>
          </a:p>
        </p:txBody>
      </p:sp>
      <p:sp>
        <p:nvSpPr>
          <p:cNvPr id="22531" name="矩形 22530"/>
          <p:cNvSpPr/>
          <p:nvPr/>
        </p:nvSpPr>
        <p:spPr>
          <a:xfrm>
            <a:off x="1724025" y="5649913"/>
            <a:ext cx="2794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往复式戴姆勒汽油内燃机</a:t>
            </a:r>
          </a:p>
        </p:txBody>
      </p:sp>
      <p:sp>
        <p:nvSpPr>
          <p:cNvPr id="22532" name="矩形 22531"/>
          <p:cNvSpPr/>
          <p:nvPr/>
        </p:nvSpPr>
        <p:spPr>
          <a:xfrm>
            <a:off x="4705350" y="4929188"/>
            <a:ext cx="5670550" cy="1045845"/>
          </a:xfrm>
          <a:prstGeom prst="rect">
            <a:avLst/>
          </a:prstGeom>
          <a:noFill/>
          <a:ln w="9525">
            <a:noFill/>
          </a:ln>
        </p:spPr>
        <p:txBody>
          <a:bodyPr lIns="0" tIns="0" rIns="0" bIns="0" anchor="t" anchorCtr="1">
            <a:spAutoFit/>
          </a:bodyPr>
          <a:lstStyle/>
          <a:p>
            <a:r>
              <a:rPr lang="zh-CN" altLang="en-US" sz="1700" dirty="0">
                <a:solidFill>
                  <a:srgbClr val="996633"/>
                </a:solidFill>
                <a:latin typeface="华文楷体" pitchFamily="2" charset="-122"/>
                <a:ea typeface="华文楷体" pitchFamily="2" charset="-122"/>
              </a:rPr>
              <a:t>　　</a:t>
            </a:r>
            <a:r>
              <a:rPr lang="en-US" altLang="zh-CN" sz="1700" dirty="0">
                <a:solidFill>
                  <a:srgbClr val="996633"/>
                </a:solidFill>
                <a:latin typeface="华文楷体" pitchFamily="2" charset="-122"/>
                <a:ea typeface="华文楷体" pitchFamily="2" charset="-122"/>
              </a:rPr>
              <a:t>1883</a:t>
            </a:r>
            <a:r>
              <a:rPr lang="zh-CN" altLang="en-US" sz="1700" dirty="0">
                <a:solidFill>
                  <a:srgbClr val="996633"/>
                </a:solidFill>
                <a:latin typeface="华文楷体" pitchFamily="2" charset="-122"/>
                <a:ea typeface="华文楷体" pitchFamily="2" charset="-122"/>
              </a:rPr>
              <a:t>年，德国工程师</a:t>
            </a:r>
            <a:r>
              <a:rPr lang="zh-CN" altLang="en-US" sz="1700" u="sng" dirty="0">
                <a:solidFill>
                  <a:srgbClr val="996633"/>
                </a:solidFill>
                <a:latin typeface="华文楷体" pitchFamily="2" charset="-122"/>
                <a:ea typeface="华文楷体" pitchFamily="2" charset="-122"/>
              </a:rPr>
              <a:t>戴姆勒</a:t>
            </a:r>
            <a:r>
              <a:rPr lang="zh-CN" altLang="en-US" sz="1700" dirty="0">
                <a:solidFill>
                  <a:srgbClr val="996633"/>
                </a:solidFill>
                <a:latin typeface="华文楷体" pitchFamily="2" charset="-122"/>
                <a:ea typeface="华文楷体" pitchFamily="2" charset="-122"/>
              </a:rPr>
              <a:t>（</a:t>
            </a:r>
            <a:r>
              <a:rPr lang="en-US" altLang="zh-CN" sz="1700" dirty="0">
                <a:solidFill>
                  <a:srgbClr val="996633"/>
                </a:solidFill>
                <a:latin typeface="华文楷体" pitchFamily="2" charset="-122"/>
                <a:ea typeface="华文楷体" pitchFamily="2" charset="-122"/>
              </a:rPr>
              <a:t>Daimler 1834</a:t>
            </a:r>
            <a:r>
              <a:rPr lang="zh-CN" altLang="en-US" sz="1700" dirty="0">
                <a:solidFill>
                  <a:srgbClr val="996633"/>
                </a:solidFill>
                <a:latin typeface="华文楷体" pitchFamily="2" charset="-122"/>
                <a:ea typeface="华文楷体" pitchFamily="2" charset="-122"/>
              </a:rPr>
              <a:t>～</a:t>
            </a:r>
            <a:r>
              <a:rPr lang="en-US" altLang="zh-CN" sz="1700" dirty="0">
                <a:solidFill>
                  <a:srgbClr val="996633"/>
                </a:solidFill>
                <a:latin typeface="华文楷体" pitchFamily="2" charset="-122"/>
                <a:ea typeface="华文楷体" pitchFamily="2" charset="-122"/>
              </a:rPr>
              <a:t>1900</a:t>
            </a:r>
            <a:r>
              <a:rPr lang="zh-CN" altLang="en-US" sz="1700" dirty="0">
                <a:solidFill>
                  <a:srgbClr val="996633"/>
                </a:solidFill>
                <a:latin typeface="华文楷体" pitchFamily="2" charset="-122"/>
                <a:ea typeface="华文楷体" pitchFamily="2" charset="-122"/>
              </a:rPr>
              <a:t>）创制成功第一台轻型和高速的立式汽油机，转速由</a:t>
            </a:r>
            <a:r>
              <a:rPr lang="en-US" altLang="zh-CN" sz="1700" dirty="0">
                <a:solidFill>
                  <a:srgbClr val="996633"/>
                </a:solidFill>
                <a:latin typeface="华文楷体" pitchFamily="2" charset="-122"/>
                <a:ea typeface="华文楷体" pitchFamily="2" charset="-122"/>
              </a:rPr>
              <a:t>200</a:t>
            </a:r>
            <a:r>
              <a:rPr lang="zh-CN" altLang="en-US" sz="1700" dirty="0">
                <a:solidFill>
                  <a:srgbClr val="996633"/>
                </a:solidFill>
                <a:latin typeface="华文楷体" pitchFamily="2" charset="-122"/>
                <a:ea typeface="华文楷体" pitchFamily="2" charset="-122"/>
              </a:rPr>
              <a:t>转</a:t>
            </a:r>
            <a:r>
              <a:rPr lang="en-US" altLang="zh-CN" sz="1700" dirty="0">
                <a:solidFill>
                  <a:srgbClr val="996633"/>
                </a:solidFill>
                <a:latin typeface="华文楷体" pitchFamily="2" charset="-122"/>
                <a:ea typeface="华文楷体" pitchFamily="2" charset="-122"/>
              </a:rPr>
              <a:t>/</a:t>
            </a:r>
            <a:r>
              <a:rPr lang="zh-CN" altLang="en-US" sz="1700" dirty="0">
                <a:solidFill>
                  <a:srgbClr val="996633"/>
                </a:solidFill>
                <a:latin typeface="华文楷体" pitchFamily="2" charset="-122"/>
                <a:ea typeface="华文楷体" pitchFamily="2" charset="-122"/>
              </a:rPr>
              <a:t>分一跃到</a:t>
            </a:r>
            <a:r>
              <a:rPr lang="en-US" altLang="zh-CN" sz="1700" dirty="0">
                <a:solidFill>
                  <a:srgbClr val="996633"/>
                </a:solidFill>
                <a:latin typeface="华文楷体" pitchFamily="2" charset="-122"/>
                <a:ea typeface="华文楷体" pitchFamily="2" charset="-122"/>
              </a:rPr>
              <a:t>800</a:t>
            </a:r>
            <a:r>
              <a:rPr lang="zh-CN" altLang="en-US" sz="1700" dirty="0">
                <a:solidFill>
                  <a:srgbClr val="996633"/>
                </a:solidFill>
                <a:latin typeface="华文楷体" pitchFamily="2" charset="-122"/>
                <a:ea typeface="华文楷体" pitchFamily="2" charset="-122"/>
              </a:rPr>
              <a:t>转</a:t>
            </a:r>
            <a:r>
              <a:rPr lang="en-US" altLang="zh-CN" sz="1700" dirty="0">
                <a:solidFill>
                  <a:srgbClr val="996633"/>
                </a:solidFill>
                <a:latin typeface="华文楷体" pitchFamily="2" charset="-122"/>
                <a:ea typeface="华文楷体" pitchFamily="2" charset="-122"/>
              </a:rPr>
              <a:t>/</a:t>
            </a:r>
            <a:r>
              <a:rPr lang="zh-CN" altLang="en-US" sz="1700" dirty="0">
                <a:solidFill>
                  <a:srgbClr val="996633"/>
                </a:solidFill>
                <a:latin typeface="华文楷体" pitchFamily="2" charset="-122"/>
                <a:ea typeface="华文楷体" pitchFamily="2" charset="-122"/>
              </a:rPr>
              <a:t>分。</a:t>
            </a:r>
            <a:r>
              <a:rPr lang="en-US" altLang="zh-CN" sz="1700" dirty="0">
                <a:solidFill>
                  <a:srgbClr val="996633"/>
                </a:solidFill>
                <a:latin typeface="华文楷体" pitchFamily="2" charset="-122"/>
                <a:ea typeface="华文楷体" pitchFamily="2" charset="-122"/>
              </a:rPr>
              <a:t>1885</a:t>
            </a:r>
            <a:r>
              <a:rPr lang="zh-CN" altLang="en-US" sz="1700" dirty="0">
                <a:solidFill>
                  <a:srgbClr val="996633"/>
                </a:solidFill>
                <a:latin typeface="华文楷体" pitchFamily="2" charset="-122"/>
                <a:ea typeface="华文楷体" pitchFamily="2" charset="-122"/>
              </a:rPr>
              <a:t>～</a:t>
            </a:r>
            <a:r>
              <a:rPr lang="en-US" altLang="zh-CN" sz="1700" dirty="0">
                <a:solidFill>
                  <a:srgbClr val="996633"/>
                </a:solidFill>
                <a:latin typeface="华文楷体" pitchFamily="2" charset="-122"/>
                <a:ea typeface="华文楷体" pitchFamily="2" charset="-122"/>
              </a:rPr>
              <a:t>1886</a:t>
            </a:r>
            <a:r>
              <a:rPr lang="zh-CN" altLang="en-US" sz="1700" dirty="0">
                <a:solidFill>
                  <a:srgbClr val="996633"/>
                </a:solidFill>
                <a:latin typeface="华文楷体" pitchFamily="2" charset="-122"/>
                <a:ea typeface="华文楷体" pitchFamily="2" charset="-122"/>
              </a:rPr>
              <a:t>年，汽油机作为汽车的动力运行成功，大大推动了汽车的发展。</a:t>
            </a:r>
          </a:p>
        </p:txBody>
      </p:sp>
      <p:pic>
        <p:nvPicPr>
          <p:cNvPr id="22533" name="图片 22532" descr="j"/>
          <p:cNvPicPr>
            <a:picLocks noChangeAspect="1"/>
          </p:cNvPicPr>
          <p:nvPr/>
        </p:nvPicPr>
        <p:blipFill>
          <a:blip r:embed="rId2">
            <a:lum contrast="6000"/>
          </a:blip>
          <a:stretch>
            <a:fillRect/>
          </a:stretch>
        </p:blipFill>
        <p:spPr>
          <a:xfrm>
            <a:off x="2036763" y="1016000"/>
            <a:ext cx="2168525" cy="4592638"/>
          </a:xfrm>
          <a:prstGeom prst="rect">
            <a:avLst/>
          </a:prstGeom>
          <a:noFill/>
          <a:ln w="9525">
            <a:noFill/>
          </a:ln>
        </p:spPr>
      </p:pic>
      <p:pic>
        <p:nvPicPr>
          <p:cNvPr id="22534" name="图片 22533" descr="j"/>
          <p:cNvPicPr>
            <a:picLocks noChangeAspect="1"/>
          </p:cNvPicPr>
          <p:nvPr/>
        </p:nvPicPr>
        <p:blipFill>
          <a:blip r:embed="rId3">
            <a:lum bright="-12000" contrast="18000"/>
          </a:blip>
          <a:stretch>
            <a:fillRect/>
          </a:stretch>
        </p:blipFill>
        <p:spPr>
          <a:xfrm>
            <a:off x="4576763" y="1071563"/>
            <a:ext cx="5927725" cy="3678237"/>
          </a:xfrm>
          <a:prstGeom prst="rect">
            <a:avLst/>
          </a:prstGeom>
          <a:noFill/>
          <a:ln w="9525">
            <a:noFill/>
          </a:ln>
        </p:spPr>
      </p:pic>
      <p:pic>
        <p:nvPicPr>
          <p:cNvPr id="22535" name="图片 22534" descr="f">
            <a:hlinkClick r:id="rId4" action="ppaction://hlinkpres?slideindex=1&amp;slidetitle=" tooltip="播放"/>
          </p:cNvPr>
          <p:cNvPicPr>
            <a:picLocks noChangeAspect="1"/>
          </p:cNvPicPr>
          <p:nvPr/>
        </p:nvPicPr>
        <p:blipFill>
          <a:blip r:embed="rId5"/>
          <a:stretch>
            <a:fillRect/>
          </a:stretch>
        </p:blipFill>
        <p:spPr>
          <a:xfrm>
            <a:off x="10007600" y="1042988"/>
            <a:ext cx="447675" cy="447675"/>
          </a:xfrm>
          <a:prstGeom prst="rect">
            <a:avLst/>
          </a:prstGeom>
          <a:noFill/>
          <a:ln w="9525">
            <a:noFill/>
          </a:ln>
        </p:spPr>
      </p:pic>
      <p:pic>
        <p:nvPicPr>
          <p:cNvPr id="22536" name="图片 22535" descr="图片1"/>
          <p:cNvPicPr>
            <a:picLocks noChangeAspect="1"/>
          </p:cNvPicPr>
          <p:nvPr/>
        </p:nvPicPr>
        <p:blipFill>
          <a:blip r:embed="rId6"/>
          <a:stretch>
            <a:fillRect/>
          </a:stretch>
        </p:blipFill>
        <p:spPr>
          <a:xfrm>
            <a:off x="9586913" y="1036638"/>
            <a:ext cx="339725" cy="450850"/>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矩形 41986"/>
          <p:cNvSpPr/>
          <p:nvPr/>
        </p:nvSpPr>
        <p:spPr>
          <a:xfrm>
            <a:off x="1524000" y="5079524"/>
            <a:ext cx="9144000" cy="1383665"/>
          </a:xfrm>
          <a:prstGeom prst="rect">
            <a:avLst/>
          </a:prstGeom>
          <a:noFill/>
          <a:ln w="9525">
            <a:noFill/>
          </a:ln>
        </p:spPr>
        <p:txBody>
          <a:bodyPr anchor="ctr">
            <a:spAutoFit/>
          </a:bodyPr>
          <a:lstStyle/>
          <a:p>
            <a:r>
              <a:rPr lang="en-US" altLang="zh-CN" sz="2800">
                <a:latin typeface="Arial" panose="020B0604020202020204" pitchFamily="34" charset="0"/>
              </a:rPr>
              <a:t>1892</a:t>
            </a:r>
            <a:r>
              <a:rPr lang="zh-CN" altLang="en-US" sz="2800">
                <a:latin typeface="Arial" panose="020B0604020202020204" pitchFamily="34" charset="0"/>
              </a:rPr>
              <a:t>年，又一名</a:t>
            </a:r>
            <a:r>
              <a:rPr lang="zh-CN" altLang="en-US" sz="2800">
                <a:solidFill>
                  <a:srgbClr val="FF0066"/>
                </a:solidFill>
                <a:latin typeface="Arial" panose="020B0604020202020204" pitchFamily="34" charset="0"/>
              </a:rPr>
              <a:t>德国</a:t>
            </a:r>
            <a:r>
              <a:rPr lang="zh-CN" altLang="en-US" sz="2800">
                <a:latin typeface="Arial" panose="020B0604020202020204" pitchFamily="34" charset="0"/>
              </a:rPr>
              <a:t>工程师</a:t>
            </a:r>
            <a:r>
              <a:rPr lang="zh-CN" altLang="en-US" sz="2800">
                <a:solidFill>
                  <a:srgbClr val="FF0066"/>
                </a:solidFill>
                <a:latin typeface="Arial" panose="020B0604020202020204" pitchFamily="34" charset="0"/>
              </a:rPr>
              <a:t>狄塞尔</a:t>
            </a:r>
            <a:r>
              <a:rPr lang="zh-CN" altLang="en-US" sz="2800">
                <a:latin typeface="Arial" panose="020B0604020202020204" pitchFamily="34" charset="0"/>
              </a:rPr>
              <a:t>（</a:t>
            </a:r>
            <a:r>
              <a:rPr lang="en-US" altLang="zh-CN" sz="2800">
                <a:latin typeface="Arial" panose="020B0604020202020204" pitchFamily="34" charset="0"/>
              </a:rPr>
              <a:t>Diesel,1858—1913)</a:t>
            </a:r>
            <a:r>
              <a:rPr lang="zh-CN" altLang="en-US" sz="2800">
                <a:latin typeface="Arial" panose="020B0604020202020204" pitchFamily="34" charset="0"/>
              </a:rPr>
              <a:t>发明了结构更简单、以廉价的</a:t>
            </a:r>
            <a:r>
              <a:rPr lang="zh-CN" altLang="en-US" sz="2800">
                <a:solidFill>
                  <a:srgbClr val="FF0066"/>
                </a:solidFill>
                <a:latin typeface="Arial" panose="020B0604020202020204" pitchFamily="34" charset="0"/>
              </a:rPr>
              <a:t>柴油为燃料的内燃机</a:t>
            </a:r>
            <a:r>
              <a:rPr lang="zh-CN" altLang="en-US" sz="2800" dirty="0">
                <a:latin typeface="Arial" panose="020B0604020202020204" pitchFamily="34" charset="0"/>
              </a:rPr>
              <a:t>，通称柴油机。。</a:t>
            </a:r>
          </a:p>
        </p:txBody>
      </p:sp>
      <p:pic>
        <p:nvPicPr>
          <p:cNvPr id="41988" name="Picture 3" descr="1187706936833179"/>
          <p:cNvPicPr>
            <a:picLocks noChangeAspect="1"/>
          </p:cNvPicPr>
          <p:nvPr/>
        </p:nvPicPr>
        <p:blipFill>
          <a:blip r:embed="rId3"/>
          <a:stretch>
            <a:fillRect/>
          </a:stretch>
        </p:blipFill>
        <p:spPr>
          <a:xfrm>
            <a:off x="1703388" y="981075"/>
            <a:ext cx="4067175" cy="3384550"/>
          </a:xfrm>
          <a:prstGeom prst="rect">
            <a:avLst/>
          </a:prstGeom>
          <a:noFill/>
          <a:ln w="9525">
            <a:noFill/>
          </a:ln>
        </p:spPr>
      </p:pic>
      <p:pic>
        <p:nvPicPr>
          <p:cNvPr id="41989" name="Picture 6" descr="j"/>
          <p:cNvPicPr>
            <a:picLocks noChangeAspect="1"/>
          </p:cNvPicPr>
          <p:nvPr/>
        </p:nvPicPr>
        <p:blipFill>
          <a:blip r:embed="rId4"/>
          <a:stretch>
            <a:fillRect/>
          </a:stretch>
        </p:blipFill>
        <p:spPr>
          <a:xfrm>
            <a:off x="6311900" y="0"/>
            <a:ext cx="3805238" cy="4764088"/>
          </a:xfrm>
          <a:prstGeom prst="rect">
            <a:avLst/>
          </a:prstGeom>
          <a:noFill/>
          <a:ln w="9525">
            <a:noFill/>
          </a:ln>
        </p:spPr>
      </p:pic>
      <p:sp>
        <p:nvSpPr>
          <p:cNvPr id="21506" name="Text Box 2"/>
          <p:cNvSpPr txBox="1">
            <a:spLocks noChangeArrowheads="1"/>
          </p:cNvSpPr>
          <p:nvPr/>
        </p:nvSpPr>
        <p:spPr bwMode="auto">
          <a:xfrm>
            <a:off x="1919288" y="4365625"/>
            <a:ext cx="3327400" cy="749935"/>
          </a:xfrm>
          <a:prstGeom prst="rect">
            <a:avLst/>
          </a:prstGeom>
          <a:noFill/>
          <a:ln w="9525" algn="ctr">
            <a:noFill/>
            <a:miter lim="800000"/>
          </a:ln>
          <a:effectLst/>
        </p:spPr>
        <p:txBody>
          <a:bodyPr lIns="0" tIns="0" rIns="0" bIns="0">
            <a:spAutoFit/>
          </a:bodyPr>
          <a:lstStyle/>
          <a:p>
            <a:pPr algn="ct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鲁道夫</a:t>
            </a:r>
            <a:r>
              <a:rPr lang="en-US" altLang="zh-CN" sz="2000" b="1" dirty="0">
                <a:effectLst>
                  <a:outerShdw blurRad="38100" dist="38100" dir="2700000">
                    <a:srgbClr val="C0C0C0"/>
                  </a:outerShdw>
                </a:effectLst>
                <a:latin typeface="Times New Roman" panose="02020603050405020304" pitchFamily="2" charset="0"/>
                <a:ea typeface="黑体" panose="02010600030101010101" pitchFamily="49" charset="-122"/>
              </a:rPr>
              <a:t>·</a:t>
            </a: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克里斯琴</a:t>
            </a:r>
            <a:r>
              <a:rPr lang="en-US" altLang="zh-CN" sz="2000" b="1" dirty="0">
                <a:effectLst>
                  <a:outerShdw blurRad="38100" dist="38100" dir="2700000">
                    <a:srgbClr val="C0C0C0"/>
                  </a:outerShdw>
                </a:effectLst>
                <a:latin typeface="Times New Roman" panose="02020603050405020304" pitchFamily="2" charset="0"/>
                <a:ea typeface="黑体" panose="02010600030101010101" pitchFamily="49" charset="-122"/>
              </a:rPr>
              <a:t>·</a:t>
            </a: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卡尔</a:t>
            </a:r>
            <a:r>
              <a:rPr lang="en-US" altLang="zh-CN" sz="2000" b="1" dirty="0">
                <a:effectLst>
                  <a:outerShdw blurRad="38100" dist="38100" dir="2700000">
                    <a:srgbClr val="C0C0C0"/>
                  </a:outerShdw>
                </a:effectLst>
                <a:latin typeface="Times New Roman" panose="02020603050405020304" pitchFamily="2" charset="0"/>
                <a:ea typeface="黑体" panose="02010600030101010101" pitchFamily="49" charset="-122"/>
              </a:rPr>
              <a:t>·</a:t>
            </a: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狄塞尔</a:t>
            </a:r>
          </a:p>
          <a:p>
            <a:pPr algn="ctr">
              <a:lnSpc>
                <a:spcPct val="90000"/>
              </a:lnSpc>
            </a:pPr>
            <a:r>
              <a:rPr lang="en-US" altLang="zh-CN" sz="1600" b="1">
                <a:solidFill>
                  <a:schemeClr val="tx2"/>
                </a:solidFill>
                <a:effectLst>
                  <a:outerShdw blurRad="38100" dist="38100" dir="2700000">
                    <a:srgbClr val="C0C0C0"/>
                  </a:outerShdw>
                </a:effectLst>
                <a:latin typeface="Times New Roman" panose="02020603050405020304" pitchFamily="2" charset="0"/>
                <a:ea typeface="楷体_GB2312" panose="02010609030101010101" charset="-122"/>
              </a:rPr>
              <a:t>Rudolf Christian Karl Diesel</a:t>
            </a:r>
          </a:p>
          <a:p>
            <a:pPr algn="ctr">
              <a:lnSpc>
                <a:spcPct val="90000"/>
              </a:lnSpc>
            </a:pPr>
            <a:r>
              <a:rPr lang="zh-CN" altLang="zh-CN" sz="1600" b="1" dirty="0">
                <a:solidFill>
                  <a:schemeClr val="tx2"/>
                </a:solidFill>
                <a:effectLst>
                  <a:outerShdw blurRad="38100" dist="38100" dir="2700000">
                    <a:srgbClr val="C0C0C0"/>
                  </a:outerShdw>
                </a:effectLst>
                <a:latin typeface="楷体_GB2312" panose="02010609030101010101" charset="-122"/>
                <a:ea typeface="楷体_GB2312" panose="02010609030101010101" charset="-122"/>
              </a:rPr>
              <a:t>1858.3.18～</a:t>
            </a:r>
            <a:r>
              <a:rPr lang="en-US" altLang="zh-CN" sz="1600" b="1">
                <a:solidFill>
                  <a:schemeClr val="tx2"/>
                </a:solidFill>
                <a:effectLst>
                  <a:outerShdw blurRad="38100" dist="38100" dir="2700000">
                    <a:srgbClr val="C0C0C0"/>
                  </a:outerShdw>
                </a:effectLst>
                <a:latin typeface="楷体_GB2312" panose="02010609030101010101" charset="-122"/>
                <a:ea typeface="楷体_GB2312" panose="02010609030101010101" charset="-122"/>
              </a:rPr>
              <a:t>1913.9.30</a:t>
            </a:r>
          </a:p>
        </p:txBody>
      </p:sp>
      <p:sp>
        <p:nvSpPr>
          <p:cNvPr id="41991" name="文本框 41990"/>
          <p:cNvSpPr txBox="1"/>
          <p:nvPr/>
        </p:nvSpPr>
        <p:spPr>
          <a:xfrm>
            <a:off x="1524000" y="0"/>
            <a:ext cx="5435600" cy="829945"/>
          </a:xfrm>
          <a:prstGeom prst="rect">
            <a:avLst/>
          </a:prstGeom>
          <a:noFill/>
          <a:ln w="9525">
            <a:noFill/>
          </a:ln>
        </p:spPr>
        <p:txBody>
          <a:bodyPr>
            <a:spAutoFit/>
          </a:bodyPr>
          <a:lstStyle/>
          <a:p>
            <a:pPr>
              <a:buFont typeface="Arial" panose="020B0604020202020204" pitchFamily="34" charset="0"/>
              <a:buNone/>
            </a:pPr>
            <a:r>
              <a:rPr lang="zh-CN" altLang="en-US" sz="4800" b="1" dirty="0">
                <a:latin typeface="Arial" panose="020B0604020202020204" pitchFamily="34" charset="0"/>
              </a:rPr>
              <a:t>柴油内燃机的发明</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0" name="图片 45059" descr="eb2d42b3ce95da59">
            <a:hlinkClick r:id="rId2"/>
          </p:cNvPr>
          <p:cNvPicPr>
            <a:picLocks noChangeAspect="1"/>
          </p:cNvPicPr>
          <p:nvPr/>
        </p:nvPicPr>
        <p:blipFill>
          <a:blip r:embed="rId3"/>
          <a:stretch>
            <a:fillRect/>
          </a:stretch>
        </p:blipFill>
        <p:spPr>
          <a:xfrm>
            <a:off x="5303838" y="1773238"/>
            <a:ext cx="4535487" cy="2628900"/>
          </a:xfrm>
          <a:prstGeom prst="rect">
            <a:avLst/>
          </a:prstGeom>
          <a:noFill/>
          <a:ln w="9525">
            <a:noFill/>
          </a:ln>
        </p:spPr>
      </p:pic>
      <p:sp>
        <p:nvSpPr>
          <p:cNvPr id="21506" name="Text Box 2"/>
          <p:cNvSpPr txBox="1">
            <a:spLocks noChangeArrowheads="1"/>
          </p:cNvSpPr>
          <p:nvPr/>
        </p:nvSpPr>
        <p:spPr bwMode="auto">
          <a:xfrm>
            <a:off x="5880100" y="4365625"/>
            <a:ext cx="3327400" cy="307340"/>
          </a:xfrm>
          <a:prstGeom prst="rect">
            <a:avLst/>
          </a:prstGeom>
          <a:noFill/>
          <a:ln w="9525" algn="ctr">
            <a:noFill/>
            <a:miter lim="800000"/>
          </a:ln>
          <a:effectLst/>
        </p:spPr>
        <p:txBody>
          <a:bodyPr lIns="0" tIns="0" rIns="0" bIns="0">
            <a:spAutoFit/>
          </a:bodyPr>
          <a:lstStyle/>
          <a:p>
            <a:pPr algn="ct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石油开采</a:t>
            </a:r>
            <a:endParaRPr lang="zh-CN" altLang="en-US" sz="1600" b="1">
              <a:solidFill>
                <a:schemeClr val="tx2"/>
              </a:solidFill>
              <a:effectLst>
                <a:outerShdw blurRad="38100" dist="38100" dir="2700000">
                  <a:srgbClr val="C0C0C0"/>
                </a:outerShdw>
              </a:effectLst>
              <a:latin typeface="楷体_GB2312" panose="02010609030101010101" charset="-122"/>
              <a:ea typeface="楷体_GB2312" panose="02010609030101010101" charset="-122"/>
            </a:endParaRPr>
          </a:p>
        </p:txBody>
      </p:sp>
      <p:pic>
        <p:nvPicPr>
          <p:cNvPr id="45062" name="图片 45061"/>
          <p:cNvPicPr preferRelativeResize="0">
            <a:picLocks noChangeAspect="1"/>
          </p:cNvPicPr>
          <p:nvPr/>
        </p:nvPicPr>
        <p:blipFill>
          <a:blip r:embed="rId4"/>
          <a:srcRect r="57944"/>
          <a:stretch>
            <a:fillRect/>
          </a:stretch>
        </p:blipFill>
        <p:spPr>
          <a:xfrm>
            <a:off x="1847850" y="1773238"/>
            <a:ext cx="3168650" cy="2519362"/>
          </a:xfrm>
          <a:prstGeom prst="rect">
            <a:avLst/>
          </a:prstGeom>
          <a:noFill/>
          <a:ln w="9525">
            <a:noFill/>
          </a:ln>
        </p:spPr>
      </p:pic>
      <p:sp>
        <p:nvSpPr>
          <p:cNvPr id="2" name="Text Box 2"/>
          <p:cNvSpPr txBox="1">
            <a:spLocks noChangeArrowheads="1"/>
          </p:cNvSpPr>
          <p:nvPr/>
        </p:nvSpPr>
        <p:spPr bwMode="auto">
          <a:xfrm>
            <a:off x="1774825" y="4292600"/>
            <a:ext cx="3327400" cy="307340"/>
          </a:xfrm>
          <a:prstGeom prst="rect">
            <a:avLst/>
          </a:prstGeom>
          <a:noFill/>
          <a:ln w="9525" algn="ctr">
            <a:noFill/>
            <a:miter lim="800000"/>
          </a:ln>
          <a:effectLst/>
        </p:spPr>
        <p:txBody>
          <a:bodyPr lIns="0" tIns="0" rIns="0" bIns="0">
            <a:spAutoFit/>
          </a:bodyPr>
          <a:lstStyle/>
          <a:p>
            <a:pPr algn="ct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内燃机</a:t>
            </a:r>
            <a:endParaRPr lang="zh-CN" altLang="en-US" sz="1600" b="1" dirty="0">
              <a:solidFill>
                <a:schemeClr val="tx2"/>
              </a:solidFill>
              <a:effectLst>
                <a:outerShdw blurRad="38100" dist="38100" dir="2700000">
                  <a:srgbClr val="C0C0C0"/>
                </a:outerShdw>
              </a:effectLst>
              <a:latin typeface="楷体_GB2312" panose="02010609030101010101" charset="-122"/>
              <a:ea typeface="楷体_GB2312" panose="02010609030101010101" charset="-122"/>
            </a:endParaRPr>
          </a:p>
        </p:txBody>
      </p:sp>
      <p:sp>
        <p:nvSpPr>
          <p:cNvPr id="45064" name="矩形 45063"/>
          <p:cNvSpPr/>
          <p:nvPr/>
        </p:nvSpPr>
        <p:spPr>
          <a:xfrm>
            <a:off x="1524000" y="5005705"/>
            <a:ext cx="9144000" cy="1383665"/>
          </a:xfrm>
          <a:prstGeom prst="rect">
            <a:avLst/>
          </a:prstGeom>
          <a:noFill/>
          <a:ln w="9525">
            <a:noFill/>
          </a:ln>
        </p:spPr>
        <p:txBody>
          <a:bodyPr anchor="ctr">
            <a:spAutoFit/>
          </a:bodyPr>
          <a:lstStyle/>
          <a:p>
            <a:r>
              <a:rPr lang="zh-CN" altLang="en-US" sz="2800" dirty="0">
                <a:latin typeface="Arial" panose="020B0604020202020204" pitchFamily="34" charset="0"/>
              </a:rPr>
              <a:t>使用液体燃料的内燃机的发明和生产，大大推动了石油开采业的发展。</a:t>
            </a:r>
            <a:r>
              <a:rPr lang="en-US" altLang="zh-CN" sz="2800" dirty="0">
                <a:latin typeface="Arial" panose="020B0604020202020204" pitchFamily="34" charset="0"/>
              </a:rPr>
              <a:t>1870</a:t>
            </a:r>
            <a:r>
              <a:rPr lang="zh-CN" altLang="en-US" sz="2800" dirty="0">
                <a:latin typeface="Arial" panose="020B0604020202020204" pitchFamily="34" charset="0"/>
              </a:rPr>
              <a:t>年，全世界生产的石油只有</a:t>
            </a:r>
            <a:r>
              <a:rPr lang="en-US" altLang="zh-CN" sz="2800" dirty="0">
                <a:latin typeface="Arial" panose="020B0604020202020204" pitchFamily="34" charset="0"/>
              </a:rPr>
              <a:t>80</a:t>
            </a:r>
            <a:r>
              <a:rPr lang="zh-CN" altLang="en-US" sz="2800" dirty="0">
                <a:latin typeface="Arial" panose="020B0604020202020204" pitchFamily="34" charset="0"/>
              </a:rPr>
              <a:t>万吨，到</a:t>
            </a:r>
            <a:r>
              <a:rPr lang="en-US" altLang="zh-CN" sz="2800" dirty="0">
                <a:latin typeface="Arial" panose="020B0604020202020204" pitchFamily="34" charset="0"/>
              </a:rPr>
              <a:t>1900</a:t>
            </a:r>
            <a:r>
              <a:rPr lang="zh-CN" altLang="en-US" sz="2800" dirty="0">
                <a:latin typeface="Arial" panose="020B0604020202020204" pitchFamily="34" charset="0"/>
              </a:rPr>
              <a:t>年就猛增至</a:t>
            </a:r>
            <a:r>
              <a:rPr lang="en-US" altLang="zh-CN" sz="2800" dirty="0">
                <a:latin typeface="Arial" panose="020B0604020202020204" pitchFamily="34" charset="0"/>
              </a:rPr>
              <a:t>2000</a:t>
            </a:r>
            <a:r>
              <a:rPr lang="zh-CN" altLang="en-US" sz="2800" dirty="0">
                <a:latin typeface="Arial" panose="020B0604020202020204" pitchFamily="34" charset="0"/>
              </a:rPr>
              <a:t>万吨。</a:t>
            </a:r>
            <a:r>
              <a:rPr lang="zh-CN" altLang="en-US" sz="2800" dirty="0">
                <a:solidFill>
                  <a:srgbClr val="FF0066"/>
                </a:solidFill>
                <a:latin typeface="Arial" panose="020B0604020202020204" pitchFamily="34" charset="0"/>
              </a:rPr>
              <a:t>石油</a:t>
            </a:r>
            <a:r>
              <a:rPr lang="zh-CN" altLang="en-US" sz="2800" dirty="0">
                <a:latin typeface="Arial" panose="020B0604020202020204" pitchFamily="34" charset="0"/>
              </a:rPr>
              <a:t>成为十分重要的能源。</a:t>
            </a:r>
          </a:p>
        </p:txBody>
      </p:sp>
      <p:sp>
        <p:nvSpPr>
          <p:cNvPr id="45065" name="文本框 45064"/>
          <p:cNvSpPr txBox="1"/>
          <p:nvPr/>
        </p:nvSpPr>
        <p:spPr>
          <a:xfrm>
            <a:off x="5664200" y="549275"/>
            <a:ext cx="4679950" cy="1076325"/>
          </a:xfrm>
          <a:prstGeom prst="rect">
            <a:avLst/>
          </a:prstGeom>
          <a:noFill/>
          <a:ln w="9525">
            <a:noFill/>
          </a:ln>
        </p:spPr>
        <p:txBody>
          <a:bodyPr>
            <a:spAutoFit/>
          </a:bodyPr>
          <a:lstStyle/>
          <a:p>
            <a:r>
              <a:rPr lang="zh-CN" altLang="en-US" sz="3200" dirty="0">
                <a:latin typeface="Arial" panose="020B0604020202020204" pitchFamily="34" charset="0"/>
              </a:rPr>
              <a:t>想一想，石油的过度使用会造成什么？</a:t>
            </a:r>
          </a:p>
        </p:txBody>
      </p:sp>
      <p:sp>
        <p:nvSpPr>
          <p:cNvPr id="45066" name="文本框 45065"/>
          <p:cNvSpPr txBox="1"/>
          <p:nvPr/>
        </p:nvSpPr>
        <p:spPr>
          <a:xfrm>
            <a:off x="1524000" y="0"/>
            <a:ext cx="3635375" cy="583565"/>
          </a:xfrm>
          <a:prstGeom prst="rect">
            <a:avLst/>
          </a:prstGeom>
          <a:noFill/>
          <a:ln w="9525">
            <a:noFill/>
          </a:ln>
        </p:spPr>
        <p:txBody>
          <a:bodyPr>
            <a:spAutoFit/>
          </a:bodyPr>
          <a:lstStyle/>
          <a:p>
            <a:pPr>
              <a:buFont typeface="Arial" panose="020B0604020202020204" pitchFamily="34" charset="0"/>
              <a:buNone/>
            </a:pPr>
            <a:r>
              <a:rPr lang="zh-CN" altLang="en-US" sz="3200" b="1" dirty="0">
                <a:latin typeface="Arial" panose="020B0604020202020204" pitchFamily="34" charset="0"/>
              </a:rPr>
              <a:t>石油的开采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5"/>
                                        </p:tgtEl>
                                        <p:attrNameLst>
                                          <p:attrName>style.visibility</p:attrName>
                                        </p:attrNameLst>
                                      </p:cBhvr>
                                      <p:to>
                                        <p:strVal val="visible"/>
                                      </p:to>
                                    </p:set>
                                    <p:anim calcmode="lin" valueType="num">
                                      <p:cBhvr additive="base">
                                        <p:cTn id="7" dur="500" fill="hold"/>
                                        <p:tgtEl>
                                          <p:spTgt spid="45065"/>
                                        </p:tgtEl>
                                        <p:attrNameLst>
                                          <p:attrName>ppt_x</p:attrName>
                                        </p:attrNameLst>
                                      </p:cBhvr>
                                      <p:tavLst>
                                        <p:tav tm="0">
                                          <p:val>
                                            <p:strVal val="#ppt_x"/>
                                          </p:val>
                                        </p:tav>
                                        <p:tav tm="100000">
                                          <p:val>
                                            <p:strVal val="#ppt_x"/>
                                          </p:val>
                                        </p:tav>
                                      </p:tavLst>
                                    </p:anim>
                                    <p:anim calcmode="lin" valueType="num">
                                      <p:cBhvr additive="base">
                                        <p:cTn id="8" dur="500" fill="hold"/>
                                        <p:tgtEl>
                                          <p:spTgt spid="450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2327117" y="4437063"/>
            <a:ext cx="2424430" cy="749935"/>
          </a:xfrm>
          <a:prstGeom prst="rect">
            <a:avLst/>
          </a:prstGeom>
          <a:noFill/>
          <a:ln w="9525" algn="ctr">
            <a:noFill/>
            <a:miter lim="800000"/>
          </a:ln>
          <a:effectLst/>
        </p:spPr>
        <p:txBody>
          <a:bodyPr wrap="none" lIns="0" tIns="0" rIns="0" bIns="0">
            <a:spAutoFit/>
          </a:bodyPr>
          <a:lstStyle/>
          <a:p>
            <a:pPr algn="ct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卡尔</a:t>
            </a:r>
            <a:r>
              <a:rPr lang="en-US" altLang="zh-CN" sz="2000" b="1" dirty="0">
                <a:effectLst>
                  <a:outerShdw blurRad="38100" dist="38100" dir="2700000">
                    <a:srgbClr val="C0C0C0"/>
                  </a:outerShdw>
                </a:effectLst>
                <a:latin typeface="Times New Roman" panose="02020603050405020304" pitchFamily="2" charset="0"/>
                <a:ea typeface="黑体" panose="02010600030101010101" pitchFamily="49" charset="-122"/>
              </a:rPr>
              <a:t>·</a:t>
            </a: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弗里德利希</a:t>
            </a:r>
            <a:r>
              <a:rPr lang="en-US" altLang="zh-CN" sz="2000" b="1" dirty="0">
                <a:effectLst>
                  <a:outerShdw blurRad="38100" dist="38100" dir="2700000">
                    <a:srgbClr val="C0C0C0"/>
                  </a:outerShdw>
                </a:effectLst>
                <a:latin typeface="Times New Roman" panose="02020603050405020304" pitchFamily="2" charset="0"/>
                <a:ea typeface="黑体" panose="02010600030101010101" pitchFamily="49" charset="-122"/>
              </a:rPr>
              <a:t>·</a:t>
            </a: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本茨</a:t>
            </a:r>
          </a:p>
          <a:p>
            <a:pPr algn="ctr">
              <a:lnSpc>
                <a:spcPct val="90000"/>
              </a:lnSpc>
            </a:pPr>
            <a:r>
              <a:rPr lang="en-US" altLang="zh-CN" sz="1600" b="1">
                <a:solidFill>
                  <a:schemeClr val="tx2"/>
                </a:solidFill>
                <a:effectLst>
                  <a:outerShdw blurRad="38100" dist="38100" dir="2700000">
                    <a:srgbClr val="C0C0C0"/>
                  </a:outerShdw>
                </a:effectLst>
                <a:latin typeface="Times New Roman" panose="02020603050405020304" pitchFamily="2" charset="0"/>
                <a:ea typeface="楷体_GB2312" panose="02010609030101010101" charset="-122"/>
              </a:rPr>
              <a:t>Karl Friedrich Benz</a:t>
            </a:r>
          </a:p>
          <a:p>
            <a:pPr algn="ctr">
              <a:lnSpc>
                <a:spcPct val="90000"/>
              </a:lnSpc>
            </a:pPr>
            <a:r>
              <a:rPr lang="en-US" altLang="en-US" sz="1600" b="1">
                <a:solidFill>
                  <a:schemeClr val="tx2"/>
                </a:solidFill>
                <a:effectLst>
                  <a:outerShdw blurRad="38100" dist="38100" dir="2700000">
                    <a:srgbClr val="C0C0C0"/>
                  </a:outerShdw>
                </a:effectLst>
                <a:latin typeface="楷体_GB2312" panose="02010609030101010101" charset="-122"/>
                <a:ea typeface="楷体_GB2312" panose="02010609030101010101" charset="-122"/>
              </a:rPr>
              <a:t>1844.11.25～</a:t>
            </a:r>
            <a:r>
              <a:rPr lang="en-US" altLang="zh-CN" sz="1600" b="1">
                <a:solidFill>
                  <a:schemeClr val="tx2"/>
                </a:solidFill>
                <a:effectLst>
                  <a:outerShdw blurRad="38100" dist="38100" dir="2700000">
                    <a:srgbClr val="C0C0C0"/>
                  </a:outerShdw>
                </a:effectLst>
                <a:latin typeface="楷体_GB2312" panose="02010609030101010101" charset="-122"/>
                <a:ea typeface="楷体_GB2312" panose="02010609030101010101" charset="-122"/>
              </a:rPr>
              <a:t>1929.4.4</a:t>
            </a:r>
          </a:p>
        </p:txBody>
      </p:sp>
      <p:sp>
        <p:nvSpPr>
          <p:cNvPr id="24579" name="Rectangle 3"/>
          <p:cNvSpPr>
            <a:spLocks noChangeArrowheads="1"/>
          </p:cNvSpPr>
          <p:nvPr/>
        </p:nvSpPr>
        <p:spPr bwMode="auto">
          <a:xfrm>
            <a:off x="6315076" y="472758"/>
            <a:ext cx="3076575" cy="676910"/>
          </a:xfrm>
          <a:prstGeom prst="rect">
            <a:avLst/>
          </a:prstGeom>
          <a:noFill/>
          <a:ln w="9525" algn="ctr">
            <a:noFill/>
            <a:miter lim="800000"/>
          </a:ln>
          <a:effectLst/>
        </p:spPr>
        <p:txBody>
          <a:bodyPr wrap="none" lIns="0" tIns="0" rIns="0" bIns="0" anchor="ctr" anchorCtr="1">
            <a:spAutoFit/>
          </a:bodyPr>
          <a:lstStyle/>
          <a:p>
            <a:pPr algn="ctr"/>
            <a:r>
              <a:rPr lang="en-US" altLang="zh-CN" sz="4400" b="1" dirty="0">
                <a:solidFill>
                  <a:srgbClr val="FF0066"/>
                </a:solidFill>
                <a:effectLst>
                  <a:outerShdw blurRad="38100" dist="38100" dir="2700000">
                    <a:srgbClr val="C0C0C0"/>
                  </a:outerShdw>
                </a:effectLst>
                <a:latin typeface="Arial" panose="020B0604020202020204" pitchFamily="34" charset="0"/>
                <a:ea typeface="华文隶书" panose="02010800040101010101" pitchFamily="2" charset="-122"/>
              </a:rPr>
              <a:t>“</a:t>
            </a:r>
            <a:r>
              <a:rPr lang="zh-CN" altLang="en-US" sz="4400" b="1" dirty="0">
                <a:solidFill>
                  <a:srgbClr val="FF0066"/>
                </a:solidFill>
                <a:effectLst>
                  <a:outerShdw blurRad="38100" dist="38100" dir="2700000">
                    <a:srgbClr val="C0C0C0"/>
                  </a:outerShdw>
                </a:effectLst>
                <a:latin typeface="Arial" panose="020B0604020202020204" pitchFamily="34" charset="0"/>
                <a:ea typeface="华文隶书" panose="02010800040101010101" pitchFamily="2" charset="-122"/>
              </a:rPr>
              <a:t>汽车之父”</a:t>
            </a:r>
          </a:p>
        </p:txBody>
      </p:sp>
      <p:pic>
        <p:nvPicPr>
          <p:cNvPr id="46085" name="Picture 5" descr="b"/>
          <p:cNvPicPr>
            <a:picLocks noChangeAspect="1"/>
          </p:cNvPicPr>
          <p:nvPr/>
        </p:nvPicPr>
        <p:blipFill>
          <a:blip r:embed="rId2"/>
          <a:stretch>
            <a:fillRect/>
          </a:stretch>
        </p:blipFill>
        <p:spPr>
          <a:xfrm>
            <a:off x="1524000" y="1557338"/>
            <a:ext cx="3705225" cy="2814637"/>
          </a:xfrm>
          <a:prstGeom prst="rect">
            <a:avLst/>
          </a:prstGeom>
          <a:noFill/>
          <a:ln w="9525">
            <a:noFill/>
          </a:ln>
        </p:spPr>
      </p:pic>
      <p:grpSp>
        <p:nvGrpSpPr>
          <p:cNvPr id="2" name="Group 6"/>
          <p:cNvGrpSpPr/>
          <p:nvPr/>
        </p:nvGrpSpPr>
        <p:grpSpPr>
          <a:xfrm>
            <a:off x="5360988" y="908050"/>
            <a:ext cx="5307012" cy="4132232"/>
            <a:chOff x="2417" y="650"/>
            <a:chExt cx="3189" cy="2629"/>
          </a:xfrm>
        </p:grpSpPr>
        <p:sp>
          <p:nvSpPr>
            <p:cNvPr id="24583" name="Text Box 7"/>
            <p:cNvSpPr txBox="1">
              <a:spLocks noChangeArrowheads="1"/>
            </p:cNvSpPr>
            <p:nvPr/>
          </p:nvSpPr>
          <p:spPr bwMode="auto">
            <a:xfrm>
              <a:off x="2624" y="3083"/>
              <a:ext cx="2777" cy="196"/>
            </a:xfrm>
            <a:prstGeom prst="rect">
              <a:avLst/>
            </a:prstGeom>
            <a:noFill/>
            <a:ln w="9525" algn="ctr">
              <a:noFill/>
              <a:miter lim="800000"/>
            </a:ln>
            <a:effectLst/>
          </p:spPr>
          <p:txBody>
            <a:bodyPr lIns="0" tIns="0" rIns="0" bIns="0">
              <a:spAutoFit/>
            </a:bodyPr>
            <a:lstStyle/>
            <a:p>
              <a:pPr marR="0" algn="ctr" defTabSz="914400">
                <a:buClrTx/>
                <a:buSzTx/>
                <a:buFontTx/>
                <a:buNone/>
                <a:defRPr/>
              </a:pPr>
              <a:r>
                <a:rPr kumimoji="1" lang="zh-CN" altLang="en-US" sz="2000" b="1" kern="1200" cap="none" spc="0" normalizeH="0" baseline="0" noProof="0" smtClean="0">
                  <a:solidFill>
                    <a:schemeClr val="tx2"/>
                  </a:solidFill>
                  <a:effectLst>
                    <a:outerShdw blurRad="38100" dist="38100" dir="2700000" algn="tl">
                      <a:srgbClr val="C0C0C0"/>
                    </a:outerShdw>
                  </a:effectLst>
                  <a:latin typeface="Times New Roman" panose="02020603050405020304" pitchFamily="2" charset="0"/>
                  <a:ea typeface="黑体" panose="02010600030101010101" pitchFamily="49" charset="-122"/>
                  <a:cs typeface="+mn-cs"/>
                </a:rPr>
                <a:t>卡尔</a:t>
              </a:r>
              <a:r>
                <a:rPr kumimoji="1" lang="en-US" altLang="zh-CN" sz="2000" b="1" kern="1200" cap="none" spc="0" normalizeH="0" baseline="0" noProof="0" smtClean="0">
                  <a:solidFill>
                    <a:schemeClr val="tx2"/>
                  </a:solidFill>
                  <a:effectLst>
                    <a:outerShdw blurRad="38100" dist="38100" dir="2700000" algn="tl">
                      <a:srgbClr val="C0C0C0"/>
                    </a:outerShdw>
                  </a:effectLst>
                  <a:latin typeface="Times New Roman" panose="02020603050405020304" pitchFamily="2" charset="0"/>
                  <a:ea typeface="黑体" panose="02010600030101010101" pitchFamily="49" charset="-122"/>
                  <a:cs typeface="+mn-cs"/>
                </a:rPr>
                <a:t>·</a:t>
              </a:r>
              <a:r>
                <a:rPr kumimoji="1" lang="zh-CN" altLang="en-US" sz="2000" b="1" kern="1200" cap="none" spc="0" normalizeH="0" baseline="0" noProof="0" smtClean="0">
                  <a:solidFill>
                    <a:schemeClr val="tx2"/>
                  </a:solidFill>
                  <a:effectLst>
                    <a:outerShdw blurRad="38100" dist="38100" dir="2700000" algn="tl">
                      <a:srgbClr val="C0C0C0"/>
                    </a:outerShdw>
                  </a:effectLst>
                  <a:latin typeface="Times New Roman" panose="02020603050405020304" pitchFamily="2" charset="0"/>
                  <a:ea typeface="黑体" panose="02010600030101010101" pitchFamily="49" charset="-122"/>
                  <a:cs typeface="+mn-cs"/>
                </a:rPr>
                <a:t>本茨发明的世界上第一辆</a:t>
              </a:r>
              <a:r>
                <a:rPr kumimoji="1" lang="zh-CN" altLang="en-US" sz="2000" b="1" kern="1200" cap="none" spc="0" normalizeH="0" baseline="0" noProof="0" smtClean="0">
                  <a:solidFill>
                    <a:srgbClr val="CC00FF"/>
                  </a:solidFill>
                  <a:effectLst>
                    <a:outerShdw blurRad="38100" dist="38100" dir="2700000" algn="tl">
                      <a:srgbClr val="C0C0C0"/>
                    </a:outerShdw>
                  </a:effectLst>
                  <a:latin typeface="Times New Roman" panose="02020603050405020304" pitchFamily="2" charset="0"/>
                  <a:ea typeface="黑体" panose="02010600030101010101" pitchFamily="49" charset="-122"/>
                  <a:cs typeface="+mn-cs"/>
                </a:rPr>
                <a:t>三轮汽车</a:t>
              </a:r>
            </a:p>
          </p:txBody>
        </p:sp>
        <p:pic>
          <p:nvPicPr>
            <p:cNvPr id="46088" name="Picture 8" descr="b"/>
            <p:cNvPicPr>
              <a:picLocks noChangeAspect="1"/>
            </p:cNvPicPr>
            <p:nvPr/>
          </p:nvPicPr>
          <p:blipFill>
            <a:blip r:embed="rId3"/>
            <a:stretch>
              <a:fillRect/>
            </a:stretch>
          </p:blipFill>
          <p:spPr>
            <a:xfrm>
              <a:off x="2417" y="650"/>
              <a:ext cx="3189" cy="2399"/>
            </a:xfrm>
            <a:prstGeom prst="rect">
              <a:avLst/>
            </a:prstGeom>
            <a:noFill/>
            <a:ln w="9525">
              <a:noFill/>
            </a:ln>
          </p:spPr>
        </p:pic>
      </p:grpSp>
      <p:sp>
        <p:nvSpPr>
          <p:cNvPr id="46092" name="矩形 46091"/>
          <p:cNvSpPr/>
          <p:nvPr/>
        </p:nvSpPr>
        <p:spPr>
          <a:xfrm>
            <a:off x="1524000" y="5223987"/>
            <a:ext cx="9144000" cy="1383665"/>
          </a:xfrm>
          <a:prstGeom prst="rect">
            <a:avLst/>
          </a:prstGeom>
          <a:noFill/>
          <a:ln w="9525">
            <a:noFill/>
          </a:ln>
        </p:spPr>
        <p:txBody>
          <a:bodyPr anchor="ctr">
            <a:spAutoFit/>
          </a:bodyPr>
          <a:lstStyle/>
          <a:p>
            <a:r>
              <a:rPr lang="zh-CN" altLang="en-US" sz="2800" dirty="0">
                <a:solidFill>
                  <a:srgbClr val="FF0066"/>
                </a:solidFill>
                <a:latin typeface="Arial" panose="020B0604020202020204" pitchFamily="34" charset="0"/>
              </a:rPr>
              <a:t>内燃机的出现</a:t>
            </a:r>
            <a:r>
              <a:rPr lang="zh-CN" altLang="en-US" sz="2800" dirty="0">
                <a:latin typeface="Arial" panose="020B0604020202020204" pitchFamily="34" charset="0"/>
              </a:rPr>
              <a:t>为</a:t>
            </a:r>
            <a:r>
              <a:rPr lang="zh-CN" altLang="en-US" sz="2800" dirty="0">
                <a:solidFill>
                  <a:srgbClr val="FF0066"/>
                </a:solidFill>
                <a:latin typeface="Arial" panose="020B0604020202020204" pitchFamily="34" charset="0"/>
              </a:rPr>
              <a:t>汽车的发明</a:t>
            </a:r>
            <a:r>
              <a:rPr lang="zh-CN" altLang="en-US" sz="2800" dirty="0">
                <a:latin typeface="Arial" panose="020B0604020202020204" pitchFamily="34" charset="0"/>
              </a:rPr>
              <a:t>提供了可能。</a:t>
            </a:r>
            <a:r>
              <a:rPr lang="en-US" altLang="zh-CN" sz="2800" dirty="0">
                <a:latin typeface="Arial" panose="020B0604020202020204" pitchFamily="34" charset="0"/>
              </a:rPr>
              <a:t>1886</a:t>
            </a:r>
            <a:r>
              <a:rPr lang="zh-CN" altLang="en-US" sz="2800" dirty="0">
                <a:latin typeface="Arial" panose="020B0604020202020204" pitchFamily="34" charset="0"/>
              </a:rPr>
              <a:t>年，</a:t>
            </a:r>
            <a:r>
              <a:rPr lang="zh-CN" altLang="en-US" sz="2800" dirty="0">
                <a:solidFill>
                  <a:srgbClr val="FF0066"/>
                </a:solidFill>
                <a:latin typeface="Arial" panose="020B0604020202020204" pitchFamily="34" charset="0"/>
              </a:rPr>
              <a:t>德国</a:t>
            </a:r>
            <a:r>
              <a:rPr lang="zh-CN" altLang="en-US" sz="2800" dirty="0">
                <a:latin typeface="Arial" panose="020B0604020202020204" pitchFamily="34" charset="0"/>
              </a:rPr>
              <a:t>工程师</a:t>
            </a:r>
            <a:r>
              <a:rPr lang="zh-CN" altLang="en-US" sz="2800" dirty="0">
                <a:solidFill>
                  <a:srgbClr val="FF0066"/>
                </a:solidFill>
                <a:latin typeface="Arial" panose="020B0604020202020204" pitchFamily="34" charset="0"/>
              </a:rPr>
              <a:t>本茨</a:t>
            </a:r>
            <a:r>
              <a:rPr lang="zh-CN" altLang="en-US" sz="2800" dirty="0">
                <a:latin typeface="Arial" panose="020B0604020202020204" pitchFamily="34" charset="0"/>
              </a:rPr>
              <a:t>（</a:t>
            </a:r>
            <a:r>
              <a:rPr lang="en-US" altLang="zh-CN" sz="2800">
                <a:latin typeface="Arial" panose="020B0604020202020204" pitchFamily="34" charset="0"/>
              </a:rPr>
              <a:t>Benz,1844—</a:t>
            </a:r>
            <a:r>
              <a:rPr lang="en-US" altLang="zh-CN" sz="2800" dirty="0">
                <a:latin typeface="Arial" panose="020B0604020202020204" pitchFamily="34" charset="0"/>
              </a:rPr>
              <a:t>1929)</a:t>
            </a:r>
            <a:r>
              <a:rPr lang="zh-CN" altLang="en-US" sz="2800" dirty="0">
                <a:latin typeface="Arial" panose="020B0604020202020204" pitchFamily="34" charset="0"/>
              </a:rPr>
              <a:t>设计以</a:t>
            </a:r>
            <a:r>
              <a:rPr lang="zh-CN" altLang="en-US" sz="2800" dirty="0">
                <a:solidFill>
                  <a:srgbClr val="FF0066"/>
                </a:solidFill>
                <a:latin typeface="Arial" panose="020B0604020202020204" pitchFamily="34" charset="0"/>
              </a:rPr>
              <a:t>内燃机驱动的汽车</a:t>
            </a:r>
            <a:r>
              <a:rPr lang="zh-CN" altLang="en-US" sz="2800" dirty="0">
                <a:latin typeface="Arial" panose="020B0604020202020204" pitchFamily="34" charset="0"/>
              </a:rPr>
              <a:t>问世。 </a:t>
            </a:r>
          </a:p>
        </p:txBody>
      </p:sp>
      <p:sp>
        <p:nvSpPr>
          <p:cNvPr id="46093" name="文本框 46092"/>
          <p:cNvSpPr txBox="1"/>
          <p:nvPr/>
        </p:nvSpPr>
        <p:spPr>
          <a:xfrm>
            <a:off x="1524000" y="0"/>
            <a:ext cx="5435600" cy="583565"/>
          </a:xfrm>
          <a:prstGeom prst="rect">
            <a:avLst/>
          </a:prstGeom>
          <a:noFill/>
          <a:ln w="9525">
            <a:noFill/>
          </a:ln>
        </p:spPr>
        <p:txBody>
          <a:bodyPr>
            <a:spAutoFit/>
          </a:bodyPr>
          <a:lstStyle/>
          <a:p>
            <a:pPr>
              <a:buFont typeface="Arial" panose="020B0604020202020204" pitchFamily="34" charset="0"/>
              <a:buNone/>
            </a:pPr>
            <a:r>
              <a:rPr lang="zh-CN" altLang="en-US" sz="3200" b="1" dirty="0">
                <a:latin typeface="Arial" panose="020B0604020202020204" pitchFamily="34" charset="0"/>
              </a:rPr>
              <a:t>汽车的发明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additive="base">
                                        <p:cTn id="7" dur="500" fill="hold"/>
                                        <p:tgtEl>
                                          <p:spTgt spid="24579"/>
                                        </p:tgtEl>
                                        <p:attrNameLst>
                                          <p:attrName>ppt_x</p:attrName>
                                        </p:attrNameLst>
                                      </p:cBhvr>
                                      <p:tavLst>
                                        <p:tav tm="0">
                                          <p:val>
                                            <p:strVal val="#ppt_x"/>
                                          </p:val>
                                        </p:tav>
                                        <p:tav tm="100000">
                                          <p:val>
                                            <p:strVal val="#ppt_x"/>
                                          </p:val>
                                        </p:tav>
                                      </p:tavLst>
                                    </p:anim>
                                    <p:anim calcmode="lin" valueType="num">
                                      <p:cBhvr additive="base">
                                        <p:cTn id="8"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3864610" y="3068638"/>
            <a:ext cx="1084580" cy="528955"/>
          </a:xfrm>
          <a:prstGeom prst="rect">
            <a:avLst/>
          </a:prstGeom>
          <a:noFill/>
          <a:ln w="9525" algn="ctr">
            <a:noFill/>
            <a:miter lim="800000"/>
          </a:ln>
          <a:effectLst/>
        </p:spPr>
        <p:txBody>
          <a:bodyPr wrap="none" lIns="0" tIns="0" rIns="0" bIns="0">
            <a:spAutoFit/>
          </a:bodyPr>
          <a:lstStyle/>
          <a:p>
            <a:pPr algn="ct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亨利</a:t>
            </a:r>
            <a:r>
              <a:rPr lang="en-US" altLang="zh-CN" sz="2000" b="1" dirty="0">
                <a:effectLst>
                  <a:outerShdw blurRad="38100" dist="38100" dir="2700000">
                    <a:srgbClr val="C0C0C0"/>
                  </a:outerShdw>
                </a:effectLst>
                <a:latin typeface="Times New Roman" panose="02020603050405020304" pitchFamily="2" charset="0"/>
                <a:ea typeface="黑体" panose="02010600030101010101" pitchFamily="49" charset="-122"/>
              </a:rPr>
              <a:t>·</a:t>
            </a: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福特</a:t>
            </a:r>
          </a:p>
          <a:p>
            <a:pPr algn="ctr">
              <a:lnSpc>
                <a:spcPct val="90000"/>
              </a:lnSpc>
            </a:pPr>
            <a:r>
              <a:rPr lang="en-US" altLang="zh-CN" sz="1600" b="1">
                <a:solidFill>
                  <a:schemeClr val="tx2"/>
                </a:solidFill>
                <a:effectLst>
                  <a:outerShdw blurRad="38100" dist="38100" dir="2700000">
                    <a:srgbClr val="C0C0C0"/>
                  </a:outerShdw>
                </a:effectLst>
                <a:latin typeface="Times New Roman" panose="02020603050405020304" pitchFamily="2" charset="0"/>
                <a:ea typeface="楷体_GB2312" panose="02010609030101010101" charset="-122"/>
              </a:rPr>
              <a:t>Henry Ford</a:t>
            </a:r>
          </a:p>
        </p:txBody>
      </p:sp>
      <p:pic>
        <p:nvPicPr>
          <p:cNvPr id="47108" name="Picture 4" descr="f"/>
          <p:cNvPicPr>
            <a:picLocks noChangeAspect="1"/>
          </p:cNvPicPr>
          <p:nvPr/>
        </p:nvPicPr>
        <p:blipFill>
          <a:blip r:embed="rId3"/>
          <a:stretch>
            <a:fillRect/>
          </a:stretch>
        </p:blipFill>
        <p:spPr>
          <a:xfrm>
            <a:off x="1524000" y="1412875"/>
            <a:ext cx="3390900" cy="3282950"/>
          </a:xfrm>
          <a:prstGeom prst="rect">
            <a:avLst/>
          </a:prstGeom>
          <a:noFill/>
          <a:ln w="9525">
            <a:noFill/>
          </a:ln>
        </p:spPr>
      </p:pic>
      <p:grpSp>
        <p:nvGrpSpPr>
          <p:cNvPr id="3" name="Group 9"/>
          <p:cNvGrpSpPr/>
          <p:nvPr/>
        </p:nvGrpSpPr>
        <p:grpSpPr>
          <a:xfrm>
            <a:off x="5016500" y="1484313"/>
            <a:ext cx="2376488" cy="3287453"/>
            <a:chOff x="1632" y="1836"/>
            <a:chExt cx="2495" cy="2475"/>
          </a:xfrm>
        </p:grpSpPr>
        <p:sp>
          <p:nvSpPr>
            <p:cNvPr id="25610" name="Text Box 10"/>
            <p:cNvSpPr txBox="1">
              <a:spLocks noChangeArrowheads="1"/>
            </p:cNvSpPr>
            <p:nvPr/>
          </p:nvSpPr>
          <p:spPr bwMode="auto">
            <a:xfrm>
              <a:off x="1809" y="4080"/>
              <a:ext cx="2144" cy="231"/>
            </a:xfrm>
            <a:prstGeom prst="rect">
              <a:avLst/>
            </a:prstGeom>
            <a:noFill/>
            <a:ln w="9525" algn="ctr">
              <a:noFill/>
              <a:miter lim="800000"/>
            </a:ln>
            <a:effectLst/>
          </p:spPr>
          <p:txBody>
            <a:bodyPr wrap="none" lIns="0" tIns="0" rIns="0" bIns="0">
              <a:spAutoFit/>
            </a:bodyPr>
            <a:lstStyle/>
            <a:p>
              <a:pPr algn="ct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坐在汽车上的福特</a:t>
              </a:r>
            </a:p>
          </p:txBody>
        </p:sp>
        <p:pic>
          <p:nvPicPr>
            <p:cNvPr id="47115" name="Picture 11" descr="f"/>
            <p:cNvPicPr>
              <a:picLocks noChangeAspect="1"/>
            </p:cNvPicPr>
            <p:nvPr/>
          </p:nvPicPr>
          <p:blipFill>
            <a:blip r:embed="rId4"/>
            <a:stretch>
              <a:fillRect/>
            </a:stretch>
          </p:blipFill>
          <p:spPr>
            <a:xfrm>
              <a:off x="1632" y="1836"/>
              <a:ext cx="2495" cy="2177"/>
            </a:xfrm>
            <a:prstGeom prst="rect">
              <a:avLst/>
            </a:prstGeom>
            <a:noFill/>
            <a:ln w="9525">
              <a:noFill/>
            </a:ln>
          </p:spPr>
        </p:pic>
      </p:grpSp>
      <p:sp>
        <p:nvSpPr>
          <p:cNvPr id="27650" name="Text Box 2"/>
          <p:cNvSpPr txBox="1">
            <a:spLocks noChangeArrowheads="1"/>
          </p:cNvSpPr>
          <p:nvPr/>
        </p:nvSpPr>
        <p:spPr bwMode="auto">
          <a:xfrm>
            <a:off x="7608888" y="4076700"/>
            <a:ext cx="2879725" cy="738505"/>
          </a:xfrm>
          <a:prstGeom prst="rect">
            <a:avLst/>
          </a:prstGeom>
          <a:noFill/>
          <a:ln w="9525" algn="ctr">
            <a:noFill/>
            <a:miter lim="800000"/>
          </a:ln>
          <a:effectLst/>
        </p:spPr>
        <p:txBody>
          <a:bodyPr lIns="0" tIns="0" rIns="0" bIns="0">
            <a:spAutoFit/>
          </a:bodyPr>
          <a:lstStyle/>
          <a:p>
            <a:pPr algn="ctr"/>
            <a:r>
              <a:rPr lang="zh-CN" altLang="en-US" sz="2400" b="1" dirty="0">
                <a:effectLst>
                  <a:outerShdw blurRad="38100" dist="38100" dir="2700000">
                    <a:srgbClr val="C0C0C0"/>
                  </a:outerShdw>
                </a:effectLst>
                <a:latin typeface="Times New Roman" panose="02020603050405020304" pitchFamily="2" charset="0"/>
                <a:ea typeface="黑体" panose="02010600030101010101" pitchFamily="49" charset="-122"/>
              </a:rPr>
              <a:t>福特公司的第一个汽车工厂</a:t>
            </a:r>
          </a:p>
        </p:txBody>
      </p:sp>
      <p:pic>
        <p:nvPicPr>
          <p:cNvPr id="47117" name="Picture 4" descr="f"/>
          <p:cNvPicPr>
            <a:picLocks noChangeAspect="1"/>
          </p:cNvPicPr>
          <p:nvPr/>
        </p:nvPicPr>
        <p:blipFill>
          <a:blip r:embed="rId5">
            <a:lum contrast="6000"/>
          </a:blip>
          <a:stretch>
            <a:fillRect/>
          </a:stretch>
        </p:blipFill>
        <p:spPr>
          <a:xfrm>
            <a:off x="7427913" y="1052513"/>
            <a:ext cx="3240087" cy="2954337"/>
          </a:xfrm>
          <a:prstGeom prst="rect">
            <a:avLst/>
          </a:prstGeom>
          <a:noFill/>
          <a:ln w="9525">
            <a:noFill/>
          </a:ln>
        </p:spPr>
      </p:pic>
      <p:sp>
        <p:nvSpPr>
          <p:cNvPr id="47118" name="矩形 47117"/>
          <p:cNvSpPr/>
          <p:nvPr/>
        </p:nvSpPr>
        <p:spPr>
          <a:xfrm>
            <a:off x="1524000" y="5439410"/>
            <a:ext cx="9334500" cy="1198880"/>
          </a:xfrm>
          <a:prstGeom prst="rect">
            <a:avLst/>
          </a:prstGeom>
          <a:noFill/>
          <a:ln w="9525">
            <a:noFill/>
          </a:ln>
        </p:spPr>
        <p:txBody>
          <a:bodyPr anchor="ctr">
            <a:spAutoFit/>
          </a:bodyPr>
          <a:lstStyle/>
          <a:p>
            <a:r>
              <a:rPr lang="en-US" altLang="zh-CN" sz="2400" dirty="0">
                <a:latin typeface="Arial" panose="020B0604020202020204" pitchFamily="34" charset="0"/>
              </a:rPr>
              <a:t>1913</a:t>
            </a:r>
            <a:r>
              <a:rPr lang="zh-CN" altLang="en-US" sz="2400" dirty="0">
                <a:latin typeface="Arial" panose="020B0604020202020204" pitchFamily="34" charset="0"/>
              </a:rPr>
              <a:t>年，美国人福特（</a:t>
            </a:r>
            <a:r>
              <a:rPr lang="en-US" altLang="zh-CN" sz="2400">
                <a:latin typeface="Arial" panose="020B0604020202020204" pitchFamily="34" charset="0"/>
              </a:rPr>
              <a:t>Ford,1863—1947)</a:t>
            </a:r>
            <a:r>
              <a:rPr lang="zh-CN" altLang="en-US" sz="2400" dirty="0">
                <a:solidFill>
                  <a:srgbClr val="FF0066"/>
                </a:solidFill>
                <a:latin typeface="Arial" panose="020B0604020202020204" pitchFamily="34" charset="0"/>
              </a:rPr>
              <a:t>建成世界上第一条汽车流水装配线</a:t>
            </a:r>
            <a:r>
              <a:rPr lang="zh-CN" altLang="en-US" sz="2400" dirty="0">
                <a:latin typeface="Arial" panose="020B0604020202020204" pitchFamily="34" charset="0"/>
              </a:rPr>
              <a:t>，实行标准化生产。</a:t>
            </a:r>
            <a:r>
              <a:rPr lang="en-US" altLang="zh-CN" sz="2400" dirty="0">
                <a:latin typeface="Arial" panose="020B0604020202020204" pitchFamily="34" charset="0"/>
              </a:rPr>
              <a:t>1914</a:t>
            </a:r>
            <a:r>
              <a:rPr lang="zh-CN" altLang="en-US" sz="2400" dirty="0">
                <a:latin typeface="Arial" panose="020B0604020202020204" pitchFamily="34" charset="0"/>
              </a:rPr>
              <a:t>年，美国生产汽车达</a:t>
            </a:r>
            <a:r>
              <a:rPr lang="en-US" altLang="zh-CN" sz="2400" dirty="0">
                <a:latin typeface="Arial" panose="020B0604020202020204" pitchFamily="34" charset="0"/>
              </a:rPr>
              <a:t>56</a:t>
            </a:r>
            <a:r>
              <a:rPr lang="zh-CN" altLang="en-US" sz="2400" dirty="0">
                <a:latin typeface="Arial" panose="020B0604020202020204" pitchFamily="34" charset="0"/>
              </a:rPr>
              <a:t>万辆。汽车逐渐成为人类最重要的交通工具。</a:t>
            </a:r>
          </a:p>
        </p:txBody>
      </p:sp>
      <p:sp>
        <p:nvSpPr>
          <p:cNvPr id="47119" name="文本框 47118"/>
          <p:cNvSpPr txBox="1"/>
          <p:nvPr/>
        </p:nvSpPr>
        <p:spPr>
          <a:xfrm>
            <a:off x="1524000" y="0"/>
            <a:ext cx="4356100" cy="583565"/>
          </a:xfrm>
          <a:prstGeom prst="rect">
            <a:avLst/>
          </a:prstGeom>
          <a:noFill/>
          <a:ln w="9525">
            <a:noFill/>
          </a:ln>
        </p:spPr>
        <p:txBody>
          <a:bodyPr>
            <a:spAutoFit/>
          </a:bodyPr>
          <a:lstStyle/>
          <a:p>
            <a:pPr>
              <a:buFont typeface="Arial" panose="020B0604020202020204" pitchFamily="34" charset="0"/>
              <a:buNone/>
            </a:pPr>
            <a:r>
              <a:rPr lang="zh-CN" altLang="en-US" sz="3200" b="1" dirty="0">
                <a:latin typeface="Arial" panose="020B0604020202020204" pitchFamily="34" charset="0"/>
              </a:rPr>
              <a:t>汽车工厂的建成</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3" descr="图片2"/>
          <p:cNvPicPr>
            <a:picLocks noChangeAspect="1"/>
          </p:cNvPicPr>
          <p:nvPr/>
        </p:nvPicPr>
        <p:blipFill>
          <a:blip r:embed="rId2"/>
          <a:stretch>
            <a:fillRect/>
          </a:stretch>
        </p:blipFill>
        <p:spPr>
          <a:xfrm>
            <a:off x="1524000" y="0"/>
            <a:ext cx="9144000" cy="6858000"/>
          </a:xfrm>
          <a:prstGeom prst="rect">
            <a:avLst/>
          </a:prstGeom>
          <a:noFill/>
          <a:ln w="9525">
            <a:noFill/>
          </a:ln>
        </p:spPr>
      </p:pic>
      <p:sp>
        <p:nvSpPr>
          <p:cNvPr id="8195" name="Line 3"/>
          <p:cNvSpPr/>
          <p:nvPr/>
        </p:nvSpPr>
        <p:spPr>
          <a:xfrm>
            <a:off x="4419600" y="2438400"/>
            <a:ext cx="0" cy="0"/>
          </a:xfrm>
          <a:prstGeom prst="line">
            <a:avLst/>
          </a:prstGeom>
          <a:ln w="9525" cap="flat" cmpd="sng">
            <a:solidFill>
              <a:schemeClr val="tx1"/>
            </a:solidFill>
            <a:prstDash val="solid"/>
            <a:headEnd type="none" w="med" len="med"/>
            <a:tailEnd type="none" w="med" len="med"/>
          </a:ln>
        </p:spPr>
      </p:sp>
      <p:sp>
        <p:nvSpPr>
          <p:cNvPr id="8196" name="Line 4"/>
          <p:cNvSpPr/>
          <p:nvPr/>
        </p:nvSpPr>
        <p:spPr>
          <a:xfrm>
            <a:off x="4267200" y="0"/>
            <a:ext cx="76200" cy="0"/>
          </a:xfrm>
          <a:prstGeom prst="line">
            <a:avLst/>
          </a:prstGeom>
          <a:ln w="9525" cap="flat" cmpd="sng">
            <a:solidFill>
              <a:schemeClr val="tx1"/>
            </a:solidFill>
            <a:prstDash val="solid"/>
            <a:headEnd type="none" w="med" len="med"/>
            <a:tailEnd type="none" w="med" len="med"/>
          </a:ln>
        </p:spPr>
      </p:sp>
      <p:sp>
        <p:nvSpPr>
          <p:cNvPr id="8197" name="AutoShape 5"/>
          <p:cNvSpPr/>
          <p:nvPr/>
        </p:nvSpPr>
        <p:spPr>
          <a:xfrm>
            <a:off x="1524000" y="304800"/>
            <a:ext cx="3352800" cy="1371600"/>
          </a:xfrm>
          <a:prstGeom prst="cloudCallout">
            <a:avLst>
              <a:gd name="adj1" fmla="val -52032"/>
              <a:gd name="adj2" fmla="val 71528"/>
            </a:avLst>
          </a:prstGeom>
          <a:solidFill>
            <a:srgbClr val="00FFFF"/>
          </a:solidFill>
          <a:ln w="9525" cap="flat" cmpd="sng">
            <a:solidFill>
              <a:schemeClr val="tx1"/>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endParaRPr lang="zh-CN" altLang="zh-CN" sz="1800" dirty="0">
              <a:solidFill>
                <a:srgbClr val="000099"/>
              </a:solidFill>
            </a:endParaRPr>
          </a:p>
        </p:txBody>
      </p:sp>
      <p:sp>
        <p:nvSpPr>
          <p:cNvPr id="8198" name="WordArt 6"/>
          <p:cNvSpPr>
            <a:spLocks noTextEdit="1"/>
          </p:cNvSpPr>
          <p:nvPr/>
        </p:nvSpPr>
        <p:spPr>
          <a:xfrm>
            <a:off x="1828800" y="381000"/>
            <a:ext cx="2819400" cy="990600"/>
          </a:xfrm>
          <a:prstGeom prst="rect">
            <a:avLst/>
          </a:prstGeom>
        </p:spPr>
        <p:txBody>
          <a:bodyPr wrap="none" fromWordArt="1">
            <a:prstTxWarp prst="textPlain">
              <a:avLst>
                <a:gd name="adj" fmla="val 50000"/>
              </a:avLst>
            </a:prstTxWarp>
            <a:normAutofit/>
          </a:bodyPr>
          <a:lstStyle/>
          <a:p>
            <a:pPr algn="ctr"/>
            <a:r>
              <a:rPr lang="zh-CN" altLang="en-US" sz="3600" b="1">
                <a:ln w="19050" cap="flat" cmpd="sng">
                  <a:solidFill>
                    <a:srgbClr val="993366"/>
                  </a:solidFill>
                  <a:prstDash val="solid"/>
                  <a:headEnd type="none" w="med" len="med"/>
                  <a:tailEnd type="none" w="med" len="med"/>
                </a:ln>
                <a:solidFill>
                  <a:schemeClr val="hlink"/>
                </a:solidFill>
                <a:effectLst>
                  <a:outerShdw dist="35921" dir="2699999" algn="ctr" rotWithShape="0">
                    <a:srgbClr val="990000"/>
                  </a:outerShdw>
                </a:effectLst>
                <a:latin typeface="宋体" panose="02010600030101010101" pitchFamily="2" charset="-122"/>
                <a:ea typeface="宋体" panose="02010600030101010101" pitchFamily="2" charset="-122"/>
              </a:rPr>
              <a:t>初识第二次工业革命</a:t>
            </a:r>
          </a:p>
        </p:txBody>
      </p:sp>
      <p:sp>
        <p:nvSpPr>
          <p:cNvPr id="8199" name="WordArt 7"/>
          <p:cNvSpPr>
            <a:spLocks noTextEdit="1"/>
          </p:cNvSpPr>
          <p:nvPr/>
        </p:nvSpPr>
        <p:spPr>
          <a:xfrm>
            <a:off x="4800600" y="304800"/>
            <a:ext cx="4953000" cy="2438400"/>
          </a:xfrm>
          <a:prstGeom prst="rect">
            <a:avLst/>
          </a:prstGeom>
        </p:spPr>
        <p:txBody>
          <a:bodyPr wrap="none" fromWordArt="1">
            <a:prstTxWarp prst="textSlantUp">
              <a:avLst>
                <a:gd name="adj" fmla="val 32056"/>
              </a:avLst>
            </a:prstTxWarp>
            <a:normAutofit/>
          </a:bodyPr>
          <a:lstStyle/>
          <a:p>
            <a:pPr algn="ctr"/>
            <a:r>
              <a:rPr lang="zh-CN" altLang="en-US" sz="3600">
                <a:ln w="9525" cap="flat" cmpd="sng">
                  <a:solidFill>
                    <a:schemeClr val="hlink"/>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rPr>
              <a:t>何为第二次工业革命？</a:t>
            </a:r>
          </a:p>
        </p:txBody>
      </p:sp>
      <p:sp>
        <p:nvSpPr>
          <p:cNvPr id="162825" name="Text Box 9"/>
          <p:cNvSpPr txBox="1"/>
          <p:nvPr/>
        </p:nvSpPr>
        <p:spPr>
          <a:xfrm>
            <a:off x="2438400" y="2743200"/>
            <a:ext cx="7162800" cy="2399665"/>
          </a:xfrm>
          <a:prstGeom prst="rect">
            <a:avLst/>
          </a:prstGeom>
          <a:noFill/>
          <a:ln w="9525" cap="flat" cmpd="sng">
            <a:solidFill>
              <a:srgbClr val="CC00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5400" b="1" dirty="0">
                <a:solidFill>
                  <a:schemeClr val="tx2"/>
                </a:solidFill>
                <a:latin typeface="华文新魏" pitchFamily="2" charset="-122"/>
                <a:ea typeface="华文新魏" pitchFamily="2" charset="-122"/>
              </a:rPr>
              <a:t>  </a:t>
            </a:r>
            <a:r>
              <a:rPr lang="en-US" altLang="zh-CN" b="1" dirty="0">
                <a:solidFill>
                  <a:schemeClr val="tx2"/>
                </a:solidFill>
                <a:latin typeface="楷体_GB2312" panose="02010609030101010101" charset="-122"/>
                <a:ea typeface="楷体_GB2312" panose="02010609030101010101" charset="-122"/>
              </a:rPr>
              <a:t>19</a:t>
            </a:r>
            <a:r>
              <a:rPr lang="zh-CN" altLang="en-US" b="1" dirty="0">
                <a:solidFill>
                  <a:schemeClr val="tx2"/>
                </a:solidFill>
                <a:latin typeface="楷体_GB2312" panose="02010609030101010101" charset="-122"/>
                <a:ea typeface="楷体_GB2312" panose="02010609030101010101" charset="-122"/>
              </a:rPr>
              <a:t>世纪六七十年代，各种新技术、新发明层出不穷，并被迅速应用于工业生产，大大促进了工业的发展，这就是第二次工业革命。</a:t>
            </a:r>
          </a:p>
        </p:txBody>
      </p:sp>
      <p:sp>
        <p:nvSpPr>
          <p:cNvPr id="9" name="Line 5"/>
          <p:cNvSpPr/>
          <p:nvPr/>
        </p:nvSpPr>
        <p:spPr>
          <a:xfrm>
            <a:off x="3200400" y="3581400"/>
            <a:ext cx="3505200" cy="0"/>
          </a:xfrm>
          <a:prstGeom prst="line">
            <a:avLst/>
          </a:prstGeom>
          <a:ln w="76200" cap="flat" cmpd="sng">
            <a:solidFill>
              <a:srgbClr val="FF0000"/>
            </a:solidFill>
            <a:prstDash val="solid"/>
            <a:headEnd type="none" w="med" len="med"/>
            <a:tailEnd type="none" w="med" len="med"/>
          </a:ln>
        </p:spPr>
      </p:sp>
      <p:sp>
        <p:nvSpPr>
          <p:cNvPr id="11" name="TextBox 10"/>
          <p:cNvSpPr txBox="1"/>
          <p:nvPr/>
        </p:nvSpPr>
        <p:spPr>
          <a:xfrm>
            <a:off x="4038600" y="2667000"/>
            <a:ext cx="2514600"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solidFill>
                  <a:srgbClr val="FF0000"/>
                </a:solidFill>
              </a:rPr>
              <a:t>开始的时间</a:t>
            </a:r>
          </a:p>
        </p:txBody>
      </p:sp>
      <p:sp>
        <p:nvSpPr>
          <p:cNvPr id="12" name="TextBox 11"/>
          <p:cNvSpPr txBox="1"/>
          <p:nvPr/>
        </p:nvSpPr>
        <p:spPr>
          <a:xfrm>
            <a:off x="7696200" y="2590800"/>
            <a:ext cx="2514600"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800" b="1" dirty="0">
                <a:solidFill>
                  <a:srgbClr val="FF0000"/>
                </a:solidFill>
              </a:rPr>
              <a:t>具体表现</a:t>
            </a:r>
          </a:p>
        </p:txBody>
      </p:sp>
      <p:sp>
        <p:nvSpPr>
          <p:cNvPr id="14" name="Line 5"/>
          <p:cNvSpPr/>
          <p:nvPr/>
        </p:nvSpPr>
        <p:spPr>
          <a:xfrm>
            <a:off x="7391400" y="3581400"/>
            <a:ext cx="2057400" cy="0"/>
          </a:xfrm>
          <a:prstGeom prst="line">
            <a:avLst/>
          </a:prstGeom>
          <a:ln w="76200" cap="flat" cmpd="sng">
            <a:solidFill>
              <a:srgbClr val="FF0000"/>
            </a:solidFill>
            <a:prstDash val="solid"/>
            <a:headEnd type="none" w="med" len="med"/>
            <a:tailEnd type="none" w="med" len="med"/>
          </a:ln>
        </p:spPr>
      </p:sp>
      <p:sp>
        <p:nvSpPr>
          <p:cNvPr id="15" name="Line 5"/>
          <p:cNvSpPr/>
          <p:nvPr/>
        </p:nvSpPr>
        <p:spPr>
          <a:xfrm>
            <a:off x="2590800" y="4114800"/>
            <a:ext cx="2819400" cy="0"/>
          </a:xfrm>
          <a:prstGeom prst="line">
            <a:avLst/>
          </a:prstGeom>
          <a:ln w="76200" cap="flat" cmpd="sng">
            <a:solidFill>
              <a:srgbClr val="FF0000"/>
            </a:solidFill>
            <a:prstDash val="solid"/>
            <a:headEnd type="none" w="med" len="med"/>
            <a:tailEnd type="none" w="med" len="med"/>
          </a:ln>
        </p:spPr>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2825"/>
                                        </p:tgtEl>
                                        <p:attrNameLst>
                                          <p:attrName>style.visibility</p:attrName>
                                        </p:attrNameLst>
                                      </p:cBhvr>
                                      <p:to>
                                        <p:strVal val="visible"/>
                                      </p:to>
                                    </p:set>
                                    <p:animEffect transition="in" filter="blinds(horizontal)">
                                      <p:cBhvr>
                                        <p:cTn id="7" dur="500"/>
                                        <p:tgtEl>
                                          <p:spTgt spid="1628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 calcmode="lin" valueType="num">
                                      <p:cBhvr additive="base">
                                        <p:cTn id="1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childTnLst>
                          </p:cTn>
                        </p:par>
                        <p:par>
                          <p:cTn id="24" fill="hold">
                            <p:stCondLst>
                              <p:cond delay="500"/>
                            </p:stCondLst>
                            <p:childTnLst>
                              <p:par>
                                <p:cTn id="25" presetID="3" presetClass="entr" presetSubtype="1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 calcmode="lin" valueType="num">
                                      <p:cBhvr additive="base">
                                        <p:cTn id="32"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5" grpId="0" bldLvl="0" animBg="1"/>
      <p:bldP spid="11" grpId="0" build="p"/>
      <p:bldP spid="12"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框 32769"/>
          <p:cNvSpPr txBox="1"/>
          <p:nvPr/>
        </p:nvSpPr>
        <p:spPr>
          <a:xfrm>
            <a:off x="2800509" y="6477000"/>
            <a:ext cx="6589395" cy="307340"/>
          </a:xfrm>
          <a:prstGeom prst="rect">
            <a:avLst/>
          </a:prstGeom>
          <a:noFill/>
          <a:ln w="9525">
            <a:noFill/>
          </a:ln>
        </p:spPr>
        <p:txBody>
          <a:bodyPr wrap="none" lIns="0" tIns="0" rIns="0" bIns="0" anchor="t">
            <a:spAutoFit/>
          </a:bodyPr>
          <a:lstStyle/>
          <a:p>
            <a:pPr algn="ctr"/>
            <a:r>
              <a:rPr lang="en-US" altLang="zh-CN" sz="2000" dirty="0">
                <a:solidFill>
                  <a:srgbClr val="663300"/>
                </a:solidFill>
                <a:latin typeface="Times New Roman" panose="02020603050405020304" pitchFamily="2" charset="0"/>
                <a:ea typeface="黑体" panose="02010600030101010101" pitchFamily="49" charset="-122"/>
              </a:rPr>
              <a:t>1908</a:t>
            </a:r>
            <a:r>
              <a:rPr lang="zh-CN" altLang="en-US" sz="2000" dirty="0">
                <a:solidFill>
                  <a:srgbClr val="663300"/>
                </a:solidFill>
                <a:latin typeface="Times New Roman" panose="02020603050405020304" pitchFamily="2" charset="0"/>
                <a:ea typeface="黑体" panose="02010600030101010101" pitchFamily="49" charset="-122"/>
              </a:rPr>
              <a:t>年福特生产出世界上第一辆属于普通百姓的汽车</a:t>
            </a:r>
            <a:r>
              <a:rPr lang="en-US" altLang="zh-CN" sz="2000" dirty="0">
                <a:solidFill>
                  <a:srgbClr val="663300"/>
                </a:solidFill>
                <a:latin typeface="Times New Roman" panose="02020603050405020304" pitchFamily="2" charset="0"/>
                <a:ea typeface="黑体" panose="02010600030101010101" pitchFamily="49" charset="-122"/>
              </a:rPr>
              <a:t>-T</a:t>
            </a:r>
            <a:r>
              <a:rPr lang="zh-CN" altLang="en-US" sz="2000" dirty="0">
                <a:solidFill>
                  <a:srgbClr val="663300"/>
                </a:solidFill>
                <a:latin typeface="Times New Roman" panose="02020603050405020304" pitchFamily="2" charset="0"/>
                <a:ea typeface="黑体" panose="02010600030101010101" pitchFamily="49" charset="-122"/>
              </a:rPr>
              <a:t>型车</a:t>
            </a:r>
          </a:p>
        </p:txBody>
      </p:sp>
      <p:pic>
        <p:nvPicPr>
          <p:cNvPr id="32771" name="图片 32770" descr="f"/>
          <p:cNvPicPr>
            <a:picLocks noChangeAspect="1"/>
          </p:cNvPicPr>
          <p:nvPr/>
        </p:nvPicPr>
        <p:blipFill>
          <a:blip r:embed="rId2"/>
          <a:stretch>
            <a:fillRect/>
          </a:stretch>
        </p:blipFill>
        <p:spPr>
          <a:xfrm>
            <a:off x="1785938" y="1028700"/>
            <a:ext cx="8618537" cy="5381625"/>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50177"/>
          <p:cNvSpPr>
            <a:spLocks noGrp="1"/>
          </p:cNvSpPr>
          <p:nvPr>
            <p:ph type="title"/>
          </p:nvPr>
        </p:nvSpPr>
        <p:spPr>
          <a:xfrm>
            <a:off x="1992313" y="1196975"/>
            <a:ext cx="8229600" cy="1143000"/>
          </a:xfrm>
        </p:spPr>
        <p:txBody>
          <a:bodyPr anchor="ctr">
            <a:normAutofit fontScale="90000"/>
          </a:bodyPr>
          <a:lstStyle/>
          <a:p>
            <a:r>
              <a:rPr lang="zh-CN" altLang="en-US" sz="6600" dirty="0"/>
              <a:t>人类飞行时代的开始</a:t>
            </a:r>
            <a:r>
              <a:rPr lang="zh-CN" altLang="en-US" sz="4000" dirty="0"/>
              <a:t> </a:t>
            </a:r>
          </a:p>
        </p:txBody>
      </p:sp>
      <p:pic>
        <p:nvPicPr>
          <p:cNvPr id="50180" name="图片 50179" descr="ls738"/>
          <p:cNvPicPr>
            <a:picLocks noChangeAspect="1"/>
          </p:cNvPicPr>
          <p:nvPr/>
        </p:nvPicPr>
        <p:blipFill>
          <a:blip r:embed="rId2"/>
          <a:stretch>
            <a:fillRect/>
          </a:stretch>
        </p:blipFill>
        <p:spPr>
          <a:xfrm>
            <a:off x="2711450" y="2708275"/>
            <a:ext cx="7200900" cy="3179763"/>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p:nvPr/>
        </p:nvSpPr>
        <p:spPr>
          <a:xfrm>
            <a:off x="1847850" y="4724400"/>
            <a:ext cx="1341438" cy="528955"/>
          </a:xfrm>
          <a:prstGeom prst="rect">
            <a:avLst/>
          </a:prstGeom>
          <a:noFill/>
          <a:ln w="9525">
            <a:noFill/>
          </a:ln>
        </p:spPr>
        <p:txBody>
          <a:bodyPr lIns="0" tIns="0" rIns="0" bIns="0">
            <a:spAutoFit/>
          </a:bodyPr>
          <a:lstStyle/>
          <a:p>
            <a:pPr algn="ct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威尔伯</a:t>
            </a:r>
            <a:r>
              <a:rPr lang="en-US" altLang="zh-CN" sz="2000" b="1" dirty="0">
                <a:effectLst>
                  <a:outerShdw blurRad="38100" dist="38100" dir="2700000">
                    <a:srgbClr val="C0C0C0"/>
                  </a:outerShdw>
                </a:effectLst>
                <a:latin typeface="Times New Roman" panose="02020603050405020304" pitchFamily="2" charset="0"/>
                <a:ea typeface="黑体" panose="02010600030101010101" pitchFamily="49" charset="-122"/>
              </a:rPr>
              <a:t>·</a:t>
            </a:r>
            <a:r>
              <a:rPr lang="zh-CN" altLang="en-US" sz="2000" b="1" dirty="0">
                <a:effectLst>
                  <a:outerShdw blurRad="38100" dist="38100" dir="2700000">
                    <a:srgbClr val="C0C0C0"/>
                  </a:outerShdw>
                </a:effectLst>
                <a:latin typeface="Times New Roman" panose="02020603050405020304" pitchFamily="2" charset="0"/>
                <a:ea typeface="黑体" panose="02010600030101010101" pitchFamily="49" charset="-122"/>
              </a:rPr>
              <a:t>莱特</a:t>
            </a:r>
          </a:p>
          <a:p>
            <a:pPr algn="ctr">
              <a:lnSpc>
                <a:spcPct val="90000"/>
              </a:lnSpc>
            </a:pPr>
            <a:r>
              <a:rPr lang="en-US" altLang="zh-CN" sz="1600" b="1">
                <a:solidFill>
                  <a:schemeClr val="tx2"/>
                </a:solidFill>
                <a:effectLst>
                  <a:outerShdw blurRad="38100" dist="38100" dir="2700000">
                    <a:srgbClr val="C0C0C0"/>
                  </a:outerShdw>
                </a:effectLst>
                <a:latin typeface="Times New Roman" panose="02020603050405020304" pitchFamily="2" charset="0"/>
                <a:ea typeface="楷体_GB2312" panose="02010609030101010101" charset="-122"/>
              </a:rPr>
              <a:t>Wilbur Wright</a:t>
            </a:r>
            <a:endParaRPr lang="en-US" altLang="zh-CN" sz="1600" b="1">
              <a:solidFill>
                <a:schemeClr val="tx2"/>
              </a:solidFill>
              <a:effectLst>
                <a:outerShdw blurRad="38100" dist="38100" dir="2700000">
                  <a:srgbClr val="C0C0C0"/>
                </a:outerShdw>
              </a:effectLst>
              <a:latin typeface="楷体_GB2312" panose="02010609030101010101" charset="-122"/>
              <a:ea typeface="楷体_GB2312" panose="02010609030101010101" charset="-122"/>
            </a:endParaRPr>
          </a:p>
        </p:txBody>
      </p:sp>
      <p:sp>
        <p:nvSpPr>
          <p:cNvPr id="30723" name="Text Box 3"/>
          <p:cNvSpPr txBox="1">
            <a:spLocks noChangeArrowheads="1"/>
          </p:cNvSpPr>
          <p:nvPr/>
        </p:nvSpPr>
        <p:spPr bwMode="auto">
          <a:xfrm>
            <a:off x="4080669" y="4652963"/>
            <a:ext cx="1339850" cy="528955"/>
          </a:xfrm>
          <a:prstGeom prst="rect">
            <a:avLst/>
          </a:prstGeom>
          <a:noFill/>
          <a:ln w="9525" algn="ctr">
            <a:noFill/>
            <a:miter lim="800000"/>
          </a:ln>
          <a:effectLst/>
        </p:spPr>
        <p:txBody>
          <a:bodyPr wrap="none" lIns="0" tIns="0" rIns="0" bIns="0">
            <a:spAutoFit/>
          </a:bodyPr>
          <a:lstStyle/>
          <a:p>
            <a:pPr algn="ctr"/>
            <a:r>
              <a:rPr lang="zh-CN" altLang="zh-CN" sz="2000" b="1" dirty="0">
                <a:effectLst>
                  <a:outerShdw blurRad="38100" dist="38100" dir="2700000">
                    <a:srgbClr val="C0C0C0"/>
                  </a:outerShdw>
                </a:effectLst>
                <a:latin typeface="Times New Roman" panose="02020603050405020304" pitchFamily="2" charset="0"/>
                <a:ea typeface="黑体" panose="02010600030101010101" pitchFamily="49" charset="-122"/>
              </a:rPr>
              <a:t>奥维尔·莱特</a:t>
            </a:r>
          </a:p>
          <a:p>
            <a:pPr algn="ctr">
              <a:lnSpc>
                <a:spcPct val="90000"/>
              </a:lnSpc>
            </a:pPr>
            <a:r>
              <a:rPr lang="en-US" altLang="zh-CN" sz="1600" b="1">
                <a:solidFill>
                  <a:schemeClr val="tx2"/>
                </a:solidFill>
                <a:effectLst>
                  <a:outerShdw blurRad="38100" dist="38100" dir="2700000">
                    <a:srgbClr val="C0C0C0"/>
                  </a:outerShdw>
                </a:effectLst>
                <a:latin typeface="Times New Roman" panose="02020603050405020304" pitchFamily="2" charset="0"/>
                <a:ea typeface="楷体_GB2312" panose="02010609030101010101" charset="-122"/>
              </a:rPr>
              <a:t>Orville Wright</a:t>
            </a:r>
          </a:p>
        </p:txBody>
      </p:sp>
      <p:sp>
        <p:nvSpPr>
          <p:cNvPr id="52228" name="Rectangle 4"/>
          <p:cNvSpPr/>
          <p:nvPr/>
        </p:nvSpPr>
        <p:spPr>
          <a:xfrm>
            <a:off x="3146901" y="2349500"/>
            <a:ext cx="984885" cy="1593850"/>
          </a:xfrm>
          <a:prstGeom prst="rect">
            <a:avLst/>
          </a:prstGeom>
          <a:noFill/>
          <a:ln w="9525">
            <a:noFill/>
          </a:ln>
        </p:spPr>
        <p:txBody>
          <a:bodyPr vert="eaVert" lIns="0" tIns="0" rIns="0" bIns="0" anchor="ctr" anchorCtr="1">
            <a:spAutoFit/>
          </a:bodyPr>
          <a:lstStyle/>
          <a:p>
            <a:pPr algn="ctr"/>
            <a:r>
              <a:rPr lang="zh-CN" altLang="en-US" sz="3200" b="1" dirty="0">
                <a:solidFill>
                  <a:srgbClr val="FF0066"/>
                </a:solidFill>
                <a:effectLst>
                  <a:outerShdw blurRad="38100" dist="38100" dir="2700000">
                    <a:srgbClr val="C0C0C0"/>
                  </a:outerShdw>
                </a:effectLst>
                <a:latin typeface="Arial" panose="020B0604020202020204" pitchFamily="34" charset="0"/>
                <a:ea typeface="华文行楷" panose="02010800040101010101" pitchFamily="2" charset="-122"/>
              </a:rPr>
              <a:t>莱特兄弟</a:t>
            </a:r>
          </a:p>
        </p:txBody>
      </p:sp>
      <p:pic>
        <p:nvPicPr>
          <p:cNvPr id="52229" name="Picture 5" descr="l"/>
          <p:cNvPicPr>
            <a:picLocks noChangeAspect="1"/>
          </p:cNvPicPr>
          <p:nvPr/>
        </p:nvPicPr>
        <p:blipFill>
          <a:blip r:embed="rId3"/>
          <a:stretch>
            <a:fillRect/>
          </a:stretch>
        </p:blipFill>
        <p:spPr>
          <a:xfrm>
            <a:off x="3792538" y="981075"/>
            <a:ext cx="2016125" cy="3529013"/>
          </a:xfrm>
          <a:prstGeom prst="rect">
            <a:avLst/>
          </a:prstGeom>
          <a:noFill/>
          <a:ln w="9525">
            <a:noFill/>
          </a:ln>
        </p:spPr>
      </p:pic>
      <p:pic>
        <p:nvPicPr>
          <p:cNvPr id="52230" name="Picture 6" descr="l"/>
          <p:cNvPicPr>
            <a:picLocks noChangeAspect="1"/>
          </p:cNvPicPr>
          <p:nvPr/>
        </p:nvPicPr>
        <p:blipFill>
          <a:blip r:embed="rId4"/>
          <a:stretch>
            <a:fillRect/>
          </a:stretch>
        </p:blipFill>
        <p:spPr>
          <a:xfrm>
            <a:off x="1524000" y="836613"/>
            <a:ext cx="1835150" cy="3887787"/>
          </a:xfrm>
          <a:prstGeom prst="rect">
            <a:avLst/>
          </a:prstGeom>
          <a:noFill/>
          <a:ln w="9525">
            <a:noFill/>
          </a:ln>
        </p:spPr>
      </p:pic>
      <p:sp>
        <p:nvSpPr>
          <p:cNvPr id="31746" name="Text Box 2"/>
          <p:cNvSpPr txBox="1">
            <a:spLocks noChangeArrowheads="1"/>
          </p:cNvSpPr>
          <p:nvPr/>
        </p:nvSpPr>
        <p:spPr bwMode="auto">
          <a:xfrm>
            <a:off x="5880100" y="4652963"/>
            <a:ext cx="4518025" cy="368935"/>
          </a:xfrm>
          <a:prstGeom prst="rect">
            <a:avLst/>
          </a:prstGeom>
          <a:noFill/>
          <a:ln w="9525" algn="ctr">
            <a:noFill/>
            <a:miter lim="800000"/>
          </a:ln>
          <a:effectLst/>
        </p:spPr>
        <p:txBody>
          <a:bodyPr lIns="0" tIns="0" rIns="0" bIns="0">
            <a:spAutoFit/>
          </a:bodyPr>
          <a:lstStyle/>
          <a:p>
            <a:pPr algn="ctr"/>
            <a:r>
              <a:rPr lang="en-US" altLang="zh-CN" sz="2400" b="1" dirty="0">
                <a:effectLst>
                  <a:outerShdw blurRad="38100" dist="38100" dir="2700000">
                    <a:srgbClr val="C0C0C0"/>
                  </a:outerShdw>
                </a:effectLst>
                <a:latin typeface="Times New Roman" panose="02020603050405020304" pitchFamily="2" charset="0"/>
                <a:ea typeface="黑体" panose="02010600030101010101" pitchFamily="49" charset="-122"/>
              </a:rPr>
              <a:t>1903</a:t>
            </a:r>
            <a:r>
              <a:rPr lang="zh-CN" altLang="en-US" sz="2400" b="1" dirty="0">
                <a:effectLst>
                  <a:outerShdw blurRad="38100" dist="38100" dir="2700000">
                    <a:srgbClr val="C0C0C0"/>
                  </a:outerShdw>
                </a:effectLst>
                <a:latin typeface="Times New Roman" panose="02020603050405020304" pitchFamily="2" charset="0"/>
                <a:ea typeface="黑体" panose="02010600030101010101" pitchFamily="49" charset="-122"/>
              </a:rPr>
              <a:t>年</a:t>
            </a:r>
            <a:r>
              <a:rPr lang="en-US" altLang="zh-CN" sz="2400" b="1" dirty="0">
                <a:effectLst>
                  <a:outerShdw blurRad="38100" dist="38100" dir="2700000">
                    <a:srgbClr val="C0C0C0"/>
                  </a:outerShdw>
                </a:effectLst>
                <a:latin typeface="Times New Roman" panose="02020603050405020304" pitchFamily="2" charset="0"/>
                <a:ea typeface="黑体" panose="02010600030101010101" pitchFamily="49" charset="-122"/>
              </a:rPr>
              <a:t>12</a:t>
            </a:r>
            <a:r>
              <a:rPr lang="zh-CN" altLang="en-US" sz="2400" b="1" dirty="0">
                <a:effectLst>
                  <a:outerShdw blurRad="38100" dist="38100" dir="2700000">
                    <a:srgbClr val="C0C0C0"/>
                  </a:outerShdw>
                </a:effectLst>
                <a:latin typeface="Times New Roman" panose="02020603050405020304" pitchFamily="2" charset="0"/>
                <a:ea typeface="黑体" panose="02010600030101010101" pitchFamily="49" charset="-122"/>
              </a:rPr>
              <a:t>月</a:t>
            </a:r>
            <a:r>
              <a:rPr lang="en-US" altLang="zh-CN" sz="2400" b="1" dirty="0">
                <a:effectLst>
                  <a:outerShdw blurRad="38100" dist="38100" dir="2700000">
                    <a:srgbClr val="C0C0C0"/>
                  </a:outerShdw>
                </a:effectLst>
                <a:latin typeface="Times New Roman" panose="02020603050405020304" pitchFamily="2" charset="0"/>
                <a:ea typeface="黑体" panose="02010600030101010101" pitchFamily="49" charset="-122"/>
              </a:rPr>
              <a:t>17</a:t>
            </a:r>
            <a:r>
              <a:rPr lang="zh-CN" altLang="en-US" sz="2400" b="1" dirty="0">
                <a:effectLst>
                  <a:outerShdw blurRad="38100" dist="38100" dir="2700000">
                    <a:srgbClr val="C0C0C0"/>
                  </a:outerShdw>
                </a:effectLst>
                <a:latin typeface="Times New Roman" panose="02020603050405020304" pitchFamily="2" charset="0"/>
                <a:ea typeface="黑体" panose="02010600030101010101" pitchFamily="49" charset="-122"/>
              </a:rPr>
              <a:t>日进行的试飞实验</a:t>
            </a:r>
          </a:p>
        </p:txBody>
      </p:sp>
      <p:pic>
        <p:nvPicPr>
          <p:cNvPr id="52232" name="Picture 4" descr="f"/>
          <p:cNvPicPr>
            <a:picLocks noChangeAspect="1"/>
          </p:cNvPicPr>
          <p:nvPr/>
        </p:nvPicPr>
        <p:blipFill>
          <a:blip r:embed="rId5"/>
          <a:stretch>
            <a:fillRect/>
          </a:stretch>
        </p:blipFill>
        <p:spPr>
          <a:xfrm>
            <a:off x="6024563" y="981075"/>
            <a:ext cx="4249737" cy="3606800"/>
          </a:xfrm>
          <a:prstGeom prst="rect">
            <a:avLst/>
          </a:prstGeom>
          <a:noFill/>
          <a:ln w="9525">
            <a:noFill/>
          </a:ln>
        </p:spPr>
      </p:pic>
      <p:sp>
        <p:nvSpPr>
          <p:cNvPr id="52233" name="矩形 52232"/>
          <p:cNvSpPr/>
          <p:nvPr/>
        </p:nvSpPr>
        <p:spPr>
          <a:xfrm>
            <a:off x="1524000" y="5297488"/>
            <a:ext cx="9324975" cy="1568450"/>
          </a:xfrm>
          <a:prstGeom prst="rect">
            <a:avLst/>
          </a:prstGeom>
          <a:noFill/>
          <a:ln w="9525">
            <a:noFill/>
          </a:ln>
        </p:spPr>
        <p:txBody>
          <a:bodyPr anchor="ctr">
            <a:spAutoFit/>
          </a:bodyPr>
          <a:lstStyle/>
          <a:p>
            <a:r>
              <a:rPr lang="en-US" altLang="zh-CN" sz="2400" dirty="0">
                <a:latin typeface="Arial" panose="020B0604020202020204" pitchFamily="34" charset="0"/>
              </a:rPr>
              <a:t>1903</a:t>
            </a:r>
            <a:r>
              <a:rPr lang="zh-CN" altLang="en-US" sz="2400" dirty="0">
                <a:latin typeface="Arial" panose="020B0604020202020204" pitchFamily="34" charset="0"/>
              </a:rPr>
              <a:t>年，</a:t>
            </a:r>
            <a:r>
              <a:rPr lang="zh-CN" altLang="en-US" sz="2400" dirty="0">
                <a:solidFill>
                  <a:srgbClr val="FF0066"/>
                </a:solidFill>
                <a:latin typeface="Arial" panose="020B0604020202020204" pitchFamily="34" charset="0"/>
              </a:rPr>
              <a:t>美国人</a:t>
            </a:r>
            <a:r>
              <a:rPr lang="zh-CN" altLang="en-US" sz="2400" dirty="0">
                <a:latin typeface="Arial" panose="020B0604020202020204" pitchFamily="34" charset="0"/>
              </a:rPr>
              <a:t>威尔伯</a:t>
            </a:r>
            <a:r>
              <a:rPr lang="en-US" altLang="zh-CN" sz="2400">
                <a:latin typeface="Arial" panose="020B0604020202020204" pitchFamily="34" charset="0"/>
              </a:rPr>
              <a:t>•</a:t>
            </a:r>
            <a:r>
              <a:rPr lang="zh-CN" altLang="en-US" sz="2400" dirty="0">
                <a:latin typeface="Arial" panose="020B0604020202020204" pitchFamily="34" charset="0"/>
              </a:rPr>
              <a:t>莱特</a:t>
            </a:r>
            <a:r>
              <a:rPr lang="en-US" altLang="zh-CN" sz="2400">
                <a:latin typeface="Arial" panose="020B0604020202020204" pitchFamily="34" charset="0"/>
              </a:rPr>
              <a:t>(Wilbur Wright,1867—</a:t>
            </a:r>
            <a:r>
              <a:rPr lang="en-US" altLang="zh-CN" sz="2400" dirty="0">
                <a:latin typeface="Arial" panose="020B0604020202020204" pitchFamily="34" charset="0"/>
              </a:rPr>
              <a:t>1912)</a:t>
            </a:r>
            <a:r>
              <a:rPr lang="zh-CN" altLang="en-US" sz="2400" dirty="0">
                <a:latin typeface="Arial" panose="020B0604020202020204" pitchFamily="34" charset="0"/>
              </a:rPr>
              <a:t>和奥维尔</a:t>
            </a:r>
            <a:r>
              <a:rPr lang="en-US" altLang="zh-CN" sz="2400">
                <a:latin typeface="Arial" panose="020B0604020202020204" pitchFamily="34" charset="0"/>
              </a:rPr>
              <a:t>·</a:t>
            </a:r>
            <a:r>
              <a:rPr lang="zh-CN" altLang="en-US" sz="2400" dirty="0">
                <a:latin typeface="Arial" panose="020B0604020202020204" pitchFamily="34" charset="0"/>
              </a:rPr>
              <a:t>莱特（</a:t>
            </a:r>
            <a:r>
              <a:rPr lang="en-US" altLang="zh-CN" sz="2400">
                <a:latin typeface="Arial" panose="020B0604020202020204" pitchFamily="34" charset="0"/>
              </a:rPr>
              <a:t>Orville Wright,1871—</a:t>
            </a:r>
            <a:r>
              <a:rPr lang="en-US" altLang="zh-CN" sz="2400" dirty="0">
                <a:latin typeface="Arial" panose="020B0604020202020204" pitchFamily="34" charset="0"/>
              </a:rPr>
              <a:t>1948)</a:t>
            </a:r>
            <a:r>
              <a:rPr lang="zh-CN" altLang="en-US" sz="2400" dirty="0">
                <a:latin typeface="Arial" panose="020B0604020202020204" pitchFamily="34" charset="0"/>
              </a:rPr>
              <a:t>兄弟研制的以内燃机驱动的飞机</a:t>
            </a:r>
            <a:r>
              <a:rPr lang="zh-CN" altLang="en-US" sz="2400" dirty="0">
                <a:solidFill>
                  <a:srgbClr val="FF0066"/>
                </a:solidFill>
                <a:latin typeface="Arial" panose="020B0604020202020204" pitchFamily="34" charset="0"/>
              </a:rPr>
              <a:t>“飞行者</a:t>
            </a:r>
            <a:r>
              <a:rPr lang="en-US" altLang="zh-CN" sz="2400" dirty="0">
                <a:solidFill>
                  <a:srgbClr val="FF0066"/>
                </a:solidFill>
                <a:latin typeface="Arial" panose="020B0604020202020204" pitchFamily="34" charset="0"/>
              </a:rPr>
              <a:t>1</a:t>
            </a:r>
            <a:r>
              <a:rPr lang="zh-CN" altLang="en-US" sz="2400" dirty="0">
                <a:solidFill>
                  <a:srgbClr val="FF0066"/>
                </a:solidFill>
                <a:latin typeface="Arial" panose="020B0604020202020204" pitchFamily="34" charset="0"/>
              </a:rPr>
              <a:t>号”</a:t>
            </a:r>
            <a:r>
              <a:rPr lang="zh-CN" altLang="en-US" sz="2400" dirty="0">
                <a:latin typeface="Arial" panose="020B0604020202020204" pitchFamily="34" charset="0"/>
              </a:rPr>
              <a:t>第一次试飞成功，飞机在空中飞行</a:t>
            </a:r>
            <a:r>
              <a:rPr lang="en-US" altLang="zh-CN" sz="2400" dirty="0">
                <a:latin typeface="Arial" panose="020B0604020202020204" pitchFamily="34" charset="0"/>
              </a:rPr>
              <a:t>12</a:t>
            </a:r>
            <a:r>
              <a:rPr lang="zh-CN" altLang="en-US" sz="2400" dirty="0">
                <a:latin typeface="Arial" panose="020B0604020202020204" pitchFamily="34" charset="0"/>
              </a:rPr>
              <a:t>秒，飞行距离约</a:t>
            </a:r>
            <a:r>
              <a:rPr lang="en-US" altLang="zh-CN" sz="2400" dirty="0">
                <a:latin typeface="Arial" panose="020B0604020202020204" pitchFamily="34" charset="0"/>
              </a:rPr>
              <a:t>36</a:t>
            </a:r>
            <a:r>
              <a:rPr lang="zh-CN" altLang="en-US" sz="2400" dirty="0">
                <a:latin typeface="Arial" panose="020B0604020202020204" pitchFamily="34" charset="0"/>
              </a:rPr>
              <a:t>米， </a:t>
            </a:r>
          </a:p>
        </p:txBody>
      </p:sp>
      <p:sp>
        <p:nvSpPr>
          <p:cNvPr id="52235" name="文本框 52234"/>
          <p:cNvSpPr txBox="1"/>
          <p:nvPr/>
        </p:nvSpPr>
        <p:spPr>
          <a:xfrm>
            <a:off x="1524000" y="0"/>
            <a:ext cx="3419475" cy="583565"/>
          </a:xfrm>
          <a:prstGeom prst="rect">
            <a:avLst/>
          </a:prstGeom>
          <a:noFill/>
          <a:ln w="9525">
            <a:noFill/>
          </a:ln>
        </p:spPr>
        <p:txBody>
          <a:bodyPr>
            <a:spAutoFit/>
          </a:bodyPr>
          <a:lstStyle/>
          <a:p>
            <a:pPr>
              <a:buFont typeface="Arial" panose="020B0604020202020204" pitchFamily="34" charset="0"/>
              <a:buNone/>
            </a:pPr>
            <a:r>
              <a:rPr lang="zh-CN" altLang="en-US" sz="3200" b="1" dirty="0">
                <a:latin typeface="Arial" panose="020B0604020202020204" pitchFamily="34" charset="0"/>
              </a:rPr>
              <a:t>飞机的发明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5" fill="hold" grpId="0" nodeType="withEffect">
                                  <p:stCondLst>
                                    <p:cond delay="0"/>
                                  </p:stCondLst>
                                  <p:childTnLst>
                                    <p:set>
                                      <p:cBhvr>
                                        <p:cTn id="6" dur="1" fill="hold">
                                          <p:stCondLst>
                                            <p:cond delay="0"/>
                                          </p:stCondLst>
                                        </p:cTn>
                                        <p:tgtEl>
                                          <p:spTgt spid="52228"/>
                                        </p:tgtEl>
                                        <p:attrNameLst>
                                          <p:attrName>style.visibility</p:attrName>
                                        </p:attrNameLst>
                                      </p:cBhvr>
                                      <p:to>
                                        <p:strVal val="visible"/>
                                      </p:to>
                                    </p:set>
                                    <p:anim calcmode="lin" valueType="num">
                                      <p:cBhvr>
                                        <p:cTn id="7" dur="2000" fill="hold"/>
                                        <p:tgtEl>
                                          <p:spTgt spid="52228"/>
                                        </p:tgtEl>
                                        <p:attrNameLst>
                                          <p:attrName>ppt_w</p:attrName>
                                        </p:attrNameLst>
                                      </p:cBhvr>
                                      <p:tavLst>
                                        <p:tav tm="0">
                                          <p:val>
                                            <p:strVal val="#ppt_w"/>
                                          </p:val>
                                        </p:tav>
                                        <p:tav tm="100000">
                                          <p:val>
                                            <p:strVal val="#ppt_w"/>
                                          </p:val>
                                        </p:tav>
                                      </p:tavLst>
                                    </p:anim>
                                    <p:anim calcmode="lin" valueType="num">
                                      <p:cBhvr>
                                        <p:cTn id="8" dur="2000" fill="hold"/>
                                        <p:tgtEl>
                                          <p:spTgt spid="52228"/>
                                        </p:tgtEl>
                                        <p:attrNameLst>
                                          <p:attrName>ppt_h</p:attrName>
                                        </p:attrNameLst>
                                      </p:cBhvr>
                                      <p:tavLst>
                                        <p:tav tm="0" fmla="#ppt_h*sin(2.5*pi*$)">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34817"/>
          <p:cNvSpPr txBox="1"/>
          <p:nvPr/>
        </p:nvSpPr>
        <p:spPr>
          <a:xfrm>
            <a:off x="4318000" y="5649913"/>
            <a:ext cx="3556000" cy="307340"/>
          </a:xfrm>
          <a:prstGeom prst="rect">
            <a:avLst/>
          </a:prstGeom>
          <a:noFill/>
          <a:ln w="9525">
            <a:noFill/>
          </a:ln>
        </p:spPr>
        <p:txBody>
          <a:bodyPr wrap="none" lIns="0" tIns="0" rIns="0" bIns="0" anchor="t">
            <a:spAutoFit/>
          </a:bodyPr>
          <a:lstStyle/>
          <a:p>
            <a:pPr algn="ctr"/>
            <a:r>
              <a:rPr lang="en-US" altLang="zh-CN" sz="2000" dirty="0">
                <a:solidFill>
                  <a:srgbClr val="663300"/>
                </a:solidFill>
                <a:latin typeface="Times New Roman" panose="02020603050405020304" pitchFamily="2" charset="0"/>
                <a:ea typeface="黑体" panose="02010600030101010101" pitchFamily="49" charset="-122"/>
              </a:rPr>
              <a:t>1903</a:t>
            </a:r>
            <a:r>
              <a:rPr lang="zh-CN" altLang="en-US" sz="2000" dirty="0">
                <a:solidFill>
                  <a:srgbClr val="663300"/>
                </a:solidFill>
                <a:latin typeface="Times New Roman" panose="02020603050405020304" pitchFamily="2" charset="0"/>
                <a:ea typeface="黑体" panose="02010600030101010101" pitchFamily="49" charset="-122"/>
              </a:rPr>
              <a:t>年</a:t>
            </a:r>
            <a:r>
              <a:rPr lang="en-US" altLang="zh-CN" sz="2000" dirty="0">
                <a:solidFill>
                  <a:srgbClr val="663300"/>
                </a:solidFill>
                <a:latin typeface="Times New Roman" panose="02020603050405020304" pitchFamily="2" charset="0"/>
                <a:ea typeface="黑体" panose="02010600030101010101" pitchFamily="49" charset="-122"/>
              </a:rPr>
              <a:t>12</a:t>
            </a:r>
            <a:r>
              <a:rPr lang="zh-CN" altLang="en-US" sz="2000" dirty="0">
                <a:solidFill>
                  <a:srgbClr val="663300"/>
                </a:solidFill>
                <a:latin typeface="Times New Roman" panose="02020603050405020304" pitchFamily="2" charset="0"/>
                <a:ea typeface="黑体" panose="02010600030101010101" pitchFamily="49" charset="-122"/>
              </a:rPr>
              <a:t>月</a:t>
            </a:r>
            <a:r>
              <a:rPr lang="en-US" altLang="zh-CN" sz="2000" dirty="0">
                <a:solidFill>
                  <a:srgbClr val="663300"/>
                </a:solidFill>
                <a:latin typeface="Times New Roman" panose="02020603050405020304" pitchFamily="2" charset="0"/>
                <a:ea typeface="黑体" panose="02010600030101010101" pitchFamily="49" charset="-122"/>
              </a:rPr>
              <a:t>17</a:t>
            </a:r>
            <a:r>
              <a:rPr lang="zh-CN" altLang="en-US" sz="2000" dirty="0">
                <a:solidFill>
                  <a:srgbClr val="663300"/>
                </a:solidFill>
                <a:latin typeface="Times New Roman" panose="02020603050405020304" pitchFamily="2" charset="0"/>
                <a:ea typeface="黑体" panose="02010600030101010101" pitchFamily="49" charset="-122"/>
              </a:rPr>
              <a:t>日进行的试飞实验</a:t>
            </a:r>
          </a:p>
        </p:txBody>
      </p:sp>
      <p:sp>
        <p:nvSpPr>
          <p:cNvPr id="34819" name="矩形 34818"/>
          <p:cNvSpPr/>
          <p:nvPr/>
        </p:nvSpPr>
        <p:spPr>
          <a:xfrm>
            <a:off x="1798638" y="6008688"/>
            <a:ext cx="8594725" cy="78422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a:t>
            </a:r>
            <a:r>
              <a:rPr lang="en-US" altLang="zh-CN" sz="1700" dirty="0">
                <a:solidFill>
                  <a:srgbClr val="333333"/>
                </a:solidFill>
                <a:latin typeface="华文楷体" pitchFamily="2" charset="-122"/>
                <a:ea typeface="华文楷体" pitchFamily="2" charset="-122"/>
              </a:rPr>
              <a:t>1903</a:t>
            </a:r>
            <a:r>
              <a:rPr lang="zh-CN" altLang="en-US" sz="1700" dirty="0">
                <a:solidFill>
                  <a:srgbClr val="333333"/>
                </a:solidFill>
                <a:latin typeface="华文楷体" pitchFamily="2" charset="-122"/>
                <a:ea typeface="华文楷体" pitchFamily="2" charset="-122"/>
              </a:rPr>
              <a:t>年</a:t>
            </a:r>
            <a:r>
              <a:rPr lang="en-US" altLang="zh-CN" sz="1700" dirty="0">
                <a:solidFill>
                  <a:srgbClr val="333333"/>
                </a:solidFill>
                <a:latin typeface="华文楷体" pitchFamily="2" charset="-122"/>
                <a:ea typeface="华文楷体" pitchFamily="2" charset="-122"/>
              </a:rPr>
              <a:t>12</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17</a:t>
            </a:r>
            <a:r>
              <a:rPr lang="zh-CN" altLang="en-US" sz="1700" dirty="0">
                <a:solidFill>
                  <a:srgbClr val="333333"/>
                </a:solidFill>
                <a:latin typeface="华文楷体" pitchFamily="2" charset="-122"/>
                <a:ea typeface="华文楷体" pitchFamily="2" charset="-122"/>
              </a:rPr>
              <a:t>日，世界上第一架载人动力飞机在美国北卡罗来纳州的基蒂霍克飞上了蓝天。这架飞机被叫做</a:t>
            </a:r>
            <a:r>
              <a:rPr lang="zh-CN" altLang="en-US" sz="1700" dirty="0">
                <a:solidFill>
                  <a:srgbClr val="FF0000"/>
                </a:solidFill>
                <a:latin typeface="黑体" panose="02010600030101010101" pitchFamily="49" charset="-122"/>
                <a:ea typeface="黑体" panose="02010600030101010101" pitchFamily="49" charset="-122"/>
              </a:rPr>
              <a:t>“飞行者</a:t>
            </a:r>
            <a:r>
              <a:rPr lang="en-US" altLang="zh-CN" sz="1700" dirty="0">
                <a:solidFill>
                  <a:srgbClr val="FF0000"/>
                </a:solidFill>
                <a:latin typeface="华文楷体" pitchFamily="2" charset="-122"/>
                <a:ea typeface="黑体" panose="02010600030101010101" pitchFamily="49" charset="-122"/>
              </a:rPr>
              <a:t>—</a:t>
            </a:r>
            <a:r>
              <a:rPr lang="en-US" altLang="zh-CN" sz="1700" dirty="0">
                <a:solidFill>
                  <a:srgbClr val="FF0000"/>
                </a:solidFill>
                <a:latin typeface="黑体" panose="02010600030101010101" pitchFamily="49" charset="-122"/>
                <a:ea typeface="黑体" panose="02010600030101010101" pitchFamily="49" charset="-122"/>
              </a:rPr>
              <a:t>1</a:t>
            </a:r>
            <a:r>
              <a:rPr lang="zh-CN" altLang="en-US" sz="1700" dirty="0">
                <a:solidFill>
                  <a:srgbClr val="FF0000"/>
                </a:solidFill>
                <a:latin typeface="黑体" panose="02010600030101010101" pitchFamily="49" charset="-122"/>
                <a:ea typeface="黑体" panose="02010600030101010101" pitchFamily="49" charset="-122"/>
              </a:rPr>
              <a:t>号”</a:t>
            </a:r>
            <a:r>
              <a:rPr lang="zh-CN" altLang="en-US" sz="1700" dirty="0">
                <a:solidFill>
                  <a:srgbClr val="333333"/>
                </a:solidFill>
                <a:latin typeface="华文楷体" pitchFamily="2" charset="-122"/>
                <a:ea typeface="华文楷体" pitchFamily="2" charset="-122"/>
              </a:rPr>
              <a:t>。莱特兄弟的第一次有动力的持续飞行，实现了人类渴望已久的梦想，人类的飞行时代从此拉开了帷幕。</a:t>
            </a:r>
          </a:p>
        </p:txBody>
      </p:sp>
      <p:pic>
        <p:nvPicPr>
          <p:cNvPr id="34820" name="图片 34819" descr="f"/>
          <p:cNvPicPr>
            <a:picLocks noChangeAspect="1"/>
          </p:cNvPicPr>
          <p:nvPr/>
        </p:nvPicPr>
        <p:blipFill>
          <a:blip r:embed="rId2"/>
          <a:stretch>
            <a:fillRect/>
          </a:stretch>
        </p:blipFill>
        <p:spPr>
          <a:xfrm>
            <a:off x="1773238" y="1028700"/>
            <a:ext cx="8645525" cy="4567238"/>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文本框 35841"/>
          <p:cNvSpPr txBox="1"/>
          <p:nvPr/>
        </p:nvSpPr>
        <p:spPr>
          <a:xfrm>
            <a:off x="7208838" y="6477000"/>
            <a:ext cx="2540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对莱特兄弟试飞的报道</a:t>
            </a:r>
          </a:p>
        </p:txBody>
      </p:sp>
      <p:sp>
        <p:nvSpPr>
          <p:cNvPr id="35843" name="文本框 35842"/>
          <p:cNvSpPr txBox="1"/>
          <p:nvPr/>
        </p:nvSpPr>
        <p:spPr>
          <a:xfrm>
            <a:off x="2455863" y="6477000"/>
            <a:ext cx="31115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在飞机上操作的威尔伯</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莱特</a:t>
            </a:r>
          </a:p>
        </p:txBody>
      </p:sp>
      <p:pic>
        <p:nvPicPr>
          <p:cNvPr id="35844" name="图片 35843" descr="l"/>
          <p:cNvPicPr>
            <a:picLocks noChangeAspect="1"/>
          </p:cNvPicPr>
          <p:nvPr/>
        </p:nvPicPr>
        <p:blipFill>
          <a:blip r:embed="rId2"/>
          <a:stretch>
            <a:fillRect/>
          </a:stretch>
        </p:blipFill>
        <p:spPr>
          <a:xfrm>
            <a:off x="6596063" y="1030288"/>
            <a:ext cx="3765550" cy="5399087"/>
          </a:xfrm>
          <a:prstGeom prst="rect">
            <a:avLst/>
          </a:prstGeom>
          <a:noFill/>
          <a:ln w="9525">
            <a:noFill/>
          </a:ln>
        </p:spPr>
      </p:pic>
      <p:pic>
        <p:nvPicPr>
          <p:cNvPr id="35845" name="图片 35844" descr="l"/>
          <p:cNvPicPr>
            <a:picLocks noChangeAspect="1"/>
          </p:cNvPicPr>
          <p:nvPr/>
        </p:nvPicPr>
        <p:blipFill>
          <a:blip r:embed="rId3"/>
          <a:srcRect r="6413"/>
          <a:stretch>
            <a:fillRect/>
          </a:stretch>
        </p:blipFill>
        <p:spPr>
          <a:xfrm>
            <a:off x="1778000" y="1014413"/>
            <a:ext cx="4465638" cy="5414962"/>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框 37889"/>
          <p:cNvSpPr txBox="1"/>
          <p:nvPr/>
        </p:nvSpPr>
        <p:spPr>
          <a:xfrm>
            <a:off x="3937000" y="6477000"/>
            <a:ext cx="4318000" cy="307340"/>
          </a:xfrm>
          <a:prstGeom prst="rect">
            <a:avLst/>
          </a:prstGeom>
          <a:noFill/>
          <a:ln w="9525">
            <a:noFill/>
          </a:ln>
        </p:spPr>
        <p:txBody>
          <a:bodyPr wrap="none" lIns="0" tIns="0" rIns="0" bIns="0" anchor="t">
            <a:spAutoFit/>
          </a:bodyPr>
          <a:lstStyle/>
          <a:p>
            <a:pPr algn="ctr"/>
            <a:r>
              <a:rPr lang="en-US" altLang="zh-CN" sz="2000" dirty="0">
                <a:solidFill>
                  <a:srgbClr val="663300"/>
                </a:solidFill>
                <a:latin typeface="Times New Roman" panose="02020603050405020304" pitchFamily="2" charset="0"/>
                <a:ea typeface="黑体" panose="02010600030101010101" pitchFamily="49" charset="-122"/>
              </a:rPr>
              <a:t>1914</a:t>
            </a:r>
            <a:r>
              <a:rPr lang="zh-CN" altLang="en-US" sz="2000" dirty="0">
                <a:solidFill>
                  <a:srgbClr val="663300"/>
                </a:solidFill>
                <a:latin typeface="Times New Roman" panose="02020603050405020304" pitchFamily="2" charset="0"/>
                <a:ea typeface="黑体" panose="02010600030101010101" pitchFamily="49" charset="-122"/>
              </a:rPr>
              <a:t>～</a:t>
            </a:r>
            <a:r>
              <a:rPr lang="en-US" altLang="zh-CN" sz="2000" dirty="0">
                <a:solidFill>
                  <a:srgbClr val="663300"/>
                </a:solidFill>
                <a:latin typeface="Times New Roman" panose="02020603050405020304" pitchFamily="2" charset="0"/>
                <a:ea typeface="黑体" panose="02010600030101010101" pitchFamily="49" charset="-122"/>
              </a:rPr>
              <a:t>1918</a:t>
            </a:r>
            <a:r>
              <a:rPr lang="zh-CN" altLang="en-US" sz="2000" dirty="0">
                <a:solidFill>
                  <a:srgbClr val="663300"/>
                </a:solidFill>
                <a:latin typeface="Times New Roman" panose="02020603050405020304" pitchFamily="2" charset="0"/>
                <a:ea typeface="黑体" panose="02010600030101010101" pitchFamily="49" charset="-122"/>
              </a:rPr>
              <a:t>年第一次世界大战中的飞机</a:t>
            </a:r>
          </a:p>
        </p:txBody>
      </p:sp>
      <p:pic>
        <p:nvPicPr>
          <p:cNvPr id="37891" name="图片 37890" descr="f"/>
          <p:cNvPicPr>
            <a:picLocks noChangeAspect="1"/>
          </p:cNvPicPr>
          <p:nvPr/>
        </p:nvPicPr>
        <p:blipFill>
          <a:blip r:embed="rId2"/>
          <a:stretch>
            <a:fillRect/>
          </a:stretch>
        </p:blipFill>
        <p:spPr>
          <a:xfrm>
            <a:off x="1784350" y="1035050"/>
            <a:ext cx="8621713" cy="5380038"/>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5" name="图片 56324" descr="185239508"/>
          <p:cNvPicPr>
            <a:picLocks noChangeAspect="1"/>
          </p:cNvPicPr>
          <p:nvPr/>
        </p:nvPicPr>
        <p:blipFill>
          <a:blip r:embed="rId2"/>
          <a:stretch>
            <a:fillRect/>
          </a:stretch>
        </p:blipFill>
        <p:spPr>
          <a:xfrm>
            <a:off x="2279650" y="1196975"/>
            <a:ext cx="3527425" cy="3313113"/>
          </a:xfrm>
          <a:prstGeom prst="rect">
            <a:avLst/>
          </a:prstGeom>
          <a:noFill/>
          <a:ln w="9525">
            <a:noFill/>
          </a:ln>
        </p:spPr>
      </p:pic>
      <p:pic>
        <p:nvPicPr>
          <p:cNvPr id="56327" name="图片 56326" descr="11092805392177"/>
          <p:cNvPicPr>
            <a:picLocks noChangeAspect="1"/>
          </p:cNvPicPr>
          <p:nvPr/>
        </p:nvPicPr>
        <p:blipFill>
          <a:blip r:embed="rId3"/>
          <a:stretch>
            <a:fillRect/>
          </a:stretch>
        </p:blipFill>
        <p:spPr>
          <a:xfrm>
            <a:off x="6600825" y="1412875"/>
            <a:ext cx="2619375" cy="3314700"/>
          </a:xfrm>
          <a:prstGeom prst="rect">
            <a:avLst/>
          </a:prstGeom>
          <a:noFill/>
          <a:ln w="9525">
            <a:noFill/>
          </a:ln>
        </p:spPr>
      </p:pic>
      <p:sp>
        <p:nvSpPr>
          <p:cNvPr id="56328" name="矩形 56327"/>
          <p:cNvSpPr/>
          <p:nvPr/>
        </p:nvSpPr>
        <p:spPr>
          <a:xfrm>
            <a:off x="1703388" y="4861719"/>
            <a:ext cx="8964612" cy="1568450"/>
          </a:xfrm>
          <a:prstGeom prst="rect">
            <a:avLst/>
          </a:prstGeom>
          <a:noFill/>
          <a:ln w="9525">
            <a:noFill/>
          </a:ln>
        </p:spPr>
        <p:txBody>
          <a:bodyPr anchor="ctr">
            <a:spAutoFit/>
          </a:bodyPr>
          <a:lstStyle/>
          <a:p>
            <a:r>
              <a:rPr lang="en-US" altLang="zh-CN" sz="3200" dirty="0">
                <a:latin typeface="Arial" panose="020B0604020202020204" pitchFamily="34" charset="0"/>
              </a:rPr>
              <a:t>1911</a:t>
            </a:r>
            <a:r>
              <a:rPr lang="zh-CN" altLang="en-US" sz="3200" dirty="0">
                <a:latin typeface="Arial" panose="020B0604020202020204" pitchFamily="34" charset="0"/>
              </a:rPr>
              <a:t>年，旅美华侨</a:t>
            </a:r>
            <a:r>
              <a:rPr lang="zh-CN" altLang="en-US" sz="3200" dirty="0">
                <a:solidFill>
                  <a:srgbClr val="FF0066"/>
                </a:solidFill>
                <a:latin typeface="Arial" panose="020B0604020202020204" pitchFamily="34" charset="0"/>
              </a:rPr>
              <a:t>冯如</a:t>
            </a:r>
            <a:r>
              <a:rPr lang="zh-CN" altLang="en-US" sz="3200" dirty="0">
                <a:latin typeface="Arial" panose="020B0604020202020204" pitchFamily="34" charset="0"/>
              </a:rPr>
              <a:t>研制的一架飞机在空中成功飞行</a:t>
            </a:r>
            <a:r>
              <a:rPr lang="en-US" altLang="zh-CN" sz="3200" dirty="0">
                <a:latin typeface="Arial" panose="020B0604020202020204" pitchFamily="34" charset="0"/>
              </a:rPr>
              <a:t>4</a:t>
            </a:r>
            <a:r>
              <a:rPr lang="zh-CN" altLang="en-US" sz="3200" dirty="0">
                <a:latin typeface="Arial" panose="020B0604020202020204" pitchFamily="34" charset="0"/>
              </a:rPr>
              <a:t>分钟，飞行高度达</a:t>
            </a:r>
            <a:r>
              <a:rPr lang="en-US" altLang="zh-CN" sz="3200" dirty="0">
                <a:latin typeface="Arial" panose="020B0604020202020204" pitchFamily="34" charset="0"/>
              </a:rPr>
              <a:t>200</a:t>
            </a:r>
            <a:r>
              <a:rPr lang="zh-CN" altLang="en-US" sz="3200" dirty="0">
                <a:latin typeface="Arial" panose="020B0604020202020204" pitchFamily="34" charset="0"/>
              </a:rPr>
              <a:t>米，被美国报纸誉为</a:t>
            </a:r>
            <a:r>
              <a:rPr lang="zh-CN" altLang="en-US" sz="3200" dirty="0">
                <a:solidFill>
                  <a:srgbClr val="FF0066"/>
                </a:solidFill>
                <a:latin typeface="Arial" panose="020B0604020202020204" pitchFamily="34" charset="0"/>
              </a:rPr>
              <a:t>“东方莱特”。</a:t>
            </a:r>
            <a:r>
              <a:rPr lang="zh-CN" altLang="en-US" sz="3200" dirty="0">
                <a:latin typeface="Arial" panose="020B0604020202020204" pitchFamily="34" charset="0"/>
              </a:rPr>
              <a:t> </a:t>
            </a:r>
          </a:p>
        </p:txBody>
      </p:sp>
      <p:sp>
        <p:nvSpPr>
          <p:cNvPr id="56329" name="文本框 56328"/>
          <p:cNvSpPr txBox="1"/>
          <p:nvPr/>
        </p:nvSpPr>
        <p:spPr>
          <a:xfrm>
            <a:off x="1524000" y="0"/>
            <a:ext cx="6804025" cy="583565"/>
          </a:xfrm>
          <a:prstGeom prst="rect">
            <a:avLst/>
          </a:prstGeom>
          <a:noFill/>
          <a:ln w="9525">
            <a:noFill/>
          </a:ln>
        </p:spPr>
        <p:txBody>
          <a:bodyPr>
            <a:spAutoFit/>
          </a:bodyPr>
          <a:lstStyle/>
          <a:p>
            <a:pPr>
              <a:buFont typeface="Arial" panose="020B0604020202020204" pitchFamily="34" charset="0"/>
              <a:buNone/>
            </a:pPr>
            <a:r>
              <a:rPr lang="zh-CN" altLang="en-US" sz="3200" b="1" dirty="0">
                <a:latin typeface="Arial" panose="020B0604020202020204" pitchFamily="34" charset="0"/>
              </a:rPr>
              <a:t>中国人对飞机运用的贡献</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39937"/>
          <p:cNvSpPr/>
          <p:nvPr/>
        </p:nvSpPr>
        <p:spPr>
          <a:xfrm>
            <a:off x="5143500" y="6477000"/>
            <a:ext cx="1905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波音</a:t>
            </a:r>
            <a:r>
              <a:rPr lang="en-US" altLang="zh-CN" sz="2000" dirty="0">
                <a:solidFill>
                  <a:srgbClr val="663300"/>
                </a:solidFill>
                <a:latin typeface="Times New Roman" panose="02020603050405020304" pitchFamily="2" charset="0"/>
                <a:ea typeface="黑体" panose="02010600030101010101" pitchFamily="49" charset="-122"/>
              </a:rPr>
              <a:t>787</a:t>
            </a:r>
            <a:r>
              <a:rPr lang="zh-CN" altLang="en-US" sz="2000" dirty="0">
                <a:solidFill>
                  <a:srgbClr val="663300"/>
                </a:solidFill>
                <a:latin typeface="Times New Roman" panose="02020603050405020304" pitchFamily="2" charset="0"/>
                <a:ea typeface="黑体" panose="02010600030101010101" pitchFamily="49" charset="-122"/>
              </a:rPr>
              <a:t>梦想飞机</a:t>
            </a:r>
          </a:p>
        </p:txBody>
      </p:sp>
      <p:pic>
        <p:nvPicPr>
          <p:cNvPr id="39939" name="图片 39938" descr="f"/>
          <p:cNvPicPr>
            <a:picLocks noChangeAspect="1"/>
          </p:cNvPicPr>
          <p:nvPr/>
        </p:nvPicPr>
        <p:blipFill>
          <a:blip r:embed="rId4"/>
          <a:stretch>
            <a:fillRect/>
          </a:stretch>
        </p:blipFill>
        <p:spPr>
          <a:xfrm>
            <a:off x="1792288" y="1035050"/>
            <a:ext cx="8607425" cy="5403850"/>
          </a:xfrm>
          <a:prstGeom prst="rect">
            <a:avLst/>
          </a:prstGeom>
          <a:noFill/>
          <a:ln w="9525">
            <a:noFill/>
          </a:ln>
        </p:spPr>
      </p:pic>
      <p:sp>
        <p:nvSpPr>
          <p:cNvPr id="39940" name="矩形 39939"/>
          <p:cNvSpPr/>
          <p:nvPr/>
        </p:nvSpPr>
        <p:spPr>
          <a:xfrm>
            <a:off x="2286000" y="2613026"/>
            <a:ext cx="7620000" cy="1600200"/>
          </a:xfrm>
          <a:prstGeom prst="rect">
            <a:avLst/>
          </a:prstGeom>
          <a:noFill/>
          <a:ln w="9525">
            <a:noFill/>
          </a:ln>
        </p:spPr>
        <p:txBody>
          <a:bodyPr wrap="none" lIns="0" tIns="0" rIns="0" bIns="0" anchor="ctr" anchorCtr="1">
            <a:spAutoFit/>
          </a:bodyPr>
          <a:lstStyle/>
          <a:p>
            <a:pPr algn="ctr"/>
            <a:r>
              <a:rPr lang="zh-CN" altLang="en-US" sz="4400" dirty="0">
                <a:solidFill>
                  <a:schemeClr val="bg1"/>
                </a:solidFill>
                <a:latin typeface="Arial" panose="020B0604020202020204" pitchFamily="34" charset="0"/>
                <a:ea typeface="华文彩云" pitchFamily="2" charset="-122"/>
              </a:rPr>
              <a:t>汽车和飞机的发明</a:t>
            </a:r>
          </a:p>
          <a:p>
            <a:pPr algn="ctr">
              <a:lnSpc>
                <a:spcPct val="150000"/>
              </a:lnSpc>
            </a:pPr>
            <a:r>
              <a:rPr lang="zh-CN" altLang="en-US" sz="4000" dirty="0">
                <a:solidFill>
                  <a:srgbClr val="FF0000"/>
                </a:solidFill>
                <a:latin typeface="Arial" panose="020B0604020202020204" pitchFamily="34" charset="0"/>
                <a:ea typeface="华文彩云" pitchFamily="2" charset="-122"/>
              </a:rPr>
              <a:t>扩大了</a:t>
            </a:r>
            <a:r>
              <a:rPr lang="zh-CN" altLang="en-US" sz="4000" dirty="0">
                <a:solidFill>
                  <a:schemeClr val="bg1"/>
                </a:solidFill>
                <a:latin typeface="Arial" panose="020B0604020202020204" pitchFamily="34" charset="0"/>
                <a:ea typeface="华文彩云" pitchFamily="2" charset="-122"/>
              </a:rPr>
              <a:t>活动范围　</a:t>
            </a:r>
            <a:r>
              <a:rPr lang="zh-CN" altLang="en-US" sz="4000" dirty="0">
                <a:solidFill>
                  <a:srgbClr val="FF0000"/>
                </a:solidFill>
                <a:latin typeface="Arial" panose="020B0604020202020204" pitchFamily="34" charset="0"/>
                <a:ea typeface="华文彩云" pitchFamily="2" charset="-122"/>
              </a:rPr>
              <a:t>提高了</a:t>
            </a:r>
            <a:r>
              <a:rPr lang="zh-CN" altLang="en-US" sz="4000" dirty="0">
                <a:solidFill>
                  <a:schemeClr val="bg1"/>
                </a:solidFill>
                <a:latin typeface="Arial" panose="020B0604020202020204" pitchFamily="34" charset="0"/>
                <a:ea typeface="华文彩云" pitchFamily="2" charset="-122"/>
              </a:rPr>
              <a:t>生产能力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randombar(vertical)">
                                      <p:cBhvr>
                                        <p:cTn id="7" dur="500"/>
                                        <p:tgtEl>
                                          <p:spTgt spid="39940"/>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9715" y="81280"/>
            <a:ext cx="11585575" cy="6492875"/>
          </a:xfrm>
          <a:prstGeom prst="rect">
            <a:avLst/>
          </a:prstGeom>
          <a:noFill/>
          <a:ln w="9525">
            <a:noFill/>
          </a:ln>
        </p:spPr>
        <p:txBody>
          <a:bodyPr wrap="square">
            <a:spAutoFit/>
          </a:bodyPr>
          <a:lstStyle/>
          <a:p>
            <a:pPr indent="0"/>
            <a:r>
              <a:rPr lang="en-US" sz="3200" b="1">
                <a:latin typeface="Calibri" panose="020F0502020204030204" pitchFamily="34" charset="0"/>
                <a:ea typeface="宋体" panose="02010600030101010101" pitchFamily="2" charset="-122"/>
                <a:cs typeface="Times New Roman" panose="02020603050405020304" pitchFamily="2" charset="0"/>
              </a:rPr>
              <a:t>2. </a:t>
            </a:r>
            <a:r>
              <a:rPr lang="zh-CN" sz="3200" b="1">
                <a:latin typeface="Calibri" panose="020F0502020204030204" pitchFamily="34" charset="0"/>
                <a:ea typeface="宋体" panose="02010600030101010101" pitchFamily="2" charset="-122"/>
              </a:rPr>
              <a:t>内燃机和新的交通工具</a:t>
            </a:r>
          </a:p>
          <a:p>
            <a:r>
              <a:rPr lang="zh-CN" sz="3200" b="1">
                <a:latin typeface="Calibri" panose="020F0502020204030204" pitchFamily="34" charset="0"/>
                <a:ea typeface="宋体" panose="02010600030101010101" pitchFamily="2" charset="-122"/>
              </a:rPr>
              <a:t>（</a:t>
            </a:r>
            <a:r>
              <a:rPr lang="en-US" sz="3200" b="1">
                <a:latin typeface="Calibri" panose="020F0502020204030204" pitchFamily="34" charset="0"/>
                <a:ea typeface="宋体" panose="02010600030101010101" pitchFamily="2" charset="-122"/>
                <a:cs typeface="Times New Roman" panose="02020603050405020304" pitchFamily="2" charset="0"/>
              </a:rPr>
              <a:t>1</a:t>
            </a:r>
            <a:r>
              <a:rPr lang="zh-CN" sz="3200" b="1">
                <a:latin typeface="Calibri" panose="020F0502020204030204" pitchFamily="34" charset="0"/>
                <a:ea typeface="宋体" panose="02010600030101010101" pitchFamily="2" charset="-122"/>
              </a:rPr>
              <a:t>）内燃机的发明：</a:t>
            </a:r>
            <a:r>
              <a:rPr lang="en-US" sz="3200" b="1">
                <a:latin typeface="Calibri" panose="020F0502020204030204" pitchFamily="34" charset="0"/>
                <a:ea typeface="宋体" panose="02010600030101010101" pitchFamily="2" charset="-122"/>
              </a:rPr>
              <a:t>1876 </a:t>
            </a:r>
            <a:r>
              <a:rPr lang="zh-CN" sz="3200" b="1">
                <a:latin typeface="Calibri" panose="020F0502020204030204" pitchFamily="34" charset="0"/>
                <a:ea typeface="宋体" panose="02010600030101010101" pitchFamily="2" charset="-122"/>
              </a:rPr>
              <a:t>年，德国发明家奥托创制了以煤气为燃料的内燃机。</a:t>
            </a:r>
            <a:r>
              <a:rPr lang="en-US" sz="3200" b="1">
                <a:latin typeface="Calibri" panose="020F0502020204030204" pitchFamily="34" charset="0"/>
                <a:ea typeface="宋体" panose="02010600030101010101" pitchFamily="2" charset="-122"/>
              </a:rPr>
              <a:t>1883 </a:t>
            </a:r>
            <a:r>
              <a:rPr lang="zh-CN" sz="3200" b="1">
                <a:latin typeface="Calibri" panose="020F0502020204030204" pitchFamily="34" charset="0"/>
                <a:ea typeface="宋体" panose="02010600030101010101" pitchFamily="2" charset="-122"/>
              </a:rPr>
              <a:t>年，德国工程师戴姆勒制成了以汽油为燃料的内燃机，</a:t>
            </a:r>
            <a:r>
              <a:rPr lang="zh-CN" sz="3200" b="1">
                <a:latin typeface="Calibri" panose="020F0502020204030204" pitchFamily="34" charset="0"/>
                <a:ea typeface="宋体" panose="02010600030101010101" pitchFamily="2" charset="-122"/>
                <a:sym typeface="+mn-ea"/>
              </a:rPr>
              <a:t>通称汽油机</a:t>
            </a:r>
            <a:r>
              <a:rPr lang="zh-CN" sz="3200" b="1">
                <a:latin typeface="Calibri" panose="020F0502020204030204" pitchFamily="34" charset="0"/>
                <a:ea typeface="宋体" panose="02010600030101010101" pitchFamily="2" charset="-122"/>
              </a:rPr>
              <a:t>。</a:t>
            </a:r>
            <a:r>
              <a:rPr lang="en-US" sz="3200" b="1">
                <a:latin typeface="Calibri" panose="020F0502020204030204" pitchFamily="34" charset="0"/>
                <a:ea typeface="宋体" panose="02010600030101010101" pitchFamily="2" charset="-122"/>
              </a:rPr>
              <a:t>1892</a:t>
            </a:r>
            <a:r>
              <a:rPr lang="zh-CN" sz="3200" b="1">
                <a:latin typeface="Calibri" panose="020F0502020204030204" pitchFamily="34" charset="0"/>
                <a:ea typeface="宋体" panose="02010600030101010101" pitchFamily="2" charset="-122"/>
              </a:rPr>
              <a:t>年，又一名德国工程师狄塞尔发明了以柴油为燃料的内燃机，通称柴油机。</a:t>
            </a:r>
          </a:p>
          <a:p>
            <a:r>
              <a:rPr lang="zh-CN" sz="3200" b="1">
                <a:latin typeface="Calibri" panose="020F0502020204030204" pitchFamily="34" charset="0"/>
                <a:ea typeface="宋体" panose="02010600030101010101" pitchFamily="2" charset="-122"/>
              </a:rPr>
              <a:t>（</a:t>
            </a:r>
            <a:r>
              <a:rPr lang="en-US" sz="3200" b="1">
                <a:latin typeface="Calibri" panose="020F0502020204030204" pitchFamily="34" charset="0"/>
                <a:ea typeface="宋体" panose="02010600030101010101" pitchFamily="2" charset="-122"/>
                <a:cs typeface="Times New Roman" panose="02020603050405020304" pitchFamily="2" charset="0"/>
              </a:rPr>
              <a:t>2</a:t>
            </a:r>
            <a:r>
              <a:rPr lang="zh-CN" sz="3200" b="1">
                <a:latin typeface="Calibri" panose="020F0502020204030204" pitchFamily="34" charset="0"/>
                <a:ea typeface="宋体" panose="02010600030101010101" pitchFamily="2" charset="-122"/>
              </a:rPr>
              <a:t>）新交通工具；内燃机的出现为汽车</a:t>
            </a:r>
            <a:r>
              <a:rPr lang="zh-CN" sz="3200" b="1">
                <a:latin typeface="Calibri" panose="020F0502020204030204" pitchFamily="34" charset="0"/>
                <a:ea typeface="宋体" panose="02010600030101010101" pitchFamily="2" charset="-122"/>
                <a:sym typeface="+mn-ea"/>
              </a:rPr>
              <a:t>飞机</a:t>
            </a:r>
            <a:r>
              <a:rPr lang="zh-CN" sz="3200" b="1">
                <a:latin typeface="Calibri" panose="020F0502020204030204" pitchFamily="34" charset="0"/>
                <a:ea typeface="宋体" panose="02010600030101010101" pitchFamily="2" charset="-122"/>
              </a:rPr>
              <a:t>的发明提供了可能。</a:t>
            </a:r>
            <a:endParaRPr lang="zh-CN" sz="3200" b="1">
              <a:latin typeface="Calibri" panose="020F0502020204030204" pitchFamily="34" charset="0"/>
              <a:ea typeface="宋体" panose="02010600030101010101" pitchFamily="2" charset="-122"/>
              <a:cs typeface="Times New Roman" panose="02020603050405020304" pitchFamily="2" charset="0"/>
            </a:endParaRPr>
          </a:p>
          <a:p>
            <a:r>
              <a:rPr lang="zh-CN" sz="3200" b="1">
                <a:latin typeface="Calibri" panose="020F0502020204030204" pitchFamily="34" charset="0"/>
                <a:ea typeface="宋体" panose="02010600030101010101" pitchFamily="2" charset="-122"/>
                <a:cs typeface="Times New Roman" panose="02020603050405020304" pitchFamily="2" charset="0"/>
              </a:rPr>
              <a:t>①汽车：</a:t>
            </a:r>
            <a:r>
              <a:rPr lang="en-US" sz="3200" b="1">
                <a:latin typeface="Calibri" panose="020F0502020204030204" pitchFamily="34" charset="0"/>
                <a:ea typeface="宋体" panose="02010600030101010101" pitchFamily="2" charset="-122"/>
              </a:rPr>
              <a:t>1886</a:t>
            </a:r>
            <a:r>
              <a:rPr lang="zh-CN" sz="3200" b="1">
                <a:latin typeface="Calibri" panose="020F0502020204030204" pitchFamily="34" charset="0"/>
                <a:ea typeface="宋体" panose="02010600030101010101" pitchFamily="2" charset="-122"/>
              </a:rPr>
              <a:t>年，德国工程师本茨设计以内燃机驱动的汽车问世。</a:t>
            </a:r>
            <a:r>
              <a:rPr lang="en-US" sz="3200" b="1">
                <a:latin typeface="Calibri" panose="020F0502020204030204" pitchFamily="34" charset="0"/>
                <a:ea typeface="宋体" panose="02010600030101010101" pitchFamily="2" charset="-122"/>
              </a:rPr>
              <a:t>1913</a:t>
            </a:r>
            <a:r>
              <a:rPr lang="zh-CN" sz="3200" b="1">
                <a:latin typeface="Calibri" panose="020F0502020204030204" pitchFamily="34" charset="0"/>
                <a:ea typeface="宋体" panose="02010600030101010101" pitchFamily="2" charset="-122"/>
              </a:rPr>
              <a:t>年，美国人福特建成世界上第一条汽车流水装配线，实行标准化生产。</a:t>
            </a:r>
            <a:r>
              <a:rPr lang="en-US" sz="3200" b="1">
                <a:latin typeface="Calibri" panose="020F0502020204030204" pitchFamily="34" charset="0"/>
                <a:ea typeface="宋体" panose="02010600030101010101" pitchFamily="2" charset="-122"/>
              </a:rPr>
              <a:t>1914</a:t>
            </a:r>
            <a:r>
              <a:rPr lang="zh-CN" sz="3200" b="1">
                <a:latin typeface="Calibri" panose="020F0502020204030204" pitchFamily="34" charset="0"/>
                <a:ea typeface="宋体" panose="02010600030101010101" pitchFamily="2" charset="-122"/>
              </a:rPr>
              <a:t>年，美国生产汽车达</a:t>
            </a:r>
            <a:r>
              <a:rPr lang="en-US" sz="3200" b="1">
                <a:latin typeface="Calibri" panose="020F0502020204030204" pitchFamily="34" charset="0"/>
                <a:ea typeface="宋体" panose="02010600030101010101" pitchFamily="2" charset="-122"/>
              </a:rPr>
              <a:t>56</a:t>
            </a:r>
            <a:r>
              <a:rPr lang="zh-CN" sz="3200" b="1">
                <a:latin typeface="Calibri" panose="020F0502020204030204" pitchFamily="34" charset="0"/>
                <a:ea typeface="宋体" panose="02010600030101010101" pitchFamily="2" charset="-122"/>
              </a:rPr>
              <a:t>万辆。汽车逐渐成为人类最重要的交通工具。</a:t>
            </a:r>
            <a:endParaRPr lang="zh-CN" sz="3200" b="1">
              <a:latin typeface="Calibri" panose="020F0502020204030204" pitchFamily="34" charset="0"/>
              <a:ea typeface="宋体" panose="02010600030101010101" pitchFamily="2" charset="-122"/>
              <a:cs typeface="Times New Roman" panose="02020603050405020304" pitchFamily="2" charset="0"/>
            </a:endParaRPr>
          </a:p>
          <a:p>
            <a:r>
              <a:rPr lang="zh-CN" sz="3200" b="1">
                <a:latin typeface="Calibri" panose="020F0502020204030204" pitchFamily="34" charset="0"/>
                <a:ea typeface="宋体" panose="02010600030101010101" pitchFamily="2" charset="-122"/>
                <a:cs typeface="Times New Roman" panose="02020603050405020304" pitchFamily="2" charset="0"/>
              </a:rPr>
              <a:t>②飞机：</a:t>
            </a:r>
            <a:r>
              <a:rPr lang="en-US" sz="3200" b="1">
                <a:latin typeface="Calibri" panose="020F0502020204030204" pitchFamily="34" charset="0"/>
                <a:ea typeface="宋体" panose="02010600030101010101" pitchFamily="2" charset="-122"/>
              </a:rPr>
              <a:t>1903</a:t>
            </a:r>
            <a:r>
              <a:rPr lang="zh-CN" sz="3200" b="1">
                <a:latin typeface="Calibri" panose="020F0502020204030204" pitchFamily="34" charset="0"/>
                <a:ea typeface="宋体" panose="02010600030101010101" pitchFamily="2" charset="-122"/>
              </a:rPr>
              <a:t>年，美国人威尔伯</a:t>
            </a:r>
            <a:r>
              <a:rPr lang="en-US" altLang="zh-CN" sz="3200" b="1">
                <a:latin typeface="Calibri" panose="020F0502020204030204" pitchFamily="34" charset="0"/>
                <a:ea typeface="宋体" panose="02010600030101010101" pitchFamily="2" charset="-122"/>
              </a:rPr>
              <a:t>.</a:t>
            </a:r>
            <a:r>
              <a:rPr lang="zh-CN" sz="3200" b="1">
                <a:latin typeface="Calibri" panose="020F0502020204030204" pitchFamily="34" charset="0"/>
                <a:ea typeface="宋体" panose="02010600030101010101" pitchFamily="2" charset="-122"/>
              </a:rPr>
              <a:t>莱特和奥维尔</a:t>
            </a:r>
            <a:r>
              <a:rPr lang="en-US" altLang="zh-CN" sz="3200" b="1">
                <a:latin typeface="Calibri" panose="020F0502020204030204" pitchFamily="34" charset="0"/>
                <a:ea typeface="宋体" panose="02010600030101010101" pitchFamily="2" charset="-122"/>
              </a:rPr>
              <a:t>.</a:t>
            </a:r>
            <a:r>
              <a:rPr lang="zh-CN" sz="3200" b="1">
                <a:latin typeface="Calibri" panose="020F0502020204030204" pitchFamily="34" charset="0"/>
                <a:ea typeface="宋体" panose="02010600030101010101" pitchFamily="2" charset="-122"/>
              </a:rPr>
              <a:t>莱特兄弟研制的以内燃机驱动的飞机“飞行者</a:t>
            </a:r>
            <a:r>
              <a:rPr lang="en-US" sz="3200" b="1">
                <a:latin typeface="Calibri" panose="020F0502020204030204" pitchFamily="34" charset="0"/>
                <a:ea typeface="宋体" panose="02010600030101010101" pitchFamily="2" charset="-122"/>
              </a:rPr>
              <a:t>1</a:t>
            </a:r>
            <a:r>
              <a:rPr lang="zh-CN" sz="3200" b="1">
                <a:latin typeface="Calibri" panose="020F0502020204030204" pitchFamily="34" charset="0"/>
                <a:ea typeface="宋体" panose="02010600030101010101" pitchFamily="2" charset="-122"/>
              </a:rPr>
              <a:t>号”试飞成功，揭开了人类交通运输的新纪元，标志着人类飞行时代的开始。</a:t>
            </a:r>
            <a:endParaRPr lang="zh-CN" altLang="en-US" sz="3200" b="1"/>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矩形 52225"/>
          <p:cNvSpPr/>
          <p:nvPr/>
        </p:nvSpPr>
        <p:spPr>
          <a:xfrm>
            <a:off x="2032000" y="971550"/>
            <a:ext cx="8128000" cy="615315"/>
          </a:xfrm>
          <a:prstGeom prst="rect">
            <a:avLst/>
          </a:prstGeom>
          <a:noFill/>
          <a:ln w="9525">
            <a:noFill/>
          </a:ln>
        </p:spPr>
        <p:txBody>
          <a:bodyPr wrap="none" lIns="0" tIns="0" rIns="0" bIns="0" anchor="t" anchorCtr="1">
            <a:spAutoFit/>
          </a:bodyPr>
          <a:lstStyle/>
          <a:p>
            <a:pPr algn="ctr"/>
            <a:r>
              <a:rPr lang="zh-CN" altLang="en-US" sz="4000" dirty="0">
                <a:solidFill>
                  <a:srgbClr val="996633"/>
                </a:solidFill>
                <a:latin typeface="Times New Roman" panose="02020603050405020304" pitchFamily="2" charset="0"/>
                <a:ea typeface="华文隶书" panose="02010800040101010101" pitchFamily="2" charset="-122"/>
              </a:rPr>
              <a:t>第二次工业革命期间科技成就一览表</a:t>
            </a:r>
          </a:p>
        </p:txBody>
      </p:sp>
      <p:graphicFrame>
        <p:nvGraphicFramePr>
          <p:cNvPr id="52227" name="表格 52226"/>
          <p:cNvGraphicFramePr/>
          <p:nvPr/>
        </p:nvGraphicFramePr>
        <p:xfrm>
          <a:off x="1727200" y="1570038"/>
          <a:ext cx="8737600" cy="5181600"/>
        </p:xfrm>
        <a:graphic>
          <a:graphicData uri="http://schemas.openxmlformats.org/drawingml/2006/table">
            <a:tbl>
              <a:tblPr/>
              <a:tblGrid>
                <a:gridCol w="1033780"/>
                <a:gridCol w="2219325"/>
                <a:gridCol w="1663700"/>
                <a:gridCol w="1185545"/>
                <a:gridCol w="2635250"/>
              </a:tblGrid>
              <a:tr h="517525">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latin typeface="华文琥珀" pitchFamily="2" charset="-122"/>
                          <a:ea typeface="华文琥珀" pitchFamily="2" charset="-122"/>
                        </a:rPr>
                        <a:t>类　别</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2">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latin typeface="华文琥珀" pitchFamily="2" charset="-122"/>
                          <a:ea typeface="华文琥珀" pitchFamily="2" charset="-122"/>
                        </a:rPr>
                        <a:t>时　　　间</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2">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latin typeface="华文琥珀" pitchFamily="2" charset="-122"/>
                          <a:ea typeface="华文琥珀" pitchFamily="2" charset="-122"/>
                        </a:rPr>
                        <a:t>姓　　名</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2">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latin typeface="华文琥珀" pitchFamily="2" charset="-122"/>
                          <a:ea typeface="华文琥珀" pitchFamily="2" charset="-122"/>
                        </a:rPr>
                        <a:t>国　籍</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2">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latin typeface="华文琥珀" pitchFamily="2" charset="-122"/>
                          <a:ea typeface="华文琥珀" pitchFamily="2" charset="-122"/>
                        </a:rPr>
                        <a:t>科　技　成　就</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2">
                        <a:alpha val="50000"/>
                      </a:schemeClr>
                    </a:solidFill>
                  </a:tcPr>
                </a:tc>
              </a:tr>
              <a:tr h="519113">
                <a:tc rowSpan="3">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latin typeface="华文琥珀" pitchFamily="2" charset="-122"/>
                          <a:ea typeface="华文琥珀" pitchFamily="2" charset="-122"/>
                        </a:rPr>
                        <a:t>电力</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2">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en-US" altLang="zh-CN" sz="2000" dirty="0">
                          <a:solidFill>
                            <a:srgbClr val="0000FF"/>
                          </a:solidFill>
                          <a:latin typeface="华文细黑" pitchFamily="2" charset="-122"/>
                          <a:ea typeface="华文细黑" pitchFamily="2" charset="-122"/>
                        </a:rPr>
                        <a:t>1831</a:t>
                      </a:r>
                      <a:r>
                        <a:rPr lang="zh-CN" altLang="en-US" sz="2000" dirty="0">
                          <a:solidFill>
                            <a:srgbClr val="0000FF"/>
                          </a:solidFill>
                          <a:latin typeface="华文细黑" pitchFamily="2" charset="-122"/>
                          <a:ea typeface="华文细黑" pitchFamily="2" charset="-122"/>
                        </a:rPr>
                        <a:t>年</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法拉第</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英国</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电磁感应现象</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752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en-US" altLang="zh-CN" sz="2000" dirty="0">
                          <a:solidFill>
                            <a:srgbClr val="0000FF"/>
                          </a:solidFill>
                          <a:latin typeface="华文细黑" pitchFamily="2" charset="-122"/>
                          <a:ea typeface="华文细黑" pitchFamily="2" charset="-122"/>
                        </a:rPr>
                        <a:t>19</a:t>
                      </a:r>
                      <a:r>
                        <a:rPr lang="zh-CN" altLang="en-US" sz="2000" dirty="0">
                          <a:solidFill>
                            <a:srgbClr val="0000FF"/>
                          </a:solidFill>
                          <a:latin typeface="华文细黑" pitchFamily="2" charset="-122"/>
                          <a:ea typeface="华文细黑" pitchFamily="2" charset="-122"/>
                        </a:rPr>
                        <a:t>世纪</a:t>
                      </a:r>
                      <a:r>
                        <a:rPr lang="en-US" altLang="zh-CN" sz="2000" dirty="0">
                          <a:solidFill>
                            <a:srgbClr val="0000FF"/>
                          </a:solidFill>
                          <a:latin typeface="华文细黑" pitchFamily="2" charset="-122"/>
                          <a:ea typeface="华文细黑" pitchFamily="2" charset="-122"/>
                        </a:rPr>
                        <a:t>70</a:t>
                      </a:r>
                      <a:r>
                        <a:rPr lang="zh-CN" altLang="en-US" sz="2000" dirty="0">
                          <a:solidFill>
                            <a:srgbClr val="0000FF"/>
                          </a:solidFill>
                          <a:latin typeface="华文细黑" pitchFamily="2" charset="-122"/>
                          <a:ea typeface="华文细黑" pitchFamily="2" charset="-122"/>
                        </a:rPr>
                        <a:t>年代</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发电机、电动机</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519112">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gridSpan="4">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电灯、电车、电钻等众多电气产品</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517525">
                <a:tc rowSpan="2">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latin typeface="华文琥珀" pitchFamily="2" charset="-122"/>
                          <a:ea typeface="华文琥珀" pitchFamily="2" charset="-122"/>
                        </a:rPr>
                        <a:t>电讯</a:t>
                      </a:r>
                    </a:p>
                    <a:p>
                      <a:pPr marL="0" lvl="0" indent="0" algn="ctr">
                        <a:spcBef>
                          <a:spcPct val="0"/>
                        </a:spcBef>
                        <a:buNone/>
                      </a:pPr>
                      <a:r>
                        <a:rPr lang="zh-CN" altLang="en-US" sz="2000" dirty="0">
                          <a:latin typeface="华文琥珀" pitchFamily="2" charset="-122"/>
                          <a:ea typeface="华文琥珀" pitchFamily="2" charset="-122"/>
                        </a:rPr>
                        <a:t>技术</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2">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en-US" altLang="zh-CN" sz="2000" dirty="0">
                          <a:solidFill>
                            <a:srgbClr val="0000FF"/>
                          </a:solidFill>
                          <a:latin typeface="华文细黑" pitchFamily="2" charset="-122"/>
                          <a:ea typeface="华文细黑" pitchFamily="2" charset="-122"/>
                        </a:rPr>
                        <a:t>1876</a:t>
                      </a:r>
                      <a:r>
                        <a:rPr lang="zh-CN" altLang="en-US" sz="2000" dirty="0">
                          <a:solidFill>
                            <a:srgbClr val="0000FF"/>
                          </a:solidFill>
                          <a:latin typeface="华文细黑" pitchFamily="2" charset="-122"/>
                          <a:ea typeface="华文细黑" pitchFamily="2" charset="-122"/>
                        </a:rPr>
                        <a:t>年</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贝尔</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英国</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电话</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752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en-US" altLang="zh-CN" sz="2000" dirty="0">
                          <a:solidFill>
                            <a:srgbClr val="0000FF"/>
                          </a:solidFill>
                          <a:latin typeface="华文细黑" pitchFamily="2" charset="-122"/>
                          <a:ea typeface="华文细黑" pitchFamily="2" charset="-122"/>
                        </a:rPr>
                        <a:t>19</a:t>
                      </a:r>
                      <a:r>
                        <a:rPr lang="zh-CN" altLang="en-US" sz="2000" dirty="0">
                          <a:solidFill>
                            <a:srgbClr val="0000FF"/>
                          </a:solidFill>
                          <a:latin typeface="华文细黑" pitchFamily="2" charset="-122"/>
                          <a:ea typeface="华文细黑" pitchFamily="2" charset="-122"/>
                        </a:rPr>
                        <a:t>世纪</a:t>
                      </a:r>
                      <a:r>
                        <a:rPr lang="en-US" altLang="zh-CN" sz="2000" dirty="0">
                          <a:solidFill>
                            <a:srgbClr val="0000FF"/>
                          </a:solidFill>
                          <a:latin typeface="华文细黑" pitchFamily="2" charset="-122"/>
                          <a:ea typeface="华文细黑" pitchFamily="2" charset="-122"/>
                        </a:rPr>
                        <a:t>90</a:t>
                      </a:r>
                      <a:r>
                        <a:rPr lang="zh-CN" altLang="en-US" sz="2000" dirty="0">
                          <a:solidFill>
                            <a:srgbClr val="0000FF"/>
                          </a:solidFill>
                          <a:latin typeface="华文细黑" pitchFamily="2" charset="-122"/>
                          <a:ea typeface="华文细黑" pitchFamily="2" charset="-122"/>
                        </a:rPr>
                        <a:t>年代</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马可尼</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意大利</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无线电报</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9113">
                <a:tc rowSpan="4">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latin typeface="华文琥珀" pitchFamily="2" charset="-122"/>
                          <a:ea typeface="华文琥珀" pitchFamily="2" charset="-122"/>
                        </a:rPr>
                        <a:t>交通</a:t>
                      </a:r>
                    </a:p>
                    <a:p>
                      <a:pPr marL="0" lvl="0" indent="0" algn="ctr">
                        <a:spcBef>
                          <a:spcPct val="0"/>
                        </a:spcBef>
                        <a:buNone/>
                      </a:pPr>
                      <a:endParaRPr lang="zh-CN" altLang="en-US" sz="2000" dirty="0">
                        <a:latin typeface="华文琥珀" pitchFamily="2" charset="-122"/>
                        <a:ea typeface="华文琥珀" pitchFamily="2" charset="-122"/>
                      </a:endParaRPr>
                    </a:p>
                    <a:p>
                      <a:pPr marL="0" lvl="0" indent="0" algn="ctr">
                        <a:spcBef>
                          <a:spcPct val="0"/>
                        </a:spcBef>
                        <a:buNone/>
                      </a:pPr>
                      <a:r>
                        <a:rPr lang="zh-CN" altLang="en-US" sz="2000" dirty="0">
                          <a:latin typeface="华文琥珀" pitchFamily="2" charset="-122"/>
                          <a:ea typeface="华文琥珀" pitchFamily="2" charset="-122"/>
                        </a:rPr>
                        <a:t>运输</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2">
                        <a:alpha val="50000"/>
                      </a:schemeClr>
                    </a:solid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en-US" altLang="zh-CN" sz="2000" dirty="0">
                          <a:solidFill>
                            <a:srgbClr val="0000FF"/>
                          </a:solidFill>
                          <a:latin typeface="华文细黑" pitchFamily="2" charset="-122"/>
                          <a:ea typeface="华文细黑" pitchFamily="2" charset="-122"/>
                        </a:rPr>
                        <a:t>1892</a:t>
                      </a:r>
                      <a:r>
                        <a:rPr lang="zh-CN" altLang="en-US" sz="2000" dirty="0">
                          <a:solidFill>
                            <a:srgbClr val="0000FF"/>
                          </a:solidFill>
                          <a:latin typeface="华文细黑" pitchFamily="2" charset="-122"/>
                          <a:ea typeface="华文细黑" pitchFamily="2" charset="-122"/>
                        </a:rPr>
                        <a:t>年</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狄塞尔</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德国</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柴油机</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752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en-US" altLang="zh-CN" sz="2000" dirty="0">
                          <a:solidFill>
                            <a:srgbClr val="0000FF"/>
                          </a:solidFill>
                          <a:latin typeface="华文细黑" pitchFamily="2" charset="-122"/>
                          <a:ea typeface="华文细黑" pitchFamily="2" charset="-122"/>
                        </a:rPr>
                        <a:t>1885</a:t>
                      </a:r>
                      <a:r>
                        <a:rPr lang="zh-CN" altLang="en-US" sz="2000" dirty="0">
                          <a:solidFill>
                            <a:srgbClr val="0000FF"/>
                          </a:solidFill>
                          <a:latin typeface="华文细黑" pitchFamily="2" charset="-122"/>
                          <a:ea typeface="华文细黑" pitchFamily="2" charset="-122"/>
                        </a:rPr>
                        <a:t>年</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卡尔</a:t>
                      </a:r>
                      <a:r>
                        <a:rPr lang="en-US" altLang="zh-CN" sz="2000" dirty="0">
                          <a:solidFill>
                            <a:srgbClr val="0000FF"/>
                          </a:solidFill>
                          <a:latin typeface="华文细黑" pitchFamily="2" charset="-122"/>
                          <a:ea typeface="华文细黑" pitchFamily="2" charset="-122"/>
                        </a:rPr>
                        <a:t>·</a:t>
                      </a:r>
                      <a:r>
                        <a:rPr lang="zh-CN" altLang="en-US" sz="2000" dirty="0">
                          <a:solidFill>
                            <a:srgbClr val="0000FF"/>
                          </a:solidFill>
                          <a:latin typeface="华文细黑" pitchFamily="2" charset="-122"/>
                          <a:ea typeface="华文细黑" pitchFamily="2" charset="-122"/>
                        </a:rPr>
                        <a:t>本茨</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德国</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三轮汽车</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9112">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en-US" altLang="zh-CN" sz="2000" dirty="0">
                          <a:solidFill>
                            <a:srgbClr val="0000FF"/>
                          </a:solidFill>
                          <a:latin typeface="华文细黑" pitchFamily="2" charset="-122"/>
                          <a:ea typeface="华文细黑" pitchFamily="2" charset="-122"/>
                        </a:rPr>
                        <a:t>1896</a:t>
                      </a:r>
                      <a:r>
                        <a:rPr lang="zh-CN" altLang="en-US" sz="2000" dirty="0">
                          <a:solidFill>
                            <a:srgbClr val="0000FF"/>
                          </a:solidFill>
                          <a:latin typeface="华文细黑" pitchFamily="2" charset="-122"/>
                          <a:ea typeface="华文细黑" pitchFamily="2" charset="-122"/>
                        </a:rPr>
                        <a:t>年</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亨利</a:t>
                      </a:r>
                      <a:r>
                        <a:rPr lang="en-US" altLang="zh-CN" sz="2000" dirty="0">
                          <a:solidFill>
                            <a:srgbClr val="0000FF"/>
                          </a:solidFill>
                          <a:latin typeface="华文细黑" pitchFamily="2" charset="-122"/>
                          <a:ea typeface="华文细黑" pitchFamily="2" charset="-122"/>
                        </a:rPr>
                        <a:t>·</a:t>
                      </a:r>
                      <a:r>
                        <a:rPr lang="zh-CN" altLang="en-US" sz="2000" dirty="0">
                          <a:solidFill>
                            <a:srgbClr val="0000FF"/>
                          </a:solidFill>
                          <a:latin typeface="华文细黑" pitchFamily="2" charset="-122"/>
                          <a:ea typeface="华文细黑" pitchFamily="2" charset="-122"/>
                        </a:rPr>
                        <a:t>福特</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美国</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四轮汽车</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752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en-US" altLang="zh-CN" sz="2000" dirty="0">
                          <a:solidFill>
                            <a:srgbClr val="0000FF"/>
                          </a:solidFill>
                          <a:latin typeface="华文细黑" pitchFamily="2" charset="-122"/>
                          <a:ea typeface="华文细黑" pitchFamily="2" charset="-122"/>
                        </a:rPr>
                        <a:t>1903</a:t>
                      </a:r>
                      <a:r>
                        <a:rPr lang="zh-CN" altLang="en-US" sz="2000" dirty="0">
                          <a:solidFill>
                            <a:srgbClr val="0000FF"/>
                          </a:solidFill>
                          <a:latin typeface="华文细黑" pitchFamily="2" charset="-122"/>
                          <a:ea typeface="华文细黑" pitchFamily="2" charset="-122"/>
                        </a:rPr>
                        <a:t>年</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莱特兄弟</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美国</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u="none" kern="1200" baseline="0">
                          <a:solidFill>
                            <a:schemeClr val="tx1"/>
                          </a:solidFill>
                          <a:latin typeface="Times New Roman" panose="02020603050405020304" pitchFamily="2"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400" u="none" kern="1200" baseline="0">
                          <a:solidFill>
                            <a:schemeClr val="tx1"/>
                          </a:solidFill>
                          <a:latin typeface="Times New Roman" panose="02020603050405020304" pitchFamily="2"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har char="•"/>
                        <a:defRPr sz="2000" u="none" kern="1200" baseline="0">
                          <a:solidFill>
                            <a:schemeClr val="tx1"/>
                          </a:solidFill>
                          <a:latin typeface="Times New Roman" panose="02020603050405020304" pitchFamily="2"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har char="»"/>
                        <a:defRPr sz="1800" u="none" kern="1200" baseline="0">
                          <a:solidFill>
                            <a:schemeClr val="tx1"/>
                          </a:solidFill>
                          <a:latin typeface="Times New Roman" panose="02020603050405020304" pitchFamily="2" charset="0"/>
                          <a:ea typeface="宋体" panose="02010600030101010101" pitchFamily="2" charset="-122"/>
                        </a:defRPr>
                      </a:lvl5pPr>
                    </a:lstStyle>
                    <a:p>
                      <a:pPr marL="0" lvl="0" indent="0" algn="ctr">
                        <a:spcBef>
                          <a:spcPct val="0"/>
                        </a:spcBef>
                        <a:buNone/>
                      </a:pPr>
                      <a:r>
                        <a:rPr lang="zh-CN" altLang="en-US" sz="2000" dirty="0">
                          <a:solidFill>
                            <a:srgbClr val="0000FF"/>
                          </a:solidFill>
                          <a:latin typeface="华文细黑" pitchFamily="2" charset="-122"/>
                          <a:ea typeface="华文细黑" pitchFamily="2" charset="-122"/>
                        </a:rPr>
                        <a:t>“飞行者</a:t>
                      </a:r>
                      <a:r>
                        <a:rPr lang="en-US" altLang="zh-CN" sz="2000" dirty="0">
                          <a:solidFill>
                            <a:srgbClr val="0000FF"/>
                          </a:solidFill>
                          <a:latin typeface="华文细黑" pitchFamily="2" charset="-122"/>
                          <a:ea typeface="华文细黑" pitchFamily="2" charset="-122"/>
                        </a:rPr>
                        <a:t>1</a:t>
                      </a:r>
                      <a:r>
                        <a:rPr lang="zh-CN" altLang="en-US" sz="2000" dirty="0">
                          <a:solidFill>
                            <a:srgbClr val="0000FF"/>
                          </a:solidFill>
                          <a:latin typeface="华文细黑" pitchFamily="2" charset="-122"/>
                          <a:ea typeface="华文细黑" pitchFamily="2" charset="-122"/>
                        </a:rPr>
                        <a:t>号”飞机</a:t>
                      </a:r>
                    </a:p>
                  </a:txBody>
                  <a:tcPr marL="90000" marR="90000" marT="46800" marB="46800" anchor="ctr" anchorCtr="1">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6995" y="55880"/>
            <a:ext cx="11820525" cy="7170420"/>
          </a:xfrm>
          <a:prstGeom prst="rect">
            <a:avLst/>
          </a:prstGeom>
          <a:noFill/>
          <a:ln w="9525">
            <a:noFill/>
          </a:ln>
        </p:spPr>
        <p:txBody>
          <a:bodyPr wrap="square">
            <a:spAutoFit/>
          </a:bodyPr>
          <a:lstStyle/>
          <a:p>
            <a:pPr indent="0"/>
            <a:r>
              <a:rPr lang="zh-CN" sz="3600" b="1">
                <a:latin typeface="Calibri" panose="020F0502020204030204" pitchFamily="34" charset="0"/>
                <a:ea typeface="宋体" panose="02010600030101010101" pitchFamily="2" charset="-122"/>
              </a:rPr>
              <a:t>一、第二次工业革命</a:t>
            </a:r>
            <a:endParaRPr lang="en-US" sz="3600" b="1">
              <a:latin typeface="Calibri" panose="020F0502020204030204" pitchFamily="34" charset="0"/>
              <a:ea typeface="宋体" panose="02010600030101010101" pitchFamily="2" charset="-122"/>
              <a:cs typeface="Times New Roman" panose="02020603050405020304" pitchFamily="2" charset="0"/>
            </a:endParaRPr>
          </a:p>
          <a:p>
            <a:r>
              <a:rPr lang="en-US" sz="3600" b="1">
                <a:latin typeface="Calibri" panose="020F0502020204030204" pitchFamily="34" charset="0"/>
                <a:ea typeface="宋体" panose="02010600030101010101" pitchFamily="2" charset="-122"/>
                <a:cs typeface="Times New Roman" panose="02020603050405020304" pitchFamily="2" charset="0"/>
              </a:rPr>
              <a:t>1. </a:t>
            </a:r>
            <a:r>
              <a:rPr lang="zh-CN" sz="3600" b="1">
                <a:latin typeface="Calibri" panose="020F0502020204030204" pitchFamily="34" charset="0"/>
                <a:ea typeface="宋体" panose="02010600030101010101" pitchFamily="2" charset="-122"/>
              </a:rPr>
              <a:t>背景：</a:t>
            </a:r>
            <a:r>
              <a:rPr lang="en-US" sz="3600" b="1">
                <a:latin typeface="Calibri" panose="020F0502020204030204" pitchFamily="34" charset="0"/>
                <a:ea typeface="宋体" panose="02010600030101010101" pitchFamily="2" charset="-122"/>
              </a:rPr>
              <a:t>19</a:t>
            </a:r>
            <a:r>
              <a:rPr lang="zh-CN" sz="3600" b="1">
                <a:latin typeface="Calibri" panose="020F0502020204030204" pitchFamily="34" charset="0"/>
                <a:ea typeface="宋体" panose="02010600030101010101" pitchFamily="2" charset="-122"/>
              </a:rPr>
              <a:t>世纪六七十年代到</a:t>
            </a:r>
            <a:r>
              <a:rPr lang="en-US" sz="3600" b="1">
                <a:latin typeface="Calibri" panose="020F0502020204030204" pitchFamily="34" charset="0"/>
                <a:ea typeface="宋体" panose="02010600030101010101" pitchFamily="2" charset="-122"/>
              </a:rPr>
              <a:t>20</a:t>
            </a:r>
            <a:r>
              <a:rPr lang="zh-CN" sz="3600" b="1">
                <a:latin typeface="Calibri" panose="020F0502020204030204" pitchFamily="34" charset="0"/>
                <a:ea typeface="宋体" panose="02010600030101010101" pitchFamily="2" charset="-122"/>
              </a:rPr>
              <a:t>世纪初，众多的新技术、新发明在欧美国家涌现出来，并迅速应用于生产，形成了第二次工业革命。</a:t>
            </a:r>
            <a:endParaRPr lang="en-US" sz="3600" b="1">
              <a:latin typeface="Calibri" panose="020F0502020204030204" pitchFamily="34" charset="0"/>
              <a:ea typeface="宋体" panose="02010600030101010101" pitchFamily="2" charset="-122"/>
              <a:cs typeface="Times New Roman" panose="02020603050405020304" pitchFamily="2" charset="0"/>
            </a:endParaRPr>
          </a:p>
          <a:p>
            <a:r>
              <a:rPr lang="en-US" sz="3600" b="1">
                <a:latin typeface="Calibri" panose="020F0502020204030204" pitchFamily="34" charset="0"/>
                <a:ea typeface="宋体" panose="02010600030101010101" pitchFamily="2" charset="-122"/>
                <a:cs typeface="Times New Roman" panose="02020603050405020304" pitchFamily="2" charset="0"/>
              </a:rPr>
              <a:t>2. </a:t>
            </a:r>
            <a:r>
              <a:rPr lang="zh-CN" sz="3600" b="1">
                <a:latin typeface="Calibri" panose="020F0502020204030204" pitchFamily="34" charset="0"/>
                <a:ea typeface="宋体" panose="02010600030101010101" pitchFamily="2" charset="-122"/>
              </a:rPr>
              <a:t>开始时间：</a:t>
            </a:r>
            <a:r>
              <a:rPr lang="en-US" sz="3600" b="1">
                <a:latin typeface="Calibri" panose="020F0502020204030204" pitchFamily="34" charset="0"/>
                <a:ea typeface="宋体" panose="02010600030101010101" pitchFamily="2" charset="-122"/>
              </a:rPr>
              <a:t>19</a:t>
            </a:r>
            <a:r>
              <a:rPr lang="zh-CN" sz="3600" b="1">
                <a:latin typeface="Calibri" panose="020F0502020204030204" pitchFamily="34" charset="0"/>
                <a:ea typeface="宋体" panose="02010600030101010101" pitchFamily="2" charset="-122"/>
              </a:rPr>
              <a:t>世纪六七十年代。</a:t>
            </a:r>
            <a:endParaRPr lang="en-US" sz="3600" b="1">
              <a:latin typeface="Calibri" panose="020F0502020204030204" pitchFamily="34" charset="0"/>
              <a:ea typeface="宋体" panose="02010600030101010101" pitchFamily="2" charset="-122"/>
              <a:cs typeface="Times New Roman" panose="02020603050405020304" pitchFamily="2" charset="0"/>
            </a:endParaRPr>
          </a:p>
          <a:p>
            <a:r>
              <a:rPr lang="en-US" sz="3600" b="1">
                <a:latin typeface="Calibri" panose="020F0502020204030204" pitchFamily="34" charset="0"/>
                <a:ea typeface="宋体" panose="02010600030101010101" pitchFamily="2" charset="-122"/>
                <a:cs typeface="Times New Roman" panose="02020603050405020304" pitchFamily="2" charset="0"/>
              </a:rPr>
              <a:t>3. </a:t>
            </a:r>
            <a:r>
              <a:rPr lang="zh-CN" sz="3600" b="1">
                <a:latin typeface="Calibri" panose="020F0502020204030204" pitchFamily="34" charset="0"/>
                <a:ea typeface="宋体" panose="02010600030101010101" pitchFamily="2" charset="-122"/>
              </a:rPr>
              <a:t>主要标志：电力的开发和应用。</a:t>
            </a:r>
            <a:endParaRPr lang="en-US" sz="3600" b="1">
              <a:latin typeface="Calibri" panose="020F0502020204030204" pitchFamily="34" charset="0"/>
              <a:ea typeface="宋体" panose="02010600030101010101" pitchFamily="2" charset="-122"/>
              <a:cs typeface="Times New Roman" panose="02020603050405020304" pitchFamily="2" charset="0"/>
            </a:endParaRPr>
          </a:p>
          <a:p>
            <a:r>
              <a:rPr lang="en-US" sz="3600" b="1">
                <a:latin typeface="Calibri" panose="020F0502020204030204" pitchFamily="34" charset="0"/>
                <a:ea typeface="宋体" panose="02010600030101010101" pitchFamily="2" charset="-122"/>
                <a:cs typeface="Times New Roman" panose="02020603050405020304" pitchFamily="2" charset="0"/>
              </a:rPr>
              <a:t>4. </a:t>
            </a:r>
            <a:r>
              <a:rPr lang="zh-CN" sz="3600" b="1">
                <a:latin typeface="Calibri" panose="020F0502020204030204" pitchFamily="34" charset="0"/>
                <a:ea typeface="宋体" panose="02010600030101010101" pitchFamily="2" charset="-122"/>
              </a:rPr>
              <a:t>内容：新技术、新发明的应用。</a:t>
            </a:r>
          </a:p>
          <a:p>
            <a:r>
              <a:rPr lang="zh-CN" sz="3600" b="1">
                <a:latin typeface="Calibri" panose="020F0502020204030204" pitchFamily="34" charset="0"/>
                <a:ea typeface="宋体" panose="02010600030101010101" pitchFamily="2" charset="-122"/>
              </a:rPr>
              <a:t>（</a:t>
            </a:r>
            <a:r>
              <a:rPr lang="en-US" sz="3600" b="1">
                <a:latin typeface="Calibri" panose="020F0502020204030204" pitchFamily="34" charset="0"/>
                <a:ea typeface="宋体" panose="02010600030101010101" pitchFamily="2" charset="-122"/>
                <a:cs typeface="Times New Roman" panose="02020603050405020304" pitchFamily="2" charset="0"/>
              </a:rPr>
              <a:t>1</a:t>
            </a:r>
            <a:r>
              <a:rPr lang="zh-CN" sz="3600" b="1">
                <a:latin typeface="Calibri" panose="020F0502020204030204" pitchFamily="34" charset="0"/>
                <a:ea typeface="宋体" panose="02010600030101010101" pitchFamily="2" charset="-122"/>
              </a:rPr>
              <a:t>）电力成为新的能源进入生产生活领域，是第二次工业革命最显著的成就。</a:t>
            </a:r>
          </a:p>
          <a:p>
            <a:r>
              <a:rPr lang="zh-CN" sz="3600" b="1">
                <a:latin typeface="Calibri" panose="020F0502020204030204" pitchFamily="34" charset="0"/>
                <a:ea typeface="宋体" panose="02010600030101010101" pitchFamily="2" charset="-122"/>
              </a:rPr>
              <a:t>（</a:t>
            </a:r>
            <a:r>
              <a:rPr lang="en-US" sz="3600" b="1">
                <a:latin typeface="Calibri" panose="020F0502020204030204" pitchFamily="34" charset="0"/>
                <a:ea typeface="宋体" panose="02010600030101010101" pitchFamily="2" charset="-122"/>
                <a:cs typeface="Times New Roman" panose="02020603050405020304" pitchFamily="2" charset="0"/>
              </a:rPr>
              <a:t>2</a:t>
            </a:r>
            <a:r>
              <a:rPr lang="zh-CN" sz="3600" b="1">
                <a:latin typeface="Calibri" panose="020F0502020204030204" pitchFamily="34" charset="0"/>
                <a:ea typeface="宋体" panose="02010600030101010101" pitchFamily="2" charset="-122"/>
              </a:rPr>
              <a:t>）内燃机的发明是第二次工业革命中应用技术领域的另一重大成就。</a:t>
            </a:r>
            <a:endParaRPr lang="en-US" sz="3600" b="1">
              <a:latin typeface="Calibri" panose="020F0502020204030204" pitchFamily="34" charset="0"/>
              <a:ea typeface="宋体" panose="02010600030101010101" pitchFamily="2" charset="-122"/>
              <a:cs typeface="Times New Roman" panose="02020603050405020304" pitchFamily="2" charset="0"/>
            </a:endParaRPr>
          </a:p>
          <a:p>
            <a:r>
              <a:rPr lang="en-US" sz="3600" b="1">
                <a:latin typeface="Calibri" panose="020F0502020204030204" pitchFamily="34" charset="0"/>
                <a:ea typeface="宋体" panose="02010600030101010101" pitchFamily="2" charset="-122"/>
                <a:cs typeface="Times New Roman" panose="02020603050405020304" pitchFamily="2" charset="0"/>
              </a:rPr>
              <a:t>5. </a:t>
            </a:r>
            <a:r>
              <a:rPr lang="zh-CN" sz="3600" b="1">
                <a:latin typeface="Calibri" panose="020F0502020204030204" pitchFamily="34" charset="0"/>
                <a:ea typeface="宋体" panose="02010600030101010101" pitchFamily="2" charset="-122"/>
              </a:rPr>
              <a:t>特点：科学研究同工业生产紧密结合。</a:t>
            </a:r>
            <a:endParaRPr lang="en-US" sz="2800" b="1">
              <a:latin typeface="Calibri" panose="020F0502020204030204" pitchFamily="34" charset="0"/>
              <a:ea typeface="宋体" panose="02010600030101010101" pitchFamily="2" charset="-122"/>
              <a:cs typeface="Times New Roman" panose="02020603050405020304" pitchFamily="2" charset="0"/>
            </a:endParaRPr>
          </a:p>
          <a:p>
            <a:endParaRPr lang="zh-CN" altLang="en-US" sz="2800" b="1"/>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框 41985"/>
          <p:cNvSpPr txBox="1"/>
          <p:nvPr/>
        </p:nvSpPr>
        <p:spPr>
          <a:xfrm>
            <a:off x="4318000" y="6477000"/>
            <a:ext cx="3556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第二次工业革命创造发明示意图</a:t>
            </a:r>
          </a:p>
        </p:txBody>
      </p:sp>
      <p:pic>
        <p:nvPicPr>
          <p:cNvPr id="41987" name="图片 41986" descr="g"/>
          <p:cNvPicPr>
            <a:picLocks noChangeAspect="1"/>
          </p:cNvPicPr>
          <p:nvPr/>
        </p:nvPicPr>
        <p:blipFill>
          <a:blip r:embed="rId3">
            <a:lum bright="-12000" contrast="18000"/>
          </a:blip>
          <a:stretch>
            <a:fillRect/>
          </a:stretch>
        </p:blipFill>
        <p:spPr>
          <a:xfrm>
            <a:off x="1781175" y="1028700"/>
            <a:ext cx="8628063" cy="5389563"/>
          </a:xfrm>
          <a:prstGeom prst="rect">
            <a:avLst/>
          </a:prstGeom>
          <a:noFill/>
          <a:ln w="9525">
            <a:noFill/>
          </a:ln>
        </p:spPr>
      </p:pic>
      <p:pic>
        <p:nvPicPr>
          <p:cNvPr id="41988" name="图片 41987" descr="home">
            <a:hlinkClick r:id="" action="ppaction://hlinkshowjump?jump=firstslide" tooltip="返回首页"/>
          </p:cNvPr>
          <p:cNvPicPr preferRelativeResize="0"/>
          <p:nvPr/>
        </p:nvPicPr>
        <p:blipFill>
          <a:blip r:embed="rId4"/>
          <a:stretch>
            <a:fillRect/>
          </a:stretch>
        </p:blipFill>
        <p:spPr>
          <a:xfrm>
            <a:off x="10020300" y="6497638"/>
            <a:ext cx="647700" cy="360362"/>
          </a:xfrm>
          <a:prstGeom prst="rect">
            <a:avLst/>
          </a:prstGeom>
          <a:noFill/>
          <a:ln w="9525">
            <a:noFill/>
          </a:ln>
        </p:spPr>
      </p:pic>
      <p:sp>
        <p:nvSpPr>
          <p:cNvPr id="41989" name="矩形 41988"/>
          <p:cNvSpPr/>
          <p:nvPr/>
        </p:nvSpPr>
        <p:spPr>
          <a:xfrm>
            <a:off x="4191000" y="2513330"/>
            <a:ext cx="3810000" cy="923290"/>
          </a:xfrm>
          <a:prstGeom prst="rect">
            <a:avLst/>
          </a:prstGeom>
          <a:noFill/>
          <a:ln w="9525">
            <a:noFill/>
          </a:ln>
        </p:spPr>
        <p:txBody>
          <a:bodyPr wrap="none" lIns="0" tIns="0" rIns="0" bIns="0" anchor="ctr" anchorCtr="1">
            <a:spAutoFit/>
          </a:bodyPr>
          <a:lstStyle/>
          <a:p>
            <a:pPr algn="ctr"/>
            <a:r>
              <a:rPr lang="zh-CN" altLang="en-US" sz="6000" dirty="0">
                <a:solidFill>
                  <a:srgbClr val="0000FF"/>
                </a:solidFill>
                <a:latin typeface="Arial" panose="020B0604020202020204" pitchFamily="34" charset="0"/>
                <a:ea typeface="华文隶书" panose="02010800040101010101" pitchFamily="2" charset="-122"/>
              </a:rPr>
              <a:t>集中于</a:t>
            </a:r>
            <a:r>
              <a:rPr lang="zh-CN" altLang="en-US" sz="6000" dirty="0">
                <a:solidFill>
                  <a:srgbClr val="FF0000"/>
                </a:solidFill>
                <a:latin typeface="Arial" panose="020B0604020202020204" pitchFamily="34" charset="0"/>
                <a:ea typeface="华文隶书" panose="02010800040101010101" pitchFamily="2" charset="-122"/>
              </a:rPr>
              <a:t>欧美</a:t>
            </a:r>
          </a:p>
        </p:txBody>
      </p:sp>
      <p:sp>
        <p:nvSpPr>
          <p:cNvPr id="41990" name="矩形 41989"/>
          <p:cNvSpPr/>
          <p:nvPr/>
        </p:nvSpPr>
        <p:spPr>
          <a:xfrm>
            <a:off x="2286000" y="3954146"/>
            <a:ext cx="7620000" cy="768985"/>
          </a:xfrm>
          <a:prstGeom prst="rect">
            <a:avLst/>
          </a:prstGeom>
          <a:noFill/>
          <a:ln w="9525">
            <a:noFill/>
          </a:ln>
        </p:spPr>
        <p:txBody>
          <a:bodyPr wrap="none" lIns="0" tIns="0" rIns="0" bIns="0" anchor="ctr" anchorCtr="1">
            <a:spAutoFit/>
          </a:bodyPr>
          <a:lstStyle/>
          <a:p>
            <a:pPr algn="ctr"/>
            <a:r>
              <a:rPr lang="zh-CN" altLang="en-US" sz="5000" dirty="0">
                <a:solidFill>
                  <a:srgbClr val="FF0000"/>
                </a:solidFill>
                <a:latin typeface="Arial" panose="020B0604020202020204" pitchFamily="34" charset="0"/>
                <a:ea typeface="华文隶书" panose="02010800040101010101" pitchFamily="2" charset="-122"/>
              </a:rPr>
              <a:t>启示</a:t>
            </a:r>
            <a:r>
              <a:rPr lang="zh-CN" altLang="en-US" sz="5000" dirty="0">
                <a:solidFill>
                  <a:srgbClr val="0000FF"/>
                </a:solidFill>
                <a:latin typeface="Arial" panose="020B0604020202020204" pitchFamily="34" charset="0"/>
                <a:ea typeface="华文隶书" panose="02010800040101010101" pitchFamily="2" charset="-122"/>
              </a:rPr>
              <a:t>科学技术推动社会进步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41989"/>
                                        </p:tgtEl>
                                        <p:attrNameLst>
                                          <p:attrName>style.visibility</p:attrName>
                                        </p:attrNameLst>
                                      </p:cBhvr>
                                      <p:to>
                                        <p:strVal val="visible"/>
                                      </p:to>
                                    </p:set>
                                    <p:anim calcmode="lin" valueType="num">
                                      <p:cBhvr>
                                        <p:cTn id="7" dur="500" fill="hold"/>
                                        <p:tgtEl>
                                          <p:spTgt spid="41989"/>
                                        </p:tgtEl>
                                        <p:attrNameLst>
                                          <p:attrName>ppt_w</p:attrName>
                                        </p:attrNameLst>
                                      </p:cBhvr>
                                      <p:tavLst>
                                        <p:tav tm="0">
                                          <p:val>
                                            <p:fltVal val="0"/>
                                          </p:val>
                                        </p:tav>
                                        <p:tav tm="100000">
                                          <p:val>
                                            <p:strVal val="#ppt_w"/>
                                          </p:val>
                                        </p:tav>
                                      </p:tavLst>
                                    </p:anim>
                                    <p:anim calcmode="lin" valueType="num">
                                      <p:cBhvr>
                                        <p:cTn id="8" dur="500" fill="hold"/>
                                        <p:tgtEl>
                                          <p:spTgt spid="41989"/>
                                        </p:tgtEl>
                                        <p:attrNameLst>
                                          <p:attrName>ppt_h</p:attrName>
                                        </p:attrNameLst>
                                      </p:cBhvr>
                                      <p:tavLst>
                                        <p:tav tm="0">
                                          <p:val>
                                            <p:fltVal val="0"/>
                                          </p:val>
                                        </p:tav>
                                        <p:tav tm="100000">
                                          <p:val>
                                            <p:strVal val="#ppt_h"/>
                                          </p:val>
                                        </p:tav>
                                      </p:tavLst>
                                    </p:anim>
                                    <p:anim calcmode="lin" valueType="num">
                                      <p:cBhvr>
                                        <p:cTn id="9" dur="500" fill="hold"/>
                                        <p:tgtEl>
                                          <p:spTgt spid="41989"/>
                                        </p:tgtEl>
                                        <p:attrNameLst>
                                          <p:attrName>ppt_x</p:attrName>
                                        </p:attrNameLst>
                                      </p:cBhvr>
                                      <p:tavLst>
                                        <p:tav tm="0">
                                          <p:val>
                                            <p:fltVal val="0.5"/>
                                          </p:val>
                                        </p:tav>
                                        <p:tav tm="100000">
                                          <p:val>
                                            <p:strVal val="#ppt_x"/>
                                          </p:val>
                                        </p:tav>
                                      </p:tavLst>
                                    </p:anim>
                                    <p:anim calcmode="lin" valueType="num">
                                      <p:cBhvr>
                                        <p:cTn id="10" dur="500" fill="hold"/>
                                        <p:tgtEl>
                                          <p:spTgt spid="41989"/>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11" fill="hold">
                      <p:stCondLst>
                        <p:cond delay="indefinite"/>
                      </p:stCondLst>
                      <p:childTnLst>
                        <p:par>
                          <p:cTn id="12" fill="hold">
                            <p:stCondLst>
                              <p:cond delay="0"/>
                            </p:stCondLst>
                            <p:childTnLst>
                              <p:par>
                                <p:cTn id="13" presetID="23" presetClass="entr" presetSubtype="528" fill="hold" grpId="0" nodeType="clickEffect">
                                  <p:stCondLst>
                                    <p:cond delay="0"/>
                                  </p:stCondLst>
                                  <p:childTnLst>
                                    <p:set>
                                      <p:cBhvr>
                                        <p:cTn id="14" dur="1" fill="hold">
                                          <p:stCondLst>
                                            <p:cond delay="0"/>
                                          </p:stCondLst>
                                        </p:cTn>
                                        <p:tgtEl>
                                          <p:spTgt spid="41990"/>
                                        </p:tgtEl>
                                        <p:attrNameLst>
                                          <p:attrName>style.visibility</p:attrName>
                                        </p:attrNameLst>
                                      </p:cBhvr>
                                      <p:to>
                                        <p:strVal val="visible"/>
                                      </p:to>
                                    </p:set>
                                    <p:anim calcmode="lin" valueType="num">
                                      <p:cBhvr>
                                        <p:cTn id="15" dur="500" fill="hold"/>
                                        <p:tgtEl>
                                          <p:spTgt spid="41990"/>
                                        </p:tgtEl>
                                        <p:attrNameLst>
                                          <p:attrName>ppt_w</p:attrName>
                                        </p:attrNameLst>
                                      </p:cBhvr>
                                      <p:tavLst>
                                        <p:tav tm="0">
                                          <p:val>
                                            <p:fltVal val="0"/>
                                          </p:val>
                                        </p:tav>
                                        <p:tav tm="100000">
                                          <p:val>
                                            <p:strVal val="#ppt_w"/>
                                          </p:val>
                                        </p:tav>
                                      </p:tavLst>
                                    </p:anim>
                                    <p:anim calcmode="lin" valueType="num">
                                      <p:cBhvr>
                                        <p:cTn id="16" dur="500" fill="hold"/>
                                        <p:tgtEl>
                                          <p:spTgt spid="41990"/>
                                        </p:tgtEl>
                                        <p:attrNameLst>
                                          <p:attrName>ppt_h</p:attrName>
                                        </p:attrNameLst>
                                      </p:cBhvr>
                                      <p:tavLst>
                                        <p:tav tm="0">
                                          <p:val>
                                            <p:fltVal val="0"/>
                                          </p:val>
                                        </p:tav>
                                        <p:tav tm="100000">
                                          <p:val>
                                            <p:strVal val="#ppt_h"/>
                                          </p:val>
                                        </p:tav>
                                      </p:tavLst>
                                    </p:anim>
                                    <p:anim calcmode="lin" valueType="num">
                                      <p:cBhvr>
                                        <p:cTn id="17" dur="500" fill="hold"/>
                                        <p:tgtEl>
                                          <p:spTgt spid="41990"/>
                                        </p:tgtEl>
                                        <p:attrNameLst>
                                          <p:attrName>ppt_x</p:attrName>
                                        </p:attrNameLst>
                                      </p:cBhvr>
                                      <p:tavLst>
                                        <p:tav tm="0">
                                          <p:val>
                                            <p:fltVal val="0.5"/>
                                          </p:val>
                                        </p:tav>
                                        <p:tav tm="100000">
                                          <p:val>
                                            <p:strVal val="#ppt_x"/>
                                          </p:val>
                                        </p:tav>
                                      </p:tavLst>
                                    </p:anim>
                                    <p:anim calcmode="lin" valueType="num">
                                      <p:cBhvr>
                                        <p:cTn id="18" dur="500" fill="hold"/>
                                        <p:tgtEl>
                                          <p:spTgt spid="41990"/>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p:bldP spid="4199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文本占位符 58369"/>
          <p:cNvSpPr>
            <a:spLocks noGrp="1"/>
          </p:cNvSpPr>
          <p:nvPr>
            <p:ph idx="1"/>
          </p:nvPr>
        </p:nvSpPr>
        <p:spPr>
          <a:xfrm>
            <a:off x="247650" y="189230"/>
            <a:ext cx="11821160" cy="6408420"/>
          </a:xfrm>
        </p:spPr>
        <p:txBody>
          <a:bodyPr>
            <a:noAutofit/>
          </a:bodyPr>
          <a:lstStyle/>
          <a:p>
            <a:pPr fontAlgn="auto">
              <a:lnSpc>
                <a:spcPct val="150000"/>
              </a:lnSpc>
              <a:spcBef>
                <a:spcPts val="600"/>
              </a:spcBef>
              <a:spcAft>
                <a:spcPts val="600"/>
              </a:spcAft>
              <a:buNone/>
            </a:pPr>
            <a:r>
              <a:rPr lang="zh-CN" altLang="en-US" sz="3200" b="1" dirty="0">
                <a:latin typeface="黑体" panose="02010600030101010101" pitchFamily="49" charset="-122"/>
              </a:rPr>
              <a:t>三、第二次工业革命影响</a:t>
            </a:r>
          </a:p>
          <a:p>
            <a:pPr fontAlgn="auto">
              <a:lnSpc>
                <a:spcPct val="150000"/>
              </a:lnSpc>
              <a:spcBef>
                <a:spcPts val="600"/>
              </a:spcBef>
              <a:spcAft>
                <a:spcPts val="600"/>
              </a:spcAft>
              <a:buNone/>
            </a:pPr>
            <a:r>
              <a:rPr lang="en-US" altLang="zh-CN" sz="3200" b="1" dirty="0">
                <a:latin typeface="黑体" panose="02010600030101010101" pitchFamily="49" charset="-122"/>
              </a:rPr>
              <a:t>1</a:t>
            </a:r>
            <a:r>
              <a:rPr lang="zh-CN" altLang="en-US" sz="3200" b="1" dirty="0">
                <a:latin typeface="黑体" panose="02010600030101010101" pitchFamily="49" charset="-122"/>
              </a:rPr>
              <a:t>、第二次工业革命促进了社会生产力的迅猛发展，极大地改变了人们的生活；</a:t>
            </a:r>
          </a:p>
          <a:p>
            <a:pPr fontAlgn="auto">
              <a:lnSpc>
                <a:spcPct val="150000"/>
              </a:lnSpc>
              <a:spcBef>
                <a:spcPts val="600"/>
              </a:spcBef>
              <a:spcAft>
                <a:spcPts val="600"/>
              </a:spcAft>
              <a:buNone/>
            </a:pPr>
            <a:r>
              <a:rPr lang="en-US" altLang="zh-CN" sz="3200" b="1" dirty="0">
                <a:latin typeface="黑体" panose="02010600030101010101" pitchFamily="49" charset="-122"/>
              </a:rPr>
              <a:t>2</a:t>
            </a:r>
            <a:r>
              <a:rPr lang="zh-CN" altLang="en-US" sz="3200" b="1" dirty="0">
                <a:latin typeface="黑体" panose="02010600030101010101" pitchFamily="49" charset="-122"/>
              </a:rPr>
              <a:t>、促成了电力、石油、电器、化工、汽车等一系列新兴工业部门的出现，推动了资本主义国家政治、经济的迅速发展和社会面貌的巨大变化；</a:t>
            </a:r>
          </a:p>
          <a:p>
            <a:pPr fontAlgn="auto">
              <a:lnSpc>
                <a:spcPct val="150000"/>
              </a:lnSpc>
              <a:spcBef>
                <a:spcPts val="600"/>
              </a:spcBef>
              <a:spcAft>
                <a:spcPts val="600"/>
              </a:spcAft>
              <a:buNone/>
            </a:pPr>
            <a:r>
              <a:rPr lang="en-US" altLang="zh-CN" sz="3200" b="1" dirty="0">
                <a:latin typeface="黑体" panose="02010600030101010101" pitchFamily="49" charset="-122"/>
              </a:rPr>
              <a:t>3</a:t>
            </a:r>
            <a:r>
              <a:rPr lang="zh-CN" altLang="en-US" sz="3200" b="1" dirty="0">
                <a:latin typeface="黑体" panose="02010600030101010101" pitchFamily="49" charset="-122"/>
              </a:rPr>
              <a:t>、加速了资本主义世界市场的形成；</a:t>
            </a:r>
          </a:p>
          <a:p>
            <a:pPr fontAlgn="auto">
              <a:lnSpc>
                <a:spcPct val="150000"/>
              </a:lnSpc>
              <a:spcBef>
                <a:spcPts val="600"/>
              </a:spcBef>
              <a:spcAft>
                <a:spcPts val="600"/>
              </a:spcAft>
              <a:buNone/>
            </a:pPr>
            <a:r>
              <a:rPr lang="en-US" altLang="zh-CN" sz="3200" b="1" dirty="0">
                <a:latin typeface="黑体" panose="02010600030101010101" pitchFamily="49" charset="-122"/>
              </a:rPr>
              <a:t>4</a:t>
            </a:r>
            <a:r>
              <a:rPr lang="zh-CN" altLang="en-US" sz="3200" b="1" dirty="0">
                <a:latin typeface="黑体" panose="02010600030101010101" pitchFamily="49" charset="-122"/>
              </a:rPr>
              <a:t>、加快了世界完全联系成为一个整体的进程。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8370">
                                            <p:txEl>
                                              <p:pRg st="1" end="1"/>
                                            </p:txEl>
                                          </p:spTgt>
                                        </p:tgtEl>
                                        <p:attrNameLst>
                                          <p:attrName>style.visibility</p:attrName>
                                        </p:attrNameLst>
                                      </p:cBhvr>
                                      <p:to>
                                        <p:strVal val="visible"/>
                                      </p:to>
                                    </p:set>
                                    <p:anim calcmode="lin" valueType="num">
                                      <p:cBhvr additive="base">
                                        <p:cTn id="7" dur="500" fill="hold"/>
                                        <p:tgtEl>
                                          <p:spTgt spid="5837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8370">
                                            <p:txEl>
                                              <p:pRg st="2" end="2"/>
                                            </p:txEl>
                                          </p:spTgt>
                                        </p:tgtEl>
                                        <p:attrNameLst>
                                          <p:attrName>style.visibility</p:attrName>
                                        </p:attrNameLst>
                                      </p:cBhvr>
                                      <p:to>
                                        <p:strVal val="visible"/>
                                      </p:to>
                                    </p:set>
                                    <p:anim calcmode="lin" valueType="num">
                                      <p:cBhvr additive="base">
                                        <p:cTn id="13" dur="500" fill="hold"/>
                                        <p:tgtEl>
                                          <p:spTgt spid="5837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837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8370">
                                            <p:txEl>
                                              <p:pRg st="3" end="3"/>
                                            </p:txEl>
                                          </p:spTgt>
                                        </p:tgtEl>
                                        <p:attrNameLst>
                                          <p:attrName>style.visibility</p:attrName>
                                        </p:attrNameLst>
                                      </p:cBhvr>
                                      <p:to>
                                        <p:strVal val="visible"/>
                                      </p:to>
                                    </p:set>
                                    <p:anim calcmode="lin" valueType="num">
                                      <p:cBhvr additive="base">
                                        <p:cTn id="19" dur="500" fill="hold"/>
                                        <p:tgtEl>
                                          <p:spTgt spid="58370">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837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8370">
                                            <p:txEl>
                                              <p:pRg st="4" end="4"/>
                                            </p:txEl>
                                          </p:spTgt>
                                        </p:tgtEl>
                                        <p:attrNameLst>
                                          <p:attrName>style.visibility</p:attrName>
                                        </p:attrNameLst>
                                      </p:cBhvr>
                                      <p:to>
                                        <p:strVal val="visible"/>
                                      </p:to>
                                    </p:set>
                                    <p:anim calcmode="lin" valueType="num">
                                      <p:cBhvr additive="base">
                                        <p:cTn id="25" dur="500" fill="hold"/>
                                        <p:tgtEl>
                                          <p:spTgt spid="58370">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837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3" descr="图片2"/>
          <p:cNvPicPr>
            <a:picLocks noChangeAspect="1"/>
          </p:cNvPicPr>
          <p:nvPr/>
        </p:nvPicPr>
        <p:blipFill>
          <a:blip r:embed="rId3"/>
          <a:stretch>
            <a:fillRect/>
          </a:stretch>
        </p:blipFill>
        <p:spPr>
          <a:xfrm>
            <a:off x="1524000" y="0"/>
            <a:ext cx="9144000" cy="6858000"/>
          </a:xfrm>
          <a:prstGeom prst="rect">
            <a:avLst/>
          </a:prstGeom>
          <a:noFill/>
          <a:ln w="9525">
            <a:noFill/>
          </a:ln>
        </p:spPr>
      </p:pic>
      <p:graphicFrame>
        <p:nvGraphicFramePr>
          <p:cNvPr id="163842" name="Group 2"/>
          <p:cNvGraphicFramePr>
            <a:graphicFrameLocks noGrp="1"/>
          </p:cNvGraphicFramePr>
          <p:nvPr/>
        </p:nvGraphicFramePr>
        <p:xfrm>
          <a:off x="1847850" y="1196975"/>
          <a:ext cx="7162800" cy="5391151"/>
        </p:xfrm>
        <a:graphic>
          <a:graphicData uri="http://schemas.openxmlformats.org/drawingml/2006/table">
            <a:tbl>
              <a:tblPr/>
              <a:tblGrid>
                <a:gridCol w="465455"/>
                <a:gridCol w="1191895"/>
                <a:gridCol w="2697480"/>
                <a:gridCol w="2807970"/>
              </a:tblGrid>
              <a:tr h="720725">
                <a:tc>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endParaRPr kumimoji="0" lang="zh-CN" altLang="en-US" sz="39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endParaRP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r>
                        <a:rPr kumimoji="0" lang="zh-CN" altLang="en-US" sz="2100" b="1" i="0" u="none" strike="noStrike" cap="none" normalizeH="0" baseline="0" smtClean="0">
                          <a:ln>
                            <a:noFill/>
                          </a:ln>
                          <a:solidFill>
                            <a:srgbClr val="000058"/>
                          </a:solidFill>
                          <a:effectLst/>
                          <a:latin typeface="宋体" panose="02010600030101010101" pitchFamily="2" charset="-122"/>
                          <a:ea typeface="宋体" panose="02010600030101010101" pitchFamily="2" charset="-122"/>
                          <a:cs typeface="Times New Roman" panose="02020603050405020304" pitchFamily="2" charset="0"/>
                        </a:rPr>
                        <a:t>内 容</a:t>
                      </a:r>
                      <a:endParaRPr kumimoji="0" lang="zh-CN" altLang="en-US" sz="21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endParaRPr>
                    </a:p>
                  </a:txBody>
                  <a:tcPr marL="90000" marR="90000" marT="46800" marB="4680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r>
                        <a:rPr kumimoji="0" lang="zh-CN" altLang="en-US" sz="2600" b="1" i="0" u="none" strike="noStrike" cap="none" normalizeH="0" baseline="0" smtClean="0">
                          <a:ln>
                            <a:noFill/>
                          </a:ln>
                          <a:solidFill>
                            <a:srgbClr val="000058"/>
                          </a:solidFill>
                          <a:effectLst/>
                          <a:latin typeface="宋体" panose="02010600030101010101" pitchFamily="2" charset="-122"/>
                          <a:ea typeface="隶书" pitchFamily="49" charset="-122"/>
                          <a:cs typeface="Times New Roman" panose="02020603050405020304" pitchFamily="2" charset="0"/>
                        </a:rPr>
                        <a:t>第一次工业革命</a:t>
                      </a:r>
                      <a:endParaRPr kumimoji="0" lang="zh-CN" altLang="en-US" sz="2600" b="1" i="0" u="none" strike="noStrike" cap="none" normalizeH="0" baseline="0" smtClean="0">
                        <a:ln>
                          <a:noFill/>
                        </a:ln>
                        <a:solidFill>
                          <a:srgbClr val="000058"/>
                        </a:solidFill>
                        <a:effectLst/>
                        <a:latin typeface="Wingdings" panose="05000000000000000000" pitchFamily="2" charset="2"/>
                        <a:ea typeface="隶书" pitchFamily="49" charset="-122"/>
                        <a:cs typeface="Times New Roman" panose="02020603050405020304" pitchFamily="2" charset="0"/>
                      </a:endParaRPr>
                    </a:p>
                  </a:txBody>
                  <a:tcPr marL="90000" marR="90000" marT="46800" marB="4680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r>
                        <a:rPr kumimoji="0" lang="zh-CN" altLang="en-US" sz="2600" b="1" i="0" u="none" strike="noStrike" cap="none" normalizeH="0" baseline="0" smtClean="0">
                          <a:ln>
                            <a:noFill/>
                          </a:ln>
                          <a:solidFill>
                            <a:srgbClr val="000058"/>
                          </a:solidFill>
                          <a:effectLst/>
                          <a:latin typeface="宋体" panose="02010600030101010101" pitchFamily="2" charset="-122"/>
                          <a:ea typeface="隶书" pitchFamily="49" charset="-122"/>
                          <a:cs typeface="Times New Roman" panose="02020603050405020304" pitchFamily="2" charset="0"/>
                        </a:rPr>
                        <a:t>第二次工业革命</a:t>
                      </a:r>
                      <a:endParaRPr kumimoji="0" lang="zh-CN" altLang="en-US" sz="2600" b="1" i="0" u="none" strike="noStrike" cap="none" normalizeH="0" baseline="0" smtClean="0">
                        <a:ln>
                          <a:noFill/>
                        </a:ln>
                        <a:solidFill>
                          <a:srgbClr val="000058"/>
                        </a:solidFill>
                        <a:effectLst/>
                        <a:latin typeface="Wingdings" panose="05000000000000000000" pitchFamily="2" charset="2"/>
                        <a:ea typeface="隶书" pitchFamily="49" charset="-122"/>
                        <a:cs typeface="Times New Roman" panose="02020603050405020304" pitchFamily="2" charset="0"/>
                      </a:endParaRPr>
                    </a:p>
                  </a:txBody>
                  <a:tcPr marL="90000" marR="90000" marT="46800" marB="4680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r>
              <a:tr h="574675">
                <a:tc rowSpan="6">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r>
                        <a:rPr kumimoji="0" lang="zh-CN" altLang="en-US" sz="2200" b="1" i="0" u="none" strike="noStrike" cap="none" normalizeH="0" baseline="0" smtClean="0">
                          <a:ln>
                            <a:noFill/>
                          </a:ln>
                          <a:solidFill>
                            <a:srgbClr val="000058"/>
                          </a:solidFill>
                          <a:effectLst/>
                          <a:latin typeface="宋体" panose="02010600030101010101" pitchFamily="2" charset="-122"/>
                          <a:ea typeface="宋体" panose="02010600030101010101" pitchFamily="2" charset="-122"/>
                          <a:cs typeface="Times New Roman" panose="02020603050405020304" pitchFamily="2" charset="0"/>
                        </a:rPr>
                        <a:t>不</a:t>
                      </a:r>
                    </a:p>
                    <a:p>
                      <a:pPr marL="0" marR="0" lvl="0" indent="0" algn="l" defTabSz="914400" rtl="0" eaLnBrk="0" fontAlgn="base" latinLnBrk="0" hangingPunct="0">
                        <a:lnSpc>
                          <a:spcPct val="100000"/>
                        </a:lnSpc>
                        <a:spcBef>
                          <a:spcPct val="0"/>
                        </a:spcBef>
                        <a:spcAft>
                          <a:spcPct val="0"/>
                        </a:spcAft>
                        <a:buClr>
                          <a:schemeClr val="accent2"/>
                        </a:buClr>
                        <a:buSzTx/>
                        <a:buFontTx/>
                        <a:buNone/>
                      </a:pPr>
                      <a:endParaRPr kumimoji="0" lang="zh-CN" altLang="en-US" sz="2200" b="1" i="0" u="none" strike="noStrike" cap="none" normalizeH="0" baseline="0" smtClean="0">
                        <a:ln>
                          <a:noFill/>
                        </a:ln>
                        <a:solidFill>
                          <a:srgbClr val="000058"/>
                        </a:solidFill>
                        <a:effectLst/>
                        <a:latin typeface="宋体" panose="02010600030101010101" pitchFamily="2" charset="-122"/>
                        <a:ea typeface="宋体" panose="02010600030101010101" pitchFamily="2" charset="-122"/>
                        <a:cs typeface="Times New Roman" panose="02020603050405020304" pitchFamily="2" charset="0"/>
                      </a:endParaRPr>
                    </a:p>
                    <a:p>
                      <a:pPr marL="0" marR="0" lvl="0" indent="0" algn="l" defTabSz="914400" rtl="0" eaLnBrk="0" fontAlgn="base" latinLnBrk="0" hangingPunct="0">
                        <a:lnSpc>
                          <a:spcPct val="100000"/>
                        </a:lnSpc>
                        <a:spcBef>
                          <a:spcPct val="0"/>
                        </a:spcBef>
                        <a:spcAft>
                          <a:spcPct val="0"/>
                        </a:spcAft>
                        <a:buClr>
                          <a:schemeClr val="accent2"/>
                        </a:buClr>
                        <a:buSzTx/>
                        <a:buFontTx/>
                        <a:buNone/>
                      </a:pPr>
                      <a:r>
                        <a:rPr kumimoji="0" lang="zh-CN" altLang="en-US" sz="2200" b="1" i="0" u="none" strike="noStrike" cap="none" normalizeH="0" baseline="0" smtClean="0">
                          <a:ln>
                            <a:noFill/>
                          </a:ln>
                          <a:solidFill>
                            <a:srgbClr val="000058"/>
                          </a:solidFill>
                          <a:effectLst/>
                          <a:latin typeface="宋体" panose="02010600030101010101" pitchFamily="2" charset="-122"/>
                          <a:ea typeface="宋体" panose="02010600030101010101" pitchFamily="2" charset="-122"/>
                          <a:cs typeface="Times New Roman" panose="02020603050405020304" pitchFamily="2" charset="0"/>
                        </a:rPr>
                        <a:t>同</a:t>
                      </a:r>
                    </a:p>
                    <a:p>
                      <a:pPr marL="0" marR="0" lvl="0" indent="0" algn="l" defTabSz="914400" rtl="0" eaLnBrk="0" fontAlgn="base" latinLnBrk="0" hangingPunct="0">
                        <a:lnSpc>
                          <a:spcPct val="100000"/>
                        </a:lnSpc>
                        <a:spcBef>
                          <a:spcPct val="0"/>
                        </a:spcBef>
                        <a:spcAft>
                          <a:spcPct val="0"/>
                        </a:spcAft>
                        <a:buClr>
                          <a:schemeClr val="accent2"/>
                        </a:buClr>
                        <a:buSzTx/>
                        <a:buFontTx/>
                        <a:buNone/>
                      </a:pPr>
                      <a:endParaRPr kumimoji="0" lang="zh-CN" altLang="en-US" sz="2200" b="1" i="0" u="none" strike="noStrike" cap="none" normalizeH="0" baseline="0" smtClean="0">
                        <a:ln>
                          <a:noFill/>
                        </a:ln>
                        <a:solidFill>
                          <a:srgbClr val="000058"/>
                        </a:solidFill>
                        <a:effectLst/>
                        <a:latin typeface="宋体" panose="02010600030101010101" pitchFamily="2" charset="-122"/>
                        <a:ea typeface="宋体" panose="02010600030101010101" pitchFamily="2" charset="-122"/>
                        <a:cs typeface="Times New Roman" panose="02020603050405020304" pitchFamily="2" charset="0"/>
                      </a:endParaRPr>
                    </a:p>
                    <a:p>
                      <a:pPr marL="0" marR="0" lvl="0" indent="0" algn="l" defTabSz="914400" rtl="0" eaLnBrk="0" fontAlgn="base" latinLnBrk="0" hangingPunct="0">
                        <a:lnSpc>
                          <a:spcPct val="100000"/>
                        </a:lnSpc>
                        <a:spcBef>
                          <a:spcPct val="0"/>
                        </a:spcBef>
                        <a:spcAft>
                          <a:spcPct val="0"/>
                        </a:spcAft>
                        <a:buClr>
                          <a:schemeClr val="accent2"/>
                        </a:buClr>
                        <a:buSzTx/>
                        <a:buFontTx/>
                        <a:buNone/>
                      </a:pPr>
                      <a:r>
                        <a:rPr kumimoji="0" lang="zh-CN" altLang="en-US" sz="2200" b="1" i="0" u="none" strike="noStrike" cap="none" normalizeH="0" baseline="0" smtClean="0">
                          <a:ln>
                            <a:noFill/>
                          </a:ln>
                          <a:solidFill>
                            <a:srgbClr val="000058"/>
                          </a:solidFill>
                          <a:effectLst/>
                          <a:latin typeface="宋体" panose="02010600030101010101" pitchFamily="2" charset="-122"/>
                          <a:ea typeface="宋体" panose="02010600030101010101" pitchFamily="2" charset="-122"/>
                          <a:cs typeface="Times New Roman" panose="02020603050405020304" pitchFamily="2" charset="0"/>
                        </a:rPr>
                        <a:t>点</a:t>
                      </a:r>
                      <a:endParaRPr kumimoji="0" lang="zh-CN" altLang="en-US" sz="22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endParaRP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r>
                        <a:rPr kumimoji="0" lang="zh-CN" altLang="en-US" sz="2100" b="1" i="0" u="none" strike="noStrike" cap="none" normalizeH="0" baseline="0" smtClean="0">
                          <a:ln>
                            <a:noFill/>
                          </a:ln>
                          <a:solidFill>
                            <a:srgbClr val="000058"/>
                          </a:solidFill>
                          <a:effectLst/>
                          <a:latin typeface="宋体" panose="02010600030101010101" pitchFamily="2" charset="-122"/>
                          <a:ea typeface="宋体" panose="02010600030101010101" pitchFamily="2" charset="-122"/>
                          <a:cs typeface="Times New Roman" panose="02020603050405020304" pitchFamily="2" charset="0"/>
                        </a:rPr>
                        <a:t>发明者</a:t>
                      </a:r>
                      <a:endParaRPr kumimoji="0" lang="zh-CN" altLang="en-US" sz="21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endParaRPr>
                    </a:p>
                  </a:txBody>
                  <a:tcPr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endParaRPr kumimoji="0" lang="zh-CN" altLang="en-US" sz="21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endParaRPr>
                    </a:p>
                  </a:txBody>
                  <a:tcPr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endParaRPr kumimoji="0" lang="zh-CN" altLang="en-US" sz="21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endParaRPr>
                    </a:p>
                  </a:txBody>
                  <a:tcPr marL="90000" marR="90000" marT="46800" marB="4680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r>
              <a:tr h="649288">
                <a:tc vMerge="1">
                  <a:txBody>
                    <a:bodyPr/>
                    <a:lstStyle/>
                    <a:p>
                      <a:endParaRPr lang="zh-CN"/>
                    </a:p>
                  </a:txBody>
                  <a:tcPr/>
                </a:tc>
                <a:tc>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r>
                        <a:rPr kumimoji="0" lang="zh-CN" altLang="en-US" sz="2100" b="1" i="0" u="none" strike="noStrike" cap="none" normalizeH="0" baseline="0" smtClean="0">
                          <a:ln>
                            <a:noFill/>
                          </a:ln>
                          <a:solidFill>
                            <a:srgbClr val="000058"/>
                          </a:solidFill>
                          <a:effectLst/>
                          <a:latin typeface="宋体" panose="02010600030101010101" pitchFamily="2" charset="-122"/>
                          <a:ea typeface="宋体" panose="02010600030101010101" pitchFamily="2" charset="-122"/>
                          <a:cs typeface="Times New Roman" panose="02020603050405020304" pitchFamily="2" charset="0"/>
                        </a:rPr>
                        <a:t>发明基础</a:t>
                      </a:r>
                    </a:p>
                  </a:txBody>
                  <a:tcPr marL="0" marR="0" marT="0" marB="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endParaRPr kumimoji="0" lang="zh-CN" altLang="en-US" sz="39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endParaRPr>
                    </a:p>
                  </a:txBody>
                  <a:tcPr marL="0" marR="0" marT="0" marB="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endParaRPr kumimoji="0" lang="zh-CN" altLang="en-US" sz="39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endParaRPr>
                    </a:p>
                  </a:txBody>
                  <a:tcPr marL="0" marR="0" marT="0" marB="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r>
              <a:tr h="1430337">
                <a:tc vMerge="1">
                  <a:txBody>
                    <a:bodyPr/>
                    <a:lstStyle/>
                    <a:p>
                      <a:endParaRPr lang="zh-CN"/>
                    </a:p>
                  </a:txBody>
                  <a:tcPr/>
                </a:tc>
                <a:tc>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r>
                        <a:rPr kumimoji="0" lang="zh-CN" altLang="en-US" sz="2200" b="1" i="0" u="none" strike="noStrike" cap="none" normalizeH="0" baseline="0" smtClean="0">
                          <a:ln>
                            <a:noFill/>
                          </a:ln>
                          <a:solidFill>
                            <a:srgbClr val="000058"/>
                          </a:solidFill>
                          <a:effectLst/>
                          <a:latin typeface="宋体" panose="02010600030101010101" pitchFamily="2" charset="-122"/>
                          <a:ea typeface="宋体" panose="02010600030101010101" pitchFamily="2" charset="-122"/>
                          <a:cs typeface="Times New Roman" panose="02020603050405020304" pitchFamily="2" charset="0"/>
                        </a:rPr>
                        <a:t>时 间</a:t>
                      </a:r>
                    </a:p>
                  </a:txBody>
                  <a:tcPr marL="0" marR="0" marT="0" marB="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endParaRPr kumimoji="0" lang="zh-CN" altLang="en-US" sz="1700" b="1" i="0" u="none" strike="noStrike" cap="none" normalizeH="0" baseline="0" smtClean="0">
                        <a:ln>
                          <a:noFill/>
                        </a:ln>
                        <a:solidFill>
                          <a:srgbClr val="003300"/>
                        </a:solidFill>
                        <a:effectLst/>
                        <a:latin typeface="Wingdings" panose="05000000000000000000" pitchFamily="2" charset="2"/>
                        <a:ea typeface="宋体" panose="02010600030101010101" pitchFamily="2" charset="-122"/>
                      </a:endParaRPr>
                    </a:p>
                  </a:txBody>
                  <a:tcPr marL="0" marR="0" marT="0" marB="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endParaRPr kumimoji="0" lang="zh-CN" altLang="en-US" sz="21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endParaRPr>
                    </a:p>
                  </a:txBody>
                  <a:tcPr marL="0" marR="0" marT="0" marB="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r>
              <a:tr h="719138">
                <a:tc vMerge="1">
                  <a:txBody>
                    <a:bodyPr/>
                    <a:lstStyle/>
                    <a:p>
                      <a:endParaRPr lang="zh-CN"/>
                    </a:p>
                  </a:txBody>
                  <a:tcPr/>
                </a:tc>
                <a:tc>
                  <a:txBody>
                    <a:bodyPr/>
                    <a:lstStyle/>
                    <a:p>
                      <a:pPr marL="0" marR="0" lvl="0" indent="0" algn="ctr" defTabSz="914400" rtl="0" eaLnBrk="0" fontAlgn="base" latinLnBrk="0" hangingPunct="0">
                        <a:lnSpc>
                          <a:spcPct val="100000"/>
                        </a:lnSpc>
                        <a:spcBef>
                          <a:spcPct val="0"/>
                        </a:spcBef>
                        <a:spcAft>
                          <a:spcPct val="0"/>
                        </a:spcAft>
                        <a:buClr>
                          <a:schemeClr val="accent2"/>
                        </a:buClr>
                        <a:buSzTx/>
                        <a:buFontTx/>
                        <a:buNone/>
                      </a:pPr>
                      <a:r>
                        <a:rPr kumimoji="0" lang="zh-CN" altLang="en-US" sz="22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rPr>
                        <a:t>主要国家</a:t>
                      </a:r>
                    </a:p>
                  </a:txBody>
                  <a:tcPr marL="0" marR="0" marT="0" marB="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accent2"/>
                        </a:buClr>
                        <a:buSzTx/>
                        <a:buFontTx/>
                        <a:buNone/>
                      </a:pPr>
                      <a:endParaRPr kumimoji="0" lang="zh-CN" altLang="en-US" sz="21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endParaRPr>
                    </a:p>
                  </a:txBody>
                  <a:tcPr marL="0" marR="0" marT="0" marB="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accent2"/>
                        </a:buClr>
                        <a:buSzTx/>
                        <a:buFontTx/>
                        <a:buNone/>
                      </a:pPr>
                      <a:endParaRPr kumimoji="0" lang="zh-CN" altLang="en-US" sz="21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endParaRPr>
                    </a:p>
                  </a:txBody>
                  <a:tcPr marL="0" marR="0" marT="0" marB="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r>
              <a:tr h="647700">
                <a:tc vMerge="1">
                  <a:txBody>
                    <a:bodyPr/>
                    <a:lstStyle/>
                    <a:p>
                      <a:endParaRPr lang="zh-CN"/>
                    </a:p>
                  </a:txBody>
                  <a:tcPr/>
                </a:tc>
                <a:tc>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r>
                        <a:rPr kumimoji="0" lang="zh-CN" altLang="en-US" sz="2100" b="1" i="0" u="none" strike="noStrike" cap="none" normalizeH="0" baseline="0" smtClean="0">
                          <a:ln>
                            <a:noFill/>
                          </a:ln>
                          <a:solidFill>
                            <a:srgbClr val="000058"/>
                          </a:solidFill>
                          <a:effectLst/>
                          <a:latin typeface="宋体" panose="02010600030101010101" pitchFamily="2" charset="-122"/>
                          <a:ea typeface="宋体" panose="02010600030101010101" pitchFamily="2" charset="-122"/>
                          <a:cs typeface="Times New Roman" panose="02020603050405020304" pitchFamily="2" charset="0"/>
                        </a:rPr>
                        <a:t>重要标志</a:t>
                      </a:r>
                      <a:endParaRPr kumimoji="0" lang="zh-CN" altLang="en-US" sz="21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endParaRPr>
                    </a:p>
                  </a:txBody>
                  <a:tcPr marL="0" marR="0" marT="0" marB="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endParaRPr kumimoji="0" lang="zh-CN" altLang="en-US" sz="2100" b="1" i="0" u="none" strike="noStrike" cap="none" normalizeH="0" baseline="0" smtClean="0">
                        <a:ln>
                          <a:noFill/>
                        </a:ln>
                        <a:solidFill>
                          <a:srgbClr val="000058"/>
                        </a:solidFill>
                        <a:effectLst/>
                        <a:latin typeface="宋体" panose="02010600030101010101" pitchFamily="2" charset="-122"/>
                        <a:ea typeface="宋体" panose="02010600030101010101" pitchFamily="2" charset="-122"/>
                        <a:cs typeface="Times New Roman" panose="02020603050405020304" pitchFamily="2" charset="0"/>
                      </a:endParaRPr>
                    </a:p>
                  </a:txBody>
                  <a:tcPr marL="0" marR="0" marT="0" marB="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accent2"/>
                        </a:buClr>
                        <a:buSzTx/>
                        <a:buFontTx/>
                        <a:buNone/>
                      </a:pPr>
                      <a:endParaRPr kumimoji="0" lang="zh-CN" altLang="en-US" sz="21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endParaRPr>
                    </a:p>
                  </a:txBody>
                  <a:tcPr marL="0" marR="0" marT="0" marB="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triangle" w="med" len="med"/>
                    </a:lnB>
                    <a:lnTlToBr>
                      <a:noFill/>
                    </a:lnTlToBr>
                    <a:lnBlToTr>
                      <a:noFill/>
                    </a:lnBlToTr>
                    <a:solidFill>
                      <a:schemeClr val="bg1"/>
                    </a:solidFill>
                  </a:tcPr>
                </a:tc>
              </a:tr>
              <a:tr h="649288">
                <a:tc vMerge="1">
                  <a:txBody>
                    <a:bodyPr/>
                    <a:lstStyle/>
                    <a:p>
                      <a:endParaRPr lang="zh-CN"/>
                    </a:p>
                  </a:txBody>
                  <a:tcPr/>
                </a:tc>
                <a:tc>
                  <a:txBody>
                    <a:bodyPr/>
                    <a:lstStyle/>
                    <a:p>
                      <a:pPr marL="0" marR="0" lvl="0" indent="0" algn="ctr" defTabSz="914400" rtl="0" eaLnBrk="0" fontAlgn="base" latinLnBrk="0" hangingPunct="0">
                        <a:lnSpc>
                          <a:spcPct val="100000"/>
                        </a:lnSpc>
                        <a:spcBef>
                          <a:spcPct val="0"/>
                        </a:spcBef>
                        <a:spcAft>
                          <a:spcPct val="0"/>
                        </a:spcAft>
                        <a:buClr>
                          <a:schemeClr val="accent2"/>
                        </a:buClr>
                        <a:buSzTx/>
                        <a:buFontTx/>
                        <a:buNone/>
                      </a:pPr>
                      <a:r>
                        <a:rPr kumimoji="0" lang="zh-CN" altLang="en-US" sz="2100" b="1" i="0" u="none" strike="noStrike" cap="none" normalizeH="0" baseline="0" smtClean="0">
                          <a:ln>
                            <a:noFill/>
                          </a:ln>
                          <a:solidFill>
                            <a:srgbClr val="000058"/>
                          </a:solidFill>
                          <a:effectLst/>
                          <a:latin typeface="宋体" panose="02010600030101010101" pitchFamily="2" charset="-122"/>
                          <a:ea typeface="宋体" panose="02010600030101010101" pitchFamily="2" charset="-122"/>
                          <a:cs typeface="Times New Roman" panose="02020603050405020304" pitchFamily="2" charset="0"/>
                        </a:rPr>
                        <a:t>开始部门</a:t>
                      </a:r>
                      <a:endParaRPr kumimoji="0" lang="zh-CN" altLang="en-US" sz="21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endParaRPr>
                    </a:p>
                  </a:txBody>
                  <a:tcPr marL="0" marR="0" marT="0" marB="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accent2"/>
                        </a:buClr>
                        <a:buSzTx/>
                        <a:buFontTx/>
                        <a:buNone/>
                      </a:pPr>
                      <a:endParaRPr kumimoji="0" lang="zh-CN" altLang="en-US" sz="21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endParaRPr>
                    </a:p>
                  </a:txBody>
                  <a:tcPr marL="0" marR="0" marT="0" marB="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triangl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accent2"/>
                        </a:buClr>
                        <a:buSzTx/>
                        <a:buFontTx/>
                        <a:buNone/>
                      </a:pPr>
                      <a:endParaRPr kumimoji="0" lang="zh-CN" altLang="en-US" sz="2100" b="1" i="0" u="none" strike="noStrike" cap="none" normalizeH="0" baseline="0" smtClean="0">
                        <a:ln>
                          <a:noFill/>
                        </a:ln>
                        <a:solidFill>
                          <a:srgbClr val="000058"/>
                        </a:solidFill>
                        <a:effectLst/>
                        <a:latin typeface="Wingdings" panose="05000000000000000000" pitchFamily="2" charset="2"/>
                        <a:ea typeface="宋体" panose="02010600030101010101" pitchFamily="2" charset="-122"/>
                      </a:endParaRPr>
                    </a:p>
                  </a:txBody>
                  <a:tcPr marL="0" marR="0" marT="0" marB="0" anchor="ctr" anchorCtr="1" horzOverflow="overflow">
                    <a:lnL w="12700" cap="flat" cmpd="sng" algn="ctr">
                      <a:solidFill>
                        <a:srgbClr val="000000"/>
                      </a:solidFill>
                      <a:prstDash val="solid"/>
                      <a:round/>
                      <a:headEnd type="none" w="med" len="med"/>
                      <a:tailEnd type="triangl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triangl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grpSp>
        <p:nvGrpSpPr>
          <p:cNvPr id="2" name="Group 42"/>
          <p:cNvGrpSpPr/>
          <p:nvPr/>
        </p:nvGrpSpPr>
        <p:grpSpPr>
          <a:xfrm>
            <a:off x="8686800" y="4038600"/>
            <a:ext cx="1738313" cy="1198563"/>
            <a:chOff x="4416" y="777"/>
            <a:chExt cx="1095" cy="755"/>
          </a:xfrm>
        </p:grpSpPr>
        <p:sp>
          <p:nvSpPr>
            <p:cNvPr id="23612" name="Text Box 43"/>
            <p:cNvSpPr txBox="1"/>
            <p:nvPr/>
          </p:nvSpPr>
          <p:spPr>
            <a:xfrm>
              <a:off x="4785" y="777"/>
              <a:ext cx="726" cy="755"/>
            </a:xfrm>
            <a:prstGeom prst="rect">
              <a:avLst/>
            </a:prstGeom>
            <a:solidFill>
              <a:srgbClr val="FFFF00"/>
            </a:solidFill>
            <a:ln w="38100">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15000"/>
                </a:spcBef>
                <a:buNone/>
              </a:pPr>
              <a:r>
                <a:rPr lang="zh-CN" altLang="en-US" sz="2400" b="1" dirty="0">
                  <a:solidFill>
                    <a:srgbClr val="0000FF"/>
                  </a:solidFill>
                  <a:latin typeface="Times New Roman" panose="02020603050405020304" pitchFamily="2" charset="0"/>
                </a:rPr>
                <a:t>多个国家同时进行</a:t>
              </a:r>
            </a:p>
          </p:txBody>
        </p:sp>
        <p:sp>
          <p:nvSpPr>
            <p:cNvPr id="23613" name="AutoShape 44"/>
            <p:cNvSpPr/>
            <p:nvPr/>
          </p:nvSpPr>
          <p:spPr>
            <a:xfrm>
              <a:off x="4416" y="1094"/>
              <a:ext cx="363" cy="409"/>
            </a:xfrm>
            <a:custGeom>
              <a:avLst/>
              <a:gdLst>
                <a:gd name="txL" fmla="*/ 0 w 21600"/>
                <a:gd name="txT" fmla="*/ 0 h 21600"/>
                <a:gd name="txR" fmla="*/ 21600 w 21600"/>
                <a:gd name="txB" fmla="*/ 21600 h 21600"/>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txL" t="txT" r="txR" b="txB"/>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FF3300">
                <a:alpha val="100000"/>
              </a:srgbClr>
            </a:solidFill>
            <a:ln w="38100" cap="flat" cmpd="sng">
              <a:solidFill>
                <a:srgbClr val="FFFF00">
                  <a:alpha val="100000"/>
                </a:srgbClr>
              </a:solidFill>
              <a:prstDash val="solid"/>
              <a:miter lim="800000"/>
              <a:headEnd type="none" w="med" len="med"/>
              <a:tailEnd type="none" w="med" len="med"/>
            </a:ln>
          </p:spPr>
          <p:txBody>
            <a:bodyPr/>
            <a:lstStyle/>
            <a:p>
              <a:endParaRPr lang="zh-CN" altLang="en-US"/>
            </a:p>
          </p:txBody>
        </p:sp>
      </p:grpSp>
      <p:sp>
        <p:nvSpPr>
          <p:cNvPr id="163885" name="Text Box 45"/>
          <p:cNvSpPr txBox="1"/>
          <p:nvPr/>
        </p:nvSpPr>
        <p:spPr>
          <a:xfrm>
            <a:off x="3648075" y="1989138"/>
            <a:ext cx="2449513" cy="979805"/>
          </a:xfrm>
          <a:prstGeom prst="rect">
            <a:avLst/>
          </a:prstGeom>
          <a:noFill/>
          <a:ln w="38100">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85000"/>
              </a:lnSpc>
              <a:spcBef>
                <a:spcPct val="0"/>
              </a:spcBef>
              <a:buNone/>
            </a:pPr>
            <a:r>
              <a:rPr lang="zh-CN" altLang="en-US" sz="2400" b="1" dirty="0">
                <a:solidFill>
                  <a:srgbClr val="000058"/>
                </a:solidFill>
                <a:latin typeface="Times New Roman" panose="02020603050405020304" pitchFamily="2" charset="0"/>
              </a:rPr>
              <a:t>工匠、技师	</a:t>
            </a:r>
          </a:p>
          <a:p>
            <a:pPr marL="0" lvl="0" indent="0" eaLnBrk="1" hangingPunct="1">
              <a:lnSpc>
                <a:spcPct val="85000"/>
              </a:lnSpc>
              <a:spcBef>
                <a:spcPct val="0"/>
              </a:spcBef>
              <a:buNone/>
            </a:pPr>
            <a:endParaRPr lang="zh-CN" altLang="en-US" sz="2000" b="1" dirty="0">
              <a:solidFill>
                <a:srgbClr val="000058"/>
              </a:solidFill>
              <a:latin typeface="Times New Roman" panose="02020603050405020304" pitchFamily="2" charset="0"/>
            </a:endParaRPr>
          </a:p>
          <a:p>
            <a:pPr marL="0" lvl="0" indent="0" eaLnBrk="1" hangingPunct="1">
              <a:lnSpc>
                <a:spcPct val="85000"/>
              </a:lnSpc>
              <a:spcBef>
                <a:spcPct val="0"/>
              </a:spcBef>
              <a:buNone/>
            </a:pPr>
            <a:endParaRPr lang="zh-CN" altLang="en-US" sz="2400" b="1" dirty="0">
              <a:solidFill>
                <a:schemeClr val="hlink"/>
              </a:solidFill>
              <a:latin typeface="Times New Roman" panose="02020603050405020304" pitchFamily="2" charset="0"/>
            </a:endParaRPr>
          </a:p>
        </p:txBody>
      </p:sp>
      <p:sp>
        <p:nvSpPr>
          <p:cNvPr id="163887" name="Text Box 47"/>
          <p:cNvSpPr txBox="1"/>
          <p:nvPr/>
        </p:nvSpPr>
        <p:spPr>
          <a:xfrm>
            <a:off x="3425825" y="5313363"/>
            <a:ext cx="2971800" cy="1045210"/>
          </a:xfrm>
          <a:prstGeom prst="rect">
            <a:avLst/>
          </a:prstGeom>
          <a:noFill/>
          <a:ln w="38100">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000" b="1" dirty="0">
                <a:solidFill>
                  <a:srgbClr val="000058"/>
                </a:solidFill>
                <a:latin typeface="Times New Roman" panose="02020603050405020304" pitchFamily="2" charset="0"/>
              </a:rPr>
              <a:t>改良蒸汽机－</a:t>
            </a:r>
            <a:r>
              <a:rPr lang="zh-CN" altLang="en-US" sz="2000" b="1" dirty="0">
                <a:solidFill>
                  <a:srgbClr val="FF0000"/>
                </a:solidFill>
                <a:latin typeface="Times New Roman" panose="02020603050405020304" pitchFamily="2" charset="0"/>
              </a:rPr>
              <a:t>蒸汽时代</a:t>
            </a:r>
          </a:p>
          <a:p>
            <a:pPr marL="0" lvl="0" indent="0" eaLnBrk="1" hangingPunct="1">
              <a:spcBef>
                <a:spcPct val="0"/>
              </a:spcBef>
              <a:buNone/>
            </a:pPr>
            <a:endParaRPr lang="zh-CN" altLang="en-US" sz="1800" b="1" dirty="0">
              <a:solidFill>
                <a:srgbClr val="000058"/>
              </a:solidFill>
              <a:latin typeface="Times New Roman" panose="02020603050405020304" pitchFamily="2" charset="0"/>
            </a:endParaRPr>
          </a:p>
          <a:p>
            <a:pPr marL="0" lvl="0" indent="0" eaLnBrk="1" hangingPunct="1">
              <a:spcBef>
                <a:spcPct val="0"/>
              </a:spcBef>
              <a:buNone/>
            </a:pPr>
            <a:r>
              <a:rPr lang="zh-CN" altLang="en-US" sz="2400" b="1" dirty="0">
                <a:solidFill>
                  <a:srgbClr val="0000FF"/>
                </a:solidFill>
                <a:latin typeface="Times New Roman" panose="02020603050405020304" pitchFamily="2" charset="0"/>
              </a:rPr>
              <a:t>       棉纺织</a:t>
            </a:r>
            <a:endParaRPr lang="zh-CN" altLang="en-US" sz="2400" b="1" dirty="0">
              <a:solidFill>
                <a:srgbClr val="FF0000"/>
              </a:solidFill>
              <a:latin typeface="Times New Roman" panose="02020603050405020304" pitchFamily="2" charset="0"/>
            </a:endParaRPr>
          </a:p>
        </p:txBody>
      </p:sp>
      <p:sp>
        <p:nvSpPr>
          <p:cNvPr id="23595" name="Text Box 48"/>
          <p:cNvSpPr txBox="1"/>
          <p:nvPr/>
        </p:nvSpPr>
        <p:spPr>
          <a:xfrm>
            <a:off x="3432175" y="4510088"/>
            <a:ext cx="2808288" cy="460375"/>
          </a:xfrm>
          <a:prstGeom prst="rect">
            <a:avLst/>
          </a:prstGeom>
          <a:noFill/>
          <a:ln w="38100">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endParaRPr lang="zh-CN" altLang="en-US" sz="2400" dirty="0">
              <a:latin typeface="Times New Roman" panose="02020603050405020304" pitchFamily="2" charset="0"/>
            </a:endParaRPr>
          </a:p>
        </p:txBody>
      </p:sp>
      <p:sp>
        <p:nvSpPr>
          <p:cNvPr id="163889" name="Text Box 49"/>
          <p:cNvSpPr txBox="1"/>
          <p:nvPr/>
        </p:nvSpPr>
        <p:spPr>
          <a:xfrm>
            <a:off x="3581400" y="3352800"/>
            <a:ext cx="2362200" cy="706755"/>
          </a:xfrm>
          <a:prstGeom prst="rect">
            <a:avLst/>
          </a:prstGeom>
          <a:noFill/>
          <a:ln w="317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000" b="1" dirty="0">
                <a:solidFill>
                  <a:srgbClr val="000058"/>
                </a:solidFill>
                <a:latin typeface="Times New Roman" panose="02020603050405020304" pitchFamily="2" charset="0"/>
              </a:rPr>
              <a:t>18</a:t>
            </a:r>
            <a:r>
              <a:rPr lang="zh-CN" altLang="en-US" sz="2000" b="1" dirty="0">
                <a:solidFill>
                  <a:srgbClr val="000058"/>
                </a:solidFill>
                <a:latin typeface="Times New Roman" panose="02020603050405020304" pitchFamily="2" charset="0"/>
              </a:rPr>
              <a:t>世纪中期</a:t>
            </a:r>
            <a:r>
              <a:rPr lang="en-US" altLang="zh-CN" sz="2000" b="1" dirty="0">
                <a:solidFill>
                  <a:srgbClr val="000058"/>
                </a:solidFill>
                <a:latin typeface="Times New Roman" panose="02020603050405020304" pitchFamily="2" charset="0"/>
              </a:rPr>
              <a:t>-19</a:t>
            </a:r>
            <a:r>
              <a:rPr lang="zh-CN" altLang="en-US" sz="2000" b="1" dirty="0">
                <a:solidFill>
                  <a:srgbClr val="000058"/>
                </a:solidFill>
                <a:latin typeface="Times New Roman" panose="02020603050405020304" pitchFamily="2" charset="0"/>
              </a:rPr>
              <a:t>世纪中期</a:t>
            </a:r>
          </a:p>
        </p:txBody>
      </p:sp>
      <p:sp>
        <p:nvSpPr>
          <p:cNvPr id="163890" name="Text Box 50"/>
          <p:cNvSpPr txBox="1"/>
          <p:nvPr/>
        </p:nvSpPr>
        <p:spPr>
          <a:xfrm>
            <a:off x="6169025" y="3213100"/>
            <a:ext cx="3024188" cy="1260475"/>
          </a:xfrm>
          <a:prstGeom prst="rect">
            <a:avLst/>
          </a:prstGeom>
          <a:noFill/>
          <a:ln w="38100">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en-US" altLang="zh-CN" sz="2400" b="1" dirty="0">
                <a:solidFill>
                  <a:srgbClr val="000058"/>
                </a:solidFill>
                <a:latin typeface="Times New Roman" panose="02020603050405020304" pitchFamily="2" charset="0"/>
              </a:rPr>
              <a:t>1870</a:t>
            </a:r>
            <a:r>
              <a:rPr lang="zh-CN" altLang="en-US" sz="2400" b="1" dirty="0">
                <a:solidFill>
                  <a:srgbClr val="000058"/>
                </a:solidFill>
                <a:latin typeface="Times New Roman" panose="02020603050405020304" pitchFamily="2" charset="0"/>
              </a:rPr>
              <a:t>－－</a:t>
            </a:r>
          </a:p>
          <a:p>
            <a:pPr marL="0" lvl="0" indent="0" eaLnBrk="1" hangingPunct="1">
              <a:spcBef>
                <a:spcPct val="0"/>
              </a:spcBef>
              <a:buNone/>
            </a:pPr>
            <a:r>
              <a:rPr lang="zh-CN" altLang="en-US" sz="2400" b="1" dirty="0">
                <a:solidFill>
                  <a:srgbClr val="000058"/>
                </a:solidFill>
                <a:latin typeface="Times New Roman" panose="02020603050405020304" pitchFamily="2" charset="0"/>
              </a:rPr>
              <a:t>  </a:t>
            </a:r>
            <a:r>
              <a:rPr lang="en-US" altLang="zh-CN" sz="2400" b="1" dirty="0">
                <a:solidFill>
                  <a:srgbClr val="000058"/>
                </a:solidFill>
                <a:latin typeface="Times New Roman" panose="02020603050405020304" pitchFamily="2" charset="0"/>
              </a:rPr>
              <a:t>19</a:t>
            </a:r>
            <a:r>
              <a:rPr lang="zh-CN" altLang="en-US" sz="2400" b="1" dirty="0">
                <a:solidFill>
                  <a:srgbClr val="000058"/>
                </a:solidFill>
                <a:latin typeface="Times New Roman" panose="02020603050405020304" pitchFamily="2" charset="0"/>
              </a:rPr>
              <a:t>世纪末</a:t>
            </a:r>
            <a:r>
              <a:rPr lang="en-US" altLang="zh-CN" sz="2400" b="1" dirty="0">
                <a:solidFill>
                  <a:srgbClr val="000058"/>
                </a:solidFill>
                <a:latin typeface="Times New Roman" panose="02020603050405020304" pitchFamily="2" charset="0"/>
              </a:rPr>
              <a:t>20</a:t>
            </a:r>
            <a:r>
              <a:rPr lang="zh-CN" altLang="en-US" sz="2400" b="1" dirty="0">
                <a:solidFill>
                  <a:srgbClr val="000058"/>
                </a:solidFill>
                <a:latin typeface="Times New Roman" panose="02020603050405020304" pitchFamily="2" charset="0"/>
              </a:rPr>
              <a:t>世纪初</a:t>
            </a:r>
          </a:p>
          <a:p>
            <a:pPr marL="0" lvl="0" indent="0" eaLnBrk="1" hangingPunct="1">
              <a:spcBef>
                <a:spcPct val="0"/>
              </a:spcBef>
              <a:buNone/>
            </a:pPr>
            <a:r>
              <a:rPr lang="zh-CN" altLang="en-US" sz="2800" dirty="0">
                <a:latin typeface="Times New Roman" panose="02020603050405020304" pitchFamily="2" charset="0"/>
              </a:rPr>
              <a:t>       </a:t>
            </a:r>
            <a:endParaRPr lang="zh-CN" altLang="en-US" dirty="0">
              <a:solidFill>
                <a:srgbClr val="0000FF"/>
              </a:solidFill>
              <a:latin typeface="Times New Roman" panose="02020603050405020304" pitchFamily="2" charset="0"/>
            </a:endParaRPr>
          </a:p>
        </p:txBody>
      </p:sp>
      <p:sp>
        <p:nvSpPr>
          <p:cNvPr id="163891" name="Text Box 51"/>
          <p:cNvSpPr txBox="1"/>
          <p:nvPr/>
        </p:nvSpPr>
        <p:spPr>
          <a:xfrm>
            <a:off x="6313488" y="1989138"/>
            <a:ext cx="2376487" cy="666115"/>
          </a:xfrm>
          <a:prstGeom prst="rect">
            <a:avLst/>
          </a:prstGeom>
          <a:noFill/>
          <a:ln w="38100">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85000"/>
              </a:lnSpc>
              <a:spcBef>
                <a:spcPct val="0"/>
              </a:spcBef>
              <a:buNone/>
            </a:pPr>
            <a:r>
              <a:rPr lang="zh-CN" altLang="en-US" sz="2400" b="1" dirty="0">
                <a:solidFill>
                  <a:srgbClr val="000058"/>
                </a:solidFill>
                <a:latin typeface="Times New Roman" panose="02020603050405020304" pitchFamily="2" charset="0"/>
              </a:rPr>
              <a:t>科学家、工程师</a:t>
            </a:r>
          </a:p>
          <a:p>
            <a:pPr marL="0" lvl="0" indent="0" eaLnBrk="1" hangingPunct="1">
              <a:lnSpc>
                <a:spcPct val="85000"/>
              </a:lnSpc>
              <a:spcBef>
                <a:spcPct val="0"/>
              </a:spcBef>
              <a:buNone/>
            </a:pPr>
            <a:endParaRPr lang="zh-CN" altLang="en-US" sz="2000" b="1" dirty="0">
              <a:solidFill>
                <a:srgbClr val="000058"/>
              </a:solidFill>
              <a:latin typeface="Times New Roman" panose="02020603050405020304" pitchFamily="2" charset="0"/>
            </a:endParaRPr>
          </a:p>
        </p:txBody>
      </p:sp>
      <p:sp>
        <p:nvSpPr>
          <p:cNvPr id="163892" name="Text Box 52"/>
          <p:cNvSpPr txBox="1"/>
          <p:nvPr/>
        </p:nvSpPr>
        <p:spPr>
          <a:xfrm>
            <a:off x="6313488" y="4602163"/>
            <a:ext cx="2447925" cy="460375"/>
          </a:xfrm>
          <a:prstGeom prst="rect">
            <a:avLst/>
          </a:prstGeom>
          <a:noFill/>
          <a:ln w="38100">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400" b="1" dirty="0">
                <a:solidFill>
                  <a:srgbClr val="0000FF"/>
                </a:solidFill>
                <a:latin typeface="Times New Roman" panose="02020603050405020304" pitchFamily="2" charset="0"/>
              </a:rPr>
              <a:t>主要美、德</a:t>
            </a:r>
          </a:p>
        </p:txBody>
      </p:sp>
      <p:sp>
        <p:nvSpPr>
          <p:cNvPr id="163893" name="Text Box 53"/>
          <p:cNvSpPr txBox="1"/>
          <p:nvPr/>
        </p:nvSpPr>
        <p:spPr>
          <a:xfrm>
            <a:off x="3886200" y="4724400"/>
            <a:ext cx="1295400" cy="460375"/>
          </a:xfrm>
          <a:prstGeom prst="rect">
            <a:avLst/>
          </a:prstGeom>
          <a:noFill/>
          <a:ln w="38100">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400" b="1" dirty="0">
                <a:solidFill>
                  <a:srgbClr val="0000FF"/>
                </a:solidFill>
                <a:latin typeface="Times New Roman" panose="02020603050405020304" pitchFamily="2" charset="0"/>
              </a:rPr>
              <a:t>英国</a:t>
            </a:r>
            <a:endParaRPr lang="zh-CN" altLang="en-US" sz="2400" b="1" dirty="0">
              <a:solidFill>
                <a:schemeClr val="hlink"/>
              </a:solidFill>
              <a:latin typeface="Times New Roman" panose="02020603050405020304" pitchFamily="2" charset="0"/>
            </a:endParaRPr>
          </a:p>
        </p:txBody>
      </p:sp>
      <p:sp>
        <p:nvSpPr>
          <p:cNvPr id="23601" name="Line 54"/>
          <p:cNvSpPr/>
          <p:nvPr/>
        </p:nvSpPr>
        <p:spPr>
          <a:xfrm>
            <a:off x="2281238" y="1917700"/>
            <a:ext cx="6696075" cy="0"/>
          </a:xfrm>
          <a:prstGeom prst="line">
            <a:avLst/>
          </a:prstGeom>
          <a:ln w="38100" cap="flat" cmpd="sng">
            <a:solidFill>
              <a:schemeClr val="tx1"/>
            </a:solidFill>
            <a:prstDash val="solid"/>
            <a:headEnd type="none" w="med" len="med"/>
            <a:tailEnd type="none" w="med" len="med"/>
          </a:ln>
        </p:spPr>
      </p:sp>
      <p:sp>
        <p:nvSpPr>
          <p:cNvPr id="23602" name="Line 55"/>
          <p:cNvSpPr/>
          <p:nvPr/>
        </p:nvSpPr>
        <p:spPr>
          <a:xfrm>
            <a:off x="2281238" y="3141663"/>
            <a:ext cx="6696075" cy="0"/>
          </a:xfrm>
          <a:prstGeom prst="line">
            <a:avLst/>
          </a:prstGeom>
          <a:ln w="38100" cap="flat" cmpd="sng">
            <a:solidFill>
              <a:schemeClr val="tx1"/>
            </a:solidFill>
            <a:prstDash val="solid"/>
            <a:headEnd type="none" w="med" len="med"/>
            <a:tailEnd type="none" w="med" len="med"/>
          </a:ln>
        </p:spPr>
      </p:sp>
      <p:sp>
        <p:nvSpPr>
          <p:cNvPr id="23603" name="Line 56"/>
          <p:cNvSpPr/>
          <p:nvPr/>
        </p:nvSpPr>
        <p:spPr>
          <a:xfrm>
            <a:off x="2281238" y="5229225"/>
            <a:ext cx="6696075" cy="0"/>
          </a:xfrm>
          <a:prstGeom prst="line">
            <a:avLst/>
          </a:prstGeom>
          <a:ln w="38100" cap="flat" cmpd="sng">
            <a:solidFill>
              <a:schemeClr val="tx1"/>
            </a:solidFill>
            <a:prstDash val="solid"/>
            <a:headEnd type="none" w="med" len="med"/>
            <a:tailEnd type="none" w="med" len="med"/>
          </a:ln>
        </p:spPr>
      </p:sp>
      <p:sp>
        <p:nvSpPr>
          <p:cNvPr id="163897" name="Text Box 57"/>
          <p:cNvSpPr txBox="1"/>
          <p:nvPr/>
        </p:nvSpPr>
        <p:spPr>
          <a:xfrm>
            <a:off x="6097588" y="5302250"/>
            <a:ext cx="3095625" cy="1076325"/>
          </a:xfrm>
          <a:prstGeom prst="rect">
            <a:avLst/>
          </a:prstGeom>
          <a:noFill/>
          <a:ln w="38100">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sz="2000" b="1" dirty="0">
                <a:solidFill>
                  <a:srgbClr val="000058"/>
                </a:solidFill>
                <a:latin typeface="Times New Roman" panose="02020603050405020304" pitchFamily="2" charset="0"/>
              </a:rPr>
              <a:t>电力广泛应用－</a:t>
            </a:r>
            <a:r>
              <a:rPr lang="zh-CN" altLang="en-US" sz="2000" b="1" dirty="0">
                <a:solidFill>
                  <a:srgbClr val="FF0000"/>
                </a:solidFill>
                <a:latin typeface="Times New Roman" panose="02020603050405020304" pitchFamily="2" charset="0"/>
              </a:rPr>
              <a:t>电气时代</a:t>
            </a:r>
            <a:endParaRPr lang="zh-CN" altLang="en-US" sz="2000" b="1" dirty="0">
              <a:solidFill>
                <a:srgbClr val="000058"/>
              </a:solidFill>
              <a:latin typeface="Times New Roman" panose="02020603050405020304" pitchFamily="2" charset="0"/>
            </a:endParaRPr>
          </a:p>
          <a:p>
            <a:pPr marL="0" lvl="0" indent="0" eaLnBrk="1" hangingPunct="1">
              <a:spcBef>
                <a:spcPct val="0"/>
              </a:spcBef>
              <a:buNone/>
            </a:pPr>
            <a:endParaRPr lang="zh-CN" altLang="en-US" sz="2000" b="1" dirty="0">
              <a:solidFill>
                <a:srgbClr val="000058"/>
              </a:solidFill>
              <a:latin typeface="Times New Roman" panose="02020603050405020304" pitchFamily="2" charset="0"/>
            </a:endParaRPr>
          </a:p>
          <a:p>
            <a:pPr marL="0" lvl="0" indent="0" eaLnBrk="1" hangingPunct="1">
              <a:spcBef>
                <a:spcPct val="0"/>
              </a:spcBef>
              <a:buNone/>
            </a:pPr>
            <a:r>
              <a:rPr lang="zh-CN" altLang="en-US" sz="2400" b="1" dirty="0">
                <a:solidFill>
                  <a:srgbClr val="000058"/>
                </a:solidFill>
                <a:latin typeface="Times New Roman" panose="02020603050405020304" pitchFamily="2" charset="0"/>
              </a:rPr>
              <a:t>　     电力</a:t>
            </a:r>
            <a:endParaRPr lang="zh-CN" altLang="en-US" sz="2400" b="1" dirty="0">
              <a:solidFill>
                <a:srgbClr val="FF0000"/>
              </a:solidFill>
              <a:latin typeface="Times New Roman" panose="02020603050405020304" pitchFamily="2" charset="0"/>
            </a:endParaRPr>
          </a:p>
        </p:txBody>
      </p:sp>
      <p:sp>
        <p:nvSpPr>
          <p:cNvPr id="163908" name="Text Box 68"/>
          <p:cNvSpPr txBox="1"/>
          <p:nvPr/>
        </p:nvSpPr>
        <p:spPr>
          <a:xfrm>
            <a:off x="3648075" y="2636838"/>
            <a:ext cx="2376488"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zh-CN" altLang="en-US" sz="2400" b="1" dirty="0">
                <a:solidFill>
                  <a:srgbClr val="0000FF"/>
                </a:solidFill>
                <a:latin typeface="Times New Roman" panose="02020603050405020304" pitchFamily="2" charset="0"/>
              </a:rPr>
              <a:t>生产实践</a:t>
            </a:r>
            <a:r>
              <a:rPr lang="zh-CN" altLang="en-US" sz="2400" b="1" dirty="0">
                <a:solidFill>
                  <a:srgbClr val="FF0000"/>
                </a:solidFill>
                <a:ea typeface="黑体" panose="02010600030101010101" pitchFamily="49" charset="-122"/>
              </a:rPr>
              <a:t>的总结</a:t>
            </a:r>
          </a:p>
        </p:txBody>
      </p:sp>
      <p:sp>
        <p:nvSpPr>
          <p:cNvPr id="163909" name="Text Box 69"/>
          <p:cNvSpPr txBox="1">
            <a:spLocks noChangeArrowheads="1"/>
          </p:cNvSpPr>
          <p:nvPr/>
        </p:nvSpPr>
        <p:spPr bwMode="auto">
          <a:xfrm>
            <a:off x="6384925" y="2636838"/>
            <a:ext cx="2520950" cy="1050925"/>
          </a:xfrm>
          <a:prstGeom prst="rect">
            <a:avLst/>
          </a:prstGeom>
          <a:noFill/>
          <a:ln w="9525">
            <a:noFill/>
            <a:miter lim="800000"/>
          </a:ln>
          <a:effectLst/>
        </p:spPr>
        <p:txBody>
          <a:bodyPr>
            <a:spAutoFit/>
          </a:bodyPr>
          <a:lstStyle/>
          <a:p>
            <a:pPr marR="0" defTabSz="914400" eaLnBrk="1" hangingPunct="1">
              <a:lnSpc>
                <a:spcPct val="85000"/>
              </a:lnSpc>
              <a:buClrTx/>
              <a:buSzTx/>
              <a:buFontTx/>
              <a:buNone/>
              <a:defRPr/>
            </a:pPr>
            <a:r>
              <a:rPr kumimoji="1" lang="zh-CN" altLang="en-US" sz="2400" b="1" kern="1200" cap="none" spc="0" normalizeH="0" baseline="0" noProof="0">
                <a:solidFill>
                  <a:srgbClr val="0000FF"/>
                </a:solidFill>
                <a:latin typeface="Times New Roman" panose="02020603050405020304" pitchFamily="2" charset="0"/>
                <a:ea typeface="宋体" panose="02010600030101010101" pitchFamily="2" charset="-122"/>
                <a:cs typeface="+mn-cs"/>
              </a:rPr>
              <a:t>自然科学成果</a:t>
            </a:r>
          </a:p>
          <a:p>
            <a:pPr marR="0" defTabSz="914400" eaLnBrk="1" hangingPunct="1">
              <a:spcBef>
                <a:spcPct val="50000"/>
              </a:spcBef>
              <a:buClrTx/>
              <a:buSzTx/>
              <a:buFontTx/>
              <a:buNone/>
              <a:defRPr/>
            </a:pPr>
            <a:endPar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endParaRPr>
          </a:p>
        </p:txBody>
      </p:sp>
      <p:sp>
        <p:nvSpPr>
          <p:cNvPr id="23607" name="WordArt 70" descr="白色大理石"/>
          <p:cNvSpPr>
            <a:spLocks noTextEdit="1"/>
          </p:cNvSpPr>
          <p:nvPr/>
        </p:nvSpPr>
        <p:spPr>
          <a:xfrm>
            <a:off x="1992313" y="260350"/>
            <a:ext cx="2160587" cy="744538"/>
          </a:xfrm>
          <a:prstGeom prst="rect">
            <a:avLst/>
          </a:prstGeom>
        </p:spPr>
        <p:txBody>
          <a:bodyPr wrap="none" fromWordArt="1">
            <a:prstTxWarp prst="textPlain">
              <a:avLst>
                <a:gd name="adj" fmla="val 50000"/>
              </a:avLst>
            </a:prstTxWarp>
            <a:normAutofit/>
            <a:scene3d>
              <a:camera prst="legacyObliqueRight">
                <a:rot lat="0" lon="0" rev="0"/>
              </a:camera>
              <a:lightRig rig="legacyHarsh3" dir="t"/>
            </a:scene3d>
            <a:sp3d extrusionH="100000" prstMaterial="legacyMatte">
              <a:extrusionClr>
                <a:srgbClr val="663300"/>
              </a:extrusionClr>
            </a:sp3d>
          </a:bodyPr>
          <a:lstStyle/>
          <a:p>
            <a:pPr algn="ctr"/>
            <a:r>
              <a:rPr lang="zh-CN" altLang="en-US" sz="3600" b="1">
                <a:solidFill>
                  <a:srgbClr val="FFFF00"/>
                </a:solidFill>
                <a:latin typeface="黑体" panose="02010600030101010101" pitchFamily="49" charset="-122"/>
                <a:ea typeface="黑体" panose="02010600030101010101" pitchFamily="49" charset="-122"/>
              </a:rPr>
              <a:t>本课内容回顾</a:t>
            </a:r>
          </a:p>
        </p:txBody>
      </p:sp>
      <p:sp>
        <p:nvSpPr>
          <p:cNvPr id="23608" name="Rectangle 72"/>
          <p:cNvSpPr/>
          <p:nvPr/>
        </p:nvSpPr>
        <p:spPr>
          <a:xfrm>
            <a:off x="6024563" y="333375"/>
            <a:ext cx="4175125" cy="649288"/>
          </a:xfrm>
          <a:prstGeom prst="rect">
            <a:avLst/>
          </a:prstGeom>
          <a:solidFill>
            <a:srgbClr val="0000FF"/>
          </a:solidFill>
          <a:ln w="9525" cap="flat" cmpd="sng">
            <a:solidFill>
              <a:schemeClr val="tx1"/>
            </a:solid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eaLnBrk="1" hangingPunct="1">
              <a:spcBef>
                <a:spcPct val="0"/>
              </a:spcBef>
              <a:buNone/>
            </a:pPr>
            <a:r>
              <a:rPr lang="zh-CN" altLang="en-US" dirty="0">
                <a:solidFill>
                  <a:schemeClr val="bg1"/>
                </a:solidFill>
                <a:ea typeface="华文细黑" pitchFamily="2" charset="-122"/>
              </a:rPr>
              <a:t>第二次工业革命的内容</a:t>
            </a:r>
          </a:p>
        </p:txBody>
      </p:sp>
      <p:grpSp>
        <p:nvGrpSpPr>
          <p:cNvPr id="3" name="Group 42"/>
          <p:cNvGrpSpPr/>
          <p:nvPr/>
        </p:nvGrpSpPr>
        <p:grpSpPr>
          <a:xfrm>
            <a:off x="8769350" y="1781175"/>
            <a:ext cx="1738313" cy="1198563"/>
            <a:chOff x="4416" y="777"/>
            <a:chExt cx="1095" cy="755"/>
          </a:xfrm>
        </p:grpSpPr>
        <p:sp>
          <p:nvSpPr>
            <p:cNvPr id="23610" name="Text Box 43"/>
            <p:cNvSpPr txBox="1"/>
            <p:nvPr/>
          </p:nvSpPr>
          <p:spPr>
            <a:xfrm>
              <a:off x="4785" y="777"/>
              <a:ext cx="726" cy="755"/>
            </a:xfrm>
            <a:prstGeom prst="rect">
              <a:avLst/>
            </a:prstGeom>
            <a:solidFill>
              <a:srgbClr val="FFFF00"/>
            </a:solidFill>
            <a:ln w="38100">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15000"/>
                </a:spcBef>
                <a:buNone/>
              </a:pPr>
              <a:r>
                <a:rPr lang="zh-CN" altLang="en-US" sz="2400" b="1" dirty="0">
                  <a:solidFill>
                    <a:srgbClr val="0000FF"/>
                  </a:solidFill>
                  <a:latin typeface="Times New Roman" panose="02020603050405020304" pitchFamily="2" charset="0"/>
                </a:rPr>
                <a:t>科学和技术紧密结合</a:t>
              </a:r>
            </a:p>
          </p:txBody>
        </p:sp>
        <p:sp>
          <p:nvSpPr>
            <p:cNvPr id="23611" name="AutoShape 44"/>
            <p:cNvSpPr/>
            <p:nvPr/>
          </p:nvSpPr>
          <p:spPr>
            <a:xfrm>
              <a:off x="4416" y="1094"/>
              <a:ext cx="363" cy="409"/>
            </a:xfrm>
            <a:custGeom>
              <a:avLst/>
              <a:gdLst>
                <a:gd name="txL" fmla="*/ 0 w 21600"/>
                <a:gd name="txT" fmla="*/ 0 h 21600"/>
                <a:gd name="txR" fmla="*/ 21600 w 21600"/>
                <a:gd name="txB" fmla="*/ 21600 h 21600"/>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txL" t="txT" r="txR" b="txB"/>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FF3300">
                <a:alpha val="100000"/>
              </a:srgbClr>
            </a:solidFill>
            <a:ln w="38100" cap="flat" cmpd="sng">
              <a:solidFill>
                <a:srgbClr val="FFFF00">
                  <a:alpha val="100000"/>
                </a:srgbClr>
              </a:solidFill>
              <a:prstDash val="solid"/>
              <a:miter lim="800000"/>
              <a:headEnd type="none" w="med" len="med"/>
              <a:tailEnd type="none" w="med" len="med"/>
            </a:ln>
          </p:spPr>
          <p:txBody>
            <a:bodyPr/>
            <a:lstStyle/>
            <a:p>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3885"/>
                                        </p:tgtEl>
                                        <p:attrNameLst>
                                          <p:attrName>style.visibility</p:attrName>
                                        </p:attrNameLst>
                                      </p:cBhvr>
                                      <p:to>
                                        <p:strVal val="visible"/>
                                      </p:to>
                                    </p:set>
                                    <p:animEffect transition="in" filter="dissolve">
                                      <p:cBhvr>
                                        <p:cTn id="7" dur="500"/>
                                        <p:tgtEl>
                                          <p:spTgt spid="16388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3891"/>
                                        </p:tgtEl>
                                        <p:attrNameLst>
                                          <p:attrName>style.visibility</p:attrName>
                                        </p:attrNameLst>
                                      </p:cBhvr>
                                      <p:to>
                                        <p:strVal val="visible"/>
                                      </p:to>
                                    </p:set>
                                    <p:animEffect transition="in" filter="dissolve">
                                      <p:cBhvr>
                                        <p:cTn id="12" dur="500"/>
                                        <p:tgtEl>
                                          <p:spTgt spid="16389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3908">
                                            <p:txEl>
                                              <p:pRg st="0" end="0"/>
                                            </p:txEl>
                                          </p:spTgt>
                                        </p:tgtEl>
                                        <p:attrNameLst>
                                          <p:attrName>style.visibility</p:attrName>
                                        </p:attrNameLst>
                                      </p:cBhvr>
                                      <p:to>
                                        <p:strVal val="visible"/>
                                      </p:to>
                                    </p:set>
                                    <p:animEffect transition="in" filter="blinds(horizontal)">
                                      <p:cBhvr>
                                        <p:cTn id="17" dur="500"/>
                                        <p:tgtEl>
                                          <p:spTgt spid="16390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3909">
                                            <p:txEl>
                                              <p:pRg st="0" end="0"/>
                                            </p:txEl>
                                          </p:spTgt>
                                        </p:tgtEl>
                                        <p:attrNameLst>
                                          <p:attrName>style.visibility</p:attrName>
                                        </p:attrNameLst>
                                      </p:cBhvr>
                                      <p:to>
                                        <p:strVal val="visible"/>
                                      </p:to>
                                    </p:set>
                                    <p:animEffect transition="in" filter="blinds(horizontal)">
                                      <p:cBhvr>
                                        <p:cTn id="22" dur="500"/>
                                        <p:tgtEl>
                                          <p:spTgt spid="16390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ssolv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63889"/>
                                        </p:tgtEl>
                                        <p:attrNameLst>
                                          <p:attrName>style.visibility</p:attrName>
                                        </p:attrNameLst>
                                      </p:cBhvr>
                                      <p:to>
                                        <p:strVal val="visible"/>
                                      </p:to>
                                    </p:set>
                                    <p:animEffect transition="in" filter="dissolve">
                                      <p:cBhvr>
                                        <p:cTn id="32" dur="500"/>
                                        <p:tgtEl>
                                          <p:spTgt spid="163889"/>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63890"/>
                                        </p:tgtEl>
                                        <p:attrNameLst>
                                          <p:attrName>style.visibility</p:attrName>
                                        </p:attrNameLst>
                                      </p:cBhvr>
                                      <p:to>
                                        <p:strVal val="visible"/>
                                      </p:to>
                                    </p:set>
                                    <p:animEffect transition="in" filter="dissolve">
                                      <p:cBhvr>
                                        <p:cTn id="37" dur="500"/>
                                        <p:tgtEl>
                                          <p:spTgt spid="163890"/>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63893"/>
                                        </p:tgtEl>
                                        <p:attrNameLst>
                                          <p:attrName>style.visibility</p:attrName>
                                        </p:attrNameLst>
                                      </p:cBhvr>
                                      <p:to>
                                        <p:strVal val="visible"/>
                                      </p:to>
                                    </p:set>
                                    <p:animEffect transition="in" filter="dissolve">
                                      <p:cBhvr>
                                        <p:cTn id="42" dur="500"/>
                                        <p:tgtEl>
                                          <p:spTgt spid="163893"/>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63892"/>
                                        </p:tgtEl>
                                        <p:attrNameLst>
                                          <p:attrName>style.visibility</p:attrName>
                                        </p:attrNameLst>
                                      </p:cBhvr>
                                      <p:to>
                                        <p:strVal val="visible"/>
                                      </p:to>
                                    </p:set>
                                    <p:animEffect transition="in" filter="dissolve">
                                      <p:cBhvr>
                                        <p:cTn id="47" dur="500"/>
                                        <p:tgtEl>
                                          <p:spTgt spid="163892"/>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dissolve">
                                      <p:cBhvr>
                                        <p:cTn id="52" dur="5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163887"/>
                                        </p:tgtEl>
                                        <p:attrNameLst>
                                          <p:attrName>style.visibility</p:attrName>
                                        </p:attrNameLst>
                                      </p:cBhvr>
                                      <p:to>
                                        <p:strVal val="visible"/>
                                      </p:to>
                                    </p:set>
                                    <p:animEffect transition="in" filter="dissolve">
                                      <p:cBhvr>
                                        <p:cTn id="57" dur="500"/>
                                        <p:tgtEl>
                                          <p:spTgt spid="163887"/>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63897"/>
                                        </p:tgtEl>
                                        <p:attrNameLst>
                                          <p:attrName>style.visibility</p:attrName>
                                        </p:attrNameLst>
                                      </p:cBhvr>
                                      <p:to>
                                        <p:strVal val="visible"/>
                                      </p:to>
                                    </p:set>
                                    <p:animEffect transition="in" filter="dissolve">
                                      <p:cBhvr>
                                        <p:cTn id="62" dur="500"/>
                                        <p:tgtEl>
                                          <p:spTgt spid="1638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5" grpId="0"/>
      <p:bldP spid="163889" grpId="0"/>
      <p:bldP spid="163890" grpId="0"/>
      <p:bldP spid="163891" grpId="0"/>
      <p:bldP spid="163892" grpId="0"/>
      <p:bldP spid="163893" grpId="0"/>
      <p:bldP spid="16389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文本框 56321"/>
          <p:cNvSpPr txBox="1"/>
          <p:nvPr/>
        </p:nvSpPr>
        <p:spPr>
          <a:xfrm>
            <a:off x="1524000" y="754698"/>
            <a:ext cx="797560" cy="230505"/>
          </a:xfrm>
          <a:prstGeom prst="rect">
            <a:avLst/>
          </a:prstGeom>
          <a:noFill/>
          <a:ln w="9525">
            <a:noFill/>
          </a:ln>
        </p:spPr>
        <p:txBody>
          <a:bodyPr wrap="none" lIns="36000" tIns="0" rIns="0" bIns="0" anchor="ctr" anchorCtr="1">
            <a:spAutoFit/>
          </a:bodyPr>
          <a:lstStyle/>
          <a:p>
            <a:r>
              <a:rPr lang="zh-CN" altLang="en-US" sz="1500" dirty="0">
                <a:solidFill>
                  <a:srgbClr val="996633"/>
                </a:solidFill>
                <a:latin typeface="Times New Roman" panose="02020603050405020304" pitchFamily="2" charset="0"/>
                <a:ea typeface="黑体" panose="02010600030101010101" pitchFamily="49" charset="-122"/>
              </a:rPr>
              <a:t>学习测评</a:t>
            </a:r>
          </a:p>
        </p:txBody>
      </p:sp>
      <p:sp>
        <p:nvSpPr>
          <p:cNvPr id="56323" name="文本框 56322"/>
          <p:cNvSpPr txBox="1"/>
          <p:nvPr/>
        </p:nvSpPr>
        <p:spPr>
          <a:xfrm>
            <a:off x="1709738" y="1079500"/>
            <a:ext cx="8839200" cy="2877185"/>
          </a:xfrm>
          <a:prstGeom prst="rect">
            <a:avLst/>
          </a:prstGeom>
          <a:noFill/>
          <a:ln w="9525">
            <a:noFill/>
          </a:ln>
        </p:spPr>
        <p:txBody>
          <a:bodyPr lIns="0" tIns="0" rIns="0" bIns="0">
            <a:spAutoFit/>
          </a:bodyPr>
          <a:lstStyle/>
          <a:p>
            <a:r>
              <a:rPr lang="en-US" altLang="zh-CN" sz="2200" dirty="0">
                <a:latin typeface="楷体_GB2312" panose="02010609030101010101" charset="-122"/>
                <a:ea typeface="楷体_GB2312" panose="02010609030101010101" charset="-122"/>
              </a:rPr>
              <a:t>1.</a:t>
            </a:r>
            <a:r>
              <a:rPr lang="zh-CN" altLang="en-US" sz="2200" dirty="0">
                <a:latin typeface="楷体_GB2312" panose="02010609030101010101" charset="-122"/>
                <a:ea typeface="楷体_GB2312" panose="02010609030101010101" charset="-122"/>
              </a:rPr>
              <a:t>发明世界上第一辆汽车的是（　　　）。</a:t>
            </a:r>
          </a:p>
          <a:p>
            <a:pPr>
              <a:lnSpc>
                <a:spcPct val="150000"/>
              </a:lnSpc>
            </a:pP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A.</a:t>
            </a:r>
            <a:r>
              <a:rPr lang="zh-CN" altLang="en-US" sz="2200" dirty="0">
                <a:latin typeface="楷体_GB2312" panose="02010609030101010101" charset="-122"/>
                <a:ea typeface="楷体_GB2312" panose="02010609030101010101" charset="-122"/>
              </a:rPr>
              <a:t>卡尔</a:t>
            </a:r>
            <a:r>
              <a:rPr lang="en-US" altLang="zh-CN" sz="2200" dirty="0">
                <a:latin typeface="Times New Roman" panose="02020603050405020304" pitchFamily="2" charset="0"/>
                <a:ea typeface="楷体_GB2312" panose="02010609030101010101" charset="-122"/>
              </a:rPr>
              <a:t>·</a:t>
            </a:r>
            <a:r>
              <a:rPr lang="zh-CN" altLang="en-US" sz="2200" dirty="0">
                <a:latin typeface="楷体_GB2312" panose="02010609030101010101" charset="-122"/>
                <a:ea typeface="楷体_GB2312" panose="02010609030101010101" charset="-122"/>
              </a:rPr>
              <a:t>本茨　　　</a:t>
            </a:r>
            <a:r>
              <a:rPr lang="en-US" altLang="zh-CN" sz="2200" dirty="0">
                <a:latin typeface="楷体_GB2312" panose="02010609030101010101" charset="-122"/>
                <a:ea typeface="楷体_GB2312" panose="02010609030101010101" charset="-122"/>
              </a:rPr>
              <a:t>B.</a:t>
            </a:r>
            <a:r>
              <a:rPr lang="zh-CN" altLang="en-US" sz="2200" dirty="0">
                <a:latin typeface="楷体_GB2312" panose="02010609030101010101" charset="-122"/>
                <a:ea typeface="楷体_GB2312" panose="02010609030101010101" charset="-122"/>
              </a:rPr>
              <a:t>狄塞尔　　　　</a:t>
            </a:r>
            <a:r>
              <a:rPr lang="en-US" altLang="zh-CN" sz="2200" dirty="0">
                <a:latin typeface="楷体_GB2312" panose="02010609030101010101" charset="-122"/>
                <a:ea typeface="楷体_GB2312" panose="02010609030101010101" charset="-122"/>
              </a:rPr>
              <a:t>C.</a:t>
            </a:r>
            <a:r>
              <a:rPr lang="zh-CN" altLang="en-US" sz="2200" dirty="0">
                <a:latin typeface="楷体_GB2312" panose="02010609030101010101" charset="-122"/>
                <a:ea typeface="楷体_GB2312" panose="02010609030101010101" charset="-122"/>
              </a:rPr>
              <a:t>亨利</a:t>
            </a:r>
            <a:r>
              <a:rPr lang="en-US" altLang="zh-CN" sz="2200" dirty="0">
                <a:latin typeface="Times New Roman" panose="02020603050405020304" pitchFamily="2" charset="0"/>
                <a:ea typeface="楷体_GB2312" panose="02010609030101010101" charset="-122"/>
              </a:rPr>
              <a:t>·</a:t>
            </a:r>
            <a:r>
              <a:rPr lang="zh-CN" altLang="en-US" sz="2200" dirty="0">
                <a:latin typeface="楷体_GB2312" panose="02010609030101010101" charset="-122"/>
                <a:ea typeface="楷体_GB2312" panose="02010609030101010101" charset="-122"/>
              </a:rPr>
              <a:t>福特　　　</a:t>
            </a:r>
            <a:r>
              <a:rPr lang="en-US" altLang="zh-CN" sz="2200" dirty="0">
                <a:latin typeface="楷体_GB2312" panose="02010609030101010101" charset="-122"/>
                <a:ea typeface="楷体_GB2312" panose="02010609030101010101" charset="-122"/>
              </a:rPr>
              <a:t>D.</a:t>
            </a:r>
            <a:r>
              <a:rPr lang="zh-CN" altLang="en-US" sz="2200" dirty="0">
                <a:latin typeface="楷体_GB2312" panose="02010609030101010101" charset="-122"/>
                <a:ea typeface="楷体_GB2312" panose="02010609030101010101" charset="-122"/>
              </a:rPr>
              <a:t>莱特兄弟</a:t>
            </a:r>
          </a:p>
          <a:p>
            <a:pPr>
              <a:lnSpc>
                <a:spcPct val="150000"/>
              </a:lnSpc>
            </a:pPr>
            <a:r>
              <a:rPr lang="en-US" altLang="zh-CN" sz="2200" dirty="0">
                <a:latin typeface="楷体_GB2312" panose="02010609030101010101" charset="-122"/>
                <a:ea typeface="楷体_GB2312" panose="02010609030101010101" charset="-122"/>
              </a:rPr>
              <a:t>2.</a:t>
            </a:r>
            <a:r>
              <a:rPr lang="zh-CN" altLang="en-US" sz="2200" dirty="0">
                <a:latin typeface="楷体_GB2312" panose="02010609030101010101" charset="-122"/>
                <a:ea typeface="楷体_GB2312" panose="02010609030101010101" charset="-122"/>
              </a:rPr>
              <a:t>被誉为“打开电气时代的领袖”的是（　　　）。</a:t>
            </a:r>
          </a:p>
          <a:p>
            <a:pPr>
              <a:lnSpc>
                <a:spcPct val="150000"/>
              </a:lnSpc>
            </a:pP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A.</a:t>
            </a:r>
            <a:r>
              <a:rPr lang="zh-CN" altLang="en-US" sz="2200" dirty="0">
                <a:latin typeface="楷体_GB2312" panose="02010609030101010101" charset="-122"/>
                <a:ea typeface="楷体_GB2312" panose="02010609030101010101" charset="-122"/>
              </a:rPr>
              <a:t>法拉第　　　　</a:t>
            </a:r>
            <a:r>
              <a:rPr lang="en-US" altLang="zh-CN" sz="2200" dirty="0">
                <a:latin typeface="楷体_GB2312" panose="02010609030101010101" charset="-122"/>
                <a:ea typeface="楷体_GB2312" panose="02010609030101010101" charset="-122"/>
              </a:rPr>
              <a:t>B.</a:t>
            </a:r>
            <a:r>
              <a:rPr lang="zh-CN" altLang="en-US" sz="2200" dirty="0">
                <a:latin typeface="楷体_GB2312" panose="02010609030101010101" charset="-122"/>
                <a:ea typeface="楷体_GB2312" panose="02010609030101010101" charset="-122"/>
              </a:rPr>
              <a:t>马可尼　　　　</a:t>
            </a:r>
            <a:r>
              <a:rPr lang="en-US" altLang="zh-CN" sz="2200" dirty="0">
                <a:latin typeface="楷体_GB2312" panose="02010609030101010101" charset="-122"/>
                <a:ea typeface="楷体_GB2312" panose="02010609030101010101" charset="-122"/>
              </a:rPr>
              <a:t>C.</a:t>
            </a:r>
            <a:r>
              <a:rPr lang="zh-CN" altLang="en-US" sz="2200" dirty="0">
                <a:latin typeface="楷体_GB2312" panose="02010609030101010101" charset="-122"/>
                <a:ea typeface="楷体_GB2312" panose="02010609030101010101" charset="-122"/>
              </a:rPr>
              <a:t>贝尔　　　　　 </a:t>
            </a:r>
            <a:r>
              <a:rPr lang="en-US" altLang="zh-CN" sz="2200" dirty="0">
                <a:latin typeface="楷体_GB2312" panose="02010609030101010101" charset="-122"/>
                <a:ea typeface="楷体_GB2312" panose="02010609030101010101" charset="-122"/>
              </a:rPr>
              <a:t>D.</a:t>
            </a:r>
            <a:r>
              <a:rPr lang="zh-CN" altLang="en-US" sz="2200" dirty="0">
                <a:latin typeface="楷体_GB2312" panose="02010609030101010101" charset="-122"/>
                <a:ea typeface="楷体_GB2312" panose="02010609030101010101" charset="-122"/>
              </a:rPr>
              <a:t>爱迪生</a:t>
            </a:r>
          </a:p>
          <a:p>
            <a:pPr>
              <a:lnSpc>
                <a:spcPct val="150000"/>
              </a:lnSpc>
            </a:pPr>
            <a:r>
              <a:rPr lang="en-US" altLang="zh-CN" sz="2200" dirty="0">
                <a:latin typeface="楷体_GB2312" panose="02010609030101010101" charset="-122"/>
                <a:ea typeface="楷体_GB2312" panose="02010609030101010101" charset="-122"/>
              </a:rPr>
              <a:t>3.“</a:t>
            </a:r>
            <a:r>
              <a:rPr lang="zh-CN" altLang="en-US" sz="2200" dirty="0">
                <a:latin typeface="楷体_GB2312" panose="02010609030101010101" charset="-122"/>
                <a:ea typeface="楷体_GB2312" panose="02010609030101010101" charset="-122"/>
              </a:rPr>
              <a:t>科学技术是第一生产力”，结合课文中介绍的科学发明谈谈你的看法。</a:t>
            </a:r>
          </a:p>
        </p:txBody>
      </p:sp>
      <p:sp>
        <p:nvSpPr>
          <p:cNvPr id="56324" name="文本框 56323"/>
          <p:cNvSpPr txBox="1"/>
          <p:nvPr/>
        </p:nvSpPr>
        <p:spPr>
          <a:xfrm>
            <a:off x="5807075" y="844233"/>
            <a:ext cx="3937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A</a:t>
            </a:r>
          </a:p>
        </p:txBody>
      </p:sp>
      <p:sp>
        <p:nvSpPr>
          <p:cNvPr id="56325" name="文本框 56324"/>
          <p:cNvSpPr txBox="1"/>
          <p:nvPr/>
        </p:nvSpPr>
        <p:spPr>
          <a:xfrm>
            <a:off x="1758950" y="3489325"/>
            <a:ext cx="8674100" cy="3246755"/>
          </a:xfrm>
          <a:prstGeom prst="rect">
            <a:avLst/>
          </a:prstGeom>
          <a:noFill/>
          <a:ln w="9525">
            <a:noFill/>
          </a:ln>
        </p:spPr>
        <p:txBody>
          <a:bodyPr lIns="0" tIns="0" rIns="0" bIns="0">
            <a:spAutoFit/>
          </a:bodyPr>
          <a:lstStyle/>
          <a:p>
            <a:pPr>
              <a:lnSpc>
                <a:spcPct val="120000"/>
              </a:lnSpc>
            </a:pPr>
            <a:r>
              <a:rPr lang="zh-CN" altLang="en-US" sz="2200" dirty="0">
                <a:solidFill>
                  <a:srgbClr val="0000FF"/>
                </a:solidFill>
                <a:latin typeface="Times New Roman" panose="02020603050405020304" pitchFamily="2" charset="0"/>
                <a:ea typeface="黑体" panose="02010600030101010101" pitchFamily="49" charset="-122"/>
              </a:rPr>
              <a:t>　　</a:t>
            </a:r>
            <a:r>
              <a:rPr lang="zh-CN" altLang="en-US" sz="2200" dirty="0">
                <a:solidFill>
                  <a:srgbClr val="FF0000"/>
                </a:solidFill>
                <a:latin typeface="Times New Roman" panose="02020603050405020304" pitchFamily="2" charset="0"/>
                <a:ea typeface="黑体" panose="02010600030101010101" pitchFamily="49" charset="-122"/>
              </a:rPr>
              <a:t>答：</a:t>
            </a:r>
            <a:r>
              <a:rPr lang="zh-CN" altLang="en-US" sz="2200" dirty="0">
                <a:solidFill>
                  <a:srgbClr val="0000FF"/>
                </a:solidFill>
                <a:latin typeface="Times New Roman" panose="02020603050405020304" pitchFamily="2" charset="0"/>
                <a:ea typeface="黑体" panose="02010600030101010101" pitchFamily="49" charset="-122"/>
              </a:rPr>
              <a:t>科学技术是第一生产力，是马克思主义的理论。科学技术的发展，有力地推动了人类文明的进步和人类社会的发展。从本课所学的知识来看，科学技术的发展，引发了第二次工业革命。在第二次工业革命中，电力作为新能源被人类所利用，标志着人类从蒸汽时代进入电气时代。电讯技术的兴起，汽车飞机的发明，极大地提升了人类战胜自然的能力，大大地促进了资本主义经济的发展，人类之间的联系更加方便、快捷和密切，崭新的电气时代呈现在人们的面前。因此，无数的历史事实已经证明：科学技术是第一生产力。</a:t>
            </a:r>
          </a:p>
        </p:txBody>
      </p:sp>
      <p:sp>
        <p:nvSpPr>
          <p:cNvPr id="56326" name="文本框 56325"/>
          <p:cNvSpPr txBox="1"/>
          <p:nvPr/>
        </p:nvSpPr>
        <p:spPr>
          <a:xfrm>
            <a:off x="6589713" y="1833245"/>
            <a:ext cx="4445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dissolve">
                                      <p:cBhvr>
                                        <p:cTn id="7" dur="500"/>
                                        <p:tgtEl>
                                          <p:spTgt spid="56324"/>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6326"/>
                                        </p:tgtEl>
                                        <p:attrNameLst>
                                          <p:attrName>style.visibility</p:attrName>
                                        </p:attrNameLst>
                                      </p:cBhvr>
                                      <p:to>
                                        <p:strVal val="visible"/>
                                      </p:to>
                                    </p:set>
                                    <p:animEffect transition="in" filter="dissolve">
                                      <p:cBhvr>
                                        <p:cTn id="12" dur="500"/>
                                        <p:tgtEl>
                                          <p:spTgt spid="56326"/>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6325"/>
                                        </p:tgtEl>
                                        <p:attrNameLst>
                                          <p:attrName>style.visibility</p:attrName>
                                        </p:attrNameLst>
                                      </p:cBhvr>
                                      <p:to>
                                        <p:strVal val="visible"/>
                                      </p:to>
                                    </p:set>
                                    <p:animEffect transition="in" filter="wipe(up)">
                                      <p:cBhvr>
                                        <p:cTn id="17" dur="500"/>
                                        <p:tgtEl>
                                          <p:spTgt spid="56325"/>
                                        </p:tgtEl>
                                      </p:cBhvr>
                                    </p:animEffect>
                                  </p:childTnLst>
                                  <p:subTnLst>
                                    <p:audio>
                                      <p:cMediaNode>
                                        <p:cTn display="0" masterRel="sameClick">
                                          <p:stCondLst>
                                            <p:cond evt="begin" delay="0">
                                              <p:tn val="1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p:bldP spid="56325" grpId="0"/>
      <p:bldP spid="563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6145"/>
          <p:cNvSpPr>
            <a:spLocks noGrp="1"/>
          </p:cNvSpPr>
          <p:nvPr>
            <p:ph type="title" idx="4294967295"/>
          </p:nvPr>
        </p:nvSpPr>
        <p:spPr>
          <a:xfrm>
            <a:off x="639763" y="1233488"/>
            <a:ext cx="11552237" cy="3654425"/>
          </a:xfrm>
          <a:prstGeom prst="rect">
            <a:avLst/>
          </a:prstGeom>
          <a:noFill/>
          <a:ln w="9525">
            <a:noFill/>
          </a:ln>
        </p:spPr>
        <p:txBody>
          <a:bodyPr wrap="square" lIns="0" tIns="0" rIns="0" bIns="0" anchor="ctr" anchorCtr="1">
            <a:spAutoFit/>
          </a:bodyPr>
          <a:lstStyle/>
          <a:p>
            <a:pPr algn="l"/>
            <a:r>
              <a:rPr lang="zh-CN" sz="8800">
                <a:latin typeface="Calibri" panose="020F0502020204030204" pitchFamily="34" charset="0"/>
                <a:ea typeface="宋体" panose="02010600030101010101" pitchFamily="2" charset="-122"/>
                <a:sym typeface="+mn-ea"/>
              </a:rPr>
              <a:t>二、主要成就及</a:t>
            </a:r>
            <a:br>
              <a:rPr lang="zh-CN" sz="8800">
                <a:latin typeface="Calibri" panose="020F0502020204030204" pitchFamily="34" charset="0"/>
                <a:ea typeface="宋体" panose="02010600030101010101" pitchFamily="2" charset="-122"/>
                <a:sym typeface="+mn-ea"/>
              </a:rPr>
            </a:br>
            <a:r>
              <a:rPr lang="zh-CN" sz="8800">
                <a:latin typeface="Calibri" panose="020F0502020204030204" pitchFamily="34" charset="0"/>
                <a:ea typeface="宋体" panose="02010600030101010101" pitchFamily="2" charset="-122"/>
                <a:sym typeface="+mn-ea"/>
              </a:rPr>
              <a:t>       发明成果</a:t>
            </a:r>
            <a:br>
              <a:rPr lang="zh-CN" sz="8800">
                <a:latin typeface="Calibri" panose="020F0502020204030204" pitchFamily="34" charset="0"/>
                <a:ea typeface="宋体" panose="02010600030101010101" pitchFamily="2" charset="-122"/>
                <a:sym typeface="+mn-ea"/>
              </a:rPr>
            </a:br>
            <a:r>
              <a:rPr lang="en-US" altLang="zh-CN" sz="8800">
                <a:latin typeface="Calibri" panose="020F0502020204030204" pitchFamily="34" charset="0"/>
                <a:ea typeface="宋体" panose="02010600030101010101" pitchFamily="2" charset="-122"/>
                <a:sym typeface="+mn-ea"/>
              </a:rPr>
              <a:t>1</a:t>
            </a:r>
            <a:r>
              <a:rPr lang="zh-CN" altLang="en-US" sz="8800">
                <a:latin typeface="Calibri" panose="020F0502020204030204" pitchFamily="34" charset="0"/>
                <a:ea typeface="宋体" panose="02010600030101010101" pitchFamily="2" charset="-122"/>
                <a:sym typeface="+mn-ea"/>
              </a:rPr>
              <a:t>、</a:t>
            </a:r>
            <a:r>
              <a:rPr lang="zh-CN" sz="8800">
                <a:latin typeface="Calibri" panose="020F0502020204030204" pitchFamily="34" charset="0"/>
                <a:ea typeface="宋体" panose="02010600030101010101" pitchFamily="2" charset="-122"/>
                <a:sym typeface="+mn-ea"/>
              </a:rPr>
              <a:t>电力的开发与应用</a:t>
            </a:r>
            <a:endParaRPr lang="zh-CN" altLang="en-US" sz="8800" dirty="0">
              <a:solidFill>
                <a:srgbClr val="996633"/>
              </a:solidFill>
              <a:ea typeface="华文行楷" panose="0201080004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7169"/>
          <p:cNvSpPr/>
          <p:nvPr/>
        </p:nvSpPr>
        <p:spPr>
          <a:xfrm>
            <a:off x="6870700" y="5613400"/>
            <a:ext cx="3454400" cy="119253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本杰明</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富兰克林</a:t>
            </a:r>
          </a:p>
          <a:p>
            <a:pPr algn="ctr">
              <a:lnSpc>
                <a:spcPct val="90000"/>
              </a:lnSpc>
            </a:pPr>
            <a:r>
              <a:rPr lang="en-US" altLang="zh-CN" sz="1600" dirty="0">
                <a:solidFill>
                  <a:schemeClr val="bg2"/>
                </a:solidFill>
                <a:latin typeface="Times New Roman" panose="02020603050405020304" pitchFamily="2" charset="0"/>
                <a:ea typeface="楷体_GB2312" panose="02010609030101010101" charset="-122"/>
              </a:rPr>
              <a:t>Benjamin Franklin</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1706.1.17</a:t>
            </a:r>
            <a:r>
              <a:rPr lang="zh-CN" altLang="en-US" sz="1600" dirty="0">
                <a:solidFill>
                  <a:schemeClr val="bg2"/>
                </a:solidFill>
                <a:latin typeface="楷体_GB2312" panose="02010609030101010101" charset="-122"/>
                <a:ea typeface="楷体_GB2312" panose="02010609030101010101" charset="-122"/>
              </a:rPr>
              <a:t>～</a:t>
            </a:r>
            <a:r>
              <a:rPr lang="en-US" altLang="zh-CN" sz="1600" dirty="0">
                <a:solidFill>
                  <a:schemeClr val="bg2"/>
                </a:solidFill>
                <a:latin typeface="楷体_GB2312" panose="02010609030101010101" charset="-122"/>
                <a:ea typeface="楷体_GB2312" panose="02010609030101010101" charset="-122"/>
              </a:rPr>
              <a:t>1790.4.17</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美国参加起草《独立宣言》和美国宪法</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曾进行“风筝实验”</a:t>
            </a:r>
          </a:p>
        </p:txBody>
      </p:sp>
      <p:sp>
        <p:nvSpPr>
          <p:cNvPr id="7171" name="矩形 7170"/>
          <p:cNvSpPr/>
          <p:nvPr/>
        </p:nvSpPr>
        <p:spPr>
          <a:xfrm>
            <a:off x="7835900" y="1004253"/>
            <a:ext cx="1524000" cy="461645"/>
          </a:xfrm>
          <a:prstGeom prst="rect">
            <a:avLst/>
          </a:prstGeom>
          <a:noFill/>
          <a:ln w="9525">
            <a:noFill/>
          </a:ln>
        </p:spPr>
        <p:txBody>
          <a:bodyPr wrap="none" lIns="0" tIns="0" rIns="0" bIns="0" anchor="ctr" anchorCtr="1">
            <a:spAutoFit/>
          </a:bodyPr>
          <a:lstStyle/>
          <a:p>
            <a:pPr algn="ctr"/>
            <a:r>
              <a:rPr lang="zh-CN" altLang="en-US" sz="3000" dirty="0">
                <a:solidFill>
                  <a:srgbClr val="FF0000"/>
                </a:solidFill>
                <a:latin typeface="Arial" panose="020B0604020202020204" pitchFamily="34" charset="0"/>
                <a:ea typeface="华文隶书" panose="02010800040101010101" pitchFamily="2" charset="-122"/>
              </a:rPr>
              <a:t>雷电存在</a:t>
            </a:r>
          </a:p>
        </p:txBody>
      </p:sp>
      <p:sp>
        <p:nvSpPr>
          <p:cNvPr id="7172" name="矩形 7171"/>
          <p:cNvSpPr/>
          <p:nvPr/>
        </p:nvSpPr>
        <p:spPr>
          <a:xfrm>
            <a:off x="3560763" y="5110163"/>
            <a:ext cx="1333500" cy="749935"/>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斯蒂芬</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格雷</a:t>
            </a:r>
          </a:p>
          <a:p>
            <a:pPr algn="ctr">
              <a:lnSpc>
                <a:spcPct val="90000"/>
              </a:lnSpc>
            </a:pPr>
            <a:r>
              <a:rPr lang="en-US" altLang="zh-CN" sz="1600" dirty="0">
                <a:solidFill>
                  <a:schemeClr val="bg2"/>
                </a:solidFill>
                <a:latin typeface="Times New Roman" panose="02020603050405020304" pitchFamily="2" charset="0"/>
                <a:ea typeface="楷体_GB2312" panose="02010609030101010101" charset="-122"/>
              </a:rPr>
              <a:t>Stephen Grey</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英国</a:t>
            </a:r>
          </a:p>
        </p:txBody>
      </p:sp>
      <p:sp>
        <p:nvSpPr>
          <p:cNvPr id="7173" name="矩形 7172"/>
          <p:cNvSpPr/>
          <p:nvPr/>
        </p:nvSpPr>
        <p:spPr>
          <a:xfrm>
            <a:off x="3465513" y="1004253"/>
            <a:ext cx="1524000" cy="461645"/>
          </a:xfrm>
          <a:prstGeom prst="rect">
            <a:avLst/>
          </a:prstGeom>
          <a:noFill/>
          <a:ln w="9525">
            <a:noFill/>
          </a:ln>
        </p:spPr>
        <p:txBody>
          <a:bodyPr wrap="none" lIns="0" tIns="0" rIns="0" bIns="0" anchor="ctr" anchorCtr="1">
            <a:spAutoFit/>
          </a:bodyPr>
          <a:lstStyle/>
          <a:p>
            <a:pPr algn="ctr"/>
            <a:r>
              <a:rPr lang="zh-CN" altLang="en-US" sz="3000" dirty="0">
                <a:solidFill>
                  <a:srgbClr val="FF0000"/>
                </a:solidFill>
                <a:latin typeface="Arial" panose="020B0604020202020204" pitchFamily="34" charset="0"/>
                <a:ea typeface="华文隶书" panose="02010800040101010101" pitchFamily="2" charset="-122"/>
              </a:rPr>
              <a:t>摩擦生电</a:t>
            </a:r>
          </a:p>
        </p:txBody>
      </p:sp>
      <p:pic>
        <p:nvPicPr>
          <p:cNvPr id="7174" name="图片 7173" descr="g"/>
          <p:cNvPicPr>
            <a:picLocks noChangeAspect="1"/>
          </p:cNvPicPr>
          <p:nvPr/>
        </p:nvPicPr>
        <p:blipFill>
          <a:blip r:embed="rId2"/>
          <a:stretch>
            <a:fillRect/>
          </a:stretch>
        </p:blipFill>
        <p:spPr>
          <a:xfrm>
            <a:off x="1738313" y="1520825"/>
            <a:ext cx="4975225" cy="3524250"/>
          </a:xfrm>
          <a:prstGeom prst="rect">
            <a:avLst/>
          </a:prstGeom>
          <a:noFill/>
          <a:ln w="9525">
            <a:noFill/>
          </a:ln>
        </p:spPr>
      </p:pic>
      <p:pic>
        <p:nvPicPr>
          <p:cNvPr id="7175" name="图片 7174" descr="f"/>
          <p:cNvPicPr>
            <a:picLocks noChangeAspect="1"/>
          </p:cNvPicPr>
          <p:nvPr/>
        </p:nvPicPr>
        <p:blipFill>
          <a:blip r:embed="rId3"/>
          <a:stretch>
            <a:fillRect/>
          </a:stretch>
        </p:blipFill>
        <p:spPr>
          <a:xfrm>
            <a:off x="7086600" y="1470025"/>
            <a:ext cx="3021013" cy="4121150"/>
          </a:xfrm>
          <a:prstGeom prst="rect">
            <a:avLst/>
          </a:prstGeom>
          <a:noFill/>
          <a:ln w="9525">
            <a:noFill/>
          </a:ln>
        </p:spPr>
      </p:pic>
      <p:sp>
        <p:nvSpPr>
          <p:cNvPr id="7176" name="矩形 7175"/>
          <p:cNvSpPr/>
          <p:nvPr/>
        </p:nvSpPr>
        <p:spPr>
          <a:xfrm>
            <a:off x="2055813" y="5959475"/>
            <a:ext cx="4340225" cy="78422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a:t>
            </a:r>
            <a:r>
              <a:rPr lang="en-US" altLang="zh-CN" sz="1700" dirty="0">
                <a:solidFill>
                  <a:srgbClr val="333333"/>
                </a:solidFill>
                <a:latin typeface="华文楷体" pitchFamily="2" charset="-122"/>
                <a:ea typeface="华文楷体" pitchFamily="2" charset="-122"/>
              </a:rPr>
              <a:t>1753</a:t>
            </a:r>
            <a:r>
              <a:rPr lang="zh-CN" altLang="en-US" sz="1700" dirty="0">
                <a:solidFill>
                  <a:srgbClr val="333333"/>
                </a:solidFill>
                <a:latin typeface="华文楷体" pitchFamily="2" charset="-122"/>
                <a:ea typeface="华文楷体" pitchFamily="2" charset="-122"/>
              </a:rPr>
              <a:t>年，俄国著名电学家</a:t>
            </a:r>
            <a:r>
              <a:rPr lang="zh-CN" altLang="en-US" sz="1700" u="sng" dirty="0">
                <a:solidFill>
                  <a:srgbClr val="333333"/>
                </a:solidFill>
                <a:latin typeface="华文楷体" pitchFamily="2" charset="-122"/>
                <a:ea typeface="华文楷体" pitchFamily="2" charset="-122"/>
              </a:rPr>
              <a:t>利赫曼</a:t>
            </a:r>
            <a:r>
              <a:rPr lang="zh-CN" altLang="en-US" sz="1700" dirty="0">
                <a:solidFill>
                  <a:srgbClr val="333333"/>
                </a:solidFill>
                <a:latin typeface="华文楷体" pitchFamily="2" charset="-122"/>
                <a:ea typeface="华文楷体" pitchFamily="2" charset="-122"/>
              </a:rPr>
              <a:t>为了验证</a:t>
            </a:r>
            <a:r>
              <a:rPr lang="zh-CN" altLang="en-US" sz="1700" u="sng" dirty="0">
                <a:solidFill>
                  <a:srgbClr val="333333"/>
                </a:solidFill>
                <a:latin typeface="华文楷体" pitchFamily="2" charset="-122"/>
                <a:ea typeface="华文楷体" pitchFamily="2" charset="-122"/>
              </a:rPr>
              <a:t>富兰克林</a:t>
            </a:r>
            <a:r>
              <a:rPr lang="zh-CN" altLang="en-US" sz="1700" dirty="0">
                <a:solidFill>
                  <a:srgbClr val="333333"/>
                </a:solidFill>
                <a:latin typeface="华文楷体" pitchFamily="2" charset="-122"/>
                <a:ea typeface="华文楷体" pitchFamily="2" charset="-122"/>
              </a:rPr>
              <a:t>的实验，不幸被雷电击死，这是做电实验的第一个牺牲者。</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8193"/>
          <p:cNvSpPr txBox="1"/>
          <p:nvPr/>
        </p:nvSpPr>
        <p:spPr>
          <a:xfrm>
            <a:off x="5853113" y="5468938"/>
            <a:ext cx="4572000" cy="130746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a:t>
            </a:r>
            <a:r>
              <a:rPr lang="en-US" altLang="zh-CN" sz="1700" dirty="0">
                <a:solidFill>
                  <a:srgbClr val="333333"/>
                </a:solidFill>
                <a:latin typeface="华文楷体" pitchFamily="2" charset="-122"/>
                <a:ea typeface="华文楷体" pitchFamily="2" charset="-122"/>
              </a:rPr>
              <a:t>1821</a:t>
            </a:r>
            <a:r>
              <a:rPr lang="zh-CN" altLang="en-US" sz="1700" dirty="0">
                <a:solidFill>
                  <a:srgbClr val="333333"/>
                </a:solidFill>
                <a:latin typeface="华文楷体" pitchFamily="2" charset="-122"/>
                <a:ea typeface="华文楷体" pitchFamily="2" charset="-122"/>
              </a:rPr>
              <a:t>年</a:t>
            </a:r>
            <a:r>
              <a:rPr lang="en-US" altLang="zh-CN" sz="1700" dirty="0">
                <a:solidFill>
                  <a:srgbClr val="333333"/>
                </a:solidFill>
                <a:latin typeface="华文楷体" pitchFamily="2" charset="-122"/>
                <a:ea typeface="华文楷体" pitchFamily="2" charset="-122"/>
              </a:rPr>
              <a:t>9</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3</a:t>
            </a:r>
            <a:r>
              <a:rPr lang="zh-CN" altLang="en-US" sz="1700" dirty="0">
                <a:solidFill>
                  <a:srgbClr val="333333"/>
                </a:solidFill>
                <a:latin typeface="华文楷体" pitchFamily="2" charset="-122"/>
                <a:ea typeface="华文楷体" pitchFamily="2" charset="-122"/>
              </a:rPr>
              <a:t>日，</a:t>
            </a:r>
            <a:r>
              <a:rPr lang="en-US" altLang="zh-CN" sz="1700" dirty="0">
                <a:solidFill>
                  <a:srgbClr val="333333"/>
                </a:solidFill>
                <a:latin typeface="华文楷体" pitchFamily="2" charset="-122"/>
                <a:ea typeface="华文楷体" pitchFamily="2" charset="-122"/>
              </a:rPr>
              <a:t>30</a:t>
            </a:r>
            <a:r>
              <a:rPr lang="zh-CN" altLang="en-US" sz="1700" dirty="0">
                <a:solidFill>
                  <a:srgbClr val="333333"/>
                </a:solidFill>
                <a:latin typeface="华文楷体" pitchFamily="2" charset="-122"/>
                <a:ea typeface="华文楷体" pitchFamily="2" charset="-122"/>
              </a:rPr>
              <a:t>岁的法拉第设计了一个实验，实现了以电转动磁。</a:t>
            </a:r>
            <a:r>
              <a:rPr lang="en-US" altLang="zh-CN" sz="1700" dirty="0">
                <a:solidFill>
                  <a:srgbClr val="333333"/>
                </a:solidFill>
                <a:latin typeface="华文楷体" pitchFamily="2" charset="-122"/>
                <a:ea typeface="华文楷体" pitchFamily="2" charset="-122"/>
              </a:rPr>
              <a:t>1822</a:t>
            </a:r>
            <a:r>
              <a:rPr lang="zh-CN" altLang="en-US" sz="1700" dirty="0">
                <a:solidFill>
                  <a:srgbClr val="333333"/>
                </a:solidFill>
                <a:latin typeface="华文楷体" pitchFamily="2" charset="-122"/>
                <a:ea typeface="华文楷体" pitchFamily="2" charset="-122"/>
              </a:rPr>
              <a:t>年，法拉第希望把磁转变成电。</a:t>
            </a:r>
            <a:r>
              <a:rPr lang="en-US" altLang="zh-CN" sz="1700" dirty="0">
                <a:solidFill>
                  <a:srgbClr val="0000FF"/>
                </a:solidFill>
                <a:latin typeface="华文楷体" pitchFamily="2" charset="-122"/>
                <a:ea typeface="华文楷体" pitchFamily="2" charset="-122"/>
              </a:rPr>
              <a:t>1831</a:t>
            </a:r>
            <a:r>
              <a:rPr lang="zh-CN" altLang="en-US" sz="1700" dirty="0">
                <a:solidFill>
                  <a:srgbClr val="0000FF"/>
                </a:solidFill>
                <a:latin typeface="华文楷体" pitchFamily="2" charset="-122"/>
                <a:ea typeface="华文楷体" pitchFamily="2" charset="-122"/>
              </a:rPr>
              <a:t>年</a:t>
            </a:r>
            <a:r>
              <a:rPr lang="zh-CN" altLang="en-US" sz="1700" dirty="0">
                <a:solidFill>
                  <a:srgbClr val="333333"/>
                </a:solidFill>
                <a:latin typeface="华文楷体" pitchFamily="2" charset="-122"/>
                <a:ea typeface="华文楷体" pitchFamily="2" charset="-122"/>
              </a:rPr>
              <a:t>，</a:t>
            </a:r>
            <a:r>
              <a:rPr lang="en-US" altLang="zh-CN" sz="1700" dirty="0">
                <a:solidFill>
                  <a:srgbClr val="333333"/>
                </a:solidFill>
                <a:latin typeface="华文楷体" pitchFamily="2" charset="-122"/>
                <a:ea typeface="华文楷体" pitchFamily="2" charset="-122"/>
              </a:rPr>
              <a:t>40</a:t>
            </a:r>
            <a:r>
              <a:rPr lang="zh-CN" altLang="en-US" sz="1700" dirty="0">
                <a:solidFill>
                  <a:srgbClr val="333333"/>
                </a:solidFill>
                <a:latin typeface="华文楷体" pitchFamily="2" charset="-122"/>
                <a:ea typeface="华文楷体" pitchFamily="2" charset="-122"/>
              </a:rPr>
              <a:t>岁的法拉第设计一种装置获得了恒定电流，把磁转变成电的伟大理想终于实现。</a:t>
            </a:r>
          </a:p>
        </p:txBody>
      </p:sp>
      <p:sp>
        <p:nvSpPr>
          <p:cNvPr id="8195" name="文本框 8194"/>
          <p:cNvSpPr txBox="1"/>
          <p:nvPr/>
        </p:nvSpPr>
        <p:spPr>
          <a:xfrm>
            <a:off x="1524000" y="754698"/>
            <a:ext cx="2321560" cy="230505"/>
          </a:xfrm>
          <a:prstGeom prst="rect">
            <a:avLst/>
          </a:prstGeom>
          <a:noFill/>
          <a:ln w="9525">
            <a:noFill/>
          </a:ln>
        </p:spPr>
        <p:txBody>
          <a:bodyPr wrap="none" lIns="36000" tIns="0" rIns="0" bIns="0" anchor="ctr" anchorCtr="1">
            <a:spAutoFit/>
          </a:bodyPr>
          <a:lstStyle/>
          <a:p>
            <a:r>
              <a:rPr lang="zh-CN" altLang="en-US" sz="1500" dirty="0">
                <a:solidFill>
                  <a:srgbClr val="996633"/>
                </a:solidFill>
                <a:latin typeface="Times New Roman" panose="02020603050405020304" pitchFamily="2" charset="0"/>
                <a:ea typeface="黑体" panose="02010600030101010101" pitchFamily="49" charset="-122"/>
              </a:rPr>
              <a:t>电磁感应现象和电器的发展</a:t>
            </a:r>
          </a:p>
        </p:txBody>
      </p:sp>
      <p:sp>
        <p:nvSpPr>
          <p:cNvPr id="8196" name="文本框 8195"/>
          <p:cNvSpPr txBox="1"/>
          <p:nvPr/>
        </p:nvSpPr>
        <p:spPr>
          <a:xfrm>
            <a:off x="2808288" y="5829300"/>
            <a:ext cx="2032000" cy="970915"/>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迈克尔</a:t>
            </a:r>
            <a:r>
              <a:rPr lang="en-US" altLang="zh-CN" sz="2000" dirty="0">
                <a:solidFill>
                  <a:srgbClr val="663300"/>
                </a:solidFill>
                <a:latin typeface="Times New Roman" panose="02020603050405020304" pitchFamily="2" charset="0"/>
                <a:ea typeface="黑体" panose="02010600030101010101" pitchFamily="49" charset="-122"/>
              </a:rPr>
              <a:t>·</a:t>
            </a:r>
            <a:r>
              <a:rPr lang="zh-CN" altLang="en-US" sz="2000" dirty="0">
                <a:solidFill>
                  <a:srgbClr val="663300"/>
                </a:solidFill>
                <a:latin typeface="Times New Roman" panose="02020603050405020304" pitchFamily="2" charset="0"/>
                <a:ea typeface="黑体" panose="02010600030101010101" pitchFamily="49" charset="-122"/>
              </a:rPr>
              <a:t>法拉第</a:t>
            </a:r>
          </a:p>
          <a:p>
            <a:pPr algn="ctr">
              <a:lnSpc>
                <a:spcPct val="90000"/>
              </a:lnSpc>
            </a:pPr>
            <a:r>
              <a:rPr lang="en-US" altLang="zh-CN" sz="1600" dirty="0">
                <a:solidFill>
                  <a:schemeClr val="bg2"/>
                </a:solidFill>
                <a:latin typeface="Times New Roman" panose="02020603050405020304" pitchFamily="2" charset="0"/>
                <a:ea typeface="楷体_GB2312" panose="02010609030101010101" charset="-122"/>
              </a:rPr>
              <a:t>Michael Faraday</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1791.9.22</a:t>
            </a:r>
            <a:r>
              <a:rPr lang="zh-CN" altLang="en-US" sz="1600" dirty="0">
                <a:solidFill>
                  <a:schemeClr val="bg2"/>
                </a:solidFill>
                <a:latin typeface="楷体_GB2312" panose="02010609030101010101" charset="-122"/>
                <a:ea typeface="楷体_GB2312" panose="02010609030101010101" charset="-122"/>
              </a:rPr>
              <a:t>～</a:t>
            </a:r>
            <a:r>
              <a:rPr lang="en-US" altLang="zh-CN" sz="1600" dirty="0">
                <a:solidFill>
                  <a:schemeClr val="bg2"/>
                </a:solidFill>
                <a:latin typeface="楷体_GB2312" panose="02010609030101010101" charset="-122"/>
                <a:ea typeface="楷体_GB2312" panose="02010609030101010101" charset="-122"/>
              </a:rPr>
              <a:t>1867.8.25</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英国萨里郡纽因顿</a:t>
            </a:r>
          </a:p>
        </p:txBody>
      </p:sp>
      <p:sp>
        <p:nvSpPr>
          <p:cNvPr id="8197" name="矩形 8196"/>
          <p:cNvSpPr/>
          <p:nvPr/>
        </p:nvSpPr>
        <p:spPr>
          <a:xfrm>
            <a:off x="1538288" y="1003618"/>
            <a:ext cx="4572000" cy="615315"/>
          </a:xfrm>
          <a:prstGeom prst="rect">
            <a:avLst/>
          </a:prstGeom>
          <a:noFill/>
          <a:ln w="9525">
            <a:noFill/>
          </a:ln>
        </p:spPr>
        <p:txBody>
          <a:bodyPr wrap="none" lIns="0" tIns="0" rIns="0" bIns="0" anchor="ctr" anchorCtr="1">
            <a:spAutoFit/>
          </a:bodyPr>
          <a:lstStyle/>
          <a:p>
            <a:pPr algn="ctr"/>
            <a:r>
              <a:rPr lang="zh-CN" altLang="en-US" sz="4000" dirty="0">
                <a:solidFill>
                  <a:srgbClr val="FF0000"/>
                </a:solidFill>
                <a:latin typeface="Arial" panose="020B0604020202020204" pitchFamily="34" charset="0"/>
                <a:ea typeface="华文隶书" panose="02010800040101010101" pitchFamily="2" charset="-122"/>
              </a:rPr>
              <a:t>“电气时代奠基人”</a:t>
            </a:r>
          </a:p>
        </p:txBody>
      </p:sp>
      <p:sp>
        <p:nvSpPr>
          <p:cNvPr id="8198" name="文本框 8197"/>
          <p:cNvSpPr txBox="1"/>
          <p:nvPr/>
        </p:nvSpPr>
        <p:spPr>
          <a:xfrm>
            <a:off x="6742113" y="3670300"/>
            <a:ext cx="2794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2" charset="0"/>
                <a:ea typeface="黑体" panose="02010600030101010101" pitchFamily="49" charset="-122"/>
              </a:rPr>
              <a:t>研究电磁感应现象的实验</a:t>
            </a:r>
          </a:p>
        </p:txBody>
      </p:sp>
      <p:pic>
        <p:nvPicPr>
          <p:cNvPr id="8199" name="图片 8198" descr="f"/>
          <p:cNvPicPr>
            <a:picLocks noChangeAspect="1"/>
          </p:cNvPicPr>
          <p:nvPr/>
        </p:nvPicPr>
        <p:blipFill>
          <a:blip r:embed="rId3"/>
          <a:stretch>
            <a:fillRect/>
          </a:stretch>
        </p:blipFill>
        <p:spPr>
          <a:xfrm>
            <a:off x="2132013" y="1604963"/>
            <a:ext cx="3384550" cy="4187825"/>
          </a:xfrm>
          <a:prstGeom prst="rect">
            <a:avLst/>
          </a:prstGeom>
          <a:noFill/>
          <a:ln w="9525">
            <a:noFill/>
          </a:ln>
        </p:spPr>
      </p:pic>
      <p:pic>
        <p:nvPicPr>
          <p:cNvPr id="8200" name="图片 8199" descr="d"/>
          <p:cNvPicPr>
            <a:picLocks noChangeAspect="1"/>
          </p:cNvPicPr>
          <p:nvPr/>
        </p:nvPicPr>
        <p:blipFill>
          <a:blip r:embed="rId4"/>
          <a:stretch>
            <a:fillRect/>
          </a:stretch>
        </p:blipFill>
        <p:spPr>
          <a:xfrm>
            <a:off x="5981700" y="1041400"/>
            <a:ext cx="4314825" cy="2566988"/>
          </a:xfrm>
          <a:prstGeom prst="rect">
            <a:avLst/>
          </a:prstGeom>
          <a:noFill/>
          <a:ln w="9525">
            <a:noFill/>
          </a:ln>
        </p:spPr>
      </p:pic>
      <p:sp>
        <p:nvSpPr>
          <p:cNvPr id="8201" name="矩形 8200"/>
          <p:cNvSpPr/>
          <p:nvPr/>
        </p:nvSpPr>
        <p:spPr>
          <a:xfrm>
            <a:off x="6107113" y="4062731"/>
            <a:ext cx="4064000" cy="615315"/>
          </a:xfrm>
          <a:prstGeom prst="rect">
            <a:avLst/>
          </a:prstGeom>
          <a:noFill/>
          <a:ln w="9525">
            <a:noFill/>
          </a:ln>
        </p:spPr>
        <p:txBody>
          <a:bodyPr wrap="none" lIns="0" tIns="0" rIns="0" bIns="0" anchor="ctr" anchorCtr="1">
            <a:spAutoFit/>
          </a:bodyPr>
          <a:lstStyle/>
          <a:p>
            <a:pPr algn="ctr"/>
            <a:r>
              <a:rPr lang="zh-CN" altLang="en-US" sz="4000" dirty="0">
                <a:solidFill>
                  <a:schemeClr val="hlink"/>
                </a:solidFill>
                <a:latin typeface="Arial" panose="020B0604020202020204" pitchFamily="34" charset="0"/>
                <a:ea typeface="华文行楷" panose="02010800040101010101" pitchFamily="2" charset="-122"/>
              </a:rPr>
              <a:t>发现电磁感应现象</a:t>
            </a:r>
          </a:p>
        </p:txBody>
      </p:sp>
      <p:sp>
        <p:nvSpPr>
          <p:cNvPr id="8202" name="矩形 8201"/>
          <p:cNvSpPr/>
          <p:nvPr/>
        </p:nvSpPr>
        <p:spPr>
          <a:xfrm>
            <a:off x="6361113" y="4781868"/>
            <a:ext cx="3556000" cy="615315"/>
          </a:xfrm>
          <a:prstGeom prst="rect">
            <a:avLst/>
          </a:prstGeom>
          <a:noFill/>
          <a:ln w="9525">
            <a:noFill/>
          </a:ln>
        </p:spPr>
        <p:txBody>
          <a:bodyPr wrap="none" lIns="0" tIns="0" rIns="0" bIns="0" anchor="ctr" anchorCtr="1">
            <a:spAutoFit/>
          </a:bodyPr>
          <a:lstStyle/>
          <a:p>
            <a:pPr algn="ctr"/>
            <a:r>
              <a:rPr lang="zh-CN" altLang="en-US" sz="4000" dirty="0">
                <a:solidFill>
                  <a:schemeClr val="hlink"/>
                </a:solidFill>
                <a:latin typeface="Arial" panose="020B0604020202020204" pitchFamily="34" charset="0"/>
                <a:ea typeface="华文行楷" panose="02010800040101010101" pitchFamily="2" charset="-122"/>
              </a:rPr>
              <a:t>提出电磁学理论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8201"/>
                                        </p:tgtEl>
                                        <p:attrNameLst>
                                          <p:attrName>style.visibility</p:attrName>
                                        </p:attrNameLst>
                                      </p:cBhvr>
                                      <p:to>
                                        <p:strVal val="visible"/>
                                      </p:to>
                                    </p:set>
                                    <p:anim calcmode="lin" valueType="num">
                                      <p:cBhvr>
                                        <p:cTn id="7" dur="500" fill="hold"/>
                                        <p:tgtEl>
                                          <p:spTgt spid="8201"/>
                                        </p:tgtEl>
                                        <p:attrNameLst>
                                          <p:attrName>ppt_w</p:attrName>
                                        </p:attrNameLst>
                                      </p:cBhvr>
                                      <p:tavLst>
                                        <p:tav tm="0">
                                          <p:val>
                                            <p:fltVal val="0"/>
                                          </p:val>
                                        </p:tav>
                                        <p:tav tm="100000">
                                          <p:val>
                                            <p:strVal val="#ppt_w"/>
                                          </p:val>
                                        </p:tav>
                                      </p:tavLst>
                                    </p:anim>
                                    <p:anim calcmode="lin" valueType="num">
                                      <p:cBhvr>
                                        <p:cTn id="8" dur="500" fill="hold"/>
                                        <p:tgtEl>
                                          <p:spTgt spid="8201"/>
                                        </p:tgtEl>
                                        <p:attrNameLst>
                                          <p:attrName>ppt_h</p:attrName>
                                        </p:attrNameLst>
                                      </p:cBhvr>
                                      <p:tavLst>
                                        <p:tav tm="0">
                                          <p:val>
                                            <p:fltVal val="0"/>
                                          </p:val>
                                        </p:tav>
                                        <p:tav tm="100000">
                                          <p:val>
                                            <p:strVal val="#ppt_h"/>
                                          </p:val>
                                        </p:tav>
                                      </p:tavLst>
                                    </p:anim>
                                    <p:anim calcmode="lin" valueType="num">
                                      <p:cBhvr>
                                        <p:cTn id="9" dur="500" fill="hold"/>
                                        <p:tgtEl>
                                          <p:spTgt spid="8201"/>
                                        </p:tgtEl>
                                        <p:attrNameLst>
                                          <p:attrName>ppt_x</p:attrName>
                                        </p:attrNameLst>
                                      </p:cBhvr>
                                      <p:tavLst>
                                        <p:tav tm="0">
                                          <p:val>
                                            <p:fltVal val="0.5"/>
                                          </p:val>
                                        </p:tav>
                                        <p:tav tm="100000">
                                          <p:val>
                                            <p:strVal val="#ppt_x"/>
                                          </p:val>
                                        </p:tav>
                                      </p:tavLst>
                                    </p:anim>
                                    <p:anim calcmode="lin" valueType="num">
                                      <p:cBhvr>
                                        <p:cTn id="10" dur="500" fill="hold"/>
                                        <p:tgtEl>
                                          <p:spTgt spid="8201"/>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11" fill="hold">
                      <p:stCondLst>
                        <p:cond delay="indefinite"/>
                      </p:stCondLst>
                      <p:childTnLst>
                        <p:par>
                          <p:cTn id="12" fill="hold">
                            <p:stCondLst>
                              <p:cond delay="0"/>
                            </p:stCondLst>
                            <p:childTnLst>
                              <p:par>
                                <p:cTn id="13" presetID="23" presetClass="entr" presetSubtype="528" fill="hold" grpId="0" nodeType="clickEffect">
                                  <p:stCondLst>
                                    <p:cond delay="0"/>
                                  </p:stCondLst>
                                  <p:childTnLst>
                                    <p:set>
                                      <p:cBhvr>
                                        <p:cTn id="14" dur="1" fill="hold">
                                          <p:stCondLst>
                                            <p:cond delay="0"/>
                                          </p:stCondLst>
                                        </p:cTn>
                                        <p:tgtEl>
                                          <p:spTgt spid="8202"/>
                                        </p:tgtEl>
                                        <p:attrNameLst>
                                          <p:attrName>style.visibility</p:attrName>
                                        </p:attrNameLst>
                                      </p:cBhvr>
                                      <p:to>
                                        <p:strVal val="visible"/>
                                      </p:to>
                                    </p:set>
                                    <p:anim calcmode="lin" valueType="num">
                                      <p:cBhvr>
                                        <p:cTn id="15" dur="500" fill="hold"/>
                                        <p:tgtEl>
                                          <p:spTgt spid="8202"/>
                                        </p:tgtEl>
                                        <p:attrNameLst>
                                          <p:attrName>ppt_w</p:attrName>
                                        </p:attrNameLst>
                                      </p:cBhvr>
                                      <p:tavLst>
                                        <p:tav tm="0">
                                          <p:val>
                                            <p:fltVal val="0"/>
                                          </p:val>
                                        </p:tav>
                                        <p:tav tm="100000">
                                          <p:val>
                                            <p:strVal val="#ppt_w"/>
                                          </p:val>
                                        </p:tav>
                                      </p:tavLst>
                                    </p:anim>
                                    <p:anim calcmode="lin" valueType="num">
                                      <p:cBhvr>
                                        <p:cTn id="16" dur="500" fill="hold"/>
                                        <p:tgtEl>
                                          <p:spTgt spid="8202"/>
                                        </p:tgtEl>
                                        <p:attrNameLst>
                                          <p:attrName>ppt_h</p:attrName>
                                        </p:attrNameLst>
                                      </p:cBhvr>
                                      <p:tavLst>
                                        <p:tav tm="0">
                                          <p:val>
                                            <p:fltVal val="0"/>
                                          </p:val>
                                        </p:tav>
                                        <p:tav tm="100000">
                                          <p:val>
                                            <p:strVal val="#ppt_h"/>
                                          </p:val>
                                        </p:tav>
                                      </p:tavLst>
                                    </p:anim>
                                    <p:anim calcmode="lin" valueType="num">
                                      <p:cBhvr>
                                        <p:cTn id="17" dur="500" fill="hold"/>
                                        <p:tgtEl>
                                          <p:spTgt spid="8202"/>
                                        </p:tgtEl>
                                        <p:attrNameLst>
                                          <p:attrName>ppt_x</p:attrName>
                                        </p:attrNameLst>
                                      </p:cBhvr>
                                      <p:tavLst>
                                        <p:tav tm="0">
                                          <p:val>
                                            <p:fltVal val="0.5"/>
                                          </p:val>
                                        </p:tav>
                                        <p:tav tm="100000">
                                          <p:val>
                                            <p:strVal val="#ppt_x"/>
                                          </p:val>
                                        </p:tav>
                                      </p:tavLst>
                                    </p:anim>
                                    <p:anim calcmode="lin" valueType="num">
                                      <p:cBhvr>
                                        <p:cTn id="18" dur="500" fill="hold"/>
                                        <p:tgtEl>
                                          <p:spTgt spid="8202"/>
                                        </p:tgtEl>
                                        <p:attrNameLst>
                                          <p:attrName>ppt_y</p:attrName>
                                        </p:attrNameLst>
                                      </p:cBhvr>
                                      <p:tavLst>
                                        <p:tav tm="0">
                                          <p:val>
                                            <p:fltVal val="0.5"/>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1" grpId="0"/>
      <p:bldP spid="820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ChangeArrowheads="1"/>
          </p:cNvSpPr>
          <p:nvPr/>
        </p:nvSpPr>
        <p:spPr bwMode="auto">
          <a:xfrm>
            <a:off x="6806565" y="4149725"/>
            <a:ext cx="3271520" cy="1032510"/>
          </a:xfrm>
          <a:prstGeom prst="rect">
            <a:avLst/>
          </a:prstGeom>
          <a:noFill/>
          <a:ln w="9525" algn="ctr">
            <a:noFill/>
            <a:miter lim="800000"/>
          </a:ln>
          <a:effectLst/>
        </p:spPr>
        <p:txBody>
          <a:bodyPr wrap="none" lIns="0" tIns="0" rIns="0" bIns="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1600" b="0" i="0" u="none" strike="noStrike" kern="1200" cap="none" spc="0" normalizeH="0" baseline="0" noProof="0" smtClean="0">
                <a:ln>
                  <a:noFill/>
                </a:ln>
                <a:solidFill>
                  <a:schemeClr val="bg2"/>
                </a:solidFill>
                <a:effectLst/>
                <a:uLnTx/>
                <a:uFillTx/>
                <a:latin typeface="楷体_GB2312" panose="02010609030101010101" charset="-122"/>
                <a:ea typeface="楷体_GB2312" panose="02010609030101010101" charset="-122"/>
                <a:cs typeface="+mn-cs"/>
              </a:rPr>
              <a:t>　　</a:t>
            </a:r>
            <a:r>
              <a:rPr kumimoji="1" lang="zh-CN" altLang="en-US" sz="2400" b="1" i="0" u="none" strike="noStrike" kern="1200" cap="none" spc="0" normalizeH="0" baseline="0" noProof="0" smtClean="0">
                <a:ln>
                  <a:noFill/>
                </a:ln>
                <a:solidFill>
                  <a:srgbClr val="CC00FF"/>
                </a:solidFill>
                <a:effectLst>
                  <a:outerShdw blurRad="38100" dist="38100" dir="2700000" algn="tl">
                    <a:srgbClr val="C0C0C0"/>
                  </a:outerShdw>
                </a:effectLst>
                <a:uLnTx/>
                <a:uFillTx/>
                <a:latin typeface="Times New Roman" panose="02020603050405020304" pitchFamily="2" charset="0"/>
                <a:ea typeface="黑体" panose="02010600030101010101" pitchFamily="49" charset="-122"/>
                <a:cs typeface="+mn-cs"/>
              </a:rPr>
              <a:t>维尔纳</a:t>
            </a:r>
            <a:r>
              <a:rPr kumimoji="1" lang="en-US" altLang="zh-CN" sz="2400" b="1" i="0" u="none" strike="noStrike" kern="1200" cap="none" spc="0" normalizeH="0" baseline="0" noProof="0" smtClean="0">
                <a:ln>
                  <a:noFill/>
                </a:ln>
                <a:solidFill>
                  <a:srgbClr val="CC00FF"/>
                </a:solidFill>
                <a:effectLst>
                  <a:outerShdw blurRad="38100" dist="38100" dir="2700000" algn="tl">
                    <a:srgbClr val="C0C0C0"/>
                  </a:outerShdw>
                </a:effectLst>
                <a:uLnTx/>
                <a:uFillTx/>
                <a:latin typeface="Times New Roman" panose="02020603050405020304" pitchFamily="2" charset="0"/>
                <a:ea typeface="黑体" panose="02010600030101010101" pitchFamily="49" charset="-122"/>
                <a:cs typeface="+mn-cs"/>
              </a:rPr>
              <a:t>·</a:t>
            </a:r>
            <a:r>
              <a:rPr kumimoji="1" lang="zh-CN" altLang="en-US" sz="2400" b="1" i="0" u="none" strike="noStrike" kern="1200" cap="none" spc="0" normalizeH="0" baseline="0" noProof="0" smtClean="0">
                <a:ln>
                  <a:noFill/>
                </a:ln>
                <a:solidFill>
                  <a:srgbClr val="CC00FF"/>
                </a:solidFill>
                <a:effectLst>
                  <a:outerShdw blurRad="38100" dist="38100" dir="2700000" algn="tl">
                    <a:srgbClr val="C0C0C0"/>
                  </a:outerShdw>
                </a:effectLst>
                <a:uLnTx/>
                <a:uFillTx/>
                <a:latin typeface="Times New Roman" panose="02020603050405020304" pitchFamily="2" charset="0"/>
                <a:ea typeface="黑体" panose="02010600030101010101" pitchFamily="49" charset="-122"/>
                <a:cs typeface="+mn-cs"/>
              </a:rPr>
              <a:t>冯</a:t>
            </a:r>
            <a:r>
              <a:rPr kumimoji="1" lang="en-US" altLang="zh-CN" sz="2400" b="1" i="0" u="none" strike="noStrike" kern="1200" cap="none" spc="0" normalizeH="0" baseline="0" noProof="0" smtClean="0">
                <a:ln>
                  <a:noFill/>
                </a:ln>
                <a:solidFill>
                  <a:srgbClr val="CC00FF"/>
                </a:solidFill>
                <a:effectLst>
                  <a:outerShdw blurRad="38100" dist="38100" dir="2700000" algn="tl">
                    <a:srgbClr val="C0C0C0"/>
                  </a:outerShdw>
                </a:effectLst>
                <a:uLnTx/>
                <a:uFillTx/>
                <a:latin typeface="Times New Roman" panose="02020603050405020304" pitchFamily="2" charset="0"/>
                <a:ea typeface="黑体" panose="02010600030101010101" pitchFamily="49" charset="-122"/>
                <a:cs typeface="+mn-cs"/>
              </a:rPr>
              <a:t>·</a:t>
            </a:r>
            <a:r>
              <a:rPr kumimoji="1" lang="zh-CN" altLang="en-US" sz="2400" b="1" i="0" u="none" strike="noStrike" kern="1200" cap="none" spc="0" normalizeH="0" baseline="0" noProof="0" smtClean="0">
                <a:ln>
                  <a:noFill/>
                </a:ln>
                <a:solidFill>
                  <a:srgbClr val="CC00FF"/>
                </a:solidFill>
                <a:effectLst>
                  <a:outerShdw blurRad="38100" dist="38100" dir="2700000" algn="tl">
                    <a:srgbClr val="C0C0C0"/>
                  </a:outerShdw>
                </a:effectLst>
                <a:uLnTx/>
                <a:uFillTx/>
                <a:latin typeface="Times New Roman" panose="02020603050405020304" pitchFamily="2" charset="0"/>
                <a:ea typeface="黑体" panose="02010600030101010101" pitchFamily="49" charset="-122"/>
                <a:cs typeface="+mn-cs"/>
              </a:rPr>
              <a:t>西门子</a:t>
            </a:r>
          </a:p>
          <a:p>
            <a:pPr marL="0" marR="0" lvl="0" indent="0" algn="ctr" defTabSz="914400" rtl="0" eaLnBrk="1" fontAlgn="base" latinLnBrk="0" hangingPunct="1">
              <a:lnSpc>
                <a:spcPct val="90000"/>
              </a:lnSpc>
              <a:spcBef>
                <a:spcPct val="0"/>
              </a:spcBef>
              <a:spcAft>
                <a:spcPct val="0"/>
              </a:spcAft>
              <a:buClrTx/>
              <a:buSzTx/>
              <a:buFontTx/>
              <a:buNone/>
              <a:defRPr/>
            </a:pPr>
            <a:r>
              <a:rPr kumimoji="1" lang="en-US" altLang="zh-CN" sz="16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Times New Roman" panose="02020603050405020304" pitchFamily="2" charset="0"/>
                <a:ea typeface="楷体_GB2312" panose="02010609030101010101" charset="-122"/>
                <a:cs typeface="+mn-cs"/>
              </a:rPr>
              <a:t>Ernst Werner von Siemens</a:t>
            </a:r>
          </a:p>
          <a:p>
            <a:pPr marL="0" marR="0" lvl="0" indent="0" algn="ctr" defTabSz="914400" rtl="0" eaLnBrk="1" fontAlgn="base" latinLnBrk="0" hangingPunct="1">
              <a:lnSpc>
                <a:spcPct val="90000"/>
              </a:lnSpc>
              <a:spcBef>
                <a:spcPct val="0"/>
              </a:spcBef>
              <a:spcAft>
                <a:spcPct val="0"/>
              </a:spcAft>
              <a:buClrTx/>
              <a:buSzTx/>
              <a:buFontTx/>
              <a:buNone/>
              <a:defRPr/>
            </a:pPr>
            <a:r>
              <a:rPr kumimoji="1" lang="en-US" altLang="zh-CN" sz="16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楷体_GB2312" panose="02010609030101010101" charset="-122"/>
                <a:ea typeface="楷体_GB2312" panose="02010609030101010101" charset="-122"/>
                <a:cs typeface="+mn-cs"/>
              </a:rPr>
              <a:t>1816</a:t>
            </a:r>
            <a:r>
              <a:rPr kumimoji="1" lang="en-US" altLang="en-US" sz="16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楷体_GB2312" panose="02010609030101010101" charset="-122"/>
                <a:ea typeface="楷体_GB2312" panose="02010609030101010101" charset="-122"/>
                <a:cs typeface="+mn-cs"/>
              </a:rPr>
              <a:t>～</a:t>
            </a:r>
            <a:r>
              <a:rPr kumimoji="1" lang="en-US" altLang="zh-CN" sz="16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楷体_GB2312" panose="02010609030101010101" charset="-122"/>
                <a:ea typeface="楷体_GB2312" panose="02010609030101010101" charset="-122"/>
                <a:cs typeface="+mn-cs"/>
              </a:rPr>
              <a:t>1892</a:t>
            </a:r>
          </a:p>
          <a:p>
            <a:pPr marL="0" marR="0" lvl="0" indent="0" algn="ctr" defTabSz="914400" rtl="0" eaLnBrk="1" fontAlgn="base" latinLnBrk="0" hangingPunct="1">
              <a:lnSpc>
                <a:spcPct val="90000"/>
              </a:lnSpc>
              <a:spcBef>
                <a:spcPct val="0"/>
              </a:spcBef>
              <a:spcAft>
                <a:spcPct val="0"/>
              </a:spcAft>
              <a:buClrTx/>
              <a:buSzTx/>
              <a:buFontTx/>
              <a:buNone/>
              <a:defRPr/>
            </a:pPr>
            <a:r>
              <a:rPr kumimoji="1" lang="zh-CN" altLang="en-US" sz="16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楷体_GB2312" panose="02010609030101010101" charset="-122"/>
                <a:ea typeface="楷体_GB2312" panose="02010609030101010101" charset="-122"/>
                <a:cs typeface="+mn-cs"/>
              </a:rPr>
              <a:t>德国工程学家　西门子公司创始人。</a:t>
            </a:r>
          </a:p>
        </p:txBody>
      </p:sp>
      <p:pic>
        <p:nvPicPr>
          <p:cNvPr id="11271" name="Picture 7" descr="x"/>
          <p:cNvPicPr>
            <a:picLocks noChangeAspect="1"/>
          </p:cNvPicPr>
          <p:nvPr/>
        </p:nvPicPr>
        <p:blipFill>
          <a:blip r:embed="rId3">
            <a:lum contrast="36000"/>
          </a:blip>
          <a:stretch>
            <a:fillRect/>
          </a:stretch>
        </p:blipFill>
        <p:spPr>
          <a:xfrm>
            <a:off x="6407150" y="476250"/>
            <a:ext cx="4260850" cy="3600450"/>
          </a:xfrm>
          <a:prstGeom prst="rect">
            <a:avLst/>
          </a:prstGeom>
          <a:noFill/>
          <a:ln w="9525">
            <a:noFill/>
          </a:ln>
        </p:spPr>
      </p:pic>
      <p:pic>
        <p:nvPicPr>
          <p:cNvPr id="11277" name="图片 11276" descr="Phonograph01s"/>
          <p:cNvPicPr>
            <a:picLocks noChangeAspect="1"/>
          </p:cNvPicPr>
          <p:nvPr/>
        </p:nvPicPr>
        <p:blipFill>
          <a:blip r:embed="rId4"/>
          <a:stretch>
            <a:fillRect/>
          </a:stretch>
        </p:blipFill>
        <p:spPr>
          <a:xfrm>
            <a:off x="1992313" y="1557338"/>
            <a:ext cx="3600450" cy="3173412"/>
          </a:xfrm>
          <a:prstGeom prst="rect">
            <a:avLst/>
          </a:prstGeom>
          <a:noFill/>
          <a:ln w="9525">
            <a:noFill/>
          </a:ln>
        </p:spPr>
      </p:pic>
      <p:sp>
        <p:nvSpPr>
          <p:cNvPr id="11278" name="文本框 11277"/>
          <p:cNvSpPr txBox="1"/>
          <p:nvPr/>
        </p:nvSpPr>
        <p:spPr>
          <a:xfrm>
            <a:off x="2424113" y="4508500"/>
            <a:ext cx="2016125" cy="521970"/>
          </a:xfrm>
          <a:prstGeom prst="rect">
            <a:avLst/>
          </a:prstGeom>
          <a:noFill/>
          <a:ln w="9525">
            <a:noFill/>
          </a:ln>
        </p:spPr>
        <p:txBody>
          <a:bodyPr>
            <a:spAutoFit/>
          </a:bodyPr>
          <a:lstStyle/>
          <a:p>
            <a:pPr>
              <a:buFont typeface="Arial" panose="020B0604020202020204" pitchFamily="34" charset="0"/>
              <a:buNone/>
            </a:pPr>
            <a:r>
              <a:rPr lang="zh-CN" altLang="en-US" sz="2800" b="1" dirty="0">
                <a:latin typeface="Times New Roman" panose="02020603050405020304" pitchFamily="2" charset="0"/>
              </a:rPr>
              <a:t>早期发电机</a:t>
            </a:r>
          </a:p>
        </p:txBody>
      </p:sp>
      <p:sp>
        <p:nvSpPr>
          <p:cNvPr id="11279" name="矩形 11278"/>
          <p:cNvSpPr/>
          <p:nvPr/>
        </p:nvSpPr>
        <p:spPr>
          <a:xfrm>
            <a:off x="1524000" y="5370196"/>
            <a:ext cx="9144000" cy="953135"/>
          </a:xfrm>
          <a:prstGeom prst="rect">
            <a:avLst/>
          </a:prstGeom>
          <a:noFill/>
          <a:ln w="9525">
            <a:noFill/>
          </a:ln>
        </p:spPr>
        <p:txBody>
          <a:bodyPr anchor="ctr">
            <a:spAutoFit/>
          </a:bodyPr>
          <a:lstStyle/>
          <a:p>
            <a:r>
              <a:rPr lang="en-US" altLang="zh-CN" sz="2800" dirty="0">
                <a:latin typeface="Arial" panose="020B0604020202020204" pitchFamily="34" charset="0"/>
              </a:rPr>
              <a:t>1866</a:t>
            </a:r>
            <a:r>
              <a:rPr lang="zh-CN" altLang="en-US" sz="2800" dirty="0">
                <a:latin typeface="Arial" panose="020B0604020202020204" pitchFamily="34" charset="0"/>
              </a:rPr>
              <a:t>年，</a:t>
            </a:r>
            <a:r>
              <a:rPr lang="zh-CN" altLang="en-US" sz="2800" dirty="0">
                <a:solidFill>
                  <a:srgbClr val="FF0066"/>
                </a:solidFill>
                <a:latin typeface="Arial" panose="020B0604020202020204" pitchFamily="34" charset="0"/>
              </a:rPr>
              <a:t>德国</a:t>
            </a:r>
            <a:r>
              <a:rPr lang="zh-CN" altLang="en-US" sz="2800" dirty="0">
                <a:latin typeface="Arial" panose="020B0604020202020204" pitchFamily="34" charset="0"/>
              </a:rPr>
              <a:t>工程师</a:t>
            </a:r>
            <a:r>
              <a:rPr lang="zh-CN" altLang="en-US" sz="2800" dirty="0">
                <a:solidFill>
                  <a:srgbClr val="FF0066"/>
                </a:solidFill>
                <a:latin typeface="Arial" panose="020B0604020202020204" pitchFamily="34" charset="0"/>
              </a:rPr>
              <a:t>西门子</a:t>
            </a:r>
            <a:r>
              <a:rPr lang="zh-CN" altLang="en-US" sz="2800" dirty="0">
                <a:latin typeface="Arial" panose="020B0604020202020204" pitchFamily="34" charset="0"/>
              </a:rPr>
              <a:t>（</a:t>
            </a:r>
            <a:r>
              <a:rPr lang="en-US" altLang="zh-CN" sz="2800" dirty="0">
                <a:latin typeface="Arial" panose="020B0604020202020204" pitchFamily="34" charset="0"/>
              </a:rPr>
              <a:t>Siemens</a:t>
            </a:r>
            <a:r>
              <a:rPr lang="zh-CN" altLang="en-US" sz="2800" dirty="0">
                <a:latin typeface="Arial" panose="020B0604020202020204" pitchFamily="34" charset="0"/>
              </a:rPr>
              <a:t>，</a:t>
            </a:r>
            <a:r>
              <a:rPr lang="en-US" altLang="zh-CN" sz="2800">
                <a:latin typeface="Arial" panose="020B0604020202020204" pitchFamily="34" charset="0"/>
              </a:rPr>
              <a:t>1816—1892)</a:t>
            </a:r>
          </a:p>
          <a:p>
            <a:r>
              <a:rPr lang="zh-CN" altLang="en-US" sz="2800" dirty="0">
                <a:latin typeface="Arial" panose="020B0604020202020204" pitchFamily="34" charset="0"/>
              </a:rPr>
              <a:t>发明了</a:t>
            </a:r>
            <a:r>
              <a:rPr lang="zh-CN" altLang="en-US" sz="2800" dirty="0">
                <a:solidFill>
                  <a:srgbClr val="FF0066"/>
                </a:solidFill>
                <a:latin typeface="Arial" panose="020B0604020202020204" pitchFamily="34" charset="0"/>
              </a:rPr>
              <a:t>世界上第一台大功率发电机</a:t>
            </a:r>
            <a:r>
              <a:rPr lang="zh-CN" altLang="en-US" sz="2800" dirty="0">
                <a:latin typeface="Arial" panose="020B0604020202020204" pitchFamily="34" charset="0"/>
              </a:rPr>
              <a:t> </a:t>
            </a:r>
          </a:p>
        </p:txBody>
      </p:sp>
      <p:sp>
        <p:nvSpPr>
          <p:cNvPr id="11280" name="Text Box 10"/>
          <p:cNvSpPr txBox="1"/>
          <p:nvPr/>
        </p:nvSpPr>
        <p:spPr>
          <a:xfrm>
            <a:off x="1524000" y="0"/>
            <a:ext cx="4500563" cy="492125"/>
          </a:xfrm>
          <a:prstGeom prst="rect">
            <a:avLst/>
          </a:prstGeom>
          <a:noFill/>
          <a:ln w="9525">
            <a:noFill/>
          </a:ln>
        </p:spPr>
        <p:txBody>
          <a:bodyPr lIns="0" tIns="0" rIns="0" bIns="0" anchor="t" anchorCtr="1">
            <a:spAutoFit/>
          </a:bodyPr>
          <a:lstStyle/>
          <a:p>
            <a:r>
              <a:rPr lang="zh-CN" altLang="en-US" sz="3200" dirty="0">
                <a:effectLst>
                  <a:outerShdw blurRad="38100" dist="38100" dir="2700000">
                    <a:srgbClr val="C0C0C0"/>
                  </a:outerShdw>
                </a:effectLst>
                <a:latin typeface="Times New Roman" panose="02020603050405020304" pitchFamily="2" charset="0"/>
                <a:ea typeface="华文隶书" panose="02010800040101010101" pitchFamily="2" charset="-122"/>
              </a:rPr>
              <a:t>发电机的发明</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9" name="图片 16388" descr="u=3876055990,1291046141&amp;fm=27&amp;gp=0"/>
          <p:cNvPicPr>
            <a:picLocks noChangeAspect="1"/>
          </p:cNvPicPr>
          <p:nvPr/>
        </p:nvPicPr>
        <p:blipFill>
          <a:blip r:embed="rId2"/>
          <a:stretch>
            <a:fillRect/>
          </a:stretch>
        </p:blipFill>
        <p:spPr>
          <a:xfrm>
            <a:off x="3143250" y="1196975"/>
            <a:ext cx="3457575" cy="2857500"/>
          </a:xfrm>
          <a:prstGeom prst="rect">
            <a:avLst/>
          </a:prstGeom>
          <a:noFill/>
          <a:ln w="9525">
            <a:noFill/>
          </a:ln>
        </p:spPr>
      </p:pic>
      <p:sp>
        <p:nvSpPr>
          <p:cNvPr id="16390" name="文本框 16389"/>
          <p:cNvSpPr txBox="1"/>
          <p:nvPr/>
        </p:nvSpPr>
        <p:spPr>
          <a:xfrm>
            <a:off x="2711450" y="2492375"/>
            <a:ext cx="1225550" cy="460375"/>
          </a:xfrm>
          <a:prstGeom prst="rect">
            <a:avLst/>
          </a:prstGeom>
          <a:noFill/>
          <a:ln w="9525">
            <a:noFill/>
          </a:ln>
        </p:spPr>
        <p:txBody>
          <a:bodyPr>
            <a:spAutoFit/>
          </a:bodyPr>
          <a:lstStyle/>
          <a:p>
            <a:pPr>
              <a:buFont typeface="Arial" panose="020B0604020202020204" pitchFamily="34" charset="0"/>
              <a:buNone/>
            </a:pPr>
            <a:r>
              <a:rPr lang="zh-CN" altLang="en-US" sz="2400" b="1" dirty="0">
                <a:latin typeface="Times New Roman" panose="02020603050405020304" pitchFamily="2" charset="0"/>
              </a:rPr>
              <a:t>格拉姆</a:t>
            </a:r>
          </a:p>
        </p:txBody>
      </p:sp>
      <p:pic>
        <p:nvPicPr>
          <p:cNvPr id="16391" name="图片 16390" descr="snap3"/>
          <p:cNvPicPr>
            <a:picLocks noChangeAspect="1"/>
          </p:cNvPicPr>
          <p:nvPr/>
        </p:nvPicPr>
        <p:blipFill>
          <a:blip r:embed="rId3"/>
          <a:stretch>
            <a:fillRect/>
          </a:stretch>
        </p:blipFill>
        <p:spPr>
          <a:xfrm>
            <a:off x="6959600" y="333375"/>
            <a:ext cx="3240088" cy="2806700"/>
          </a:xfrm>
          <a:prstGeom prst="rect">
            <a:avLst/>
          </a:prstGeom>
          <a:noFill/>
          <a:ln w="9525">
            <a:noFill/>
          </a:ln>
        </p:spPr>
      </p:pic>
      <p:sp>
        <p:nvSpPr>
          <p:cNvPr id="16392" name="文本框 16391"/>
          <p:cNvSpPr txBox="1"/>
          <p:nvPr/>
        </p:nvSpPr>
        <p:spPr>
          <a:xfrm>
            <a:off x="8112125" y="3213100"/>
            <a:ext cx="1800225" cy="460375"/>
          </a:xfrm>
          <a:prstGeom prst="rect">
            <a:avLst/>
          </a:prstGeom>
          <a:noFill/>
          <a:ln w="9525">
            <a:noFill/>
          </a:ln>
        </p:spPr>
        <p:txBody>
          <a:bodyPr>
            <a:spAutoFit/>
          </a:bodyPr>
          <a:lstStyle/>
          <a:p>
            <a:pPr>
              <a:buFont typeface="Arial" panose="020B0604020202020204" pitchFamily="34" charset="0"/>
              <a:buNone/>
            </a:pPr>
            <a:r>
              <a:rPr lang="zh-CN" altLang="en-US" sz="2400" b="1" dirty="0">
                <a:latin typeface="Times New Roman" panose="02020603050405020304" pitchFamily="2" charset="0"/>
              </a:rPr>
              <a:t>早期电动机</a:t>
            </a:r>
          </a:p>
        </p:txBody>
      </p:sp>
      <p:sp>
        <p:nvSpPr>
          <p:cNvPr id="16393" name="矩形 16392"/>
          <p:cNvSpPr/>
          <p:nvPr/>
        </p:nvSpPr>
        <p:spPr>
          <a:xfrm>
            <a:off x="1524000" y="4146233"/>
            <a:ext cx="9130030" cy="953135"/>
          </a:xfrm>
          <a:prstGeom prst="rect">
            <a:avLst/>
          </a:prstGeom>
          <a:noFill/>
          <a:ln w="9525">
            <a:noFill/>
          </a:ln>
        </p:spPr>
        <p:txBody>
          <a:bodyPr wrap="none" anchor="ctr">
            <a:spAutoFit/>
          </a:bodyPr>
          <a:lstStyle/>
          <a:p>
            <a:r>
              <a:rPr lang="en-US" altLang="zh-CN" sz="2800" dirty="0">
                <a:latin typeface="Arial" panose="020B0604020202020204" pitchFamily="34" charset="0"/>
              </a:rPr>
              <a:t>1873</a:t>
            </a:r>
            <a:r>
              <a:rPr lang="zh-CN" altLang="en-US" sz="2800" dirty="0">
                <a:latin typeface="Arial" panose="020B0604020202020204" pitchFamily="34" charset="0"/>
              </a:rPr>
              <a:t>年，</a:t>
            </a:r>
            <a:r>
              <a:rPr lang="zh-CN" altLang="en-US" sz="2800" dirty="0">
                <a:solidFill>
                  <a:srgbClr val="FF0066"/>
                </a:solidFill>
                <a:latin typeface="Arial" panose="020B0604020202020204" pitchFamily="34" charset="0"/>
              </a:rPr>
              <a:t>比利时</a:t>
            </a:r>
            <a:r>
              <a:rPr lang="zh-CN" altLang="en-US" sz="2800" dirty="0">
                <a:latin typeface="Arial" panose="020B0604020202020204" pitchFamily="34" charset="0"/>
              </a:rPr>
              <a:t>人</a:t>
            </a:r>
            <a:r>
              <a:rPr lang="zh-CN" altLang="en-US" sz="2800" dirty="0">
                <a:solidFill>
                  <a:srgbClr val="FF0066"/>
                </a:solidFill>
                <a:latin typeface="Arial" panose="020B0604020202020204" pitchFamily="34" charset="0"/>
              </a:rPr>
              <a:t>格拉姆</a:t>
            </a:r>
            <a:r>
              <a:rPr lang="zh-CN" altLang="en-US" sz="2800" dirty="0">
                <a:latin typeface="Arial" panose="020B0604020202020204" pitchFamily="34" charset="0"/>
              </a:rPr>
              <a:t>（</a:t>
            </a:r>
            <a:r>
              <a:rPr lang="en-US" altLang="zh-CN" sz="2800">
                <a:latin typeface="Arial" panose="020B0604020202020204" pitchFamily="34" charset="0"/>
              </a:rPr>
              <a:t>Gramme,1826—</a:t>
            </a:r>
            <a:r>
              <a:rPr lang="en-US" altLang="zh-CN" sz="2800" dirty="0">
                <a:latin typeface="Arial" panose="020B0604020202020204" pitchFamily="34" charset="0"/>
              </a:rPr>
              <a:t>1901)</a:t>
            </a:r>
            <a:r>
              <a:rPr lang="zh-CN" altLang="en-US" sz="2800" dirty="0">
                <a:latin typeface="Arial" panose="020B0604020202020204" pitchFamily="34" charset="0"/>
              </a:rPr>
              <a:t>发明了</a:t>
            </a:r>
          </a:p>
          <a:p>
            <a:r>
              <a:rPr lang="zh-CN" altLang="en-US" sz="2800" dirty="0">
                <a:solidFill>
                  <a:srgbClr val="FF0066"/>
                </a:solidFill>
                <a:latin typeface="Arial" panose="020B0604020202020204" pitchFamily="34" charset="0"/>
              </a:rPr>
              <a:t>第一台实用电动机</a:t>
            </a:r>
          </a:p>
        </p:txBody>
      </p:sp>
      <p:sp>
        <p:nvSpPr>
          <p:cNvPr id="16394" name="左弧形箭头 16393"/>
          <p:cNvSpPr/>
          <p:nvPr/>
        </p:nvSpPr>
        <p:spPr>
          <a:xfrm>
            <a:off x="2640013" y="5084763"/>
            <a:ext cx="733425" cy="1214437"/>
          </a:xfrm>
          <a:prstGeom prst="curvedRightArrow">
            <a:avLst>
              <a:gd name="adj1" fmla="val 33116"/>
              <a:gd name="adj2" fmla="val 66233"/>
              <a:gd name="adj3" fmla="val 33333"/>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6395" name="文本框 16394"/>
          <p:cNvSpPr txBox="1"/>
          <p:nvPr/>
        </p:nvSpPr>
        <p:spPr>
          <a:xfrm>
            <a:off x="4008438" y="5300663"/>
            <a:ext cx="6119812" cy="1076325"/>
          </a:xfrm>
          <a:prstGeom prst="rect">
            <a:avLst/>
          </a:prstGeom>
          <a:noFill/>
          <a:ln w="9525">
            <a:noFill/>
          </a:ln>
        </p:spPr>
        <p:txBody>
          <a:bodyPr>
            <a:spAutoFit/>
          </a:bodyPr>
          <a:lstStyle/>
          <a:p>
            <a:pPr>
              <a:buFont typeface="Arial" panose="020B0604020202020204" pitchFamily="34" charset="0"/>
              <a:buNone/>
            </a:pPr>
            <a:r>
              <a:rPr lang="zh-CN" altLang="en-US" sz="3200" b="1" dirty="0">
                <a:solidFill>
                  <a:srgbClr val="FF0066"/>
                </a:solidFill>
                <a:latin typeface="黑体" panose="02010600030101010101" pitchFamily="49" charset="-122"/>
                <a:ea typeface="黑体" panose="02010600030101010101" pitchFamily="49" charset="-122"/>
              </a:rPr>
              <a:t>发电机</a:t>
            </a:r>
            <a:r>
              <a:rPr lang="zh-CN" altLang="en-US" sz="3200" b="1" dirty="0">
                <a:latin typeface="黑体" panose="02010600030101010101" pitchFamily="49" charset="-122"/>
                <a:ea typeface="黑体" panose="02010600030101010101" pitchFamily="49" charset="-122"/>
              </a:rPr>
              <a:t>和</a:t>
            </a:r>
            <a:r>
              <a:rPr lang="zh-CN" altLang="en-US" sz="3200" b="1" dirty="0">
                <a:solidFill>
                  <a:srgbClr val="FF0066"/>
                </a:solidFill>
                <a:latin typeface="黑体" panose="02010600030101010101" pitchFamily="49" charset="-122"/>
                <a:ea typeface="黑体" panose="02010600030101010101" pitchFamily="49" charset="-122"/>
              </a:rPr>
              <a:t>电动机</a:t>
            </a:r>
            <a:r>
              <a:rPr lang="zh-CN" altLang="en-US" sz="3200" b="1" dirty="0">
                <a:latin typeface="黑体" panose="02010600030101010101" pitchFamily="49" charset="-122"/>
                <a:ea typeface="黑体" panose="02010600030101010101" pitchFamily="49" charset="-122"/>
              </a:rPr>
              <a:t>的发明，</a:t>
            </a:r>
            <a:r>
              <a:rPr lang="zh-CN" altLang="en-US" sz="3200" b="1" dirty="0">
                <a:solidFill>
                  <a:srgbClr val="FF0066"/>
                </a:solidFill>
                <a:latin typeface="黑体" panose="02010600030101010101" pitchFamily="49" charset="-122"/>
                <a:ea typeface="黑体" panose="02010600030101010101" pitchFamily="49" charset="-122"/>
              </a:rPr>
              <a:t>使电力得以实际利用</a:t>
            </a:r>
            <a:r>
              <a:rPr lang="zh-CN" altLang="en-US" sz="2400" dirty="0">
                <a:solidFill>
                  <a:srgbClr val="FF0066"/>
                </a:solidFill>
                <a:latin typeface="黑体" panose="02010600030101010101" pitchFamily="49" charset="-122"/>
                <a:ea typeface="黑体" panose="02010600030101010101" pitchFamily="49" charset="-122"/>
              </a:rPr>
              <a:t> </a:t>
            </a:r>
          </a:p>
        </p:txBody>
      </p:sp>
      <p:sp>
        <p:nvSpPr>
          <p:cNvPr id="16396" name="Text Box 10"/>
          <p:cNvSpPr txBox="1"/>
          <p:nvPr/>
        </p:nvSpPr>
        <p:spPr>
          <a:xfrm>
            <a:off x="1524000" y="0"/>
            <a:ext cx="3960813" cy="492125"/>
          </a:xfrm>
          <a:prstGeom prst="rect">
            <a:avLst/>
          </a:prstGeom>
          <a:noFill/>
          <a:ln w="9525">
            <a:noFill/>
          </a:ln>
        </p:spPr>
        <p:txBody>
          <a:bodyPr lIns="0" tIns="0" rIns="0" bIns="0" anchor="t" anchorCtr="1">
            <a:spAutoFit/>
          </a:bodyPr>
          <a:lstStyle/>
          <a:p>
            <a:r>
              <a:rPr lang="zh-CN" altLang="en-US" sz="3200" dirty="0">
                <a:effectLst>
                  <a:outerShdw blurRad="38100" dist="38100" dir="2700000">
                    <a:srgbClr val="C0C0C0"/>
                  </a:outerShdw>
                </a:effectLst>
                <a:latin typeface="Times New Roman" panose="02020603050405020304" pitchFamily="2" charset="0"/>
                <a:ea typeface="华文隶书" panose="02010800040101010101" pitchFamily="2" charset="-122"/>
              </a:rPr>
              <a:t>电动机的发明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94"/>
                                        </p:tgtEl>
                                        <p:attrNameLst>
                                          <p:attrName>style.visibility</p:attrName>
                                        </p:attrNameLst>
                                      </p:cBhvr>
                                      <p:to>
                                        <p:strVal val="visible"/>
                                      </p:to>
                                    </p:set>
                                    <p:anim calcmode="lin" valueType="num">
                                      <p:cBhvr additive="base">
                                        <p:cTn id="7" dur="500" fill="hold"/>
                                        <p:tgtEl>
                                          <p:spTgt spid="16394"/>
                                        </p:tgtEl>
                                        <p:attrNameLst>
                                          <p:attrName>ppt_x</p:attrName>
                                        </p:attrNameLst>
                                      </p:cBhvr>
                                      <p:tavLst>
                                        <p:tav tm="0">
                                          <p:val>
                                            <p:strVal val="#ppt_x"/>
                                          </p:val>
                                        </p:tav>
                                        <p:tav tm="100000">
                                          <p:val>
                                            <p:strVal val="#ppt_x"/>
                                          </p:val>
                                        </p:tav>
                                      </p:tavLst>
                                    </p:anim>
                                    <p:anim calcmode="lin" valueType="num">
                                      <p:cBhvr additive="base">
                                        <p:cTn id="8" dur="500" fill="hold"/>
                                        <p:tgtEl>
                                          <p:spTgt spid="163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6395"/>
                                        </p:tgtEl>
                                        <p:attrNameLst>
                                          <p:attrName>style.visibility</p:attrName>
                                        </p:attrNameLst>
                                      </p:cBhvr>
                                      <p:to>
                                        <p:strVal val="visible"/>
                                      </p:to>
                                    </p:set>
                                    <p:animEffect transition="in" filter="checkerboard(across)">
                                      <p:cBhvr>
                                        <p:cTn id="13" dur="500"/>
                                        <p:tgtEl>
                                          <p:spTgt spid="16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4064</Words>
  <Application>WPS 演示</Application>
  <PresentationFormat>自定义</PresentationFormat>
  <Paragraphs>304</Paragraphs>
  <Slides>43</Slides>
  <Notes>9</Notes>
  <HiddenSlides>0</HiddenSlides>
  <MMClips>0</MMClips>
  <ScaleCrop>false</ScaleCrop>
  <HeadingPairs>
    <vt:vector size="4" baseType="variant">
      <vt:variant>
        <vt:lpstr>主题</vt:lpstr>
      </vt:variant>
      <vt:variant>
        <vt:i4>3</vt:i4>
      </vt:variant>
      <vt:variant>
        <vt:lpstr>幻灯片标题</vt:lpstr>
      </vt:variant>
      <vt:variant>
        <vt:i4>43</vt:i4>
      </vt:variant>
    </vt:vector>
  </HeadingPairs>
  <TitlesOfParts>
    <vt:vector size="46" baseType="lpstr">
      <vt:lpstr>Office 主题</vt:lpstr>
      <vt:lpstr>主题2</vt:lpstr>
      <vt:lpstr>海阔天空</vt:lpstr>
      <vt:lpstr>幻灯片 1</vt:lpstr>
      <vt:lpstr>幻灯片 2</vt:lpstr>
      <vt:lpstr>幻灯片 3</vt:lpstr>
      <vt:lpstr>幻灯片 4</vt:lpstr>
      <vt:lpstr>二、主要成就及        发明成果 1、电力的开发与应用</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2、内燃机和新的交通工具</vt:lpstr>
      <vt:lpstr>幻灯片 23</vt:lpstr>
      <vt:lpstr>幻灯片 24</vt:lpstr>
      <vt:lpstr>幻灯片 25</vt:lpstr>
      <vt:lpstr>幻灯片 26</vt:lpstr>
      <vt:lpstr>幻灯片 27</vt:lpstr>
      <vt:lpstr>幻灯片 28</vt:lpstr>
      <vt:lpstr>幻灯片 29</vt:lpstr>
      <vt:lpstr>幻灯片 30</vt:lpstr>
      <vt:lpstr>人类飞行时代的开始 </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2018-03-01T02:03:00Z</dcterms:created>
  <dcterms:modified xsi:type="dcterms:W3CDTF">2019-02-19T07:56:22Z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2052-10.1.0.7401</vt:lpwstr>
  </property>
</Properties>
</file>