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2"/>
    <p:sldMasterId id="2147483673" r:id="rId3"/>
  </p:sldMasterIdLst>
  <p:notesMasterIdLst>
    <p:notesMasterId r:id="rId37"/>
  </p:notesMasterIdLst>
  <p:sldIdLst>
    <p:sldId id="266" r:id="rId4"/>
    <p:sldId id="275" r:id="rId5"/>
    <p:sldId id="259" r:id="rId6"/>
    <p:sldId id="260" r:id="rId7"/>
    <p:sldId id="261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56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57" r:id="rId28"/>
    <p:sldId id="294" r:id="rId29"/>
    <p:sldId id="295" r:id="rId30"/>
    <p:sldId id="296" r:id="rId31"/>
    <p:sldId id="297" r:id="rId32"/>
    <p:sldId id="298" r:id="rId33"/>
    <p:sldId id="258" r:id="rId34"/>
    <p:sldId id="299" r:id="rId35"/>
    <p:sldId id="262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60" autoAdjust="0"/>
    <p:restoredTop sz="94660"/>
  </p:normalViewPr>
  <p:slideViewPr>
    <p:cSldViewPr snapToGrid="0">
      <p:cViewPr>
        <p:scale>
          <a:sx n="75" d="100"/>
          <a:sy n="75" d="100"/>
        </p:scale>
        <p:origin x="-864" y="-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zh-CN" dirty="0"/>
              <a:pPr lvl="0" algn="r" eaLnBrk="1" hangingPunct="1">
                <a:spcBef>
                  <a:spcPct val="0"/>
                </a:spcBef>
                <a:buChar char="•"/>
              </a:pPr>
              <a:t>5</a:t>
            </a:fld>
            <a:endParaRPr lang="en-US" altLang="zh-CN" dirty="0"/>
          </a:p>
        </p:txBody>
      </p:sp>
      <p:sp>
        <p:nvSpPr>
          <p:cNvPr id="1638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8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b="1" dirty="0"/>
              <a:t>看看是否还有漏掉的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2019/2/19</a:t>
            </a:fld>
            <a:endParaRPr lang="zh-CN" altLang="en-US" dirty="0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mage.baidu.com/i?ct=503316480&amp;z=0&amp;tn=baiduimagedetail&amp;word=&#361;&#65533;&#65533;&#892;&#428;&amp;in=16979&amp;cl=2&amp;cm=1&amp;sc=0&amp;lm=-1&amp;pn=3&amp;rn=1&amp;di=4107641104&amp;ln=273&amp;fr=ala0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6.jpeg"/><Relationship Id="rId4" Type="http://schemas.openxmlformats.org/officeDocument/2006/relationships/hyperlink" Target="http://image.baidu.com/i?ct=503316480&amp;z=0&amp;tn=baiduimagedetail&amp;word=&#65533;&#65533;&#1205;&#65533;&#65533;&#65533;&#65533;&#892;&#428;&amp;in=15728&amp;cl=2&amp;cm=1&amp;sc=0&amp;lm=-1&amp;pn=45&amp;rn=1&amp;di=2054118256&amp;ln=2000&amp;fr=ala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6570" y="332740"/>
            <a:ext cx="1136078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19100" algn="ctr"/>
            <a:r>
              <a:rPr lang="zh-CN" sz="4400" b="0">
                <a:ea typeface="黑体" panose="02010600030101010101" pitchFamily="49" charset="-122"/>
              </a:rPr>
              <a:t>第</a:t>
            </a:r>
            <a:r>
              <a:rPr lang="zh-CN" sz="4400" b="0">
                <a:ea typeface="黑体" panose="02010600030101010101" pitchFamily="49" charset="-122"/>
                <a:cs typeface="宋体" panose="02010600030101010101" pitchFamily="2" charset="-122"/>
              </a:rPr>
              <a:t>5课工业化国家的社会巨变</a:t>
            </a:r>
            <a:endParaRPr lang="zh-CN" sz="4400" b="0">
              <a:cs typeface="楷体" charset="0"/>
            </a:endParaRPr>
          </a:p>
          <a:p>
            <a:r>
              <a:rPr lang="zh-CN" sz="4400" b="0">
                <a:cs typeface="楷体" charset="0"/>
              </a:rPr>
              <a:t>在第二次工业革命的浪潮中，一座座新兴的城市拔地而起，欧美国家的社会面貌发生了翻天覆地的变化。越来越多的人涌入城市，享受着工业化、城市化带来的新生活。然而，工业化、城市化进程中对环境的巨大破坏，也让人们付出了沉重的代价。</a:t>
            </a:r>
            <a:endParaRPr lang="zh-CN" altLang="en-US" sz="4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图片 61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628775"/>
            <a:ext cx="9099550" cy="3595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矩形 6148"/>
          <p:cNvSpPr/>
          <p:nvPr/>
        </p:nvSpPr>
        <p:spPr>
          <a:xfrm>
            <a:off x="1524000" y="401321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）、</a:t>
            </a:r>
            <a:r>
              <a:rPr lang="en-US" altLang="zh-CN" sz="2800" dirty="0">
                <a:latin typeface="Arial" panose="020B0604020202020204" pitchFamily="34" charset="0"/>
              </a:rPr>
              <a:t>19</a:t>
            </a:r>
            <a:r>
              <a:rPr lang="zh-CN" altLang="en-US" sz="2800" dirty="0">
                <a:latin typeface="Arial" panose="020B0604020202020204" pitchFamily="34" charset="0"/>
              </a:rPr>
              <a:t>世纪末到</a:t>
            </a:r>
            <a:r>
              <a:rPr lang="en-US" altLang="zh-CN" sz="2800" dirty="0">
                <a:latin typeface="Arial" panose="020B0604020202020204" pitchFamily="34" charset="0"/>
              </a:rPr>
              <a:t>20</a:t>
            </a:r>
            <a:r>
              <a:rPr lang="zh-CN" altLang="en-US" sz="2800" dirty="0">
                <a:latin typeface="Arial" panose="020B0604020202020204" pitchFamily="34" charset="0"/>
              </a:rPr>
              <a:t>世纪初，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主要资本主义国家的城市人口超过了农村人口。</a:t>
            </a:r>
          </a:p>
        </p:txBody>
      </p:sp>
      <p:sp>
        <p:nvSpPr>
          <p:cNvPr id="6150" name="矩形 6149"/>
          <p:cNvSpPr/>
          <p:nvPr/>
        </p:nvSpPr>
        <p:spPr>
          <a:xfrm>
            <a:off x="1524000" y="5367973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</a:rPr>
              <a:t>20</a:t>
            </a:r>
            <a:r>
              <a:rPr lang="zh-CN" altLang="en-US" sz="2400" dirty="0">
                <a:latin typeface="Arial" panose="020B0604020202020204" pitchFamily="34" charset="0"/>
              </a:rPr>
              <a:t>世纪初，工业化国家中至少</a:t>
            </a:r>
            <a:r>
              <a:rPr lang="en-US" altLang="zh-CN" sz="2400" dirty="0">
                <a:latin typeface="Arial" panose="020B0604020202020204" pitchFamily="34" charset="0"/>
              </a:rPr>
              <a:t>50%</a:t>
            </a:r>
            <a:r>
              <a:rPr lang="zh-CN" altLang="en-US" sz="2400" dirty="0">
                <a:latin typeface="Arial" panose="020B0604020202020204" pitchFamily="34" charset="0"/>
              </a:rPr>
              <a:t>的人口生活在城镇中。城市人口在全国人口中的比例，英国在</a:t>
            </a:r>
            <a:r>
              <a:rPr lang="en-US" altLang="zh-CN" sz="2400" dirty="0">
                <a:latin typeface="Arial" panose="020B0604020202020204" pitchFamily="34" charset="0"/>
              </a:rPr>
              <a:t>1900</a:t>
            </a:r>
            <a:r>
              <a:rPr lang="zh-CN" altLang="en-US" sz="2400" dirty="0">
                <a:latin typeface="Arial" panose="020B0604020202020204" pitchFamily="34" charset="0"/>
              </a:rPr>
              <a:t>年达到</a:t>
            </a:r>
            <a:r>
              <a:rPr lang="en-US" altLang="zh-CN" sz="2400" dirty="0">
                <a:latin typeface="Arial" panose="020B0604020202020204" pitchFamily="34" charset="0"/>
              </a:rPr>
              <a:t>75%</a:t>
            </a:r>
            <a:r>
              <a:rPr lang="zh-CN" altLang="en-US" sz="2400" dirty="0">
                <a:latin typeface="Arial" panose="020B0604020202020204" pitchFamily="34" charset="0"/>
              </a:rPr>
              <a:t>，德国在</a:t>
            </a:r>
            <a:r>
              <a:rPr lang="en-US" altLang="zh-CN" sz="2400" dirty="0">
                <a:latin typeface="Arial" panose="020B0604020202020204" pitchFamily="34" charset="0"/>
              </a:rPr>
              <a:t>1910</a:t>
            </a:r>
            <a:r>
              <a:rPr lang="zh-CN" altLang="en-US" sz="2400" dirty="0">
                <a:latin typeface="Arial" panose="020B0604020202020204" pitchFamily="34" charset="0"/>
              </a:rPr>
              <a:t>年达到</a:t>
            </a:r>
            <a:r>
              <a:rPr lang="en-US" altLang="zh-CN" sz="2400" dirty="0">
                <a:latin typeface="Arial" panose="020B0604020202020204" pitchFamily="34" charset="0"/>
              </a:rPr>
              <a:t>60%</a:t>
            </a:r>
            <a:r>
              <a:rPr lang="zh-CN" altLang="en-US" sz="2400" dirty="0">
                <a:latin typeface="Arial" panose="020B0604020202020204" pitchFamily="34" charset="0"/>
              </a:rPr>
              <a:t>，美国在</a:t>
            </a:r>
            <a:r>
              <a:rPr lang="en-US" altLang="zh-CN" sz="2400" dirty="0">
                <a:latin typeface="Arial" panose="020B0604020202020204" pitchFamily="34" charset="0"/>
              </a:rPr>
              <a:t>1920</a:t>
            </a:r>
            <a:r>
              <a:rPr lang="zh-CN" altLang="en-US" sz="2400" dirty="0">
                <a:latin typeface="Arial" panose="020B0604020202020204" pitchFamily="34" charset="0"/>
              </a:rPr>
              <a:t>年达到</a:t>
            </a:r>
            <a:r>
              <a:rPr lang="en-US" altLang="zh-CN" sz="2400">
                <a:latin typeface="Arial" panose="020B0604020202020204" pitchFamily="34" charset="0"/>
              </a:rPr>
              <a:t>51.9%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9218" descr="u=4229592665,984298329&amp;fm=0&amp;gp=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974975"/>
            <a:ext cx="1709738" cy="335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任意多边形 9219"/>
          <p:cNvSpPr/>
          <p:nvPr/>
        </p:nvSpPr>
        <p:spPr>
          <a:xfrm>
            <a:off x="4422775" y="4365625"/>
            <a:ext cx="1133475" cy="1439863"/>
          </a:xfrm>
          <a:custGeom>
            <a:avLst/>
            <a:gdLst/>
            <a:ahLst/>
            <a:cxnLst/>
            <a:rect l="0" t="0" r="0" b="0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006B00">
                  <a:alpha val="100000"/>
                </a:srgbClr>
              </a:gs>
              <a:gs pos="50000">
                <a:srgbClr val="009900">
                  <a:alpha val="100000"/>
                </a:srgbClr>
              </a:gs>
              <a:gs pos="100000">
                <a:srgbClr val="006B00">
                  <a:alpha val="100000"/>
                </a:srgbClr>
              </a:gs>
            </a:gsLst>
            <a:lin ang="0" scaled="1"/>
            <a:tileRect/>
          </a:gra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221" name="图片 9220" descr="u=322194538,1751651114&amp;fm=0&amp;gp=6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3725" y="3362325"/>
            <a:ext cx="4022725" cy="3446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矩形 9221"/>
          <p:cNvSpPr/>
          <p:nvPr/>
        </p:nvSpPr>
        <p:spPr>
          <a:xfrm>
            <a:off x="3575050" y="188913"/>
            <a:ext cx="3840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对经济结构的影响：</a:t>
            </a:r>
          </a:p>
        </p:txBody>
      </p:sp>
      <p:sp>
        <p:nvSpPr>
          <p:cNvPr id="9223" name="矩形 9222"/>
          <p:cNvSpPr/>
          <p:nvPr/>
        </p:nvSpPr>
        <p:spPr>
          <a:xfrm>
            <a:off x="2640013" y="1412875"/>
            <a:ext cx="587248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农业比重下降，工业比重上升，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人类由农业社会向工业社会过渡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7172" descr="u=3200668621,3430184382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060575"/>
            <a:ext cx="4319588" cy="3171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7176" descr="u=467112324,3551238726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1844675"/>
            <a:ext cx="4500563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矩形 7177"/>
          <p:cNvSpPr/>
          <p:nvPr/>
        </p:nvSpPr>
        <p:spPr>
          <a:xfrm>
            <a:off x="582295" y="368935"/>
            <a:ext cx="108724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发展、随着城市规模的扩大和城市数量的增多，欧美国家逐步形成了以中心城市为核心的城市体系</a:t>
            </a:r>
            <a:r>
              <a:rPr lang="zh-CN" altLang="en-US" sz="2800" dirty="0">
                <a:latin typeface="Arial" panose="020B0604020202020204" pitchFamily="34" charset="0"/>
              </a:rPr>
              <a:t>，英国的伦敦、美国的纽约等城市成为世界著名的经济、文化中心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8195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765175"/>
            <a:ext cx="3816350" cy="2706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/>
          <p:cNvPicPr preferRelativeResize="0">
            <a:picLocks noChangeAspect="1"/>
          </p:cNvPicPr>
          <p:nvPr/>
        </p:nvPicPr>
        <p:blipFill>
          <a:blip r:embed="rId3"/>
          <a:srcRect t="26970"/>
          <a:stretch>
            <a:fillRect/>
          </a:stretch>
        </p:blipFill>
        <p:spPr>
          <a:xfrm>
            <a:off x="5951538" y="692150"/>
            <a:ext cx="4176712" cy="2881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矩形 8197"/>
          <p:cNvSpPr/>
          <p:nvPr/>
        </p:nvSpPr>
        <p:spPr>
          <a:xfrm>
            <a:off x="1470025" y="243047"/>
            <a:ext cx="86582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变化、城市化促进了人们生活方式和生活观念的变化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8199" name="矩形 8198"/>
          <p:cNvSpPr/>
          <p:nvPr/>
        </p:nvSpPr>
        <p:spPr>
          <a:xfrm>
            <a:off x="1443038" y="3643313"/>
            <a:ext cx="8157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</a:rPr>
              <a:t>电灯照耀下的柏林街景       建成于</a:t>
            </a:r>
            <a:r>
              <a:rPr lang="en-US" altLang="zh-CN" sz="2400" dirty="0">
                <a:latin typeface="Arial" panose="020B0604020202020204" pitchFamily="34" charset="0"/>
              </a:rPr>
              <a:t>1880</a:t>
            </a:r>
            <a:r>
              <a:rPr lang="zh-CN" altLang="en-US" sz="2400" dirty="0">
                <a:latin typeface="Arial" panose="020B0604020202020204" pitchFamily="34" charset="0"/>
              </a:rPr>
              <a:t>年的美国纽约博物馆</a:t>
            </a:r>
          </a:p>
        </p:txBody>
      </p:sp>
      <p:sp>
        <p:nvSpPr>
          <p:cNvPr id="8200" name="矩形 8199"/>
          <p:cNvSpPr/>
          <p:nvPr/>
        </p:nvSpPr>
        <p:spPr>
          <a:xfrm>
            <a:off x="1524000" y="4431824"/>
            <a:ext cx="91440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城市人口密集，人际交往频繁，生活节奏加快，加之新的交通工具、照明方式和电影等新的娱乐方式的出现，使人们的公共意识增强，生活也更加丰富多彩。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5300" y="432435"/>
            <a:ext cx="1128966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第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课工业化国家的社会巨变</a:t>
            </a:r>
          </a:p>
          <a:p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一、城市化的浪潮</a:t>
            </a:r>
            <a:endParaRPr lang="en-US" sz="28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1. 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原因：第二次工业革命大大促进了主要资本主义国家的工业化。在工业化过程中，企业规模的扩大、新产业部门的崛起亟需大量的劳动力，而农业机械化程度的提高则使农村出现了大量的剩余劳动力。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19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世纪后期，大量农村劳动力流入城市，欧美国家出现了城市化的浪潮，许多新兴城市纷纷诞生。</a:t>
            </a:r>
            <a:endParaRPr lang="en-US" sz="28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表现；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19 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世纪末到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20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世纪初，主要资本主义国家的城市人口超过了农村人口。城市类型有；汽车城、石油城、钢铁城、电影城、石化城等。</a:t>
            </a:r>
            <a:endParaRPr lang="en-US" sz="28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3. 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发展：随着城市规模的扩大和城市数量的增多，欧美国家逐步形成了以中心城市为核心的城市体系，英国的伦敦、美国的纽约等城市成为世界著名的经济、文化中心。</a:t>
            </a:r>
            <a:endParaRPr lang="en-US" sz="28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4. 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变化：城市化促进了人们生活方式和生活观念的变化。</a:t>
            </a:r>
            <a:endParaRPr lang="zh-CN" altLang="en-US" sz="2800" b="1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1774825" y="1916113"/>
            <a:ext cx="8229600" cy="1143000"/>
          </a:xfrm>
        </p:spPr>
        <p:txBody>
          <a:bodyPr anchor="ctr">
            <a:normAutofit fontScale="90000"/>
          </a:bodyPr>
          <a:lstStyle/>
          <a:p>
            <a:r>
              <a:rPr lang="zh-CN" altLang="en-US" sz="8800" dirty="0"/>
              <a:t>教育的大众化</a:t>
            </a:r>
          </a:p>
        </p:txBody>
      </p:sp>
      <p:pic>
        <p:nvPicPr>
          <p:cNvPr id="11269" name="图片 11268" descr="u=386186920,1877006733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3500438"/>
            <a:ext cx="508635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12291"/>
          <p:cNvSpPr/>
          <p:nvPr/>
        </p:nvSpPr>
        <p:spPr>
          <a:xfrm>
            <a:off x="1524000" y="903288"/>
            <a:ext cx="9144000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dirty="0">
                <a:solidFill>
                  <a:srgbClr val="D60093"/>
                </a:solidFill>
                <a:latin typeface="Arial" panose="020B0604020202020204" pitchFamily="34" charset="0"/>
              </a:rPr>
              <a:t>工业化要求提高国民的素质</a:t>
            </a:r>
            <a:r>
              <a:rPr lang="zh-CN" altLang="en-US" sz="3200" dirty="0">
                <a:latin typeface="Arial" panose="020B0604020202020204" pitchFamily="34" charset="0"/>
              </a:rPr>
              <a:t>，从而极大地推动了教育大众化的进程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1524000" y="0"/>
            <a:ext cx="1628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</a:rPr>
              <a:t>1</a:t>
            </a:r>
            <a:r>
              <a:rPr lang="zh-CN" altLang="en-US" sz="3200" dirty="0">
                <a:latin typeface="Arial" panose="020B0604020202020204" pitchFamily="34" charset="0"/>
              </a:rPr>
              <a:t>、原因</a:t>
            </a:r>
          </a:p>
        </p:txBody>
      </p:sp>
      <p:pic>
        <p:nvPicPr>
          <p:cNvPr id="12295" name="图片 12294" descr="u=897864304,3881446605&amp;fm=1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0" y="2781300"/>
            <a:ext cx="4752975" cy="328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矩形 13316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9" name="矩形 13318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1" name="矩形 13320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323" name="图片 13322" descr="mp29116933_1440467329854_1_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313" y="3429000"/>
            <a:ext cx="3743325" cy="280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4" name="矩形 13323"/>
          <p:cNvSpPr/>
          <p:nvPr/>
        </p:nvSpPr>
        <p:spPr>
          <a:xfrm>
            <a:off x="1524000" y="902811"/>
            <a:ext cx="91440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）、</a:t>
            </a:r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19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世纪中期至</a:t>
            </a:r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20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世纪初，主要资本主义国家纷纷颁布有关初等教育的法令，开始普及初等义务教育</a:t>
            </a:r>
            <a:r>
              <a:rPr lang="zh-CN" altLang="en-US" sz="2800" dirty="0">
                <a:latin typeface="Arial" panose="020B0604020202020204" pitchFamily="34" charset="0"/>
              </a:rPr>
              <a:t>。初等学校入学率大幅增加，一些国家已基本消除了文盲。</a:t>
            </a:r>
          </a:p>
        </p:txBody>
      </p:sp>
      <p:pic>
        <p:nvPicPr>
          <p:cNvPr id="13326" name="图片 13325" descr="mp12904365_1430275390409_1_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3284538"/>
            <a:ext cx="3743325" cy="280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7" name="文本框 13326"/>
          <p:cNvSpPr txBox="1"/>
          <p:nvPr/>
        </p:nvSpPr>
        <p:spPr>
          <a:xfrm>
            <a:off x="1524000" y="0"/>
            <a:ext cx="1628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</a:rPr>
              <a:t>2</a:t>
            </a:r>
            <a:r>
              <a:rPr lang="zh-CN" altLang="en-US" sz="3200" dirty="0">
                <a:latin typeface="Arial" panose="020B0604020202020204" pitchFamily="34" charset="0"/>
              </a:rPr>
              <a:t>、表现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图片 14340" descr="u=1525526876,4088775473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713" y="2492375"/>
            <a:ext cx="4392612" cy="255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矩形 14341"/>
          <p:cNvSpPr/>
          <p:nvPr/>
        </p:nvSpPr>
        <p:spPr>
          <a:xfrm>
            <a:off x="1524000" y="615474"/>
            <a:ext cx="91440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德国是最早实施初等义务教育的国家</a:t>
            </a:r>
            <a:r>
              <a:rPr lang="zh-CN" altLang="en-US" sz="2800" dirty="0">
                <a:latin typeface="Arial" panose="020B0604020202020204" pitchFamily="34" charset="0"/>
              </a:rPr>
              <a:t>，</a:t>
            </a:r>
            <a:r>
              <a:rPr lang="en-US" altLang="zh-CN" sz="2800" dirty="0">
                <a:latin typeface="Arial" panose="020B0604020202020204" pitchFamily="34" charset="0"/>
              </a:rPr>
              <a:t>19</a:t>
            </a:r>
            <a:r>
              <a:rPr lang="zh-CN" altLang="en-US" sz="2800" dirty="0">
                <a:latin typeface="Arial" panose="020B0604020202020204" pitchFamily="34" charset="0"/>
              </a:rPr>
              <a:t>世纪</a:t>
            </a:r>
            <a:r>
              <a:rPr lang="en-US" altLang="zh-CN" sz="2800" dirty="0">
                <a:latin typeface="Arial" panose="020B0604020202020204" pitchFamily="34" charset="0"/>
              </a:rPr>
              <a:t>60</a:t>
            </a:r>
            <a:r>
              <a:rPr lang="zh-CN" altLang="en-US" sz="2800" dirty="0">
                <a:latin typeface="Arial" panose="020B0604020202020204" pitchFamily="34" charset="0"/>
              </a:rPr>
              <a:t>年代，普鲁士学龄儿童入学率达</a:t>
            </a:r>
            <a:r>
              <a:rPr lang="en-US" altLang="zh-CN" sz="2800" dirty="0">
                <a:latin typeface="Arial" panose="020B0604020202020204" pitchFamily="34" charset="0"/>
              </a:rPr>
              <a:t>97.5%</a:t>
            </a:r>
            <a:r>
              <a:rPr lang="zh-CN" altLang="en-US" sz="2800" dirty="0">
                <a:latin typeface="Arial" panose="020B0604020202020204" pitchFamily="34" charset="0"/>
              </a:rPr>
              <a:t>，基本上实现了普及初等义务教育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矩形 15363"/>
          <p:cNvSpPr/>
          <p:nvPr/>
        </p:nvSpPr>
        <p:spPr>
          <a:xfrm>
            <a:off x="1524000" y="329883"/>
            <a:ext cx="8963025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）、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这一时期，中等教育也迅速发展，新的中学纷纷建立，学校的数量和在校学生人数大幅增加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5366" name="图片 15365" descr="u=2853525402,3623604602&amp;fm=191&amp;app=48&amp;size=h300&amp;n=0&amp;g=4n&amp;f=JPEG?sec=1853310920&amp;t=78252909255aeaf8c6c5f5e14d72f8a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613" y="2349500"/>
            <a:ext cx="4295775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1992313" y="1196975"/>
            <a:ext cx="8675687" cy="1470025"/>
          </a:xfrm>
        </p:spPr>
        <p:txBody>
          <a:bodyPr anchor="ctr">
            <a:normAutofit fontScale="90000"/>
          </a:bodyPr>
          <a:lstStyle/>
          <a:p>
            <a:pPr defTabSz="914400">
              <a:buSzPct val="100000"/>
            </a:pPr>
            <a:r>
              <a:rPr lang="zh-CN" altLang="en-US" sz="6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6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6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课  </a:t>
            </a:r>
            <a:br>
              <a:rPr lang="zh-CN" altLang="en-US" sz="6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6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工业化国家的社会巨变</a:t>
            </a:r>
          </a:p>
        </p:txBody>
      </p:sp>
      <p:pic>
        <p:nvPicPr>
          <p:cNvPr id="2052" name="图片 2051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8" y="3716338"/>
            <a:ext cx="2952750" cy="2233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052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563" y="3716338"/>
            <a:ext cx="3744912" cy="215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16387"/>
          <p:cNvSpPr/>
          <p:nvPr/>
        </p:nvSpPr>
        <p:spPr>
          <a:xfrm>
            <a:off x="1524000" y="-32067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latin typeface="Arial" panose="020B0604020202020204" pitchFamily="34" charset="0"/>
              </a:rPr>
              <a:t>）、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高等教育稳步发展，一些注重自然科学教学和研究的大学兴办起来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6390" name="图片 16389" descr="u=3829867206,269115695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1628775"/>
            <a:ext cx="4105275" cy="316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16391" descr="u=379658207,3593363231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1700213"/>
            <a:ext cx="4041775" cy="315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3" name="文本框 16392"/>
          <p:cNvSpPr txBox="1"/>
          <p:nvPr/>
        </p:nvSpPr>
        <p:spPr>
          <a:xfrm>
            <a:off x="5283200" y="486886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</a:rPr>
              <a:t>德国大学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图片 17412" descr="u=2311725265,3450666882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205038"/>
            <a:ext cx="7143750" cy="239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矩形 17413"/>
          <p:cNvSpPr/>
          <p:nvPr/>
        </p:nvSpPr>
        <p:spPr>
          <a:xfrm>
            <a:off x="1524000" y="620396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</a:rPr>
              <a:t>4</a:t>
            </a:r>
            <a:r>
              <a:rPr lang="zh-CN" altLang="en-US" sz="2800" dirty="0">
                <a:latin typeface="Arial" panose="020B0604020202020204" pitchFamily="34" charset="0"/>
              </a:rPr>
              <a:t>）、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图书馆、博物馆等文化设施也在欧美等主要资本主义国家大量兴建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7415" name="文本框 17414"/>
          <p:cNvSpPr txBox="1"/>
          <p:nvPr/>
        </p:nvSpPr>
        <p:spPr>
          <a:xfrm>
            <a:off x="4727575" y="4724400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</a:rPr>
              <a:t>德国柏林博物馆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1847850" y="2133600"/>
            <a:ext cx="8229600" cy="1143000"/>
          </a:xfrm>
        </p:spPr>
        <p:txBody>
          <a:bodyPr anchor="ctr">
            <a:normAutofit fontScale="90000"/>
          </a:bodyPr>
          <a:lstStyle/>
          <a:p>
            <a:r>
              <a:rPr lang="zh-CN" altLang="en-US" sz="8000" dirty="0"/>
              <a:t>人口数量的激增</a:t>
            </a:r>
          </a:p>
        </p:txBody>
      </p:sp>
      <p:sp>
        <p:nvSpPr>
          <p:cNvPr id="19461" name="矩形 19460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矩形 19462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9465" name="图片 19464" descr="73592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275" y="3644900"/>
            <a:ext cx="5759450" cy="2800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矩形 20483"/>
          <p:cNvSpPr/>
          <p:nvPr/>
        </p:nvSpPr>
        <p:spPr>
          <a:xfrm>
            <a:off x="1524000" y="831374"/>
            <a:ext cx="91440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随着经济的繁荣、医学技术的进步和公共卫生事业的发展，人们的生活水平和生活质量显著提高，人口的死亡率急剧下降，人类的平均寿命逐渐延长 </a:t>
            </a:r>
          </a:p>
        </p:txBody>
      </p:sp>
      <p:sp>
        <p:nvSpPr>
          <p:cNvPr id="20485" name="文本框 20484"/>
          <p:cNvSpPr txBox="1"/>
          <p:nvPr/>
        </p:nvSpPr>
        <p:spPr>
          <a:xfrm>
            <a:off x="1524000" y="0"/>
            <a:ext cx="1628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</a:rPr>
              <a:t>1</a:t>
            </a:r>
            <a:r>
              <a:rPr lang="zh-CN" altLang="en-US" sz="3200" dirty="0">
                <a:latin typeface="Arial" panose="020B0604020202020204" pitchFamily="34" charset="0"/>
              </a:rPr>
              <a:t>、原因</a:t>
            </a:r>
          </a:p>
        </p:txBody>
      </p:sp>
      <p:pic>
        <p:nvPicPr>
          <p:cNvPr id="20487" name="图片 20486" descr="u=3203830490,3686468302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636838"/>
            <a:ext cx="5976938" cy="359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文本框 20487"/>
          <p:cNvSpPr txBox="1"/>
          <p:nvPr/>
        </p:nvSpPr>
        <p:spPr>
          <a:xfrm>
            <a:off x="8974773" y="3644900"/>
            <a:ext cx="459740" cy="21488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日本人口寿命增长图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矩形 21507"/>
          <p:cNvSpPr/>
          <p:nvPr/>
        </p:nvSpPr>
        <p:spPr>
          <a:xfrm>
            <a:off x="203835" y="4836795"/>
            <a:ext cx="115601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2800" dirty="0">
                <a:latin typeface="Arial" panose="020B0604020202020204" pitchFamily="34" charset="0"/>
              </a:rPr>
              <a:t>从</a:t>
            </a:r>
            <a:r>
              <a:rPr lang="en-US" altLang="zh-CN" sz="2800" dirty="0">
                <a:latin typeface="Arial" panose="020B0604020202020204" pitchFamily="34" charset="0"/>
              </a:rPr>
              <a:t>1870</a:t>
            </a:r>
            <a:r>
              <a:rPr lang="zh-CN" altLang="en-US" sz="2800" dirty="0">
                <a:latin typeface="Arial" panose="020B0604020202020204" pitchFamily="34" charset="0"/>
              </a:rPr>
              <a:t>年到</a:t>
            </a:r>
            <a:r>
              <a:rPr lang="en-US" altLang="zh-CN" sz="2800" dirty="0">
                <a:latin typeface="Arial" panose="020B0604020202020204" pitchFamily="34" charset="0"/>
              </a:rPr>
              <a:t>1914</a:t>
            </a:r>
            <a:r>
              <a:rPr lang="zh-CN" altLang="en-US" sz="2800" dirty="0">
                <a:latin typeface="Arial" panose="020B0604020202020204" pitchFamily="34" charset="0"/>
              </a:rPr>
              <a:t>年，欧洲的人口由</a:t>
            </a:r>
            <a:r>
              <a:rPr lang="en-US" altLang="zh-CN" sz="2800" dirty="0">
                <a:latin typeface="Arial" panose="020B0604020202020204" pitchFamily="34" charset="0"/>
              </a:rPr>
              <a:t>2.95</a:t>
            </a:r>
            <a:r>
              <a:rPr lang="zh-CN" altLang="en-US" sz="2800" dirty="0">
                <a:latin typeface="Arial" panose="020B0604020202020204" pitchFamily="34" charset="0"/>
              </a:rPr>
              <a:t>亿猛增到</a:t>
            </a:r>
            <a:r>
              <a:rPr lang="en-US" altLang="zh-CN" sz="2800" dirty="0">
                <a:latin typeface="Arial" panose="020B0604020202020204" pitchFamily="34" charset="0"/>
              </a:rPr>
              <a:t>4.62</a:t>
            </a:r>
            <a:r>
              <a:rPr lang="zh-CN" altLang="en-US" sz="2800" dirty="0">
                <a:latin typeface="Arial" panose="020B0604020202020204" pitchFamily="34" charset="0"/>
              </a:rPr>
              <a:t>亿，与此同时，还有大量人口移向美洲等地。在美国，除人口自然增长外，大量外来移民的涌入也使人口数量激增。</a:t>
            </a:r>
            <a:r>
              <a:rPr lang="en-US" altLang="zh-CN" sz="2800" dirty="0">
                <a:latin typeface="Arial" panose="020B0604020202020204" pitchFamily="34" charset="0"/>
              </a:rPr>
              <a:t>1870</a:t>
            </a:r>
            <a:r>
              <a:rPr lang="zh-CN" altLang="en-US" sz="2800" dirty="0">
                <a:latin typeface="Arial" panose="020B0604020202020204" pitchFamily="34" charset="0"/>
              </a:rPr>
              <a:t>年，美国人口总数只有</a:t>
            </a:r>
            <a:r>
              <a:rPr lang="en-US" altLang="zh-CN" sz="2800" dirty="0">
                <a:latin typeface="Arial" panose="020B0604020202020204" pitchFamily="34" charset="0"/>
              </a:rPr>
              <a:t>3845</a:t>
            </a:r>
            <a:r>
              <a:rPr lang="zh-CN" altLang="en-US" sz="2800" dirty="0">
                <a:latin typeface="Arial" panose="020B0604020202020204" pitchFamily="34" charset="0"/>
              </a:rPr>
              <a:t>万，到</a:t>
            </a:r>
            <a:r>
              <a:rPr lang="en-US" altLang="zh-CN" sz="2800" dirty="0">
                <a:latin typeface="Arial" panose="020B0604020202020204" pitchFamily="34" charset="0"/>
              </a:rPr>
              <a:t>1915</a:t>
            </a:r>
            <a:r>
              <a:rPr lang="zh-CN" altLang="en-US" sz="2800" dirty="0">
                <a:latin typeface="Arial" panose="020B0604020202020204" pitchFamily="34" charset="0"/>
              </a:rPr>
              <a:t>年，就猛增到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亿以上 </a:t>
            </a:r>
          </a:p>
        </p:txBody>
      </p:sp>
      <p:sp>
        <p:nvSpPr>
          <p:cNvPr id="21509" name="矩形 21508"/>
          <p:cNvSpPr/>
          <p:nvPr/>
        </p:nvSpPr>
        <p:spPr>
          <a:xfrm>
            <a:off x="349885" y="260350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表现：</a:t>
            </a:r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19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世纪后期至</a:t>
            </a:r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20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世纪初</a:t>
            </a:r>
            <a:r>
              <a:rPr lang="zh-CN" altLang="en-US" sz="2800" dirty="0">
                <a:latin typeface="Arial" panose="020B0604020202020204" pitchFamily="34" charset="0"/>
              </a:rPr>
              <a:t>，欧洲、美国、日本的人口都处于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高速增长</a:t>
            </a:r>
            <a:r>
              <a:rPr lang="zh-CN" altLang="en-US" sz="2800" dirty="0">
                <a:latin typeface="Arial" panose="020B0604020202020204" pitchFamily="34" charset="0"/>
              </a:rPr>
              <a:t>状态。</a:t>
            </a:r>
          </a:p>
        </p:txBody>
      </p:sp>
      <p:pic>
        <p:nvPicPr>
          <p:cNvPr id="21511" name="图片 21510" descr="u=2979778404,2358640872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8" y="1885633"/>
            <a:ext cx="6840537" cy="295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2" name="文本框 21511"/>
          <p:cNvSpPr txBox="1"/>
          <p:nvPr/>
        </p:nvSpPr>
        <p:spPr>
          <a:xfrm>
            <a:off x="9263698" y="2276475"/>
            <a:ext cx="459740" cy="14630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美国人品增长</a:t>
            </a:r>
          </a:p>
        </p:txBody>
      </p:sp>
      <p:sp>
        <p:nvSpPr>
          <p:cNvPr id="21513" name="矩形 21512"/>
          <p:cNvSpPr/>
          <p:nvPr/>
        </p:nvSpPr>
        <p:spPr>
          <a:xfrm>
            <a:off x="5174298" y="932498"/>
            <a:ext cx="6589712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/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作用：在当时条件下，人口増长意味着劳动力的增加，对经济发展起着积极作用。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7810" y="71755"/>
            <a:ext cx="1185608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二、教育的大众化和人口增长</a:t>
            </a:r>
            <a:endParaRPr lang="en-US" sz="36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sz="36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1. </a:t>
            </a:r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大众教育</a:t>
            </a:r>
          </a:p>
          <a:p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sz="36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）时间：</a:t>
            </a:r>
            <a:r>
              <a:rPr 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19</a:t>
            </a:r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世纪中期至</a:t>
            </a:r>
            <a:r>
              <a:rPr 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20</a:t>
            </a:r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世纪初。</a:t>
            </a:r>
          </a:p>
          <a:p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sz="36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）原因：工业化要求提高国民的素质，从而极大地推动了教育大众化的进程。</a:t>
            </a:r>
          </a:p>
          <a:p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sz="36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）内容：主要资本主义国家纷纷颁布有关初等教育的法令，开始普及初等义务教育。</a:t>
            </a:r>
          </a:p>
          <a:p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sz="36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）作用：初等学校入学率大幅增加，一些国家已基本消除了文盲。</a:t>
            </a:r>
            <a:endParaRPr lang="en-US" sz="36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sz="36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人口增长；19世纪后期至20世纪初，欧洲、美国、日本的人口都处于高速增长状态。对经济发展起着积极作用。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2027238" y="1557338"/>
            <a:ext cx="8640762" cy="1143000"/>
          </a:xfrm>
        </p:spPr>
        <p:txBody>
          <a:bodyPr anchor="ctr">
            <a:normAutofit fontScale="90000"/>
          </a:bodyPr>
          <a:lstStyle/>
          <a:p>
            <a:r>
              <a:rPr lang="zh-CN" altLang="en-US" sz="7200" dirty="0"/>
              <a:t>人类生存环境的破坏</a:t>
            </a:r>
          </a:p>
        </p:txBody>
      </p:sp>
      <p:pic>
        <p:nvPicPr>
          <p:cNvPr id="22533" name="图片 22532" descr="u=277709426,4162757485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068638"/>
            <a:ext cx="5543550" cy="2943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矩形 23555"/>
          <p:cNvSpPr/>
          <p:nvPr/>
        </p:nvSpPr>
        <p:spPr>
          <a:xfrm>
            <a:off x="1524000" y="902811"/>
            <a:ext cx="91440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</a:rPr>
              <a:t>19</a:t>
            </a:r>
            <a:r>
              <a:rPr lang="zh-CN" altLang="en-US" sz="2800" dirty="0">
                <a:latin typeface="Arial" panose="020B0604020202020204" pitchFamily="34" charset="0"/>
              </a:rPr>
              <a:t>世纪后半期，随着工业生产的迅猛发展，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工业化国家无节制地开采铁矿、煤炭、石油等矿产，滥砍滥伐木材，大量毁坏森林，使生态环境遭到了空前严重的破坏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3560" name="图片 23559" descr="u=616374251,109673080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013" y="2636838"/>
            <a:ext cx="5976937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1" name="文本框 23560"/>
          <p:cNvSpPr txBox="1"/>
          <p:nvPr/>
        </p:nvSpPr>
        <p:spPr>
          <a:xfrm>
            <a:off x="1524000" y="0"/>
            <a:ext cx="1628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</a:rPr>
              <a:t>1</a:t>
            </a:r>
            <a:r>
              <a:rPr lang="zh-CN" altLang="en-US" sz="3200" dirty="0">
                <a:latin typeface="Arial" panose="020B0604020202020204" pitchFamily="34" charset="0"/>
              </a:rPr>
              <a:t>、原因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矩形 24579"/>
          <p:cNvSpPr/>
          <p:nvPr/>
        </p:nvSpPr>
        <p:spPr>
          <a:xfrm>
            <a:off x="1703388" y="763746"/>
            <a:ext cx="7591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）、工业化和城市化导致了各种污染的产生 </a:t>
            </a:r>
          </a:p>
        </p:txBody>
      </p:sp>
      <p:pic>
        <p:nvPicPr>
          <p:cNvPr id="24582" name="图片 24581" descr="u=4292753236,3054417827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276475"/>
            <a:ext cx="2857500" cy="191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24582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276475"/>
            <a:ext cx="2952750" cy="187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5" name="图片 24584" descr="u=3203740259,4244290959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25" y="2349500"/>
            <a:ext cx="255587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6" name="矩形 24585"/>
          <p:cNvSpPr/>
          <p:nvPr/>
        </p:nvSpPr>
        <p:spPr>
          <a:xfrm>
            <a:off x="1524000" y="4429126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</a:rPr>
              <a:t>水污染、大气污染、土壤污染以及噪声污染、光污染等。高楼大厦的无序建造，致使绿地面积大量减少；工厂烟囱林立，浓烟滚滚，遮天蔽日；工业污水大量排放，使河流、湖泊的水质恶化；城市人口密集，一些街道垃圾遍地 </a:t>
            </a:r>
          </a:p>
        </p:txBody>
      </p:sp>
      <p:sp>
        <p:nvSpPr>
          <p:cNvPr id="24587" name="文本框 24586"/>
          <p:cNvSpPr txBox="1"/>
          <p:nvPr/>
        </p:nvSpPr>
        <p:spPr>
          <a:xfrm>
            <a:off x="1524000" y="0"/>
            <a:ext cx="1628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</a:rPr>
              <a:t>2</a:t>
            </a:r>
            <a:r>
              <a:rPr lang="zh-CN" altLang="en-US" sz="3200" dirty="0">
                <a:latin typeface="Arial" panose="020B0604020202020204" pitchFamily="34" charset="0"/>
              </a:rPr>
              <a:t>、表现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图片 25604" descr="u=458936934,3611682582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1773238"/>
            <a:ext cx="3800475" cy="2600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25606" descr="u=203705129,1087191105&amp;fm=20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563" y="1773238"/>
            <a:ext cx="4271962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8" name="矩形 25607"/>
          <p:cNvSpPr/>
          <p:nvPr/>
        </p:nvSpPr>
        <p:spPr>
          <a:xfrm>
            <a:off x="1524000" y="185421"/>
            <a:ext cx="8964613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）、</a:t>
            </a:r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19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世纪末</a:t>
            </a:r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20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世纪初，人类对环境的破坏达到前所未有的程度。森林大片消失，水土流失严重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5609" name="矩形 25608"/>
          <p:cNvSpPr/>
          <p:nvPr/>
        </p:nvSpPr>
        <p:spPr>
          <a:xfrm>
            <a:off x="1524000" y="4789488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</a:rPr>
              <a:t>据估计，仅密西西比河流域每年被冲走的沃土就达</a:t>
            </a:r>
            <a:r>
              <a:rPr lang="en-US" altLang="zh-CN" sz="2400" dirty="0">
                <a:latin typeface="Arial" panose="020B0604020202020204" pitchFamily="34" charset="0"/>
              </a:rPr>
              <a:t>4</a:t>
            </a:r>
            <a:r>
              <a:rPr lang="zh-CN" altLang="en-US" sz="2400" dirty="0">
                <a:latin typeface="Arial" panose="020B0604020202020204" pitchFamily="34" charset="0"/>
              </a:rPr>
              <a:t>亿吨，约</a:t>
            </a:r>
            <a:r>
              <a:rPr lang="en-US" altLang="zh-CN" sz="2400" dirty="0">
                <a:latin typeface="Arial" panose="020B0604020202020204" pitchFamily="34" charset="0"/>
              </a:rPr>
              <a:t>100</a:t>
            </a:r>
            <a:r>
              <a:rPr lang="zh-CN" altLang="en-US" sz="2400" dirty="0">
                <a:latin typeface="Arial" panose="020B0604020202020204" pitchFamily="34" charset="0"/>
              </a:rPr>
              <a:t>万英亩的肥沃土地因此被毁。人、动物和工业产生的废物排向河流湖泊，使水下生态系统遭到破坏。美国东、中、西部的河湖都遭到不同程度的污染，英国伦敦泰晤士河水质恶化，河中鱼类因此绝迹。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7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2"/>
          <p:cNvSpPr>
            <a:spLocks noGrp="1"/>
          </p:cNvSpPr>
          <p:nvPr>
            <p:ph type="title"/>
          </p:nvPr>
        </p:nvSpPr>
        <p:spPr>
          <a:xfrm>
            <a:off x="508000" y="-152400"/>
            <a:ext cx="10583545" cy="1143000"/>
          </a:xfrm>
        </p:spPr>
        <p:txBody>
          <a:bodyPr vert="horz" wrap="square" lIns="91440" tIns="45720" rIns="91440" bIns="45720" anchor="ctr">
            <a:normAutofit/>
          </a:bodyPr>
          <a:lstStyle/>
          <a:p>
            <a:pPr eaLnBrk="1" hangingPunct="1"/>
            <a:r>
              <a:rPr lang="zh-CN" altLang="en-US" b="1" dirty="0">
                <a:solidFill>
                  <a:schemeClr val="tx1"/>
                </a:solidFill>
                <a:uFillTx/>
              </a:rPr>
              <a:t>第二次工业革命</a:t>
            </a:r>
            <a:r>
              <a:rPr lang="zh-CN" altLang="en-US" dirty="0">
                <a:solidFill>
                  <a:schemeClr val="bg1"/>
                </a:solidFill>
              </a:rPr>
              <a:t>电力展馆（科技      生活）</a:t>
            </a:r>
          </a:p>
        </p:txBody>
      </p:sp>
      <p:grpSp>
        <p:nvGrpSpPr>
          <p:cNvPr id="13316" name="Group 31"/>
          <p:cNvGrpSpPr/>
          <p:nvPr/>
        </p:nvGrpSpPr>
        <p:grpSpPr>
          <a:xfrm>
            <a:off x="1692275" y="4191000"/>
            <a:ext cx="8975725" cy="2503488"/>
            <a:chOff x="106" y="2640"/>
            <a:chExt cx="5654" cy="1577"/>
          </a:xfrm>
        </p:grpSpPr>
        <p:pic>
          <p:nvPicPr>
            <p:cNvPr id="13324" name="Picture 5" descr="电灯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16" y="2736"/>
              <a:ext cx="1291" cy="1155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3325" name="Rectangle 8"/>
            <p:cNvSpPr/>
            <p:nvPr/>
          </p:nvSpPr>
          <p:spPr>
            <a:xfrm>
              <a:off x="1632" y="3840"/>
              <a:ext cx="2252" cy="329"/>
            </a:xfrm>
            <a:prstGeom prst="rect">
              <a:avLst/>
            </a:prstGeom>
            <a:noFill/>
            <a:ln w="11176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292929"/>
                  </a:solidFill>
                  <a:ea typeface="黑体" panose="02010600030101010101" pitchFamily="49" charset="-122"/>
                </a:rPr>
                <a:t>电灯</a:t>
              </a:r>
            </a:p>
          </p:txBody>
        </p:sp>
        <p:pic>
          <p:nvPicPr>
            <p:cNvPr id="13326" name="Picture 22" descr="lastsca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0" y="2770"/>
              <a:ext cx="1601" cy="10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7" name="Rectangle 23"/>
            <p:cNvSpPr/>
            <p:nvPr/>
          </p:nvSpPr>
          <p:spPr>
            <a:xfrm>
              <a:off x="106" y="3730"/>
              <a:ext cx="1905" cy="329"/>
            </a:xfrm>
            <a:prstGeom prst="rect">
              <a:avLst/>
            </a:prstGeom>
            <a:noFill/>
            <a:ln w="11176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292929"/>
                  </a:solidFill>
                  <a:ea typeface="黑体" panose="02010600030101010101" pitchFamily="49" charset="-122"/>
                </a:rPr>
                <a:t>第一台电话</a:t>
              </a:r>
            </a:p>
          </p:txBody>
        </p:sp>
        <p:pic>
          <p:nvPicPr>
            <p:cNvPr id="13328" name="Picture 25" descr="T01541~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40" y="2640"/>
              <a:ext cx="1920" cy="12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9" name="Text Box 26"/>
            <p:cNvSpPr txBox="1"/>
            <p:nvPr/>
          </p:nvSpPr>
          <p:spPr>
            <a:xfrm>
              <a:off x="3792" y="3888"/>
              <a:ext cx="1450" cy="329"/>
            </a:xfrm>
            <a:prstGeom prst="rect">
              <a:avLst/>
            </a:prstGeom>
            <a:noFill/>
            <a:ln w="11176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292929"/>
                  </a:solidFill>
                  <a:ea typeface="黑体" panose="02010600030101010101" pitchFamily="49" charset="-122"/>
                </a:rPr>
                <a:t>电报机</a:t>
              </a:r>
            </a:p>
          </p:txBody>
        </p:sp>
      </p:grpSp>
      <p:pic>
        <p:nvPicPr>
          <p:cNvPr id="13317" name="Picture 2" descr="u=2435148696,2263563024&amp;fm=0&amp;gp=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1200" y="990600"/>
            <a:ext cx="1660525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9" descr="W020150716337873089659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9600" y="914400"/>
            <a:ext cx="24384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10" descr="7B4DB3EF1BBA78DE617B17DC6BE1C97C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6800" y="1219200"/>
            <a:ext cx="32512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Rectangle 8"/>
          <p:cNvSpPr/>
          <p:nvPr/>
        </p:nvSpPr>
        <p:spPr>
          <a:xfrm>
            <a:off x="1524000" y="3505200"/>
            <a:ext cx="2362200" cy="521970"/>
          </a:xfrm>
          <a:prstGeom prst="rect">
            <a:avLst/>
          </a:prstGeom>
          <a:noFill/>
          <a:ln w="11176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292929"/>
                </a:solidFill>
                <a:ea typeface="黑体" panose="02010600030101010101" pitchFamily="49" charset="-122"/>
              </a:rPr>
              <a:t>电风扇</a:t>
            </a:r>
          </a:p>
        </p:txBody>
      </p:sp>
      <p:sp>
        <p:nvSpPr>
          <p:cNvPr id="13321" name="Rectangle 8"/>
          <p:cNvSpPr/>
          <p:nvPr/>
        </p:nvSpPr>
        <p:spPr>
          <a:xfrm>
            <a:off x="4495800" y="3581400"/>
            <a:ext cx="2362200" cy="521970"/>
          </a:xfrm>
          <a:prstGeom prst="rect">
            <a:avLst/>
          </a:prstGeom>
          <a:noFill/>
          <a:ln w="11176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292929"/>
                </a:solidFill>
                <a:ea typeface="黑体" panose="02010600030101010101" pitchFamily="49" charset="-122"/>
              </a:rPr>
              <a:t>电冰箱</a:t>
            </a:r>
          </a:p>
        </p:txBody>
      </p:sp>
      <p:sp>
        <p:nvSpPr>
          <p:cNvPr id="13322" name="Rectangle 8"/>
          <p:cNvSpPr/>
          <p:nvPr/>
        </p:nvSpPr>
        <p:spPr>
          <a:xfrm>
            <a:off x="7924800" y="3657600"/>
            <a:ext cx="2362200" cy="521970"/>
          </a:xfrm>
          <a:prstGeom prst="rect">
            <a:avLst/>
          </a:prstGeom>
          <a:noFill/>
          <a:ln w="11176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292929"/>
                </a:solidFill>
                <a:ea typeface="黑体" panose="02010600030101010101" pitchFamily="49" charset="-122"/>
              </a:rPr>
              <a:t>洗衣机</a:t>
            </a:r>
          </a:p>
        </p:txBody>
      </p:sp>
      <p:sp>
        <p:nvSpPr>
          <p:cNvPr id="28" name="Rectangle 8"/>
          <p:cNvSpPr/>
          <p:nvPr/>
        </p:nvSpPr>
        <p:spPr>
          <a:xfrm>
            <a:off x="10196195" y="914400"/>
            <a:ext cx="1600200" cy="583565"/>
          </a:xfrm>
          <a:prstGeom prst="rect">
            <a:avLst/>
          </a:prstGeom>
          <a:noFill/>
          <a:ln w="11176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/>
                </a:solidFill>
                <a:uFillTx/>
                <a:ea typeface="黑体" panose="02010600030101010101" pitchFamily="49" charset="-122"/>
              </a:rPr>
              <a:t>点亮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矩形 26627"/>
          <p:cNvSpPr/>
          <p:nvPr/>
        </p:nvSpPr>
        <p:spPr>
          <a:xfrm>
            <a:off x="1524000" y="258922"/>
            <a:ext cx="97250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）、日益严重的生态和污染问题引起了人们对环境的关注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6630" name="图片 26629" descr="u=2358072250,3302533493&amp;fm=191&amp;app=48&amp;size=h300&amp;n=0&amp;g=4n&amp;f=JPEG?sec=1853310920&amp;t=e406b37c29393b42936c6d397291d8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341438"/>
            <a:ext cx="3097213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图片 26631" descr="u=1375994033,3192977510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75" y="1052513"/>
            <a:ext cx="4762500" cy="295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3" name="矩形 26632"/>
          <p:cNvSpPr/>
          <p:nvPr/>
        </p:nvSpPr>
        <p:spPr>
          <a:xfrm>
            <a:off x="1524000" y="457581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/>
            <a:r>
              <a:rPr lang="en-US" altLang="zh-CN" sz="2400" dirty="0">
                <a:latin typeface="Arial" panose="020B0604020202020204" pitchFamily="34" charset="0"/>
              </a:rPr>
              <a:t>1904</a:t>
            </a:r>
            <a:r>
              <a:rPr lang="zh-CN" altLang="en-US" sz="2400" dirty="0">
                <a:latin typeface="Arial" panose="020B0604020202020204" pitchFamily="34" charset="0"/>
              </a:rPr>
              <a:t>年，美国设立了第一个国家鸟类保护区，</a:t>
            </a:r>
            <a:r>
              <a:rPr lang="en-US" altLang="zh-CN" sz="2400" dirty="0">
                <a:latin typeface="Arial" panose="020B0604020202020204" pitchFamily="34" charset="0"/>
              </a:rPr>
              <a:t>1909</a:t>
            </a:r>
            <a:r>
              <a:rPr lang="zh-CN" altLang="en-US" sz="2400" dirty="0">
                <a:latin typeface="Arial" panose="020B0604020202020204" pitchFamily="34" charset="0"/>
              </a:rPr>
              <a:t>年，又建立起第一个野生动物保护区。人们开始以积极的行动克服工业化和城市化带来的负面影响。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65785" y="353695"/>
            <a:ext cx="1143762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三、人类生存环境的破坏</a:t>
            </a:r>
            <a:endParaRPr lang="en-US" sz="32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19 </a:t>
            </a:r>
            <a:r>
              <a:rPr 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世纪后半期，随着工业生产的迅猛发展，工业化国家无节制地开采铁矿、煤炭、石油等矿产，滥砍滥伐木材，大量毁坏森林，使生态环境遭到了空前严重的破坏。</a:t>
            </a:r>
          </a:p>
          <a:p>
            <a:pPr indent="0"/>
            <a:r>
              <a:rPr 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工业化和城市化导致了各种污染的产生。如水污染、大气污染、土壤污染以及噪声污染、光污染等。</a:t>
            </a:r>
          </a:p>
          <a:p>
            <a:pPr indent="0"/>
            <a:r>
              <a:rPr 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高楼大厦的无序建造，致使绿地面积大量减少；工厂烟囱林立，浓烟滚滚，遮天蔽日；工业污水大量排放，使河流、湖泊的水质恶化；</a:t>
            </a:r>
          </a:p>
          <a:p>
            <a:pPr indent="0"/>
            <a:r>
              <a:rPr 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城市人口密集，一些街道垃圾遍地。所有这些，都大大恶化了人类的生存环境。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矩形 27651"/>
          <p:cNvSpPr/>
          <p:nvPr/>
        </p:nvSpPr>
        <p:spPr>
          <a:xfrm>
            <a:off x="1524000" y="188913"/>
            <a:ext cx="612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</a:rPr>
              <a:t>学习了本课，你有什么启示？</a:t>
            </a:r>
          </a:p>
        </p:txBody>
      </p:sp>
      <p:sp>
        <p:nvSpPr>
          <p:cNvPr id="27654" name="矩形 27653"/>
          <p:cNvSpPr/>
          <p:nvPr/>
        </p:nvSpPr>
        <p:spPr>
          <a:xfrm>
            <a:off x="1919288" y="1236663"/>
            <a:ext cx="119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</a:rPr>
              <a:t>启示</a:t>
            </a:r>
          </a:p>
        </p:txBody>
      </p:sp>
      <p:sp>
        <p:nvSpPr>
          <p:cNvPr id="27655" name="矩形 27654"/>
          <p:cNvSpPr/>
          <p:nvPr/>
        </p:nvSpPr>
        <p:spPr>
          <a:xfrm>
            <a:off x="2135188" y="2202498"/>
            <a:ext cx="692785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4000" dirty="0">
                <a:solidFill>
                  <a:srgbClr val="D60093"/>
                </a:solidFill>
                <a:latin typeface="Arial" panose="020B0604020202020204" pitchFamily="34" charset="0"/>
              </a:rPr>
              <a:t>科技是把双刃剑，有利也有弊</a:t>
            </a:r>
            <a:r>
              <a:rPr lang="zh-CN" altLang="en-US" sz="40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7656" name="图片 27655" descr="u=616374251,109673080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068638"/>
            <a:ext cx="3744913" cy="357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7" name="图片 27656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3357563"/>
            <a:ext cx="3816350" cy="2706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4" grpId="0"/>
      <p:bldP spid="276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9" descr="eac0fbf997214ed6bcf533dc630dbe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762000"/>
            <a:ext cx="4495800" cy="296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Text Box 7"/>
          <p:cNvSpPr txBox="1"/>
          <p:nvPr/>
        </p:nvSpPr>
        <p:spPr>
          <a:xfrm>
            <a:off x="4724400" y="762000"/>
            <a:ext cx="1295400" cy="70675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>
                <a:latin typeface="黑体" panose="02010600030101010101" pitchFamily="49" charset="-122"/>
                <a:ea typeface="黑体" panose="02010600030101010101" pitchFamily="49" charset="-122"/>
              </a:rPr>
              <a:t>战争</a:t>
            </a:r>
          </a:p>
        </p:txBody>
      </p:sp>
      <p:pic>
        <p:nvPicPr>
          <p:cNvPr id="26629" name="图片 11" descr="t011f409c41bcf727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3733800"/>
            <a:ext cx="44958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Text Box 6"/>
          <p:cNvSpPr txBox="1"/>
          <p:nvPr/>
        </p:nvSpPr>
        <p:spPr>
          <a:xfrm>
            <a:off x="4648200" y="3733800"/>
            <a:ext cx="1347788" cy="70675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雾霾</a:t>
            </a:r>
          </a:p>
        </p:txBody>
      </p:sp>
      <p:pic>
        <p:nvPicPr>
          <p:cNvPr id="26631" name="图片 13" descr="18-140QQ63255B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762000"/>
            <a:ext cx="4648200" cy="301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Text Box 5"/>
          <p:cNvSpPr txBox="1"/>
          <p:nvPr/>
        </p:nvSpPr>
        <p:spPr>
          <a:xfrm>
            <a:off x="8610600" y="762000"/>
            <a:ext cx="2057400" cy="645160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废气排放</a:t>
            </a:r>
          </a:p>
        </p:txBody>
      </p:sp>
      <p:pic>
        <p:nvPicPr>
          <p:cNvPr id="26633" name="图片 22" descr="728da9773912b31b6cddd38b8418367adbb4e1db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800" y="3810000"/>
            <a:ext cx="46482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4" name="Text Box 7"/>
          <p:cNvSpPr txBox="1"/>
          <p:nvPr/>
        </p:nvSpPr>
        <p:spPr>
          <a:xfrm>
            <a:off x="8915400" y="3719513"/>
            <a:ext cx="1752600" cy="70675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>
                <a:latin typeface="黑体" panose="02010600030101010101" pitchFamily="49" charset="-122"/>
                <a:ea typeface="黑体" panose="02010600030101010101" pitchFamily="49" charset="-122"/>
              </a:rPr>
              <a:t>沙漠化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2895600" y="1752600"/>
            <a:ext cx="5791200" cy="415417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结论：</a:t>
            </a:r>
            <a:endParaRPr lang="en-US" altLang="zh-CN" sz="44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科技的确改变世界，但也是一把双刃剑。</a:t>
            </a:r>
            <a:endParaRPr lang="en-US" altLang="zh-CN" sz="44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发展还需趋利避害，以人为本，走可持续发展道路！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2"/>
          <p:cNvSpPr>
            <a:spLocks noGrp="1"/>
          </p:cNvSpPr>
          <p:nvPr>
            <p:ph type="title"/>
          </p:nvPr>
        </p:nvSpPr>
        <p:spPr>
          <a:xfrm>
            <a:off x="255905" y="0"/>
            <a:ext cx="11104880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b="1" dirty="0">
                <a:uFillTx/>
                <a:sym typeface="+mn-ea"/>
              </a:rPr>
              <a:t>第二次工业革命</a:t>
            </a:r>
            <a:r>
              <a:rPr lang="zh-CN" altLang="en-US" sz="3600" dirty="0">
                <a:solidFill>
                  <a:schemeClr val="bg1"/>
                </a:solidFill>
              </a:rPr>
              <a:t>内燃机和交通工具馆（科技       生活）</a:t>
            </a:r>
          </a:p>
        </p:txBody>
      </p:sp>
      <p:sp>
        <p:nvSpPr>
          <p:cNvPr id="14340" name="Rectangle 6"/>
          <p:cNvSpPr/>
          <p:nvPr/>
        </p:nvSpPr>
        <p:spPr>
          <a:xfrm>
            <a:off x="6400800" y="5791200"/>
            <a:ext cx="3260725" cy="521970"/>
          </a:xfrm>
          <a:prstGeom prst="rect">
            <a:avLst/>
          </a:prstGeom>
          <a:noFill/>
          <a:ln w="11176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800" b="1" dirty="0">
              <a:solidFill>
                <a:srgbClr val="292929"/>
              </a:solidFill>
            </a:endParaRPr>
          </a:p>
        </p:txBody>
      </p:sp>
      <p:sp>
        <p:nvSpPr>
          <p:cNvPr id="14341" name="Rectangle 18"/>
          <p:cNvSpPr/>
          <p:nvPr/>
        </p:nvSpPr>
        <p:spPr>
          <a:xfrm>
            <a:off x="4800600" y="3124200"/>
            <a:ext cx="1944688" cy="521970"/>
          </a:xfrm>
          <a:prstGeom prst="rect">
            <a:avLst/>
          </a:prstGeom>
          <a:noFill/>
          <a:ln w="11176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292929"/>
                </a:solidFill>
                <a:ea typeface="黑体" panose="02010600030101010101" pitchFamily="49" charset="-122"/>
              </a:rPr>
              <a:t>内燃机</a:t>
            </a:r>
          </a:p>
        </p:txBody>
      </p:sp>
      <p:grpSp>
        <p:nvGrpSpPr>
          <p:cNvPr id="14342" name="Group 22"/>
          <p:cNvGrpSpPr/>
          <p:nvPr/>
        </p:nvGrpSpPr>
        <p:grpSpPr>
          <a:xfrm>
            <a:off x="2058988" y="3733800"/>
            <a:ext cx="8208962" cy="2579688"/>
            <a:chOff x="241" y="2400"/>
            <a:chExt cx="5171" cy="1625"/>
          </a:xfrm>
        </p:grpSpPr>
        <p:sp>
          <p:nvSpPr>
            <p:cNvPr id="14345" name="Rectangle 5"/>
            <p:cNvSpPr/>
            <p:nvPr/>
          </p:nvSpPr>
          <p:spPr>
            <a:xfrm>
              <a:off x="393" y="3648"/>
              <a:ext cx="1722" cy="329"/>
            </a:xfrm>
            <a:prstGeom prst="rect">
              <a:avLst/>
            </a:prstGeom>
            <a:noFill/>
            <a:ln w="11176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292929"/>
                  </a:solidFill>
                  <a:ea typeface="黑体" panose="02010600030101010101" pitchFamily="49" charset="-122"/>
                </a:rPr>
                <a:t>本茨制造的汽车</a:t>
              </a:r>
            </a:p>
          </p:txBody>
        </p:sp>
        <p:grpSp>
          <p:nvGrpSpPr>
            <p:cNvPr id="14346" name="Group 7"/>
            <p:cNvGrpSpPr/>
            <p:nvPr/>
          </p:nvGrpSpPr>
          <p:grpSpPr>
            <a:xfrm>
              <a:off x="241" y="2400"/>
              <a:ext cx="2286" cy="1248"/>
              <a:chOff x="3977" y="960"/>
              <a:chExt cx="1782" cy="1478"/>
            </a:xfrm>
          </p:grpSpPr>
          <p:pic>
            <p:nvPicPr>
              <p:cNvPr id="14349" name="Picture 8" descr="最早的汽车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77" y="960"/>
                <a:ext cx="1782" cy="1478"/>
              </a:xfrm>
              <a:prstGeom prst="rect">
                <a:avLst/>
              </a:prstGeom>
              <a:noFill/>
              <a:ln w="254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  <p:sp>
            <p:nvSpPr>
              <p:cNvPr id="14350" name="Text Box 9"/>
              <p:cNvSpPr txBox="1"/>
              <p:nvPr/>
            </p:nvSpPr>
            <p:spPr>
              <a:xfrm>
                <a:off x="5376" y="1009"/>
                <a:ext cx="336" cy="6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endParaRPr lang="zh-CN" altLang="zh-CN" sz="5400" b="1" dirty="0">
                  <a:solidFill>
                    <a:srgbClr val="3403A1"/>
                  </a:solidFill>
                  <a:latin typeface="Times New Roman" panose="02020603050405020304" charset="0"/>
                </a:endParaRPr>
              </a:p>
            </p:txBody>
          </p:sp>
        </p:grpSp>
        <p:pic>
          <p:nvPicPr>
            <p:cNvPr id="14347" name="Picture 15" descr="http://www.snedu.net/a7/yuandzyk/tiku/1/16/Image30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32" y="2448"/>
              <a:ext cx="2580" cy="12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8" name="Text Box 20"/>
            <p:cNvSpPr txBox="1"/>
            <p:nvPr/>
          </p:nvSpPr>
          <p:spPr>
            <a:xfrm>
              <a:off x="3120" y="3696"/>
              <a:ext cx="2170" cy="329"/>
            </a:xfrm>
            <a:prstGeom prst="rect">
              <a:avLst/>
            </a:prstGeom>
            <a:noFill/>
            <a:ln w="11176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292929"/>
                  </a:solidFill>
                  <a:ea typeface="黑体" panose="02010600030101010101" pitchFamily="49" charset="-122"/>
                </a:rPr>
                <a:t>莱特兄弟的飞机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9067800" y="1275080"/>
            <a:ext cx="1600200" cy="583565"/>
          </a:xfrm>
          <a:prstGeom prst="rect">
            <a:avLst/>
          </a:prstGeom>
          <a:noFill/>
          <a:ln w="11176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uFillTx/>
                <a:ea typeface="黑体" panose="02010600030101010101" pitchFamily="49" charset="-122"/>
              </a:rPr>
              <a:t>加速</a:t>
            </a:r>
          </a:p>
        </p:txBody>
      </p:sp>
      <p:pic>
        <p:nvPicPr>
          <p:cNvPr id="14344" name="图片 15" descr="150816776_55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990600"/>
            <a:ext cx="3100388" cy="205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4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0"/>
            <a:ext cx="9144000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2"/>
          <p:cNvSpPr>
            <a:spLocks noGrp="1"/>
          </p:cNvSpPr>
          <p:nvPr>
            <p:ph type="title"/>
          </p:nvPr>
        </p:nvSpPr>
        <p:spPr>
          <a:xfrm>
            <a:off x="385445" y="0"/>
            <a:ext cx="11376660" cy="1143000"/>
          </a:xfrm>
        </p:spPr>
        <p:txBody>
          <a:bodyPr vert="horz" wrap="square" lIns="91440" tIns="45720" rIns="91440" bIns="45720" anchor="ctr">
            <a:normAutofit/>
          </a:bodyPr>
          <a:lstStyle/>
          <a:p>
            <a:pPr eaLnBrk="1" hangingPunct="1"/>
            <a:r>
              <a:rPr lang="zh-CN" altLang="en-US" b="1" dirty="0">
                <a:uFillTx/>
                <a:sym typeface="+mn-ea"/>
              </a:rPr>
              <a:t>第二次工业革命</a:t>
            </a:r>
            <a:r>
              <a:rPr lang="zh-CN" altLang="en-US" dirty="0">
                <a:solidFill>
                  <a:schemeClr val="bg1"/>
                </a:solidFill>
              </a:rPr>
              <a:t>化工新材料馆（科技       生活）</a:t>
            </a:r>
          </a:p>
        </p:txBody>
      </p:sp>
      <p:pic>
        <p:nvPicPr>
          <p:cNvPr id="28676" name="Picture 3" descr="塑料"/>
          <p:cNvPicPr>
            <a:picLocks noGrp="1" noChangeAspect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2057400" y="914400"/>
            <a:ext cx="3124200" cy="2743200"/>
          </a:xfrm>
        </p:spPr>
      </p:pic>
      <p:sp>
        <p:nvSpPr>
          <p:cNvPr id="15365" name="Text Box 11"/>
          <p:cNvSpPr txBox="1"/>
          <p:nvPr/>
        </p:nvSpPr>
        <p:spPr>
          <a:xfrm>
            <a:off x="2117725" y="61182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b="1" dirty="0"/>
          </a:p>
        </p:txBody>
      </p:sp>
      <p:grpSp>
        <p:nvGrpSpPr>
          <p:cNvPr id="2" name="Group 16"/>
          <p:cNvGrpSpPr/>
          <p:nvPr/>
        </p:nvGrpSpPr>
        <p:grpSpPr>
          <a:xfrm>
            <a:off x="6019800" y="1295400"/>
            <a:ext cx="3505200" cy="2286000"/>
            <a:chOff x="2544" y="816"/>
            <a:chExt cx="2178" cy="1440"/>
          </a:xfrm>
        </p:grpSpPr>
        <p:pic>
          <p:nvPicPr>
            <p:cNvPr id="15375" name="Picture 8" descr="T01EEC~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44" y="816"/>
              <a:ext cx="2178" cy="14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6" name="Text Box 15"/>
            <p:cNvSpPr txBox="1"/>
            <p:nvPr/>
          </p:nvSpPr>
          <p:spPr>
            <a:xfrm>
              <a:off x="2832" y="2000"/>
              <a:ext cx="43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000" b="1" dirty="0"/>
                <a:t>药品</a:t>
              </a: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6781800" y="4038600"/>
            <a:ext cx="2667000" cy="2230438"/>
            <a:chOff x="3744" y="2544"/>
            <a:chExt cx="1536" cy="1405"/>
          </a:xfrm>
        </p:grpSpPr>
        <p:graphicFrame>
          <p:nvGraphicFramePr>
            <p:cNvPr id="15373" name="Object 12"/>
            <p:cNvGraphicFramePr>
              <a:graphicFrameLocks/>
            </p:cNvGraphicFramePr>
            <p:nvPr/>
          </p:nvGraphicFramePr>
          <p:xfrm>
            <a:off x="3744" y="2544"/>
            <a:ext cx="1536" cy="1405"/>
          </p:xfrm>
          <a:graphic>
            <a:graphicData uri="http://schemas.openxmlformats.org/presentationml/2006/ole">
              <p:oleObj spid="_x0000_s3076" r:id="rId7" imgW="4808538" imgH="2787650" progId="">
                <p:embed/>
              </p:oleObj>
            </a:graphicData>
          </a:graphic>
        </p:graphicFrame>
        <p:sp>
          <p:nvSpPr>
            <p:cNvPr id="15374" name="Text Box 19"/>
            <p:cNvSpPr txBox="1"/>
            <p:nvPr/>
          </p:nvSpPr>
          <p:spPr>
            <a:xfrm>
              <a:off x="4512" y="3408"/>
              <a:ext cx="43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000" b="1" dirty="0"/>
                <a:t>炸药</a:t>
              </a:r>
            </a:p>
          </p:txBody>
        </p:sp>
      </p:grpSp>
      <p:sp>
        <p:nvSpPr>
          <p:cNvPr id="15368" name="Text Box 21"/>
          <p:cNvSpPr txBox="1"/>
          <p:nvPr/>
        </p:nvSpPr>
        <p:spPr>
          <a:xfrm>
            <a:off x="1965325" y="60420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/>
          </a:p>
        </p:txBody>
      </p:sp>
      <p:grpSp>
        <p:nvGrpSpPr>
          <p:cNvPr id="4" name="Group 29"/>
          <p:cNvGrpSpPr/>
          <p:nvPr/>
        </p:nvGrpSpPr>
        <p:grpSpPr>
          <a:xfrm>
            <a:off x="1981200" y="3657600"/>
            <a:ext cx="3276600" cy="2857500"/>
            <a:chOff x="336" y="2304"/>
            <a:chExt cx="2064" cy="1800"/>
          </a:xfrm>
        </p:grpSpPr>
        <p:pic>
          <p:nvPicPr>
            <p:cNvPr id="15371" name="Picture 27" descr="u=844637172,1410085501&amp;fm=23&amp;gp=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6" y="2304"/>
              <a:ext cx="2064" cy="1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2" name="Text Box 28"/>
            <p:cNvSpPr txBox="1"/>
            <p:nvPr/>
          </p:nvSpPr>
          <p:spPr>
            <a:xfrm>
              <a:off x="1680" y="2352"/>
              <a:ext cx="69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</a:rPr>
                <a:t>人造纤维</a:t>
              </a:r>
            </a:p>
          </p:txBody>
        </p:sp>
      </p:grpSp>
      <p:sp>
        <p:nvSpPr>
          <p:cNvPr id="17" name="Rectangle 18"/>
          <p:cNvSpPr/>
          <p:nvPr/>
        </p:nvSpPr>
        <p:spPr>
          <a:xfrm>
            <a:off x="9724390" y="1295400"/>
            <a:ext cx="1447800" cy="583565"/>
          </a:xfrm>
          <a:prstGeom prst="rect">
            <a:avLst/>
          </a:prstGeom>
          <a:noFill/>
          <a:ln w="11176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uFillTx/>
                <a:ea typeface="黑体" panose="02010600030101010101" pitchFamily="49" charset="-122"/>
              </a:rPr>
              <a:t>丰富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2135188" y="1844675"/>
            <a:ext cx="8229600" cy="1296988"/>
          </a:xfrm>
        </p:spPr>
        <p:txBody>
          <a:bodyPr anchor="ctr">
            <a:normAutofit fontScale="90000"/>
          </a:bodyPr>
          <a:lstStyle/>
          <a:p>
            <a:r>
              <a:rPr lang="zh-CN" altLang="en-US" sz="9600" dirty="0"/>
              <a:t>城市化的浪潮</a:t>
            </a:r>
          </a:p>
        </p:txBody>
      </p:sp>
      <p:sp>
        <p:nvSpPr>
          <p:cNvPr id="3076" name="矩形 3075"/>
          <p:cNvSpPr/>
          <p:nvPr/>
        </p:nvSpPr>
        <p:spPr>
          <a:xfrm>
            <a:off x="1774825" y="4365625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latin typeface="Arial" panose="020B0604020202020204" pitchFamily="34" charset="0"/>
              </a:rPr>
              <a:t>含义：</a:t>
            </a:r>
          </a:p>
        </p:txBody>
      </p:sp>
      <p:sp>
        <p:nvSpPr>
          <p:cNvPr id="3077" name="矩形 3076"/>
          <p:cNvSpPr/>
          <p:nvPr/>
        </p:nvSpPr>
        <p:spPr>
          <a:xfrm>
            <a:off x="3432175" y="4365625"/>
            <a:ext cx="7235825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城市化是指</a:t>
            </a:r>
            <a:r>
              <a:rPr lang="zh-CN" altLang="en-US" sz="4000" b="1" dirty="0">
                <a:solidFill>
                  <a:srgbClr val="C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人口</a:t>
            </a:r>
            <a:r>
              <a:rPr lang="zh-CN" altLang="en-US" sz="4000" b="1" dirty="0">
                <a:solidFill>
                  <a:srgbClr val="00206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向城市集聚和</a:t>
            </a:r>
            <a:r>
              <a:rPr lang="zh-CN" altLang="en-US" sz="4000" b="1" dirty="0">
                <a:solidFill>
                  <a:srgbClr val="C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农村</a:t>
            </a:r>
            <a:r>
              <a:rPr lang="zh-CN" altLang="en-US" sz="4000" b="1" dirty="0">
                <a:solidFill>
                  <a:srgbClr val="00206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地区转变为城市地区的过程。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4100" descr="u=2709717101,484160298&amp;fm=27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213" y="1412875"/>
            <a:ext cx="3959225" cy="256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矩形 4101"/>
          <p:cNvSpPr/>
          <p:nvPr/>
        </p:nvSpPr>
        <p:spPr>
          <a:xfrm>
            <a:off x="1524000" y="4070827"/>
            <a:ext cx="9144000" cy="22453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第二次工业革命大大促进了主要资本主义国家的工业化</a:t>
            </a:r>
            <a:r>
              <a:rPr lang="zh-CN" altLang="en-US" sz="2800" dirty="0">
                <a:latin typeface="Arial" panose="020B0604020202020204" pitchFamily="34" charset="0"/>
              </a:rPr>
              <a:t>。在工业化过程中，企业规模的扩大、新产业部门的崛起亟需大量的劳动力，而农业机械化程度的提高则使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农村出现了大量的剩余劳动力</a:t>
            </a:r>
            <a:r>
              <a:rPr lang="zh-CN" altLang="en-US" sz="2800" dirty="0">
                <a:latin typeface="Arial" panose="020B0604020202020204" pitchFamily="34" charset="0"/>
              </a:rPr>
              <a:t>。</a:t>
            </a:r>
            <a:r>
              <a:rPr lang="en-US" altLang="zh-CN" sz="2800" dirty="0">
                <a:solidFill>
                  <a:srgbClr val="D60093"/>
                </a:solidFill>
                <a:latin typeface="Arial" panose="020B0604020202020204" pitchFamily="34" charset="0"/>
              </a:rPr>
              <a:t>19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世纪后期，大量的农村劳动力流入城市</a:t>
            </a:r>
            <a:endParaRPr lang="zh-CN" altLang="en-US" sz="2800">
              <a:solidFill>
                <a:srgbClr val="D60093"/>
              </a:solidFill>
              <a:latin typeface="Arial" panose="020B0604020202020204" pitchFamily="34" charset="0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1524000" y="0"/>
            <a:ext cx="1628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</a:rPr>
              <a:t>1</a:t>
            </a:r>
            <a:r>
              <a:rPr lang="zh-CN" altLang="en-US" sz="3200" dirty="0">
                <a:latin typeface="Arial" panose="020B0604020202020204" pitchFamily="34" charset="0"/>
              </a:rPr>
              <a:t>、原因</a:t>
            </a:r>
          </a:p>
        </p:txBody>
      </p:sp>
      <p:pic>
        <p:nvPicPr>
          <p:cNvPr id="4105" name="图片 4104" descr="timg?image&amp;quality=80&amp;size=b9999_10000&amp;sec=1540007866281&amp;di=13bd312ee2e47efc8393871259781a71&amp;imgtype=0&amp;src=http%3A%2F%2Fs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463" y="1412875"/>
            <a:ext cx="4210050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0242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313" y="3213100"/>
            <a:ext cx="8140700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矩形 10243"/>
          <p:cNvSpPr/>
          <p:nvPr/>
        </p:nvSpPr>
        <p:spPr>
          <a:xfrm>
            <a:off x="1524000" y="692150"/>
            <a:ext cx="9144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</a:rPr>
              <a:t>工业革命为城市化的发展提供了物资技术基础和其他必须的条件，推动了城市化；同时，城市化又与工业革命密切联系、并行发展。</a:t>
            </a:r>
          </a:p>
        </p:txBody>
      </p:sp>
      <p:sp>
        <p:nvSpPr>
          <p:cNvPr id="10245" name="标题 10244"/>
          <p:cNvSpPr>
            <a:spLocks noGrp="1"/>
          </p:cNvSpPr>
          <p:nvPr>
            <p:ph type="title"/>
          </p:nvPr>
        </p:nvSpPr>
        <p:spPr>
          <a:xfrm>
            <a:off x="1847850" y="0"/>
            <a:ext cx="8362950" cy="633413"/>
          </a:xfrm>
        </p:spPr>
        <p:txBody>
          <a:bodyPr anchor="ctr">
            <a:normAutofit fontScale="90000"/>
          </a:bodyPr>
          <a:lstStyle/>
          <a:p>
            <a:r>
              <a:rPr lang="zh-CN" altLang="en-US" sz="4000" dirty="0"/>
              <a:t>工业革命与城市化的关系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02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124" descr="u=3099191418,696292292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2997200"/>
            <a:ext cx="3168650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5126" descr="d355c1ddb0f944bb8bfa08b1bc3a48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275" y="2997200"/>
            <a:ext cx="4476750" cy="280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文本框 5127"/>
          <p:cNvSpPr txBox="1"/>
          <p:nvPr/>
        </p:nvSpPr>
        <p:spPr>
          <a:xfrm>
            <a:off x="9982835" y="3141663"/>
            <a:ext cx="459740" cy="21488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美国钢铁之都匹之堡</a:t>
            </a:r>
          </a:p>
        </p:txBody>
      </p:sp>
      <p:sp>
        <p:nvSpPr>
          <p:cNvPr id="5129" name="矩形 5128"/>
          <p:cNvSpPr/>
          <p:nvPr/>
        </p:nvSpPr>
        <p:spPr>
          <a:xfrm>
            <a:off x="1524000" y="1049655"/>
            <a:ext cx="8964613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）、</a:t>
            </a:r>
            <a:r>
              <a:rPr lang="zh-CN" altLang="en-US" sz="2800" dirty="0">
                <a:solidFill>
                  <a:srgbClr val="D60093"/>
                </a:solidFill>
                <a:latin typeface="Arial" panose="020B0604020202020204" pitchFamily="34" charset="0"/>
              </a:rPr>
              <a:t>许多新兴城市纷纷诞生</a:t>
            </a:r>
            <a:r>
              <a:rPr lang="zh-CN" altLang="en-US" sz="2800" dirty="0">
                <a:latin typeface="Arial" panose="020B0604020202020204" pitchFamily="34" charset="0"/>
              </a:rPr>
              <a:t>，大大小小的“钢铁城”“汽车城”“石油城”“石化城”“电影城”等不断涌现。 </a:t>
            </a:r>
          </a:p>
        </p:txBody>
      </p:sp>
      <p:sp>
        <p:nvSpPr>
          <p:cNvPr id="5130" name="文本框 5129"/>
          <p:cNvSpPr txBox="1"/>
          <p:nvPr/>
        </p:nvSpPr>
        <p:spPr>
          <a:xfrm>
            <a:off x="1524000" y="0"/>
            <a:ext cx="20345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</a:rPr>
              <a:t>2</a:t>
            </a:r>
            <a:r>
              <a:rPr lang="zh-CN" altLang="en-US" sz="3200" dirty="0">
                <a:latin typeface="Arial" panose="020B0604020202020204" pitchFamily="34" charset="0"/>
              </a:rPr>
              <a:t>、表现：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2660</Words>
  <Application>WPS 演示</Application>
  <PresentationFormat>自定义</PresentationFormat>
  <Paragraphs>100</Paragraphs>
  <Slides>33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Office 主题</vt:lpstr>
      <vt:lpstr>主题2</vt:lpstr>
      <vt:lpstr>海阔天空</vt:lpstr>
      <vt:lpstr>幻灯片 1</vt:lpstr>
      <vt:lpstr>第5课   工业化国家的社会巨变</vt:lpstr>
      <vt:lpstr>第二次工业革命电力展馆（科技      生活）</vt:lpstr>
      <vt:lpstr>第二次工业革命内燃机和交通工具馆（科技       生活）</vt:lpstr>
      <vt:lpstr>第二次工业革命化工新材料馆（科技       生活）</vt:lpstr>
      <vt:lpstr>城市化的浪潮</vt:lpstr>
      <vt:lpstr>幻灯片 7</vt:lpstr>
      <vt:lpstr>工业革命与城市化的关系</vt:lpstr>
      <vt:lpstr>幻灯片 9</vt:lpstr>
      <vt:lpstr>幻灯片 10</vt:lpstr>
      <vt:lpstr>幻灯片 11</vt:lpstr>
      <vt:lpstr>幻灯片 12</vt:lpstr>
      <vt:lpstr>幻灯片 13</vt:lpstr>
      <vt:lpstr>幻灯片 14</vt:lpstr>
      <vt:lpstr>教育的大众化</vt:lpstr>
      <vt:lpstr>幻灯片 16</vt:lpstr>
      <vt:lpstr>幻灯片 17</vt:lpstr>
      <vt:lpstr>幻灯片 18</vt:lpstr>
      <vt:lpstr>幻灯片 19</vt:lpstr>
      <vt:lpstr>幻灯片 20</vt:lpstr>
      <vt:lpstr>幻灯片 21</vt:lpstr>
      <vt:lpstr>人口数量的激增</vt:lpstr>
      <vt:lpstr>幻灯片 23</vt:lpstr>
      <vt:lpstr>幻灯片 24</vt:lpstr>
      <vt:lpstr>幻灯片 25</vt:lpstr>
      <vt:lpstr>人类生存环境的破坏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2018-03-01T02:03:00Z</dcterms:created>
  <dcterms:modified xsi:type="dcterms:W3CDTF">2019-02-19T07:54:09Z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