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1" r:id="rId8"/>
    <p:sldId id="312" r:id="rId9"/>
    <p:sldId id="260" r:id="rId10"/>
    <p:sldId id="313" r:id="rId11"/>
    <p:sldId id="314" r:id="rId12"/>
    <p:sldId id="31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28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061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7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5322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4201615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4108611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3155541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44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8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05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95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71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7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0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第一单元　第一次世界大战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5040431-178D-4FBF-BBAA-FF5BF5A277F3}"/>
              </a:ext>
            </a:extLst>
          </p:cNvPr>
          <p:cNvSpPr>
            <a:spLocks noChangeAspect="1"/>
          </p:cNvSpPr>
          <p:nvPr/>
        </p:nvSpPr>
        <p:spPr>
          <a:xfrm>
            <a:off x="609600" y="937448"/>
            <a:ext cx="10972800" cy="57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我们没有永久的盟友和永久的敌人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我们只有经常的、永久的利益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我们应当以这种利益为指针。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永久的利益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第一次世界大战前欧洲形成两大军事集团对峙的局面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其最终形成的标志是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年德、奥签订军事同盟条约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B.1892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年法、俄签订军事协定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年英、法签订军事协定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年英、俄签订军事协定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在欧洲形成了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双方进行了激烈的争夺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但在同一时期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主要帝国主义国家却组成八国联军共同侵华。这两件事充分说明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帝国主义国家之间的利益水火不容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中国问题可以成功缓和帝国主义国家的矛盾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帝国主义国家之间的分歧逐渐消失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帝国主义国家外交政策的基点是本国利益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帝国主义国家可以为了国家利益而勾结或对抗。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LF61.EPS" descr="id:2147490577;FounderCES">
            <a:extLst>
              <a:ext uri="{FF2B5EF4-FFF2-40B4-BE49-F238E27FC236}">
                <a16:creationId xmlns:a16="http://schemas.microsoft.com/office/drawing/2014/main" id="{7C688185-A6F3-4EA6-BC1F-A59CBD02BE9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60155" y="4688731"/>
            <a:ext cx="2583384" cy="199625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95ECB4E-B027-4111-933E-FF0ABC14ABDB}"/>
              </a:ext>
            </a:extLst>
          </p:cNvPr>
          <p:cNvSpPr/>
          <p:nvPr/>
        </p:nvSpPr>
        <p:spPr>
          <a:xfrm>
            <a:off x="3157715" y="1751682"/>
            <a:ext cx="356666" cy="401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6C35EDB-E7F0-431B-9A7E-51EF8F254207}"/>
              </a:ext>
            </a:extLst>
          </p:cNvPr>
          <p:cNvSpPr/>
          <p:nvPr/>
        </p:nvSpPr>
        <p:spPr>
          <a:xfrm>
            <a:off x="11089859" y="4289420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1242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44B4537-74EB-4C51-B9F9-D87A431CE383}"/>
              </a:ext>
            </a:extLst>
          </p:cNvPr>
          <p:cNvSpPr>
            <a:spLocks noChangeAspect="1"/>
          </p:cNvSpPr>
          <p:nvPr/>
        </p:nvSpPr>
        <p:spPr>
          <a:xfrm>
            <a:off x="2032000" y="2307292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某同学利用下面的漫画进行研究性学习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他的研究结论应该是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人类迈入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电气时代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巴尔干半岛是欧洲战争的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协约国必将战胜同盟国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同盟国必将战胜协约国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D7D5B1-FC19-4FDB-9354-DA10AAC19C7A}"/>
              </a:ext>
            </a:extLst>
          </p:cNvPr>
          <p:cNvSpPr/>
          <p:nvPr/>
        </p:nvSpPr>
        <p:spPr>
          <a:xfrm>
            <a:off x="2320433" y="2857228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7120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5FC81AB-E0BC-4BC3-97AA-D32423D61951}"/>
              </a:ext>
            </a:extLst>
          </p:cNvPr>
          <p:cNvSpPr>
            <a:spLocks noChangeAspect="1"/>
          </p:cNvSpPr>
          <p:nvPr/>
        </p:nvSpPr>
        <p:spPr>
          <a:xfrm>
            <a:off x="2032000" y="1073028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德国外长皮洛夫在一次演讲中说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让别的国家分割大陆和海洋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而我们德国满足于蓝色的天空的时代已经过去了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我们也要求阳光下的地盘。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材料中德国要求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阳光下的地盘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分割大陆和海洋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最多的国家。说明它为什么能分割到最多的大陆和海洋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61571D-E642-4C96-825F-8B2776E64843}"/>
              </a:ext>
            </a:extLst>
          </p:cNvPr>
          <p:cNvSpPr>
            <a:spLocks noChangeAspect="1"/>
          </p:cNvSpPr>
          <p:nvPr/>
        </p:nvSpPr>
        <p:spPr>
          <a:xfrm>
            <a:off x="2032000" y="4096433"/>
            <a:ext cx="8128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海外殖民地。国家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英国。原因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英国最早进行工业革命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经过工业革命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英国成为当时世界上最强大的国家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并走上了殖民扩张的道路。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08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B2AE2C-C9C1-4ABD-A6BA-9F9EEA52DAEB}"/>
              </a:ext>
            </a:extLst>
          </p:cNvPr>
          <p:cNvSpPr>
            <a:spLocks noChangeAspect="1"/>
          </p:cNvSpPr>
          <p:nvPr/>
        </p:nvSpPr>
        <p:spPr>
          <a:xfrm>
            <a:off x="2031999" y="1697895"/>
            <a:ext cx="8814192" cy="290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世纪之交的世界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世纪之交的变化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第二次工业革命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的推动下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资本主义国家的生产力和社会经济获得了突飞猛进的发展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主要资本主义国家相继从自由资本主义阶段过渡到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垄断资本主义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即帝国主义阶段。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随着资本和商品在全世界的急速扩张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世界逐渐成为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资本主义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主导和控制下的一个整体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完整意义上的世界历史终于形成。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2B15AC-F0E2-4C25-BB77-A0676BF79BF7}"/>
              </a:ext>
            </a:extLst>
          </p:cNvPr>
          <p:cNvSpPr/>
          <p:nvPr/>
        </p:nvSpPr>
        <p:spPr>
          <a:xfrm>
            <a:off x="5404932" y="2465567"/>
            <a:ext cx="2290096" cy="453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66A1B61-E904-46B7-8351-67FD788DEC12}"/>
              </a:ext>
            </a:extLst>
          </p:cNvPr>
          <p:cNvCxnSpPr>
            <a:cxnSpLocks/>
          </p:cNvCxnSpPr>
          <p:nvPr/>
        </p:nvCxnSpPr>
        <p:spPr>
          <a:xfrm>
            <a:off x="5404930" y="2919130"/>
            <a:ext cx="22900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72915632-A96B-4B09-B990-6BA6CD65674A}"/>
              </a:ext>
            </a:extLst>
          </p:cNvPr>
          <p:cNvSpPr/>
          <p:nvPr/>
        </p:nvSpPr>
        <p:spPr>
          <a:xfrm>
            <a:off x="5404931" y="3429000"/>
            <a:ext cx="2087652" cy="34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E7715E-E6D6-473F-8B22-4A5090E549AE}"/>
              </a:ext>
            </a:extLst>
          </p:cNvPr>
          <p:cNvCxnSpPr>
            <a:cxnSpLocks/>
          </p:cNvCxnSpPr>
          <p:nvPr/>
        </p:nvCxnSpPr>
        <p:spPr>
          <a:xfrm>
            <a:off x="5241615" y="3638140"/>
            <a:ext cx="2087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FD000267-847E-4937-B0DF-013CF1515388}"/>
              </a:ext>
            </a:extLst>
          </p:cNvPr>
          <p:cNvSpPr/>
          <p:nvPr/>
        </p:nvSpPr>
        <p:spPr>
          <a:xfrm>
            <a:off x="9156746" y="3778818"/>
            <a:ext cx="1478429" cy="342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81B0A82-91A7-46E9-B546-A1214BCE51B7}"/>
              </a:ext>
            </a:extLst>
          </p:cNvPr>
          <p:cNvCxnSpPr>
            <a:cxnSpLocks/>
          </p:cNvCxnSpPr>
          <p:nvPr/>
        </p:nvCxnSpPr>
        <p:spPr>
          <a:xfrm>
            <a:off x="9156745" y="4121587"/>
            <a:ext cx="1478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01B3ECC-6D06-40AB-9614-7384D92EDCE2}"/>
              </a:ext>
            </a:extLst>
          </p:cNvPr>
          <p:cNvSpPr>
            <a:spLocks noChangeAspect="1"/>
          </p:cNvSpPr>
          <p:nvPr/>
        </p:nvSpPr>
        <p:spPr>
          <a:xfrm>
            <a:off x="2032000" y="1697895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世纪之交的冲突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由于资本主义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政治经济发展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各国实力发生重大变化。以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德国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为首的后起列强要求按新的实力对比重新瓜分世界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英法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为首的老牌强国为了维护其既得利益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坚决不肯退让。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资本主义国家内部矛盾重重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工人运动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此起彼伏。面对帝国主义列强的侵略压迫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殖民地半殖民地人民掀起了民族解放运动。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世纪之交的世界冲突不断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矛盾日益尖锐。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5E4ECD-6D27-4F95-99FD-D223DD33D5E6}"/>
              </a:ext>
            </a:extLst>
          </p:cNvPr>
          <p:cNvSpPr/>
          <p:nvPr/>
        </p:nvSpPr>
        <p:spPr>
          <a:xfrm>
            <a:off x="4635707" y="2176991"/>
            <a:ext cx="1933903" cy="34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7D18400-4DC1-44B2-8F03-32198D0DEC4E}"/>
              </a:ext>
            </a:extLst>
          </p:cNvPr>
          <p:cNvCxnSpPr>
            <a:cxnSpLocks/>
          </p:cNvCxnSpPr>
          <p:nvPr/>
        </p:nvCxnSpPr>
        <p:spPr>
          <a:xfrm>
            <a:off x="4635708" y="2468964"/>
            <a:ext cx="19339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7636D3C-E0A5-4927-AAD6-CC766E71C796}"/>
              </a:ext>
            </a:extLst>
          </p:cNvPr>
          <p:cNvSpPr/>
          <p:nvPr/>
        </p:nvSpPr>
        <p:spPr>
          <a:xfrm>
            <a:off x="3018922" y="2579534"/>
            <a:ext cx="962236" cy="34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9574BD7-9574-4B57-A885-A8556246CEC1}"/>
              </a:ext>
            </a:extLst>
          </p:cNvPr>
          <p:cNvCxnSpPr>
            <a:cxnSpLocks/>
          </p:cNvCxnSpPr>
          <p:nvPr/>
        </p:nvCxnSpPr>
        <p:spPr>
          <a:xfrm>
            <a:off x="3018920" y="2924276"/>
            <a:ext cx="9622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539D341B-50F4-422A-8202-C164D3CDFDFE}"/>
              </a:ext>
            </a:extLst>
          </p:cNvPr>
          <p:cNvSpPr/>
          <p:nvPr/>
        </p:nvSpPr>
        <p:spPr>
          <a:xfrm>
            <a:off x="3018920" y="3027512"/>
            <a:ext cx="1116980" cy="401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8412D38-1EB3-4106-8A9A-D5C059F1F93F}"/>
              </a:ext>
            </a:extLst>
          </p:cNvPr>
          <p:cNvCxnSpPr>
            <a:cxnSpLocks/>
          </p:cNvCxnSpPr>
          <p:nvPr/>
        </p:nvCxnSpPr>
        <p:spPr>
          <a:xfrm>
            <a:off x="3018918" y="3429024"/>
            <a:ext cx="11169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65B4B48A-FB35-4DB6-AA0D-7C281DB070BE}"/>
              </a:ext>
            </a:extLst>
          </p:cNvPr>
          <p:cNvSpPr/>
          <p:nvPr/>
        </p:nvSpPr>
        <p:spPr>
          <a:xfrm>
            <a:off x="6280932" y="3750312"/>
            <a:ext cx="1375792" cy="344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1A7855D-0A89-4966-AAF7-56E3921D7047}"/>
              </a:ext>
            </a:extLst>
          </p:cNvPr>
          <p:cNvCxnSpPr>
            <a:cxnSpLocks/>
          </p:cNvCxnSpPr>
          <p:nvPr/>
        </p:nvCxnSpPr>
        <p:spPr>
          <a:xfrm>
            <a:off x="6280930" y="4095054"/>
            <a:ext cx="13757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9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A912FBE-9D0C-41B9-A321-610AEBBB2F9F}"/>
              </a:ext>
            </a:extLst>
          </p:cNvPr>
          <p:cNvSpPr>
            <a:spLocks noChangeAspect="1"/>
          </p:cNvSpPr>
          <p:nvPr/>
        </p:nvSpPr>
        <p:spPr>
          <a:xfrm>
            <a:off x="2032000" y="1291630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为了维护德国的欧洲大国地位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并达到对抗俄国和反对法国的目的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德国与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奥匈帝国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在维也纳签订了《德奥同盟条约》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德国利用意大利与法国在北非突尼斯的矛盾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拉拢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意大利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月加入德奥同盟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最终形成了由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德国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德奥军事同盟使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俄国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深感不安。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俄法两国签订秘密军事协定。为了对付德国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英国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年与法国和俄国签订协定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是两大军事对抗集团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双方积极扩军备战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欧洲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形势日趋紧张。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4371D-170A-4C26-8B1C-B09ECFB57969}"/>
              </a:ext>
            </a:extLst>
          </p:cNvPr>
          <p:cNvSpPr/>
          <p:nvPr/>
        </p:nvSpPr>
        <p:spPr>
          <a:xfrm>
            <a:off x="6446184" y="2203373"/>
            <a:ext cx="1342742" cy="29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E2E6223-D8E7-45B3-857A-F8E2E1B796A1}"/>
              </a:ext>
            </a:extLst>
          </p:cNvPr>
          <p:cNvCxnSpPr>
            <a:cxnSpLocks/>
          </p:cNvCxnSpPr>
          <p:nvPr/>
        </p:nvCxnSpPr>
        <p:spPr>
          <a:xfrm>
            <a:off x="6446182" y="2497608"/>
            <a:ext cx="13427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74B796A2-233C-47AB-B3B2-F65481252FAC}"/>
              </a:ext>
            </a:extLst>
          </p:cNvPr>
          <p:cNvSpPr/>
          <p:nvPr/>
        </p:nvSpPr>
        <p:spPr>
          <a:xfrm>
            <a:off x="2909769" y="2963537"/>
            <a:ext cx="1100371" cy="349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BF8AC51-4840-4357-819D-E23D84733B72}"/>
              </a:ext>
            </a:extLst>
          </p:cNvPr>
          <p:cNvCxnSpPr>
            <a:cxnSpLocks/>
          </p:cNvCxnSpPr>
          <p:nvPr/>
        </p:nvCxnSpPr>
        <p:spPr>
          <a:xfrm>
            <a:off x="2909768" y="3312856"/>
            <a:ext cx="11003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71295909-68BB-4278-931C-A2A46732F821}"/>
              </a:ext>
            </a:extLst>
          </p:cNvPr>
          <p:cNvSpPr/>
          <p:nvPr/>
        </p:nvSpPr>
        <p:spPr>
          <a:xfrm>
            <a:off x="9101248" y="2963537"/>
            <a:ext cx="924101" cy="465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B53FF53-C8DC-4021-8DBF-69FCCC35642B}"/>
              </a:ext>
            </a:extLst>
          </p:cNvPr>
          <p:cNvCxnSpPr>
            <a:cxnSpLocks/>
          </p:cNvCxnSpPr>
          <p:nvPr/>
        </p:nvCxnSpPr>
        <p:spPr>
          <a:xfrm>
            <a:off x="9101247" y="3429000"/>
            <a:ext cx="9241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1E3AA0E1-4FA8-47FD-92D8-970F9BDED08F}"/>
              </a:ext>
            </a:extLst>
          </p:cNvPr>
          <p:cNvSpPr/>
          <p:nvPr/>
        </p:nvSpPr>
        <p:spPr>
          <a:xfrm>
            <a:off x="5755114" y="3703586"/>
            <a:ext cx="1141446" cy="3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C104CC-3639-43B4-A40A-B15A90662306}"/>
              </a:ext>
            </a:extLst>
          </p:cNvPr>
          <p:cNvCxnSpPr>
            <a:cxnSpLocks/>
          </p:cNvCxnSpPr>
          <p:nvPr/>
        </p:nvCxnSpPr>
        <p:spPr>
          <a:xfrm>
            <a:off x="5755112" y="4062003"/>
            <a:ext cx="11414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FEA8B41E-C472-47AB-BF5A-A0230C698295}"/>
              </a:ext>
            </a:extLst>
          </p:cNvPr>
          <p:cNvSpPr/>
          <p:nvPr/>
        </p:nvSpPr>
        <p:spPr>
          <a:xfrm>
            <a:off x="6743639" y="4187033"/>
            <a:ext cx="1045285" cy="358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E502DDF-5C76-410C-BBEB-45E15817F86D}"/>
              </a:ext>
            </a:extLst>
          </p:cNvPr>
          <p:cNvCxnSpPr>
            <a:cxnSpLocks/>
          </p:cNvCxnSpPr>
          <p:nvPr/>
        </p:nvCxnSpPr>
        <p:spPr>
          <a:xfrm>
            <a:off x="6743638" y="4545450"/>
            <a:ext cx="10452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920B936C-DFA9-43DD-94A6-79CAF84BE6C7}"/>
              </a:ext>
            </a:extLst>
          </p:cNvPr>
          <p:cNvSpPr/>
          <p:nvPr/>
        </p:nvSpPr>
        <p:spPr>
          <a:xfrm>
            <a:off x="3736034" y="5433668"/>
            <a:ext cx="824949" cy="34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11D1695-457D-42F9-B293-54FE59412848}"/>
              </a:ext>
            </a:extLst>
          </p:cNvPr>
          <p:cNvCxnSpPr>
            <a:cxnSpLocks/>
          </p:cNvCxnSpPr>
          <p:nvPr/>
        </p:nvCxnSpPr>
        <p:spPr>
          <a:xfrm>
            <a:off x="3736033" y="5782987"/>
            <a:ext cx="8249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14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7E30A3-CCA1-4F2C-AE71-BE0A0F090F63}"/>
              </a:ext>
            </a:extLst>
          </p:cNvPr>
          <p:cNvSpPr>
            <a:spLocks noChangeAspect="1"/>
          </p:cNvSpPr>
          <p:nvPr/>
        </p:nvSpPr>
        <p:spPr>
          <a:xfrm>
            <a:off x="2032000" y="2307292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巴尔干火药桶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巴尔干半岛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位于欧、亚、非三大洲连接处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世纪初成为各种国际矛盾的交汇点。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两大军事集团在巴尔干半岛控制权上的激烈争夺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使巴尔干问题更加复杂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紧张局势日益加剧。这一地区危机四伏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战乱不断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成为欧洲的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火药桶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68DE44-B21B-40AD-8DE9-154CCFDD215C}"/>
              </a:ext>
            </a:extLst>
          </p:cNvPr>
          <p:cNvSpPr/>
          <p:nvPr/>
        </p:nvSpPr>
        <p:spPr>
          <a:xfrm>
            <a:off x="3196208" y="2809301"/>
            <a:ext cx="1419859" cy="32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5E027F-786B-40EE-97CA-C552188D04A4}"/>
              </a:ext>
            </a:extLst>
          </p:cNvPr>
          <p:cNvCxnSpPr>
            <a:cxnSpLocks/>
          </p:cNvCxnSpPr>
          <p:nvPr/>
        </p:nvCxnSpPr>
        <p:spPr>
          <a:xfrm>
            <a:off x="3196207" y="3136586"/>
            <a:ext cx="141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96BF26A9-99A8-4A10-B91C-96DF805741D5}"/>
              </a:ext>
            </a:extLst>
          </p:cNvPr>
          <p:cNvSpPr/>
          <p:nvPr/>
        </p:nvSpPr>
        <p:spPr>
          <a:xfrm>
            <a:off x="3658916" y="4382844"/>
            <a:ext cx="1199523" cy="32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459D738-24D6-4458-BDD7-EBCD54D87924}"/>
              </a:ext>
            </a:extLst>
          </p:cNvPr>
          <p:cNvCxnSpPr>
            <a:cxnSpLocks/>
          </p:cNvCxnSpPr>
          <p:nvPr/>
        </p:nvCxnSpPr>
        <p:spPr>
          <a:xfrm>
            <a:off x="3658916" y="4710129"/>
            <a:ext cx="1287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10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29B23-A5E6-43AF-94B4-12EF9DCA22CF}"/>
              </a:ext>
            </a:extLst>
          </p:cNvPr>
          <p:cNvSpPr>
            <a:spLocks noChangeAspect="1"/>
          </p:cNvSpPr>
          <p:nvPr/>
        </p:nvSpPr>
        <p:spPr>
          <a:xfrm>
            <a:off x="2032000" y="1116395"/>
            <a:ext cx="8128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世纪之交的世界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世纪中后期至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世纪初列强实力对比变化表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这些数据反映的本质问题是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778EEB0-66D9-493C-8C57-1419416094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789452"/>
              </p:ext>
            </p:extLst>
          </p:nvPr>
        </p:nvGraphicFramePr>
        <p:xfrm>
          <a:off x="1195421" y="2670937"/>
          <a:ext cx="8128000" cy="2764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3" imgW="3837004" imgH="1304918" progId="Word.Document.12">
                  <p:embed/>
                </p:oleObj>
              </mc:Choice>
              <mc:Fallback>
                <p:oleObj name="Document" r:id="rId3" imgW="3837004" imgH="1304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5421" y="2670937"/>
                        <a:ext cx="8128000" cy="2764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6D1B7F82-4089-4945-9B1D-08D2500CE1E9}"/>
              </a:ext>
            </a:extLst>
          </p:cNvPr>
          <p:cNvSpPr>
            <a:spLocks noChangeAspect="1"/>
          </p:cNvSpPr>
          <p:nvPr/>
        </p:nvSpPr>
        <p:spPr>
          <a:xfrm>
            <a:off x="2032000" y="4777648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美、德经济迅速崛起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资本主义政治经济发展不平衡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英、法国际地位下降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第一次世界大战爆发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522C24-5724-4AB1-A907-98BD069BB3AF}"/>
              </a:ext>
            </a:extLst>
          </p:cNvPr>
          <p:cNvSpPr/>
          <p:nvPr/>
        </p:nvSpPr>
        <p:spPr>
          <a:xfrm>
            <a:off x="4501773" y="1983036"/>
            <a:ext cx="268531" cy="39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499AEE-5F48-46B4-BD71-6B01B8C210BA}"/>
              </a:ext>
            </a:extLst>
          </p:cNvPr>
          <p:cNvSpPr>
            <a:spLocks noChangeAspect="1"/>
          </p:cNvSpPr>
          <p:nvPr/>
        </p:nvSpPr>
        <p:spPr>
          <a:xfrm>
            <a:off x="2032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在欧洲形成了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两大军事集团。其中主导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奥匈帝国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三国同盟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两大军事集团形成的根本原因表述准确的是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帝国主义重新瓜分世界的斗争激化的产物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英、德矛盾发展成为列强间的主要矛盾的结果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德国为了孤立和打击美国的结果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资本主义政治经济发展不平衡的加剧所致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2563EF-023B-4732-A94F-963C727C3BF6}"/>
              </a:ext>
            </a:extLst>
          </p:cNvPr>
          <p:cNvSpPr/>
          <p:nvPr/>
        </p:nvSpPr>
        <p:spPr>
          <a:xfrm>
            <a:off x="7322090" y="2427571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FB7B5D-402A-4291-99AE-6DA88604F6AB}"/>
              </a:ext>
            </a:extLst>
          </p:cNvPr>
          <p:cNvSpPr/>
          <p:nvPr/>
        </p:nvSpPr>
        <p:spPr>
          <a:xfrm>
            <a:off x="3411102" y="3672476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49243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9DAEA3D-7AD7-4FAC-A7BF-C91DFB57AFBC}"/>
              </a:ext>
            </a:extLst>
          </p:cNvPr>
          <p:cNvSpPr>
            <a:spLocks noChangeAspect="1"/>
          </p:cNvSpPr>
          <p:nvPr/>
        </p:nvSpPr>
        <p:spPr>
          <a:xfrm>
            <a:off x="2032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巴尔干火药桶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在中国历史上有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得中原者得天下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近代欧洲也有一个地区是列强争夺的焦点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这一地区是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巴尔干半岛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中东地区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地中海沿岸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两河流域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637AF4-D1FA-4282-B582-D266F1078315}"/>
              </a:ext>
            </a:extLst>
          </p:cNvPr>
          <p:cNvSpPr/>
          <p:nvPr/>
        </p:nvSpPr>
        <p:spPr>
          <a:xfrm>
            <a:off x="5960126" y="3429000"/>
            <a:ext cx="39305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9977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8ZKXLL1.EPS" descr="id:2147490570;FounderCES">
            <a:extLst>
              <a:ext uri="{FF2B5EF4-FFF2-40B4-BE49-F238E27FC236}">
                <a16:creationId xmlns:a16="http://schemas.microsoft.com/office/drawing/2014/main" id="{58DFFF69-B785-4F2F-949F-34B19E1EC54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992681" y="2198452"/>
            <a:ext cx="2183432" cy="187256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81EA83B-F9C7-4514-90B6-4E0A2D20BA15}"/>
              </a:ext>
            </a:extLst>
          </p:cNvPr>
          <p:cNvSpPr>
            <a:spLocks noChangeAspect="1"/>
          </p:cNvSpPr>
          <p:nvPr/>
        </p:nvSpPr>
        <p:spPr>
          <a:xfrm>
            <a:off x="864681" y="1622370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右边这幅漫画的标题为《瓜分世界》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选项中符合漫画主旨的是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英国的殖民霸权受到俄、德的挑战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英、德、俄结盟重新瓜分世界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英国退出俄、德在亚非争夺殖民地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英国调停俄、德的殖民战争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如果意大利未进行直接挑衅而受到法国不论何种理由的进攻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其他两个缔约国有义务尽其全力给予受进攻一方以救援和帮助。材料所说的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其他两个缔约国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英国和俄国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英国和德国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德国和奥匈帝国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俄国和德国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5B7DEF-3083-4FBD-90DC-6F05F8E03E1C}"/>
              </a:ext>
            </a:extLst>
          </p:cNvPr>
          <p:cNvSpPr/>
          <p:nvPr/>
        </p:nvSpPr>
        <p:spPr>
          <a:xfrm>
            <a:off x="1141627" y="2093205"/>
            <a:ext cx="323616" cy="381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CCAD392-3CEE-4F69-BB13-0BF76C98ACEE}"/>
              </a:ext>
            </a:extLst>
          </p:cNvPr>
          <p:cNvSpPr/>
          <p:nvPr/>
        </p:nvSpPr>
        <p:spPr>
          <a:xfrm>
            <a:off x="5019565" y="4959326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653</TotalTime>
  <Words>475</Words>
  <Application>Microsoft Office PowerPoint</Application>
  <PresentationFormat>宽屏</PresentationFormat>
  <Paragraphs>64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第一单元　第一次世界大战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97</cp:revision>
  <dcterms:created xsi:type="dcterms:W3CDTF">2018-07-26T10:36:45Z</dcterms:created>
  <dcterms:modified xsi:type="dcterms:W3CDTF">2019-01-03T09:27:16Z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