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260" r:id="rId11"/>
    <p:sldId id="313" r:id="rId12"/>
    <p:sldId id="314" r:id="rId13"/>
    <p:sldId id="315" r:id="rId14"/>
    <p:sldId id="316" r:id="rId15"/>
    <p:sldId id="317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49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6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42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3561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2228428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688381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4093335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4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92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36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75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09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3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21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85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3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第一单元　第一次世界大战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B54501D-2412-4420-B75A-80DE0B4C12CA}"/>
              </a:ext>
            </a:extLst>
          </p:cNvPr>
          <p:cNvSpPr>
            <a:spLocks noChangeAspect="1"/>
          </p:cNvSpPr>
          <p:nvPr/>
        </p:nvSpPr>
        <p:spPr>
          <a:xfrm>
            <a:off x="2032000" y="954608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第一次世界大战爆发前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帝国主义各国政治经济发展不平衡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实力对比发生重大变化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后起的帝国主义国家要求重新瓜分世界。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该材料揭示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第一次世界大战爆发的原因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第一次世界大战发生的过程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第一次世界大战的性质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罗兰在《战时日记》中写道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欧洲正在奔向奴役和毁灭。两年以来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它一直疯狂地沿着这条灾难的道路越走越远。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奔向奴役和毁灭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拿破仑称帝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日德兰海战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索姆河战役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60925A7-B739-459D-80A7-FA045BB526BB}"/>
              </a:ext>
            </a:extLst>
          </p:cNvPr>
          <p:cNvSpPr/>
          <p:nvPr/>
        </p:nvSpPr>
        <p:spPr>
          <a:xfrm>
            <a:off x="3708958" y="1828801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952393-7BB0-4A40-BC44-6D39F1163209}"/>
              </a:ext>
            </a:extLst>
          </p:cNvPr>
          <p:cNvSpPr/>
          <p:nvPr/>
        </p:nvSpPr>
        <p:spPr>
          <a:xfrm>
            <a:off x="6859782" y="4704203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40D078-5401-41B3-A0A8-830D16D02DE0}"/>
              </a:ext>
            </a:extLst>
          </p:cNvPr>
          <p:cNvSpPr>
            <a:spLocks noChangeAspect="1"/>
          </p:cNvSpPr>
          <p:nvPr/>
        </p:nvSpPr>
        <p:spPr>
          <a:xfrm>
            <a:off x="2304374" y="1399783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意大利加入协约国方面对德国作战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协约国方面进行的是正义战争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协约国集团一开始就稳操胜券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意大利保持中立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帝国主义国家之间的关系以利益为转移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在历史叙述中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有的是对历史事件的客观描述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有的是对历史事件的评述。下列属于对历史事件的评述的是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德军和法军在凡尔登交战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美国加入协约国一方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第一次世界大战是一场灾难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英国首先使用新式武器坦克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87D12E2-B61D-4E02-9369-113B7A010674}"/>
              </a:ext>
            </a:extLst>
          </p:cNvPr>
          <p:cNvSpPr/>
          <p:nvPr/>
        </p:nvSpPr>
        <p:spPr>
          <a:xfrm>
            <a:off x="3378452" y="1850835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3A8308B-9DF9-4111-B778-817E8DACA99F}"/>
              </a:ext>
            </a:extLst>
          </p:cNvPr>
          <p:cNvSpPr/>
          <p:nvPr/>
        </p:nvSpPr>
        <p:spPr>
          <a:xfrm>
            <a:off x="7630962" y="4329630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1357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81E60C-82E7-49E7-BEA0-9C4CC8B969EB}"/>
              </a:ext>
            </a:extLst>
          </p:cNvPr>
          <p:cNvSpPr>
            <a:spLocks noChangeAspect="1"/>
          </p:cNvSpPr>
          <p:nvPr/>
        </p:nvSpPr>
        <p:spPr>
          <a:xfrm>
            <a:off x="2032000" y="1177195"/>
            <a:ext cx="8128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第一次世界大战是帝国主义战争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得出这一结论的依据是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交战双方都是帝国主义国家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主要交战国的目的是重新瓜分世界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英德矛盾是导致战争的主要矛盾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新兴的帝国主义国家要打垮老牌资本主义国家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无尽的轰炸使法国大量农田寸草不生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近百万只羊、无数头牛和约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万马匹被消耗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万栋建筑物及难以计数的铁路和公路、许多桥梁、大部分工厂等被破坏。上述材料反映出第一次世界大战对法国的影响是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国际政治地位大幅度下降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国内的阶级矛盾空前尖锐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经济和基础设施受损严重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社会结构发生了剧烈变化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FD3518-715E-4A61-BA1E-C1046373FBF1}"/>
              </a:ext>
            </a:extLst>
          </p:cNvPr>
          <p:cNvSpPr/>
          <p:nvPr/>
        </p:nvSpPr>
        <p:spPr>
          <a:xfrm>
            <a:off x="9305527" y="1299991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F044A5-1C3E-452C-886D-19235F0F550B}"/>
              </a:ext>
            </a:extLst>
          </p:cNvPr>
          <p:cNvSpPr/>
          <p:nvPr/>
        </p:nvSpPr>
        <p:spPr>
          <a:xfrm>
            <a:off x="4502172" y="4461832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15362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453C49-57E2-4307-ABB5-098B4499C768}"/>
              </a:ext>
            </a:extLst>
          </p:cNvPr>
          <p:cNvSpPr>
            <a:spLocks noChangeAspect="1"/>
          </p:cNvSpPr>
          <p:nvPr/>
        </p:nvSpPr>
        <p:spPr>
          <a:xfrm>
            <a:off x="2032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一百多年前的一场世界战争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令全欧洲的希望消失了。这是欧洲一场野蛮兄弟的杀戮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欧洲没有哪个国家是这场战争真正的胜利者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。有关这场战争的表述正确的是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这是一场正义的战争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如果没有萨拉热窝事件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战争就不会爆发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萨拉托加战役是其转折点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战争以协约国的胜利而告终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A2BDDD-2269-4D24-BE7F-DB502AF6F476}"/>
              </a:ext>
            </a:extLst>
          </p:cNvPr>
          <p:cNvSpPr/>
          <p:nvPr/>
        </p:nvSpPr>
        <p:spPr>
          <a:xfrm>
            <a:off x="6595377" y="2963538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6131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5D4FA73-9A68-4816-8C0B-248009473A9E}"/>
              </a:ext>
            </a:extLst>
          </p:cNvPr>
          <p:cNvSpPr>
            <a:spLocks noChangeAspect="1"/>
          </p:cNvSpPr>
          <p:nvPr/>
        </p:nvSpPr>
        <p:spPr>
          <a:xfrm>
            <a:off x="2362741" y="97345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第一次世界大战是一场发生在欧洲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但波及全世界的世界大战。由于主要战场在欧洲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故又称为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。某班针对此场战争开展了探究活动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【历史回眸】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请你帮助小海同学完成下面的表格。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2DCAC4C9-DF5E-4385-832A-89136DE687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070937"/>
              </p:ext>
            </p:extLst>
          </p:nvPr>
        </p:nvGraphicFramePr>
        <p:xfrm>
          <a:off x="2362741" y="3429000"/>
          <a:ext cx="8128000" cy="4472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3837004" imgH="2118013" progId="Word.Document.12">
                  <p:embed/>
                </p:oleObj>
              </mc:Choice>
              <mc:Fallback>
                <p:oleObj name="Document" r:id="rId3" imgW="3837004" imgH="21180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741" y="3429000"/>
                        <a:ext cx="8128000" cy="4472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C3D70678-59EA-4C2C-BB93-2CB768836219}"/>
              </a:ext>
            </a:extLst>
          </p:cNvPr>
          <p:cNvSpPr>
            <a:spLocks noChangeAspect="1"/>
          </p:cNvSpPr>
          <p:nvPr/>
        </p:nvSpPr>
        <p:spPr>
          <a:xfrm>
            <a:off x="2362741" y="4619718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欧洲对美国的担忧一直持续到了第一次世界大战末期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然而长期以来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美国并未对欧洲发动进攻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也没有在经济上将欧洲挤垮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是欧洲内部的矛盾日益激化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导致了第一次世界大战。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19636F2-9111-4A37-B9E5-48157892C1FC}"/>
              </a:ext>
            </a:extLst>
          </p:cNvPr>
          <p:cNvSpPr/>
          <p:nvPr/>
        </p:nvSpPr>
        <p:spPr>
          <a:xfrm>
            <a:off x="3228550" y="3525960"/>
            <a:ext cx="1861610" cy="257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0892789-29B7-4535-A062-C532979F0771}"/>
              </a:ext>
            </a:extLst>
          </p:cNvPr>
          <p:cNvCxnSpPr>
            <a:cxnSpLocks/>
          </p:cNvCxnSpPr>
          <p:nvPr/>
        </p:nvCxnSpPr>
        <p:spPr>
          <a:xfrm>
            <a:off x="3204610" y="3769668"/>
            <a:ext cx="1861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ABCAB0FD-5190-4867-A4B1-90AB583180FD}"/>
              </a:ext>
            </a:extLst>
          </p:cNvPr>
          <p:cNvSpPr/>
          <p:nvPr/>
        </p:nvSpPr>
        <p:spPr>
          <a:xfrm>
            <a:off x="3228549" y="4511837"/>
            <a:ext cx="6600709" cy="257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555CB99-C870-43E2-A2C6-2F0C53285900}"/>
              </a:ext>
            </a:extLst>
          </p:cNvPr>
          <p:cNvCxnSpPr>
            <a:cxnSpLocks/>
          </p:cNvCxnSpPr>
          <p:nvPr/>
        </p:nvCxnSpPr>
        <p:spPr>
          <a:xfrm>
            <a:off x="3339091" y="4755545"/>
            <a:ext cx="66752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53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278DBE-1D75-4F5D-93CA-91AF04DD7424}"/>
              </a:ext>
            </a:extLst>
          </p:cNvPr>
          <p:cNvSpPr>
            <a:spLocks noChangeAspect="1"/>
          </p:cNvSpPr>
          <p:nvPr/>
        </p:nvSpPr>
        <p:spPr>
          <a:xfrm>
            <a:off x="2032000" y="1090642"/>
            <a:ext cx="8128000" cy="5338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欧洲内部的矛盾日益激化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形成了哪两大军事集团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5A1D0B8-8CB2-4020-ADD3-E6C9FF4CA985}"/>
              </a:ext>
            </a:extLst>
          </p:cNvPr>
          <p:cNvSpPr>
            <a:spLocks noChangeAspect="1"/>
          </p:cNvSpPr>
          <p:nvPr/>
        </p:nvSpPr>
        <p:spPr>
          <a:xfrm>
            <a:off x="2032000" y="1877463"/>
            <a:ext cx="8128000" cy="1551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协约国、同盟国。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DC1271-A2B8-4F67-B986-6A280E1FED8B}"/>
              </a:ext>
            </a:extLst>
          </p:cNvPr>
          <p:cNvSpPr>
            <a:spLocks noChangeAspect="1"/>
          </p:cNvSpPr>
          <p:nvPr/>
        </p:nvSpPr>
        <p:spPr>
          <a:xfrm>
            <a:off x="2032000" y="2399976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【伤亡统计】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下表是第一次世界大战的情况统计表。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D789DA90-1DF1-4846-8172-DC36C73A7B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224475"/>
              </p:ext>
            </p:extLst>
          </p:nvPr>
        </p:nvGraphicFramePr>
        <p:xfrm>
          <a:off x="884136" y="3429000"/>
          <a:ext cx="8128000" cy="2710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3" imgW="3837004" imgH="1281481" progId="Word.Document.12">
                  <p:embed/>
                </p:oleObj>
              </mc:Choice>
              <mc:Fallback>
                <p:oleObj name="Document" r:id="rId3" imgW="3837004" imgH="12814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4136" y="3429000"/>
                        <a:ext cx="8128000" cy="2710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A891FC88-9E14-4C4D-8030-8729248D0CE7}"/>
              </a:ext>
            </a:extLst>
          </p:cNvPr>
          <p:cNvSpPr>
            <a:spLocks noChangeAspect="1"/>
          </p:cNvSpPr>
          <p:nvPr/>
        </p:nvSpPr>
        <p:spPr>
          <a:xfrm>
            <a:off x="2168187" y="4985864"/>
            <a:ext cx="8128000" cy="12822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根据表格信息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说说第一次世界大战给人类带来的警示。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应该反对战争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维护和平等。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39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791E505-72B1-49E5-A05D-6055763D2D4D}"/>
              </a:ext>
            </a:extLst>
          </p:cNvPr>
          <p:cNvSpPr>
            <a:spLocks noChangeAspect="1"/>
          </p:cNvSpPr>
          <p:nvPr/>
        </p:nvSpPr>
        <p:spPr>
          <a:xfrm>
            <a:off x="2032000" y="1301898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【感悟升华】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在第一次世界大战中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交战双方都使用了大量的新式武器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使战争更加激烈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更加残酷。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LF63.EPS" descr="id:2147490670;FounderCES">
            <a:extLst>
              <a:ext uri="{FF2B5EF4-FFF2-40B4-BE49-F238E27FC236}">
                <a16:creationId xmlns:a16="http://schemas.microsoft.com/office/drawing/2014/main" id="{2301A902-EC9E-4381-BA95-145F2A900F7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818764" y="2580518"/>
            <a:ext cx="5877763" cy="107711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EF4A3C2-C58E-4A00-A230-71F9B8318C70}"/>
              </a:ext>
            </a:extLst>
          </p:cNvPr>
          <p:cNvSpPr>
            <a:spLocks noChangeAspect="1"/>
          </p:cNvSpPr>
          <p:nvPr/>
        </p:nvSpPr>
        <p:spPr>
          <a:xfrm>
            <a:off x="2032000" y="3859138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这些新式武器的出现与哪次工业革命有密切关系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请你简要分析这次工业革命与第一次世界大战之间的内在联系。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4C7C667-5A22-413E-B0B0-F37F160A42A9}"/>
              </a:ext>
            </a:extLst>
          </p:cNvPr>
          <p:cNvSpPr>
            <a:spLocks noChangeAspect="1"/>
          </p:cNvSpPr>
          <p:nvPr/>
        </p:nvSpPr>
        <p:spPr>
          <a:xfrm>
            <a:off x="2226553" y="4731493"/>
            <a:ext cx="8128000" cy="20948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第二次工业革命。联系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在第二次工业革命推动下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主要资本主义国家向帝国主义阶段过渡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资本主义国家政治经济发展不平衡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后起的资本主义国家要求重新瓜分殖民地、争夺世界霸权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从而挑起了第一次世界大战。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49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0D99855-1B9C-4CF0-8D8F-BA168DAA5CEF}"/>
              </a:ext>
            </a:extLst>
          </p:cNvPr>
          <p:cNvSpPr>
            <a:spLocks noChangeAspect="1"/>
          </p:cNvSpPr>
          <p:nvPr/>
        </p:nvSpPr>
        <p:spPr>
          <a:xfrm>
            <a:off x="2032000" y="1291630"/>
            <a:ext cx="8493328" cy="412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萨拉热窝事件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奥匈帝国皇储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斐迪南大公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到萨拉热窝城巡视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被塞尔维亚青年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普林西普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萨拉热窝事件成了第一次世界大战的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导火线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在德国的支持下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奥匈帝国以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萨拉热窝事件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对塞尔维亚宣战。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战争全面爆发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月最初的一周内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德国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相继向俄国和法国宣战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英国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向德国宣战。至此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欧洲两大军事集团纷纷卷入战争。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英德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进入战争状态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标志着第一次世界大战全面爆发。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4E3D19-1DF1-4644-8C06-B62B23451930}"/>
              </a:ext>
            </a:extLst>
          </p:cNvPr>
          <p:cNvSpPr/>
          <p:nvPr/>
        </p:nvSpPr>
        <p:spPr>
          <a:xfrm>
            <a:off x="6728936" y="1688124"/>
            <a:ext cx="1571002" cy="432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6539871-F5D8-4F19-AE13-58940C2A80DA}"/>
              </a:ext>
            </a:extLst>
          </p:cNvPr>
          <p:cNvCxnSpPr>
            <a:cxnSpLocks/>
          </p:cNvCxnSpPr>
          <p:nvPr/>
        </p:nvCxnSpPr>
        <p:spPr>
          <a:xfrm>
            <a:off x="6704996" y="2106659"/>
            <a:ext cx="15710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ADE1F5A4-1718-4A40-BF46-ECA9FF48DB06}"/>
              </a:ext>
            </a:extLst>
          </p:cNvPr>
          <p:cNvSpPr/>
          <p:nvPr/>
        </p:nvSpPr>
        <p:spPr>
          <a:xfrm>
            <a:off x="4773526" y="2120945"/>
            <a:ext cx="1322474" cy="45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CBDE2FF-E532-4223-8071-EB7CAE0906E6}"/>
              </a:ext>
            </a:extLst>
          </p:cNvPr>
          <p:cNvCxnSpPr>
            <a:cxnSpLocks/>
          </p:cNvCxnSpPr>
          <p:nvPr/>
        </p:nvCxnSpPr>
        <p:spPr>
          <a:xfrm>
            <a:off x="4749586" y="2556824"/>
            <a:ext cx="13224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8A2B83C2-3432-4297-9A6F-BBBCB467ADF6}"/>
              </a:ext>
            </a:extLst>
          </p:cNvPr>
          <p:cNvSpPr/>
          <p:nvPr/>
        </p:nvSpPr>
        <p:spPr>
          <a:xfrm>
            <a:off x="7764816" y="2889595"/>
            <a:ext cx="1022363" cy="432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3282BB0-5029-4B7D-BFB4-0237C5D3D234}"/>
              </a:ext>
            </a:extLst>
          </p:cNvPr>
          <p:cNvCxnSpPr>
            <a:cxnSpLocks/>
          </p:cNvCxnSpPr>
          <p:nvPr/>
        </p:nvCxnSpPr>
        <p:spPr>
          <a:xfrm>
            <a:off x="7740877" y="3308130"/>
            <a:ext cx="10223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B15274A6-4D49-4BF3-81A1-B90871782867}"/>
              </a:ext>
            </a:extLst>
          </p:cNvPr>
          <p:cNvSpPr/>
          <p:nvPr/>
        </p:nvSpPr>
        <p:spPr>
          <a:xfrm>
            <a:off x="8417048" y="3368567"/>
            <a:ext cx="1936773" cy="372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B7DCC85-1134-48B7-AF30-B61EFCACD763}"/>
              </a:ext>
            </a:extLst>
          </p:cNvPr>
          <p:cNvCxnSpPr>
            <a:cxnSpLocks/>
          </p:cNvCxnSpPr>
          <p:nvPr/>
        </p:nvCxnSpPr>
        <p:spPr>
          <a:xfrm>
            <a:off x="8393109" y="3726666"/>
            <a:ext cx="19367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D9876CD2-0685-41E5-B047-1CC24CA0F385}"/>
              </a:ext>
            </a:extLst>
          </p:cNvPr>
          <p:cNvSpPr/>
          <p:nvPr/>
        </p:nvSpPr>
        <p:spPr>
          <a:xfrm>
            <a:off x="6777823" y="4212262"/>
            <a:ext cx="655364" cy="30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00CF647-F56F-464B-ABAA-6BEEEB04B029}"/>
              </a:ext>
            </a:extLst>
          </p:cNvPr>
          <p:cNvCxnSpPr>
            <a:cxnSpLocks/>
          </p:cNvCxnSpPr>
          <p:nvPr/>
        </p:nvCxnSpPr>
        <p:spPr>
          <a:xfrm>
            <a:off x="6728936" y="4424424"/>
            <a:ext cx="6149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9828E17B-EB79-4BF7-80BE-BEBD2ABA21AC}"/>
              </a:ext>
            </a:extLst>
          </p:cNvPr>
          <p:cNvSpPr/>
          <p:nvPr/>
        </p:nvSpPr>
        <p:spPr>
          <a:xfrm>
            <a:off x="2691813" y="4591879"/>
            <a:ext cx="767003" cy="34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D58F2EA-D152-46C5-8EE9-9DDE8E6A4DAA}"/>
              </a:ext>
            </a:extLst>
          </p:cNvPr>
          <p:cNvCxnSpPr>
            <a:cxnSpLocks/>
          </p:cNvCxnSpPr>
          <p:nvPr/>
        </p:nvCxnSpPr>
        <p:spPr>
          <a:xfrm>
            <a:off x="2667874" y="4923560"/>
            <a:ext cx="7670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1A908928-17C2-4CB9-8A4F-B414D2B0E2C2}"/>
              </a:ext>
            </a:extLst>
          </p:cNvPr>
          <p:cNvSpPr/>
          <p:nvPr/>
        </p:nvSpPr>
        <p:spPr>
          <a:xfrm>
            <a:off x="3067933" y="5017186"/>
            <a:ext cx="848083" cy="34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63C5E59-54A0-4E9B-9091-158F71BA9ECE}"/>
              </a:ext>
            </a:extLst>
          </p:cNvPr>
          <p:cNvCxnSpPr>
            <a:cxnSpLocks/>
          </p:cNvCxnSpPr>
          <p:nvPr/>
        </p:nvCxnSpPr>
        <p:spPr>
          <a:xfrm>
            <a:off x="3043994" y="5348867"/>
            <a:ext cx="8480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0DAFEF9-CB22-42B2-82A4-F354144E7153}"/>
              </a:ext>
            </a:extLst>
          </p:cNvPr>
          <p:cNvSpPr>
            <a:spLocks noChangeAspect="1"/>
          </p:cNvSpPr>
          <p:nvPr/>
        </p:nvSpPr>
        <p:spPr>
          <a:xfrm>
            <a:off x="2032000" y="974063"/>
            <a:ext cx="8128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凡尔登战役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主要战场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第一次世界大战的主要战场在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欧洲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主要战线在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西线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法军在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马恩河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战役中阻止了德军攻势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双方陷入了长期对峙的堑壕战。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爆发了第一次世界大战中规模最大的海战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日德兰海战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2—12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德国和法国进行的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凡尔登战役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是第一次世界大战中时间最长的一次战役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极为残酷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双方共伤亡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凡尔登绞肉机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。这场战役也是第一次世界大战的转折点。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英法联军发动了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索姆河战役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这是大战中规模最大的一次战役。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E952384-1368-4F42-AB73-19C8BF911597}"/>
              </a:ext>
            </a:extLst>
          </p:cNvPr>
          <p:cNvSpPr/>
          <p:nvPr/>
        </p:nvSpPr>
        <p:spPr>
          <a:xfrm>
            <a:off x="7334957" y="1443790"/>
            <a:ext cx="798390" cy="330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DF04142-2089-4FDD-B1C4-065E67DEFD49}"/>
              </a:ext>
            </a:extLst>
          </p:cNvPr>
          <p:cNvCxnSpPr>
            <a:cxnSpLocks/>
          </p:cNvCxnSpPr>
          <p:nvPr/>
        </p:nvCxnSpPr>
        <p:spPr>
          <a:xfrm>
            <a:off x="7311017" y="1759779"/>
            <a:ext cx="7983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16E3DEE5-88E9-4EB5-8FB9-C9B5A7E9811D}"/>
              </a:ext>
            </a:extLst>
          </p:cNvPr>
          <p:cNvSpPr/>
          <p:nvPr/>
        </p:nvSpPr>
        <p:spPr>
          <a:xfrm>
            <a:off x="2031999" y="1864895"/>
            <a:ext cx="975895" cy="330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36142DE-DA7B-4C3B-B94C-E57E9B321696}"/>
              </a:ext>
            </a:extLst>
          </p:cNvPr>
          <p:cNvCxnSpPr>
            <a:cxnSpLocks/>
          </p:cNvCxnSpPr>
          <p:nvPr/>
        </p:nvCxnSpPr>
        <p:spPr>
          <a:xfrm>
            <a:off x="2008060" y="2180884"/>
            <a:ext cx="9758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60CA1746-B762-40D6-8C55-450CA0258EA1}"/>
              </a:ext>
            </a:extLst>
          </p:cNvPr>
          <p:cNvSpPr/>
          <p:nvPr/>
        </p:nvSpPr>
        <p:spPr>
          <a:xfrm>
            <a:off x="5036924" y="2562727"/>
            <a:ext cx="1059075" cy="414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7522A48-1F35-4CD5-AA0D-0AE7209B0841}"/>
              </a:ext>
            </a:extLst>
          </p:cNvPr>
          <p:cNvCxnSpPr>
            <a:cxnSpLocks/>
          </p:cNvCxnSpPr>
          <p:nvPr/>
        </p:nvCxnSpPr>
        <p:spPr>
          <a:xfrm>
            <a:off x="5012985" y="2962936"/>
            <a:ext cx="1059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E9095D85-CD36-45E7-BE9F-0A03FF19362A}"/>
              </a:ext>
            </a:extLst>
          </p:cNvPr>
          <p:cNvSpPr/>
          <p:nvPr/>
        </p:nvSpPr>
        <p:spPr>
          <a:xfrm>
            <a:off x="2055938" y="3874171"/>
            <a:ext cx="1589629" cy="330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B1A254F-543A-4EDE-BA73-842850270B87}"/>
              </a:ext>
            </a:extLst>
          </p:cNvPr>
          <p:cNvCxnSpPr>
            <a:cxnSpLocks/>
          </p:cNvCxnSpPr>
          <p:nvPr/>
        </p:nvCxnSpPr>
        <p:spPr>
          <a:xfrm>
            <a:off x="2031999" y="4190158"/>
            <a:ext cx="15896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12E188F8-06F2-4198-80E1-FCA7A9A8ED25}"/>
              </a:ext>
            </a:extLst>
          </p:cNvPr>
          <p:cNvSpPr/>
          <p:nvPr/>
        </p:nvSpPr>
        <p:spPr>
          <a:xfrm>
            <a:off x="7115576" y="4319337"/>
            <a:ext cx="1559192" cy="330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A20ED5D-0A26-4CEC-8E0A-54EBAB360406}"/>
              </a:ext>
            </a:extLst>
          </p:cNvPr>
          <p:cNvCxnSpPr>
            <a:cxnSpLocks/>
          </p:cNvCxnSpPr>
          <p:nvPr/>
        </p:nvCxnSpPr>
        <p:spPr>
          <a:xfrm>
            <a:off x="7091636" y="4635326"/>
            <a:ext cx="1559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E6F678A3-9164-4D78-9978-9A95CDDF917C}"/>
              </a:ext>
            </a:extLst>
          </p:cNvPr>
          <p:cNvSpPr/>
          <p:nvPr/>
        </p:nvSpPr>
        <p:spPr>
          <a:xfrm>
            <a:off x="4158620" y="4993106"/>
            <a:ext cx="1772948" cy="414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1696CD1-E04A-4A5D-8C8B-05B17C465DA0}"/>
              </a:ext>
            </a:extLst>
          </p:cNvPr>
          <p:cNvCxnSpPr>
            <a:cxnSpLocks/>
          </p:cNvCxnSpPr>
          <p:nvPr/>
        </p:nvCxnSpPr>
        <p:spPr>
          <a:xfrm>
            <a:off x="4134680" y="5393315"/>
            <a:ext cx="17729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56BA4FAC-7E41-4B55-A93F-23E071875339}"/>
              </a:ext>
            </a:extLst>
          </p:cNvPr>
          <p:cNvSpPr/>
          <p:nvPr/>
        </p:nvSpPr>
        <p:spPr>
          <a:xfrm>
            <a:off x="6300240" y="5787294"/>
            <a:ext cx="1424033" cy="460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8DC14A7-FE1C-4799-8F4F-4D358E92A947}"/>
              </a:ext>
            </a:extLst>
          </p:cNvPr>
          <p:cNvCxnSpPr>
            <a:cxnSpLocks/>
          </p:cNvCxnSpPr>
          <p:nvPr/>
        </p:nvCxnSpPr>
        <p:spPr>
          <a:xfrm>
            <a:off x="6276301" y="6233201"/>
            <a:ext cx="14240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78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BFCF0E5-8089-4E66-A9D6-B46525E51247}"/>
              </a:ext>
            </a:extLst>
          </p:cNvPr>
          <p:cNvSpPr>
            <a:spLocks noChangeAspect="1"/>
          </p:cNvSpPr>
          <p:nvPr/>
        </p:nvSpPr>
        <p:spPr>
          <a:xfrm>
            <a:off x="2032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战争规模扩大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美国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正式对德宣战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加入协约国。继美国之后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先后有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中国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、巴西等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多个国家加入协约国一方。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德国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签订停战协定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年多的第一次世界大战以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同盟国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的失败而告终。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3C42ED0-0914-42C3-867B-116D54557A92}"/>
              </a:ext>
            </a:extLst>
          </p:cNvPr>
          <p:cNvSpPr/>
          <p:nvPr/>
        </p:nvSpPr>
        <p:spPr>
          <a:xfrm>
            <a:off x="5602410" y="2510426"/>
            <a:ext cx="702138" cy="384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21275D0-9712-49FB-86A8-C2824FE83876}"/>
              </a:ext>
            </a:extLst>
          </p:cNvPr>
          <p:cNvCxnSpPr>
            <a:cxnSpLocks/>
          </p:cNvCxnSpPr>
          <p:nvPr/>
        </p:nvCxnSpPr>
        <p:spPr>
          <a:xfrm>
            <a:off x="5578470" y="2880585"/>
            <a:ext cx="702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6977F90E-36CE-4E35-98AC-BA47A3FCB45C}"/>
              </a:ext>
            </a:extLst>
          </p:cNvPr>
          <p:cNvSpPr/>
          <p:nvPr/>
        </p:nvSpPr>
        <p:spPr>
          <a:xfrm>
            <a:off x="4543631" y="2917631"/>
            <a:ext cx="906674" cy="384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8844359-CEFB-4B8D-8168-AC017C07A8A8}"/>
              </a:ext>
            </a:extLst>
          </p:cNvPr>
          <p:cNvCxnSpPr>
            <a:cxnSpLocks/>
          </p:cNvCxnSpPr>
          <p:nvPr/>
        </p:nvCxnSpPr>
        <p:spPr>
          <a:xfrm>
            <a:off x="4519691" y="3287790"/>
            <a:ext cx="9066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5AC2BED3-7CD2-4149-A475-A2A2E40C3903}"/>
              </a:ext>
            </a:extLst>
          </p:cNvPr>
          <p:cNvSpPr/>
          <p:nvPr/>
        </p:nvSpPr>
        <p:spPr>
          <a:xfrm>
            <a:off x="5187588" y="3794604"/>
            <a:ext cx="702138" cy="314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B736293-F663-4692-A664-E2DEA5B02164}"/>
              </a:ext>
            </a:extLst>
          </p:cNvPr>
          <p:cNvCxnSpPr>
            <a:cxnSpLocks/>
          </p:cNvCxnSpPr>
          <p:nvPr/>
        </p:nvCxnSpPr>
        <p:spPr>
          <a:xfrm>
            <a:off x="5163648" y="4094793"/>
            <a:ext cx="702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BFCE7A79-EC98-4389-A253-EE491911553C}"/>
              </a:ext>
            </a:extLst>
          </p:cNvPr>
          <p:cNvSpPr/>
          <p:nvPr/>
        </p:nvSpPr>
        <p:spPr>
          <a:xfrm>
            <a:off x="4066354" y="4212034"/>
            <a:ext cx="906673" cy="31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BD4587B-7AC6-44AA-A4CD-58BF8D03A26E}"/>
              </a:ext>
            </a:extLst>
          </p:cNvPr>
          <p:cNvCxnSpPr>
            <a:cxnSpLocks/>
          </p:cNvCxnSpPr>
          <p:nvPr/>
        </p:nvCxnSpPr>
        <p:spPr>
          <a:xfrm>
            <a:off x="4042415" y="4512205"/>
            <a:ext cx="9066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55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E4497D5-61FD-4963-B1E4-3F5758E8011F}"/>
              </a:ext>
            </a:extLst>
          </p:cNvPr>
          <p:cNvSpPr>
            <a:spLocks noChangeAspect="1"/>
          </p:cNvSpPr>
          <p:nvPr/>
        </p:nvSpPr>
        <p:spPr>
          <a:xfrm>
            <a:off x="2032000" y="1696068"/>
            <a:ext cx="8128000" cy="37198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空前的浩劫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战争性质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除塞尔维亚等极少数国家的斗争具有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民族解放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和自卫战争的性质外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帝国主义国家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之间为争夺殖民地和势力范围而进行的战争。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第一次世界大战是人类有史以来第一次具有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世界规模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给各国人民带来了深重的灾难。这场战争对人类而言是一场浩劫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是一场人类历史上前所未有的灾难。人类对如何避免战争及维护世界和平有了更深刻的思考和认识。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869DA9-CD95-4DA7-9D96-C625C3D83D4A}"/>
              </a:ext>
            </a:extLst>
          </p:cNvPr>
          <p:cNvSpPr/>
          <p:nvPr/>
        </p:nvSpPr>
        <p:spPr>
          <a:xfrm>
            <a:off x="8213262" y="2105533"/>
            <a:ext cx="1303716" cy="4626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1B2AF3C-C8C3-45A4-9A84-7371F1FE4527}"/>
              </a:ext>
            </a:extLst>
          </p:cNvPr>
          <p:cNvCxnSpPr>
            <a:cxnSpLocks/>
          </p:cNvCxnSpPr>
          <p:nvPr/>
        </p:nvCxnSpPr>
        <p:spPr>
          <a:xfrm>
            <a:off x="8093070" y="2457610"/>
            <a:ext cx="13037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6DF2DA81-45BD-427F-9FB0-1617377C929D}"/>
              </a:ext>
            </a:extLst>
          </p:cNvPr>
          <p:cNvSpPr/>
          <p:nvPr/>
        </p:nvSpPr>
        <p:spPr>
          <a:xfrm>
            <a:off x="6865723" y="2568147"/>
            <a:ext cx="1881233" cy="35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FBB9B36-4F88-4F66-8952-99EEF0A519E3}"/>
              </a:ext>
            </a:extLst>
          </p:cNvPr>
          <p:cNvCxnSpPr>
            <a:cxnSpLocks/>
          </p:cNvCxnSpPr>
          <p:nvPr/>
        </p:nvCxnSpPr>
        <p:spPr>
          <a:xfrm>
            <a:off x="6841784" y="2905940"/>
            <a:ext cx="18812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DF526425-14BE-4192-A5B8-D8D48BCDCF4B}"/>
              </a:ext>
            </a:extLst>
          </p:cNvPr>
          <p:cNvSpPr/>
          <p:nvPr/>
        </p:nvSpPr>
        <p:spPr>
          <a:xfrm>
            <a:off x="8551514" y="3368268"/>
            <a:ext cx="1446727" cy="35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AA9CB2A-5CBC-4632-91F8-22B14AF4EE70}"/>
              </a:ext>
            </a:extLst>
          </p:cNvPr>
          <p:cNvCxnSpPr>
            <a:cxnSpLocks/>
          </p:cNvCxnSpPr>
          <p:nvPr/>
        </p:nvCxnSpPr>
        <p:spPr>
          <a:xfrm>
            <a:off x="8527575" y="3706061"/>
            <a:ext cx="14467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57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B5EE389-382A-4D52-9CE0-9D6F8BD4667B}"/>
              </a:ext>
            </a:extLst>
          </p:cNvPr>
          <p:cNvSpPr>
            <a:spLocks noChangeAspect="1"/>
          </p:cNvSpPr>
          <p:nvPr/>
        </p:nvSpPr>
        <p:spPr>
          <a:xfrm>
            <a:off x="798749" y="946026"/>
            <a:ext cx="10594502" cy="57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萨拉热窝事件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民国五年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《新青年》发表文章写道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击死奥大利之男女两青年耳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竟演成一折天柱绝地维空前之大决斗。始则奥、塞二国之眦睚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于是俄人与焉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德人与焉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法人、英人与焉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皆联袂投入战争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惟恐或后。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材料描述了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八国联军侵华战争的发动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列强对中国国民革命的干涉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第一次世界大战的爆发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第二次世界大战的扩大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一位历史学家在评价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世纪初的欧洲形势时说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欧洲已经变成一只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只需一粒火星将它引爆。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月的萨拉热窝事件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B.1914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月奥匈帝国对塞尔维亚宣战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世纪初欧洲两大军事集团形成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D.1916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月开始的凡尔登战役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668E43-17D6-4383-8AB4-4DE08BAF4CCE}"/>
              </a:ext>
            </a:extLst>
          </p:cNvPr>
          <p:cNvSpPr/>
          <p:nvPr/>
        </p:nvSpPr>
        <p:spPr>
          <a:xfrm>
            <a:off x="7719098" y="2269476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50B17E-5E6F-4C82-A73F-3A1B05298F56}"/>
              </a:ext>
            </a:extLst>
          </p:cNvPr>
          <p:cNvSpPr/>
          <p:nvPr/>
        </p:nvSpPr>
        <p:spPr>
          <a:xfrm>
            <a:off x="5647926" y="4671152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32C713-6687-4BA6-86DF-F6D366384671}"/>
              </a:ext>
            </a:extLst>
          </p:cNvPr>
          <p:cNvSpPr>
            <a:spLocks noChangeAspect="1"/>
          </p:cNvSpPr>
          <p:nvPr/>
        </p:nvSpPr>
        <p:spPr>
          <a:xfrm>
            <a:off x="2032000" y="1055869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凡尔登战役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第一次世界大战中的凡尔登战役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德、法双方投入近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万兵力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共伤亡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属于典型的阵地战和消耗战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凡尔登绞肉机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。把凡尔登战役称为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绞肉机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武器的先进性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进攻的快速性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范围的广泛性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战争的残酷性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下图是德国宣传可以轻易打败英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三国的一张明信片。历时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年多并席卷欧、亚、非三大洲的第一次世界大战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最终的战败方是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XLF62.EPS" descr="id:2147490633;FounderCES">
            <a:extLst>
              <a:ext uri="{FF2B5EF4-FFF2-40B4-BE49-F238E27FC236}">
                <a16:creationId xmlns:a16="http://schemas.microsoft.com/office/drawing/2014/main" id="{8BC83E6C-0C33-4F93-AF5F-2EA184F099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889773" y="4290463"/>
            <a:ext cx="2421547" cy="1825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6BF54F9-A275-48F8-BECE-AD7F27A55CD6}"/>
              </a:ext>
            </a:extLst>
          </p:cNvPr>
          <p:cNvSpPr>
            <a:spLocks noChangeAspect="1"/>
          </p:cNvSpPr>
          <p:nvPr/>
        </p:nvSpPr>
        <p:spPr>
          <a:xfrm>
            <a:off x="2032000" y="6091039"/>
            <a:ext cx="8128000" cy="639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协约国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俄、意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C1437-98D4-461C-8FCA-441A2CF42955}"/>
              </a:ext>
            </a:extLst>
          </p:cNvPr>
          <p:cNvSpPr/>
          <p:nvPr/>
        </p:nvSpPr>
        <p:spPr>
          <a:xfrm>
            <a:off x="8523328" y="2344922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1F44447-72D4-4B30-BA85-400266C4EB99}"/>
              </a:ext>
            </a:extLst>
          </p:cNvPr>
          <p:cNvSpPr/>
          <p:nvPr/>
        </p:nvSpPr>
        <p:spPr>
          <a:xfrm>
            <a:off x="5691535" y="4290463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5035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1DD722-DC65-41CE-AAFE-D0AB70868FFC}"/>
              </a:ext>
            </a:extLst>
          </p:cNvPr>
          <p:cNvSpPr>
            <a:spLocks noChangeAspect="1"/>
          </p:cNvSpPr>
          <p:nvPr/>
        </p:nvSpPr>
        <p:spPr>
          <a:xfrm>
            <a:off x="2032000" y="1494762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空前的浩劫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第一次世界大战开始时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交战双方都满怀信心地期待着一场短时间内就能取得胜利的战争。但是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不久他们便发现自己被一场持久的、残酷的战争所折磨。这场战争中损失的财富和伤亡的人数是前所未有的。对上述材料理解最准确的是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战争带来的灾难超乎人们预想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战争引起民族解放运动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战争引起无产阶级革命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人们期待着战争的爆发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7986637-3B04-4943-92A5-DED781D83B90}"/>
              </a:ext>
            </a:extLst>
          </p:cNvPr>
          <p:cNvSpPr/>
          <p:nvPr/>
        </p:nvSpPr>
        <p:spPr>
          <a:xfrm>
            <a:off x="7333507" y="3188745"/>
            <a:ext cx="290165" cy="328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9985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07C393-060A-49B5-9CC7-2FDCAA1DC927}"/>
              </a:ext>
            </a:extLst>
          </p:cNvPr>
          <p:cNvSpPr>
            <a:spLocks noChangeAspect="1"/>
          </p:cNvSpPr>
          <p:nvPr/>
        </p:nvSpPr>
        <p:spPr>
          <a:xfrm>
            <a:off x="798749" y="889958"/>
            <a:ext cx="10594502" cy="57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有学者评价第一次世界大战说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一把枪挑起了一场战争。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一把枪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出现在什么地方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萨拉热窝。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第一次世界大战是德国和奥匈帝国首先挑起的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在战后应该受到审判的是它们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而英国、法国和俄国是世界秩序的保护者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美国是见义勇为者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应该表扬。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材料二中关于第一次世界大战的三方势力的评价是否正确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不正确。因为第一次世界大战是一场帝国主义的掠夺战争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交战双方都是非正义的。英、法、俄、美都是为了瓜分世界、争夺世界霸权而参战的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所以没有所谓的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保护者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见义勇为者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这场战争对世界有什么影响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削弱了帝国主义国家的实力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给人类带来了深重的灾难。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11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602</TotalTime>
  <Words>747</Words>
  <Application>Microsoft Office PowerPoint</Application>
  <PresentationFormat>宽屏</PresentationFormat>
  <Paragraphs>105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第一单元　第一次世界大战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94</cp:revision>
  <dcterms:created xsi:type="dcterms:W3CDTF">2018-07-26T10:36:45Z</dcterms:created>
  <dcterms:modified xsi:type="dcterms:W3CDTF">2019-01-03T09:27:07Z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