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sldIdLst>
    <p:sldId id="262" r:id="rId2"/>
    <p:sldId id="264" r:id="rId3"/>
    <p:sldId id="307" r:id="rId4"/>
    <p:sldId id="308" r:id="rId5"/>
    <p:sldId id="309" r:id="rId6"/>
    <p:sldId id="310" r:id="rId7"/>
    <p:sldId id="306" r:id="rId8"/>
    <p:sldId id="311" r:id="rId9"/>
    <p:sldId id="312" r:id="rId10"/>
    <p:sldId id="313" r:id="rId11"/>
    <p:sldId id="314" r:id="rId12"/>
    <p:sldId id="315" r:id="rId13"/>
    <p:sldId id="260" r:id="rId14"/>
    <p:sldId id="316" r:id="rId15"/>
    <p:sldId id="317" r:id="rId16"/>
    <p:sldId id="318" r:id="rId17"/>
    <p:sldId id="319" r:id="rId18"/>
    <p:sldId id="320" r:id="rId19"/>
    <p:sldId id="321" r:id="rId20"/>
    <p:sldId id="322" r:id="rId21"/>
    <p:sldId id="32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839254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133366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761316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1180514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89696"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课前自主预习</a:t>
            </a:r>
          </a:p>
        </p:txBody>
      </p:sp>
    </p:spTree>
    <p:extLst>
      <p:ext uri="{BB962C8B-B14F-4D97-AF65-F5344CB8AC3E}">
        <p14:creationId xmlns:p14="http://schemas.microsoft.com/office/powerpoint/2010/main" val="2611201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931435"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课堂基础达标</a:t>
            </a:r>
          </a:p>
        </p:txBody>
      </p:sp>
    </p:spTree>
    <p:extLst>
      <p:ext uri="{BB962C8B-B14F-4D97-AF65-F5344CB8AC3E}">
        <p14:creationId xmlns:p14="http://schemas.microsoft.com/office/powerpoint/2010/main" val="7786712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929893"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课后巩固提升</a:t>
            </a:r>
          </a:p>
        </p:txBody>
      </p:sp>
    </p:spTree>
    <p:extLst>
      <p:ext uri="{BB962C8B-B14F-4D97-AF65-F5344CB8AC3E}">
        <p14:creationId xmlns:p14="http://schemas.microsoft.com/office/powerpoint/2010/main" val="4437799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3583675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74905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451920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839082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320179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970083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2938457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3719596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45275577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52" r:id="rId16"/>
    <p:sldLayoutId id="214748365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5.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第一单元　第一次世界大战</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5B37A36-55E7-4951-92D0-E4D37E95B746}"/>
              </a:ext>
            </a:extLst>
          </p:cNvPr>
          <p:cNvSpPr>
            <a:spLocks noChangeAspect="1"/>
          </p:cNvSpPr>
          <p:nvPr/>
        </p:nvSpPr>
        <p:spPr>
          <a:xfrm>
            <a:off x="2032000" y="1165711"/>
            <a:ext cx="8128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3</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《九国公约》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下图是某同学整理的华盛顿会议的资料卡片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其中表述不正确的是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pic>
        <p:nvPicPr>
          <p:cNvPr id="3" name="18ZKXLF64.EPS" descr="id:2147490741;FounderCES">
            <a:extLst>
              <a:ext uri="{FF2B5EF4-FFF2-40B4-BE49-F238E27FC236}">
                <a16:creationId xmlns:a16="http://schemas.microsoft.com/office/drawing/2014/main" id="{CB9345AC-6277-465E-A96C-E447EFAA6C24}"/>
              </a:ext>
            </a:extLst>
          </p:cNvPr>
          <p:cNvPicPr/>
          <p:nvPr/>
        </p:nvPicPr>
        <p:blipFill>
          <a:blip r:embed="rId2"/>
          <a:stretch>
            <a:fillRect/>
          </a:stretch>
        </p:blipFill>
        <p:spPr>
          <a:xfrm>
            <a:off x="3625916" y="2203396"/>
            <a:ext cx="6534084" cy="1862766"/>
          </a:xfrm>
          <a:prstGeom prst="rect">
            <a:avLst/>
          </a:prstGeom>
        </p:spPr>
      </p:pic>
      <p:sp>
        <p:nvSpPr>
          <p:cNvPr id="4" name="矩形 3">
            <a:extLst>
              <a:ext uri="{FF2B5EF4-FFF2-40B4-BE49-F238E27FC236}">
                <a16:creationId xmlns:a16="http://schemas.microsoft.com/office/drawing/2014/main" id="{D6DA350D-3B24-4022-AF91-72BD66625FD9}"/>
              </a:ext>
            </a:extLst>
          </p:cNvPr>
          <p:cNvSpPr>
            <a:spLocks noChangeAspect="1"/>
          </p:cNvSpPr>
          <p:nvPr/>
        </p:nvSpPr>
        <p:spPr>
          <a:xfrm>
            <a:off x="2032000" y="4328810"/>
            <a:ext cx="8128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历史背景</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召开时间</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主要内容</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主要影响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7.1922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华盛顿会议签订了《九国公约》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又使中国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回复到几个帝国主义国家共同支配的局面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。这个公约最大的受益者是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日本</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美国</a:t>
            </a:r>
            <a:endParaRPr lang="zh-CN" altLang="zh-CN" sz="22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93A4702D-600C-47BB-AEAB-2AA2E82174E3}"/>
              </a:ext>
            </a:extLst>
          </p:cNvPr>
          <p:cNvSpPr/>
          <p:nvPr/>
        </p:nvSpPr>
        <p:spPr>
          <a:xfrm>
            <a:off x="2505548" y="2122604"/>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id="{56E0A8E0-748F-4488-AD7E-B572FDE1E367}"/>
              </a:ext>
            </a:extLst>
          </p:cNvPr>
          <p:cNvSpPr/>
          <p:nvPr/>
        </p:nvSpPr>
        <p:spPr>
          <a:xfrm>
            <a:off x="7076196" y="3179298"/>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id="{81781557-C852-4436-88FE-D46DD10FAEAC}"/>
              </a:ext>
            </a:extLst>
          </p:cNvPr>
          <p:cNvSpPr/>
          <p:nvPr/>
        </p:nvSpPr>
        <p:spPr>
          <a:xfrm>
            <a:off x="9423156" y="5655219"/>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634784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D466F913-0922-4606-9529-E62776929EE1}"/>
              </a:ext>
            </a:extLst>
          </p:cNvPr>
          <p:cNvGraphicFramePr>
            <a:graphicFrameLocks noChangeAspect="1"/>
          </p:cNvGraphicFramePr>
          <p:nvPr>
            <p:extLst>
              <p:ext uri="{D42A27DB-BD31-4B8C-83A1-F6EECF244321}">
                <p14:modId xmlns:p14="http://schemas.microsoft.com/office/powerpoint/2010/main" val="209620803"/>
              </p:ext>
            </p:extLst>
          </p:nvPr>
        </p:nvGraphicFramePr>
        <p:xfrm>
          <a:off x="2060575" y="1622560"/>
          <a:ext cx="8070850" cy="5526088"/>
        </p:xfrm>
        <a:graphic>
          <a:graphicData uri="http://schemas.openxmlformats.org/presentationml/2006/ole">
            <mc:AlternateContent xmlns:mc="http://schemas.openxmlformats.org/markup-compatibility/2006">
              <mc:Choice xmlns:v="urn:schemas-microsoft-com:vml" Requires="v">
                <p:oleObj spid="_x0000_s2055" name="Document" r:id="rId3" imgW="3837004" imgH="2630028" progId="Word.Document.12">
                  <p:embed/>
                </p:oleObj>
              </mc:Choice>
              <mc:Fallback>
                <p:oleObj name="Document" r:id="rId3" imgW="3837004" imgH="2630028" progId="Word.Document.12">
                  <p:embed/>
                  <p:pic>
                    <p:nvPicPr>
                      <p:cNvPr id="0" name=""/>
                      <p:cNvPicPr/>
                      <p:nvPr/>
                    </p:nvPicPr>
                    <p:blipFill>
                      <a:blip r:embed="rId4"/>
                      <a:stretch>
                        <a:fillRect/>
                      </a:stretch>
                    </p:blipFill>
                    <p:spPr>
                      <a:xfrm>
                        <a:off x="2060575" y="1622560"/>
                        <a:ext cx="8070850" cy="5526088"/>
                      </a:xfrm>
                      <a:prstGeom prst="rect">
                        <a:avLst/>
                      </a:prstGeom>
                    </p:spPr>
                  </p:pic>
                </p:oleObj>
              </mc:Fallback>
            </mc:AlternateContent>
          </a:graphicData>
        </a:graphic>
      </p:graphicFrame>
    </p:spTree>
    <p:extLst>
      <p:ext uri="{BB962C8B-B14F-4D97-AF65-F5344CB8AC3E}">
        <p14:creationId xmlns:p14="http://schemas.microsoft.com/office/powerpoint/2010/main" val="3416219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39571BA-39D6-4279-90E9-42C8B19C766B}"/>
              </a:ext>
            </a:extLst>
          </p:cNvPr>
          <p:cNvSpPr>
            <a:spLocks noChangeAspect="1"/>
          </p:cNvSpPr>
          <p:nvPr/>
        </p:nvSpPr>
        <p:spPr>
          <a:xfrm>
            <a:off x="2032000" y="1213202"/>
            <a:ext cx="8128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反映的是哪次会议的场景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会议签署的关于中国问题的条约的主要内容是什么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56409EED-31E1-46F7-9C06-E157C0339A1A}"/>
              </a:ext>
            </a:extLst>
          </p:cNvPr>
          <p:cNvSpPr>
            <a:spLocks noChangeAspect="1"/>
          </p:cNvSpPr>
          <p:nvPr/>
        </p:nvSpPr>
        <p:spPr>
          <a:xfrm>
            <a:off x="2032000" y="2556645"/>
            <a:ext cx="8128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巴黎和会。内容</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尊重中国之主权与独立</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及领土和行政之完整</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保证各国在华</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机会均等</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对外</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门户开放</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2CB213E9-5E0D-424F-B2A9-AB69480B8DC4}"/>
              </a:ext>
            </a:extLst>
          </p:cNvPr>
          <p:cNvSpPr>
            <a:spLocks noChangeAspect="1"/>
          </p:cNvSpPr>
          <p:nvPr/>
        </p:nvSpPr>
        <p:spPr>
          <a:xfrm>
            <a:off x="2032000" y="3667043"/>
            <a:ext cx="8128000" cy="46609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材料二中列宁为什么说当时的国际秩序是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建立在火山上的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292A5410-E9D3-4482-8BDD-FEDC3339D169}"/>
              </a:ext>
            </a:extLst>
          </p:cNvPr>
          <p:cNvSpPr>
            <a:spLocks noChangeAspect="1"/>
          </p:cNvSpPr>
          <p:nvPr/>
        </p:nvSpPr>
        <p:spPr>
          <a:xfrm>
            <a:off x="2032000" y="4772444"/>
            <a:ext cx="8128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因为它是帝国主义战胜国妥协分赃的产物</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它不仅没有消除帝国主义国家之间的矛盾</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而且还加深了战败国与战胜国之间的矛盾</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所以不可能维持长久。</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202284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4186E5E-8B57-489E-B45C-1563A3ECCEB7}"/>
              </a:ext>
            </a:extLst>
          </p:cNvPr>
          <p:cNvSpPr>
            <a:spLocks noChangeAspect="1"/>
          </p:cNvSpPr>
          <p:nvPr/>
        </p:nvSpPr>
        <p:spPr>
          <a:xfrm>
            <a:off x="2032000" y="1901028"/>
            <a:ext cx="8128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巴黎和会期间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英国首相劳合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乔治说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你们可以夺走德国的殖民地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可以把它的海军减到五等国家的地位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但这一切终究毫无意义。如果德国认为</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cs typeface="Times New Roman" panose="02020603050405020304" pitchFamily="18" charset="0"/>
              </a:rPr>
              <a:t>年的条约不公平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那么它将会找到对战胜国进行报复的手段。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这段材料说明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英国反对与德缔结和约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英国反对不公正处置德国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英国要求归还德国的殖民地</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对德条约将导致德国与战胜国矛盾激化</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E8DB8554-850F-4CC9-82B6-D1399FE80D7E}"/>
              </a:ext>
            </a:extLst>
          </p:cNvPr>
          <p:cNvSpPr/>
          <p:nvPr/>
        </p:nvSpPr>
        <p:spPr>
          <a:xfrm>
            <a:off x="6316541" y="3234273"/>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8381F53F-23D0-4D9C-8E30-51C122D46017}"/>
              </a:ext>
            </a:extLst>
          </p:cNvPr>
          <p:cNvGraphicFramePr>
            <a:graphicFrameLocks noChangeAspect="1"/>
          </p:cNvGraphicFramePr>
          <p:nvPr>
            <p:extLst>
              <p:ext uri="{D42A27DB-BD31-4B8C-83A1-F6EECF244321}">
                <p14:modId xmlns:p14="http://schemas.microsoft.com/office/powerpoint/2010/main" val="2453652100"/>
              </p:ext>
            </p:extLst>
          </p:nvPr>
        </p:nvGraphicFramePr>
        <p:xfrm>
          <a:off x="2032000" y="1596159"/>
          <a:ext cx="8128000" cy="4697896"/>
        </p:xfrm>
        <a:graphic>
          <a:graphicData uri="http://schemas.openxmlformats.org/presentationml/2006/ole">
            <mc:AlternateContent xmlns:mc="http://schemas.openxmlformats.org/markup-compatibility/2006">
              <mc:Choice xmlns:v="urn:schemas-microsoft-com:vml" Requires="v">
                <p:oleObj spid="_x0000_s3079" name="Document" r:id="rId3" imgW="3837004" imgH="2221137" progId="Word.Document.12">
                  <p:embed/>
                </p:oleObj>
              </mc:Choice>
              <mc:Fallback>
                <p:oleObj name="Document" r:id="rId3" imgW="3837004" imgH="2221137" progId="Word.Document.12">
                  <p:embed/>
                  <p:pic>
                    <p:nvPicPr>
                      <p:cNvPr id="0" name=""/>
                      <p:cNvPicPr/>
                      <p:nvPr/>
                    </p:nvPicPr>
                    <p:blipFill>
                      <a:blip r:embed="rId4"/>
                      <a:stretch>
                        <a:fillRect/>
                      </a:stretch>
                    </p:blipFill>
                    <p:spPr>
                      <a:xfrm>
                        <a:off x="2032000" y="1596159"/>
                        <a:ext cx="8128000" cy="4697896"/>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4DEA1D00-B0EA-469C-A486-057AD2983A9D}"/>
              </a:ext>
            </a:extLst>
          </p:cNvPr>
          <p:cNvSpPr/>
          <p:nvPr/>
        </p:nvSpPr>
        <p:spPr>
          <a:xfrm>
            <a:off x="4994177" y="1955409"/>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23574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FBAC15A-7EA5-4E12-8712-19ECA5AB08C9}"/>
              </a:ext>
            </a:extLst>
          </p:cNvPr>
          <p:cNvSpPr>
            <a:spLocks noChangeAspect="1"/>
          </p:cNvSpPr>
          <p:nvPr/>
        </p:nvSpPr>
        <p:spPr>
          <a:xfrm>
            <a:off x="2032000" y="1494762"/>
            <a:ext cx="8128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第一次世界大战结束后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确保战后的和平与安全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而建立的国际组织是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协约国</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国际联盟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同盟国</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联合国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从整体发展角度看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巴黎和会上那些主导着世界发展方向的国家做出的有益于人类社会整体发展的决策是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倡导建立国际联盟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按照民族自决原则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欧洲建立新国家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对殖民地的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委任统治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对中国的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门户开放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4F546FD8-E646-4CEB-A23B-807E309D0DEA}"/>
              </a:ext>
            </a:extLst>
          </p:cNvPr>
          <p:cNvSpPr/>
          <p:nvPr/>
        </p:nvSpPr>
        <p:spPr>
          <a:xfrm>
            <a:off x="3643679" y="2011680"/>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29F6CB48-8435-4DBE-884C-3A82FA116CC7}"/>
              </a:ext>
            </a:extLst>
          </p:cNvPr>
          <p:cNvSpPr/>
          <p:nvPr/>
        </p:nvSpPr>
        <p:spPr>
          <a:xfrm>
            <a:off x="7273144" y="3555999"/>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93385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FCC56D2-BB6B-4D9C-A7AA-E9D48E141EA4}"/>
              </a:ext>
            </a:extLst>
          </p:cNvPr>
          <p:cNvSpPr>
            <a:spLocks noChangeAspect="1"/>
          </p:cNvSpPr>
          <p:nvPr/>
        </p:nvSpPr>
        <p:spPr>
          <a:xfrm>
            <a:off x="2032000" y="1697895"/>
            <a:ext cx="8128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华盛顿会议是巴黎和会的延续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它确立了帝国主义在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亚洲地区的统治秩序</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太平洋地区的统治秩序</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远东、太平洋地区的统治秩序</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西亚地区的统治秩序</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华盛顿会议为太平洋两岸的两个大国战争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埋下了第一批火种。这里所指的两个大国是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英国和德国</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苏联和德国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美国和日本</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日本和苏联</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8EF125FD-CBD1-49F7-A243-FF728D10A966}"/>
              </a:ext>
            </a:extLst>
          </p:cNvPr>
          <p:cNvSpPr/>
          <p:nvPr/>
        </p:nvSpPr>
        <p:spPr>
          <a:xfrm>
            <a:off x="8693981" y="1792852"/>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3A8F683D-564F-4E11-BB02-CE11195AC709}"/>
              </a:ext>
            </a:extLst>
          </p:cNvPr>
          <p:cNvSpPr/>
          <p:nvPr/>
        </p:nvSpPr>
        <p:spPr>
          <a:xfrm>
            <a:off x="5934295" y="4248443"/>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023223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A08CE26-046F-4A05-8D94-14F79EF31412}"/>
              </a:ext>
            </a:extLst>
          </p:cNvPr>
          <p:cNvSpPr>
            <a:spLocks noChangeAspect="1"/>
          </p:cNvSpPr>
          <p:nvPr/>
        </p:nvSpPr>
        <p:spPr>
          <a:xfrm>
            <a:off x="2032000" y="1041008"/>
            <a:ext cx="8128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核心是肯定美国提出的在华实行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门户开放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机会均等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使日本独占中国的野心遭到挫折。实质上是在美国占优势的基础上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帝国主义列强建立的对中国的联合统治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加深了中国的半殖民地地位。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以上材料是在谈论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《凡尔赛条约》</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《九国公约》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《辛丑条约》</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《四国条约》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在巴黎和会上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美英支持日本取得原德国在中国山东的特权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而在华盛顿会议上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他们又表示支持中国收回山东的主权。美、英转变态度的主要原因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维护中国的主权完整</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维护中国的领土完整</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平息中国人民的反帝斗争</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抵制日本扩张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打破日本独霸中国的局面</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95EAA6E1-0F56-4613-AEDD-CB85B511B62F}"/>
              </a:ext>
            </a:extLst>
          </p:cNvPr>
          <p:cNvSpPr/>
          <p:nvPr/>
        </p:nvSpPr>
        <p:spPr>
          <a:xfrm>
            <a:off x="6626030" y="2367804"/>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99667006-648F-4262-9DD9-49029AA32066}"/>
              </a:ext>
            </a:extLst>
          </p:cNvPr>
          <p:cNvSpPr/>
          <p:nvPr/>
        </p:nvSpPr>
        <p:spPr>
          <a:xfrm>
            <a:off x="4248589" y="4360985"/>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651954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E554076-66A4-4AB2-B55E-CF5AA629716F}"/>
              </a:ext>
            </a:extLst>
          </p:cNvPr>
          <p:cNvSpPr>
            <a:spLocks noChangeAspect="1"/>
          </p:cNvSpPr>
          <p:nvPr/>
        </p:nvSpPr>
        <p:spPr>
          <a:xfrm>
            <a:off x="2032000" y="1291630"/>
            <a:ext cx="8128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弱国无外交。辨别下列史实的正误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在该题前的括号内正确的打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并加以改正。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德国的海外殖民地交给战胜国进行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委任统治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最能体现华盛顿会议的实质。</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改正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华盛顿会议</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改为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巴黎和会</a:t>
            </a:r>
            <a:r>
              <a:rPr lang="en-US" altLang="zh-CN" sz="2200" dirty="0">
                <a:solidFill>
                  <a:srgbClr val="FF00FF"/>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在华盛顿会议上签订的《凡尔赛条约》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为美国在中国的扩张提供了机会。</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改正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《凡尔赛条约》</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改为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《九国公约》</a:t>
            </a:r>
            <a:r>
              <a:rPr lang="en-US" altLang="zh-CN" sz="2200" dirty="0">
                <a:solidFill>
                  <a:srgbClr val="FF00FF"/>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华盛顿会议是巴黎和会的继续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这两次会议都损害了中国的利益。</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改正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46A5A43C-A259-41BD-BD93-CD4187FC3D73}"/>
              </a:ext>
            </a:extLst>
          </p:cNvPr>
          <p:cNvSpPr/>
          <p:nvPr/>
        </p:nvSpPr>
        <p:spPr>
          <a:xfrm>
            <a:off x="2391654" y="2152357"/>
            <a:ext cx="323410" cy="3217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33E5B797-CC75-46A1-9A8B-8C683330FB8A}"/>
              </a:ext>
            </a:extLst>
          </p:cNvPr>
          <p:cNvSpPr/>
          <p:nvPr/>
        </p:nvSpPr>
        <p:spPr>
          <a:xfrm>
            <a:off x="2391654" y="3334810"/>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42A8B963-8B2F-48E7-9A6D-83CDEB932103}"/>
              </a:ext>
            </a:extLst>
          </p:cNvPr>
          <p:cNvSpPr/>
          <p:nvPr/>
        </p:nvSpPr>
        <p:spPr>
          <a:xfrm>
            <a:off x="2391654" y="4517265"/>
            <a:ext cx="237246" cy="5564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209396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4FC28C5-6A2E-414C-BF1A-8F124C0B5F3D}"/>
              </a:ext>
            </a:extLst>
          </p:cNvPr>
          <p:cNvSpPr>
            <a:spLocks noChangeAspect="1"/>
          </p:cNvSpPr>
          <p:nvPr/>
        </p:nvSpPr>
        <p:spPr>
          <a:xfrm>
            <a:off x="1856902" y="1066745"/>
            <a:ext cx="8128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顾维钧在巴黎和会上的演讲中说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最高委员会无视中国人民的存在、出卖了作为战胜国的中国。我很愤怒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你们凭什么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凭什么把中国的山东省送给日本人。中国人已经做到仁至义尽。我想问问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我想问问这份丧权辱国的和约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所以我们拒绝签字。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摘编自电影《我的</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材料一中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丧权辱国的和约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指的是哪一条约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中国最终没有在和约上签字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除了顾维钧等外交家的努力外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主要是当时国内哪一重大历史事件促成的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CA757A92-CFD4-4120-800B-FDDC50E30D34}"/>
              </a:ext>
            </a:extLst>
          </p:cNvPr>
          <p:cNvSpPr>
            <a:spLocks noChangeAspect="1"/>
          </p:cNvSpPr>
          <p:nvPr/>
        </p:nvSpPr>
        <p:spPr>
          <a:xfrm>
            <a:off x="1856902" y="5299556"/>
            <a:ext cx="8128000" cy="9833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《凡尔赛条约》。五四运动。</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53460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FCBA24D-C007-43A3-8FC0-F90B4FA42230}"/>
              </a:ext>
            </a:extLst>
          </p:cNvPr>
          <p:cNvSpPr>
            <a:spLocks noChangeAspect="1"/>
          </p:cNvSpPr>
          <p:nvPr/>
        </p:nvSpPr>
        <p:spPr>
          <a:xfrm>
            <a:off x="2032000" y="987654"/>
            <a:ext cx="8128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《凡尔赛条约》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《凡尔赛条约》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签订</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战胜国各国与战败国</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德国　</a:t>
            </a:r>
            <a:r>
              <a:rPr lang="zh-CN" altLang="zh-CN" sz="2200" dirty="0">
                <a:solidFill>
                  <a:srgbClr val="000000"/>
                </a:solidFill>
                <a:latin typeface="Times New Roman" panose="02020603050405020304" pitchFamily="18" charset="0"/>
                <a:cs typeface="Times New Roman" panose="02020603050405020304" pitchFamily="18" charset="0"/>
              </a:rPr>
              <a:t>在巴黎和会上签署了《凡尔赛条约》。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内容</a:t>
            </a:r>
            <a:endParaRPr lang="zh-CN" altLang="zh-CN" sz="2200" dirty="0">
              <a:solidFill>
                <a:srgbClr val="000000"/>
              </a:solidFill>
              <a:latin typeface="NEU-BZ-S92"/>
              <a:ea typeface="方正书宋_GBK"/>
              <a:cs typeface="Times New Roman" panose="02020603050405020304" pitchFamily="18" charset="0"/>
            </a:endParaRPr>
          </a:p>
        </p:txBody>
      </p:sp>
      <p:graphicFrame>
        <p:nvGraphicFramePr>
          <p:cNvPr id="3" name="对象 2">
            <a:extLst>
              <a:ext uri="{FF2B5EF4-FFF2-40B4-BE49-F238E27FC236}">
                <a16:creationId xmlns:a16="http://schemas.microsoft.com/office/drawing/2014/main" id="{FC2976FF-6E02-4EC6-A673-8D536495AB58}"/>
              </a:ext>
            </a:extLst>
          </p:cNvPr>
          <p:cNvGraphicFramePr>
            <a:graphicFrameLocks noChangeAspect="1"/>
          </p:cNvGraphicFramePr>
          <p:nvPr>
            <p:extLst>
              <p:ext uri="{D42A27DB-BD31-4B8C-83A1-F6EECF244321}">
                <p14:modId xmlns:p14="http://schemas.microsoft.com/office/powerpoint/2010/main" val="2966158007"/>
              </p:ext>
            </p:extLst>
          </p:nvPr>
        </p:nvGraphicFramePr>
        <p:xfrm>
          <a:off x="2207098" y="3206971"/>
          <a:ext cx="8128000" cy="5326750"/>
        </p:xfrm>
        <a:graphic>
          <a:graphicData uri="http://schemas.openxmlformats.org/presentationml/2006/ole">
            <mc:AlternateContent xmlns:mc="http://schemas.openxmlformats.org/markup-compatibility/2006">
              <mc:Choice xmlns:v="urn:schemas-microsoft-com:vml" Requires="v">
                <p:oleObj spid="_x0000_s1031" name="Document" r:id="rId3" imgW="3837004" imgH="2523298" progId="Word.Document.12">
                  <p:embed/>
                </p:oleObj>
              </mc:Choice>
              <mc:Fallback>
                <p:oleObj name="Document" r:id="rId3" imgW="3837004" imgH="2523298" progId="Word.Document.12">
                  <p:embed/>
                  <p:pic>
                    <p:nvPicPr>
                      <p:cNvPr id="0" name=""/>
                      <p:cNvPicPr/>
                      <p:nvPr/>
                    </p:nvPicPr>
                    <p:blipFill>
                      <a:blip r:embed="rId4"/>
                      <a:stretch>
                        <a:fillRect/>
                      </a:stretch>
                    </p:blipFill>
                    <p:spPr>
                      <a:xfrm>
                        <a:off x="2207098" y="3206971"/>
                        <a:ext cx="8128000" cy="5326750"/>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D08559C5-2471-48BE-9563-45D096A31A6D}"/>
              </a:ext>
            </a:extLst>
          </p:cNvPr>
          <p:cNvSpPr/>
          <p:nvPr/>
        </p:nvSpPr>
        <p:spPr>
          <a:xfrm>
            <a:off x="7347914" y="1856935"/>
            <a:ext cx="867618" cy="3624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id="{55723FC8-8A71-42C5-9A31-A08C7072A001}"/>
              </a:ext>
            </a:extLst>
          </p:cNvPr>
          <p:cNvCxnSpPr>
            <a:cxnSpLocks/>
          </p:cNvCxnSpPr>
          <p:nvPr/>
        </p:nvCxnSpPr>
        <p:spPr>
          <a:xfrm>
            <a:off x="7323974" y="2205132"/>
            <a:ext cx="8676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54B01EE4-3850-4E09-A00C-7C9F9F4B8B44}"/>
              </a:ext>
            </a:extLst>
          </p:cNvPr>
          <p:cNvSpPr/>
          <p:nvPr/>
        </p:nvSpPr>
        <p:spPr>
          <a:xfrm flipV="1">
            <a:off x="2867025" y="3301998"/>
            <a:ext cx="1279525" cy="281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id="{F74C2AF8-5633-4ECB-A07B-C2D37E5229D0}"/>
              </a:ext>
            </a:extLst>
          </p:cNvPr>
          <p:cNvCxnSpPr>
            <a:cxnSpLocks/>
          </p:cNvCxnSpPr>
          <p:nvPr/>
        </p:nvCxnSpPr>
        <p:spPr>
          <a:xfrm>
            <a:off x="3164602" y="3583877"/>
            <a:ext cx="84506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BB82C583-79D0-46F9-A0C7-39E0847E21D5}"/>
              </a:ext>
            </a:extLst>
          </p:cNvPr>
          <p:cNvSpPr/>
          <p:nvPr/>
        </p:nvSpPr>
        <p:spPr>
          <a:xfrm>
            <a:off x="6722942" y="3297290"/>
            <a:ext cx="706558" cy="281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id="{76049D01-2D51-4CBE-8035-1C5A05A260B3}"/>
              </a:ext>
            </a:extLst>
          </p:cNvPr>
          <p:cNvCxnSpPr>
            <a:cxnSpLocks/>
          </p:cNvCxnSpPr>
          <p:nvPr/>
        </p:nvCxnSpPr>
        <p:spPr>
          <a:xfrm>
            <a:off x="6699002" y="3564827"/>
            <a:ext cx="7065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5FD5B6E1-1337-4F0C-B180-6EFE95447DA5}"/>
              </a:ext>
            </a:extLst>
          </p:cNvPr>
          <p:cNvSpPr/>
          <p:nvPr/>
        </p:nvSpPr>
        <p:spPr>
          <a:xfrm>
            <a:off x="8015200" y="4229104"/>
            <a:ext cx="1624099" cy="3674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id="{1DE9E374-7358-45A2-925C-87C876D074BF}"/>
              </a:ext>
            </a:extLst>
          </p:cNvPr>
          <p:cNvCxnSpPr>
            <a:cxnSpLocks/>
          </p:cNvCxnSpPr>
          <p:nvPr/>
        </p:nvCxnSpPr>
        <p:spPr>
          <a:xfrm>
            <a:off x="7991261" y="4582221"/>
            <a:ext cx="16240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485804A5-4E9D-4776-9D12-1431224ABBAE}"/>
              </a:ext>
            </a:extLst>
          </p:cNvPr>
          <p:cNvSpPr/>
          <p:nvPr/>
        </p:nvSpPr>
        <p:spPr>
          <a:xfrm>
            <a:off x="2843085" y="4582220"/>
            <a:ext cx="390882" cy="2457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id="{679E6FD4-DDC5-4411-96A3-0CABCACE164A}"/>
              </a:ext>
            </a:extLst>
          </p:cNvPr>
          <p:cNvCxnSpPr>
            <a:cxnSpLocks/>
          </p:cNvCxnSpPr>
          <p:nvPr/>
        </p:nvCxnSpPr>
        <p:spPr>
          <a:xfrm>
            <a:off x="2843085" y="4732333"/>
            <a:ext cx="3908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411C1543-EFCD-4A4B-A83D-7F857823AD16}"/>
              </a:ext>
            </a:extLst>
          </p:cNvPr>
          <p:cNvSpPr/>
          <p:nvPr/>
        </p:nvSpPr>
        <p:spPr>
          <a:xfrm>
            <a:off x="4295416" y="5870346"/>
            <a:ext cx="1341295" cy="300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6" name="直接连接符 25">
            <a:extLst>
              <a:ext uri="{FF2B5EF4-FFF2-40B4-BE49-F238E27FC236}">
                <a16:creationId xmlns:a16="http://schemas.microsoft.com/office/drawing/2014/main" id="{227B1F1B-C878-4872-AF2C-665ACE5F3BE8}"/>
              </a:ext>
            </a:extLst>
          </p:cNvPr>
          <p:cNvCxnSpPr>
            <a:cxnSpLocks/>
          </p:cNvCxnSpPr>
          <p:nvPr/>
        </p:nvCxnSpPr>
        <p:spPr>
          <a:xfrm>
            <a:off x="4271477" y="6156285"/>
            <a:ext cx="13412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8421187B-5CDD-43B3-8FEF-2897D4A23F38}"/>
              </a:ext>
            </a:extLst>
          </p:cNvPr>
          <p:cNvSpPr/>
          <p:nvPr/>
        </p:nvSpPr>
        <p:spPr>
          <a:xfrm>
            <a:off x="7800709" y="5870346"/>
            <a:ext cx="1092769" cy="300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 name="直接连接符 28">
            <a:extLst>
              <a:ext uri="{FF2B5EF4-FFF2-40B4-BE49-F238E27FC236}">
                <a16:creationId xmlns:a16="http://schemas.microsoft.com/office/drawing/2014/main" id="{8E5FAB55-8056-48BD-A7C6-12F8453AD640}"/>
              </a:ext>
            </a:extLst>
          </p:cNvPr>
          <p:cNvCxnSpPr>
            <a:cxnSpLocks/>
          </p:cNvCxnSpPr>
          <p:nvPr/>
        </p:nvCxnSpPr>
        <p:spPr>
          <a:xfrm>
            <a:off x="7776770" y="6156285"/>
            <a:ext cx="109276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4" grpId="0" animBg="1"/>
      <p:bldP spid="17" grpId="0" animBg="1"/>
      <p:bldP spid="22" grpId="0" animBg="1"/>
      <p:bldP spid="25" grpId="0" animBg="1"/>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EDF6AF5-83D5-46A8-A735-1B7DB2EE84D3}"/>
              </a:ext>
            </a:extLst>
          </p:cNvPr>
          <p:cNvSpPr>
            <a:spLocks noChangeAspect="1"/>
          </p:cNvSpPr>
          <p:nvPr/>
        </p:nvSpPr>
        <p:spPr>
          <a:xfrm>
            <a:off x="2032000" y="1960610"/>
            <a:ext cx="8128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除中国外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缔约各国协定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尊重中国之主权与独立暨领土与行政之完整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给予中国完全无碍之机会以发展并维持一有力巩固之政府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为适用在中国之门户开放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或各国商务实业机会均等之原则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摘编自《九国公约》</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7F153498-2FA5-4B91-B273-0B15F707A84F}"/>
              </a:ext>
            </a:extLst>
          </p:cNvPr>
          <p:cNvSpPr>
            <a:spLocks noChangeAspect="1"/>
          </p:cNvSpPr>
          <p:nvPr/>
        </p:nvSpPr>
        <p:spPr>
          <a:xfrm>
            <a:off x="2265464" y="4800811"/>
            <a:ext cx="8128000" cy="4697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535730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E9DC2A2-E40A-4234-814E-DD190D1AA39A}"/>
              </a:ext>
            </a:extLst>
          </p:cNvPr>
          <p:cNvSpPr>
            <a:spLocks noChangeAspect="1"/>
          </p:cNvSpPr>
          <p:nvPr/>
        </p:nvSpPr>
        <p:spPr>
          <a:xfrm>
            <a:off x="2032000" y="3558442"/>
            <a:ext cx="8128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综合上述材料及问题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中国在两次会议上的悲惨遭遇说明了什么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A6DC4EFF-3AEE-4DF8-8C68-7C43BF6DF48A}"/>
              </a:ext>
            </a:extLst>
          </p:cNvPr>
          <p:cNvSpPr>
            <a:spLocks noChangeAspect="1"/>
          </p:cNvSpPr>
          <p:nvPr/>
        </p:nvSpPr>
        <p:spPr>
          <a:xfrm>
            <a:off x="2032000" y="5167267"/>
            <a:ext cx="8128000" cy="652629"/>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弱国无外交</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落后就要挨打。</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言之有理即可</a:t>
            </a:r>
            <a:r>
              <a:rPr lang="en-US" altLang="zh-CN" sz="2200" dirty="0">
                <a:solidFill>
                  <a:srgbClr val="FF00FF"/>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6421E084-7E5D-4DA5-BE72-0D2FC33FFCEF}"/>
              </a:ext>
            </a:extLst>
          </p:cNvPr>
          <p:cNvSpPr>
            <a:spLocks noChangeAspect="1"/>
          </p:cNvSpPr>
          <p:nvPr/>
        </p:nvSpPr>
        <p:spPr>
          <a:xfrm>
            <a:off x="2032000" y="1102685"/>
            <a:ext cx="8128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签订材料二中的条约的会议集中反映了哪两个国家之间的矛盾与斗争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材料二中条约对中国产生了怎样的影响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5" name="矩形 4">
            <a:extLst>
              <a:ext uri="{FF2B5EF4-FFF2-40B4-BE49-F238E27FC236}">
                <a16:creationId xmlns:a16="http://schemas.microsoft.com/office/drawing/2014/main" id="{EBB5B526-1743-4BE7-B5FC-BAAD530394CF}"/>
              </a:ext>
            </a:extLst>
          </p:cNvPr>
          <p:cNvSpPr>
            <a:spLocks noChangeAspect="1"/>
          </p:cNvSpPr>
          <p:nvPr/>
        </p:nvSpPr>
        <p:spPr>
          <a:xfrm>
            <a:off x="2032000" y="2305245"/>
            <a:ext cx="8128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美国和日本。打破了一战期间日本独霸中国的局面</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维持了几个帝国主义国家共同支配中国的局面</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为列强共同掠夺中国提供了条件。</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37900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31F3359-3FE5-43B9-B6E1-E732AA1F1690}"/>
              </a:ext>
            </a:extLst>
          </p:cNvPr>
          <p:cNvSpPr>
            <a:spLocks noChangeAspect="1"/>
          </p:cNvSpPr>
          <p:nvPr/>
        </p:nvSpPr>
        <p:spPr>
          <a:xfrm>
            <a:off x="2032000" y="1494762"/>
            <a:ext cx="7638093" cy="4122475"/>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《凡尔赛条约》并非是真正意义上的和平条约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具有明显的压迫性、</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惩罚性　</a:t>
            </a:r>
            <a:r>
              <a:rPr lang="zh-CN" altLang="zh-CN" sz="2200" dirty="0">
                <a:solidFill>
                  <a:srgbClr val="000000"/>
                </a:solidFill>
                <a:latin typeface="Times New Roman" panose="02020603050405020304" pitchFamily="18" charset="0"/>
                <a:cs typeface="Times New Roman" panose="02020603050405020304" pitchFamily="18" charset="0"/>
              </a:rPr>
              <a:t>和掠夺性。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凡尔赛体系</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《凡尔赛条约》签订后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协约国与其他各战败国相继签订了一系列条约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这些条约和《凡尔赛条约》一起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凡尔赛体系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标志着列强在欧洲、</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近东　</a:t>
            </a:r>
            <a:r>
              <a:rPr lang="zh-CN" altLang="zh-CN" sz="2200" dirty="0">
                <a:solidFill>
                  <a:srgbClr val="000000"/>
                </a:solidFill>
                <a:latin typeface="Times New Roman" panose="02020603050405020304" pitchFamily="18" charset="0"/>
                <a:cs typeface="Times New Roman" panose="02020603050405020304" pitchFamily="18" charset="0"/>
              </a:rPr>
              <a:t>和非洲建立了战后资本主义世界的新秩序。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这一体系对</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战败国　</a:t>
            </a:r>
            <a:r>
              <a:rPr lang="zh-CN" altLang="zh-CN" sz="2200" dirty="0">
                <a:solidFill>
                  <a:srgbClr val="000000"/>
                </a:solidFill>
                <a:latin typeface="Times New Roman" panose="02020603050405020304" pitchFamily="18" charset="0"/>
                <a:cs typeface="Times New Roman" panose="02020603050405020304" pitchFamily="18" charset="0"/>
              </a:rPr>
              <a:t>的处理极为苛刻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并没有从根本上解决战胜国和战败国之间的矛盾。</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8E5BBD7C-10A2-41FC-9A89-9640DC29E931}"/>
              </a:ext>
            </a:extLst>
          </p:cNvPr>
          <p:cNvSpPr/>
          <p:nvPr/>
        </p:nvSpPr>
        <p:spPr>
          <a:xfrm>
            <a:off x="4260170" y="1952301"/>
            <a:ext cx="1216035" cy="381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C5608431-EF10-4432-AD67-354489D36FD8}"/>
              </a:ext>
            </a:extLst>
          </p:cNvPr>
          <p:cNvCxnSpPr>
            <a:cxnSpLocks/>
          </p:cNvCxnSpPr>
          <p:nvPr/>
        </p:nvCxnSpPr>
        <p:spPr>
          <a:xfrm>
            <a:off x="4496945" y="2199911"/>
            <a:ext cx="12160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C93BBA65-C0F3-4EC7-A128-E50D4F1BD386}"/>
              </a:ext>
            </a:extLst>
          </p:cNvPr>
          <p:cNvSpPr/>
          <p:nvPr/>
        </p:nvSpPr>
        <p:spPr>
          <a:xfrm>
            <a:off x="2131024" y="3594970"/>
            <a:ext cx="1501523" cy="3293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F7833D8D-EC0F-429F-A6E6-A63E6EB40C91}"/>
              </a:ext>
            </a:extLst>
          </p:cNvPr>
          <p:cNvCxnSpPr>
            <a:cxnSpLocks/>
          </p:cNvCxnSpPr>
          <p:nvPr/>
        </p:nvCxnSpPr>
        <p:spPr>
          <a:xfrm>
            <a:off x="2107085" y="3909989"/>
            <a:ext cx="15015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E48290B7-F57C-4376-9B06-CD5F15555374}"/>
              </a:ext>
            </a:extLst>
          </p:cNvPr>
          <p:cNvSpPr/>
          <p:nvPr/>
        </p:nvSpPr>
        <p:spPr>
          <a:xfrm>
            <a:off x="5900559" y="3924274"/>
            <a:ext cx="913600" cy="402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181C292D-78B6-4FF7-8BC9-9BAEDA65E209}"/>
              </a:ext>
            </a:extLst>
          </p:cNvPr>
          <p:cNvCxnSpPr>
            <a:cxnSpLocks/>
          </p:cNvCxnSpPr>
          <p:nvPr/>
        </p:nvCxnSpPr>
        <p:spPr>
          <a:xfrm>
            <a:off x="5876619" y="4312781"/>
            <a:ext cx="913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3D7B7052-8530-4BE6-B405-8578E9A9D383}"/>
              </a:ext>
            </a:extLst>
          </p:cNvPr>
          <p:cNvSpPr/>
          <p:nvPr/>
        </p:nvSpPr>
        <p:spPr>
          <a:xfrm>
            <a:off x="4984348" y="4734838"/>
            <a:ext cx="1111651" cy="381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id="{5803D348-648E-41BC-99FC-6509A21A956D}"/>
              </a:ext>
            </a:extLst>
          </p:cNvPr>
          <p:cNvCxnSpPr>
            <a:cxnSpLocks/>
          </p:cNvCxnSpPr>
          <p:nvPr/>
        </p:nvCxnSpPr>
        <p:spPr>
          <a:xfrm>
            <a:off x="4960409" y="5101921"/>
            <a:ext cx="11116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3426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DA87BF1-B11E-47BF-B376-0A444893A62D}"/>
              </a:ext>
            </a:extLst>
          </p:cNvPr>
          <p:cNvSpPr>
            <a:spLocks noChangeAspect="1"/>
          </p:cNvSpPr>
          <p:nvPr/>
        </p:nvSpPr>
        <p:spPr>
          <a:xfrm>
            <a:off x="2032000" y="1291630"/>
            <a:ext cx="8128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国际联盟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巴黎和会　</a:t>
            </a:r>
            <a:r>
              <a:rPr lang="zh-CN" altLang="zh-CN" sz="2200" dirty="0">
                <a:solidFill>
                  <a:srgbClr val="000000"/>
                </a:solidFill>
                <a:latin typeface="Times New Roman" panose="02020603050405020304" pitchFamily="18" charset="0"/>
                <a:cs typeface="Times New Roman" panose="02020603050405020304" pitchFamily="18" charset="0"/>
              </a:rPr>
              <a:t>决定成立一个以美国总统威尔逊为主席的委员会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讨论建立国际联盟的问题。</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世界上第一个全球性的普遍性国际组织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国际联盟　</a:t>
            </a:r>
            <a:r>
              <a:rPr lang="zh-CN" altLang="zh-CN" sz="2200" dirty="0">
                <a:solidFill>
                  <a:srgbClr val="000000"/>
                </a:solidFill>
                <a:latin typeface="Times New Roman" panose="02020603050405020304" pitchFamily="18" charset="0"/>
                <a:cs typeface="Times New Roman" panose="02020603050405020304" pitchFamily="18" charset="0"/>
              </a:rPr>
              <a:t>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国联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。总部设在日内瓦。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国际合作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保证国际和平与安全。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国联的成立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表明人类开始以建立</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国际机构　</a:t>
            </a:r>
            <a:r>
              <a:rPr lang="zh-CN" altLang="zh-CN" sz="2200" dirty="0">
                <a:solidFill>
                  <a:srgbClr val="000000"/>
                </a:solidFill>
                <a:latin typeface="Times New Roman" panose="02020603050405020304" pitchFamily="18" charset="0"/>
                <a:cs typeface="Times New Roman" panose="02020603050405020304" pitchFamily="18" charset="0"/>
              </a:rPr>
              <a:t>的形式来防止战争和维护</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世界和平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美国　</a:t>
            </a:r>
            <a:r>
              <a:rPr lang="zh-CN" altLang="zh-CN" sz="2200" dirty="0">
                <a:solidFill>
                  <a:srgbClr val="000000"/>
                </a:solidFill>
                <a:latin typeface="Times New Roman" panose="02020603050405020304" pitchFamily="18" charset="0"/>
                <a:cs typeface="Times New Roman" panose="02020603050405020304" pitchFamily="18" charset="0"/>
              </a:rPr>
              <a:t>拒绝加入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国联实际由</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英法　</a:t>
            </a:r>
            <a:r>
              <a:rPr lang="zh-CN" altLang="zh-CN" sz="2200" dirty="0">
                <a:solidFill>
                  <a:srgbClr val="000000"/>
                </a:solidFill>
                <a:latin typeface="Times New Roman" panose="02020603050405020304" pitchFamily="18" charset="0"/>
                <a:cs typeface="Times New Roman" panose="02020603050405020304" pitchFamily="18" charset="0"/>
              </a:rPr>
              <a:t>两国操纵。</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第二次世界大战　</a:t>
            </a:r>
            <a:r>
              <a:rPr lang="zh-CN" altLang="zh-CN" sz="2200" dirty="0">
                <a:solidFill>
                  <a:srgbClr val="000000"/>
                </a:solidFill>
                <a:latin typeface="Times New Roman" panose="02020603050405020304" pitchFamily="18" charset="0"/>
                <a:cs typeface="Times New Roman" panose="02020603050405020304" pitchFamily="18" charset="0"/>
              </a:rPr>
              <a:t>全面爆发后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国际联盟名存实亡。</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国际联盟正式宣告解散。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7F27AE95-337F-48D3-9BBE-8DAFD061F8E3}"/>
              </a:ext>
            </a:extLst>
          </p:cNvPr>
          <p:cNvSpPr/>
          <p:nvPr/>
        </p:nvSpPr>
        <p:spPr>
          <a:xfrm>
            <a:off x="4044896" y="1778696"/>
            <a:ext cx="1328769" cy="2936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786BA44E-7104-4CE4-A9AD-1CFBAC588345}"/>
              </a:ext>
            </a:extLst>
          </p:cNvPr>
          <p:cNvCxnSpPr>
            <a:cxnSpLocks/>
          </p:cNvCxnSpPr>
          <p:nvPr/>
        </p:nvCxnSpPr>
        <p:spPr>
          <a:xfrm>
            <a:off x="4020957" y="2058096"/>
            <a:ext cx="132876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2CA0399D-1188-44DB-BB7A-0AC1BC17AD8C}"/>
              </a:ext>
            </a:extLst>
          </p:cNvPr>
          <p:cNvSpPr/>
          <p:nvPr/>
        </p:nvSpPr>
        <p:spPr>
          <a:xfrm>
            <a:off x="5811066" y="2542785"/>
            <a:ext cx="1428978" cy="356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5C5DE051-D0AF-4205-8853-D7F7708B400F}"/>
              </a:ext>
            </a:extLst>
          </p:cNvPr>
          <p:cNvCxnSpPr>
            <a:cxnSpLocks/>
          </p:cNvCxnSpPr>
          <p:nvPr/>
        </p:nvCxnSpPr>
        <p:spPr>
          <a:xfrm>
            <a:off x="5787126" y="2884814"/>
            <a:ext cx="142897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470DBD56-EE03-43DE-A01A-0B96410BA7EE}"/>
              </a:ext>
            </a:extLst>
          </p:cNvPr>
          <p:cNvSpPr/>
          <p:nvPr/>
        </p:nvSpPr>
        <p:spPr>
          <a:xfrm>
            <a:off x="8967625" y="2542786"/>
            <a:ext cx="702468" cy="360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DAFCD1B5-5BCC-4667-8341-61ADB1DAF285}"/>
              </a:ext>
            </a:extLst>
          </p:cNvPr>
          <p:cNvCxnSpPr>
            <a:cxnSpLocks/>
          </p:cNvCxnSpPr>
          <p:nvPr/>
        </p:nvCxnSpPr>
        <p:spPr>
          <a:xfrm>
            <a:off x="8943685" y="2888643"/>
            <a:ext cx="7024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060F46EA-0262-46FC-9FE7-4BB5679E31CD}"/>
              </a:ext>
            </a:extLst>
          </p:cNvPr>
          <p:cNvSpPr/>
          <p:nvPr/>
        </p:nvSpPr>
        <p:spPr>
          <a:xfrm>
            <a:off x="3825515" y="3429000"/>
            <a:ext cx="1109739" cy="300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id="{1B381E12-EC8A-43D1-9DD6-07018EA8F03F}"/>
              </a:ext>
            </a:extLst>
          </p:cNvPr>
          <p:cNvCxnSpPr>
            <a:cxnSpLocks/>
          </p:cNvCxnSpPr>
          <p:nvPr/>
        </p:nvCxnSpPr>
        <p:spPr>
          <a:xfrm>
            <a:off x="3801576" y="3714939"/>
            <a:ext cx="11097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320B8F96-7CB6-49F9-9663-2C1449A796DB}"/>
              </a:ext>
            </a:extLst>
          </p:cNvPr>
          <p:cNvSpPr/>
          <p:nvPr/>
        </p:nvSpPr>
        <p:spPr>
          <a:xfrm>
            <a:off x="7154864" y="3793941"/>
            <a:ext cx="1237573" cy="356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id="{A12F0915-D94B-49B3-9600-55035E972B48}"/>
              </a:ext>
            </a:extLst>
          </p:cNvPr>
          <p:cNvCxnSpPr>
            <a:cxnSpLocks/>
          </p:cNvCxnSpPr>
          <p:nvPr/>
        </p:nvCxnSpPr>
        <p:spPr>
          <a:xfrm>
            <a:off x="7130925" y="4135970"/>
            <a:ext cx="12375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2DB723FA-7D13-4220-B08A-4393B09D31AC}"/>
              </a:ext>
            </a:extLst>
          </p:cNvPr>
          <p:cNvSpPr/>
          <p:nvPr/>
        </p:nvSpPr>
        <p:spPr>
          <a:xfrm>
            <a:off x="4044896" y="4195468"/>
            <a:ext cx="1328768" cy="3058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id="{7A5D17B7-8A18-4C9F-9FDD-DFFB5E3D042D}"/>
              </a:ext>
            </a:extLst>
          </p:cNvPr>
          <p:cNvCxnSpPr>
            <a:cxnSpLocks/>
          </p:cNvCxnSpPr>
          <p:nvPr/>
        </p:nvCxnSpPr>
        <p:spPr>
          <a:xfrm>
            <a:off x="4020956" y="4486993"/>
            <a:ext cx="13287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D85ADFDA-5609-479D-9DCD-F7903A3FC2F6}"/>
              </a:ext>
            </a:extLst>
          </p:cNvPr>
          <p:cNvSpPr/>
          <p:nvPr/>
        </p:nvSpPr>
        <p:spPr>
          <a:xfrm>
            <a:off x="3715284" y="4637105"/>
            <a:ext cx="806611" cy="3058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id="{E15A4ED4-1D70-493F-BED4-FA414DF21754}"/>
              </a:ext>
            </a:extLst>
          </p:cNvPr>
          <p:cNvCxnSpPr>
            <a:cxnSpLocks/>
          </p:cNvCxnSpPr>
          <p:nvPr/>
        </p:nvCxnSpPr>
        <p:spPr>
          <a:xfrm>
            <a:off x="3691345" y="4928630"/>
            <a:ext cx="8066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id="{DC42A596-A0A4-487D-B825-790867547D27}"/>
              </a:ext>
            </a:extLst>
          </p:cNvPr>
          <p:cNvSpPr/>
          <p:nvPr/>
        </p:nvSpPr>
        <p:spPr>
          <a:xfrm>
            <a:off x="7376819" y="4572317"/>
            <a:ext cx="806610" cy="356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id="{E49AF836-48A0-4D4F-B585-D9722D56C9C6}"/>
              </a:ext>
            </a:extLst>
          </p:cNvPr>
          <p:cNvCxnSpPr>
            <a:cxnSpLocks/>
          </p:cNvCxnSpPr>
          <p:nvPr/>
        </p:nvCxnSpPr>
        <p:spPr>
          <a:xfrm>
            <a:off x="7352879" y="4914346"/>
            <a:ext cx="8066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3E829447-F61C-48B1-88F2-4D551A7C71FA}"/>
              </a:ext>
            </a:extLst>
          </p:cNvPr>
          <p:cNvSpPr/>
          <p:nvPr/>
        </p:nvSpPr>
        <p:spPr>
          <a:xfrm>
            <a:off x="2031999" y="4991261"/>
            <a:ext cx="2176745" cy="3058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 name="直接连接符 28">
            <a:extLst>
              <a:ext uri="{FF2B5EF4-FFF2-40B4-BE49-F238E27FC236}">
                <a16:creationId xmlns:a16="http://schemas.microsoft.com/office/drawing/2014/main" id="{B24A70A6-4ED7-4A95-AFB5-8804C7AF0CA6}"/>
              </a:ext>
            </a:extLst>
          </p:cNvPr>
          <p:cNvCxnSpPr>
            <a:cxnSpLocks/>
          </p:cNvCxnSpPr>
          <p:nvPr/>
        </p:nvCxnSpPr>
        <p:spPr>
          <a:xfrm>
            <a:off x="2008060" y="5282786"/>
            <a:ext cx="2176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9129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1" grpId="0" animBg="1"/>
      <p:bldP spid="24"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E9E9E58-45B5-458F-9044-D5D565ED06D9}"/>
              </a:ext>
            </a:extLst>
          </p:cNvPr>
          <p:cNvSpPr>
            <a:spLocks noChangeAspect="1"/>
          </p:cNvSpPr>
          <p:nvPr/>
        </p:nvSpPr>
        <p:spPr>
          <a:xfrm>
            <a:off x="2032000" y="1494762"/>
            <a:ext cx="8128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3</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《九国公约》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华盛顿会议</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巴黎和会之后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由于美国参议院拒绝批准《凡尔赛条约》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也拒绝加入国际联盟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战胜国试图建立战后国际新秩序的努力并未取得完全的成功。列强在远东和</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太平洋　</a:t>
            </a:r>
            <a:r>
              <a:rPr lang="zh-CN" altLang="zh-CN" sz="2200" dirty="0">
                <a:solidFill>
                  <a:srgbClr val="000000"/>
                </a:solidFill>
                <a:latin typeface="Times New Roman" panose="02020603050405020304" pitchFamily="18" charset="0"/>
                <a:cs typeface="Times New Roman" panose="02020603050405020304" pitchFamily="18" charset="0"/>
              </a:rPr>
              <a:t>地区的矛盾日益尖锐。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召开</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月至</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美、英、</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中　</a:t>
            </a:r>
            <a:r>
              <a:rPr lang="zh-CN" altLang="zh-CN" sz="2200" dirty="0">
                <a:solidFill>
                  <a:srgbClr val="000000"/>
                </a:solidFill>
                <a:latin typeface="Times New Roman" panose="02020603050405020304" pitchFamily="18" charset="0"/>
                <a:cs typeface="Times New Roman" panose="02020603050405020304" pitchFamily="18" charset="0"/>
              </a:rPr>
              <a:t>、法、</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日　</a:t>
            </a:r>
            <a:r>
              <a:rPr lang="zh-CN" altLang="zh-CN" sz="2200" dirty="0">
                <a:solidFill>
                  <a:srgbClr val="000000"/>
                </a:solidFill>
                <a:latin typeface="Times New Roman" panose="02020603050405020304" pitchFamily="18" charset="0"/>
                <a:cs typeface="Times New Roman" panose="02020603050405020304" pitchFamily="18" charset="0"/>
              </a:rPr>
              <a:t>、意等九国在</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华盛顿　</a:t>
            </a:r>
            <a:r>
              <a:rPr lang="zh-CN" altLang="zh-CN" sz="2200" dirty="0">
                <a:solidFill>
                  <a:srgbClr val="000000"/>
                </a:solidFill>
                <a:latin typeface="Times New Roman" panose="02020603050405020304" pitchFamily="18" charset="0"/>
                <a:cs typeface="Times New Roman" panose="02020603050405020304" pitchFamily="18" charset="0"/>
              </a:rPr>
              <a:t>举行国际会议。</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华盛顿会议上签订的诸条约调整了战胜国在远东和太平洋地区的关系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华盛顿体系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73C9852C-4E17-4672-9A37-BC30A077496E}"/>
              </a:ext>
            </a:extLst>
          </p:cNvPr>
          <p:cNvSpPr/>
          <p:nvPr/>
        </p:nvSpPr>
        <p:spPr>
          <a:xfrm>
            <a:off x="7076196" y="3216259"/>
            <a:ext cx="965514" cy="2847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69CC6685-B961-4F15-8B78-1ABD63841A04}"/>
              </a:ext>
            </a:extLst>
          </p:cNvPr>
          <p:cNvCxnSpPr>
            <a:cxnSpLocks/>
          </p:cNvCxnSpPr>
          <p:nvPr/>
        </p:nvCxnSpPr>
        <p:spPr>
          <a:xfrm>
            <a:off x="7052256" y="3486741"/>
            <a:ext cx="9655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4640856F-9ED8-44BB-9A88-F807E084485D}"/>
              </a:ext>
            </a:extLst>
          </p:cNvPr>
          <p:cNvSpPr/>
          <p:nvPr/>
        </p:nvSpPr>
        <p:spPr>
          <a:xfrm>
            <a:off x="7535013" y="3908121"/>
            <a:ext cx="657009" cy="384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0762E413-E64F-4442-88E5-1D967D00CF9C}"/>
              </a:ext>
            </a:extLst>
          </p:cNvPr>
          <p:cNvCxnSpPr>
            <a:cxnSpLocks/>
          </p:cNvCxnSpPr>
          <p:nvPr/>
        </p:nvCxnSpPr>
        <p:spPr>
          <a:xfrm>
            <a:off x="7511073" y="4277968"/>
            <a:ext cx="6570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434E4630-7A2A-430F-B573-6898D569DC06}"/>
              </a:ext>
            </a:extLst>
          </p:cNvPr>
          <p:cNvSpPr/>
          <p:nvPr/>
        </p:nvSpPr>
        <p:spPr>
          <a:xfrm>
            <a:off x="9218426" y="3908121"/>
            <a:ext cx="657009" cy="369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9E90F002-D0D5-4B30-AD72-F30C33A993D2}"/>
              </a:ext>
            </a:extLst>
          </p:cNvPr>
          <p:cNvCxnSpPr>
            <a:cxnSpLocks/>
          </p:cNvCxnSpPr>
          <p:nvPr/>
        </p:nvCxnSpPr>
        <p:spPr>
          <a:xfrm>
            <a:off x="9194486" y="4263684"/>
            <a:ext cx="6570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9304EFA9-76C5-4AE6-8BE5-C9812C82967F}"/>
              </a:ext>
            </a:extLst>
          </p:cNvPr>
          <p:cNvSpPr/>
          <p:nvPr/>
        </p:nvSpPr>
        <p:spPr>
          <a:xfrm>
            <a:off x="3733835" y="4420846"/>
            <a:ext cx="965514" cy="2847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id="{653F0514-82BE-42CE-AD4F-12E6DED1AD7E}"/>
              </a:ext>
            </a:extLst>
          </p:cNvPr>
          <p:cNvCxnSpPr>
            <a:cxnSpLocks/>
          </p:cNvCxnSpPr>
          <p:nvPr/>
        </p:nvCxnSpPr>
        <p:spPr>
          <a:xfrm>
            <a:off x="3709895" y="4691328"/>
            <a:ext cx="9655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2A5B3E99-3DF5-4D6B-899F-52CBE20276DF}"/>
              </a:ext>
            </a:extLst>
          </p:cNvPr>
          <p:cNvSpPr/>
          <p:nvPr/>
        </p:nvSpPr>
        <p:spPr>
          <a:xfrm>
            <a:off x="5099222" y="5185775"/>
            <a:ext cx="1476942" cy="31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id="{4F84C6A9-3647-4DC6-9D4B-C2843A03E281}"/>
              </a:ext>
            </a:extLst>
          </p:cNvPr>
          <p:cNvCxnSpPr>
            <a:cxnSpLocks/>
          </p:cNvCxnSpPr>
          <p:nvPr/>
        </p:nvCxnSpPr>
        <p:spPr>
          <a:xfrm>
            <a:off x="5075282" y="5491337"/>
            <a:ext cx="14769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193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B1631CA-4BA3-460D-ABB1-71CAD3A95D62}"/>
              </a:ext>
            </a:extLst>
          </p:cNvPr>
          <p:cNvSpPr>
            <a:spLocks noChangeAspect="1"/>
          </p:cNvSpPr>
          <p:nvPr/>
        </p:nvSpPr>
        <p:spPr>
          <a:xfrm>
            <a:off x="2032000" y="1494762"/>
            <a:ext cx="7700723" cy="4122475"/>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《九国公约》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签署</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参与华盛顿会议的九国代表签署了《</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九国公约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尊重中国之</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主权　</a:t>
            </a:r>
            <a:r>
              <a:rPr lang="zh-CN" altLang="zh-CN" sz="2200" dirty="0">
                <a:solidFill>
                  <a:srgbClr val="000000"/>
                </a:solidFill>
                <a:latin typeface="Times New Roman" panose="02020603050405020304" pitchFamily="18" charset="0"/>
                <a:cs typeface="Times New Roman" panose="02020603050405020304" pitchFamily="18" charset="0"/>
              </a:rPr>
              <a:t>与独立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及领土与行政之完整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保证各国在华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机会均等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门户开放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公约打破了</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日本　</a:t>
            </a:r>
            <a:r>
              <a:rPr lang="zh-CN" altLang="zh-CN" sz="2200" dirty="0">
                <a:solidFill>
                  <a:srgbClr val="000000"/>
                </a:solidFill>
                <a:latin typeface="Times New Roman" panose="02020603050405020304" pitchFamily="18" charset="0"/>
                <a:cs typeface="Times New Roman" panose="02020603050405020304" pitchFamily="18" charset="0"/>
              </a:rPr>
              <a:t>独占中国的企图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但没有接受中国提出的归还</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租借地　</a:t>
            </a:r>
            <a:r>
              <a:rPr lang="zh-CN" altLang="zh-CN" sz="2200" dirty="0">
                <a:solidFill>
                  <a:srgbClr val="000000"/>
                </a:solidFill>
                <a:latin typeface="Times New Roman" panose="02020603050405020304" pitchFamily="18" charset="0"/>
                <a:cs typeface="Times New Roman" panose="02020603050405020304" pitchFamily="18" charset="0"/>
              </a:rPr>
              <a:t>、关税自主等合理要求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从而为列强共同掠夺中国提供了条件。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凡尔赛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华盛顿体系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从巴黎和会到华盛顿会议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列强建立起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凡尔赛</a:t>
            </a:r>
            <a:r>
              <a:rPr lang="en-US"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华盛顿体系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确立了战后世界新秩序。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63B92926-5383-4ED6-9B75-B21C589EB8F0}"/>
              </a:ext>
            </a:extLst>
          </p:cNvPr>
          <p:cNvSpPr/>
          <p:nvPr/>
        </p:nvSpPr>
        <p:spPr>
          <a:xfrm>
            <a:off x="2629455" y="2292263"/>
            <a:ext cx="1278665" cy="407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66404F33-6EAC-41E8-940E-A93610B66234}"/>
              </a:ext>
            </a:extLst>
          </p:cNvPr>
          <p:cNvCxnSpPr>
            <a:cxnSpLocks/>
          </p:cNvCxnSpPr>
          <p:nvPr/>
        </p:nvCxnSpPr>
        <p:spPr>
          <a:xfrm>
            <a:off x="2605516" y="2685075"/>
            <a:ext cx="12786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DC98B9C6-16F2-4E68-875D-35853891F566}"/>
              </a:ext>
            </a:extLst>
          </p:cNvPr>
          <p:cNvSpPr/>
          <p:nvPr/>
        </p:nvSpPr>
        <p:spPr>
          <a:xfrm>
            <a:off x="5472865" y="2685075"/>
            <a:ext cx="827727" cy="4652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id="{0A88D16C-97A4-4F71-9842-B5B435E27CFF}"/>
              </a:ext>
            </a:extLst>
          </p:cNvPr>
          <p:cNvCxnSpPr>
            <a:cxnSpLocks/>
          </p:cNvCxnSpPr>
          <p:nvPr/>
        </p:nvCxnSpPr>
        <p:spPr>
          <a:xfrm>
            <a:off x="5448925" y="3136013"/>
            <a:ext cx="82772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EAA26275-7391-4288-9C6E-60D201CE9BE0}"/>
              </a:ext>
            </a:extLst>
          </p:cNvPr>
          <p:cNvSpPr/>
          <p:nvPr/>
        </p:nvSpPr>
        <p:spPr>
          <a:xfrm>
            <a:off x="4460255" y="3150298"/>
            <a:ext cx="1422106" cy="350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id="{AEFD740A-315B-4332-B588-8143F3E4CC00}"/>
              </a:ext>
            </a:extLst>
          </p:cNvPr>
          <p:cNvCxnSpPr>
            <a:cxnSpLocks/>
          </p:cNvCxnSpPr>
          <p:nvPr/>
        </p:nvCxnSpPr>
        <p:spPr>
          <a:xfrm>
            <a:off x="4589558" y="3429000"/>
            <a:ext cx="14221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194CD55B-0C6E-4DD6-AC74-59CE9A5E59A7}"/>
              </a:ext>
            </a:extLst>
          </p:cNvPr>
          <p:cNvSpPr/>
          <p:nvPr/>
        </p:nvSpPr>
        <p:spPr>
          <a:xfrm>
            <a:off x="6992681" y="3136013"/>
            <a:ext cx="1211491" cy="350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id="{9C4C1994-EAD0-45AE-B99C-E676D950AA98}"/>
              </a:ext>
            </a:extLst>
          </p:cNvPr>
          <p:cNvCxnSpPr>
            <a:cxnSpLocks/>
          </p:cNvCxnSpPr>
          <p:nvPr/>
        </p:nvCxnSpPr>
        <p:spPr>
          <a:xfrm>
            <a:off x="6992681" y="3429000"/>
            <a:ext cx="12114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1FE744E9-1723-4AE1-835D-1FB3568EFCD1}"/>
              </a:ext>
            </a:extLst>
          </p:cNvPr>
          <p:cNvSpPr/>
          <p:nvPr/>
        </p:nvSpPr>
        <p:spPr>
          <a:xfrm>
            <a:off x="4847041" y="3586952"/>
            <a:ext cx="965514" cy="350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id="{1CD4DE8A-34E1-4AD1-B445-BBD3FC5335BE}"/>
              </a:ext>
            </a:extLst>
          </p:cNvPr>
          <p:cNvCxnSpPr>
            <a:cxnSpLocks/>
          </p:cNvCxnSpPr>
          <p:nvPr/>
        </p:nvCxnSpPr>
        <p:spPr>
          <a:xfrm>
            <a:off x="4823101" y="3923396"/>
            <a:ext cx="9655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2F1F8274-8192-4B35-8ECE-5C4EE85EEF18}"/>
              </a:ext>
            </a:extLst>
          </p:cNvPr>
          <p:cNvSpPr/>
          <p:nvPr/>
        </p:nvSpPr>
        <p:spPr>
          <a:xfrm>
            <a:off x="3977498" y="4023606"/>
            <a:ext cx="965514" cy="357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id="{250A96F3-6168-4A15-ACDC-C8C52AF84A10}"/>
              </a:ext>
            </a:extLst>
          </p:cNvPr>
          <p:cNvCxnSpPr>
            <a:cxnSpLocks/>
          </p:cNvCxnSpPr>
          <p:nvPr/>
        </p:nvCxnSpPr>
        <p:spPr>
          <a:xfrm>
            <a:off x="3953558" y="4366452"/>
            <a:ext cx="9655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65E5BE84-8586-47A0-A4F0-6C7FAA6D8FCA}"/>
              </a:ext>
            </a:extLst>
          </p:cNvPr>
          <p:cNvSpPr/>
          <p:nvPr/>
        </p:nvSpPr>
        <p:spPr>
          <a:xfrm>
            <a:off x="2459276" y="5148492"/>
            <a:ext cx="2647295" cy="357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id="{D09C3B4E-B844-4F5B-81FD-52DCC13A79CD}"/>
              </a:ext>
            </a:extLst>
          </p:cNvPr>
          <p:cNvCxnSpPr>
            <a:cxnSpLocks/>
          </p:cNvCxnSpPr>
          <p:nvPr/>
        </p:nvCxnSpPr>
        <p:spPr>
          <a:xfrm>
            <a:off x="2435337" y="5491337"/>
            <a:ext cx="26472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8984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1" grpId="0" animBg="1"/>
      <p:bldP spid="14" grpId="0" animBg="1"/>
      <p:bldP spid="17" grpId="0" animBg="1"/>
      <p:bldP spid="20"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10F7358-7184-4017-AAAF-F80AAA875CCF}"/>
              </a:ext>
            </a:extLst>
          </p:cNvPr>
          <p:cNvSpPr>
            <a:spLocks noChangeAspect="1"/>
          </p:cNvSpPr>
          <p:nvPr/>
        </p:nvSpPr>
        <p:spPr>
          <a:xfrm>
            <a:off x="2032000" y="1697895"/>
            <a:ext cx="8128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《凡尔赛条约》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三巨头操控世界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德国成待宰羔羊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中国战胜却受害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学生掀起爱国潮。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这歌谣描述的国际会议是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巴黎和会</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华盛顿会议</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三级会议</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制宪会议</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2.1919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凯恩斯评价某条约说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它是一个残忍的胜利者在文明史上所干出最凶暴的行为之一。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最凶暴的行为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《南京条约》</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《凡尔赛条约》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《北京条约》</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《九国公约》</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E04D8BE4-F486-463C-8BA3-EF2B573FBE54}"/>
              </a:ext>
            </a:extLst>
          </p:cNvPr>
          <p:cNvSpPr/>
          <p:nvPr/>
        </p:nvSpPr>
        <p:spPr>
          <a:xfrm>
            <a:off x="6314196" y="2579222"/>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9CF0C994-B302-4F2A-8BC3-A5BF6A453247}"/>
              </a:ext>
            </a:extLst>
          </p:cNvPr>
          <p:cNvSpPr/>
          <p:nvPr/>
        </p:nvSpPr>
        <p:spPr>
          <a:xfrm>
            <a:off x="9695571" y="4236573"/>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D6B268C-178C-4217-AABD-C07427F0ECCF}"/>
              </a:ext>
            </a:extLst>
          </p:cNvPr>
          <p:cNvSpPr>
            <a:spLocks noChangeAspect="1"/>
          </p:cNvSpPr>
          <p:nvPr/>
        </p:nvSpPr>
        <p:spPr>
          <a:xfrm>
            <a:off x="2032000" y="2307292"/>
            <a:ext cx="8128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巴黎和会上签订的《凡尔赛条约》的内容中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最能反映会议分赃性质的是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承认波兰独立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对德国的军备实行严格控制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德国的海外殖民地被战胜国瓜分</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阿尔萨斯和洛林交还法国</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BF6E034F-C601-46F4-B2FE-F3D547477412}"/>
              </a:ext>
            </a:extLst>
          </p:cNvPr>
          <p:cNvSpPr/>
          <p:nvPr/>
        </p:nvSpPr>
        <p:spPr>
          <a:xfrm>
            <a:off x="3362325" y="2799471"/>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797166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6682B57-ACCA-42DD-B40C-C011FCFB58FF}"/>
              </a:ext>
            </a:extLst>
          </p:cNvPr>
          <p:cNvSpPr>
            <a:spLocks noChangeAspect="1"/>
          </p:cNvSpPr>
          <p:nvPr/>
        </p:nvSpPr>
        <p:spPr>
          <a:xfrm>
            <a:off x="2032000" y="1901028"/>
            <a:ext cx="8128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国际联盟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《凡尔赛条约》一部分内容是《国联盟约》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国联的总部设在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日内瓦</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巴黎</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维也纳</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纽约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国际联盟是巴黎和会的产物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控制它的国家是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美国、英国</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美国、苏联</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英国、法国</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英国、苏联</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48B196F1-47F8-4DB5-B932-FD3128E3A847}"/>
              </a:ext>
            </a:extLst>
          </p:cNvPr>
          <p:cNvSpPr/>
          <p:nvPr/>
        </p:nvSpPr>
        <p:spPr>
          <a:xfrm>
            <a:off x="2279112" y="2799470"/>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6F2E14D2-C243-4197-BE17-8E85FD85EB72}"/>
              </a:ext>
            </a:extLst>
          </p:cNvPr>
          <p:cNvSpPr/>
          <p:nvPr/>
        </p:nvSpPr>
        <p:spPr>
          <a:xfrm>
            <a:off x="9017538" y="3938953"/>
            <a:ext cx="323410" cy="321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668489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589</TotalTime>
  <Words>750</Words>
  <Application>Microsoft Office PowerPoint</Application>
  <PresentationFormat>宽屏</PresentationFormat>
  <Paragraphs>107</Paragraphs>
  <Slides>21</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31" baseType="lpstr">
      <vt:lpstr>Adobe 黑体 Std R</vt:lpstr>
      <vt:lpstr>NEU-BZ-S92</vt:lpstr>
      <vt:lpstr>等线</vt:lpstr>
      <vt:lpstr>等线 Light</vt:lpstr>
      <vt:lpstr>微软雅黑</vt:lpstr>
      <vt:lpstr>Arial</vt:lpstr>
      <vt:lpstr>Cambria Math</vt:lpstr>
      <vt:lpstr>Times New Roman</vt:lpstr>
      <vt:lpstr>主题1</vt:lpstr>
      <vt:lpstr>Document</vt:lpstr>
      <vt:lpstr>第一单元　第一次世界大战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95</cp:revision>
  <dcterms:created xsi:type="dcterms:W3CDTF">2018-07-26T10:36:45Z</dcterms:created>
  <dcterms:modified xsi:type="dcterms:W3CDTF">2019-01-03T09:26:55Z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