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62" r:id="rId2"/>
    <p:sldId id="264" r:id="rId3"/>
    <p:sldId id="307" r:id="rId4"/>
    <p:sldId id="308" r:id="rId5"/>
    <p:sldId id="309" r:id="rId6"/>
    <p:sldId id="310" r:id="rId7"/>
    <p:sldId id="306" r:id="rId8"/>
    <p:sldId id="311" r:id="rId9"/>
    <p:sldId id="312" r:id="rId10"/>
    <p:sldId id="313" r:id="rId11"/>
    <p:sldId id="314" r:id="rId12"/>
    <p:sldId id="260" r:id="rId13"/>
    <p:sldId id="315" r:id="rId14"/>
    <p:sldId id="316" r:id="rId15"/>
    <p:sldId id="317" r:id="rId16"/>
    <p:sldId id="318" r:id="rId17"/>
    <p:sldId id="31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3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186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306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748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8923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19115471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2270401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1359892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1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059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797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98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291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785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887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494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308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50" r:id="rId16"/>
    <p:sldLayoutId id="214748365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第二单元　动荡与变革的时代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207097" y="2547647"/>
            <a:ext cx="8128000" cy="25028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社会主义工业化和农业集体化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6.1928—1937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苏联第一、第二个五年计划完成。这两个五年计划的发展重点是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35901" y="3498856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3995312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苏联人的一个创造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使苏联社会主义建设取得了哪些重大成就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5197326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苏联人的一个创造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是指苏联模式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或计划经济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。重大成就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苏联由落后的农业国变成了强大的工业国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或工业总产值跃居欧洲第一、世界第二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综合国力显著增强。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091632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在世界历史上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还没有任何一个国家如此全面而细致地规划过自己的发展进程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这是苏联人的一个创造。在那个时代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所有的生产、运输、销售都由国家计划安排。国家计划力争精确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在列宁格勒生产的一粒纽扣售价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卢布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公里外莫斯科的价格也是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卢布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而万里之外的海参崴仍然是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卢布。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摘编自《大国崛起》解说词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1630"/>
            <a:ext cx="8128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1.1848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《共产党宣言》的发表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标志着马克思主义的诞生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它成为无产阶级革命的指导思想。下列事件中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实践了这一思想的是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英国革命运动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俄国十月革命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美国南北战争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法国大革命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国内战争结束后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列宁看到了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经济政策的问题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开始实施新经济政策。苏俄经济政策转变的根本原因是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苏俄当时社会生产力发展的实际需要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战时共产主义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政策遭到农民的反对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列宁建设社会主义理论发生了转变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社会主义革命任务完成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11680" y="2228682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7601131" y="3818331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537792"/>
          <a:ext cx="8128000" cy="4697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3" imgW="3839210" imgH="2218055" progId="Word.Document.12">
                  <p:embed/>
                </p:oleObj>
              </mc:Choice>
              <mc:Fallback>
                <p:oleObj name="Document" r:id="rId3" imgW="3839210" imgH="2218055" progId="Word.Document.12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537792"/>
                        <a:ext cx="8128000" cy="4697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227273" y="1905125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97997"/>
          <a:ext cx="8128000" cy="4899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cument" r:id="rId3" imgW="3839210" imgH="2313940" progId="Word.Document.12">
                  <p:embed/>
                </p:oleObj>
              </mc:Choice>
              <mc:Fallback>
                <p:oleObj name="Document" r:id="rId3" imgW="3839210" imgH="2313940" progId="Word.Document.12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397997"/>
                        <a:ext cx="8128000" cy="48996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657403" y="1764448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4762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在历史上的某一个时期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苏联流传着这样一则笑话。美国外交代表团到苏联访问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接待官员陪他们参观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建设的伟大成就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并且得意地说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到下一个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五年计划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每个苏联家庭都可以拥有一架私人飞机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美国人惊讶地问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他们要飞机做什么呢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苏联官员说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当然有用啊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譬如你在莫斯科听说列宁格勒开始供应面包了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你可以马上开着飞机赶去排队。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这则笑话主要反映了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苏联新经济政策的效果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斯大林时代权力高度集中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苏联模式的优越性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苏联国民经济比例严重失调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61599" y="3555999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11102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毛泽东说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十月革命的道路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从根本上说来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是全人类发展的共同的光明大道。世界各国的广大人民热情地庆祝十月革命的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年的历史使他们确信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无产阶级必然能够战胜资产阶级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社会主义必然能够战胜资本主义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被压迫民族必然能够战胜帝国主义。当然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在人民面前还有困难和曲折。但是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列宁在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年前说得好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重要的是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坚冰已经打破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航船已经开通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道路已经指明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坚冰已经打破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航船已经开通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道路已经指明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5033577"/>
            <a:ext cx="8128000" cy="1688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十月革命鼓舞了被压迫民族的解放斗争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世纪的历史进程产生了深刻影响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开创了人类历史的新纪元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人类社会从此进入无产阶级革命的新时代。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790700" y="2320715"/>
          <a:ext cx="8128000" cy="422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Document" r:id="rId3" imgW="4029710" imgH="2093595" progId="Word.Document.12">
                  <p:embed/>
                </p:oleObj>
              </mc:Choice>
              <mc:Fallback>
                <p:oleObj name="Document" r:id="rId3" imgW="4029710" imgH="2093595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0700" y="2320715"/>
                        <a:ext cx="8128000" cy="422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1895813" y="5667294"/>
            <a:ext cx="8128000" cy="876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新经济政策。特点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允许多种经济形式并存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大力发展商品经济。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52834" y="1132217"/>
            <a:ext cx="10886331" cy="5341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彼得格勒武装起义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第一次世界大战给俄国人民带来了深重灾难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将俄国推向了全面崩溃的边缘。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)1917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俄国爆发了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二月革命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推翻了沙皇专制制度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俄国出现了两个政权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工兵代表苏维埃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与资产阶级临时政府。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临时政府继续进行帝国主义战争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引起了人民群众的不满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革命运动席卷整个俄国。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列宁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来到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斯莫尔尼宫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指挥起义。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日凌晨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起义的工人和士兵攻克临时政府的最后据点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冬宫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彼得格勒武装起义取得了胜利。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建立政权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彼得格勒武装起义胜利后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列宁领导的苏维埃政府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人民委员会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世界上第一个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社会主义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政权诞生。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彼得格勒武装起义发生在俄历十月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历史上称为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十月革命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。十月革命是世界历史上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无产阶级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第一次取得胜利的革命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它把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社会主义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的理论变为现实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世纪的历史进程产生了重大影响。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04714" y="2391508"/>
            <a:ext cx="1374056" cy="348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4580774" y="2725637"/>
            <a:ext cx="13740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52834" y="2739921"/>
            <a:ext cx="2132569" cy="376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28895" y="3102184"/>
            <a:ext cx="21325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15396" y="3657607"/>
            <a:ext cx="665378" cy="306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3891456" y="3949526"/>
            <a:ext cx="6653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705117" y="3601113"/>
            <a:ext cx="1374055" cy="348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5681178" y="3935242"/>
            <a:ext cx="1374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095999" y="4071072"/>
            <a:ext cx="628357" cy="348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6072060" y="4405199"/>
            <a:ext cx="6283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964454" y="4419484"/>
            <a:ext cx="1417503" cy="348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/>
          <p:cNvCxnSpPr/>
          <p:nvPr/>
        </p:nvCxnSpPr>
        <p:spPr>
          <a:xfrm>
            <a:off x="8940515" y="4705423"/>
            <a:ext cx="14175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510848" y="4767896"/>
            <a:ext cx="1433398" cy="376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/>
          <p:cNvCxnSpPr/>
          <p:nvPr/>
        </p:nvCxnSpPr>
        <p:spPr>
          <a:xfrm>
            <a:off x="2486908" y="5130159"/>
            <a:ext cx="1433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474523" y="5247249"/>
            <a:ext cx="1359988" cy="286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/>
          <p:cNvCxnSpPr/>
          <p:nvPr/>
        </p:nvCxnSpPr>
        <p:spPr>
          <a:xfrm>
            <a:off x="7450583" y="5519790"/>
            <a:ext cx="13599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537955" y="5573134"/>
            <a:ext cx="1247447" cy="376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/>
          <p:cNvCxnSpPr/>
          <p:nvPr/>
        </p:nvCxnSpPr>
        <p:spPr>
          <a:xfrm>
            <a:off x="1514016" y="5935397"/>
            <a:ext cx="12474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622528" y="5662857"/>
            <a:ext cx="1247446" cy="286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3" name="直接连接符 32"/>
          <p:cNvCxnSpPr/>
          <p:nvPr/>
        </p:nvCxnSpPr>
        <p:spPr>
          <a:xfrm>
            <a:off x="6598588" y="5935398"/>
            <a:ext cx="124744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2" grpId="0" animBg="1"/>
      <p:bldP spid="25" grpId="0" animBg="1"/>
      <p:bldP spid="28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905390" y="1440190"/>
            <a:ext cx="9081477" cy="452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新经济政策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随着国内战争的结束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苏俄政府放弃了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战时共产主义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开始实行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新经济政策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粮食税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农民纳税后的余粮可以在市场上自由买卖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退还一部分收归国有的企业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让国内外资本经营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在一定范围进行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自由贸易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允许商品生产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恢复商品货币关系。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新经济政策允许多种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经济形式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大力发展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商品经济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新经济政策提高了人民的生产积极性。到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国民经济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恢复工作基本完成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苏维埃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政权得以进一步巩固。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新经济政策是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列宁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建设社会主义思想的一大转变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它对小农占优势的国家走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社会主义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道路具有深远的指导意义。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43667" y="1786597"/>
            <a:ext cx="1936763" cy="432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8519728" y="2205132"/>
            <a:ext cx="19367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985734" y="2363372"/>
            <a:ext cx="1599139" cy="278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961795" y="2627163"/>
            <a:ext cx="1599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594851" y="2777274"/>
            <a:ext cx="1005283" cy="278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3570912" y="3041065"/>
            <a:ext cx="10052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036036" y="3179298"/>
            <a:ext cx="1250574" cy="319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9012097" y="3484435"/>
            <a:ext cx="12505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584873" y="3924887"/>
            <a:ext cx="1261897" cy="380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/>
          <p:cNvCxnSpPr/>
          <p:nvPr/>
        </p:nvCxnSpPr>
        <p:spPr>
          <a:xfrm>
            <a:off x="5560934" y="4290904"/>
            <a:ext cx="12618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9036035" y="3896880"/>
            <a:ext cx="1226635" cy="380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/>
          <p:cNvCxnSpPr/>
          <p:nvPr/>
        </p:nvCxnSpPr>
        <p:spPr>
          <a:xfrm>
            <a:off x="9012096" y="4262897"/>
            <a:ext cx="12266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9570608" y="4355924"/>
            <a:ext cx="1250573" cy="3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/>
          <p:cNvCxnSpPr/>
          <p:nvPr/>
        </p:nvCxnSpPr>
        <p:spPr>
          <a:xfrm>
            <a:off x="9546669" y="4661059"/>
            <a:ext cx="12505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404692" y="4675344"/>
            <a:ext cx="1005283" cy="442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0" name="直接连接符 29"/>
          <p:cNvCxnSpPr/>
          <p:nvPr/>
        </p:nvCxnSpPr>
        <p:spPr>
          <a:xfrm>
            <a:off x="4380753" y="5103077"/>
            <a:ext cx="10052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600134" y="5142161"/>
            <a:ext cx="809841" cy="388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3" name="直接连接符 32"/>
          <p:cNvCxnSpPr/>
          <p:nvPr/>
        </p:nvCxnSpPr>
        <p:spPr>
          <a:xfrm>
            <a:off x="4600134" y="5447478"/>
            <a:ext cx="8098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766353" y="5530811"/>
            <a:ext cx="1382421" cy="373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6" name="直接连接符 35"/>
          <p:cNvCxnSpPr/>
          <p:nvPr/>
        </p:nvCxnSpPr>
        <p:spPr>
          <a:xfrm>
            <a:off x="3742414" y="5890246"/>
            <a:ext cx="138242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7" grpId="0" animBg="1"/>
      <p:bldP spid="22" grpId="0" animBg="1"/>
      <p:bldP spid="26" grpId="0" animBg="1"/>
      <p:bldP spid="29" grpId="0" animBg="1"/>
      <p:bldP spid="32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697895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社会主义工业化和农业集体化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社会主义工业化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在联共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十四大上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斯大林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社会主义工业化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的总路线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优先发展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重工业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苏联启动了社会主义工业化的进程。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:1928—1932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苏联实施第一个五年计划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工业化全面加速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开始由一个经济落后的农业国向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工业国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1933—1937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苏联实施第二个五年计划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工业总产值跃居欧洲第一、世界第二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成为世界工业强国。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6387" y="2546252"/>
            <a:ext cx="1120837" cy="348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7422448" y="2880381"/>
            <a:ext cx="11208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855544" y="3010494"/>
            <a:ext cx="1120837" cy="292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831605" y="3288344"/>
            <a:ext cx="11208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636164" y="4192981"/>
            <a:ext cx="960390" cy="308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6612224" y="4487052"/>
            <a:ext cx="9603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4762"/>
            <a:ext cx="7365218" cy="412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农业集体化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为了适应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工业化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快速发展的要求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摆脱粮食供应困难。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年年底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十五大通过了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逐步开展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农业集体化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苏联在全国范围内实行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全盘集体化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开展了大规模农业集体化运动。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农业集体化运动使农村发生翻天覆地的变化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是苏联社会主义建设事业的重要组成部分。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农业集体化运动违背了列宁提出的改造农民的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自愿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和逐步的原则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忽视了农民的切身利益。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3187" y="1885072"/>
            <a:ext cx="1092701" cy="390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4679248" y="2261403"/>
            <a:ext cx="10927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032000" y="3137095"/>
            <a:ext cx="1695939" cy="492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2008060" y="3602047"/>
            <a:ext cx="16959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032000" y="3629025"/>
            <a:ext cx="1986915" cy="300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322830" y="3915410"/>
            <a:ext cx="1753235" cy="38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159635" y="5079365"/>
            <a:ext cx="635000" cy="478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2160579" y="5557457"/>
            <a:ext cx="6102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901028"/>
            <a:ext cx="8128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苏联模式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苏联颁布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新宪法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斯大林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创建的苏联模式形成。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苏联跻身于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工业化国家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的行列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为后来取得世界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反法西斯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战争的胜利奠定了物质基础。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高度集权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的模式偏向发展重工业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忽视轻工业和农业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违背经济规律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国民经济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发展比例失调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不利于社会经济的持续发展和人民生活水平的提高。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en-US" sz="2200" dirty="0"/>
          </a:p>
        </p:txBody>
      </p:sp>
      <p:sp>
        <p:nvSpPr>
          <p:cNvPr id="3" name="矩形 2"/>
          <p:cNvSpPr/>
          <p:nvPr/>
        </p:nvSpPr>
        <p:spPr>
          <a:xfrm>
            <a:off x="6096000" y="2391508"/>
            <a:ext cx="1106658" cy="292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6072060" y="2669366"/>
            <a:ext cx="11066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461947" y="2377224"/>
            <a:ext cx="1106657" cy="292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8438008" y="2655082"/>
            <a:ext cx="11066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0978" y="3168962"/>
            <a:ext cx="1556936" cy="348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5467038" y="3502825"/>
            <a:ext cx="15569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494560" y="3517111"/>
            <a:ext cx="1416258" cy="432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2470620" y="3935458"/>
            <a:ext cx="14162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138515" y="4002422"/>
            <a:ext cx="1352463" cy="354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4114576" y="4342615"/>
            <a:ext cx="13524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467038" y="4356900"/>
            <a:ext cx="1352462" cy="325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/>
          <p:cNvCxnSpPr/>
          <p:nvPr/>
        </p:nvCxnSpPr>
        <p:spPr>
          <a:xfrm>
            <a:off x="5443098" y="4668525"/>
            <a:ext cx="13524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54607"/>
            <a:ext cx="8128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彼得格勒武装起义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《十月革命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阵痛与震荡》一书这样描述一位伟人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对武装起义时机的把握上显示出他的远见和敏锐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在发动起义的关键时刻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像是一头笼中的狮子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在斯莫尔尼宫房间里走动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在骂人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在吼叫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这描绘出了一个历史瞬间的伟人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一个鲜活的伟人。这位伟人是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托尔斯泰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亚历山大二世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斯大林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列宁在《论无产阶级在这次革命中的任务》中说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俄国当前形势的特点是从革命第一阶段向革命第二阶段过渡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布尔什维克党的任务是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使政权转移到无产阶级和贫苦农民手中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。俄国最终完成这一任务是通过下列哪一历史事件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二月革命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十月革命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27605" y="3128777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6700799" y="5434358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3.“1917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震撼世界的十月革命爆发。以此为起点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这个占世界陆地面积五分之一的国家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开始了一次对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世纪的历史产生深刻影响的伟大实践。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伟大实践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推翻了沙皇俄国专制统治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建立了第一个社会主义政权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建立了资产阶级临时政府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退出第一次世界大战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13673" y="2960202"/>
            <a:ext cx="390882" cy="30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283051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新经济政策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新经济政策一执行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混乱和饥荒马上就开始平息下去了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城市恢复了生机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市场上的商店又开始有产品的供应了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物价也随之下降。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材料中反映新经济政策的影响是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促进了经济的迅速恢复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取得了国内战争的胜利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迅速实现了苏联工业化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导致了苏联的最终解体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5.1921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美国青年阿曼德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哈默成为第一个获得苏俄石棉矿特许经营权的外国人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他获此经营权源于苏俄的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战时共产主义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农业集体化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年新宪法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6898" y="2616591"/>
            <a:ext cx="395460" cy="264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7132319" y="5050302"/>
            <a:ext cx="295479" cy="264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448</Words>
  <Application>Microsoft Office PowerPoint</Application>
  <PresentationFormat>宽屏</PresentationFormat>
  <Paragraphs>78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Adobe 黑体 Std R</vt:lpstr>
      <vt:lpstr>NEU-BZ-S92</vt:lpstr>
      <vt:lpstr>等线</vt:lpstr>
      <vt:lpstr>等线 Light</vt:lpstr>
      <vt:lpstr>楷体</vt:lpstr>
      <vt:lpstr>宋体</vt:lpstr>
      <vt:lpstr>微软雅黑</vt:lpstr>
      <vt:lpstr>Arial</vt:lpstr>
      <vt:lpstr>Times New Roman</vt:lpstr>
      <vt:lpstr>主题1</vt:lpstr>
      <vt:lpstr>Document</vt:lpstr>
      <vt:lpstr>第二单元　动荡与变革的时代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95</cp:revision>
  <dcterms:created xsi:type="dcterms:W3CDTF">2018-07-26T10:36:00Z</dcterms:created>
  <dcterms:modified xsi:type="dcterms:W3CDTF">2019-01-03T09:22:09Z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