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sldIdLst>
    <p:sldId id="262" r:id="rId2"/>
    <p:sldId id="264" r:id="rId3"/>
    <p:sldId id="307" r:id="rId4"/>
    <p:sldId id="308" r:id="rId5"/>
    <p:sldId id="306" r:id="rId6"/>
    <p:sldId id="309" r:id="rId7"/>
    <p:sldId id="310" r:id="rId8"/>
    <p:sldId id="260" r:id="rId9"/>
    <p:sldId id="311" r:id="rId10"/>
    <p:sldId id="312" r:id="rId11"/>
    <p:sldId id="313" r:id="rId12"/>
    <p:sldId id="314" r:id="rId13"/>
    <p:sldId id="315"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40" autoAdjust="0"/>
    <p:restoredTop sz="94268" autoAdjust="0"/>
  </p:normalViewPr>
  <p:slideViewPr>
    <p:cSldViewPr snapToGrid="0">
      <p:cViewPr varScale="1">
        <p:scale>
          <a:sx n="84" d="100"/>
          <a:sy n="84" d="100"/>
        </p:scale>
        <p:origin x="270" y="96"/>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1277916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634234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8750103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16683385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41961" y="469878"/>
            <a:ext cx="1889696"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课前自主预习</a:t>
            </a:r>
          </a:p>
        </p:txBody>
      </p:sp>
    </p:spTree>
    <p:extLst>
      <p:ext uri="{BB962C8B-B14F-4D97-AF65-F5344CB8AC3E}">
        <p14:creationId xmlns:p14="http://schemas.microsoft.com/office/powerpoint/2010/main" val="23352256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5645022" y="469877"/>
            <a:ext cx="1931435"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课堂基础达标</a:t>
            </a:r>
          </a:p>
        </p:txBody>
      </p:sp>
    </p:spTree>
    <p:extLst>
      <p:ext uri="{BB962C8B-B14F-4D97-AF65-F5344CB8AC3E}">
        <p14:creationId xmlns:p14="http://schemas.microsoft.com/office/powerpoint/2010/main" val="28294018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sp>
        <p:nvSpPr>
          <p:cNvPr id="10" name="同侧圆角矩形 9">
            <a:hlinkClick r:id="rId2" action="ppaction://hlinksldjump" tooltip="点击进入"/>
          </p:cNvPr>
          <p:cNvSpPr/>
          <p:nvPr userDrawn="1"/>
        </p:nvSpPr>
        <p:spPr>
          <a:xfrm>
            <a:off x="8346221" y="469877"/>
            <a:ext cx="1929893"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课后巩固提升</a:t>
            </a:r>
          </a:p>
        </p:txBody>
      </p:sp>
    </p:spTree>
    <p:extLst>
      <p:ext uri="{BB962C8B-B14F-4D97-AF65-F5344CB8AC3E}">
        <p14:creationId xmlns:p14="http://schemas.microsoft.com/office/powerpoint/2010/main" val="9485934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7849250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789400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2822333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2523218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242747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0064137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3606521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42650903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5481950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52" r:id="rId16"/>
    <p:sldLayoutId id="2147483656"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15.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第二单元　动荡与变革的时代</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14D5F05-9C93-4424-A09F-41186A10C0B7}"/>
              </a:ext>
            </a:extLst>
          </p:cNvPr>
          <p:cNvSpPr>
            <a:spLocks noChangeAspect="1"/>
          </p:cNvSpPr>
          <p:nvPr/>
        </p:nvSpPr>
        <p:spPr>
          <a:xfrm>
            <a:off x="2032000" y="1302507"/>
            <a:ext cx="8128000" cy="493500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辨别下列史实的正误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在该题前的括号内错误的打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正确的打</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并加以改正。</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  )1930</a:t>
            </a:r>
            <a:r>
              <a:rPr lang="zh-CN" altLang="zh-CN" sz="2200" dirty="0">
                <a:solidFill>
                  <a:srgbClr val="000000"/>
                </a:solidFill>
                <a:latin typeface="Times New Roman" panose="02020603050405020304" pitchFamily="18" charset="0"/>
                <a:cs typeface="Times New Roman" panose="02020603050405020304" pitchFamily="18" charset="0"/>
              </a:rPr>
              <a:t>年甘地发动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食盐进军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非暴力不合作运动开始。</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改正</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非暴力不合作运动</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改为</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第二次非暴力不合作运动</a:t>
            </a:r>
            <a:r>
              <a:rPr lang="en-US" altLang="zh-CN" sz="2200" dirty="0">
                <a:solidFill>
                  <a:srgbClr val="FF00FF"/>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土耳其人民在危急关头奋起保卫祖国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推翻了奥斯曼帝国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建立了土耳其帝国。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改正</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土耳其帝国</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改为</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土耳其共和国</a:t>
            </a:r>
            <a:r>
              <a:rPr lang="en-US" altLang="zh-CN" sz="2200" dirty="0">
                <a:solidFill>
                  <a:srgbClr val="FF00FF"/>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3  )1923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凯末尔政府废除了与协约国签订的《洛桑条约》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取得了民族独立。</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改正</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《洛桑条约》</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改为</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《色佛尔条约》</a:t>
            </a:r>
            <a:r>
              <a:rPr lang="en-US" altLang="zh-CN" sz="2200" dirty="0">
                <a:solidFill>
                  <a:srgbClr val="FF00FF"/>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FF"/>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4  )“</a:t>
            </a:r>
            <a:r>
              <a:rPr lang="zh-CN" altLang="zh-CN" sz="2200" dirty="0">
                <a:solidFill>
                  <a:srgbClr val="000000"/>
                </a:solidFill>
                <a:latin typeface="Times New Roman" panose="02020603050405020304" pitchFamily="18" charset="0"/>
                <a:cs typeface="Times New Roman" panose="02020603050405020304" pitchFamily="18" charset="0"/>
              </a:rPr>
              <a:t>甘地主义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提倡建立平等、团结、互助社会。</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改正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9B044E33-0A53-4D30-86F6-AAA85B0C50FC}"/>
              </a:ext>
            </a:extLst>
          </p:cNvPr>
          <p:cNvSpPr/>
          <p:nvPr/>
        </p:nvSpPr>
        <p:spPr>
          <a:xfrm>
            <a:off x="2428077" y="2180493"/>
            <a:ext cx="301056" cy="326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F401EB1A-2065-4ABB-A129-3EFBC7C98123}"/>
              </a:ext>
            </a:extLst>
          </p:cNvPr>
          <p:cNvSpPr/>
          <p:nvPr/>
        </p:nvSpPr>
        <p:spPr>
          <a:xfrm>
            <a:off x="2428077" y="2990814"/>
            <a:ext cx="301056" cy="326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id="{0ADF2067-7E01-44C9-86B3-FBFEE2259FC4}"/>
              </a:ext>
            </a:extLst>
          </p:cNvPr>
          <p:cNvSpPr/>
          <p:nvPr/>
        </p:nvSpPr>
        <p:spPr>
          <a:xfrm>
            <a:off x="2428077" y="4276539"/>
            <a:ext cx="301056" cy="326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id="{97D51617-CD9C-4B34-854E-7FF6D884BCF8}"/>
              </a:ext>
            </a:extLst>
          </p:cNvPr>
          <p:cNvSpPr/>
          <p:nvPr/>
        </p:nvSpPr>
        <p:spPr>
          <a:xfrm>
            <a:off x="2428077" y="5392378"/>
            <a:ext cx="160378" cy="326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000570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A943F6D-FCD4-4B28-863F-29CBF3F71646}"/>
              </a:ext>
            </a:extLst>
          </p:cNvPr>
          <p:cNvSpPr>
            <a:spLocks noChangeAspect="1"/>
          </p:cNvSpPr>
          <p:nvPr/>
        </p:nvSpPr>
        <p:spPr>
          <a:xfrm>
            <a:off x="2032000" y="1153146"/>
            <a:ext cx="8128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回答问题。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土布是印度人民团结的象征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是印度经济自由和平等的象征。</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印度</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甘地</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大英帝国近百年的殖民统治在这小小的盐粒的攻击下岌岌可危。</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田鸽、蒋祝平《甘地图传》</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以上材料涉及甘地两次非暴力不合作运动的标志物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土布和食盐。为什么它们会成为当时印度人民争取民族独立的武器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其中甘地倡导的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土布运动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体现了一种什么精神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9979F321-88B4-41C9-8E15-9D3C2484C6A8}"/>
              </a:ext>
            </a:extLst>
          </p:cNvPr>
          <p:cNvSpPr>
            <a:spLocks noChangeAspect="1"/>
          </p:cNvSpPr>
          <p:nvPr/>
        </p:nvSpPr>
        <p:spPr>
          <a:xfrm>
            <a:off x="1876358" y="5123721"/>
            <a:ext cx="8128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原因</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土布和食盐涉及人们生活的基本需求</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穿和吃</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可触动印度人的民族感情。精神</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维护民族经济</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争取民族独立的精神。</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525715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679B1C7F-F531-4A45-AF72-432FA8498B25}"/>
              </a:ext>
            </a:extLst>
          </p:cNvPr>
          <p:cNvGraphicFramePr>
            <a:graphicFrameLocks noChangeAspect="1"/>
          </p:cNvGraphicFramePr>
          <p:nvPr>
            <p:extLst>
              <p:ext uri="{D42A27DB-BD31-4B8C-83A1-F6EECF244321}">
                <p14:modId xmlns:p14="http://schemas.microsoft.com/office/powerpoint/2010/main" val="4071017757"/>
              </p:ext>
            </p:extLst>
          </p:nvPr>
        </p:nvGraphicFramePr>
        <p:xfrm>
          <a:off x="2032000" y="1108372"/>
          <a:ext cx="8128000" cy="3416652"/>
        </p:xfrm>
        <a:graphic>
          <a:graphicData uri="http://schemas.openxmlformats.org/presentationml/2006/ole">
            <mc:AlternateContent xmlns:mc="http://schemas.openxmlformats.org/markup-compatibility/2006">
              <mc:Choice xmlns:v="urn:schemas-microsoft-com:vml" Requires="v">
                <p:oleObj spid="_x0000_s1028" name="Document" r:id="rId3" imgW="3837004" imgH="1615372" progId="Word.Document.12">
                  <p:embed/>
                </p:oleObj>
              </mc:Choice>
              <mc:Fallback>
                <p:oleObj name="Document" r:id="rId3" imgW="3837004" imgH="1615372" progId="Word.Document.12">
                  <p:embed/>
                  <p:pic>
                    <p:nvPicPr>
                      <p:cNvPr id="0" name=""/>
                      <p:cNvPicPr/>
                      <p:nvPr/>
                    </p:nvPicPr>
                    <p:blipFill>
                      <a:blip r:embed="rId4"/>
                      <a:stretch>
                        <a:fillRect/>
                      </a:stretch>
                    </p:blipFill>
                    <p:spPr>
                      <a:xfrm>
                        <a:off x="2032000" y="1108372"/>
                        <a:ext cx="8128000" cy="3416652"/>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1F3B01A1-B5E3-49CB-8F35-5198B1D835E0}"/>
              </a:ext>
            </a:extLst>
          </p:cNvPr>
          <p:cNvSpPr>
            <a:spLocks noChangeAspect="1"/>
          </p:cNvSpPr>
          <p:nvPr/>
        </p:nvSpPr>
        <p:spPr>
          <a:xfrm>
            <a:off x="2032000" y="4525024"/>
            <a:ext cx="8128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抵制英国经济侵略</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复兴民族经济</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沉重打击殖民统治</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鼓舞人民反对殖民统治的信心</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使印度民族意识高涨</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推动独立运动的发展。</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078127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FD6AA08-C84B-4103-8EA5-E1517FDBD14C}"/>
              </a:ext>
            </a:extLst>
          </p:cNvPr>
          <p:cNvSpPr>
            <a:spLocks noChangeAspect="1"/>
          </p:cNvSpPr>
          <p:nvPr/>
        </p:nvSpPr>
        <p:spPr>
          <a:xfrm>
            <a:off x="2032000" y="1157132"/>
            <a:ext cx="8128000" cy="168488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我们国家与我国民族的唯一使命是用我们的刺刀把敌人从我们的土地上赶走。</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土耳其</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凯末尔</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根据材料三结合所学知识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回答凯末尔革命的影响。</a:t>
            </a:r>
            <a:endParaRPr lang="zh-CN" altLang="en-US" sz="2200" dirty="0"/>
          </a:p>
        </p:txBody>
      </p:sp>
      <p:sp>
        <p:nvSpPr>
          <p:cNvPr id="3" name="矩形 2">
            <a:extLst>
              <a:ext uri="{FF2B5EF4-FFF2-40B4-BE49-F238E27FC236}">
                <a16:creationId xmlns:a16="http://schemas.microsoft.com/office/drawing/2014/main" id="{C64AB45E-7ED4-4A9B-8550-690ABB13D6FC}"/>
              </a:ext>
            </a:extLst>
          </p:cNvPr>
          <p:cNvSpPr>
            <a:spLocks noChangeAspect="1"/>
          </p:cNvSpPr>
          <p:nvPr/>
        </p:nvSpPr>
        <p:spPr>
          <a:xfrm>
            <a:off x="2032000" y="3606064"/>
            <a:ext cx="8128000" cy="20948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凯末尔革命沉重打击了帝国主义的殖民体系</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结束了奥斯曼帝国</a:t>
            </a:r>
            <a:r>
              <a:rPr lang="en-US" altLang="zh-CN" sz="2200" dirty="0">
                <a:solidFill>
                  <a:srgbClr val="FF00FF"/>
                </a:solidFill>
                <a:latin typeface="Times New Roman" panose="02020603050405020304" pitchFamily="18" charset="0"/>
                <a:cs typeface="Times New Roman" panose="02020603050405020304" pitchFamily="18" charset="0"/>
              </a:rPr>
              <a:t>600</a:t>
            </a:r>
            <a:r>
              <a:rPr lang="zh-CN" altLang="zh-CN" sz="2200" dirty="0">
                <a:solidFill>
                  <a:srgbClr val="FF00FF"/>
                </a:solidFill>
                <a:latin typeface="Times New Roman" panose="02020603050405020304" pitchFamily="18" charset="0"/>
                <a:cs typeface="Times New Roman" panose="02020603050405020304" pitchFamily="18" charset="0"/>
              </a:rPr>
              <a:t>多年的封建君主专制和神权统治</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建立了民主共和国</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使土耳其摆脱了民族危机</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为发展民族经济、文化和促进社会进步创造了前提条件。</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676324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9B88DDB-238C-44EF-9BD3-A83F79E81130}"/>
              </a:ext>
            </a:extLst>
          </p:cNvPr>
          <p:cNvSpPr>
            <a:spLocks noChangeAspect="1"/>
          </p:cNvSpPr>
          <p:nvPr/>
        </p:nvSpPr>
        <p:spPr>
          <a:xfrm>
            <a:off x="1265676" y="1097479"/>
            <a:ext cx="9660647" cy="5341270"/>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1</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非暴力不合作运动</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第一次世界大战后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英国殖民当局对印度实行高压政策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并制造了屠杀和平请愿群众的</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阿姆利则　</a:t>
            </a:r>
            <a:r>
              <a:rPr lang="zh-CN" altLang="zh-CN" sz="2200" dirty="0">
                <a:solidFill>
                  <a:srgbClr val="000000"/>
                </a:solidFill>
                <a:latin typeface="Times New Roman" panose="02020603050405020304" pitchFamily="18" charset="0"/>
                <a:cs typeface="Times New Roman" panose="02020603050405020304" pitchFamily="18" charset="0"/>
              </a:rPr>
              <a:t>惨案。</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)1929</a:t>
            </a:r>
            <a:r>
              <a:rPr lang="zh-CN" altLang="zh-CN" sz="2200" dirty="0">
                <a:solidFill>
                  <a:srgbClr val="000000"/>
                </a:solidFill>
                <a:latin typeface="Times New Roman" panose="02020603050405020304" pitchFamily="18" charset="0"/>
                <a:cs typeface="Times New Roman" panose="02020603050405020304" pitchFamily="18" charset="0"/>
              </a:rPr>
              <a:t>年世界</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经济危机　</a:t>
            </a:r>
            <a:r>
              <a:rPr lang="zh-CN" altLang="zh-CN" sz="2200" dirty="0">
                <a:solidFill>
                  <a:srgbClr val="000000"/>
                </a:solidFill>
                <a:latin typeface="Times New Roman" panose="02020603050405020304" pitchFamily="18" charset="0"/>
                <a:cs typeface="Times New Roman" panose="02020603050405020304" pitchFamily="18" charset="0"/>
              </a:rPr>
              <a:t>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英国进一步加紧对印度的压榨与掠夺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加剧了印度社会的各种矛盾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年代初印度人民的</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反英　</a:t>
            </a:r>
            <a:r>
              <a:rPr lang="zh-CN" altLang="zh-CN" sz="2200" dirty="0">
                <a:solidFill>
                  <a:srgbClr val="000000"/>
                </a:solidFill>
                <a:latin typeface="Times New Roman" panose="02020603050405020304" pitchFamily="18" charset="0"/>
                <a:cs typeface="Times New Roman" panose="02020603050405020304" pitchFamily="18" charset="0"/>
              </a:rPr>
              <a:t>斗争重新高涨。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领导人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甘地　</a:t>
            </a:r>
            <a:r>
              <a:rPr lang="zh-CN" altLang="zh-CN" sz="2200" dirty="0">
                <a:solidFill>
                  <a:srgbClr val="000000"/>
                </a:solidFill>
                <a:latin typeface="Times New Roman" panose="02020603050405020304" pitchFamily="18" charset="0"/>
                <a:cs typeface="Times New Roman" panose="02020603050405020304" pitchFamily="18" charset="0"/>
              </a:rPr>
              <a:t>是印度非暴力不合作运动的领导人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圣雄甘地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是印度民族解放运动的领导人和印度</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国大党　</a:t>
            </a:r>
            <a:r>
              <a:rPr lang="zh-CN" altLang="zh-CN" sz="2200" dirty="0">
                <a:solidFill>
                  <a:srgbClr val="000000"/>
                </a:solidFill>
                <a:latin typeface="Times New Roman" panose="02020603050405020304" pitchFamily="18" charset="0"/>
                <a:cs typeface="Times New Roman" panose="02020603050405020304" pitchFamily="18" charset="0"/>
              </a:rPr>
              <a:t>领袖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现代印度的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过程</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英国的暴行激怒了印度人民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甘地领导的</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非暴力不合作　</a:t>
            </a:r>
            <a:r>
              <a:rPr lang="zh-CN" altLang="zh-CN" sz="2200" dirty="0">
                <a:solidFill>
                  <a:srgbClr val="000000"/>
                </a:solidFill>
                <a:latin typeface="Times New Roman" panose="02020603050405020304" pitchFamily="18" charset="0"/>
                <a:cs typeface="Times New Roman" panose="02020603050405020304" pitchFamily="18" charset="0"/>
              </a:rPr>
              <a:t>运动由此开始。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)1930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甘地发动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食盐进军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第二次非暴力不合作运动开始。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1FD973BA-AB62-4F7C-9185-F460D827B28D}"/>
              </a:ext>
            </a:extLst>
          </p:cNvPr>
          <p:cNvSpPr/>
          <p:nvPr/>
        </p:nvSpPr>
        <p:spPr>
          <a:xfrm>
            <a:off x="2892311" y="2419643"/>
            <a:ext cx="1384267" cy="2558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id="{ADBB8EDC-534E-4EB6-91A0-152C453B6654}"/>
              </a:ext>
            </a:extLst>
          </p:cNvPr>
          <p:cNvCxnSpPr>
            <a:cxnSpLocks/>
          </p:cNvCxnSpPr>
          <p:nvPr/>
        </p:nvCxnSpPr>
        <p:spPr>
          <a:xfrm>
            <a:off x="2892311" y="2722183"/>
            <a:ext cx="138426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3841F5D9-A265-4A5C-BE88-B6709A227230}"/>
              </a:ext>
            </a:extLst>
          </p:cNvPr>
          <p:cNvSpPr/>
          <p:nvPr/>
        </p:nvSpPr>
        <p:spPr>
          <a:xfrm>
            <a:off x="3398748" y="2768832"/>
            <a:ext cx="1567147" cy="390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id="{2D6501D3-F35D-4D83-B6C1-8E0D2CE0FE6B}"/>
              </a:ext>
            </a:extLst>
          </p:cNvPr>
          <p:cNvCxnSpPr>
            <a:cxnSpLocks/>
          </p:cNvCxnSpPr>
          <p:nvPr/>
        </p:nvCxnSpPr>
        <p:spPr>
          <a:xfrm>
            <a:off x="3398748" y="3205630"/>
            <a:ext cx="15671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0C566966-C522-4C91-830E-9B3731758215}"/>
              </a:ext>
            </a:extLst>
          </p:cNvPr>
          <p:cNvSpPr/>
          <p:nvPr/>
        </p:nvSpPr>
        <p:spPr>
          <a:xfrm>
            <a:off x="8252101" y="3158982"/>
            <a:ext cx="807493" cy="390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id="{DCC11B7A-D45B-4D3A-AF45-57C25696689E}"/>
              </a:ext>
            </a:extLst>
          </p:cNvPr>
          <p:cNvCxnSpPr>
            <a:cxnSpLocks/>
          </p:cNvCxnSpPr>
          <p:nvPr/>
        </p:nvCxnSpPr>
        <p:spPr>
          <a:xfrm>
            <a:off x="8252101" y="3494001"/>
            <a:ext cx="8074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E69CA83D-D4C4-444C-9422-4AD54453686E}"/>
              </a:ext>
            </a:extLst>
          </p:cNvPr>
          <p:cNvSpPr/>
          <p:nvPr/>
        </p:nvSpPr>
        <p:spPr>
          <a:xfrm>
            <a:off x="2526551" y="3901944"/>
            <a:ext cx="1018508" cy="390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id="{6632EE20-FDF3-415B-8AAB-99CB0F01AEB9}"/>
              </a:ext>
            </a:extLst>
          </p:cNvPr>
          <p:cNvCxnSpPr>
            <a:cxnSpLocks/>
          </p:cNvCxnSpPr>
          <p:nvPr/>
        </p:nvCxnSpPr>
        <p:spPr>
          <a:xfrm>
            <a:off x="2526550" y="4338742"/>
            <a:ext cx="10185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id="{F1691E68-C556-40ED-B7BE-4723FCABFDC5}"/>
              </a:ext>
            </a:extLst>
          </p:cNvPr>
          <p:cNvSpPr/>
          <p:nvPr/>
        </p:nvSpPr>
        <p:spPr>
          <a:xfrm>
            <a:off x="5586745" y="4292094"/>
            <a:ext cx="1018509" cy="4367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id="{378624B1-7AFD-4443-9062-7AF672ACEEEF}"/>
              </a:ext>
            </a:extLst>
          </p:cNvPr>
          <p:cNvCxnSpPr>
            <a:cxnSpLocks/>
          </p:cNvCxnSpPr>
          <p:nvPr/>
        </p:nvCxnSpPr>
        <p:spPr>
          <a:xfrm>
            <a:off x="5586745" y="4775541"/>
            <a:ext cx="10185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id="{C0FB1096-2078-467C-86A4-3AEDD04B1C1B}"/>
              </a:ext>
            </a:extLst>
          </p:cNvPr>
          <p:cNvSpPr/>
          <p:nvPr/>
        </p:nvSpPr>
        <p:spPr>
          <a:xfrm>
            <a:off x="6869964" y="5205049"/>
            <a:ext cx="1950479" cy="284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id="{1DAF41A0-A263-45C5-A462-0111C795A53C}"/>
              </a:ext>
            </a:extLst>
          </p:cNvPr>
          <p:cNvCxnSpPr>
            <a:cxnSpLocks/>
          </p:cNvCxnSpPr>
          <p:nvPr/>
        </p:nvCxnSpPr>
        <p:spPr>
          <a:xfrm>
            <a:off x="6869964" y="5535721"/>
            <a:ext cx="19504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id="{27CCF315-FFFB-492E-8C78-8BCB1BA61D8D}"/>
              </a:ext>
            </a:extLst>
          </p:cNvPr>
          <p:cNvSpPr/>
          <p:nvPr/>
        </p:nvSpPr>
        <p:spPr>
          <a:xfrm>
            <a:off x="4276578" y="5916798"/>
            <a:ext cx="1310167" cy="4367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5" name="直接连接符 24">
            <a:extLst>
              <a:ext uri="{FF2B5EF4-FFF2-40B4-BE49-F238E27FC236}">
                <a16:creationId xmlns:a16="http://schemas.microsoft.com/office/drawing/2014/main" id="{A5F67E05-9F98-4160-A89A-F842411E2E89}"/>
              </a:ext>
            </a:extLst>
          </p:cNvPr>
          <p:cNvCxnSpPr>
            <a:cxnSpLocks/>
          </p:cNvCxnSpPr>
          <p:nvPr/>
        </p:nvCxnSpPr>
        <p:spPr>
          <a:xfrm>
            <a:off x="4276578" y="6400245"/>
            <a:ext cx="131016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4" grpId="0" animBg="1"/>
      <p:bldP spid="17" grpId="0" animBg="1"/>
      <p:bldP spid="21" grpId="0" animBg="1"/>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BE432A7-4F35-4F05-9594-A92DAF5E1072}"/>
              </a:ext>
            </a:extLst>
          </p:cNvPr>
          <p:cNvSpPr>
            <a:spLocks noChangeAspect="1"/>
          </p:cNvSpPr>
          <p:nvPr/>
        </p:nvSpPr>
        <p:spPr>
          <a:xfrm>
            <a:off x="2032000" y="2104160"/>
            <a:ext cx="8128000" cy="290368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2</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凯末尔革命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土耳其在第一次世界大战中战败投降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面临着国家领土被肢解的命运。</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领导人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这场革命的领导人是</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凯末尔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他是现代土耳其国家的创建者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被称为土耳其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国父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1934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他被授予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阿塔图尔克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的称号。</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凯末尔革命是一场</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资产阶级　</a:t>
            </a:r>
            <a:r>
              <a:rPr lang="zh-CN" altLang="zh-CN" sz="2200" dirty="0">
                <a:solidFill>
                  <a:srgbClr val="000000"/>
                </a:solidFill>
                <a:latin typeface="Times New Roman" panose="02020603050405020304" pitchFamily="18" charset="0"/>
                <a:cs typeface="Times New Roman" panose="02020603050405020304" pitchFamily="18" charset="0"/>
              </a:rPr>
              <a:t>革命。</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7785BAEF-3BC1-44A1-9EB9-DCEC58B53FA5}"/>
              </a:ext>
            </a:extLst>
          </p:cNvPr>
          <p:cNvSpPr/>
          <p:nvPr/>
        </p:nvSpPr>
        <p:spPr>
          <a:xfrm>
            <a:off x="5691781" y="3429000"/>
            <a:ext cx="1398336" cy="366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id="{CBE7BFE2-FEAD-4FC9-B623-1B5D102F2D75}"/>
              </a:ext>
            </a:extLst>
          </p:cNvPr>
          <p:cNvCxnSpPr>
            <a:cxnSpLocks/>
          </p:cNvCxnSpPr>
          <p:nvPr/>
        </p:nvCxnSpPr>
        <p:spPr>
          <a:xfrm>
            <a:off x="5691781" y="3717371"/>
            <a:ext cx="13983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1D6A5228-9B7A-41F6-B226-8F478B5D2D65}"/>
              </a:ext>
            </a:extLst>
          </p:cNvPr>
          <p:cNvSpPr/>
          <p:nvPr/>
        </p:nvSpPr>
        <p:spPr>
          <a:xfrm>
            <a:off x="4847720" y="3764020"/>
            <a:ext cx="844061" cy="366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id="{EFC2CE6A-2703-4D30-92E9-F3B24C3EEE52}"/>
              </a:ext>
            </a:extLst>
          </p:cNvPr>
          <p:cNvCxnSpPr>
            <a:cxnSpLocks/>
          </p:cNvCxnSpPr>
          <p:nvPr/>
        </p:nvCxnSpPr>
        <p:spPr>
          <a:xfrm>
            <a:off x="4847720" y="4176869"/>
            <a:ext cx="8440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A289F9C7-BBB0-4165-B6EB-E3486CCC9DED}"/>
              </a:ext>
            </a:extLst>
          </p:cNvPr>
          <p:cNvSpPr/>
          <p:nvPr/>
        </p:nvSpPr>
        <p:spPr>
          <a:xfrm>
            <a:off x="5430507" y="4629361"/>
            <a:ext cx="1277223" cy="366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id="{38B39DDF-8C2A-40E4-9C6D-C7FFF765DF15}"/>
              </a:ext>
            </a:extLst>
          </p:cNvPr>
          <p:cNvCxnSpPr>
            <a:cxnSpLocks/>
          </p:cNvCxnSpPr>
          <p:nvPr/>
        </p:nvCxnSpPr>
        <p:spPr>
          <a:xfrm>
            <a:off x="5430507" y="5042210"/>
            <a:ext cx="12772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8914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406EF38-66E3-47BC-8B3F-069ABF7DFFF0}"/>
              </a:ext>
            </a:extLst>
          </p:cNvPr>
          <p:cNvSpPr>
            <a:spLocks noChangeAspect="1"/>
          </p:cNvSpPr>
          <p:nvPr/>
        </p:nvSpPr>
        <p:spPr>
          <a:xfrm>
            <a:off x="1187856" y="1164630"/>
            <a:ext cx="9644268" cy="4528740"/>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过程</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)1920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凯末尔在安卡拉召开</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大国民会议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决定建立</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国民政府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反帝武装斗争进入新阶段。凯末尔政府依靠广大群众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争取苏俄援助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改善同</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伊斯兰　</a:t>
            </a:r>
            <a:r>
              <a:rPr lang="zh-CN" altLang="zh-CN" sz="2200" dirty="0">
                <a:solidFill>
                  <a:srgbClr val="000000"/>
                </a:solidFill>
                <a:latin typeface="Times New Roman" panose="02020603050405020304" pitchFamily="18" charset="0"/>
                <a:cs typeface="Times New Roman" panose="02020603050405020304" pitchFamily="18" charset="0"/>
              </a:rPr>
              <a:t>国家的关系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集中力量反对英国和希腊的武装侵略。</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)1923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凯末尔政府废除了此前土耳其与协约国签订的损害土耳其主权的《色佛尔条约》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签订《</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洛桑条约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土耳其取得了民族独立。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)1923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大国民议会宣布成立</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土耳其共和国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首都为安卡拉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凯末尔当选为第一任总统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现代土耳其民族国家就此诞生。</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凯末尔革命沉重打击了</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帝国主义　</a:t>
            </a:r>
            <a:r>
              <a:rPr lang="zh-CN" altLang="zh-CN" sz="2200" dirty="0">
                <a:solidFill>
                  <a:srgbClr val="000000"/>
                </a:solidFill>
                <a:latin typeface="Times New Roman" panose="02020603050405020304" pitchFamily="18" charset="0"/>
                <a:cs typeface="Times New Roman" panose="02020603050405020304" pitchFamily="18" charset="0"/>
              </a:rPr>
              <a:t>的殖民体系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结束了</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奥斯曼帝国　</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cs typeface="Times New Roman" panose="02020603050405020304" pitchFamily="18" charset="0"/>
              </a:rPr>
              <a:t>多年的封建君主专制和神权统治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民主共和国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使土耳其摆脱了民族危机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为发展民族经济、文化和促进社会进步创造了前提条件。</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97A98A55-DBC9-416D-AF20-96E85208A7F0}"/>
              </a:ext>
            </a:extLst>
          </p:cNvPr>
          <p:cNvSpPr/>
          <p:nvPr/>
        </p:nvSpPr>
        <p:spPr>
          <a:xfrm>
            <a:off x="5874660" y="1610837"/>
            <a:ext cx="1651555" cy="3657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id="{A0F48625-36D2-4630-8D6E-2A7DCAC169CD}"/>
              </a:ext>
            </a:extLst>
          </p:cNvPr>
          <p:cNvCxnSpPr>
            <a:cxnSpLocks/>
          </p:cNvCxnSpPr>
          <p:nvPr/>
        </p:nvCxnSpPr>
        <p:spPr>
          <a:xfrm>
            <a:off x="5874661" y="1976595"/>
            <a:ext cx="16515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A930C4F2-C3FF-4236-9147-61CE82514876}"/>
              </a:ext>
            </a:extLst>
          </p:cNvPr>
          <p:cNvSpPr/>
          <p:nvPr/>
        </p:nvSpPr>
        <p:spPr>
          <a:xfrm>
            <a:off x="9011757" y="1483292"/>
            <a:ext cx="1382137" cy="483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id="{DC71B0BD-DF11-4511-B21F-86BE15D83251}"/>
              </a:ext>
            </a:extLst>
          </p:cNvPr>
          <p:cNvCxnSpPr>
            <a:cxnSpLocks/>
          </p:cNvCxnSpPr>
          <p:nvPr/>
        </p:nvCxnSpPr>
        <p:spPr>
          <a:xfrm>
            <a:off x="9011757" y="1945721"/>
            <a:ext cx="13821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C9262422-16C8-464A-904E-FC631A685534}"/>
              </a:ext>
            </a:extLst>
          </p:cNvPr>
          <p:cNvSpPr/>
          <p:nvPr/>
        </p:nvSpPr>
        <p:spPr>
          <a:xfrm>
            <a:off x="1187856" y="2433711"/>
            <a:ext cx="1131183" cy="382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id="{B8E7872D-525D-49D6-AB7B-04A091D7C540}"/>
              </a:ext>
            </a:extLst>
          </p:cNvPr>
          <p:cNvCxnSpPr>
            <a:cxnSpLocks/>
          </p:cNvCxnSpPr>
          <p:nvPr/>
        </p:nvCxnSpPr>
        <p:spPr>
          <a:xfrm>
            <a:off x="1187856" y="2862860"/>
            <a:ext cx="11311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B63E4B8B-26A9-473D-B570-A26FE0612129}"/>
              </a:ext>
            </a:extLst>
          </p:cNvPr>
          <p:cNvSpPr/>
          <p:nvPr/>
        </p:nvSpPr>
        <p:spPr>
          <a:xfrm>
            <a:off x="4861789" y="3227500"/>
            <a:ext cx="1356132" cy="3657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矩形 15">
            <a:extLst>
              <a:ext uri="{FF2B5EF4-FFF2-40B4-BE49-F238E27FC236}">
                <a16:creationId xmlns:a16="http://schemas.microsoft.com/office/drawing/2014/main" id="{A894C516-3AFE-46B3-A035-17DAC37F9FD5}"/>
              </a:ext>
            </a:extLst>
          </p:cNvPr>
          <p:cNvSpPr/>
          <p:nvPr/>
        </p:nvSpPr>
        <p:spPr>
          <a:xfrm>
            <a:off x="6096000" y="3593255"/>
            <a:ext cx="1866314" cy="446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id="{EE90AD8C-3B2A-4C9C-8853-D84431AB0F9D}"/>
              </a:ext>
            </a:extLst>
          </p:cNvPr>
          <p:cNvCxnSpPr>
            <a:cxnSpLocks/>
          </p:cNvCxnSpPr>
          <p:nvPr/>
        </p:nvCxnSpPr>
        <p:spPr>
          <a:xfrm>
            <a:off x="6096000" y="3959095"/>
            <a:ext cx="18663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4C2829C4-4B39-4468-88B9-AE80F0BB804E}"/>
              </a:ext>
            </a:extLst>
          </p:cNvPr>
          <p:cNvSpPr/>
          <p:nvPr/>
        </p:nvSpPr>
        <p:spPr>
          <a:xfrm>
            <a:off x="5183592" y="4405216"/>
            <a:ext cx="1356132" cy="438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id="{3A013017-F495-43C7-B895-92851E0A4801}"/>
              </a:ext>
            </a:extLst>
          </p:cNvPr>
          <p:cNvCxnSpPr>
            <a:cxnSpLocks/>
          </p:cNvCxnSpPr>
          <p:nvPr/>
        </p:nvCxnSpPr>
        <p:spPr>
          <a:xfrm>
            <a:off x="5183591" y="4748763"/>
            <a:ext cx="13561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1713DF4E-5C79-401A-8280-4F55D895CCDB}"/>
              </a:ext>
            </a:extLst>
          </p:cNvPr>
          <p:cNvSpPr/>
          <p:nvPr/>
        </p:nvSpPr>
        <p:spPr>
          <a:xfrm>
            <a:off x="9123056" y="4405214"/>
            <a:ext cx="1568390" cy="438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4" name="直接连接符 23">
            <a:extLst>
              <a:ext uri="{FF2B5EF4-FFF2-40B4-BE49-F238E27FC236}">
                <a16:creationId xmlns:a16="http://schemas.microsoft.com/office/drawing/2014/main" id="{A43CA43B-38BF-4479-8A15-9C3AD6902130}"/>
              </a:ext>
            </a:extLst>
          </p:cNvPr>
          <p:cNvCxnSpPr>
            <a:cxnSpLocks/>
          </p:cNvCxnSpPr>
          <p:nvPr/>
        </p:nvCxnSpPr>
        <p:spPr>
          <a:xfrm>
            <a:off x="9123056" y="4693587"/>
            <a:ext cx="13821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05E5DDE4-8AD1-4A9B-8B78-8C2CBDB5DFB7}"/>
              </a:ext>
            </a:extLst>
          </p:cNvPr>
          <p:cNvSpPr/>
          <p:nvPr/>
        </p:nvSpPr>
        <p:spPr>
          <a:xfrm>
            <a:off x="6539723" y="4844153"/>
            <a:ext cx="1866314" cy="3658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8" name="直接连接符 27">
            <a:extLst>
              <a:ext uri="{FF2B5EF4-FFF2-40B4-BE49-F238E27FC236}">
                <a16:creationId xmlns:a16="http://schemas.microsoft.com/office/drawing/2014/main" id="{B77BD695-4829-4600-BBB9-1CB53F15EDD4}"/>
              </a:ext>
            </a:extLst>
          </p:cNvPr>
          <p:cNvCxnSpPr>
            <a:cxnSpLocks/>
          </p:cNvCxnSpPr>
          <p:nvPr/>
        </p:nvCxnSpPr>
        <p:spPr>
          <a:xfrm>
            <a:off x="6539723" y="5256644"/>
            <a:ext cx="18663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7234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0" grpId="0" animBg="1"/>
      <p:bldP spid="13" grpId="0" animBg="1"/>
      <p:bldP spid="16" grpId="0" animBg="1"/>
      <p:bldP spid="19" grpId="0" animBg="1"/>
      <p:bldP spid="23" grpId="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0997180-EB11-4EB6-845C-3D793906CA93}"/>
              </a:ext>
            </a:extLst>
          </p:cNvPr>
          <p:cNvSpPr>
            <a:spLocks noChangeAspect="1"/>
          </p:cNvSpPr>
          <p:nvPr/>
        </p:nvSpPr>
        <p:spPr>
          <a:xfrm>
            <a:off x="2032000" y="2305465"/>
            <a:ext cx="8128000" cy="25010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1</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非暴力不合作运动</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1.1922</a:t>
            </a:r>
            <a:r>
              <a:rPr lang="zh-CN" altLang="zh-CN" sz="2200" dirty="0">
                <a:solidFill>
                  <a:srgbClr val="000000"/>
                </a:solidFill>
                <a:latin typeface="Times New Roman" panose="02020603050405020304" pitchFamily="18" charset="0"/>
                <a:cs typeface="Times New Roman" panose="02020603050405020304" pitchFamily="18" charset="0"/>
              </a:rPr>
              <a:t>年甘地和国大党停止非暴力不合作运动的主要原因是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群众斗争突破了非暴力的限制</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英国殖民者的残酷镇压</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英国同意印度有限自治</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资产阶级退出运动</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FF00FF"/>
                </a:solidFill>
                <a:latin typeface="Times New Roman" panose="02020603050405020304" pitchFamily="18" charset="0"/>
                <a:cs typeface="Times New Roman" panose="02020603050405020304" pitchFamily="18" charset="0"/>
              </a:rPr>
              <a:t>甘地停止非暴力不合作运动是因为出现了暴力事件。</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3C06CED0-1EE9-44AE-BE96-B5B5FC3BE19F}"/>
              </a:ext>
            </a:extLst>
          </p:cNvPr>
          <p:cNvSpPr/>
          <p:nvPr/>
        </p:nvSpPr>
        <p:spPr>
          <a:xfrm>
            <a:off x="9481624" y="2729132"/>
            <a:ext cx="365761" cy="4063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748E0C7-5542-4346-AD93-4FE85E45F1EC}"/>
              </a:ext>
            </a:extLst>
          </p:cNvPr>
          <p:cNvSpPr>
            <a:spLocks noChangeAspect="1"/>
          </p:cNvSpPr>
          <p:nvPr/>
        </p:nvSpPr>
        <p:spPr>
          <a:xfrm>
            <a:off x="2032000" y="1901028"/>
            <a:ext cx="8128000" cy="33099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印度诗人泰戈尔曾写道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在使人们断绝邪恶的斗争中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或许他</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指甘地</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不会成功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或许他会像佛陀和耶稣一样遭到失败。但是他的一生对子孙后代是一种教益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人民永远牢记着他。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诗人如此评价甘地是因为他</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多次组织群众性的非暴力不合作运动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被印度人民尊称为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圣雄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领导印度人民实现了民族独立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创立的非暴力不合作理论成为宝贵的思想财富</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2C068143-DB2E-405B-857A-E84B84347664}"/>
              </a:ext>
            </a:extLst>
          </p:cNvPr>
          <p:cNvSpPr/>
          <p:nvPr/>
        </p:nvSpPr>
        <p:spPr>
          <a:xfrm>
            <a:off x="5092505" y="3108569"/>
            <a:ext cx="295422" cy="3204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853623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F83DC29-332A-4E27-B4EC-AA765CEFD389}"/>
              </a:ext>
            </a:extLst>
          </p:cNvPr>
          <p:cNvSpPr>
            <a:spLocks noChangeAspect="1"/>
          </p:cNvSpPr>
          <p:nvPr/>
        </p:nvSpPr>
        <p:spPr>
          <a:xfrm>
            <a:off x="2032000" y="1497059"/>
            <a:ext cx="8128000" cy="493500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2</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凯末尔革命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第一次世界大战结束后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凯末尔领导土耳其人民开展了轰轰烈烈的革命运动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这场革命的首要任务是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非暴力不合作</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发展资本主义</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维护民族独立</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建立国民政府</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凯末尔领导的资产阶级革命取得胜利的原因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凯末尔领导土耳其人民坚决抵抗外来侵略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反封建斗争较为彻底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结束了封建君主专制和神权统治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凯末尔的正确领导及人民群众的拥护和支持</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实行政教合一的政策</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①②③</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22F04DC7-6A80-46D0-A32D-D3B2929F3E01}"/>
              </a:ext>
            </a:extLst>
          </p:cNvPr>
          <p:cNvSpPr/>
          <p:nvPr/>
        </p:nvSpPr>
        <p:spPr>
          <a:xfrm>
            <a:off x="6521776" y="2419643"/>
            <a:ext cx="301056" cy="326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id="{D3AF8025-373C-4461-9DE5-8ED0FFAFE50B}"/>
              </a:ext>
            </a:extLst>
          </p:cNvPr>
          <p:cNvSpPr/>
          <p:nvPr/>
        </p:nvSpPr>
        <p:spPr>
          <a:xfrm>
            <a:off x="7855862" y="3638331"/>
            <a:ext cx="301056" cy="326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662817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65B1174-E546-4DFC-A277-012140C3383A}"/>
              </a:ext>
            </a:extLst>
          </p:cNvPr>
          <p:cNvSpPr>
            <a:spLocks noChangeAspect="1"/>
          </p:cNvSpPr>
          <p:nvPr/>
        </p:nvSpPr>
        <p:spPr>
          <a:xfrm>
            <a:off x="2032000" y="1157740"/>
            <a:ext cx="8128000" cy="53412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甘地及其非暴力不合作运动之所以能够被印度国大党所接受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是因为非暴力不合作运动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能发动群众起来抵制英国的侵略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能始终把群众运动限制在一定的范围内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符合印度民族资产阶级的利益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可以消除印度的种姓制度</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凯末尔执政后不久就发起了一次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帽子革命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。当时土耳其男子都戴一种红色圆筒毡帽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费兹帽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具有宗教意义。凯末尔下令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国民要改戴欧式礼帽。他这样做主要是为了</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废除土耳其的陈规陋习</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彻底消灭宗教在社会中的影响</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改革传统服饰以消除封建思想的影响</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推动社会向世俗化、现代化方向迈进</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F8AF285E-4BC9-478B-9648-30E37268BEB3}"/>
              </a:ext>
            </a:extLst>
          </p:cNvPr>
          <p:cNvSpPr/>
          <p:nvPr/>
        </p:nvSpPr>
        <p:spPr>
          <a:xfrm>
            <a:off x="5072804" y="1688123"/>
            <a:ext cx="301056" cy="326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FC7CC512-3AE4-4B6D-B196-D896B6646D21}"/>
              </a:ext>
            </a:extLst>
          </p:cNvPr>
          <p:cNvSpPr/>
          <p:nvPr/>
        </p:nvSpPr>
        <p:spPr>
          <a:xfrm>
            <a:off x="7647192" y="4529796"/>
            <a:ext cx="301056" cy="326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89A8AE2-9B46-4E1B-86BA-92A792FD2CD2}"/>
              </a:ext>
            </a:extLst>
          </p:cNvPr>
          <p:cNvSpPr>
            <a:spLocks noChangeAspect="1"/>
          </p:cNvSpPr>
          <p:nvPr/>
        </p:nvSpPr>
        <p:spPr>
          <a:xfrm>
            <a:off x="2032000" y="1291630"/>
            <a:ext cx="8128000" cy="452874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土耳其货币里拉上印有凯末尔的头像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凯末尔是个独裁者</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凯末尔执政以来土耳其经济持续繁荣</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凯末尔建立了农村银行</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凯末尔革命和改革影响深远</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甘地和凯末尔是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世纪亚洲民族解放运动的杰出代表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两人的共同之处是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为争取民族独立而斗争</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反对西方的现代文明</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承担反帝反封建的任务</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建立了新兴民族国家</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6BFBF65E-1265-4C04-8525-96B946CDA5FF}"/>
              </a:ext>
            </a:extLst>
          </p:cNvPr>
          <p:cNvSpPr/>
          <p:nvPr/>
        </p:nvSpPr>
        <p:spPr>
          <a:xfrm>
            <a:off x="7576853" y="1291630"/>
            <a:ext cx="315122" cy="438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EAF8BADF-2FE7-4CCF-8725-F979BAD7EBBF}"/>
              </a:ext>
            </a:extLst>
          </p:cNvPr>
          <p:cNvSpPr/>
          <p:nvPr/>
        </p:nvSpPr>
        <p:spPr>
          <a:xfrm>
            <a:off x="3426884" y="3756073"/>
            <a:ext cx="301056" cy="326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744032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theme/theme1.xml><?xml version="1.0" encoding="utf-8"?>
<a:theme xmlns:a="http://schemas.openxmlformats.org/drawingml/2006/main" name="主题1">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495F55C3-BCB8-43E4-BE41-79890888AFFD}" vid="{85AAE06D-575B-4811-9F45-F30046BE448E}"/>
    </a:ext>
  </a:extLst>
</a:theme>
</file>

<file path=docProps/app.xml><?xml version="1.0" encoding="utf-8"?>
<Properties xmlns="http://schemas.openxmlformats.org/officeDocument/2006/extended-properties" xmlns:vt="http://schemas.openxmlformats.org/officeDocument/2006/docPropsVTypes">
  <Template>主题1</Template>
  <TotalTime>571</TotalTime>
  <Words>542</Words>
  <Application>Microsoft Office PowerPoint</Application>
  <PresentationFormat>宽屏</PresentationFormat>
  <Paragraphs>76</Paragraphs>
  <Slides>13</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13</vt:i4>
      </vt:variant>
    </vt:vector>
  </HeadingPairs>
  <TitlesOfParts>
    <vt:vector size="23" baseType="lpstr">
      <vt:lpstr>Adobe 黑体 Std R</vt:lpstr>
      <vt:lpstr>NEU-BZ-S92</vt:lpstr>
      <vt:lpstr>等线</vt:lpstr>
      <vt:lpstr>等线 Light</vt:lpstr>
      <vt:lpstr>微软雅黑</vt:lpstr>
      <vt:lpstr>Arial</vt:lpstr>
      <vt:lpstr>Cambria Math</vt:lpstr>
      <vt:lpstr>Times New Roman</vt:lpstr>
      <vt:lpstr>主题1</vt:lpstr>
      <vt:lpstr>Document</vt:lpstr>
      <vt:lpstr>第二单元　动荡与变革的时代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数据的收集与整理</dc:title>
  <dc:creator>Administrator</dc:creator>
  <cp:lastModifiedBy>dearedu</cp:lastModifiedBy>
  <cp:revision>92</cp:revision>
  <dcterms:created xsi:type="dcterms:W3CDTF">2018-07-26T10:36:45Z</dcterms:created>
  <dcterms:modified xsi:type="dcterms:W3CDTF">2019-01-03T09:21:58Z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