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sldIdLst>
    <p:sldId id="262" r:id="rId2"/>
    <p:sldId id="264" r:id="rId3"/>
    <p:sldId id="307" r:id="rId4"/>
    <p:sldId id="308" r:id="rId5"/>
    <p:sldId id="309" r:id="rId6"/>
    <p:sldId id="310" r:id="rId7"/>
    <p:sldId id="306" r:id="rId8"/>
    <p:sldId id="311" r:id="rId9"/>
    <p:sldId id="312" r:id="rId10"/>
    <p:sldId id="313" r:id="rId11"/>
    <p:sldId id="314" r:id="rId12"/>
    <p:sldId id="260" r:id="rId13"/>
    <p:sldId id="315" r:id="rId14"/>
    <p:sldId id="316" r:id="rId15"/>
    <p:sldId id="317" r:id="rId16"/>
    <p:sldId id="318" r:id="rId17"/>
    <p:sldId id="319" r:id="rId18"/>
    <p:sldId id="320" r:id="rId19"/>
    <p:sldId id="32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1256036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25970451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0470248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398845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extLst>
      <p:ext uri="{BB962C8B-B14F-4D97-AF65-F5344CB8AC3E}">
        <p14:creationId xmlns:p14="http://schemas.microsoft.com/office/powerpoint/2010/main" val="1957754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extLst>
      <p:ext uri="{BB962C8B-B14F-4D97-AF65-F5344CB8AC3E}">
        <p14:creationId xmlns:p14="http://schemas.microsoft.com/office/powerpoint/2010/main" val="7355939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extLst>
      <p:ext uri="{BB962C8B-B14F-4D97-AF65-F5344CB8AC3E}">
        <p14:creationId xmlns:p14="http://schemas.microsoft.com/office/powerpoint/2010/main" val="13268416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624552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059298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42626587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556840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236607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957966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2610325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1879322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37275056"/>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50" r:id="rId16"/>
    <p:sldLayoutId id="2147483654"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5.xml"/><Relationship Id="rId1" Type="http://schemas.openxmlformats.org/officeDocument/2006/relationships/vmlDrawing" Target="../drawings/vmlDrawing4.vml"/><Relationship Id="rId4" Type="http://schemas.openxmlformats.org/officeDocument/2006/relationships/image" Target="../media/image5.emf"/></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Word_Document4.docx"/><Relationship Id="rId2" Type="http://schemas.openxmlformats.org/officeDocument/2006/relationships/slideLayout" Target="../slideLayouts/slideLayout15.xml"/><Relationship Id="rId1" Type="http://schemas.openxmlformats.org/officeDocument/2006/relationships/vmlDrawing" Target="../drawings/vmlDrawing5.vml"/><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Document5.docx"/><Relationship Id="rId2" Type="http://schemas.openxmlformats.org/officeDocument/2006/relationships/slideLayout" Target="../slideLayouts/slideLayout15.xml"/><Relationship Id="rId1" Type="http://schemas.openxmlformats.org/officeDocument/2006/relationships/vmlDrawing" Target="../drawings/vmlDrawing6.vml"/><Relationship Id="rId4" Type="http://schemas.openxmlformats.org/officeDocument/2006/relationships/image" Target="../media/image7.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第二单元　动荡与变革的时代</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697895"/>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罗斯福新政的措施中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兴办公共工程的目的是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减少失业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刺激消费</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方便人民生活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促进社会进步</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赢得国人信任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罗斯福说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我们正在努力奋斗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挽救一个伟大的、宝贵的政府。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据此分析罗斯福新政的根本目的</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消除经济危机</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加强国家对经济的干预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改善人民生活</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维护资本主义制度</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7939341" y="1697895"/>
            <a:ext cx="252159" cy="3595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6224841" y="4218203"/>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198339"/>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阅读材料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回答问题。</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0030101010101" pitchFamily="2"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英国经济学家凯恩斯专门给当时的美国总统写了一封信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他在信中说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您已经成为各国力求在现行制度范围内运用明智试验以纠正我们社会弊病的人们的委托人。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根据材料结合所学知识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说说为挽救经济危机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美国采取的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明智试验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是什么。有何特别之处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2032000" y="3953103"/>
            <a:ext cx="8128000" cy="56766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罗斯福新政。加强国家对经济的大规模干预和指导。</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2032000" y="1901028"/>
            <a:ext cx="8128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美国农产品批发价格指数从</a:t>
            </a:r>
            <a:r>
              <a:rPr lang="en-US" altLang="zh-CN" sz="2200" dirty="0">
                <a:solidFill>
                  <a:srgbClr val="000000"/>
                </a:solidFill>
                <a:latin typeface="Times New Roman" panose="02020603050405020304" pitchFamily="18" charset="0"/>
                <a:cs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104.9</a:t>
            </a:r>
            <a:r>
              <a:rPr lang="zh-CN" altLang="zh-CN" sz="2200" dirty="0">
                <a:solidFill>
                  <a:srgbClr val="000000"/>
                </a:solidFill>
                <a:latin typeface="Times New Roman" panose="02020603050405020304" pitchFamily="18" charset="0"/>
                <a:cs typeface="Times New Roman" panose="02020603050405020304" pitchFamily="18" charset="0"/>
              </a:rPr>
              <a:t>下降到</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48.2,</a:t>
            </a:r>
            <a:r>
              <a:rPr lang="zh-CN" altLang="zh-CN" sz="2200" dirty="0">
                <a:solidFill>
                  <a:srgbClr val="000000"/>
                </a:solidFill>
                <a:latin typeface="Times New Roman" panose="02020603050405020304" pitchFamily="18" charset="0"/>
                <a:cs typeface="Times New Roman" panose="02020603050405020304" pitchFamily="18" charset="0"/>
              </a:rPr>
              <a:t>下降了</a:t>
            </a:r>
            <a:r>
              <a:rPr lang="en-US" altLang="zh-CN" sz="2200" dirty="0">
                <a:solidFill>
                  <a:srgbClr val="000000"/>
                </a:solidFill>
                <a:latin typeface="Times New Roman" panose="02020603050405020304" pitchFamily="18" charset="0"/>
                <a:cs typeface="Times New Roman" panose="02020603050405020304" pitchFamily="18" charset="0"/>
              </a:rPr>
              <a:t>54%</a:t>
            </a:r>
            <a:r>
              <a:rPr lang="zh-CN" altLang="zh-CN" sz="2200" dirty="0">
                <a:solidFill>
                  <a:srgbClr val="000000"/>
                </a:solidFill>
                <a:latin typeface="Times New Roman" panose="02020603050405020304" pitchFamily="18" charset="0"/>
                <a:cs typeface="Times New Roman" panose="02020603050405020304" pitchFamily="18" charset="0"/>
              </a:rPr>
              <a:t>。在世界市场上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小麦批发价格下跌了</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大豆、棉花、黄麻、咖啡等跌价</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以上。导致上述现象出现的主要原因是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经济危机的爆发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罗斯福新政的实施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苏联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计划的干扰</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世界大战的破坏</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p:cNvSpPr/>
          <p:nvPr/>
        </p:nvSpPr>
        <p:spPr>
          <a:xfrm>
            <a:off x="2300541" y="3152696"/>
            <a:ext cx="277559" cy="403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697895"/>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我曾修过一条铁路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使它运行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它与时间赛跑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我曾修过一条铁路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如今它已建成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能给我一角钱吗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我曾建过一座塔楼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直逼太阳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用了砖瓦、铆钉和石灰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我曾建过一座塔楼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如今它已竣工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兄弟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能给我一角钱吗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这是美国</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年代非常流行的一首歌的歌词。这首歌流行的背景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工业革命造成贫富两极分化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经济危机造成工人生活贫困</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自由经济带来美国经济普遍繁荣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英国对北美地区的殖民统治</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5967412" y="3417848"/>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664226" y="968849"/>
          <a:ext cx="6707649" cy="6696548"/>
        </p:xfrm>
        <a:graphic>
          <a:graphicData uri="http://schemas.openxmlformats.org/presentationml/2006/ole">
            <mc:AlternateContent xmlns:mc="http://schemas.openxmlformats.org/markup-compatibility/2006">
              <mc:Choice xmlns:v="urn:schemas-microsoft-com:vml" Requires="v">
                <p:oleObj spid="_x0000_s5126" name="Document" r:id="rId3" imgW="3839210" imgH="3832860" progId="Word.Document.12">
                  <p:embed/>
                </p:oleObj>
              </mc:Choice>
              <mc:Fallback>
                <p:oleObj name="Document" r:id="rId3" imgW="3839210" imgH="3832860" progId="Word.Document.12">
                  <p:embed/>
                  <p:pic>
                    <p:nvPicPr>
                      <p:cNvPr id="0" name="图片 5122"/>
                      <p:cNvPicPr/>
                      <p:nvPr/>
                    </p:nvPicPr>
                    <p:blipFill>
                      <a:blip r:embed="rId4"/>
                      <a:stretch>
                        <a:fillRect/>
                      </a:stretch>
                    </p:blipFill>
                    <p:spPr>
                      <a:xfrm>
                        <a:off x="2664226" y="968849"/>
                        <a:ext cx="6707649" cy="6696548"/>
                      </a:xfrm>
                      <a:prstGeom prst="rect">
                        <a:avLst/>
                      </a:prstGeom>
                    </p:spPr>
                  </p:pic>
                </p:oleObj>
              </mc:Fallback>
            </mc:AlternateContent>
          </a:graphicData>
        </a:graphic>
      </p:graphicFrame>
      <p:sp>
        <p:nvSpPr>
          <p:cNvPr id="3" name="矩形 2"/>
          <p:cNvSpPr/>
          <p:nvPr/>
        </p:nvSpPr>
        <p:spPr>
          <a:xfrm>
            <a:off x="2820125" y="1574799"/>
            <a:ext cx="215175" cy="2527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4891341" y="3290848"/>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847674"/>
          <a:ext cx="8128000" cy="3416652"/>
        </p:xfrm>
        <a:graphic>
          <a:graphicData uri="http://schemas.openxmlformats.org/presentationml/2006/ole">
            <mc:AlternateContent xmlns:mc="http://schemas.openxmlformats.org/markup-compatibility/2006">
              <mc:Choice xmlns:v="urn:schemas-microsoft-com:vml" Requires="v">
                <p:oleObj spid="_x0000_s6150" name="Document" r:id="rId3" imgW="3839210" imgH="1614170" progId="Word.Document.12">
                  <p:embed/>
                </p:oleObj>
              </mc:Choice>
              <mc:Fallback>
                <p:oleObj name="Document" r:id="rId3" imgW="3839210" imgH="1614170" progId="Word.Document.12">
                  <p:embed/>
                  <p:pic>
                    <p:nvPicPr>
                      <p:cNvPr id="0" name="图片 6146"/>
                      <p:cNvPicPr/>
                      <p:nvPr/>
                    </p:nvPicPr>
                    <p:blipFill>
                      <a:blip r:embed="rId4"/>
                      <a:stretch>
                        <a:fillRect/>
                      </a:stretch>
                    </p:blipFill>
                    <p:spPr>
                      <a:xfrm>
                        <a:off x="2032000" y="1847674"/>
                        <a:ext cx="8128000" cy="3416652"/>
                      </a:xfrm>
                      <a:prstGeom prst="rect">
                        <a:avLst/>
                      </a:prstGeom>
                    </p:spPr>
                  </p:pic>
                </p:oleObj>
              </mc:Fallback>
            </mc:AlternateContent>
          </a:graphicData>
        </a:graphic>
      </p:graphicFrame>
      <p:sp>
        <p:nvSpPr>
          <p:cNvPr id="3" name="矩形 2"/>
          <p:cNvSpPr/>
          <p:nvPr/>
        </p:nvSpPr>
        <p:spPr>
          <a:xfrm>
            <a:off x="8599741" y="2275103"/>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157739"/>
            <a:ext cx="8128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林肯和罗斯福是美国历史上两位著名的总统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他们在职期间都取得了卓著的政绩。从结果上看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林肯政府的施政措施和罗斯福新政的相同点是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维护了国家统一</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巩固了美国的资本主义制度</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加强了国家对经济的干预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一定程度上改变了国内的种族歧视状态</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面对经济大危机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新上任的罗斯福总统实行了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罗斯福新政的作用不包括</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恢复和发展了美国的经济</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开创了资产阶级政府干预经济的先河</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改变了资本主义私有制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美国联邦政府的权力明显加强</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3697541" y="2059203"/>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3954716" y="4522494"/>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939138"/>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发生在</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世纪初的经济大危机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影响深远。阅读材料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黑色星期四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见证了歇斯底里的疯狂。经纪人们鬼哭狼嚎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扯掉自己的衣领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试图跟上抛售指令</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年初到</a:t>
            </a:r>
            <a:r>
              <a:rPr lang="en-US" altLang="zh-CN" sz="2200" dirty="0">
                <a:solidFill>
                  <a:srgbClr val="000000"/>
                </a:solidFill>
                <a:latin typeface="Times New Roman" panose="02020603050405020304" pitchFamily="18" charset="0"/>
                <a:cs typeface="Times New Roman" panose="02020603050405020304" pitchFamily="18" charset="0"/>
              </a:rPr>
              <a:t>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总共有</a:t>
            </a:r>
            <a:r>
              <a:rPr lang="en-US" altLang="zh-CN" sz="2200" dirty="0">
                <a:solidFill>
                  <a:srgbClr val="000000"/>
                </a:solidFill>
                <a:latin typeface="Times New Roman" panose="02020603050405020304" pitchFamily="18" charset="0"/>
                <a:cs typeface="Times New Roman" panose="02020603050405020304" pitchFamily="18" charset="0"/>
              </a:rPr>
              <a:t>773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家国有银行倒闭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涉及存款超过</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另有</a:t>
            </a:r>
            <a:r>
              <a:rPr lang="en-US" altLang="zh-CN" sz="2200" dirty="0">
                <a:solidFill>
                  <a:srgbClr val="000000"/>
                </a:solidFill>
                <a:latin typeface="Times New Roman" panose="02020603050405020304" pitchFamily="18" charset="0"/>
                <a:cs typeface="Times New Roman" panose="02020603050405020304" pitchFamily="18" charset="0"/>
              </a:rPr>
              <a:t>3604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家州银行破产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涉及的存款超过</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1930—1932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总共有</a:t>
            </a:r>
            <a:r>
              <a:rPr lang="en-US" altLang="zh-CN" sz="2200" dirty="0">
                <a:solidFill>
                  <a:srgbClr val="000000"/>
                </a:solidFill>
                <a:latin typeface="Times New Roman" panose="02020603050405020304" pitchFamily="18" charset="0"/>
                <a:cs typeface="Times New Roman" panose="02020603050405020304" pitchFamily="18" charset="0"/>
              </a:rPr>
              <a:t>85000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家企业破产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留下了</a:t>
            </a:r>
            <a:r>
              <a:rPr lang="en-US" altLang="zh-CN" sz="2200" dirty="0">
                <a:solidFill>
                  <a:srgbClr val="000000"/>
                </a:solidFill>
                <a:latin typeface="Times New Roman" panose="02020603050405020304" pitchFamily="18" charset="0"/>
                <a:cs typeface="Times New Roman" panose="02020603050405020304" pitchFamily="18" charset="0"/>
              </a:rPr>
              <a:t>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亿美元的债务</a:t>
            </a:r>
            <a:r>
              <a:rPr lang="en-US" altLang="zh-CN" sz="2200" dirty="0">
                <a:solidFill>
                  <a:srgbClr val="000000"/>
                </a:solidFill>
                <a:latin typeface="Times New Roman" panose="02020603050405020304" pitchFamily="18" charset="0"/>
                <a:cs typeface="Times New Roman" panose="02020603050405020304" pitchFamily="18" charset="0"/>
              </a:rPr>
              <a:t>;5000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家银行停止支付</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西雅图、洛杉矶和芝加哥都出现了失业者的小规模示威。同月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鲍威利区等待领救济的队伍每天有</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多人。</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1895813" y="4655348"/>
            <a:ext cx="8128000" cy="495950"/>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年代美国经济大危机的表现。</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p:cNvSpPr>
            <a:spLocks noChangeAspect="1"/>
          </p:cNvSpPr>
          <p:nvPr/>
        </p:nvSpPr>
        <p:spPr>
          <a:xfrm>
            <a:off x="2040647" y="5151298"/>
            <a:ext cx="8128000" cy="87600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股市崩溃</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银行倒闭</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企业破产</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工人失业</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社会动荡。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2032000" y="1092715"/>
          <a:ext cx="8128000" cy="4926570"/>
        </p:xfrm>
        <a:graphic>
          <a:graphicData uri="http://schemas.openxmlformats.org/presentationml/2006/ole">
            <mc:AlternateContent xmlns:mc="http://schemas.openxmlformats.org/markup-compatibility/2006">
              <mc:Choice xmlns:v="urn:schemas-microsoft-com:vml" Requires="v">
                <p:oleObj spid="_x0000_s1030" name="Document" r:id="rId3" imgW="3839210" imgH="2326005" progId="Word.Document.12">
                  <p:embed/>
                </p:oleObj>
              </mc:Choice>
              <mc:Fallback>
                <p:oleObj name="Document" r:id="rId3" imgW="3839210" imgH="2326005" progId="Word.Document.12">
                  <p:embed/>
                  <p:pic>
                    <p:nvPicPr>
                      <p:cNvPr id="0" name="图片 1026"/>
                      <p:cNvPicPr/>
                      <p:nvPr/>
                    </p:nvPicPr>
                    <p:blipFill>
                      <a:blip r:embed="rId4"/>
                      <a:stretch>
                        <a:fillRect/>
                      </a:stretch>
                    </p:blipFill>
                    <p:spPr>
                      <a:xfrm>
                        <a:off x="2032000" y="1092715"/>
                        <a:ext cx="8128000" cy="4926570"/>
                      </a:xfrm>
                      <a:prstGeom prst="rect">
                        <a:avLst/>
                      </a:prstGeom>
                    </p:spPr>
                  </p:pic>
                </p:oleObj>
              </mc:Fallback>
            </mc:AlternateContent>
          </a:graphicData>
        </a:graphic>
      </p:graphicFrame>
      <p:sp>
        <p:nvSpPr>
          <p:cNvPr id="5" name="矩形 4"/>
          <p:cNvSpPr>
            <a:spLocks noChangeAspect="1"/>
          </p:cNvSpPr>
          <p:nvPr/>
        </p:nvSpPr>
        <p:spPr>
          <a:xfrm>
            <a:off x="2032000" y="4977127"/>
            <a:ext cx="8128000" cy="12822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核心措施</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强化国家对工业生产的调节和控制。特点</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国家干预经济。</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137677"/>
            <a:ext cx="8128000" cy="168488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中国共产党机关报《新华日报》社论中指出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罗斯福用大无畏的精神推行新政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渡过了危机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安定了国民生活。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根据材料三结合所学知识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分析罗斯福新政的历史意义。</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a:spLocks noChangeAspect="1"/>
          </p:cNvSpPr>
          <p:nvPr/>
        </p:nvSpPr>
        <p:spPr>
          <a:xfrm>
            <a:off x="2032000" y="3191169"/>
            <a:ext cx="8128000" cy="16885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罗斯福新政缓和了危机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使资本主义制度得到调整与巩固</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或维护了美国的民主制度</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政府的权力得到加强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国家干预经济的能力得到提升。</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1166319"/>
            <a:ext cx="8128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经济大危机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背景</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资本主义世界处于相对稳定时期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资本主义国家的经济呈现繁荣状态。</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战后的美国资本主义经济高速发展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物质财富增加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成为世界上最富裕的国家。这段时期也称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柯立芝繁荣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自由放任　</a:t>
            </a:r>
            <a:r>
              <a:rPr lang="zh-CN" altLang="zh-CN" sz="2200" dirty="0">
                <a:solidFill>
                  <a:srgbClr val="000000"/>
                </a:solidFill>
                <a:latin typeface="Times New Roman" panose="02020603050405020304" pitchFamily="18" charset="0"/>
                <a:cs typeface="Times New Roman" panose="02020603050405020304" pitchFamily="18" charset="0"/>
              </a:rPr>
              <a:t>思潮在美国盛行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生产的盲目扩张与市场需求之间严重脱节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股票和房地产市场出现了投机狂潮。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pPr>
            <a:r>
              <a:rPr lang="en-US" altLang="zh-CN" sz="2200" b="1"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爆发与发展</a:t>
            </a:r>
            <a:r>
              <a:rPr lang="en-US" altLang="zh-CN" sz="2200" dirty="0">
                <a:solidFill>
                  <a:srgbClr val="000000"/>
                </a:solidFill>
                <a:latin typeface="Times New Roman" panose="02020603050405020304" pitchFamily="18" charset="0"/>
              </a:rPr>
              <a:t>:1929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经济危机首先在</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美国　</a:t>
            </a:r>
            <a:r>
              <a:rPr lang="zh-CN" altLang="zh-CN" sz="2200" dirty="0">
                <a:solidFill>
                  <a:srgbClr val="000000"/>
                </a:solidFill>
                <a:latin typeface="Times New Roman" panose="02020603050405020304" pitchFamily="18" charset="0"/>
                <a:cs typeface="Times New Roman" panose="02020603050405020304" pitchFamily="18" charset="0"/>
              </a:rPr>
              <a:t>爆发。</a:t>
            </a:r>
            <a:r>
              <a:rPr lang="en-US" altLang="zh-CN" sz="2200" dirty="0">
                <a:solidFill>
                  <a:srgbClr val="000000"/>
                </a:solidFill>
                <a:latin typeface="Times New Roman" panose="02020603050405020304" pitchFamily="18" charset="0"/>
              </a:rPr>
              <a:t>1931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欧洲发生</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金融危机　</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使美国经济雪上加霜。面对危机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美国政府延续自由放任政策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使危机迟迟得不到缓解。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en-US" sz="2200" dirty="0"/>
          </a:p>
        </p:txBody>
      </p:sp>
      <p:sp>
        <p:nvSpPr>
          <p:cNvPr id="3" name="矩形 2"/>
          <p:cNvSpPr/>
          <p:nvPr/>
        </p:nvSpPr>
        <p:spPr>
          <a:xfrm>
            <a:off x="4576577" y="3643533"/>
            <a:ext cx="1402191" cy="3484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4552638" y="3977662"/>
            <a:ext cx="140219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6771138" y="4712677"/>
            <a:ext cx="1008296" cy="4890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6747198" y="5187482"/>
            <a:ext cx="10082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138603" y="5201766"/>
            <a:ext cx="1251969" cy="4756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p:cNvCxnSpPr/>
          <p:nvPr/>
        </p:nvCxnSpPr>
        <p:spPr>
          <a:xfrm>
            <a:off x="3114663" y="5663113"/>
            <a:ext cx="125196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04160"/>
            <a:ext cx="8128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经济大危机给</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资本主义　</a:t>
            </a:r>
            <a:r>
              <a:rPr lang="zh-CN" altLang="zh-CN" sz="2200" dirty="0">
                <a:solidFill>
                  <a:srgbClr val="000000"/>
                </a:solidFill>
                <a:latin typeface="Times New Roman" panose="02020603050405020304" pitchFamily="18" charset="0"/>
                <a:cs typeface="Times New Roman" panose="02020603050405020304" pitchFamily="18" charset="0"/>
              </a:rPr>
              <a:t>世界以沉重的打击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激化了资本主义世界固有的矛盾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引起资本主义各国的政局动荡。</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经济大危机激化了资本主义国家之间的矛盾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引发一连串的</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关税战　</a:t>
            </a:r>
            <a:r>
              <a:rPr lang="zh-CN" altLang="zh-CN" sz="2200" dirty="0">
                <a:solidFill>
                  <a:srgbClr val="000000"/>
                </a:solidFill>
                <a:latin typeface="Times New Roman" panose="02020603050405020304" pitchFamily="18" charset="0"/>
                <a:cs typeface="Times New Roman" panose="02020603050405020304" pitchFamily="18" charset="0"/>
              </a:rPr>
              <a:t>、倾销战和货币战。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经济大危机还引起了</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德　</a:t>
            </a:r>
            <a:r>
              <a:rPr lang="zh-CN" altLang="zh-CN" sz="2200" dirty="0">
                <a:solidFill>
                  <a:srgbClr val="000000"/>
                </a:solidFill>
                <a:latin typeface="Times New Roman" panose="02020603050405020304" pitchFamily="18" charset="0"/>
                <a:cs typeface="Times New Roman" panose="02020603050405020304" pitchFamily="18" charset="0"/>
              </a:rPr>
              <a:t>、意、日等国的政治危机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这些国家的</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法西斯　</a:t>
            </a:r>
            <a:r>
              <a:rPr lang="zh-CN" altLang="zh-CN" sz="2200" dirty="0">
                <a:solidFill>
                  <a:srgbClr val="000000"/>
                </a:solidFill>
                <a:latin typeface="Times New Roman" panose="02020603050405020304" pitchFamily="18" charset="0"/>
                <a:cs typeface="Times New Roman" panose="02020603050405020304" pitchFamily="18" charset="0"/>
              </a:rPr>
              <a:t>势力迅速膨胀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最终走上</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对外扩张　</a:t>
            </a:r>
            <a:r>
              <a:rPr lang="zh-CN" altLang="zh-CN" sz="2200" dirty="0">
                <a:solidFill>
                  <a:srgbClr val="000000"/>
                </a:solidFill>
                <a:latin typeface="Times New Roman" panose="02020603050405020304" pitchFamily="18" charset="0"/>
                <a:cs typeface="Times New Roman" panose="02020603050405020304" pitchFamily="18" charset="0"/>
              </a:rPr>
              <a:t>的道路。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4632849" y="2588456"/>
            <a:ext cx="1261514" cy="3343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4608909" y="2908517"/>
            <a:ext cx="12615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032000" y="3840480"/>
            <a:ext cx="1161366" cy="249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2008060" y="4076135"/>
            <a:ext cx="116136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479541" y="4240363"/>
            <a:ext cx="390882" cy="300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p:cNvCxnSpPr/>
          <p:nvPr/>
        </p:nvCxnSpPr>
        <p:spPr>
          <a:xfrm>
            <a:off x="5455601" y="4526302"/>
            <a:ext cx="3908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2802483" y="4540587"/>
            <a:ext cx="981725" cy="4672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2" name="直接连接符 11"/>
          <p:cNvCxnSpPr/>
          <p:nvPr/>
        </p:nvCxnSpPr>
        <p:spPr>
          <a:xfrm>
            <a:off x="2778544" y="4993556"/>
            <a:ext cx="9817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7179100" y="4540586"/>
            <a:ext cx="1228693" cy="435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5" name="直接连接符 14"/>
          <p:cNvCxnSpPr/>
          <p:nvPr/>
        </p:nvCxnSpPr>
        <p:spPr>
          <a:xfrm>
            <a:off x="7155161" y="4961926"/>
            <a:ext cx="12286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1"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80292"/>
            <a:ext cx="7540017" cy="2497415"/>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0030101010101" pitchFamily="2" charset="-122"/>
                <a:cs typeface="Times New Roman" panose="02020603050405020304" pitchFamily="18" charset="0"/>
              </a:rPr>
              <a:t>罗斯福新政</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经济危机冲击了美国的</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资本主义制度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富兰克林</a:t>
            </a:r>
            <a:r>
              <a:rPr lang="en-US"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罗斯福　</a:t>
            </a:r>
            <a:r>
              <a:rPr lang="zh-CN" altLang="zh-CN" sz="2200" dirty="0">
                <a:solidFill>
                  <a:srgbClr val="000000"/>
                </a:solidFill>
                <a:latin typeface="Times New Roman" panose="02020603050405020304" pitchFamily="18" charset="0"/>
                <a:cs typeface="Times New Roman" panose="02020603050405020304" pitchFamily="18" charset="0"/>
              </a:rPr>
              <a:t>就任美国总统后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立即以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新政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救治美国经济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并呼吁美国人民支持他的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大胆试验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是美国</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资本主义　</a:t>
            </a:r>
            <a:r>
              <a:rPr lang="zh-CN" altLang="zh-CN" sz="2200" dirty="0">
                <a:solidFill>
                  <a:srgbClr val="000000"/>
                </a:solidFill>
                <a:latin typeface="Times New Roman" panose="02020603050405020304" pitchFamily="18" charset="0"/>
                <a:cs typeface="Times New Roman" panose="02020603050405020304" pitchFamily="18" charset="0"/>
              </a:rPr>
              <a:t>内部的一次自我调节。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加强</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国家　</a:t>
            </a:r>
            <a:r>
              <a:rPr lang="zh-CN" altLang="zh-CN" sz="2200" dirty="0">
                <a:solidFill>
                  <a:srgbClr val="000000"/>
                </a:solidFill>
                <a:latin typeface="Times New Roman" panose="02020603050405020304" pitchFamily="18" charset="0"/>
                <a:cs typeface="Times New Roman" panose="02020603050405020304" pitchFamily="18" charset="0"/>
              </a:rPr>
              <a:t>对经济的大规模干预和指导。</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5877064" y="2675989"/>
            <a:ext cx="1907010" cy="376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5876619" y="2936652"/>
            <a:ext cx="190701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138289" y="3052453"/>
            <a:ext cx="1997822" cy="3765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p:cNvCxnSpPr/>
          <p:nvPr/>
        </p:nvCxnSpPr>
        <p:spPr>
          <a:xfrm>
            <a:off x="2114349" y="3414716"/>
            <a:ext cx="19978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7588188" y="3052453"/>
            <a:ext cx="753954" cy="362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p:cNvCxnSpPr/>
          <p:nvPr/>
        </p:nvCxnSpPr>
        <p:spPr>
          <a:xfrm>
            <a:off x="7564248" y="3400432"/>
            <a:ext cx="7539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4801662" y="3840517"/>
            <a:ext cx="1294338" cy="3202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4777722" y="4146474"/>
            <a:ext cx="129433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745228" y="4301162"/>
            <a:ext cx="756433" cy="3004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p:cNvCxnSpPr/>
          <p:nvPr/>
        </p:nvCxnSpPr>
        <p:spPr>
          <a:xfrm>
            <a:off x="3721289" y="4587297"/>
            <a:ext cx="75643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animBg="1"/>
      <p:bldP spid="10" grpId="0" animBg="1"/>
      <p:bldP spid="13"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1638698" y="950981"/>
          <a:ext cx="8914603" cy="8698858"/>
        </p:xfrm>
        <a:graphic>
          <a:graphicData uri="http://schemas.openxmlformats.org/presentationml/2006/ole">
            <mc:AlternateContent xmlns:mc="http://schemas.openxmlformats.org/markup-compatibility/2006">
              <mc:Choice xmlns:v="urn:schemas-microsoft-com:vml" Requires="v">
                <p:oleObj spid="_x0000_s2054" name="Document" r:id="rId3" imgW="3839210" imgH="3750310" progId="Word.Document.12">
                  <p:embed/>
                </p:oleObj>
              </mc:Choice>
              <mc:Fallback>
                <p:oleObj name="Document" r:id="rId3" imgW="3839210" imgH="3750310" progId="Word.Document.12">
                  <p:embed/>
                  <p:pic>
                    <p:nvPicPr>
                      <p:cNvPr id="0" name="图片 2050"/>
                      <p:cNvPicPr/>
                      <p:nvPr/>
                    </p:nvPicPr>
                    <p:blipFill>
                      <a:blip r:embed="rId4"/>
                      <a:stretch>
                        <a:fillRect/>
                      </a:stretch>
                    </p:blipFill>
                    <p:spPr>
                      <a:xfrm>
                        <a:off x="1638698" y="950981"/>
                        <a:ext cx="8914603" cy="8698858"/>
                      </a:xfrm>
                      <a:prstGeom prst="rect">
                        <a:avLst/>
                      </a:prstGeom>
                    </p:spPr>
                  </p:pic>
                </p:oleObj>
              </mc:Fallback>
            </mc:AlternateContent>
          </a:graphicData>
        </a:graphic>
      </p:graphicFrame>
      <p:sp>
        <p:nvSpPr>
          <p:cNvPr id="3" name="矩形 2"/>
          <p:cNvSpPr>
            <a:spLocks noChangeAspect="1"/>
          </p:cNvSpPr>
          <p:nvPr/>
        </p:nvSpPr>
        <p:spPr>
          <a:xfrm>
            <a:off x="0" y="950981"/>
            <a:ext cx="8128000" cy="248454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主要措施</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p:cNvSpPr/>
          <p:nvPr/>
        </p:nvSpPr>
        <p:spPr>
          <a:xfrm>
            <a:off x="6691714" y="1536700"/>
            <a:ext cx="1906186" cy="2788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 name="直接连接符 4"/>
          <p:cNvCxnSpPr/>
          <p:nvPr/>
        </p:nvCxnSpPr>
        <p:spPr>
          <a:xfrm>
            <a:off x="6667774" y="1801272"/>
            <a:ext cx="190618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096000" y="1866903"/>
            <a:ext cx="1200150" cy="3252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 name="直接连接符 7"/>
          <p:cNvCxnSpPr/>
          <p:nvPr/>
        </p:nvCxnSpPr>
        <p:spPr>
          <a:xfrm>
            <a:off x="6072060" y="2177876"/>
            <a:ext cx="12001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760282" y="2192161"/>
            <a:ext cx="1754567" cy="300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 name="直接连接符 10"/>
          <p:cNvCxnSpPr/>
          <p:nvPr/>
        </p:nvCxnSpPr>
        <p:spPr>
          <a:xfrm>
            <a:off x="2736343" y="2478100"/>
            <a:ext cx="17545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687382" y="3292559"/>
            <a:ext cx="1494217" cy="3002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4" name="直接连接符 13"/>
          <p:cNvCxnSpPr/>
          <p:nvPr/>
        </p:nvCxnSpPr>
        <p:spPr>
          <a:xfrm>
            <a:off x="3663443" y="3578498"/>
            <a:ext cx="149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663442" y="4235704"/>
            <a:ext cx="1494217" cy="441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7" name="直接连接符 16"/>
          <p:cNvCxnSpPr/>
          <p:nvPr/>
        </p:nvCxnSpPr>
        <p:spPr>
          <a:xfrm>
            <a:off x="3639503" y="4662424"/>
            <a:ext cx="149421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248620" y="5207045"/>
            <a:ext cx="1069379" cy="3188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1" name="直接连接符 20"/>
          <p:cNvCxnSpPr/>
          <p:nvPr/>
        </p:nvCxnSpPr>
        <p:spPr>
          <a:xfrm>
            <a:off x="3224681" y="5511626"/>
            <a:ext cx="10693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927920" y="5192761"/>
            <a:ext cx="1344289" cy="318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4" name="直接连接符 23"/>
          <p:cNvCxnSpPr/>
          <p:nvPr/>
        </p:nvCxnSpPr>
        <p:spPr>
          <a:xfrm>
            <a:off x="5903981" y="5497342"/>
            <a:ext cx="13442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6472333" y="6223818"/>
            <a:ext cx="1344288" cy="3188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7" name="直接连接符 26"/>
          <p:cNvCxnSpPr/>
          <p:nvPr/>
        </p:nvCxnSpPr>
        <p:spPr>
          <a:xfrm>
            <a:off x="6448393" y="6528399"/>
            <a:ext cx="13442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6" grpId="0" animBg="1"/>
      <p:bldP spid="20" grpId="0" animBg="1"/>
      <p:bldP spid="23" grpId="0" animBg="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104160"/>
            <a:ext cx="7083865" cy="2903680"/>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意义</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资本主义制度　</a:t>
            </a:r>
            <a:r>
              <a:rPr lang="zh-CN" altLang="zh-CN" sz="2200" dirty="0">
                <a:solidFill>
                  <a:srgbClr val="000000"/>
                </a:solidFill>
                <a:latin typeface="Times New Roman" panose="02020603050405020304" pitchFamily="18" charset="0"/>
                <a:cs typeface="Times New Roman" panose="02020603050405020304" pitchFamily="18" charset="0"/>
              </a:rPr>
              <a:t>得到调整与巩固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政府的权力得到加强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干预经济　</a:t>
            </a:r>
            <a:r>
              <a:rPr lang="zh-CN" altLang="zh-CN" sz="2200" dirty="0">
                <a:solidFill>
                  <a:srgbClr val="000000"/>
                </a:solidFill>
                <a:latin typeface="Times New Roman" panose="02020603050405020304" pitchFamily="18" charset="0"/>
                <a:cs typeface="Times New Roman" panose="02020603050405020304" pitchFamily="18" charset="0"/>
              </a:rPr>
              <a:t>的能力得到提升。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取得了显著的效果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缓和了危机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在美国和世界</a:t>
            </a:r>
            <a:r>
              <a:rPr lang="zh-CN" altLang="zh-CN" sz="2200" dirty="0">
                <a:solidFill>
                  <a:srgbClr val="FF00FF"/>
                </a:solidFill>
                <a:uFill>
                  <a:solidFill>
                    <a:srgbClr val="000000"/>
                  </a:solidFill>
                </a:uFill>
                <a:latin typeface="Times New Roman" panose="02020603050405020304" pitchFamily="18" charset="0"/>
                <a:cs typeface="Times New Roman" panose="02020603050405020304" pitchFamily="18" charset="0"/>
              </a:rPr>
              <a:t>　资本主义　</a:t>
            </a:r>
            <a:r>
              <a:rPr lang="zh-CN" altLang="zh-CN" sz="2200" dirty="0">
                <a:solidFill>
                  <a:srgbClr val="000000"/>
                </a:solidFill>
                <a:latin typeface="Times New Roman" panose="02020603050405020304" pitchFamily="18" charset="0"/>
                <a:cs typeface="Times New Roman" panose="02020603050405020304" pitchFamily="18" charset="0"/>
              </a:rPr>
              <a:t>发展史上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具有十分重要的意义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影响深远。</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0030101010101" pitchFamily="2" charset="-122"/>
                <a:cs typeface="Times New Roman" panose="02020603050405020304" pitchFamily="18" charset="0"/>
              </a:rPr>
              <a:t>局限性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没有从根本上变革资本主义制度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不可能消除资本主义的固有矛盾。</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3994890" y="2619389"/>
            <a:ext cx="1833330" cy="3393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p:cNvCxnSpPr/>
          <p:nvPr/>
        </p:nvCxnSpPr>
        <p:spPr>
          <a:xfrm>
            <a:off x="3970950" y="2944468"/>
            <a:ext cx="18572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4474441" y="3035126"/>
            <a:ext cx="1377719" cy="2414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9" name="直接连接符 8"/>
          <p:cNvCxnSpPr/>
          <p:nvPr/>
        </p:nvCxnSpPr>
        <p:spPr>
          <a:xfrm>
            <a:off x="4618398" y="3276600"/>
            <a:ext cx="12098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2032000" y="3819526"/>
            <a:ext cx="1263650" cy="3252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p:cNvCxnSpPr/>
          <p:nvPr/>
        </p:nvCxnSpPr>
        <p:spPr>
          <a:xfrm>
            <a:off x="2008060" y="4130501"/>
            <a:ext cx="12636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421736"/>
          <a:ext cx="8128000" cy="5124979"/>
        </p:xfrm>
        <a:graphic>
          <a:graphicData uri="http://schemas.openxmlformats.org/presentationml/2006/ole">
            <mc:AlternateContent xmlns:mc="http://schemas.openxmlformats.org/markup-compatibility/2006">
              <mc:Choice xmlns:v="urn:schemas-microsoft-com:vml" Requires="v">
                <p:oleObj spid="_x0000_s3078" name="Document" r:id="rId3" imgW="3839210" imgH="2420620" progId="Word.Document.12">
                  <p:embed/>
                </p:oleObj>
              </mc:Choice>
              <mc:Fallback>
                <p:oleObj name="Document" r:id="rId3" imgW="3839210" imgH="2420620" progId="Word.Document.12">
                  <p:embed/>
                  <p:pic>
                    <p:nvPicPr>
                      <p:cNvPr id="0" name="图片 3074"/>
                      <p:cNvPicPr/>
                      <p:nvPr/>
                    </p:nvPicPr>
                    <p:blipFill>
                      <a:blip r:embed="rId4"/>
                      <a:stretch>
                        <a:fillRect/>
                      </a:stretch>
                    </p:blipFill>
                    <p:spPr>
                      <a:xfrm>
                        <a:off x="2032000" y="1421736"/>
                        <a:ext cx="8128000" cy="5124979"/>
                      </a:xfrm>
                      <a:prstGeom prst="rect">
                        <a:avLst/>
                      </a:prstGeom>
                    </p:spPr>
                  </p:pic>
                </p:oleObj>
              </mc:Fallback>
            </mc:AlternateContent>
          </a:graphicData>
        </a:graphic>
      </p:graphicFrame>
      <p:sp>
        <p:nvSpPr>
          <p:cNvPr id="3" name="矩形 2"/>
          <p:cNvSpPr/>
          <p:nvPr/>
        </p:nvSpPr>
        <p:spPr>
          <a:xfrm>
            <a:off x="8421941" y="1830603"/>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8179307" y="2884703"/>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032000" y="2307292"/>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英国史学家汤恩比在评价</a:t>
            </a:r>
            <a:r>
              <a:rPr lang="en-US" altLang="zh-CN" sz="2200" dirty="0">
                <a:solidFill>
                  <a:srgbClr val="000000"/>
                </a:solidFill>
                <a:latin typeface="Times New Roman" panose="02020603050405020304" pitchFamily="18" charset="0"/>
                <a:cs typeface="Times New Roman" panose="02020603050405020304" pitchFamily="18" charset="0"/>
              </a:rPr>
              <a:t>1931</a:t>
            </a:r>
            <a:r>
              <a:rPr lang="zh-CN" altLang="zh-CN" sz="2200" dirty="0">
                <a:solidFill>
                  <a:srgbClr val="000000"/>
                </a:solidFill>
                <a:latin typeface="Times New Roman" panose="02020603050405020304" pitchFamily="18" charset="0"/>
                <a:cs typeface="Times New Roman" panose="02020603050405020304" pitchFamily="18" charset="0"/>
              </a:rPr>
              <a:t>年世界形势时认为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西方的社会制度也许会失败和不再起作用。这一观点产生的主要依据是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经济危机引发社会动荡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奥匈帝国进攻塞尔维亚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日本发动九一八事变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苏联两个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五年计划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取得重大成就</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p:cNvSpPr/>
          <p:nvPr/>
        </p:nvSpPr>
        <p:spPr>
          <a:xfrm>
            <a:off x="9334501" y="2795802"/>
            <a:ext cx="297116" cy="4553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1131071"/>
          <a:ext cx="8128000" cy="5726929"/>
        </p:xfrm>
        <a:graphic>
          <a:graphicData uri="http://schemas.openxmlformats.org/presentationml/2006/ole">
            <mc:AlternateContent xmlns:mc="http://schemas.openxmlformats.org/markup-compatibility/2006">
              <mc:Choice xmlns:v="urn:schemas-microsoft-com:vml" Requires="v">
                <p:oleObj spid="_x0000_s4102" name="Document" r:id="rId3" imgW="3839210" imgH="2705100" progId="Word.Document.12">
                  <p:embed/>
                </p:oleObj>
              </mc:Choice>
              <mc:Fallback>
                <p:oleObj name="Document" r:id="rId3" imgW="3839210" imgH="2705100" progId="Word.Document.12">
                  <p:embed/>
                  <p:pic>
                    <p:nvPicPr>
                      <p:cNvPr id="0" name="图片 4098"/>
                      <p:cNvPicPr/>
                      <p:nvPr/>
                    </p:nvPicPr>
                    <p:blipFill>
                      <a:blip r:embed="rId4"/>
                      <a:stretch>
                        <a:fillRect/>
                      </a:stretch>
                    </p:blipFill>
                    <p:spPr>
                      <a:xfrm>
                        <a:off x="2032000" y="1131071"/>
                        <a:ext cx="8128000" cy="5726929"/>
                      </a:xfrm>
                      <a:prstGeom prst="rect">
                        <a:avLst/>
                      </a:prstGeom>
                    </p:spPr>
                  </p:pic>
                </p:oleObj>
              </mc:Fallback>
            </mc:AlternateContent>
          </a:graphicData>
        </a:graphic>
      </p:graphicFrame>
      <p:sp>
        <p:nvSpPr>
          <p:cNvPr id="3" name="矩形 2"/>
          <p:cNvSpPr/>
          <p:nvPr/>
        </p:nvSpPr>
        <p:spPr>
          <a:xfrm>
            <a:off x="8407401" y="1881402"/>
            <a:ext cx="284416" cy="341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3810000" y="3282950"/>
            <a:ext cx="233616" cy="3492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2</TotalTime>
  <Words>661</Words>
  <Application>Microsoft Office PowerPoint</Application>
  <PresentationFormat>宽屏</PresentationFormat>
  <Paragraphs>70</Paragraphs>
  <Slides>19</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19</vt:i4>
      </vt:variant>
    </vt:vector>
  </HeadingPairs>
  <TitlesOfParts>
    <vt:vector size="28" baseType="lpstr">
      <vt:lpstr>Adobe 黑体 Std R</vt:lpstr>
      <vt:lpstr>NEU-BZ-S92</vt:lpstr>
      <vt:lpstr>等线</vt:lpstr>
      <vt:lpstr>等线 Light</vt:lpstr>
      <vt:lpstr>微软雅黑</vt:lpstr>
      <vt:lpstr>Arial</vt:lpstr>
      <vt:lpstr>Times New Roman</vt:lpstr>
      <vt:lpstr>主题1</vt:lpstr>
      <vt:lpstr>Document</vt:lpstr>
      <vt:lpstr>第二单元　动荡与变革的时代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93</cp:revision>
  <dcterms:created xsi:type="dcterms:W3CDTF">2018-07-26T10:36:00Z</dcterms:created>
  <dcterms:modified xsi:type="dcterms:W3CDTF">2019-01-03T09:21:49Z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