
<file path=[Content_Types].xml><?xml version="1.0" encoding="utf-8"?>
<Types xmlns="http://schemas.openxmlformats.org/package/2006/content-types">
  <Default Extension="docx" ContentType="application/vnd.openxmlformats-officedocument.wordprocessingml.document"/>
  <Default Extension="emf" ContentType="image/x-emf"/>
  <Default Extension="jpeg" ContentType="image/jpeg"/>
  <Default Extension="png" ContentType="image/png"/>
  <Default Extension="rels" ContentType="application/vnd.openxmlformats-package.relationships+xml"/>
  <Default Extension="vml" ContentType="application/vnd.openxmlformats-officedocument.vmlDrawing"/>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62" r:id="rId2"/>
    <p:sldId id="264" r:id="rId3"/>
    <p:sldId id="307" r:id="rId4"/>
    <p:sldId id="308" r:id="rId5"/>
    <p:sldId id="306" r:id="rId6"/>
    <p:sldId id="309" r:id="rId7"/>
    <p:sldId id="310" r:id="rId8"/>
    <p:sldId id="311" r:id="rId9"/>
    <p:sldId id="312" r:id="rId10"/>
    <p:sldId id="313" r:id="rId11"/>
    <p:sldId id="260" r:id="rId12"/>
    <p:sldId id="314" r:id="rId13"/>
    <p:sldId id="315" r:id="rId14"/>
    <p:sldId id="316" r:id="rId15"/>
    <p:sldId id="317" r:id="rId16"/>
    <p:sldId id="318" r:id="rId17"/>
    <p:sldId id="319" r:id="rId1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47">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66CC"/>
    <a:srgbClr val="00A1E9"/>
    <a:srgbClr val="FFF100"/>
    <a:srgbClr val="17B7FF"/>
    <a:srgbClr val="02B0F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240" autoAdjust="0"/>
    <p:restoredTop sz="94268" autoAdjust="0"/>
  </p:normalViewPr>
  <p:slideViewPr>
    <p:cSldViewPr snapToGrid="0">
      <p:cViewPr varScale="1">
        <p:scale>
          <a:sx n="70" d="100"/>
          <a:sy n="70" d="100"/>
        </p:scale>
        <p:origin x="90" y="390"/>
      </p:cViewPr>
      <p:guideLst>
        <p:guide orient="horz" pos="2147"/>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8.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章节">
    <p:spTree>
      <p:nvGrpSpPr>
        <p:cNvPr id="1" name=""/>
        <p:cNvGrpSpPr/>
        <p:nvPr/>
      </p:nvGrpSpPr>
      <p:grpSpPr>
        <a:xfrm>
          <a:off x="0" y="0"/>
          <a:ext cx="0" cy="0"/>
          <a:chOff x="0" y="0"/>
          <a:chExt cx="0" cy="0"/>
        </a:xfrm>
      </p:grpSpPr>
      <p:sp>
        <p:nvSpPr>
          <p:cNvPr id="2" name="矩形 1"/>
          <p:cNvSpPr/>
          <p:nvPr userDrawn="1"/>
        </p:nvSpPr>
        <p:spPr>
          <a:xfrm>
            <a:off x="0" y="2387600"/>
            <a:ext cx="12192000" cy="1841500"/>
          </a:xfrm>
          <a:prstGeom prst="rect">
            <a:avLst/>
          </a:prstGeom>
          <a:solidFill>
            <a:srgbClr val="00A1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ctrTitle"/>
          </p:nvPr>
        </p:nvSpPr>
        <p:spPr>
          <a:xfrm>
            <a:off x="0" y="2387600"/>
            <a:ext cx="12192000" cy="1841500"/>
          </a:xfrm>
          <a:prstGeom prst="rect">
            <a:avLst/>
          </a:prstGeom>
        </p:spPr>
        <p:txBody>
          <a:bodyPr anchor="ctr"/>
          <a:lstStyle>
            <a:lvl1pPr algn="ctr">
              <a:defRPr sz="4400">
                <a:solidFill>
                  <a:schemeClr val="bg1"/>
                </a:solidFill>
                <a:latin typeface="Adobe 黑体 Std R" panose="020B0400000000000000" pitchFamily="34" charset="-122"/>
                <a:ea typeface="Adobe 黑体 Std R" panose="020B0400000000000000" pitchFamily="34" charset="-122"/>
              </a:defRPr>
            </a:lvl1pPr>
          </a:lstStyle>
          <a:p>
            <a:r>
              <a:rPr lang="zh-CN" altLang="en-US"/>
              <a:t>单击此处编辑母版标题样式</a:t>
            </a:r>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a:prstGeom prst="rect">
            <a:avLst/>
          </a:prstGeo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FD3B61F3-DABD-4D26-8DF9-C03C8A069B9B}" type="datetimeFigureOut">
              <a:rPr lang="zh-CN" altLang="en-US" smtClean="0"/>
              <a:t>2019/1/3</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C29070B1-5320-4AD1-9F6B-8453A41EDFD3}"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栏目一">
    <p:spTree>
      <p:nvGrpSpPr>
        <p:cNvPr id="1" name=""/>
        <p:cNvGrpSpPr/>
        <p:nvPr/>
      </p:nvGrpSpPr>
      <p:grpSpPr>
        <a:xfrm>
          <a:off x="0" y="0"/>
          <a:ext cx="0" cy="0"/>
          <a:chOff x="0" y="0"/>
          <a:chExt cx="0" cy="0"/>
        </a:xfrm>
      </p:grpSpPr>
      <p:sp>
        <p:nvSpPr>
          <p:cNvPr id="7" name="同侧圆角矩形 6">
            <a:hlinkClick r:id="rId2" action="ppaction://hlinksldjump" tooltip="点击进入"/>
          </p:cNvPr>
          <p:cNvSpPr/>
          <p:nvPr userDrawn="1"/>
        </p:nvSpPr>
        <p:spPr>
          <a:xfrm>
            <a:off x="2841961" y="469878"/>
            <a:ext cx="1889696" cy="431244"/>
          </a:xfrm>
          <a:prstGeom prst="round2SameRect">
            <a:avLst/>
          </a:prstGeom>
          <a:gradFill flip="none" rotWithShape="1">
            <a:gsLst>
              <a:gs pos="0">
                <a:srgbClr val="FFFF00"/>
              </a:gs>
              <a:gs pos="100000">
                <a:srgbClr val="FFC000"/>
              </a:gs>
            </a:gsLst>
            <a:lin ang="5400000" scaled="1"/>
            <a:tileRect/>
          </a:gra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rgbClr val="C00000"/>
                </a:solidFill>
                <a:latin typeface="微软雅黑" panose="020B0503020204020204" pitchFamily="34" charset="-122"/>
                <a:ea typeface="微软雅黑" panose="020B0503020204020204" pitchFamily="34" charset="-122"/>
              </a:rPr>
              <a:t>课前自主预习</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栏目二">
    <p:spTree>
      <p:nvGrpSpPr>
        <p:cNvPr id="1" name=""/>
        <p:cNvGrpSpPr/>
        <p:nvPr/>
      </p:nvGrpSpPr>
      <p:grpSpPr>
        <a:xfrm>
          <a:off x="0" y="0"/>
          <a:ext cx="0" cy="0"/>
          <a:chOff x="0" y="0"/>
          <a:chExt cx="0" cy="0"/>
        </a:xfrm>
      </p:grpSpPr>
      <p:sp>
        <p:nvSpPr>
          <p:cNvPr id="8" name="同侧圆角矩形 7">
            <a:hlinkClick r:id="" action="ppaction://noaction"/>
          </p:cNvPr>
          <p:cNvSpPr/>
          <p:nvPr userDrawn="1"/>
        </p:nvSpPr>
        <p:spPr>
          <a:xfrm>
            <a:off x="5645022" y="469877"/>
            <a:ext cx="1931435" cy="431244"/>
          </a:xfrm>
          <a:prstGeom prst="round2SameRect">
            <a:avLst/>
          </a:prstGeom>
          <a:gradFill flip="none" rotWithShape="1">
            <a:gsLst>
              <a:gs pos="0">
                <a:srgbClr val="FFFF00"/>
              </a:gs>
              <a:gs pos="100000">
                <a:srgbClr val="FFC000"/>
              </a:gs>
            </a:gsLst>
            <a:lin ang="5400000" scaled="1"/>
            <a:tileRect/>
          </a:gra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rgbClr val="C00000"/>
                </a:solidFill>
                <a:latin typeface="微软雅黑" panose="020B0503020204020204" pitchFamily="34" charset="-122"/>
                <a:ea typeface="微软雅黑" panose="020B0503020204020204" pitchFamily="34" charset="-122"/>
              </a:rPr>
              <a:t>课堂基础达标</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栏目三">
    <p:spTree>
      <p:nvGrpSpPr>
        <p:cNvPr id="1" name=""/>
        <p:cNvGrpSpPr/>
        <p:nvPr/>
      </p:nvGrpSpPr>
      <p:grpSpPr>
        <a:xfrm>
          <a:off x="0" y="0"/>
          <a:ext cx="0" cy="0"/>
          <a:chOff x="0" y="0"/>
          <a:chExt cx="0" cy="0"/>
        </a:xfrm>
      </p:grpSpPr>
      <p:sp>
        <p:nvSpPr>
          <p:cNvPr id="10" name="同侧圆角矩形 9">
            <a:hlinkClick r:id="rId2" action="ppaction://hlinksldjump" tooltip="点击进入"/>
          </p:cNvPr>
          <p:cNvSpPr/>
          <p:nvPr userDrawn="1"/>
        </p:nvSpPr>
        <p:spPr>
          <a:xfrm>
            <a:off x="8346221" y="469877"/>
            <a:ext cx="1929893" cy="431244"/>
          </a:xfrm>
          <a:prstGeom prst="round2SameRect">
            <a:avLst/>
          </a:prstGeom>
          <a:gradFill flip="none" rotWithShape="1">
            <a:gsLst>
              <a:gs pos="0">
                <a:srgbClr val="FFFF00"/>
              </a:gs>
              <a:gs pos="100000">
                <a:srgbClr val="FFC000"/>
              </a:gs>
            </a:gsLst>
            <a:lin ang="5400000" scaled="1"/>
            <a:tileRect/>
          </a:gra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rgbClr val="C00000"/>
                </a:solidFill>
                <a:latin typeface="微软雅黑" panose="020B0503020204020204" pitchFamily="34" charset="-122"/>
                <a:ea typeface="微软雅黑" panose="020B0503020204020204" pitchFamily="34" charset="-122"/>
              </a:rPr>
              <a:t>课后巩固提升</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栏目四">
    <p:spTree>
      <p:nvGrpSpPr>
        <p:cNvPr id="1" name=""/>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FD3B61F3-DABD-4D26-8DF9-C03C8A069B9B}" type="datetimeFigureOut">
              <a:rPr lang="zh-CN" altLang="en-US" smtClean="0"/>
              <a:t>2019/1/3</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C29070B1-5320-4AD1-9F6B-8453A41EDFD3}"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FD3B61F3-DABD-4D26-8DF9-C03C8A069B9B}" type="datetimeFigureOut">
              <a:rPr lang="zh-CN" altLang="en-US" smtClean="0"/>
              <a:t>2019/1/3</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C29070B1-5320-4AD1-9F6B-8453A41EDFD3}"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2465410" y="0"/>
            <a:ext cx="9105900" cy="467380"/>
          </a:xfrm>
          <a:prstGeom prst="rect">
            <a:avLst/>
          </a:prstGeom>
        </p:spPr>
        <p:txBody>
          <a:bodyPr/>
          <a:lstStyle/>
          <a:p>
            <a:r>
              <a:rPr lang="zh-CN" altLang="en-US"/>
              <a:t>单击此处编辑母版标题样式</a:t>
            </a:r>
          </a:p>
        </p:txBody>
      </p:sp>
      <p:sp>
        <p:nvSpPr>
          <p:cNvPr id="3" name="竖排文字占位符 2"/>
          <p:cNvSpPr>
            <a:spLocks noGrp="1"/>
          </p:cNvSpPr>
          <p:nvPr>
            <p:ph type="body" orient="vert" idx="1"/>
          </p:nvPr>
        </p:nvSpPr>
        <p:spPr>
          <a:xfrm>
            <a:off x="838200" y="1803400"/>
            <a:ext cx="10515600" cy="4373563"/>
          </a:xfrm>
          <a:prstGeom prst="rect">
            <a:avLst/>
          </a:prstGeo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FD3B61F3-DABD-4D26-8DF9-C03C8A069B9B}" type="datetimeFigureOut">
              <a:rPr lang="zh-CN" altLang="en-US" smtClean="0"/>
              <a:t>2019/1/3</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C29070B1-5320-4AD1-9F6B-8453A41EDFD3}"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 Target="../slides/slide2.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 Target="../slides/slide1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 Target="../slides/slide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2">
            <a:lum/>
          </a:blip>
          <a:srcRect/>
          <a:stretch>
            <a:fillRect t="-17000" b="-17000"/>
          </a:stretch>
        </a:blipFill>
        <a:effectLst/>
      </p:bgPr>
    </p:bg>
    <p:spTree>
      <p:nvGrpSpPr>
        <p:cNvPr id="1" name=""/>
        <p:cNvGrpSpPr/>
        <p:nvPr/>
      </p:nvGrpSpPr>
      <p:grpSpPr>
        <a:xfrm>
          <a:off x="0" y="0"/>
          <a:ext cx="0" cy="0"/>
          <a:chOff x="0" y="0"/>
          <a:chExt cx="0" cy="0"/>
        </a:xfrm>
      </p:grpSpPr>
      <p:sp>
        <p:nvSpPr>
          <p:cNvPr id="7" name="矩形 6"/>
          <p:cNvSpPr/>
          <p:nvPr/>
        </p:nvSpPr>
        <p:spPr>
          <a:xfrm>
            <a:off x="2465410" y="467380"/>
            <a:ext cx="8363391" cy="441340"/>
          </a:xfrm>
          <a:prstGeom prst="rect">
            <a:avLst/>
          </a:prstGeom>
          <a:solidFill>
            <a:srgbClr val="00A1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8" name="矩形 7"/>
          <p:cNvSpPr/>
          <p:nvPr/>
        </p:nvSpPr>
        <p:spPr>
          <a:xfrm>
            <a:off x="-1" y="6738379"/>
            <a:ext cx="12209381" cy="128253"/>
          </a:xfrm>
          <a:prstGeom prst="rect">
            <a:avLst/>
          </a:prstGeom>
          <a:solidFill>
            <a:srgbClr val="02B0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p>
        </p:txBody>
      </p:sp>
      <p:sp>
        <p:nvSpPr>
          <p:cNvPr id="9" name="矩形 8"/>
          <p:cNvSpPr/>
          <p:nvPr/>
        </p:nvSpPr>
        <p:spPr>
          <a:xfrm>
            <a:off x="10896533" y="467380"/>
            <a:ext cx="1295467" cy="441340"/>
          </a:xfrm>
          <a:prstGeom prst="rect">
            <a:avLst/>
          </a:prstGeom>
          <a:solidFill>
            <a:srgbClr val="00A1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rgbClr val="FFC000"/>
              </a:solidFill>
            </a:endParaRPr>
          </a:p>
        </p:txBody>
      </p:sp>
      <p:sp>
        <p:nvSpPr>
          <p:cNvPr id="10" name="矩形 9"/>
          <p:cNvSpPr/>
          <p:nvPr/>
        </p:nvSpPr>
        <p:spPr>
          <a:xfrm>
            <a:off x="1" y="0"/>
            <a:ext cx="2423592" cy="908720"/>
          </a:xfrm>
          <a:prstGeom prst="rect">
            <a:avLst/>
          </a:prstGeom>
          <a:solidFill>
            <a:srgbClr val="00A1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a:latin typeface="黑体" panose="02010600030101010101" pitchFamily="2" charset="-122"/>
                <a:ea typeface="黑体" panose="02010600030101010101" pitchFamily="2" charset="-122"/>
              </a:rPr>
              <a:t>第三单元</a:t>
            </a:r>
          </a:p>
        </p:txBody>
      </p:sp>
      <p:sp>
        <p:nvSpPr>
          <p:cNvPr id="12" name="同侧圆角矩形 11">
            <a:hlinkClick r:id="rId13" action="ppaction://hlinksldjump" tooltip="点击进入"/>
          </p:cNvPr>
          <p:cNvSpPr/>
          <p:nvPr/>
        </p:nvSpPr>
        <p:spPr>
          <a:xfrm>
            <a:off x="2833306" y="485731"/>
            <a:ext cx="1862519" cy="392040"/>
          </a:xfrm>
          <a:prstGeom prst="round2SameRect">
            <a:avLst/>
          </a:prstGeom>
          <a:gradFill flip="none" rotWithShape="1">
            <a:gsLst>
              <a:gs pos="0">
                <a:srgbClr val="17B7FF"/>
              </a:gs>
              <a:gs pos="100000">
                <a:srgbClr val="00A1E9"/>
              </a:gs>
            </a:gsLst>
            <a:lin ang="5400000" scaled="1"/>
            <a:tileRect/>
          </a:gradFill>
          <a:ln>
            <a:solidFill>
              <a:srgbClr val="00A1E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bg1"/>
                </a:solidFill>
                <a:latin typeface="微软雅黑" panose="020B0503020204020204" pitchFamily="34" charset="-122"/>
                <a:ea typeface="微软雅黑" panose="020B0503020204020204" pitchFamily="34" charset="-122"/>
              </a:rPr>
              <a:t>课前自主预习</a:t>
            </a:r>
          </a:p>
        </p:txBody>
      </p:sp>
      <p:sp>
        <p:nvSpPr>
          <p:cNvPr id="13" name="灯片编号占位符 3"/>
          <p:cNvSpPr txBox="1"/>
          <p:nvPr/>
        </p:nvSpPr>
        <p:spPr>
          <a:xfrm>
            <a:off x="10968141" y="491385"/>
            <a:ext cx="1223860" cy="401006"/>
          </a:xfrm>
          <a:prstGeom prst="rect">
            <a:avLst/>
          </a:prstGeom>
        </p:spPr>
        <p:txBody>
          <a:bodyPr anchor="ctr"/>
          <a:lstStyle>
            <a:defPPr>
              <a:defRPr lang="zh-CN"/>
            </a:defPPr>
            <a:lvl1pPr marL="0" algn="l" defTabSz="914400" rtl="0" eaLnBrk="1" latinLnBrk="0" hangingPunct="1">
              <a:defRPr sz="1800" kern="1200">
                <a:solidFill>
                  <a:srgbClr val="FFC000"/>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dirty="0">
                <a:solidFill>
                  <a:schemeClr val="bg1">
                    <a:lumMod val="95000"/>
                  </a:schemeClr>
                </a:solidFill>
              </a:rPr>
              <a:t>-</a:t>
            </a:r>
            <a:fld id="{4BF17FCF-D4DA-449D-A468-DDB7E43619E6}" type="slidenum">
              <a:rPr lang="zh-CN" altLang="en-US" dirty="0" smtClean="0">
                <a:solidFill>
                  <a:schemeClr val="bg1">
                    <a:lumMod val="95000"/>
                  </a:schemeClr>
                </a:solidFill>
              </a:rPr>
              <a:t>‹#›</a:t>
            </a:fld>
            <a:r>
              <a:rPr lang="en-US" altLang="zh-CN" dirty="0">
                <a:solidFill>
                  <a:schemeClr val="bg1">
                    <a:lumMod val="95000"/>
                  </a:schemeClr>
                </a:solidFill>
              </a:rPr>
              <a:t>-</a:t>
            </a:r>
            <a:endParaRPr lang="zh-CN" altLang="en-US" dirty="0">
              <a:solidFill>
                <a:schemeClr val="bg1">
                  <a:lumMod val="95000"/>
                </a:schemeClr>
              </a:solidFill>
            </a:endParaRPr>
          </a:p>
        </p:txBody>
      </p:sp>
      <p:sp>
        <p:nvSpPr>
          <p:cNvPr id="18" name="同侧圆角矩形 17">
            <a:hlinkClick r:id="rId14" action="ppaction://hlinksldjump" tooltip="点击进入"/>
          </p:cNvPr>
          <p:cNvSpPr/>
          <p:nvPr/>
        </p:nvSpPr>
        <p:spPr>
          <a:xfrm>
            <a:off x="5642525" y="485730"/>
            <a:ext cx="1862519" cy="392040"/>
          </a:xfrm>
          <a:prstGeom prst="round2SameRect">
            <a:avLst/>
          </a:prstGeom>
          <a:gradFill flip="none" rotWithShape="1">
            <a:gsLst>
              <a:gs pos="0">
                <a:srgbClr val="17B7FF"/>
              </a:gs>
              <a:gs pos="100000">
                <a:srgbClr val="00A1E9"/>
              </a:gs>
            </a:gsLst>
            <a:lin ang="5400000" scaled="1"/>
            <a:tileRect/>
          </a:gradFill>
          <a:ln>
            <a:solidFill>
              <a:srgbClr val="00A1E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bg1"/>
                </a:solidFill>
                <a:latin typeface="微软雅黑" panose="020B0503020204020204" pitchFamily="34" charset="-122"/>
                <a:ea typeface="微软雅黑" panose="020B0503020204020204" pitchFamily="34" charset="-122"/>
              </a:rPr>
              <a:t>课堂基础达标</a:t>
            </a:r>
          </a:p>
        </p:txBody>
      </p:sp>
      <p:sp>
        <p:nvSpPr>
          <p:cNvPr id="19" name="同侧圆角矩形 18">
            <a:hlinkClick r:id="rId15" action="ppaction://hlinksldjump" tooltip="点击进入"/>
          </p:cNvPr>
          <p:cNvSpPr/>
          <p:nvPr/>
        </p:nvSpPr>
        <p:spPr>
          <a:xfrm>
            <a:off x="8342561" y="485730"/>
            <a:ext cx="1862519" cy="392040"/>
          </a:xfrm>
          <a:prstGeom prst="round2SameRect">
            <a:avLst/>
          </a:prstGeom>
          <a:gradFill flip="none" rotWithShape="1">
            <a:gsLst>
              <a:gs pos="0">
                <a:srgbClr val="17B7FF"/>
              </a:gs>
              <a:gs pos="100000">
                <a:srgbClr val="00A1E9"/>
              </a:gs>
            </a:gsLst>
            <a:lin ang="5400000" scaled="1"/>
            <a:tileRect/>
          </a:gradFill>
          <a:ln>
            <a:solidFill>
              <a:srgbClr val="00A1E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bg1"/>
                </a:solidFill>
                <a:latin typeface="微软雅黑" panose="020B0503020204020204" pitchFamily="34" charset="-122"/>
                <a:ea typeface="微软雅黑" panose="020B0503020204020204" pitchFamily="34" charset="-122"/>
              </a:rPr>
              <a:t>课后巩固提升</a:t>
            </a:r>
          </a:p>
        </p:txBody>
      </p:sp>
      <p:sp>
        <p:nvSpPr>
          <p:cNvPr id="21" name="标题 1"/>
          <p:cNvSpPr txBox="1"/>
          <p:nvPr/>
        </p:nvSpPr>
        <p:spPr>
          <a:xfrm>
            <a:off x="2719410" y="0"/>
            <a:ext cx="9105900" cy="467380"/>
          </a:xfrm>
          <a:prstGeom prst="rect">
            <a:avLst/>
          </a:prstGeom>
        </p:spPr>
        <p:txBody>
          <a:bodyPr anchor="b"/>
          <a:lstStyle>
            <a:lvl1pPr algn="l" defTabSz="914400" rtl="0" eaLnBrk="1" latinLnBrk="0" hangingPunct="1">
              <a:lnSpc>
                <a:spcPct val="90000"/>
              </a:lnSpc>
              <a:spcBef>
                <a:spcPct val="0"/>
              </a:spcBef>
              <a:buNone/>
              <a:defRPr lang="zh-CN" altLang="zh-CN" sz="2000" b="1" i="0" kern="1200" smtClean="0">
                <a:solidFill>
                  <a:schemeClr val="tx1"/>
                </a:solidFill>
                <a:effectLst/>
                <a:latin typeface="+mj-lt"/>
                <a:ea typeface="+mj-ea"/>
                <a:cs typeface="+mj-cs"/>
              </a:defRPr>
            </a:lvl1pPr>
          </a:lstStyle>
          <a:p>
            <a:r>
              <a:rPr lang="zh-CN" altLang="zh-CN" sz="2000" b="1" i="0" kern="1200" dirty="0">
                <a:solidFill>
                  <a:schemeClr val="tx1"/>
                </a:solidFill>
                <a:effectLst/>
                <a:latin typeface="+mj-lt"/>
                <a:ea typeface="+mj-ea"/>
                <a:cs typeface="+mj-cs"/>
              </a:rPr>
              <a:t>第</a:t>
            </a:r>
            <a:r>
              <a:rPr lang="en-US" altLang="zh-CN" sz="2000" b="1" i="0" kern="1200" dirty="0">
                <a:solidFill>
                  <a:schemeClr val="tx1"/>
                </a:solidFill>
                <a:effectLst/>
                <a:latin typeface="+mj-lt"/>
                <a:ea typeface="+mj-ea"/>
                <a:cs typeface="+mj-cs"/>
              </a:rPr>
              <a:t>8</a:t>
            </a:r>
            <a:r>
              <a:rPr lang="zh-CN" altLang="zh-CN" sz="2000" b="1" i="0" kern="1200" dirty="0">
                <a:solidFill>
                  <a:schemeClr val="tx1"/>
                </a:solidFill>
                <a:effectLst/>
                <a:latin typeface="+mj-lt"/>
                <a:ea typeface="+mj-ea"/>
                <a:cs typeface="+mj-cs"/>
              </a:rPr>
              <a:t>课　第二次世界大战的全面爆发与扩大</a:t>
            </a:r>
          </a:p>
        </p:txBody>
      </p:sp>
    </p:spTree>
  </p:cSld>
  <p:clrMap bg1="lt1" tx1="dk1" bg2="lt2" tx2="dk2" accent1="accent1" accent2="accent2" accent3="accent3" accent4="accent4" accent5="accent5" accent6="accent6" hlink="hlink" folHlink="folHlink"/>
  <p:sldLayoutIdLst>
    <p:sldLayoutId id="2147483651" r:id="rId1"/>
    <p:sldLayoutId id="2147483652" r:id="rId2"/>
    <p:sldLayoutId id="2147483653" r:id="rId3"/>
    <p:sldLayoutId id="2147483654" r:id="rId4"/>
    <p:sldLayoutId id="2147483655" r:id="rId5"/>
    <p:sldLayoutId id="2147483656" r:id="rId6"/>
    <p:sldLayoutId id="2147483657" r:id="rId7"/>
    <p:sldLayoutId id="2147483658" r:id="rId8"/>
    <p:sldLayoutId id="2147483659" r:id="rId9"/>
    <p:sldLayoutId id="2147483660" r:id="rId10"/>
  </p:sldLayoutIdLst>
  <p:txStyles>
    <p:titleStyle>
      <a:lvl1pPr algn="l" defTabSz="914400" rtl="0" eaLnBrk="1" latinLnBrk="0" hangingPunct="1">
        <a:lnSpc>
          <a:spcPct val="90000"/>
        </a:lnSpc>
        <a:spcBef>
          <a:spcPct val="0"/>
        </a:spcBef>
        <a:buNone/>
        <a:defRPr lang="zh-CN" altLang="zh-CN" sz="2000" b="1" i="0" kern="1200" smtClean="0">
          <a:solidFill>
            <a:schemeClr val="tx1"/>
          </a:solidFill>
          <a:effectLst/>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package" Target="../embeddings/Microsoft_Word_Document3.docx"/><Relationship Id="rId2" Type="http://schemas.openxmlformats.org/officeDocument/2006/relationships/slideLayout" Target="../slideLayouts/slideLayout5.xml"/><Relationship Id="rId1" Type="http://schemas.openxmlformats.org/officeDocument/2006/relationships/vmlDrawing" Target="../drawings/vmlDrawing4.vml"/><Relationship Id="rId4" Type="http://schemas.openxmlformats.org/officeDocument/2006/relationships/image" Target="../media/image5.emf"/></Relationships>
</file>

<file path=ppt/slides/_rels/slide14.xml.rels><?xml version="1.0" encoding="UTF-8" standalone="yes"?>
<Relationships xmlns="http://schemas.openxmlformats.org/package/2006/relationships"><Relationship Id="rId3" Type="http://schemas.openxmlformats.org/officeDocument/2006/relationships/package" Target="../embeddings/Microsoft_Word_Document4.docx"/><Relationship Id="rId2" Type="http://schemas.openxmlformats.org/officeDocument/2006/relationships/slideLayout" Target="../slideLayouts/slideLayout5.xml"/><Relationship Id="rId1" Type="http://schemas.openxmlformats.org/officeDocument/2006/relationships/vmlDrawing" Target="../drawings/vmlDrawing5.vml"/><Relationship Id="rId4" Type="http://schemas.openxmlformats.org/officeDocument/2006/relationships/image" Target="../media/image6.emf"/></Relationships>
</file>

<file path=ppt/slides/_rels/slide15.xml.rels><?xml version="1.0" encoding="UTF-8" standalone="yes"?>
<Relationships xmlns="http://schemas.openxmlformats.org/package/2006/relationships"><Relationship Id="rId3" Type="http://schemas.openxmlformats.org/officeDocument/2006/relationships/package" Target="../embeddings/Microsoft_Word_Document5.docx"/><Relationship Id="rId2" Type="http://schemas.openxmlformats.org/officeDocument/2006/relationships/slideLayout" Target="../slideLayouts/slideLayout5.xml"/><Relationship Id="rId1" Type="http://schemas.openxmlformats.org/officeDocument/2006/relationships/vmlDrawing" Target="../drawings/vmlDrawing6.vml"/><Relationship Id="rId4" Type="http://schemas.openxmlformats.org/officeDocument/2006/relationships/image" Target="../media/image7.emf"/></Relationships>
</file>

<file path=ppt/slides/_rels/slide16.xml.rels><?xml version="1.0" encoding="UTF-8" standalone="yes"?>
<Relationships xmlns="http://schemas.openxmlformats.org/package/2006/relationships"><Relationship Id="rId3" Type="http://schemas.openxmlformats.org/officeDocument/2006/relationships/package" Target="../embeddings/Microsoft_Word_Document6.docx"/><Relationship Id="rId2" Type="http://schemas.openxmlformats.org/officeDocument/2006/relationships/slideLayout" Target="../slideLayouts/slideLayout5.xml"/><Relationship Id="rId1" Type="http://schemas.openxmlformats.org/officeDocument/2006/relationships/vmlDrawing" Target="../drawings/vmlDrawing7.vml"/><Relationship Id="rId4" Type="http://schemas.openxmlformats.org/officeDocument/2006/relationships/image" Target="../media/image8.emf"/></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package" Target="../embeddings/Microsoft_Word_Document.docx"/><Relationship Id="rId2" Type="http://schemas.openxmlformats.org/officeDocument/2006/relationships/slideLayout" Target="../slideLayouts/slideLayout4.xml"/><Relationship Id="rId1" Type="http://schemas.openxmlformats.org/officeDocument/2006/relationships/vmlDrawing" Target="../drawings/vmlDrawing1.vml"/><Relationship Id="rId4" Type="http://schemas.openxmlformats.org/officeDocument/2006/relationships/image" Target="../media/image2.emf"/></Relationships>
</file>

<file path=ppt/slides/_rels/slide8.xml.rels><?xml version="1.0" encoding="UTF-8" standalone="yes"?>
<Relationships xmlns="http://schemas.openxmlformats.org/package/2006/relationships"><Relationship Id="rId3" Type="http://schemas.openxmlformats.org/officeDocument/2006/relationships/package" Target="../embeddings/Microsoft_Word_Document1.docx"/><Relationship Id="rId2" Type="http://schemas.openxmlformats.org/officeDocument/2006/relationships/slideLayout" Target="../slideLayouts/slideLayout4.xml"/><Relationship Id="rId1" Type="http://schemas.openxmlformats.org/officeDocument/2006/relationships/vmlDrawing" Target="../drawings/vmlDrawing2.vml"/><Relationship Id="rId4" Type="http://schemas.openxmlformats.org/officeDocument/2006/relationships/image" Target="../media/image3.emf"/></Relationships>
</file>

<file path=ppt/slides/_rels/slide9.xml.rels><?xml version="1.0" encoding="UTF-8" standalone="yes"?>
<Relationships xmlns="http://schemas.openxmlformats.org/package/2006/relationships"><Relationship Id="rId3" Type="http://schemas.openxmlformats.org/officeDocument/2006/relationships/package" Target="../embeddings/Microsoft_Word_Document2.docx"/><Relationship Id="rId2" Type="http://schemas.openxmlformats.org/officeDocument/2006/relationships/slideLayout" Target="../slideLayouts/slideLayout4.xml"/><Relationship Id="rId1" Type="http://schemas.openxmlformats.org/officeDocument/2006/relationships/vmlDrawing" Target="../drawings/vmlDrawing3.vml"/><Relationship Id="rId4" Type="http://schemas.openxmlformats.org/officeDocument/2006/relationships/image" Target="../media/image4.emf"/></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zh-CN" dirty="0"/>
              <a:t>第三单元　第二次世界大战</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9CC224F1-3FA0-4A41-B876-76D3343FDED0}"/>
              </a:ext>
            </a:extLst>
          </p:cNvPr>
          <p:cNvSpPr>
            <a:spLocks noChangeAspect="1"/>
          </p:cNvSpPr>
          <p:nvPr/>
        </p:nvSpPr>
        <p:spPr>
          <a:xfrm>
            <a:off x="381000" y="2307292"/>
            <a:ext cx="11430000" cy="2497415"/>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8.1941</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12</a:t>
            </a:r>
            <a:r>
              <a:rPr lang="zh-CN" altLang="zh-CN" sz="2200" dirty="0">
                <a:solidFill>
                  <a:srgbClr val="000000"/>
                </a:solidFill>
                <a:latin typeface="Times New Roman" panose="02020603050405020304" pitchFamily="18" charset="0"/>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cs typeface="Times New Roman" panose="02020603050405020304" pitchFamily="18" charset="0"/>
              </a:rPr>
              <a:t>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日本偷袭美军基地珍珠港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使美军遭受重大损失。美国于</a:t>
            </a:r>
            <a:r>
              <a:rPr lang="en-US" altLang="zh-CN" sz="2200" dirty="0">
                <a:solidFill>
                  <a:srgbClr val="000000"/>
                </a:solidFill>
                <a:latin typeface="Times New Roman" panose="02020603050405020304" pitchFamily="18" charset="0"/>
                <a:cs typeface="Times New Roman" panose="02020603050405020304" pitchFamily="18" charset="0"/>
              </a:rPr>
              <a:t>12</a:t>
            </a:r>
            <a:r>
              <a:rPr lang="zh-CN" altLang="zh-CN" sz="2200" dirty="0">
                <a:solidFill>
                  <a:srgbClr val="000000"/>
                </a:solidFill>
                <a:latin typeface="Times New Roman" panose="02020603050405020304" pitchFamily="18" charset="0"/>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Times New Roman" panose="02020603050405020304" pitchFamily="18" charset="0"/>
                <a:cs typeface="Times New Roman" panose="02020603050405020304" pitchFamily="18" charset="0"/>
              </a:rPr>
              <a:t>日对日本宣战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由此</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FF00FF"/>
                </a:solidFill>
                <a:latin typeface="Times New Roman" panose="02020603050405020304" pitchFamily="18" charset="0"/>
                <a:cs typeface="Times New Roman" panose="02020603050405020304" pitchFamily="18" charset="0"/>
              </a:rPr>
              <a:t>C</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第一次世界大战爆发</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苏德战争全面爆发</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第二次世界大战达到最大规模</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第二次世界大战全面爆发</a:t>
            </a:r>
            <a:endParaRPr lang="zh-CN" altLang="zh-CN" sz="2200" dirty="0">
              <a:solidFill>
                <a:srgbClr val="000000"/>
              </a:solidFill>
              <a:latin typeface="NEU-BZ-S92"/>
              <a:ea typeface="方正书宋_GBK"/>
              <a:cs typeface="Times New Roman" panose="02020603050405020304" pitchFamily="18" charset="0"/>
            </a:endParaRPr>
          </a:p>
        </p:txBody>
      </p:sp>
      <p:sp>
        <p:nvSpPr>
          <p:cNvPr id="3" name="矩形 2">
            <a:extLst>
              <a:ext uri="{FF2B5EF4-FFF2-40B4-BE49-F238E27FC236}">
                <a16:creationId xmlns:a16="http://schemas.microsoft.com/office/drawing/2014/main" id="{29410728-31DB-43AB-8787-3A26B0391285}"/>
              </a:ext>
            </a:extLst>
          </p:cNvPr>
          <p:cNvSpPr/>
          <p:nvPr/>
        </p:nvSpPr>
        <p:spPr>
          <a:xfrm>
            <a:off x="1193078" y="2718166"/>
            <a:ext cx="311182" cy="3677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extLst>
      <p:ext uri="{BB962C8B-B14F-4D97-AF65-F5344CB8AC3E}">
        <p14:creationId xmlns:p14="http://schemas.microsoft.com/office/powerpoint/2010/main" val="7818739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9DEDE5EF-C539-42F6-AD06-F6CC500FC240}"/>
              </a:ext>
            </a:extLst>
          </p:cNvPr>
          <p:cNvSpPr>
            <a:spLocks noChangeAspect="1"/>
          </p:cNvSpPr>
          <p:nvPr/>
        </p:nvSpPr>
        <p:spPr>
          <a:xfrm>
            <a:off x="381000" y="1697895"/>
            <a:ext cx="11430000" cy="3716210"/>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与第二次世界大战全面爆发直接相关的历史事件是</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FF00FF"/>
                </a:solidFill>
                <a:latin typeface="Times New Roman" panose="02020603050405020304" pitchFamily="18" charset="0"/>
                <a:cs typeface="Times New Roman" panose="02020603050405020304" pitchFamily="18" charset="0"/>
              </a:rPr>
              <a:t>B</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A.1937</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cs typeface="Times New Roman" panose="02020603050405020304" pitchFamily="18" charset="0"/>
              </a:rPr>
              <a:t>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日本发动全面侵华战争</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B.1939</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9</a:t>
            </a:r>
            <a:r>
              <a:rPr lang="zh-CN" altLang="zh-CN" sz="2200" dirty="0">
                <a:solidFill>
                  <a:srgbClr val="000000"/>
                </a:solidFill>
                <a:latin typeface="Times New Roman" panose="02020603050405020304" pitchFamily="18" charset="0"/>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英、法对德宣战</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C.1941</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德国进攻苏联</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D.1941</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12</a:t>
            </a:r>
            <a:r>
              <a:rPr lang="zh-CN" altLang="zh-CN" sz="2200" dirty="0">
                <a:solidFill>
                  <a:srgbClr val="000000"/>
                </a:solidFill>
                <a:latin typeface="Times New Roman" panose="02020603050405020304" pitchFamily="18" charset="0"/>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cs typeface="Times New Roman" panose="02020603050405020304" pitchFamily="18" charset="0"/>
              </a:rPr>
              <a:t>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日本偷袭珍珠港</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毛泽东说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张伯伦过去一心一意想的是搬起希特勒这块石头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去打苏联人民的脚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张伯伦手上的石头却打到张伯伦自己的脚上了。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能印证这一论断的历史事件是</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FF00FF"/>
                </a:solidFill>
                <a:latin typeface="Times New Roman" panose="02020603050405020304" pitchFamily="18" charset="0"/>
                <a:cs typeface="Times New Roman" panose="02020603050405020304" pitchFamily="18" charset="0"/>
              </a:rPr>
              <a:t>B</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德军突袭苏联</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Times New Roman" panose="02020603050405020304" pitchFamily="18" charset="0"/>
                <a:cs typeface="Times New Roman" panose="02020603050405020304" pitchFamily="18" charset="0"/>
              </a:rPr>
              <a:t>德军轰炸不列颠</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德军突袭波兰</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Times New Roman" panose="02020603050405020304" pitchFamily="18" charset="0"/>
                <a:cs typeface="Times New Roman" panose="02020603050405020304" pitchFamily="18" charset="0"/>
              </a:rPr>
              <a:t>日军偷袭珍珠港</a:t>
            </a:r>
            <a:endParaRPr lang="zh-CN" altLang="zh-CN" sz="2200" dirty="0">
              <a:solidFill>
                <a:srgbClr val="000000"/>
              </a:solidFill>
              <a:latin typeface="NEU-BZ-S92"/>
              <a:ea typeface="方正书宋_GBK"/>
              <a:cs typeface="Times New Roman" panose="02020603050405020304" pitchFamily="18" charset="0"/>
            </a:endParaRPr>
          </a:p>
        </p:txBody>
      </p:sp>
      <p:sp>
        <p:nvSpPr>
          <p:cNvPr id="3" name="矩形 2">
            <a:extLst>
              <a:ext uri="{FF2B5EF4-FFF2-40B4-BE49-F238E27FC236}">
                <a16:creationId xmlns:a16="http://schemas.microsoft.com/office/drawing/2014/main" id="{0328E505-60CB-454F-A646-C46063C7EE78}"/>
              </a:ext>
            </a:extLst>
          </p:cNvPr>
          <p:cNvSpPr/>
          <p:nvPr/>
        </p:nvSpPr>
        <p:spPr>
          <a:xfrm>
            <a:off x="7022378" y="1799495"/>
            <a:ext cx="311182" cy="32140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4" name="矩形 3">
            <a:extLst>
              <a:ext uri="{FF2B5EF4-FFF2-40B4-BE49-F238E27FC236}">
                <a16:creationId xmlns:a16="http://schemas.microsoft.com/office/drawing/2014/main" id="{BB442E3C-A925-44E1-901F-E95C2DF75F24}"/>
              </a:ext>
            </a:extLst>
          </p:cNvPr>
          <p:cNvSpPr/>
          <p:nvPr/>
        </p:nvSpPr>
        <p:spPr>
          <a:xfrm>
            <a:off x="9943378" y="4229466"/>
            <a:ext cx="311182" cy="3677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7663162C-5156-4C2A-AB1F-241CDF061FF5}"/>
              </a:ext>
            </a:extLst>
          </p:cNvPr>
          <p:cNvSpPr>
            <a:spLocks noChangeAspect="1"/>
          </p:cNvSpPr>
          <p:nvPr/>
        </p:nvSpPr>
        <p:spPr>
          <a:xfrm>
            <a:off x="381000" y="2307292"/>
            <a:ext cx="11430000" cy="2497415"/>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3.1941</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22</a:t>
            </a:r>
            <a:r>
              <a:rPr lang="zh-CN" altLang="zh-CN" sz="2200" dirty="0">
                <a:solidFill>
                  <a:srgbClr val="000000"/>
                </a:solidFill>
                <a:latin typeface="Times New Roman" panose="02020603050405020304" pitchFamily="18" charset="0"/>
                <a:cs typeface="Times New Roman" panose="02020603050405020304" pitchFamily="18" charset="0"/>
              </a:rPr>
              <a:t>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英国首相丘吉尔发表演说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在过去</a:t>
            </a:r>
            <a:r>
              <a:rPr lang="en-US" altLang="zh-CN" sz="2200" dirty="0">
                <a:solidFill>
                  <a:srgbClr val="000000"/>
                </a:solidFill>
                <a:latin typeface="Times New Roman" panose="02020603050405020304" pitchFamily="18" charset="0"/>
                <a:cs typeface="Times New Roman" panose="02020603050405020304" pitchFamily="18" charset="0"/>
              </a:rPr>
              <a:t>25</a:t>
            </a:r>
            <a:r>
              <a:rPr lang="zh-CN" altLang="zh-CN" sz="2200" dirty="0">
                <a:solidFill>
                  <a:srgbClr val="000000"/>
                </a:solidFill>
                <a:latin typeface="Times New Roman" panose="02020603050405020304" pitchFamily="18" charset="0"/>
                <a:cs typeface="Times New Roman" panose="02020603050405020304" pitchFamily="18" charset="0"/>
              </a:rPr>
              <a:t>年中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没有一个人像我这样始终一贯地反对共产主义。我并不想收回我说的话。但是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这一切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在我们眼前正在展现的情景对照之下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都黯然失色了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我们将要对俄国和俄国人民进行我们能够给予的一切援助。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丘吉尔所说的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眼前正在展现的情景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FF00FF"/>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苏德战争爆发</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Times New Roman" panose="02020603050405020304" pitchFamily="18" charset="0"/>
                <a:cs typeface="Times New Roman" panose="02020603050405020304" pitchFamily="18" charset="0"/>
              </a:rPr>
              <a:t>德军占领法国</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日本制造九一八事变</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Times New Roman" panose="02020603050405020304" pitchFamily="18" charset="0"/>
                <a:cs typeface="Times New Roman" panose="02020603050405020304" pitchFamily="18" charset="0"/>
              </a:rPr>
              <a:t>意大利入侵非洲</a:t>
            </a:r>
            <a:endParaRPr lang="zh-CN" altLang="zh-CN" sz="2200" dirty="0">
              <a:solidFill>
                <a:srgbClr val="000000"/>
              </a:solidFill>
              <a:latin typeface="NEU-BZ-S92"/>
              <a:ea typeface="方正书宋_GBK"/>
              <a:cs typeface="Times New Roman" panose="02020603050405020304" pitchFamily="18" charset="0"/>
            </a:endParaRPr>
          </a:p>
        </p:txBody>
      </p:sp>
      <p:sp>
        <p:nvSpPr>
          <p:cNvPr id="3" name="矩形 2">
            <a:extLst>
              <a:ext uri="{FF2B5EF4-FFF2-40B4-BE49-F238E27FC236}">
                <a16:creationId xmlns:a16="http://schemas.microsoft.com/office/drawing/2014/main" id="{DB54CD16-E1C3-47F2-86C6-2EFDB5A287E6}"/>
              </a:ext>
            </a:extLst>
          </p:cNvPr>
          <p:cNvSpPr/>
          <p:nvPr/>
        </p:nvSpPr>
        <p:spPr>
          <a:xfrm>
            <a:off x="3961678" y="3555999"/>
            <a:ext cx="311182" cy="3677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extLst>
      <p:ext uri="{BB962C8B-B14F-4D97-AF65-F5344CB8AC3E}">
        <p14:creationId xmlns:p14="http://schemas.microsoft.com/office/powerpoint/2010/main" val="34433876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对象 1">
            <a:extLst>
              <a:ext uri="{FF2B5EF4-FFF2-40B4-BE49-F238E27FC236}">
                <a16:creationId xmlns:a16="http://schemas.microsoft.com/office/drawing/2014/main" id="{F9BAC4E6-7168-42C2-9AF1-93402002620E}"/>
              </a:ext>
            </a:extLst>
          </p:cNvPr>
          <p:cNvGraphicFramePr>
            <a:graphicFrameLocks noChangeAspect="1"/>
          </p:cNvGraphicFramePr>
          <p:nvPr>
            <p:extLst>
              <p:ext uri="{D42A27DB-BD31-4B8C-83A1-F6EECF244321}">
                <p14:modId xmlns:p14="http://schemas.microsoft.com/office/powerpoint/2010/main" val="1705460742"/>
              </p:ext>
            </p:extLst>
          </p:nvPr>
        </p:nvGraphicFramePr>
        <p:xfrm>
          <a:off x="2032000" y="1455646"/>
          <a:ext cx="8128000" cy="5100118"/>
        </p:xfrm>
        <a:graphic>
          <a:graphicData uri="http://schemas.openxmlformats.org/presentationml/2006/ole">
            <mc:AlternateContent xmlns:mc="http://schemas.openxmlformats.org/markup-compatibility/2006">
              <mc:Choice xmlns:v="urn:schemas-microsoft-com:vml" Requires="v">
                <p:oleObj spid="_x0000_s4100" name="Document" r:id="rId3" imgW="3847376" imgH="2413540" progId="Word.Document.12">
                  <p:embed/>
                </p:oleObj>
              </mc:Choice>
              <mc:Fallback>
                <p:oleObj name="Document" r:id="rId3" imgW="3847376" imgH="2413540" progId="Word.Document.12">
                  <p:embed/>
                  <p:pic>
                    <p:nvPicPr>
                      <p:cNvPr id="0" name=""/>
                      <p:cNvPicPr/>
                      <p:nvPr/>
                    </p:nvPicPr>
                    <p:blipFill>
                      <a:blip r:embed="rId4"/>
                      <a:stretch>
                        <a:fillRect/>
                      </a:stretch>
                    </p:blipFill>
                    <p:spPr>
                      <a:xfrm>
                        <a:off x="2032000" y="1455646"/>
                        <a:ext cx="8128000" cy="5100118"/>
                      </a:xfrm>
                      <a:prstGeom prst="rect">
                        <a:avLst/>
                      </a:prstGeom>
                    </p:spPr>
                  </p:pic>
                </p:oleObj>
              </mc:Fallback>
            </mc:AlternateContent>
          </a:graphicData>
        </a:graphic>
      </p:graphicFrame>
      <p:sp>
        <p:nvSpPr>
          <p:cNvPr id="3" name="矩形 2">
            <a:extLst>
              <a:ext uri="{FF2B5EF4-FFF2-40B4-BE49-F238E27FC236}">
                <a16:creationId xmlns:a16="http://schemas.microsoft.com/office/drawing/2014/main" id="{FBE63371-2552-4D23-BB72-CAD1F077E175}"/>
              </a:ext>
            </a:extLst>
          </p:cNvPr>
          <p:cNvSpPr/>
          <p:nvPr/>
        </p:nvSpPr>
        <p:spPr>
          <a:xfrm>
            <a:off x="6222278" y="2172066"/>
            <a:ext cx="311182" cy="3677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extLst>
      <p:ext uri="{BB962C8B-B14F-4D97-AF65-F5344CB8AC3E}">
        <p14:creationId xmlns:p14="http://schemas.microsoft.com/office/powerpoint/2010/main" val="24198421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对象 1">
            <a:extLst>
              <a:ext uri="{FF2B5EF4-FFF2-40B4-BE49-F238E27FC236}">
                <a16:creationId xmlns:a16="http://schemas.microsoft.com/office/drawing/2014/main" id="{8082CA7F-EC61-4998-A126-FCF685917CBA}"/>
              </a:ext>
            </a:extLst>
          </p:cNvPr>
          <p:cNvGraphicFramePr>
            <a:graphicFrameLocks noChangeAspect="1"/>
          </p:cNvGraphicFramePr>
          <p:nvPr>
            <p:extLst>
              <p:ext uri="{D42A27DB-BD31-4B8C-83A1-F6EECF244321}">
                <p14:modId xmlns:p14="http://schemas.microsoft.com/office/powerpoint/2010/main" val="3572863735"/>
              </p:ext>
            </p:extLst>
          </p:nvPr>
        </p:nvGraphicFramePr>
        <p:xfrm>
          <a:off x="2032000" y="1791553"/>
          <a:ext cx="8128000" cy="4248423"/>
        </p:xfrm>
        <a:graphic>
          <a:graphicData uri="http://schemas.openxmlformats.org/presentationml/2006/ole">
            <mc:AlternateContent xmlns:mc="http://schemas.openxmlformats.org/markup-compatibility/2006">
              <mc:Choice xmlns:v="urn:schemas-microsoft-com:vml" Requires="v">
                <p:oleObj spid="_x0000_s5124" name="Document" r:id="rId3" imgW="3847376" imgH="2010503" progId="Word.Document.12">
                  <p:embed/>
                </p:oleObj>
              </mc:Choice>
              <mc:Fallback>
                <p:oleObj name="Document" r:id="rId3" imgW="3847376" imgH="2010503" progId="Word.Document.12">
                  <p:embed/>
                  <p:pic>
                    <p:nvPicPr>
                      <p:cNvPr id="0" name=""/>
                      <p:cNvPicPr/>
                      <p:nvPr/>
                    </p:nvPicPr>
                    <p:blipFill>
                      <a:blip r:embed="rId4"/>
                      <a:stretch>
                        <a:fillRect/>
                      </a:stretch>
                    </p:blipFill>
                    <p:spPr>
                      <a:xfrm>
                        <a:off x="2032000" y="1791553"/>
                        <a:ext cx="8128000" cy="4248423"/>
                      </a:xfrm>
                      <a:prstGeom prst="rect">
                        <a:avLst/>
                      </a:prstGeom>
                    </p:spPr>
                  </p:pic>
                </p:oleObj>
              </mc:Fallback>
            </mc:AlternateContent>
          </a:graphicData>
        </a:graphic>
      </p:graphicFrame>
      <p:sp>
        <p:nvSpPr>
          <p:cNvPr id="3" name="矩形 2">
            <a:extLst>
              <a:ext uri="{FF2B5EF4-FFF2-40B4-BE49-F238E27FC236}">
                <a16:creationId xmlns:a16="http://schemas.microsoft.com/office/drawing/2014/main" id="{A574AFA5-8A3E-4B79-B754-2EEE48214CEA}"/>
              </a:ext>
            </a:extLst>
          </p:cNvPr>
          <p:cNvSpPr/>
          <p:nvPr/>
        </p:nvSpPr>
        <p:spPr>
          <a:xfrm>
            <a:off x="6603278" y="2184766"/>
            <a:ext cx="311182" cy="3677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extLst>
      <p:ext uri="{BB962C8B-B14F-4D97-AF65-F5344CB8AC3E}">
        <p14:creationId xmlns:p14="http://schemas.microsoft.com/office/powerpoint/2010/main" val="9059037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对象 1">
            <a:extLst>
              <a:ext uri="{FF2B5EF4-FFF2-40B4-BE49-F238E27FC236}">
                <a16:creationId xmlns:a16="http://schemas.microsoft.com/office/drawing/2014/main" id="{5ED1AF8B-6BE0-4008-8457-86D0530854DB}"/>
              </a:ext>
            </a:extLst>
          </p:cNvPr>
          <p:cNvGraphicFramePr>
            <a:graphicFrameLocks noChangeAspect="1"/>
          </p:cNvGraphicFramePr>
          <p:nvPr>
            <p:extLst>
              <p:ext uri="{D42A27DB-BD31-4B8C-83A1-F6EECF244321}">
                <p14:modId xmlns:p14="http://schemas.microsoft.com/office/powerpoint/2010/main" val="2590310189"/>
              </p:ext>
            </p:extLst>
          </p:nvPr>
        </p:nvGraphicFramePr>
        <p:xfrm>
          <a:off x="1897088" y="1205436"/>
          <a:ext cx="8128000" cy="6230125"/>
        </p:xfrm>
        <a:graphic>
          <a:graphicData uri="http://schemas.openxmlformats.org/presentationml/2006/ole">
            <mc:AlternateContent xmlns:mc="http://schemas.openxmlformats.org/markup-compatibility/2006">
              <mc:Choice xmlns:v="urn:schemas-microsoft-com:vml" Requires="v">
                <p:oleObj spid="_x0000_s6148" name="Document" r:id="rId3" imgW="3847376" imgH="2948283" progId="Word.Document.12">
                  <p:embed/>
                </p:oleObj>
              </mc:Choice>
              <mc:Fallback>
                <p:oleObj name="Document" r:id="rId3" imgW="3847376" imgH="2948283" progId="Word.Document.12">
                  <p:embed/>
                  <p:pic>
                    <p:nvPicPr>
                      <p:cNvPr id="0" name=""/>
                      <p:cNvPicPr/>
                      <p:nvPr/>
                    </p:nvPicPr>
                    <p:blipFill>
                      <a:blip r:embed="rId4"/>
                      <a:stretch>
                        <a:fillRect/>
                      </a:stretch>
                    </p:blipFill>
                    <p:spPr>
                      <a:xfrm>
                        <a:off x="1897088" y="1205436"/>
                        <a:ext cx="8128000" cy="6230125"/>
                      </a:xfrm>
                      <a:prstGeom prst="rect">
                        <a:avLst/>
                      </a:prstGeom>
                    </p:spPr>
                  </p:pic>
                </p:oleObj>
              </mc:Fallback>
            </mc:AlternateContent>
          </a:graphicData>
        </a:graphic>
      </p:graphicFrame>
      <p:sp>
        <p:nvSpPr>
          <p:cNvPr id="3" name="矩形 2">
            <a:extLst>
              <a:ext uri="{FF2B5EF4-FFF2-40B4-BE49-F238E27FC236}">
                <a16:creationId xmlns:a16="http://schemas.microsoft.com/office/drawing/2014/main" id="{8EAEF054-A4B5-40A1-8961-E9769AC8967F}"/>
              </a:ext>
            </a:extLst>
          </p:cNvPr>
          <p:cNvSpPr/>
          <p:nvPr/>
        </p:nvSpPr>
        <p:spPr>
          <a:xfrm>
            <a:off x="2011321" y="1562466"/>
            <a:ext cx="311182" cy="3677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extLst>
      <p:ext uri="{BB962C8B-B14F-4D97-AF65-F5344CB8AC3E}">
        <p14:creationId xmlns:p14="http://schemas.microsoft.com/office/powerpoint/2010/main" val="22233602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85563A5F-EF2B-46BC-8693-4B47BEB1BC1F}"/>
              </a:ext>
            </a:extLst>
          </p:cNvPr>
          <p:cNvSpPr>
            <a:spLocks noChangeAspect="1"/>
          </p:cNvSpPr>
          <p:nvPr/>
        </p:nvSpPr>
        <p:spPr>
          <a:xfrm>
            <a:off x="381000" y="1016608"/>
            <a:ext cx="11430000" cy="3309945"/>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cs typeface="Times New Roman" panose="02020603050405020304" pitchFamily="18" charset="0"/>
              </a:rPr>
              <a:t>阅读材料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回答问题。</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材料一</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1938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为了决定捷克斯洛伐克的命运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希特勒在慕尼黑会见了英国和法国领导人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英国和法国的领导人抛弃了这个不太重要的民主国家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试图绥靖希特勒以避免战争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但却枉费心机。</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材料二</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在战争年代中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西方列强和苏联不得不结成统一战线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以反对不共戴天的敌人的威胁。就在希特勒入侵苏联的那一天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丘吉尔宣布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苏联的危险就是</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我们的危险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也是美国的危险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正如苏联人为保家而战的事业是全世界自由的人们和自由的民族的事业一样。</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摘编自</a:t>
            </a: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美</a:t>
            </a: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斯塔夫里阿诺斯《全球通史》</a:t>
            </a:r>
            <a:endParaRPr lang="zh-CN" altLang="zh-CN" sz="2200" dirty="0">
              <a:solidFill>
                <a:srgbClr val="000000"/>
              </a:solidFill>
              <a:latin typeface="NEU-BZ-S92"/>
              <a:ea typeface="方正书宋_GBK"/>
              <a:cs typeface="Times New Roman" panose="02020603050405020304" pitchFamily="18" charset="0"/>
            </a:endParaRPr>
          </a:p>
        </p:txBody>
      </p:sp>
      <p:graphicFrame>
        <p:nvGraphicFramePr>
          <p:cNvPr id="3" name="对象 2">
            <a:extLst>
              <a:ext uri="{FF2B5EF4-FFF2-40B4-BE49-F238E27FC236}">
                <a16:creationId xmlns:a16="http://schemas.microsoft.com/office/drawing/2014/main" id="{D3B5B74F-7F03-4124-A18B-64446D000535}"/>
              </a:ext>
            </a:extLst>
          </p:cNvPr>
          <p:cNvGraphicFramePr>
            <a:graphicFrameLocks noChangeAspect="1"/>
          </p:cNvGraphicFramePr>
          <p:nvPr>
            <p:extLst>
              <p:ext uri="{D42A27DB-BD31-4B8C-83A1-F6EECF244321}">
                <p14:modId xmlns:p14="http://schemas.microsoft.com/office/powerpoint/2010/main" val="2938460612"/>
              </p:ext>
            </p:extLst>
          </p:nvPr>
        </p:nvGraphicFramePr>
        <p:xfrm>
          <a:off x="560882" y="4092556"/>
          <a:ext cx="8128000" cy="2974232"/>
        </p:xfrm>
        <a:graphic>
          <a:graphicData uri="http://schemas.openxmlformats.org/presentationml/2006/ole">
            <mc:AlternateContent xmlns:mc="http://schemas.openxmlformats.org/markup-compatibility/2006">
              <mc:Choice xmlns:v="urn:schemas-microsoft-com:vml" Requires="v">
                <p:oleObj spid="_x0000_s7172" name="Document" r:id="rId3" imgW="3847376" imgH="1407388" progId="Word.Document.12">
                  <p:embed/>
                </p:oleObj>
              </mc:Choice>
              <mc:Fallback>
                <p:oleObj name="Document" r:id="rId3" imgW="3847376" imgH="1407388" progId="Word.Document.12">
                  <p:embed/>
                  <p:pic>
                    <p:nvPicPr>
                      <p:cNvPr id="0" name=""/>
                      <p:cNvPicPr/>
                      <p:nvPr/>
                    </p:nvPicPr>
                    <p:blipFill>
                      <a:blip r:embed="rId4"/>
                      <a:stretch>
                        <a:fillRect/>
                      </a:stretch>
                    </p:blipFill>
                    <p:spPr>
                      <a:xfrm>
                        <a:off x="560882" y="4092556"/>
                        <a:ext cx="8128000" cy="2974232"/>
                      </a:xfrm>
                      <a:prstGeom prst="rect">
                        <a:avLst/>
                      </a:prstGeom>
                    </p:spPr>
                  </p:pic>
                </p:oleObj>
              </mc:Fallback>
            </mc:AlternateContent>
          </a:graphicData>
        </a:graphic>
      </p:graphicFrame>
    </p:spTree>
    <p:extLst>
      <p:ext uri="{BB962C8B-B14F-4D97-AF65-F5344CB8AC3E}">
        <p14:creationId xmlns:p14="http://schemas.microsoft.com/office/powerpoint/2010/main" val="226846786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405539D4-E600-4971-9026-9A49D6CF956F}"/>
              </a:ext>
            </a:extLst>
          </p:cNvPr>
          <p:cNvSpPr>
            <a:spLocks noChangeAspect="1"/>
          </p:cNvSpPr>
          <p:nvPr/>
        </p:nvSpPr>
        <p:spPr>
          <a:xfrm>
            <a:off x="231098" y="1142039"/>
            <a:ext cx="11430000" cy="371986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1  )</a:t>
            </a:r>
            <a:r>
              <a:rPr lang="zh-CN" altLang="zh-CN" sz="2200" dirty="0">
                <a:solidFill>
                  <a:srgbClr val="000000"/>
                </a:solidFill>
                <a:latin typeface="Times New Roman" panose="02020603050405020304" pitchFamily="18" charset="0"/>
                <a:cs typeface="Times New Roman" panose="02020603050405020304" pitchFamily="18" charset="0"/>
              </a:rPr>
              <a:t>材料一中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英国和法国为避免战争采取了什么政策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结合所学知识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用史实说明英国和法国为何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枉费心机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2  )</a:t>
            </a:r>
            <a:r>
              <a:rPr lang="zh-CN" altLang="zh-CN" sz="2200" dirty="0">
                <a:solidFill>
                  <a:srgbClr val="000000"/>
                </a:solidFill>
                <a:latin typeface="Times New Roman" panose="02020603050405020304" pitchFamily="18" charset="0"/>
                <a:cs typeface="Times New Roman" panose="02020603050405020304" pitchFamily="18" charset="0"/>
              </a:rPr>
              <a:t>根据材料一和材料二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指出英国对德国的侵略行为在态度上有何转变。</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3  )</a:t>
            </a:r>
            <a:r>
              <a:rPr lang="zh-CN" altLang="zh-CN" sz="2200" dirty="0">
                <a:solidFill>
                  <a:srgbClr val="000000"/>
                </a:solidFill>
                <a:latin typeface="Times New Roman" panose="02020603050405020304" pitchFamily="18" charset="0"/>
                <a:cs typeface="Times New Roman" panose="02020603050405020304" pitchFamily="18" charset="0"/>
              </a:rPr>
              <a:t>材料三反映的是哪一历史事件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有人说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这一事件揭开了第二次世界大战亚洲战场的序幕。对此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你怎么看</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p:txBody>
      </p:sp>
      <p:sp>
        <p:nvSpPr>
          <p:cNvPr id="3" name="矩形 2">
            <a:extLst>
              <a:ext uri="{FF2B5EF4-FFF2-40B4-BE49-F238E27FC236}">
                <a16:creationId xmlns:a16="http://schemas.microsoft.com/office/drawing/2014/main" id="{4AC06089-8701-4608-9059-67220B961F3B}"/>
              </a:ext>
            </a:extLst>
          </p:cNvPr>
          <p:cNvSpPr>
            <a:spLocks noChangeAspect="1"/>
          </p:cNvSpPr>
          <p:nvPr/>
        </p:nvSpPr>
        <p:spPr>
          <a:xfrm>
            <a:off x="381000" y="1999751"/>
            <a:ext cx="11430000" cy="3716210"/>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FF"/>
                </a:solidFill>
                <a:latin typeface="Times New Roman" panose="02020603050405020304" pitchFamily="18" charset="0"/>
                <a:cs typeface="Times New Roman" panose="02020603050405020304" pitchFamily="18" charset="0"/>
              </a:rPr>
              <a:t>绥靖政策。德军突袭波兰</a:t>
            </a:r>
            <a:r>
              <a:rPr lang="en-US" altLang="zh-CN" sz="2200" dirty="0">
                <a:solidFill>
                  <a:srgbClr val="FF00FF"/>
                </a:solidFill>
                <a:latin typeface="Times New Roman" panose="02020603050405020304" pitchFamily="18" charset="0"/>
                <a:cs typeface="Times New Roman" panose="02020603050405020304" pitchFamily="18" charset="0"/>
              </a:rPr>
              <a:t>,</a:t>
            </a:r>
            <a:r>
              <a:rPr lang="zh-CN" altLang="zh-CN" sz="2200" dirty="0">
                <a:solidFill>
                  <a:srgbClr val="FF00FF"/>
                </a:solidFill>
                <a:latin typeface="Times New Roman" panose="02020603050405020304" pitchFamily="18" charset="0"/>
                <a:cs typeface="Times New Roman" panose="02020603050405020304" pitchFamily="18" charset="0"/>
              </a:rPr>
              <a:t>英、法只得对德宣战</a:t>
            </a:r>
            <a:r>
              <a:rPr lang="en-US" altLang="zh-CN" sz="2200" dirty="0">
                <a:solidFill>
                  <a:srgbClr val="FF00FF"/>
                </a:solidFill>
                <a:latin typeface="Times New Roman" panose="02020603050405020304" pitchFamily="18" charset="0"/>
                <a:cs typeface="Times New Roman" panose="02020603050405020304" pitchFamily="18" charset="0"/>
              </a:rPr>
              <a:t>,</a:t>
            </a:r>
            <a:r>
              <a:rPr lang="zh-CN" altLang="zh-CN" sz="2200" dirty="0">
                <a:solidFill>
                  <a:srgbClr val="FF00FF"/>
                </a:solidFill>
                <a:latin typeface="Times New Roman" panose="02020603050405020304" pitchFamily="18" charset="0"/>
                <a:cs typeface="Times New Roman" panose="02020603050405020304" pitchFamily="18" charset="0"/>
              </a:rPr>
              <a:t>第二次世界大战全面爆发</a:t>
            </a:r>
            <a:r>
              <a:rPr lang="en-US" altLang="zh-CN" sz="2200" dirty="0">
                <a:solidFill>
                  <a:srgbClr val="FF00FF"/>
                </a:solidFill>
                <a:latin typeface="Times New Roman" panose="02020603050405020304" pitchFamily="18" charset="0"/>
                <a:cs typeface="Times New Roman" panose="02020603050405020304" pitchFamily="18" charset="0"/>
              </a:rPr>
              <a:t>,</a:t>
            </a:r>
            <a:r>
              <a:rPr lang="zh-CN" altLang="zh-CN" sz="2200" dirty="0">
                <a:solidFill>
                  <a:srgbClr val="FF00FF"/>
                </a:solidFill>
                <a:latin typeface="Times New Roman" panose="02020603050405020304" pitchFamily="18" charset="0"/>
                <a:cs typeface="Times New Roman" panose="02020603050405020304" pitchFamily="18" charset="0"/>
              </a:rPr>
              <a:t>英法避免战争的愿望落空。</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FF"/>
                </a:solidFill>
                <a:latin typeface="Times New Roman" panose="02020603050405020304" pitchFamily="18" charset="0"/>
                <a:cs typeface="Times New Roman" panose="02020603050405020304" pitchFamily="18" charset="0"/>
              </a:rPr>
              <a:t>由纵容德国侵略变为联合世界反法西斯国家共同抗击侵略。</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FF"/>
                </a:solidFill>
                <a:latin typeface="Times New Roman" panose="02020603050405020304" pitchFamily="18" charset="0"/>
                <a:cs typeface="Times New Roman" panose="02020603050405020304" pitchFamily="18" charset="0"/>
              </a:rPr>
              <a:t>事件</a:t>
            </a:r>
            <a:r>
              <a:rPr lang="en-US" altLang="zh-CN" sz="2200" dirty="0">
                <a:solidFill>
                  <a:srgbClr val="FF00FF"/>
                </a:solidFill>
                <a:latin typeface="Times New Roman" panose="02020603050405020304" pitchFamily="18" charset="0"/>
                <a:cs typeface="Times New Roman" panose="02020603050405020304" pitchFamily="18" charset="0"/>
              </a:rPr>
              <a:t>:</a:t>
            </a:r>
            <a:r>
              <a:rPr lang="zh-CN" altLang="zh-CN" sz="2200" dirty="0">
                <a:solidFill>
                  <a:srgbClr val="FF00FF"/>
                </a:solidFill>
                <a:latin typeface="Times New Roman" panose="02020603050405020304" pitchFamily="18" charset="0"/>
                <a:cs typeface="Times New Roman" panose="02020603050405020304" pitchFamily="18" charset="0"/>
              </a:rPr>
              <a:t>日军偷袭珍珠港。观点</a:t>
            </a:r>
            <a:r>
              <a:rPr lang="en-US" altLang="zh-CN" sz="2200" dirty="0">
                <a:solidFill>
                  <a:srgbClr val="FF00FF"/>
                </a:solidFill>
                <a:latin typeface="Times New Roman" panose="02020603050405020304" pitchFamily="18" charset="0"/>
                <a:cs typeface="Times New Roman" panose="02020603050405020304" pitchFamily="18" charset="0"/>
              </a:rPr>
              <a:t>:</a:t>
            </a:r>
            <a:r>
              <a:rPr lang="zh-CN" altLang="zh-CN" sz="2200" dirty="0">
                <a:solidFill>
                  <a:srgbClr val="FF00FF"/>
                </a:solidFill>
                <a:latin typeface="Times New Roman" panose="02020603050405020304" pitchFamily="18" charset="0"/>
                <a:cs typeface="Times New Roman" panose="02020603050405020304" pitchFamily="18" charset="0"/>
              </a:rPr>
              <a:t>这种说法是错误的。因为珍珠港事件之前</a:t>
            </a:r>
            <a:r>
              <a:rPr lang="en-US" altLang="zh-CN" sz="2200" dirty="0">
                <a:solidFill>
                  <a:srgbClr val="FF00FF"/>
                </a:solidFill>
                <a:latin typeface="Times New Roman" panose="02020603050405020304" pitchFamily="18" charset="0"/>
                <a:cs typeface="Times New Roman" panose="02020603050405020304" pitchFamily="18" charset="0"/>
              </a:rPr>
              <a:t>,</a:t>
            </a:r>
            <a:r>
              <a:rPr lang="zh-CN" altLang="zh-CN" sz="2200" dirty="0">
                <a:solidFill>
                  <a:srgbClr val="FF00FF"/>
                </a:solidFill>
                <a:latin typeface="Times New Roman" panose="02020603050405020304" pitchFamily="18" charset="0"/>
                <a:cs typeface="Times New Roman" panose="02020603050405020304" pitchFamily="18" charset="0"/>
              </a:rPr>
              <a:t>日军已经发动侵华战争</a:t>
            </a:r>
            <a:r>
              <a:rPr lang="en-US" altLang="zh-CN" sz="2200" dirty="0">
                <a:solidFill>
                  <a:srgbClr val="FF00FF"/>
                </a:solidFill>
                <a:latin typeface="Times New Roman" panose="02020603050405020304" pitchFamily="18" charset="0"/>
                <a:cs typeface="Times New Roman" panose="02020603050405020304" pitchFamily="18" charset="0"/>
              </a:rPr>
              <a:t>,</a:t>
            </a:r>
            <a:r>
              <a:rPr lang="zh-CN" altLang="zh-CN" sz="2200" dirty="0">
                <a:solidFill>
                  <a:srgbClr val="FF00FF"/>
                </a:solidFill>
                <a:latin typeface="Times New Roman" panose="02020603050405020304" pitchFamily="18" charset="0"/>
                <a:cs typeface="Times New Roman" panose="02020603050405020304" pitchFamily="18" charset="0"/>
              </a:rPr>
              <a:t>第二次世界大战亚洲战场的序幕早已揭开。日军偷袭珍珠港</a:t>
            </a:r>
            <a:r>
              <a:rPr lang="en-US" altLang="zh-CN" sz="2200" dirty="0">
                <a:solidFill>
                  <a:srgbClr val="FF00FF"/>
                </a:solidFill>
                <a:latin typeface="Times New Roman" panose="02020603050405020304" pitchFamily="18" charset="0"/>
                <a:cs typeface="Times New Roman" panose="02020603050405020304" pitchFamily="18" charset="0"/>
              </a:rPr>
              <a:t>,</a:t>
            </a:r>
            <a:r>
              <a:rPr lang="zh-CN" altLang="zh-CN" sz="2200" dirty="0">
                <a:solidFill>
                  <a:srgbClr val="FF00FF"/>
                </a:solidFill>
                <a:latin typeface="Times New Roman" panose="02020603050405020304" pitchFamily="18" charset="0"/>
                <a:cs typeface="Times New Roman" panose="02020603050405020304" pitchFamily="18" charset="0"/>
              </a:rPr>
              <a:t>揭开了太平洋战争的序幕</a:t>
            </a:r>
            <a:r>
              <a:rPr lang="en-US" altLang="zh-CN" sz="2200" dirty="0">
                <a:solidFill>
                  <a:srgbClr val="FF00FF"/>
                </a:solidFill>
                <a:latin typeface="Times New Roman" panose="02020603050405020304" pitchFamily="18" charset="0"/>
                <a:cs typeface="Times New Roman" panose="02020603050405020304" pitchFamily="18" charset="0"/>
              </a:rPr>
              <a:t>,</a:t>
            </a:r>
            <a:r>
              <a:rPr lang="zh-CN" altLang="zh-CN" sz="2200" dirty="0">
                <a:solidFill>
                  <a:srgbClr val="FF00FF"/>
                </a:solidFill>
                <a:latin typeface="Times New Roman" panose="02020603050405020304" pitchFamily="18" charset="0"/>
                <a:cs typeface="Times New Roman" panose="02020603050405020304" pitchFamily="18" charset="0"/>
              </a:rPr>
              <a:t>并非揭开了第二次世界大战亚洲战场的序幕。</a:t>
            </a:r>
            <a:endParaRPr lang="zh-CN" altLang="zh-CN" sz="2200" dirty="0">
              <a:solidFill>
                <a:srgbClr val="000000"/>
              </a:solidFill>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10891572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1FDE7C3B-159D-4E54-B922-D5F006BCD677}"/>
              </a:ext>
            </a:extLst>
          </p:cNvPr>
          <p:cNvSpPr>
            <a:spLocks noChangeAspect="1"/>
          </p:cNvSpPr>
          <p:nvPr/>
        </p:nvSpPr>
        <p:spPr>
          <a:xfrm>
            <a:off x="190500" y="1396561"/>
            <a:ext cx="11811000" cy="4528740"/>
          </a:xfrm>
          <a:prstGeom prst="rect">
            <a:avLst/>
          </a:prstGeom>
        </p:spPr>
        <p:txBody>
          <a:bodyPr wrap="square">
            <a:spAutoFit/>
          </a:bodyPr>
          <a:lstStyle/>
          <a:p>
            <a:pPr>
              <a:lnSpc>
                <a:spcPct val="120000"/>
              </a:lnSpc>
              <a:spcAft>
                <a:spcPts val="0"/>
              </a:spcAft>
              <a:tabLst>
                <a:tab pos="1029335" algn="l"/>
                <a:tab pos="1850390" algn="l"/>
                <a:tab pos="2538095" algn="l"/>
                <a:tab pos="3221990" algn="l"/>
              </a:tabLst>
            </a:pPr>
            <a:r>
              <a:rPr lang="zh-CN" altLang="zh-CN" sz="2200" dirty="0">
                <a:solidFill>
                  <a:srgbClr val="FF00FF"/>
                </a:solidFill>
                <a:latin typeface="Arial" panose="020B0604020202020204" pitchFamily="34" charset="0"/>
                <a:ea typeface="黑体" panose="02010609060101010101" pitchFamily="49" charset="-122"/>
                <a:cs typeface="Times New Roman" panose="02020603050405020304" pitchFamily="18" charset="0"/>
              </a:rPr>
              <a:t>知识点</a:t>
            </a:r>
            <a:r>
              <a:rPr lang="en-US" altLang="zh-CN" sz="2200" dirty="0">
                <a:solidFill>
                  <a:srgbClr val="FF00FF"/>
                </a:solidFill>
                <a:latin typeface="Times New Roman" panose="02020603050405020304" pitchFamily="18" charset="0"/>
                <a:cs typeface="Times New Roman" panose="02020603050405020304" pitchFamily="18" charset="0"/>
              </a:rPr>
              <a:t>1</a:t>
            </a:r>
            <a:r>
              <a:rPr lang="zh-CN" altLang="zh-CN" sz="2200" dirty="0">
                <a:solidFill>
                  <a:srgbClr val="FF00FF"/>
                </a:solidFill>
                <a:latin typeface="Times New Roman" panose="02020603050405020304" pitchFamily="18" charset="0"/>
                <a:cs typeface="Times New Roman" panose="02020603050405020304" pitchFamily="18" charset="0"/>
              </a:rPr>
              <a:t>　</a:t>
            </a:r>
            <a:r>
              <a:rPr lang="zh-CN" altLang="zh-CN" sz="2200" dirty="0">
                <a:solidFill>
                  <a:srgbClr val="FF00FF"/>
                </a:solidFill>
                <a:latin typeface="Arial" panose="020B0604020202020204" pitchFamily="34" charset="0"/>
                <a:ea typeface="黑体" panose="02010609060101010101" pitchFamily="49" charset="-122"/>
                <a:cs typeface="Times New Roman" panose="02020603050405020304" pitchFamily="18" charset="0"/>
              </a:rPr>
              <a:t>西线战争的爆发</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全面爆发</a:t>
            </a:r>
            <a:r>
              <a:rPr lang="en-US" altLang="zh-CN" sz="2200" dirty="0">
                <a:solidFill>
                  <a:srgbClr val="000000"/>
                </a:solidFill>
                <a:latin typeface="Times New Roman" panose="02020603050405020304" pitchFamily="18" charset="0"/>
                <a:cs typeface="Times New Roman" panose="02020603050405020304" pitchFamily="18" charset="0"/>
              </a:rPr>
              <a:t>:1939</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9</a:t>
            </a:r>
            <a:r>
              <a:rPr lang="zh-CN" altLang="zh-CN" sz="2200" dirty="0">
                <a:solidFill>
                  <a:srgbClr val="000000"/>
                </a:solidFill>
                <a:latin typeface="Times New Roman" panose="02020603050405020304" pitchFamily="18" charset="0"/>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日凌晨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德军按照早已制定好的军事方案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以强大的兵力突然袭击</a:t>
            </a:r>
            <a:r>
              <a:rPr lang="zh-CN" altLang="zh-CN" sz="2200" dirty="0">
                <a:solidFill>
                  <a:srgbClr val="FF00FF"/>
                </a:solidFill>
                <a:latin typeface="Times New Roman" panose="02020603050405020304" pitchFamily="18" charset="0"/>
                <a:cs typeface="Times New Roman" panose="02020603050405020304" pitchFamily="18" charset="0"/>
              </a:rPr>
              <a:t>　波兰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英法两国被迫于</a:t>
            </a:r>
            <a:r>
              <a:rPr lang="en-US" altLang="zh-CN" sz="2200" dirty="0">
                <a:solidFill>
                  <a:srgbClr val="000000"/>
                </a:solidFill>
                <a:latin typeface="Times New Roman" panose="02020603050405020304" pitchFamily="18" charset="0"/>
                <a:cs typeface="Times New Roman" panose="02020603050405020304" pitchFamily="18" charset="0"/>
              </a:rPr>
              <a:t>9</a:t>
            </a:r>
            <a:r>
              <a:rPr lang="zh-CN" altLang="zh-CN" sz="2200" dirty="0">
                <a:solidFill>
                  <a:srgbClr val="000000"/>
                </a:solidFill>
                <a:latin typeface="Times New Roman" panose="02020603050405020304" pitchFamily="18" charset="0"/>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日对德宣战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第二次世界大战全面爆发。</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战况</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1  )1940</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4—5</a:t>
            </a:r>
            <a:r>
              <a:rPr lang="zh-CN" altLang="zh-CN" sz="2200" dirty="0">
                <a:solidFill>
                  <a:srgbClr val="000000"/>
                </a:solidFill>
                <a:latin typeface="Times New Roman" panose="02020603050405020304" pitchFamily="18" charset="0"/>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德军在西线大举进攻北欧和</a:t>
            </a:r>
            <a:r>
              <a:rPr lang="zh-CN" altLang="zh-CN" sz="2200" dirty="0">
                <a:solidFill>
                  <a:srgbClr val="FF00FF"/>
                </a:solidFill>
                <a:latin typeface="Times New Roman" panose="02020603050405020304" pitchFamily="18" charset="0"/>
                <a:cs typeface="Times New Roman" panose="02020603050405020304" pitchFamily="18" charset="0"/>
              </a:rPr>
              <a:t>　西欧　</a:t>
            </a:r>
            <a:r>
              <a:rPr lang="zh-CN" altLang="zh-CN" sz="2200" dirty="0">
                <a:solidFill>
                  <a:srgbClr val="000000"/>
                </a:solidFill>
                <a:latin typeface="Times New Roman" panose="02020603050405020304" pitchFamily="18" charset="0"/>
                <a:cs typeface="Times New Roman" panose="02020603050405020304" pitchFamily="18" charset="0"/>
              </a:rPr>
              <a:t>诸国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占领了丹麦、挪威、卢森堡、荷兰和比利时等国家。同时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德军绕过法军重兵设防的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FF00FF"/>
                </a:solidFill>
                <a:latin typeface="Times New Roman" panose="02020603050405020304" pitchFamily="18" charset="0"/>
                <a:cs typeface="Times New Roman" panose="02020603050405020304" pitchFamily="18" charset="0"/>
              </a:rPr>
              <a:t>　马奇诺防线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入侵法国。</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2  )1940</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7—10</a:t>
            </a:r>
            <a:r>
              <a:rPr lang="zh-CN" altLang="zh-CN" sz="2200" dirty="0">
                <a:solidFill>
                  <a:srgbClr val="000000"/>
                </a:solidFill>
                <a:latin typeface="Times New Roman" panose="02020603050405020304" pitchFamily="18" charset="0"/>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德国对英国发动了猛烈的</a:t>
            </a:r>
            <a:r>
              <a:rPr lang="zh-CN" altLang="zh-CN" sz="2200" dirty="0">
                <a:solidFill>
                  <a:srgbClr val="FF00FF"/>
                </a:solidFill>
                <a:latin typeface="Times New Roman" panose="02020603050405020304" pitchFamily="18" charset="0"/>
                <a:cs typeface="Times New Roman" panose="02020603050405020304" pitchFamily="18" charset="0"/>
              </a:rPr>
              <a:t>　空袭　</a:t>
            </a:r>
            <a:r>
              <a:rPr lang="zh-CN" altLang="zh-CN" sz="2200" dirty="0">
                <a:solidFill>
                  <a:srgbClr val="000000"/>
                </a:solidFill>
                <a:latin typeface="Times New Roman" panose="02020603050405020304" pitchFamily="18" charset="0"/>
                <a:cs typeface="Times New Roman" panose="02020603050405020304" pitchFamily="18" charset="0"/>
              </a:rPr>
              <a:t>和潜艇战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企图迫使英国屈服。英国首相</a:t>
            </a:r>
            <a:r>
              <a:rPr lang="zh-CN" altLang="zh-CN" sz="2200" dirty="0">
                <a:solidFill>
                  <a:srgbClr val="FF00FF"/>
                </a:solidFill>
                <a:latin typeface="Times New Roman" panose="02020603050405020304" pitchFamily="18" charset="0"/>
                <a:cs typeface="Times New Roman" panose="02020603050405020304" pitchFamily="18" charset="0"/>
              </a:rPr>
              <a:t>　丘吉尔　</a:t>
            </a:r>
            <a:r>
              <a:rPr lang="zh-CN" altLang="zh-CN" sz="2200" dirty="0">
                <a:solidFill>
                  <a:srgbClr val="000000"/>
                </a:solidFill>
                <a:latin typeface="Times New Roman" panose="02020603050405020304" pitchFamily="18" charset="0"/>
                <a:cs typeface="Times New Roman" panose="02020603050405020304" pitchFamily="18" charset="0"/>
              </a:rPr>
              <a:t>领导英军顽强抵抗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粉碎了希特勒的阴谋。</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3  )</a:t>
            </a:r>
            <a:r>
              <a:rPr lang="zh-CN" altLang="zh-CN" sz="2200" dirty="0">
                <a:solidFill>
                  <a:srgbClr val="000000"/>
                </a:solidFill>
                <a:latin typeface="Times New Roman" panose="02020603050405020304" pitchFamily="18" charset="0"/>
                <a:cs typeface="Times New Roman" panose="02020603050405020304" pitchFamily="18" charset="0"/>
              </a:rPr>
              <a:t>不列颠空战</a:t>
            </a:r>
            <a:r>
              <a:rPr lang="en-US" altLang="zh-CN" sz="2200" dirty="0">
                <a:solidFill>
                  <a:srgbClr val="000000"/>
                </a:solidFill>
                <a:latin typeface="Times New Roman" panose="02020603050405020304" pitchFamily="18" charset="0"/>
                <a:cs typeface="Times New Roman" panose="02020603050405020304" pitchFamily="18" charset="0"/>
              </a:rPr>
              <a:t>:1940</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Times New Roman" panose="02020603050405020304" pitchFamily="18" charset="0"/>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13</a:t>
            </a:r>
            <a:r>
              <a:rPr lang="zh-CN" altLang="zh-CN" sz="2200" dirty="0">
                <a:solidFill>
                  <a:srgbClr val="000000"/>
                </a:solidFill>
                <a:latin typeface="Times New Roman" panose="02020603050405020304" pitchFamily="18" charset="0"/>
                <a:cs typeface="Times New Roman" panose="02020603050405020304" pitchFamily="18" charset="0"/>
              </a:rPr>
              <a:t>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为了消灭英军</a:t>
            </a:r>
            <a:r>
              <a:rPr lang="zh-CN" altLang="zh-CN" sz="2200" dirty="0">
                <a:solidFill>
                  <a:srgbClr val="FF00FF"/>
                </a:solidFill>
                <a:latin typeface="Times New Roman" panose="02020603050405020304" pitchFamily="18" charset="0"/>
                <a:cs typeface="Times New Roman" panose="02020603050405020304" pitchFamily="18" charset="0"/>
              </a:rPr>
              <a:t>　空军　</a:t>
            </a:r>
            <a:r>
              <a:rPr lang="zh-CN" altLang="zh-CN" sz="2200" dirty="0">
                <a:solidFill>
                  <a:srgbClr val="000000"/>
                </a:solidFill>
                <a:latin typeface="Times New Roman" panose="02020603050405020304" pitchFamily="18" charset="0"/>
                <a:cs typeface="Times New Roman" panose="02020603050405020304" pitchFamily="18" charset="0"/>
              </a:rPr>
              <a:t>主力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德国开始对英国进行轰炸。英国军民始终坚持战斗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极大地消耗了德军兵力。</a:t>
            </a:r>
            <a:r>
              <a:rPr lang="zh-CN" altLang="zh-CN" sz="2200" dirty="0">
                <a:solidFill>
                  <a:srgbClr val="FF00FF"/>
                </a:solidFill>
                <a:latin typeface="Times New Roman" panose="02020603050405020304" pitchFamily="18" charset="0"/>
                <a:cs typeface="Times New Roman" panose="02020603050405020304" pitchFamily="18" charset="0"/>
              </a:rPr>
              <a:t>　不列颠空战　</a:t>
            </a:r>
            <a:r>
              <a:rPr lang="zh-CN" altLang="zh-CN" sz="2200" dirty="0">
                <a:solidFill>
                  <a:srgbClr val="000000"/>
                </a:solidFill>
                <a:latin typeface="Times New Roman" panose="02020603050405020304" pitchFamily="18" charset="0"/>
                <a:cs typeface="Times New Roman" panose="02020603050405020304" pitchFamily="18" charset="0"/>
              </a:rPr>
              <a:t>的胜利为日后盟军反攻欧洲大陆奠定了基础。</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p:txBody>
      </p:sp>
      <p:sp>
        <p:nvSpPr>
          <p:cNvPr id="3" name="矩形 2">
            <a:extLst>
              <a:ext uri="{FF2B5EF4-FFF2-40B4-BE49-F238E27FC236}">
                <a16:creationId xmlns:a16="http://schemas.microsoft.com/office/drawing/2014/main" id="{D56E8B9B-BCEA-4D4C-B100-849691A40B36}"/>
              </a:ext>
            </a:extLst>
          </p:cNvPr>
          <p:cNvSpPr/>
          <p:nvPr/>
        </p:nvSpPr>
        <p:spPr>
          <a:xfrm>
            <a:off x="10833376" y="1859830"/>
            <a:ext cx="939523" cy="3302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a16="http://schemas.microsoft.com/office/drawing/2014/main" id="{FF9A7397-742F-4B0F-A4EE-AA0C7F31A0C4}"/>
              </a:ext>
            </a:extLst>
          </p:cNvPr>
          <p:cNvCxnSpPr>
            <a:cxnSpLocks/>
          </p:cNvCxnSpPr>
          <p:nvPr/>
        </p:nvCxnSpPr>
        <p:spPr>
          <a:xfrm>
            <a:off x="10833377" y="2182046"/>
            <a:ext cx="93952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6" name="矩形 5">
            <a:extLst>
              <a:ext uri="{FF2B5EF4-FFF2-40B4-BE49-F238E27FC236}">
                <a16:creationId xmlns:a16="http://schemas.microsoft.com/office/drawing/2014/main" id="{3981731F-4D53-4350-B75A-ED7BE95E54EB}"/>
              </a:ext>
            </a:extLst>
          </p:cNvPr>
          <p:cNvSpPr/>
          <p:nvPr/>
        </p:nvSpPr>
        <p:spPr>
          <a:xfrm>
            <a:off x="5981976" y="3098755"/>
            <a:ext cx="1041123" cy="3302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7" name="直接连接符 6">
            <a:extLst>
              <a:ext uri="{FF2B5EF4-FFF2-40B4-BE49-F238E27FC236}">
                <a16:creationId xmlns:a16="http://schemas.microsoft.com/office/drawing/2014/main" id="{06D78CA6-5517-490D-9473-168A67911C25}"/>
              </a:ext>
            </a:extLst>
          </p:cNvPr>
          <p:cNvCxnSpPr>
            <a:cxnSpLocks/>
          </p:cNvCxnSpPr>
          <p:nvPr/>
        </p:nvCxnSpPr>
        <p:spPr>
          <a:xfrm>
            <a:off x="5981977" y="3420971"/>
            <a:ext cx="104112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矩形 8">
            <a:extLst>
              <a:ext uri="{FF2B5EF4-FFF2-40B4-BE49-F238E27FC236}">
                <a16:creationId xmlns:a16="http://schemas.microsoft.com/office/drawing/2014/main" id="{6AE45F93-22BA-4870-89FF-ABFC92C05FEB}"/>
              </a:ext>
            </a:extLst>
          </p:cNvPr>
          <p:cNvSpPr/>
          <p:nvPr/>
        </p:nvSpPr>
        <p:spPr>
          <a:xfrm>
            <a:off x="6737488" y="3498690"/>
            <a:ext cx="1631812" cy="3302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0" name="直接连接符 9">
            <a:extLst>
              <a:ext uri="{FF2B5EF4-FFF2-40B4-BE49-F238E27FC236}">
                <a16:creationId xmlns:a16="http://schemas.microsoft.com/office/drawing/2014/main" id="{C8A8E5C4-4165-42CC-915F-C58AAAC27F8B}"/>
              </a:ext>
            </a:extLst>
          </p:cNvPr>
          <p:cNvCxnSpPr>
            <a:cxnSpLocks/>
          </p:cNvCxnSpPr>
          <p:nvPr/>
        </p:nvCxnSpPr>
        <p:spPr>
          <a:xfrm>
            <a:off x="6737488" y="3820906"/>
            <a:ext cx="163181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矩形 11">
            <a:extLst>
              <a:ext uri="{FF2B5EF4-FFF2-40B4-BE49-F238E27FC236}">
                <a16:creationId xmlns:a16="http://schemas.microsoft.com/office/drawing/2014/main" id="{A9550BD1-CE55-4F21-8B86-29B2AEA25B4A}"/>
              </a:ext>
            </a:extLst>
          </p:cNvPr>
          <p:cNvSpPr/>
          <p:nvPr/>
        </p:nvSpPr>
        <p:spPr>
          <a:xfrm>
            <a:off x="5881827" y="3876748"/>
            <a:ext cx="904736" cy="3302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3" name="直接连接符 12">
            <a:extLst>
              <a:ext uri="{FF2B5EF4-FFF2-40B4-BE49-F238E27FC236}">
                <a16:creationId xmlns:a16="http://schemas.microsoft.com/office/drawing/2014/main" id="{23942447-FE2A-48DF-94D3-601505BC714C}"/>
              </a:ext>
            </a:extLst>
          </p:cNvPr>
          <p:cNvCxnSpPr>
            <a:cxnSpLocks/>
          </p:cNvCxnSpPr>
          <p:nvPr/>
        </p:nvCxnSpPr>
        <p:spPr>
          <a:xfrm>
            <a:off x="5881827" y="4198964"/>
            <a:ext cx="904736"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矩形 14">
            <a:extLst>
              <a:ext uri="{FF2B5EF4-FFF2-40B4-BE49-F238E27FC236}">
                <a16:creationId xmlns:a16="http://schemas.microsoft.com/office/drawing/2014/main" id="{2861832B-B715-456F-AA6E-D1F539AC2BBA}"/>
              </a:ext>
            </a:extLst>
          </p:cNvPr>
          <p:cNvSpPr/>
          <p:nvPr/>
        </p:nvSpPr>
        <p:spPr>
          <a:xfrm>
            <a:off x="190500" y="4298230"/>
            <a:ext cx="1104900" cy="3302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6" name="直接连接符 15">
            <a:extLst>
              <a:ext uri="{FF2B5EF4-FFF2-40B4-BE49-F238E27FC236}">
                <a16:creationId xmlns:a16="http://schemas.microsoft.com/office/drawing/2014/main" id="{C9075C44-CCD5-460E-8F1F-B407A179F8BA}"/>
              </a:ext>
            </a:extLst>
          </p:cNvPr>
          <p:cNvCxnSpPr>
            <a:cxnSpLocks/>
          </p:cNvCxnSpPr>
          <p:nvPr/>
        </p:nvCxnSpPr>
        <p:spPr>
          <a:xfrm>
            <a:off x="190500" y="4620446"/>
            <a:ext cx="11049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8" name="矩形 17">
            <a:extLst>
              <a:ext uri="{FF2B5EF4-FFF2-40B4-BE49-F238E27FC236}">
                <a16:creationId xmlns:a16="http://schemas.microsoft.com/office/drawing/2014/main" id="{81140228-F19F-434B-9B01-9828F7ECC10F}"/>
              </a:ext>
            </a:extLst>
          </p:cNvPr>
          <p:cNvSpPr/>
          <p:nvPr/>
        </p:nvSpPr>
        <p:spPr>
          <a:xfrm>
            <a:off x="5981975" y="4700976"/>
            <a:ext cx="942699" cy="3302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9" name="直接连接符 18">
            <a:extLst>
              <a:ext uri="{FF2B5EF4-FFF2-40B4-BE49-F238E27FC236}">
                <a16:creationId xmlns:a16="http://schemas.microsoft.com/office/drawing/2014/main" id="{3D0828ED-9D3E-4A7A-8467-7BE1C3A1B5BF}"/>
              </a:ext>
            </a:extLst>
          </p:cNvPr>
          <p:cNvCxnSpPr>
            <a:cxnSpLocks/>
          </p:cNvCxnSpPr>
          <p:nvPr/>
        </p:nvCxnSpPr>
        <p:spPr>
          <a:xfrm>
            <a:off x="5981976" y="5023192"/>
            <a:ext cx="942699"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1" name="矩形 20">
            <a:extLst>
              <a:ext uri="{FF2B5EF4-FFF2-40B4-BE49-F238E27FC236}">
                <a16:creationId xmlns:a16="http://schemas.microsoft.com/office/drawing/2014/main" id="{15EE3339-3E44-4649-820F-3EEC58C948BB}"/>
              </a:ext>
            </a:extLst>
          </p:cNvPr>
          <p:cNvSpPr/>
          <p:nvPr/>
        </p:nvSpPr>
        <p:spPr>
          <a:xfrm>
            <a:off x="5393430" y="5133396"/>
            <a:ext cx="1680470" cy="3302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22" name="直接连接符 21">
            <a:extLst>
              <a:ext uri="{FF2B5EF4-FFF2-40B4-BE49-F238E27FC236}">
                <a16:creationId xmlns:a16="http://schemas.microsoft.com/office/drawing/2014/main" id="{D0CF3B40-0580-4BB0-8C0B-0E03340BF089}"/>
              </a:ext>
            </a:extLst>
          </p:cNvPr>
          <p:cNvCxnSpPr>
            <a:cxnSpLocks/>
          </p:cNvCxnSpPr>
          <p:nvPr/>
        </p:nvCxnSpPr>
        <p:spPr>
          <a:xfrm>
            <a:off x="5393430" y="5455612"/>
            <a:ext cx="168047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grpId="0" nodeType="clickEffect">
                                  <p:stCondLst>
                                    <p:cond delay="0"/>
                                  </p:stCondLst>
                                  <p:childTnLst>
                                    <p:set>
                                      <p:cBhvr>
                                        <p:cTn id="22" dur="1" fill="hold">
                                          <p:stCondLst>
                                            <p:cond delay="0"/>
                                          </p:stCondLst>
                                        </p:cTn>
                                        <p:tgtEl>
                                          <p:spTgt spid="15"/>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 presetClass="exit" presetSubtype="0" fill="hold" grpId="0" nodeType="clickEffect">
                                  <p:stCondLst>
                                    <p:cond delay="0"/>
                                  </p:stCondLst>
                                  <p:childTnLst>
                                    <p:set>
                                      <p:cBhvr>
                                        <p:cTn id="26" dur="1" fill="hold">
                                          <p:stCondLst>
                                            <p:cond delay="0"/>
                                          </p:stCondLst>
                                        </p:cTn>
                                        <p:tgtEl>
                                          <p:spTgt spid="18"/>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1" presetClass="exit" presetSubtype="0" fill="hold" grpId="0" nodeType="clickEffect">
                                  <p:stCondLst>
                                    <p:cond delay="0"/>
                                  </p:stCondLst>
                                  <p:childTnLst>
                                    <p:set>
                                      <p:cBhvr>
                                        <p:cTn id="30" dur="1" fill="hold">
                                          <p:stCondLst>
                                            <p:cond delay="0"/>
                                          </p:stCondLst>
                                        </p:cTn>
                                        <p:tgtEl>
                                          <p:spTgt spid="2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9" grpId="0" animBg="1"/>
      <p:bldP spid="12" grpId="0" animBg="1"/>
      <p:bldP spid="15" grpId="0" animBg="1"/>
      <p:bldP spid="18" grpId="0" animBg="1"/>
      <p:bldP spid="21" grpId="0" animBg="1"/>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A4EDCD72-4807-4B4C-8E04-7FA715B559C6}"/>
              </a:ext>
            </a:extLst>
          </p:cNvPr>
          <p:cNvSpPr>
            <a:spLocks noChangeAspect="1"/>
          </p:cNvSpPr>
          <p:nvPr/>
        </p:nvSpPr>
        <p:spPr>
          <a:xfrm>
            <a:off x="381000" y="2307292"/>
            <a:ext cx="11430000" cy="2497415"/>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FF"/>
                </a:solidFill>
                <a:latin typeface="Arial" panose="020B0604020202020204" pitchFamily="34" charset="0"/>
                <a:ea typeface="黑体" panose="02010609060101010101" pitchFamily="49" charset="-122"/>
                <a:cs typeface="Times New Roman" panose="02020603050405020304" pitchFamily="18" charset="0"/>
              </a:rPr>
              <a:t>知识点</a:t>
            </a:r>
            <a:r>
              <a:rPr lang="en-US" altLang="zh-CN" sz="2200" dirty="0">
                <a:solidFill>
                  <a:srgbClr val="FF00FF"/>
                </a:solidFill>
                <a:latin typeface="Times New Roman" panose="02020603050405020304" pitchFamily="18" charset="0"/>
                <a:cs typeface="Times New Roman" panose="02020603050405020304" pitchFamily="18" charset="0"/>
              </a:rPr>
              <a:t>2</a:t>
            </a:r>
            <a:r>
              <a:rPr lang="zh-CN" altLang="zh-CN" sz="2200" dirty="0">
                <a:solidFill>
                  <a:srgbClr val="FF00FF"/>
                </a:solidFill>
                <a:latin typeface="Times New Roman" panose="02020603050405020304" pitchFamily="18" charset="0"/>
                <a:cs typeface="Times New Roman" panose="02020603050405020304" pitchFamily="18" charset="0"/>
              </a:rPr>
              <a:t>　</a:t>
            </a:r>
            <a:r>
              <a:rPr lang="zh-CN" altLang="zh-CN" sz="2200" dirty="0">
                <a:solidFill>
                  <a:srgbClr val="FF00FF"/>
                </a:solidFill>
                <a:latin typeface="Arial" panose="020B0604020202020204" pitchFamily="34" charset="0"/>
                <a:ea typeface="黑体" panose="02010609060101010101" pitchFamily="49" charset="-122"/>
                <a:cs typeface="Times New Roman" panose="02020603050405020304" pitchFamily="18" charset="0"/>
              </a:rPr>
              <a:t>德国入侵苏联</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爆发</a:t>
            </a:r>
            <a:r>
              <a:rPr lang="en-US" altLang="zh-CN" sz="2200" dirty="0">
                <a:solidFill>
                  <a:srgbClr val="000000"/>
                </a:solidFill>
                <a:latin typeface="Times New Roman" panose="02020603050405020304" pitchFamily="18" charset="0"/>
                <a:cs typeface="Times New Roman" panose="02020603050405020304" pitchFamily="18" charset="0"/>
              </a:rPr>
              <a:t>:1941</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22</a:t>
            </a:r>
            <a:r>
              <a:rPr lang="zh-CN" altLang="zh-CN" sz="2200" dirty="0">
                <a:solidFill>
                  <a:srgbClr val="000000"/>
                </a:solidFill>
                <a:latin typeface="Times New Roman" panose="02020603050405020304" pitchFamily="18" charset="0"/>
                <a:cs typeface="Times New Roman" panose="02020603050405020304" pitchFamily="18" charset="0"/>
              </a:rPr>
              <a:t>日凌晨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德国向苏联发动了突然进攻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FF00FF"/>
                </a:solidFill>
                <a:latin typeface="Times New Roman" panose="02020603050405020304" pitchFamily="18" charset="0"/>
                <a:cs typeface="Times New Roman" panose="02020603050405020304" pitchFamily="18" charset="0"/>
              </a:rPr>
              <a:t>　苏德战争　</a:t>
            </a:r>
            <a:r>
              <a:rPr lang="zh-CN" altLang="zh-CN" sz="2200" dirty="0">
                <a:solidFill>
                  <a:srgbClr val="000000"/>
                </a:solidFill>
                <a:latin typeface="Times New Roman" panose="02020603050405020304" pitchFamily="18" charset="0"/>
                <a:cs typeface="Times New Roman" panose="02020603050405020304" pitchFamily="18" charset="0"/>
              </a:rPr>
              <a:t>爆发。</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第二次世界大战进一步扩大。</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重要战役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按照预定的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FF00FF"/>
                </a:solidFill>
                <a:latin typeface="Times New Roman" panose="02020603050405020304" pitchFamily="18" charset="0"/>
                <a:cs typeface="Times New Roman" panose="02020603050405020304" pitchFamily="18" charset="0"/>
              </a:rPr>
              <a:t>　巴巴罗萨　</a:t>
            </a:r>
            <a:r>
              <a:rPr lang="zh-CN" altLang="zh-CN" sz="2200" dirty="0">
                <a:solidFill>
                  <a:srgbClr val="000000"/>
                </a:solidFill>
                <a:latin typeface="Times New Roman" panose="02020603050405020304" pitchFamily="18" charset="0"/>
                <a:cs typeface="Times New Roman" panose="02020603050405020304" pitchFamily="18" charset="0"/>
              </a:rPr>
              <a:t>计划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德军分三路进攻苏联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很快逼近莫斯科近郊。在</a:t>
            </a:r>
            <a:r>
              <a:rPr lang="zh-CN" altLang="zh-CN" sz="2200" dirty="0">
                <a:solidFill>
                  <a:srgbClr val="FF00FF"/>
                </a:solidFill>
                <a:latin typeface="Times New Roman" panose="02020603050405020304" pitchFamily="18" charset="0"/>
                <a:cs typeface="Times New Roman" panose="02020603050405020304" pitchFamily="18" charset="0"/>
              </a:rPr>
              <a:t>　斯大林　</a:t>
            </a:r>
            <a:r>
              <a:rPr lang="zh-CN" altLang="zh-CN" sz="2200" dirty="0">
                <a:solidFill>
                  <a:srgbClr val="000000"/>
                </a:solidFill>
                <a:latin typeface="Times New Roman" panose="02020603050405020304" pitchFamily="18" charset="0"/>
                <a:cs typeface="Times New Roman" panose="02020603050405020304" pitchFamily="18" charset="0"/>
              </a:rPr>
              <a:t>的指挥下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苏联军民浴血奋战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最终取得了</a:t>
            </a:r>
            <a:r>
              <a:rPr lang="zh-CN" altLang="zh-CN" sz="2200" dirty="0">
                <a:solidFill>
                  <a:srgbClr val="FF00FF"/>
                </a:solidFill>
                <a:latin typeface="Times New Roman" panose="02020603050405020304" pitchFamily="18" charset="0"/>
                <a:cs typeface="Times New Roman" panose="02020603050405020304" pitchFamily="18" charset="0"/>
              </a:rPr>
              <a:t>　莫斯科保卫战　</a:t>
            </a:r>
            <a:r>
              <a:rPr lang="zh-CN" altLang="zh-CN" sz="2200" dirty="0">
                <a:solidFill>
                  <a:srgbClr val="000000"/>
                </a:solidFill>
                <a:latin typeface="Times New Roman" panose="02020603050405020304" pitchFamily="18" charset="0"/>
                <a:cs typeface="Times New Roman" panose="02020603050405020304" pitchFamily="18" charset="0"/>
              </a:rPr>
              <a:t>的胜利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打破了德军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天下无敌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的神话。</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p:txBody>
      </p:sp>
      <p:sp>
        <p:nvSpPr>
          <p:cNvPr id="3" name="矩形 2">
            <a:extLst>
              <a:ext uri="{FF2B5EF4-FFF2-40B4-BE49-F238E27FC236}">
                <a16:creationId xmlns:a16="http://schemas.microsoft.com/office/drawing/2014/main" id="{670FC394-EFDC-4342-8320-9C032B1F2833}"/>
              </a:ext>
            </a:extLst>
          </p:cNvPr>
          <p:cNvSpPr/>
          <p:nvPr/>
        </p:nvSpPr>
        <p:spPr>
          <a:xfrm>
            <a:off x="7264676" y="2799630"/>
            <a:ext cx="1523723" cy="3302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a16="http://schemas.microsoft.com/office/drawing/2014/main" id="{E22CD765-3449-4978-8D38-7A80DED9CABA}"/>
              </a:ext>
            </a:extLst>
          </p:cNvPr>
          <p:cNvCxnSpPr>
            <a:cxnSpLocks/>
          </p:cNvCxnSpPr>
          <p:nvPr/>
        </p:nvCxnSpPr>
        <p:spPr>
          <a:xfrm>
            <a:off x="7264677" y="3121846"/>
            <a:ext cx="152372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6" name="矩形 5">
            <a:extLst>
              <a:ext uri="{FF2B5EF4-FFF2-40B4-BE49-F238E27FC236}">
                <a16:creationId xmlns:a16="http://schemas.microsoft.com/office/drawing/2014/main" id="{5C14E887-A005-4E4A-B151-55CB63FA6642}"/>
              </a:ext>
            </a:extLst>
          </p:cNvPr>
          <p:cNvSpPr/>
          <p:nvPr/>
        </p:nvSpPr>
        <p:spPr>
          <a:xfrm>
            <a:off x="3518176" y="3587030"/>
            <a:ext cx="1396723" cy="3302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7" name="直接连接符 6">
            <a:extLst>
              <a:ext uri="{FF2B5EF4-FFF2-40B4-BE49-F238E27FC236}">
                <a16:creationId xmlns:a16="http://schemas.microsoft.com/office/drawing/2014/main" id="{48288C37-664B-4067-9F23-6F6C7D755222}"/>
              </a:ext>
            </a:extLst>
          </p:cNvPr>
          <p:cNvCxnSpPr>
            <a:cxnSpLocks/>
          </p:cNvCxnSpPr>
          <p:nvPr/>
        </p:nvCxnSpPr>
        <p:spPr>
          <a:xfrm>
            <a:off x="3518177" y="3909246"/>
            <a:ext cx="139672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矩形 8">
            <a:extLst>
              <a:ext uri="{FF2B5EF4-FFF2-40B4-BE49-F238E27FC236}">
                <a16:creationId xmlns:a16="http://schemas.microsoft.com/office/drawing/2014/main" id="{0AAFF5C6-BF45-4BD6-8B6F-5FC14698B445}"/>
              </a:ext>
            </a:extLst>
          </p:cNvPr>
          <p:cNvSpPr/>
          <p:nvPr/>
        </p:nvSpPr>
        <p:spPr>
          <a:xfrm>
            <a:off x="473352" y="4006175"/>
            <a:ext cx="974448" cy="3302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0" name="直接连接符 9">
            <a:extLst>
              <a:ext uri="{FF2B5EF4-FFF2-40B4-BE49-F238E27FC236}">
                <a16:creationId xmlns:a16="http://schemas.microsoft.com/office/drawing/2014/main" id="{60D14004-E664-44B7-98BF-FB65DD470452}"/>
              </a:ext>
            </a:extLst>
          </p:cNvPr>
          <p:cNvCxnSpPr>
            <a:cxnSpLocks/>
          </p:cNvCxnSpPr>
          <p:nvPr/>
        </p:nvCxnSpPr>
        <p:spPr>
          <a:xfrm>
            <a:off x="473352" y="4328391"/>
            <a:ext cx="97444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矩形 11">
            <a:extLst>
              <a:ext uri="{FF2B5EF4-FFF2-40B4-BE49-F238E27FC236}">
                <a16:creationId xmlns:a16="http://schemas.microsoft.com/office/drawing/2014/main" id="{F857BE64-10AA-4606-B976-765A6D61EB3A}"/>
              </a:ext>
            </a:extLst>
          </p:cNvPr>
          <p:cNvSpPr/>
          <p:nvPr/>
        </p:nvSpPr>
        <p:spPr>
          <a:xfrm>
            <a:off x="6578876" y="4006175"/>
            <a:ext cx="2031723" cy="3302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3" name="直接连接符 12">
            <a:extLst>
              <a:ext uri="{FF2B5EF4-FFF2-40B4-BE49-F238E27FC236}">
                <a16:creationId xmlns:a16="http://schemas.microsoft.com/office/drawing/2014/main" id="{B48732EC-6AF8-4763-9269-751179D29F1C}"/>
              </a:ext>
            </a:extLst>
          </p:cNvPr>
          <p:cNvCxnSpPr>
            <a:cxnSpLocks/>
          </p:cNvCxnSpPr>
          <p:nvPr/>
        </p:nvCxnSpPr>
        <p:spPr>
          <a:xfrm>
            <a:off x="6578877" y="4328391"/>
            <a:ext cx="203172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46432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9" grpId="0" animBg="1"/>
      <p:bldP spid="12" grpId="0" animBg="1"/>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FD09C6BD-6A7E-4604-9642-4D440B8B0D3E}"/>
              </a:ext>
            </a:extLst>
          </p:cNvPr>
          <p:cNvSpPr>
            <a:spLocks noChangeAspect="1"/>
          </p:cNvSpPr>
          <p:nvPr/>
        </p:nvSpPr>
        <p:spPr>
          <a:xfrm>
            <a:off x="381000" y="1696068"/>
            <a:ext cx="11430000" cy="371986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FF"/>
                </a:solidFill>
                <a:latin typeface="Arial" panose="020B0604020202020204" pitchFamily="34" charset="0"/>
                <a:ea typeface="黑体" panose="02010609060101010101" pitchFamily="49" charset="-122"/>
                <a:cs typeface="Times New Roman" panose="02020603050405020304" pitchFamily="18" charset="0"/>
              </a:rPr>
              <a:t>知识点</a:t>
            </a:r>
            <a:r>
              <a:rPr lang="en-US" altLang="zh-CN" sz="2200" dirty="0">
                <a:solidFill>
                  <a:srgbClr val="FF00FF"/>
                </a:solidFill>
                <a:latin typeface="Times New Roman" panose="02020603050405020304" pitchFamily="18" charset="0"/>
                <a:cs typeface="Times New Roman" panose="02020603050405020304" pitchFamily="18" charset="0"/>
              </a:rPr>
              <a:t>3</a:t>
            </a:r>
            <a:r>
              <a:rPr lang="zh-CN" altLang="zh-CN" sz="2200" dirty="0">
                <a:solidFill>
                  <a:srgbClr val="FF00FF"/>
                </a:solidFill>
                <a:latin typeface="Times New Roman" panose="02020603050405020304" pitchFamily="18" charset="0"/>
                <a:cs typeface="Times New Roman" panose="02020603050405020304" pitchFamily="18" charset="0"/>
              </a:rPr>
              <a:t>　</a:t>
            </a:r>
            <a:r>
              <a:rPr lang="zh-CN" altLang="zh-CN" sz="2200" dirty="0">
                <a:solidFill>
                  <a:srgbClr val="FF00FF"/>
                </a:solidFill>
                <a:latin typeface="Arial" panose="020B0604020202020204" pitchFamily="34" charset="0"/>
                <a:ea typeface="黑体" panose="02010609060101010101" pitchFamily="49" charset="-122"/>
                <a:cs typeface="Times New Roman" panose="02020603050405020304" pitchFamily="18" charset="0"/>
              </a:rPr>
              <a:t>珍珠港事件</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6</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背景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日本法西斯发动</a:t>
            </a:r>
            <a:r>
              <a:rPr lang="zh-CN" altLang="zh-CN" sz="2200" dirty="0">
                <a:solidFill>
                  <a:srgbClr val="FF00FF"/>
                </a:solidFill>
                <a:latin typeface="Times New Roman" panose="02020603050405020304" pitchFamily="18" charset="0"/>
                <a:cs typeface="Times New Roman" panose="02020603050405020304" pitchFamily="18" charset="0"/>
              </a:rPr>
              <a:t>　全面侵华　</a:t>
            </a:r>
            <a:r>
              <a:rPr lang="zh-CN" altLang="zh-CN" sz="2200" dirty="0">
                <a:solidFill>
                  <a:srgbClr val="000000"/>
                </a:solidFill>
                <a:latin typeface="Times New Roman" panose="02020603050405020304" pitchFamily="18" charset="0"/>
                <a:cs typeface="Times New Roman" panose="02020603050405020304" pitchFamily="18" charset="0"/>
              </a:rPr>
              <a:t>战争后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与美英等国的矛盾进一步加深。美国采取了冻结日本在美资产、对日禁运石油等战略物资的措施。</a:t>
            </a:r>
            <a:r>
              <a:rPr lang="zh-CN" altLang="zh-CN" sz="2200" dirty="0">
                <a:solidFill>
                  <a:srgbClr val="FF00FF"/>
                </a:solidFill>
                <a:latin typeface="Times New Roman" panose="02020603050405020304" pitchFamily="18" charset="0"/>
                <a:cs typeface="Times New Roman" panose="02020603050405020304" pitchFamily="18" charset="0"/>
              </a:rPr>
              <a:t>　英国　</a:t>
            </a:r>
            <a:r>
              <a:rPr lang="zh-CN" altLang="zh-CN" sz="2200" dirty="0">
                <a:solidFill>
                  <a:srgbClr val="000000"/>
                </a:solidFill>
                <a:latin typeface="Times New Roman" panose="02020603050405020304" pitchFamily="18" charset="0"/>
                <a:cs typeface="Times New Roman" panose="02020603050405020304" pitchFamily="18" charset="0"/>
              </a:rPr>
              <a:t>和荷兰也采取了与美国一致的行动。这些行动对日本是一个及其沉重的打击。</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7</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概况</a:t>
            </a:r>
            <a:r>
              <a:rPr lang="en-US" altLang="zh-CN" sz="2200" dirty="0">
                <a:solidFill>
                  <a:srgbClr val="000000"/>
                </a:solidFill>
                <a:latin typeface="Times New Roman" panose="02020603050405020304" pitchFamily="18" charset="0"/>
                <a:cs typeface="Times New Roman" panose="02020603050405020304" pitchFamily="18" charset="0"/>
              </a:rPr>
              <a:t>:1941</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12</a:t>
            </a:r>
            <a:r>
              <a:rPr lang="zh-CN" altLang="zh-CN" sz="2200" dirty="0">
                <a:solidFill>
                  <a:srgbClr val="000000"/>
                </a:solidFill>
                <a:latin typeface="Times New Roman" panose="02020603050405020304" pitchFamily="18" charset="0"/>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cs typeface="Times New Roman" panose="02020603050405020304" pitchFamily="18" charset="0"/>
              </a:rPr>
              <a:t>日上午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FF00FF"/>
                </a:solidFill>
                <a:latin typeface="Times New Roman" panose="02020603050405020304" pitchFamily="18" charset="0"/>
                <a:cs typeface="Times New Roman" panose="02020603050405020304" pitchFamily="18" charset="0"/>
              </a:rPr>
              <a:t>　日本　</a:t>
            </a:r>
            <a:r>
              <a:rPr lang="zh-CN" altLang="zh-CN" sz="2200" dirty="0">
                <a:solidFill>
                  <a:srgbClr val="000000"/>
                </a:solidFill>
                <a:latin typeface="Times New Roman" panose="02020603050405020304" pitchFamily="18" charset="0"/>
                <a:cs typeface="Times New Roman" panose="02020603050405020304" pitchFamily="18" charset="0"/>
              </a:rPr>
              <a:t>不宣而战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特遣舰队对美国太平洋舰队所在地</a:t>
            </a:r>
            <a:r>
              <a:rPr lang="zh-CN" altLang="zh-CN" sz="2200" dirty="0">
                <a:solidFill>
                  <a:srgbClr val="FF00FF"/>
                </a:solidFill>
                <a:latin typeface="Times New Roman" panose="02020603050405020304" pitchFamily="18" charset="0"/>
                <a:cs typeface="Times New Roman" panose="02020603050405020304" pitchFamily="18" charset="0"/>
              </a:rPr>
              <a:t>　珍珠港　</a:t>
            </a:r>
            <a:r>
              <a:rPr lang="zh-CN" altLang="zh-CN" sz="2200" dirty="0">
                <a:solidFill>
                  <a:srgbClr val="000000"/>
                </a:solidFill>
                <a:latin typeface="Times New Roman" panose="02020603050405020304" pitchFamily="18" charset="0"/>
                <a:cs typeface="Times New Roman" panose="02020603050405020304" pitchFamily="18" charset="0"/>
              </a:rPr>
              <a:t>发动突然袭击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重创美国太平洋舰队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太平洋战争爆发。</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8</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FF00FF"/>
                </a:solidFill>
                <a:latin typeface="Times New Roman" panose="02020603050405020304" pitchFamily="18" charset="0"/>
                <a:cs typeface="Times New Roman" panose="02020603050405020304" pitchFamily="18" charset="0"/>
              </a:rPr>
              <a:t>　美国　</a:t>
            </a:r>
            <a:r>
              <a:rPr lang="zh-CN" altLang="zh-CN" sz="2200" dirty="0">
                <a:solidFill>
                  <a:srgbClr val="000000"/>
                </a:solidFill>
                <a:latin typeface="Times New Roman" panose="02020603050405020304" pitchFamily="18" charset="0"/>
                <a:cs typeface="Times New Roman" panose="02020603050405020304" pitchFamily="18" charset="0"/>
              </a:rPr>
              <a:t>对日宣战。随后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FF00FF"/>
                </a:solidFill>
                <a:latin typeface="Times New Roman" panose="02020603050405020304" pitchFamily="18" charset="0"/>
                <a:cs typeface="Times New Roman" panose="02020603050405020304" pitchFamily="18" charset="0"/>
              </a:rPr>
              <a:t>　中国　</a:t>
            </a:r>
            <a:r>
              <a:rPr lang="zh-CN" altLang="zh-CN" sz="2200" dirty="0">
                <a:solidFill>
                  <a:srgbClr val="000000"/>
                </a:solidFill>
                <a:latin typeface="Times New Roman" panose="02020603050405020304" pitchFamily="18" charset="0"/>
                <a:cs typeface="Times New Roman" panose="02020603050405020304" pitchFamily="18" charset="0"/>
              </a:rPr>
              <a:t>、英国、澳大利亚等</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cs typeface="Times New Roman" panose="02020603050405020304" pitchFamily="18" charset="0"/>
              </a:rPr>
              <a:t>多个国家相继对日宣战。至此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第二次世界大战达到最大规模。</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p:txBody>
      </p:sp>
      <p:sp>
        <p:nvSpPr>
          <p:cNvPr id="3" name="矩形 2">
            <a:extLst>
              <a:ext uri="{FF2B5EF4-FFF2-40B4-BE49-F238E27FC236}">
                <a16:creationId xmlns:a16="http://schemas.microsoft.com/office/drawing/2014/main" id="{B74ED37D-E793-4EE1-BFD0-AE67065E6D31}"/>
              </a:ext>
            </a:extLst>
          </p:cNvPr>
          <p:cNvSpPr/>
          <p:nvPr/>
        </p:nvSpPr>
        <p:spPr>
          <a:xfrm>
            <a:off x="3327676" y="2151930"/>
            <a:ext cx="1574523" cy="3302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a16="http://schemas.microsoft.com/office/drawing/2014/main" id="{A9C2C5EF-B523-49DB-9D7C-7BE3C8F738BA}"/>
              </a:ext>
            </a:extLst>
          </p:cNvPr>
          <p:cNvCxnSpPr>
            <a:cxnSpLocks/>
          </p:cNvCxnSpPr>
          <p:nvPr/>
        </p:nvCxnSpPr>
        <p:spPr>
          <a:xfrm>
            <a:off x="3327677" y="2474146"/>
            <a:ext cx="157452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6" name="矩形 5">
            <a:extLst>
              <a:ext uri="{FF2B5EF4-FFF2-40B4-BE49-F238E27FC236}">
                <a16:creationId xmlns:a16="http://schemas.microsoft.com/office/drawing/2014/main" id="{D7CF18EE-1640-4FC5-973E-C771BCE38D83}"/>
              </a:ext>
            </a:extLst>
          </p:cNvPr>
          <p:cNvSpPr/>
          <p:nvPr/>
        </p:nvSpPr>
        <p:spPr>
          <a:xfrm>
            <a:off x="6921776" y="2596430"/>
            <a:ext cx="1142723" cy="3302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7" name="直接连接符 6">
            <a:extLst>
              <a:ext uri="{FF2B5EF4-FFF2-40B4-BE49-F238E27FC236}">
                <a16:creationId xmlns:a16="http://schemas.microsoft.com/office/drawing/2014/main" id="{DED0A403-C869-4A7D-82B6-5B9D3EB42C83}"/>
              </a:ext>
            </a:extLst>
          </p:cNvPr>
          <p:cNvCxnSpPr>
            <a:cxnSpLocks/>
          </p:cNvCxnSpPr>
          <p:nvPr/>
        </p:nvCxnSpPr>
        <p:spPr>
          <a:xfrm>
            <a:off x="6921777" y="2918646"/>
            <a:ext cx="114272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矩形 8">
            <a:extLst>
              <a:ext uri="{FF2B5EF4-FFF2-40B4-BE49-F238E27FC236}">
                <a16:creationId xmlns:a16="http://schemas.microsoft.com/office/drawing/2014/main" id="{D21DE7D2-78D2-4234-AD40-DFF0900AE7E5}"/>
              </a:ext>
            </a:extLst>
          </p:cNvPr>
          <p:cNvSpPr/>
          <p:nvPr/>
        </p:nvSpPr>
        <p:spPr>
          <a:xfrm>
            <a:off x="3849964" y="3371850"/>
            <a:ext cx="931585" cy="3302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0" name="直接连接符 9">
            <a:extLst>
              <a:ext uri="{FF2B5EF4-FFF2-40B4-BE49-F238E27FC236}">
                <a16:creationId xmlns:a16="http://schemas.microsoft.com/office/drawing/2014/main" id="{02FBE0F4-CAD9-47F6-8127-C287DC02894D}"/>
              </a:ext>
            </a:extLst>
          </p:cNvPr>
          <p:cNvCxnSpPr>
            <a:cxnSpLocks/>
          </p:cNvCxnSpPr>
          <p:nvPr/>
        </p:nvCxnSpPr>
        <p:spPr>
          <a:xfrm>
            <a:off x="3849965" y="3694066"/>
            <a:ext cx="93158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矩形 11">
            <a:extLst>
              <a:ext uri="{FF2B5EF4-FFF2-40B4-BE49-F238E27FC236}">
                <a16:creationId xmlns:a16="http://schemas.microsoft.com/office/drawing/2014/main" id="{ABDB16E2-FA47-4F4A-9C9E-9A413C9F27F1}"/>
              </a:ext>
            </a:extLst>
          </p:cNvPr>
          <p:cNvSpPr/>
          <p:nvPr/>
        </p:nvSpPr>
        <p:spPr>
          <a:xfrm>
            <a:off x="10338076" y="3371850"/>
            <a:ext cx="1066523" cy="3302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3" name="直接连接符 12">
            <a:extLst>
              <a:ext uri="{FF2B5EF4-FFF2-40B4-BE49-F238E27FC236}">
                <a16:creationId xmlns:a16="http://schemas.microsoft.com/office/drawing/2014/main" id="{08D31DFB-3944-4F33-99AF-631E8DD700E8}"/>
              </a:ext>
            </a:extLst>
          </p:cNvPr>
          <p:cNvCxnSpPr>
            <a:cxnSpLocks/>
          </p:cNvCxnSpPr>
          <p:nvPr/>
        </p:nvCxnSpPr>
        <p:spPr>
          <a:xfrm>
            <a:off x="10338077" y="3694066"/>
            <a:ext cx="106652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矩形 14">
            <a:extLst>
              <a:ext uri="{FF2B5EF4-FFF2-40B4-BE49-F238E27FC236}">
                <a16:creationId xmlns:a16="http://schemas.microsoft.com/office/drawing/2014/main" id="{84BA7C20-FB99-4992-9DFF-1A02C7DD5E73}"/>
              </a:ext>
            </a:extLst>
          </p:cNvPr>
          <p:cNvSpPr/>
          <p:nvPr/>
        </p:nvSpPr>
        <p:spPr>
          <a:xfrm>
            <a:off x="1409976" y="4171230"/>
            <a:ext cx="990323" cy="3302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6" name="直接连接符 15">
            <a:extLst>
              <a:ext uri="{FF2B5EF4-FFF2-40B4-BE49-F238E27FC236}">
                <a16:creationId xmlns:a16="http://schemas.microsoft.com/office/drawing/2014/main" id="{B812EF95-1A93-48DE-9D89-9950ED33E4C5}"/>
              </a:ext>
            </a:extLst>
          </p:cNvPr>
          <p:cNvCxnSpPr>
            <a:cxnSpLocks/>
          </p:cNvCxnSpPr>
          <p:nvPr/>
        </p:nvCxnSpPr>
        <p:spPr>
          <a:xfrm>
            <a:off x="1409977" y="4493446"/>
            <a:ext cx="99032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8" name="矩形 17">
            <a:extLst>
              <a:ext uri="{FF2B5EF4-FFF2-40B4-BE49-F238E27FC236}">
                <a16:creationId xmlns:a16="http://schemas.microsoft.com/office/drawing/2014/main" id="{65C943CE-4704-4738-8DAC-CFBA31FBE813}"/>
              </a:ext>
            </a:extLst>
          </p:cNvPr>
          <p:cNvSpPr/>
          <p:nvPr/>
        </p:nvSpPr>
        <p:spPr>
          <a:xfrm>
            <a:off x="4495938" y="4171230"/>
            <a:ext cx="990322" cy="3302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9" name="直接连接符 18">
            <a:extLst>
              <a:ext uri="{FF2B5EF4-FFF2-40B4-BE49-F238E27FC236}">
                <a16:creationId xmlns:a16="http://schemas.microsoft.com/office/drawing/2014/main" id="{C852F96C-465B-4E77-B868-579753FAC340}"/>
              </a:ext>
            </a:extLst>
          </p:cNvPr>
          <p:cNvCxnSpPr>
            <a:cxnSpLocks/>
          </p:cNvCxnSpPr>
          <p:nvPr/>
        </p:nvCxnSpPr>
        <p:spPr>
          <a:xfrm>
            <a:off x="4495938" y="4493446"/>
            <a:ext cx="99032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56537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grpId="0" nodeType="clickEffect">
                                  <p:stCondLst>
                                    <p:cond delay="0"/>
                                  </p:stCondLst>
                                  <p:childTnLst>
                                    <p:set>
                                      <p:cBhvr>
                                        <p:cTn id="22" dur="1" fill="hold">
                                          <p:stCondLst>
                                            <p:cond delay="0"/>
                                          </p:stCondLst>
                                        </p:cTn>
                                        <p:tgtEl>
                                          <p:spTgt spid="15"/>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 presetClass="exit" presetSubtype="0" fill="hold" grpId="0" nodeType="clickEffect">
                                  <p:stCondLst>
                                    <p:cond delay="0"/>
                                  </p:stCondLst>
                                  <p:childTnLst>
                                    <p:set>
                                      <p:cBhvr>
                                        <p:cTn id="26" dur="1" fill="hold">
                                          <p:stCondLst>
                                            <p:cond delay="0"/>
                                          </p:stCondLst>
                                        </p:cTn>
                                        <p:tgtEl>
                                          <p:spTgt spid="1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9" grpId="0" animBg="1"/>
      <p:bldP spid="12" grpId="0" animBg="1"/>
      <p:bldP spid="15" grpId="0" animBg="1"/>
      <p:bldP spid="18" grpId="0" animBg="1"/>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2166475-735D-41EB-88B2-692E73EAAB3A}"/>
              </a:ext>
            </a:extLst>
          </p:cNvPr>
          <p:cNvSpPr>
            <a:spLocks noChangeAspect="1"/>
          </p:cNvSpPr>
          <p:nvPr/>
        </p:nvSpPr>
        <p:spPr>
          <a:xfrm>
            <a:off x="381000" y="1494762"/>
            <a:ext cx="11430000" cy="4122475"/>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FF"/>
                </a:solidFill>
                <a:latin typeface="Arial" panose="020B0604020202020204" pitchFamily="34" charset="0"/>
                <a:ea typeface="黑体" panose="02010609060101010101" pitchFamily="49" charset="-122"/>
                <a:cs typeface="Times New Roman" panose="02020603050405020304" pitchFamily="18" charset="0"/>
              </a:rPr>
              <a:t>知识点</a:t>
            </a:r>
            <a:r>
              <a:rPr lang="en-US" altLang="zh-CN" sz="2200" dirty="0">
                <a:solidFill>
                  <a:srgbClr val="FF00FF"/>
                </a:solidFill>
                <a:latin typeface="Times New Roman" panose="02020603050405020304" pitchFamily="18" charset="0"/>
                <a:cs typeface="Times New Roman" panose="02020603050405020304" pitchFamily="18" charset="0"/>
              </a:rPr>
              <a:t>1</a:t>
            </a:r>
            <a:r>
              <a:rPr lang="zh-CN" altLang="zh-CN" sz="2200" dirty="0">
                <a:solidFill>
                  <a:srgbClr val="FF00FF"/>
                </a:solidFill>
                <a:latin typeface="Times New Roman" panose="02020603050405020304" pitchFamily="18" charset="0"/>
                <a:cs typeface="Times New Roman" panose="02020603050405020304" pitchFamily="18" charset="0"/>
              </a:rPr>
              <a:t>　</a:t>
            </a:r>
            <a:r>
              <a:rPr lang="zh-CN" altLang="zh-CN" sz="2200" dirty="0">
                <a:solidFill>
                  <a:srgbClr val="FF00FF"/>
                </a:solidFill>
                <a:latin typeface="Arial" panose="020B0604020202020204" pitchFamily="34" charset="0"/>
                <a:ea typeface="黑体" panose="02010609060101010101" pitchFamily="49" charset="-122"/>
                <a:cs typeface="Times New Roman" panose="02020603050405020304" pitchFamily="18" charset="0"/>
              </a:rPr>
              <a:t>西线战争的爆发</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在波兰的各个重要历史地标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华沙国家博物馆、</a:t>
            </a:r>
            <a:r>
              <a:rPr lang="en-US" altLang="zh-CN" sz="2200" dirty="0">
                <a:solidFill>
                  <a:srgbClr val="000000"/>
                </a:solidFill>
                <a:latin typeface="Times New Roman" panose="02020603050405020304" pitchFamily="18" charset="0"/>
                <a:cs typeface="Times New Roman" panose="02020603050405020304" pitchFamily="18" charset="0"/>
              </a:rPr>
              <a:t>1944</a:t>
            </a:r>
            <a:r>
              <a:rPr lang="zh-CN" altLang="zh-CN" sz="2200" dirty="0">
                <a:solidFill>
                  <a:srgbClr val="000000"/>
                </a:solidFill>
                <a:latin typeface="Times New Roman" panose="02020603050405020304" pitchFamily="18" charset="0"/>
                <a:cs typeface="Times New Roman" panose="02020603050405020304" pitchFamily="18" charset="0"/>
              </a:rPr>
              <a:t>年起义博物馆、华沙大学、维斯特普拉特以及格但斯克团结工会陈列室</a:t>
            </a:r>
            <a:r>
              <a:rPr lang="en-US" altLang="zh-CN" sz="2200" dirty="0">
                <a:solidFill>
                  <a:srgbClr val="000000"/>
                </a:solidFill>
                <a:latin typeface="Times New Roman" panose="02020603050405020304" pitchFamily="18" charset="0"/>
                <a:cs typeface="Times New Roman" panose="02020603050405020304" pitchFamily="18" charset="0"/>
              </a:rPr>
              <a:t>,“1939”</a:t>
            </a:r>
            <a:r>
              <a:rPr lang="zh-CN" altLang="zh-CN" sz="2200" dirty="0">
                <a:solidFill>
                  <a:srgbClr val="000000"/>
                </a:solidFill>
                <a:latin typeface="Times New Roman" panose="02020603050405020304" pitchFamily="18" charset="0"/>
                <a:cs typeface="Times New Roman" panose="02020603050405020304" pitchFamily="18" charset="0"/>
              </a:rPr>
              <a:t>都是一个醒目的数字。</a:t>
            </a:r>
            <a:r>
              <a:rPr lang="en-US" altLang="zh-CN" sz="2200" dirty="0">
                <a:solidFill>
                  <a:srgbClr val="000000"/>
                </a:solidFill>
                <a:latin typeface="Times New Roman" panose="02020603050405020304" pitchFamily="18" charset="0"/>
                <a:cs typeface="Times New Roman" panose="02020603050405020304" pitchFamily="18" charset="0"/>
              </a:rPr>
              <a:t>“1939”</a:t>
            </a:r>
            <a:r>
              <a:rPr lang="zh-CN" altLang="zh-CN" sz="2200" dirty="0">
                <a:solidFill>
                  <a:srgbClr val="000000"/>
                </a:solidFill>
                <a:latin typeface="Times New Roman" panose="02020603050405020304" pitchFamily="18" charset="0"/>
                <a:cs typeface="Times New Roman" panose="02020603050405020304" pitchFamily="18" charset="0"/>
              </a:rPr>
              <a:t>之所以醒目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是因为</a:t>
            </a:r>
            <a:r>
              <a:rPr lang="en-US" altLang="zh-CN" sz="2200" dirty="0">
                <a:solidFill>
                  <a:srgbClr val="000000"/>
                </a:solidFill>
                <a:latin typeface="Times New Roman" panose="02020603050405020304" pitchFamily="18" charset="0"/>
                <a:cs typeface="Times New Roman" panose="02020603050405020304" pitchFamily="18" charset="0"/>
              </a:rPr>
              <a:t>1939</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FF00FF"/>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德国突袭波兰</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Times New Roman" panose="02020603050405020304" pitchFamily="18" charset="0"/>
                <a:cs typeface="Times New Roman" panose="02020603050405020304" pitchFamily="18" charset="0"/>
              </a:rPr>
              <a:t>德国屠杀犹太人</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德国吞并奥地利</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Times New Roman" panose="02020603050405020304" pitchFamily="18" charset="0"/>
                <a:cs typeface="Times New Roman" panose="02020603050405020304" pitchFamily="18" charset="0"/>
              </a:rPr>
              <a:t>签订《慕尼黑协定》</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下列一直追随英国推行绥靖政策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最后却自食其果招致亡国的国家是</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FF00FF"/>
                </a:solidFill>
                <a:latin typeface="Times New Roman" panose="02020603050405020304" pitchFamily="18" charset="0"/>
                <a:cs typeface="Times New Roman" panose="02020603050405020304" pitchFamily="18" charset="0"/>
              </a:rPr>
              <a:t>B</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奥地利</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Times New Roman" panose="02020603050405020304" pitchFamily="18" charset="0"/>
                <a:cs typeface="Times New Roman" panose="02020603050405020304" pitchFamily="18" charset="0"/>
              </a:rPr>
              <a:t>法国</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波兰</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Times New Roman" panose="02020603050405020304" pitchFamily="18" charset="0"/>
                <a:cs typeface="Times New Roman" panose="02020603050405020304" pitchFamily="18" charset="0"/>
              </a:rPr>
              <a:t>捷克斯洛伐克</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FF00FF"/>
                </a:solidFill>
                <a:latin typeface="Times New Roman" panose="02020603050405020304" pitchFamily="18" charset="0"/>
                <a:cs typeface="Times New Roman" panose="02020603050405020304" pitchFamily="18" charset="0"/>
              </a:rPr>
              <a:t>追随英国推行绥靖政策</a:t>
            </a:r>
            <a:r>
              <a:rPr lang="en-US" altLang="zh-CN" sz="2200" dirty="0">
                <a:solidFill>
                  <a:srgbClr val="FF00FF"/>
                </a:solidFill>
                <a:latin typeface="Times New Roman" panose="02020603050405020304" pitchFamily="18" charset="0"/>
                <a:cs typeface="Times New Roman" panose="02020603050405020304" pitchFamily="18" charset="0"/>
              </a:rPr>
              <a:t>,</a:t>
            </a:r>
            <a:r>
              <a:rPr lang="zh-CN" altLang="zh-CN" sz="2200" dirty="0">
                <a:solidFill>
                  <a:srgbClr val="FF00FF"/>
                </a:solidFill>
                <a:latin typeface="Times New Roman" panose="02020603050405020304" pitchFamily="18" charset="0"/>
                <a:cs typeface="Times New Roman" panose="02020603050405020304" pitchFamily="18" charset="0"/>
              </a:rPr>
              <a:t>招致亡国</a:t>
            </a:r>
            <a:r>
              <a:rPr lang="en-US" altLang="zh-CN" sz="2200" dirty="0">
                <a:solidFill>
                  <a:srgbClr val="FF00FF"/>
                </a:solidFill>
                <a:latin typeface="Times New Roman" panose="02020603050405020304" pitchFamily="18" charset="0"/>
                <a:cs typeface="Times New Roman" panose="02020603050405020304" pitchFamily="18" charset="0"/>
              </a:rPr>
              <a:t>,</a:t>
            </a:r>
            <a:r>
              <a:rPr lang="zh-CN" altLang="zh-CN" sz="2200" dirty="0">
                <a:solidFill>
                  <a:srgbClr val="FF00FF"/>
                </a:solidFill>
                <a:latin typeface="Times New Roman" panose="02020603050405020304" pitchFamily="18" charset="0"/>
                <a:cs typeface="Times New Roman" panose="02020603050405020304" pitchFamily="18" charset="0"/>
              </a:rPr>
              <a:t>被德国占领的国家是法国。</a:t>
            </a:r>
            <a:endParaRPr lang="zh-CN" altLang="zh-CN" sz="2200" dirty="0">
              <a:solidFill>
                <a:srgbClr val="000000"/>
              </a:solidFill>
              <a:latin typeface="NEU-BZ-S92"/>
              <a:ea typeface="方正书宋_GBK"/>
              <a:cs typeface="Times New Roman" panose="02020603050405020304" pitchFamily="18" charset="0"/>
            </a:endParaRPr>
          </a:p>
        </p:txBody>
      </p:sp>
      <p:sp>
        <p:nvSpPr>
          <p:cNvPr id="3" name="矩形 2">
            <a:extLst>
              <a:ext uri="{FF2B5EF4-FFF2-40B4-BE49-F238E27FC236}">
                <a16:creationId xmlns:a16="http://schemas.microsoft.com/office/drawing/2014/main" id="{CF641331-ED13-41DE-A960-3E9CA80A81F9}"/>
              </a:ext>
            </a:extLst>
          </p:cNvPr>
          <p:cNvSpPr/>
          <p:nvPr/>
        </p:nvSpPr>
        <p:spPr>
          <a:xfrm>
            <a:off x="1701078" y="2781666"/>
            <a:ext cx="311182" cy="3677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4" name="矩形 3">
            <a:extLst>
              <a:ext uri="{FF2B5EF4-FFF2-40B4-BE49-F238E27FC236}">
                <a16:creationId xmlns:a16="http://schemas.microsoft.com/office/drawing/2014/main" id="{EE1400F9-7272-4561-B424-9C39E5F1E2FD}"/>
              </a:ext>
            </a:extLst>
          </p:cNvPr>
          <p:cNvSpPr/>
          <p:nvPr/>
        </p:nvSpPr>
        <p:spPr>
          <a:xfrm>
            <a:off x="9028978" y="3911966"/>
            <a:ext cx="311182" cy="3677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63792307-F24A-4C4B-8A1A-7BEE129DA796}"/>
              </a:ext>
            </a:extLst>
          </p:cNvPr>
          <p:cNvSpPr>
            <a:spLocks noChangeAspect="1"/>
          </p:cNvSpPr>
          <p:nvPr/>
        </p:nvSpPr>
        <p:spPr>
          <a:xfrm>
            <a:off x="381000" y="2307292"/>
            <a:ext cx="11430000" cy="2497415"/>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3.1940</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13</a:t>
            </a:r>
            <a:r>
              <a:rPr lang="zh-CN" altLang="zh-CN" sz="2200" dirty="0">
                <a:solidFill>
                  <a:srgbClr val="000000"/>
                </a:solidFill>
                <a:latin typeface="Times New Roman" panose="02020603050405020304" pitchFamily="18" charset="0"/>
                <a:cs typeface="Times New Roman" panose="02020603050405020304" pitchFamily="18" charset="0"/>
              </a:rPr>
              <a:t>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英国首相丘吉尔发表就职演说称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我们所面临的将是一场极其严酷的考验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将是旷日持久的斗争和苦难。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当时的国际形势是</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FF00FF"/>
                </a:solidFill>
                <a:latin typeface="Times New Roman" panose="02020603050405020304" pitchFamily="18" charset="0"/>
                <a:cs typeface="Times New Roman" panose="02020603050405020304" pitchFamily="18" charset="0"/>
              </a:rPr>
              <a:t>D</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德军进攻苏联</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德国占领捷克斯洛伐克</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美国加入二战</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德军向欧洲西部进攻</a:t>
            </a:r>
            <a:endParaRPr lang="zh-CN" altLang="zh-CN" sz="2200" dirty="0">
              <a:solidFill>
                <a:srgbClr val="000000"/>
              </a:solidFill>
              <a:latin typeface="NEU-BZ-S92"/>
              <a:ea typeface="方正书宋_GBK"/>
              <a:cs typeface="Times New Roman" panose="02020603050405020304" pitchFamily="18" charset="0"/>
            </a:endParaRPr>
          </a:p>
        </p:txBody>
      </p:sp>
      <p:sp>
        <p:nvSpPr>
          <p:cNvPr id="3" name="矩形 2">
            <a:extLst>
              <a:ext uri="{FF2B5EF4-FFF2-40B4-BE49-F238E27FC236}">
                <a16:creationId xmlns:a16="http://schemas.microsoft.com/office/drawing/2014/main" id="{A7A3F5CB-A330-4B33-97F2-CE1330FB2A3E}"/>
              </a:ext>
            </a:extLst>
          </p:cNvPr>
          <p:cNvSpPr/>
          <p:nvPr/>
        </p:nvSpPr>
        <p:spPr>
          <a:xfrm>
            <a:off x="6654078" y="2756266"/>
            <a:ext cx="311182" cy="3677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extLst>
      <p:ext uri="{BB962C8B-B14F-4D97-AF65-F5344CB8AC3E}">
        <p14:creationId xmlns:p14="http://schemas.microsoft.com/office/powerpoint/2010/main" val="38075979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3" name="对象 2">
            <a:extLst>
              <a:ext uri="{FF2B5EF4-FFF2-40B4-BE49-F238E27FC236}">
                <a16:creationId xmlns:a16="http://schemas.microsoft.com/office/drawing/2014/main" id="{127D7C30-47DC-47D3-AB43-1680B4BA34B2}"/>
              </a:ext>
            </a:extLst>
          </p:cNvPr>
          <p:cNvGraphicFramePr>
            <a:graphicFrameLocks noChangeAspect="1"/>
          </p:cNvGraphicFramePr>
          <p:nvPr>
            <p:extLst>
              <p:ext uri="{D42A27DB-BD31-4B8C-83A1-F6EECF244321}">
                <p14:modId xmlns:p14="http://schemas.microsoft.com/office/powerpoint/2010/main" val="3861466582"/>
              </p:ext>
            </p:extLst>
          </p:nvPr>
        </p:nvGraphicFramePr>
        <p:xfrm>
          <a:off x="1852118" y="1226346"/>
          <a:ext cx="8128000" cy="5948462"/>
        </p:xfrm>
        <a:graphic>
          <a:graphicData uri="http://schemas.openxmlformats.org/presentationml/2006/ole">
            <mc:AlternateContent xmlns:mc="http://schemas.openxmlformats.org/markup-compatibility/2006">
              <mc:Choice xmlns:v="urn:schemas-microsoft-com:vml" Requires="v">
                <p:oleObj spid="_x0000_s1028" name="Document" r:id="rId3" imgW="3847376" imgH="2815137" progId="Word.Document.12">
                  <p:embed/>
                </p:oleObj>
              </mc:Choice>
              <mc:Fallback>
                <p:oleObj name="Document" r:id="rId3" imgW="3847376" imgH="2815137" progId="Word.Document.12">
                  <p:embed/>
                  <p:pic>
                    <p:nvPicPr>
                      <p:cNvPr id="0" name=""/>
                      <p:cNvPicPr/>
                      <p:nvPr/>
                    </p:nvPicPr>
                    <p:blipFill>
                      <a:blip r:embed="rId4"/>
                      <a:stretch>
                        <a:fillRect/>
                      </a:stretch>
                    </p:blipFill>
                    <p:spPr>
                      <a:xfrm>
                        <a:off x="1852118" y="1226346"/>
                        <a:ext cx="8128000" cy="5948462"/>
                      </a:xfrm>
                      <a:prstGeom prst="rect">
                        <a:avLst/>
                      </a:prstGeom>
                    </p:spPr>
                  </p:pic>
                </p:oleObj>
              </mc:Fallback>
            </mc:AlternateContent>
          </a:graphicData>
        </a:graphic>
      </p:graphicFrame>
      <p:sp>
        <p:nvSpPr>
          <p:cNvPr id="4" name="矩形 3">
            <a:extLst>
              <a:ext uri="{FF2B5EF4-FFF2-40B4-BE49-F238E27FC236}">
                <a16:creationId xmlns:a16="http://schemas.microsoft.com/office/drawing/2014/main" id="{07666488-9A13-4B04-848E-B605785FE73C}"/>
              </a:ext>
            </a:extLst>
          </p:cNvPr>
          <p:cNvSpPr/>
          <p:nvPr/>
        </p:nvSpPr>
        <p:spPr>
          <a:xfrm>
            <a:off x="5604936" y="1600566"/>
            <a:ext cx="311182" cy="3677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5" name="矩形 4">
            <a:extLst>
              <a:ext uri="{FF2B5EF4-FFF2-40B4-BE49-F238E27FC236}">
                <a16:creationId xmlns:a16="http://schemas.microsoft.com/office/drawing/2014/main" id="{462BEEF7-77B3-40BD-A3AE-F4DE040FBFA3}"/>
              </a:ext>
            </a:extLst>
          </p:cNvPr>
          <p:cNvSpPr/>
          <p:nvPr/>
        </p:nvSpPr>
        <p:spPr>
          <a:xfrm>
            <a:off x="8482878" y="4432666"/>
            <a:ext cx="311182" cy="3677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extLst>
      <p:ext uri="{BB962C8B-B14F-4D97-AF65-F5344CB8AC3E}">
        <p14:creationId xmlns:p14="http://schemas.microsoft.com/office/powerpoint/2010/main" val="14462447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对象 1">
            <a:extLst>
              <a:ext uri="{FF2B5EF4-FFF2-40B4-BE49-F238E27FC236}">
                <a16:creationId xmlns:a16="http://schemas.microsoft.com/office/drawing/2014/main" id="{85F548E7-9797-4DCD-BDA0-39BC164E8CAC}"/>
              </a:ext>
            </a:extLst>
          </p:cNvPr>
          <p:cNvGraphicFramePr>
            <a:graphicFrameLocks noChangeAspect="1"/>
          </p:cNvGraphicFramePr>
          <p:nvPr>
            <p:extLst>
              <p:ext uri="{D42A27DB-BD31-4B8C-83A1-F6EECF244321}">
                <p14:modId xmlns:p14="http://schemas.microsoft.com/office/powerpoint/2010/main" val="4051976332"/>
              </p:ext>
            </p:extLst>
          </p:nvPr>
        </p:nvGraphicFramePr>
        <p:xfrm>
          <a:off x="2032000" y="1062840"/>
          <a:ext cx="8128000" cy="5525967"/>
        </p:xfrm>
        <a:graphic>
          <a:graphicData uri="http://schemas.openxmlformats.org/presentationml/2006/ole">
            <mc:AlternateContent xmlns:mc="http://schemas.openxmlformats.org/markup-compatibility/2006">
              <mc:Choice xmlns:v="urn:schemas-microsoft-com:vml" Requires="v">
                <p:oleObj spid="_x0000_s2052" name="Document" r:id="rId3" imgW="3847376" imgH="2615058" progId="Word.Document.12">
                  <p:embed/>
                </p:oleObj>
              </mc:Choice>
              <mc:Fallback>
                <p:oleObj name="Document" r:id="rId3" imgW="3847376" imgH="2615058" progId="Word.Document.12">
                  <p:embed/>
                  <p:pic>
                    <p:nvPicPr>
                      <p:cNvPr id="0" name=""/>
                      <p:cNvPicPr/>
                      <p:nvPr/>
                    </p:nvPicPr>
                    <p:blipFill>
                      <a:blip r:embed="rId4"/>
                      <a:stretch>
                        <a:fillRect/>
                      </a:stretch>
                    </p:blipFill>
                    <p:spPr>
                      <a:xfrm>
                        <a:off x="2032000" y="1062840"/>
                        <a:ext cx="8128000" cy="5525967"/>
                      </a:xfrm>
                      <a:prstGeom prst="rect">
                        <a:avLst/>
                      </a:prstGeom>
                    </p:spPr>
                  </p:pic>
                </p:oleObj>
              </mc:Fallback>
            </mc:AlternateContent>
          </a:graphicData>
        </a:graphic>
      </p:graphicFrame>
      <p:sp>
        <p:nvSpPr>
          <p:cNvPr id="3" name="矩形 2">
            <a:extLst>
              <a:ext uri="{FF2B5EF4-FFF2-40B4-BE49-F238E27FC236}">
                <a16:creationId xmlns:a16="http://schemas.microsoft.com/office/drawing/2014/main" id="{D121BF61-7276-45BD-88BE-9CEA13D3E2FF}"/>
              </a:ext>
            </a:extLst>
          </p:cNvPr>
          <p:cNvSpPr/>
          <p:nvPr/>
        </p:nvSpPr>
        <p:spPr>
          <a:xfrm>
            <a:off x="2234478" y="1803766"/>
            <a:ext cx="311182" cy="3677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extLst>
      <p:ext uri="{BB962C8B-B14F-4D97-AF65-F5344CB8AC3E}">
        <p14:creationId xmlns:p14="http://schemas.microsoft.com/office/powerpoint/2010/main" val="6517082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对象 1">
            <a:extLst>
              <a:ext uri="{FF2B5EF4-FFF2-40B4-BE49-F238E27FC236}">
                <a16:creationId xmlns:a16="http://schemas.microsoft.com/office/drawing/2014/main" id="{6D3A8535-E80B-4194-96AC-514578329531}"/>
              </a:ext>
            </a:extLst>
          </p:cNvPr>
          <p:cNvGraphicFramePr>
            <a:graphicFrameLocks noChangeAspect="1"/>
          </p:cNvGraphicFramePr>
          <p:nvPr>
            <p:extLst>
              <p:ext uri="{D42A27DB-BD31-4B8C-83A1-F6EECF244321}">
                <p14:modId xmlns:p14="http://schemas.microsoft.com/office/powerpoint/2010/main" val="2563582365"/>
              </p:ext>
            </p:extLst>
          </p:nvPr>
        </p:nvGraphicFramePr>
        <p:xfrm>
          <a:off x="2032000" y="1431789"/>
          <a:ext cx="8128000" cy="4248423"/>
        </p:xfrm>
        <a:graphic>
          <a:graphicData uri="http://schemas.openxmlformats.org/presentationml/2006/ole">
            <mc:AlternateContent xmlns:mc="http://schemas.openxmlformats.org/markup-compatibility/2006">
              <mc:Choice xmlns:v="urn:schemas-microsoft-com:vml" Requires="v">
                <p:oleObj spid="_x0000_s3076" name="Document" r:id="rId3" imgW="3847376" imgH="2010503" progId="Word.Document.12">
                  <p:embed/>
                </p:oleObj>
              </mc:Choice>
              <mc:Fallback>
                <p:oleObj name="Document" r:id="rId3" imgW="3847376" imgH="2010503" progId="Word.Document.12">
                  <p:embed/>
                  <p:pic>
                    <p:nvPicPr>
                      <p:cNvPr id="0" name=""/>
                      <p:cNvPicPr/>
                      <p:nvPr/>
                    </p:nvPicPr>
                    <p:blipFill>
                      <a:blip r:embed="rId4"/>
                      <a:stretch>
                        <a:fillRect/>
                      </a:stretch>
                    </p:blipFill>
                    <p:spPr>
                      <a:xfrm>
                        <a:off x="2032000" y="1431789"/>
                        <a:ext cx="8128000" cy="4248423"/>
                      </a:xfrm>
                      <a:prstGeom prst="rect">
                        <a:avLst/>
                      </a:prstGeom>
                    </p:spPr>
                  </p:pic>
                </p:oleObj>
              </mc:Fallback>
            </mc:AlternateContent>
          </a:graphicData>
        </a:graphic>
      </p:graphicFrame>
      <p:sp>
        <p:nvSpPr>
          <p:cNvPr id="3" name="矩形 2">
            <a:extLst>
              <a:ext uri="{FF2B5EF4-FFF2-40B4-BE49-F238E27FC236}">
                <a16:creationId xmlns:a16="http://schemas.microsoft.com/office/drawing/2014/main" id="{7E895EA4-1513-4436-B22B-C29AF47D9807}"/>
              </a:ext>
            </a:extLst>
          </p:cNvPr>
          <p:cNvSpPr/>
          <p:nvPr/>
        </p:nvSpPr>
        <p:spPr>
          <a:xfrm>
            <a:off x="5015778" y="1778366"/>
            <a:ext cx="311182" cy="3677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extLst>
      <p:ext uri="{BB962C8B-B14F-4D97-AF65-F5344CB8AC3E}">
        <p14:creationId xmlns:p14="http://schemas.microsoft.com/office/powerpoint/2010/main" val="42726548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theme/theme1.xml><?xml version="1.0" encoding="utf-8"?>
<a:theme xmlns:a="http://schemas.openxmlformats.org/drawingml/2006/main" name="数学模板">
  <a:themeElements>
    <a:clrScheme name="Office">
      <a:dk1>
        <a:sysClr val="windowText" lastClr="000000"/>
      </a:dk1>
      <a:lt1>
        <a:sysClr val="window" lastClr="CAEAC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演示文稿1" id="{11934D07-9902-4280-ABF9-2FE07C3AE1A5}" vid="{87782EAB-3497-4ED0-AAFF-99308829BE0F}"/>
    </a:ext>
  </a:extLst>
</a:theme>
</file>

<file path=docProps/app.xml><?xml version="1.0" encoding="utf-8"?>
<Properties xmlns="http://schemas.openxmlformats.org/officeDocument/2006/extended-properties" xmlns:vt="http://schemas.openxmlformats.org/officeDocument/2006/docPropsVTypes">
  <Template>数学模板</Template>
  <TotalTime>570</TotalTime>
  <Words>428</Words>
  <Application>Microsoft Office PowerPoint</Application>
  <PresentationFormat>宽屏</PresentationFormat>
  <Paragraphs>62</Paragraphs>
  <Slides>17</Slides>
  <Notes>0</Notes>
  <HiddenSlides>0</HiddenSlides>
  <MMClips>0</MMClips>
  <ScaleCrop>false</ScaleCrop>
  <HeadingPairs>
    <vt:vector size="8" baseType="variant">
      <vt:variant>
        <vt:lpstr>已用的字体</vt:lpstr>
      </vt:variant>
      <vt:variant>
        <vt:i4>9</vt:i4>
      </vt:variant>
      <vt:variant>
        <vt:lpstr>主题</vt:lpstr>
      </vt:variant>
      <vt:variant>
        <vt:i4>1</vt:i4>
      </vt:variant>
      <vt:variant>
        <vt:lpstr>嵌入 OLE 服务器</vt:lpstr>
      </vt:variant>
      <vt:variant>
        <vt:i4>1</vt:i4>
      </vt:variant>
      <vt:variant>
        <vt:lpstr>幻灯片标题</vt:lpstr>
      </vt:variant>
      <vt:variant>
        <vt:i4>17</vt:i4>
      </vt:variant>
    </vt:vector>
  </HeadingPairs>
  <TitlesOfParts>
    <vt:vector size="28" baseType="lpstr">
      <vt:lpstr>Adobe 黑体 Std R</vt:lpstr>
      <vt:lpstr>NEU-BZ-S92</vt:lpstr>
      <vt:lpstr>黑体</vt:lpstr>
      <vt:lpstr>宋体</vt:lpstr>
      <vt:lpstr>微软雅黑</vt:lpstr>
      <vt:lpstr>Arial</vt:lpstr>
      <vt:lpstr>Calibri</vt:lpstr>
      <vt:lpstr>Calibri Light</vt:lpstr>
      <vt:lpstr>Times New Roman</vt:lpstr>
      <vt:lpstr>数学模板</vt:lpstr>
      <vt:lpstr>Document</vt:lpstr>
      <vt:lpstr>第三单元　第二次世界大战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第六章　数据的收集与整理</dc:title>
  <dc:creator>Administrator</dc:creator>
  <cp:lastModifiedBy>dearedu</cp:lastModifiedBy>
  <cp:revision>94</cp:revision>
  <dcterms:created xsi:type="dcterms:W3CDTF">2018-07-26T10:36:45Z</dcterms:created>
  <dcterms:modified xsi:type="dcterms:W3CDTF">2019-01-03T09:21:06Z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2052-10.1.0.6173</vt:lpwstr>
  </property>
</Properties>
</file>