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22"/>
  </p:notesMasterIdLst>
  <p:sldIdLst>
    <p:sldId id="262" r:id="rId2"/>
    <p:sldId id="264" r:id="rId3"/>
    <p:sldId id="307" r:id="rId4"/>
    <p:sldId id="308" r:id="rId5"/>
    <p:sldId id="309" r:id="rId6"/>
    <p:sldId id="310" r:id="rId7"/>
    <p:sldId id="311" r:id="rId8"/>
    <p:sldId id="306" r:id="rId9"/>
    <p:sldId id="312" r:id="rId10"/>
    <p:sldId id="313" r:id="rId11"/>
    <p:sldId id="314" r:id="rId12"/>
    <p:sldId id="260" r:id="rId13"/>
    <p:sldId id="315" r:id="rId14"/>
    <p:sldId id="316" r:id="rId15"/>
    <p:sldId id="317" r:id="rId16"/>
    <p:sldId id="318" r:id="rId17"/>
    <p:sldId id="319" r:id="rId18"/>
    <p:sldId id="320" r:id="rId19"/>
    <p:sldId id="321" r:id="rId20"/>
    <p:sldId id="32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1DC601-EA95-4910-BFC5-EB35596D7004}"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15B83C-8947-4D24-8260-BF0A4EE3FCF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C15B83C-8947-4D24-8260-BF0A4EE3FCF7}" type="slidenum">
              <a:rPr lang="zh-CN" altLang="en-US" smtClean="0"/>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4509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2904541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688814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629165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extLst>
      <p:ext uri="{BB962C8B-B14F-4D97-AF65-F5344CB8AC3E}">
        <p14:creationId xmlns:p14="http://schemas.microsoft.com/office/powerpoint/2010/main" val="3771208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extLst>
      <p:ext uri="{BB962C8B-B14F-4D97-AF65-F5344CB8AC3E}">
        <p14:creationId xmlns:p14="http://schemas.microsoft.com/office/powerpoint/2010/main" val="277192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extLst>
      <p:ext uri="{BB962C8B-B14F-4D97-AF65-F5344CB8AC3E}">
        <p14:creationId xmlns:p14="http://schemas.microsoft.com/office/powerpoint/2010/main" val="1261475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744994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245647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1196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435229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59661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379007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461604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2309329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938820979"/>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50" r:id="rId16"/>
    <p:sldLayoutId id="2147483654"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5.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5.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第三单元　第二次世界大战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2280133"/>
          <a:ext cx="8128000" cy="2551735"/>
        </p:xfrm>
        <a:graphic>
          <a:graphicData uri="http://schemas.openxmlformats.org/presentationml/2006/ole">
            <mc:AlternateContent xmlns:mc="http://schemas.openxmlformats.org/markup-compatibility/2006">
              <mc:Choice xmlns:v="urn:schemas-microsoft-com:vml" Requires="v">
                <p:oleObj spid="_x0000_s1030" name="Document" r:id="rId3" imgW="3843020" imgH="1208405" progId="Word.Document.12">
                  <p:embed/>
                </p:oleObj>
              </mc:Choice>
              <mc:Fallback>
                <p:oleObj name="Document" r:id="rId3" imgW="3843020" imgH="1208405" progId="Word.Document.12">
                  <p:embed/>
                  <p:pic>
                    <p:nvPicPr>
                      <p:cNvPr id="0" name="图片 1026"/>
                      <p:cNvPicPr/>
                      <p:nvPr/>
                    </p:nvPicPr>
                    <p:blipFill>
                      <a:blip r:embed="rId4"/>
                      <a:stretch>
                        <a:fillRect/>
                      </a:stretch>
                    </p:blipFill>
                    <p:spPr>
                      <a:xfrm>
                        <a:off x="2032000" y="2280133"/>
                        <a:ext cx="8128000" cy="2551735"/>
                      </a:xfrm>
                      <a:prstGeom prst="rect">
                        <a:avLst/>
                      </a:prstGeom>
                    </p:spPr>
                  </p:pic>
                </p:oleObj>
              </mc:Fallback>
            </mc:AlternateContent>
          </a:graphicData>
        </a:graphic>
      </p:graphicFrame>
      <p:sp>
        <p:nvSpPr>
          <p:cNvPr id="3" name="矩形 2"/>
          <p:cNvSpPr/>
          <p:nvPr/>
        </p:nvSpPr>
        <p:spPr>
          <a:xfrm>
            <a:off x="6682653" y="295884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320734"/>
          <a:ext cx="8128000" cy="5100118"/>
        </p:xfrm>
        <a:graphic>
          <a:graphicData uri="http://schemas.openxmlformats.org/presentationml/2006/ole">
            <mc:AlternateContent xmlns:mc="http://schemas.openxmlformats.org/markup-compatibility/2006">
              <mc:Choice xmlns:v="urn:schemas-microsoft-com:vml" Requires="v">
                <p:oleObj spid="_x0000_s2054" name="Document" r:id="rId3" imgW="3843020" imgH="2415540" progId="Word.Document.12">
                  <p:embed/>
                </p:oleObj>
              </mc:Choice>
              <mc:Fallback>
                <p:oleObj name="Document" r:id="rId3" imgW="3843020" imgH="2415540" progId="Word.Document.12">
                  <p:embed/>
                  <p:pic>
                    <p:nvPicPr>
                      <p:cNvPr id="0" name="图片 2050"/>
                      <p:cNvPicPr/>
                      <p:nvPr/>
                    </p:nvPicPr>
                    <p:blipFill>
                      <a:blip r:embed="rId4"/>
                      <a:stretch>
                        <a:fillRect/>
                      </a:stretch>
                    </p:blipFill>
                    <p:spPr>
                      <a:xfrm>
                        <a:off x="2032000" y="1320734"/>
                        <a:ext cx="8128000" cy="5100118"/>
                      </a:xfrm>
                      <a:prstGeom prst="rect">
                        <a:avLst/>
                      </a:prstGeom>
                    </p:spPr>
                  </p:pic>
                </p:oleObj>
              </mc:Fallback>
            </mc:AlternateContent>
          </a:graphicData>
        </a:graphic>
      </p:graphicFrame>
      <p:sp>
        <p:nvSpPr>
          <p:cNvPr id="3" name="矩形 2"/>
          <p:cNvSpPr/>
          <p:nvPr/>
        </p:nvSpPr>
        <p:spPr>
          <a:xfrm>
            <a:off x="6730278" y="23625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855961"/>
          <a:ext cx="8128000" cy="3400079"/>
        </p:xfrm>
        <a:graphic>
          <a:graphicData uri="http://schemas.openxmlformats.org/presentationml/2006/ole">
            <mc:AlternateContent xmlns:mc="http://schemas.openxmlformats.org/markup-compatibility/2006">
              <mc:Choice xmlns:v="urn:schemas-microsoft-com:vml" Requires="v">
                <p:oleObj spid="_x0000_s3078" name="Document" r:id="rId3" imgW="3843020" imgH="1610995" progId="Word.Document.12">
                  <p:embed/>
                </p:oleObj>
              </mc:Choice>
              <mc:Fallback>
                <p:oleObj name="Document" r:id="rId3" imgW="3843020" imgH="1610995" progId="Word.Document.12">
                  <p:embed/>
                  <p:pic>
                    <p:nvPicPr>
                      <p:cNvPr id="0" name="图片 3074"/>
                      <p:cNvPicPr/>
                      <p:nvPr/>
                    </p:nvPicPr>
                    <p:blipFill>
                      <a:blip r:embed="rId4"/>
                      <a:stretch>
                        <a:fillRect/>
                      </a:stretch>
                    </p:blipFill>
                    <p:spPr>
                      <a:xfrm>
                        <a:off x="2032000" y="1855961"/>
                        <a:ext cx="8128000" cy="3400079"/>
                      </a:xfrm>
                      <a:prstGeom prst="rect">
                        <a:avLst/>
                      </a:prstGeom>
                    </p:spPr>
                  </p:pic>
                </p:oleObj>
              </mc:Fallback>
            </mc:AlternateContent>
          </a:graphicData>
        </a:graphic>
      </p:graphicFrame>
      <p:sp>
        <p:nvSpPr>
          <p:cNvPr id="3" name="矩形 2"/>
          <p:cNvSpPr/>
          <p:nvPr/>
        </p:nvSpPr>
        <p:spPr>
          <a:xfrm>
            <a:off x="3606078" y="22609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978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当今世界有许多重大挑战需要各国通力合作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共同应对。在第二次世界大战中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正义力量携手合作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共同抵抗邪恶和暴力的标志性事件是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三国协约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三国同盟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《慕尼黑协定》签订</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《联合国家宣言》发表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美国电影《最长的一天》讲述</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cs typeface="Times New Roman" panose="02020603050405020304" pitchFamily="18" charset="0"/>
              </a:rPr>
              <a:t>年一场著名的登陆战。这场战役是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斯大林格勒会战</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中途岛海战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诺曼底登陆</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阿拉曼战役</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5784818" y="21339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9244878" y="42294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978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某会议公报称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我们坚定不移的宗旨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就是要消灭德国的军国主义和纳粹主义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保证德国不能够再扰乱世界的和平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该会议是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华盛顿会议</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雅尔塔会议</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慕尼黑会议</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巴黎和会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《联合国家宣言》签署后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反法西斯国家加强了政治对话和军事合作。下列史实能够体现这一点的有</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诺曼底登陆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雅尔塔会议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苏联对日宣战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珍珠港事件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4977678" y="22101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777278" y="37849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200813"/>
          <a:ext cx="8128000" cy="5100118"/>
        </p:xfrm>
        <a:graphic>
          <a:graphicData uri="http://schemas.openxmlformats.org/presentationml/2006/ole">
            <mc:AlternateContent xmlns:mc="http://schemas.openxmlformats.org/markup-compatibility/2006">
              <mc:Choice xmlns:v="urn:schemas-microsoft-com:vml" Requires="v">
                <p:oleObj spid="_x0000_s4102" name="Document" r:id="rId3" imgW="3843020" imgH="2415540" progId="Word.Document.12">
                  <p:embed/>
                </p:oleObj>
              </mc:Choice>
              <mc:Fallback>
                <p:oleObj name="Document" r:id="rId3" imgW="3843020" imgH="2415540" progId="Word.Document.12">
                  <p:embed/>
                  <p:pic>
                    <p:nvPicPr>
                      <p:cNvPr id="0" name="图片 4098"/>
                      <p:cNvPicPr/>
                      <p:nvPr/>
                    </p:nvPicPr>
                    <p:blipFill>
                      <a:blip r:embed="rId4"/>
                      <a:stretch>
                        <a:fillRect/>
                      </a:stretch>
                    </p:blipFill>
                    <p:spPr>
                      <a:xfrm>
                        <a:off x="2032000" y="1200813"/>
                        <a:ext cx="8128000" cy="5100118"/>
                      </a:xfrm>
                      <a:prstGeom prst="rect">
                        <a:avLst/>
                      </a:prstGeom>
                    </p:spPr>
                  </p:pic>
                </p:oleObj>
              </mc:Fallback>
            </mc:AlternateContent>
          </a:graphicData>
        </a:graphic>
      </p:graphicFrame>
      <p:sp>
        <p:nvSpPr>
          <p:cNvPr id="3" name="矩形 2"/>
          <p:cNvSpPr/>
          <p:nvPr/>
        </p:nvSpPr>
        <p:spPr>
          <a:xfrm>
            <a:off x="8914678" y="1200813"/>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10217"/>
            <a:ext cx="11430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两次世界大战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给世界带来了巨大的灾难。前事不忘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后事之师。下面关于两次世界大战的相关描述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与史实不相符的是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根本原因都是资本主义政治经济发展不平衡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战争都是德国挑起的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日本在两次世界大战中都是战败国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对战后世界格局都产生了深远的影响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肯尼迪在谈到国家的发展时说过这样一种观点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如果一个国家在战略上过分扩张</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如侵占大片领土和进行代价高昂的战争</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它就要冒一种风险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对外扩张得到的潜在好处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很可能被为它付出的巨大的代价所抵消。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以下国家的发展史不能佐证其观点的是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A.1799—1814</a:t>
            </a:r>
            <a:r>
              <a:rPr lang="zh-CN" altLang="zh-CN" sz="2200" dirty="0">
                <a:solidFill>
                  <a:srgbClr val="000000"/>
                </a:solidFill>
                <a:latin typeface="Times New Roman" panose="02020603050405020304" pitchFamily="18" charset="0"/>
                <a:cs typeface="Times New Roman" panose="02020603050405020304" pitchFamily="18" charset="0"/>
              </a:rPr>
              <a:t>年的法国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B.1933—1945</a:t>
            </a:r>
            <a:r>
              <a:rPr lang="zh-CN" altLang="zh-CN" sz="2200" dirty="0">
                <a:solidFill>
                  <a:srgbClr val="000000"/>
                </a:solidFill>
                <a:latin typeface="Times New Roman" panose="02020603050405020304" pitchFamily="18" charset="0"/>
                <a:cs typeface="Times New Roman" panose="02020603050405020304" pitchFamily="18" charset="0"/>
              </a:rPr>
              <a:t>年的德国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C.1931—1945</a:t>
            </a:r>
            <a:r>
              <a:rPr lang="zh-CN" altLang="zh-CN" sz="2200" dirty="0">
                <a:solidFill>
                  <a:srgbClr val="000000"/>
                </a:solidFill>
                <a:latin typeface="Times New Roman" panose="02020603050405020304" pitchFamily="18" charset="0"/>
                <a:cs typeface="Times New Roman" panose="02020603050405020304" pitchFamily="18" charset="0"/>
              </a:rPr>
              <a:t>年的日本</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D.1941—1945</a:t>
            </a:r>
            <a:r>
              <a:rPr lang="zh-CN" altLang="zh-CN" sz="2200" dirty="0">
                <a:solidFill>
                  <a:srgbClr val="000000"/>
                </a:solidFill>
                <a:latin typeface="Times New Roman" panose="02020603050405020304" pitchFamily="18" charset="0"/>
                <a:cs typeface="Times New Roman" panose="02020603050405020304" pitchFamily="18" charset="0"/>
              </a:rPr>
              <a:t>年的苏联</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3809278" y="15116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9740178" y="44580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713558"/>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根据下列提示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写出相对应的国际组织名称。</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战前形成的以德国为核心的军事集团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三国同盟</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二战中反法西斯国家建立的合作组织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国际反法西斯统一战线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雅尔塔会议决定成立的国际组织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联合国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6558238" y="3180533"/>
            <a:ext cx="163326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6558239" y="3502749"/>
            <a:ext cx="16332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272626" y="3628379"/>
            <a:ext cx="30047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6272627" y="3950595"/>
            <a:ext cx="3004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701404" y="4017425"/>
            <a:ext cx="1194696"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5701404" y="4339641"/>
            <a:ext cx="11946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09878"/>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反思历史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反省战争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对于维护世界和平具有深远意义。某班开展回顾第二次世界大战的历史的活动。阅读材料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【历史的召唤】</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本宣言签字国政府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现在正对力图征服世界的野蛮和残暴的力量从事共同的斗争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兹宣告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每一府各自保证对与各该政府作战的三国同盟成员国及其附从者使用其全部资源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不论军事的或经济的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摘编自《联合国家宣言》</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560882" y="3913558"/>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野蛮和残暴的力量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野蛮和残暴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的行径有哪些</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任举两例</a:t>
            </a:r>
            <a:r>
              <a:rPr lang="en-US" altLang="zh-CN" sz="2200" dirty="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请举例说明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联合国家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p:cNvSpPr>
            <a:spLocks noChangeAspect="1"/>
          </p:cNvSpPr>
          <p:nvPr/>
        </p:nvSpPr>
        <p:spPr>
          <a:xfrm>
            <a:off x="560882" y="4392456"/>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力量</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德、意、日法西斯。行径</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德国法西斯屠杀犹太人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日本法西斯制造南京大屠杀等。</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任举两个反映德、意、日法西斯野蛮和残暴的事件即可</a:t>
            </a:r>
            <a:r>
              <a:rPr lang="en-US" altLang="zh-CN" sz="2200" dirty="0">
                <a:solidFill>
                  <a:srgbClr val="FF00FF"/>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举行雅尔塔会议、苏联对日作战等。</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01028"/>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【历史的审判】</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远东国际法庭法官既为由日本投降书上签字受降各国所派遣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法官们的席次当然应该以受降签字国的先后为序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即以美、中、英、苏、澳、加、法、荷为序。但庭长不喜欢这个安排。由于他想使与他亲近的英、美法官坐他的两侧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经过激烈斗争</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正式开庭前庭长宣布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最高统帅已经同意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法官行列和座席的顺序以受降签字国的顺序为准。</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远东国际军事法庭审判的背景是什么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中国法官能排在审判席次前列的原因是什么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381000" y="4398443"/>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背景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日本法西斯投降</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第二次世界大战结束。原因</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中国为世界反法西斯战争的胜利作出了重大贡献和巨大牺牲。</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95249" y="1772845"/>
            <a:ext cx="12001501" cy="371621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《联合国家宣言》</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苏德战争和</a:t>
            </a:r>
            <a:r>
              <a:rPr lang="zh-CN" altLang="zh-CN" sz="2200" dirty="0">
                <a:solidFill>
                  <a:srgbClr val="FF00FF"/>
                </a:solidFill>
                <a:latin typeface="Times New Roman" panose="02020603050405020304" pitchFamily="18" charset="0"/>
                <a:cs typeface="Times New Roman" panose="02020603050405020304" pitchFamily="18" charset="0"/>
              </a:rPr>
              <a:t>　太平洋战争　</a:t>
            </a:r>
            <a:r>
              <a:rPr lang="zh-CN" altLang="zh-CN" sz="2200" dirty="0">
                <a:solidFill>
                  <a:srgbClr val="000000"/>
                </a:solidFill>
                <a:latin typeface="Times New Roman" panose="02020603050405020304" pitchFamily="18" charset="0"/>
                <a:cs typeface="Times New Roman" panose="02020603050405020304" pitchFamily="18" charset="0"/>
              </a:rPr>
              <a:t>的爆发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促使遭受</a:t>
            </a:r>
            <a:r>
              <a:rPr lang="zh-CN" altLang="zh-CN" sz="2200" dirty="0">
                <a:solidFill>
                  <a:srgbClr val="FF00FF"/>
                </a:solidFill>
                <a:latin typeface="Times New Roman" panose="02020603050405020304" pitchFamily="18" charset="0"/>
                <a:cs typeface="Times New Roman" panose="02020603050405020304" pitchFamily="18" charset="0"/>
              </a:rPr>
              <a:t>　法西斯　</a:t>
            </a:r>
            <a:r>
              <a:rPr lang="zh-CN" altLang="zh-CN" sz="2200" dirty="0">
                <a:solidFill>
                  <a:srgbClr val="000000"/>
                </a:solidFill>
                <a:latin typeface="Times New Roman" panose="02020603050405020304" pitchFamily="18" charset="0"/>
                <a:cs typeface="Times New Roman" panose="02020603050405020304" pitchFamily="18" charset="0"/>
              </a:rPr>
              <a:t>侵略的各国逐渐走向联合。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签署</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中　</a:t>
            </a:r>
            <a:r>
              <a:rPr lang="zh-CN" altLang="zh-CN" sz="2200" dirty="0">
                <a:solidFill>
                  <a:srgbClr val="000000"/>
                </a:solidFill>
                <a:latin typeface="Times New Roman" panose="02020603050405020304" pitchFamily="18" charset="0"/>
                <a:cs typeface="Times New Roman" panose="02020603050405020304" pitchFamily="18" charset="0"/>
              </a:rPr>
              <a:t>、美、英、苏等</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个国家在华盛顿共同签署了《</a:t>
            </a:r>
            <a:r>
              <a:rPr lang="zh-CN" altLang="zh-CN" sz="2200" dirty="0">
                <a:solidFill>
                  <a:srgbClr val="FF00FF"/>
                </a:solidFill>
                <a:latin typeface="Times New Roman" panose="02020603050405020304" pitchFamily="18" charset="0"/>
                <a:cs typeface="Times New Roman" panose="02020603050405020304" pitchFamily="18" charset="0"/>
              </a:rPr>
              <a:t>　联合国家宣言　</a:t>
            </a:r>
            <a:r>
              <a:rPr lang="zh-CN" altLang="zh-CN" sz="2200" dirty="0">
                <a:solidFill>
                  <a:srgbClr val="000000"/>
                </a:solidFill>
                <a:latin typeface="Times New Roman" panose="02020603050405020304" pitchFamily="18" charset="0"/>
                <a:cs typeface="Times New Roman" panose="02020603050405020304" pitchFamily="18" charset="0"/>
              </a:rPr>
              <a:t>》。签字各国保证竭尽全力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彻底打败德、意、日三国轴心及其附庸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决不单独与敌人停战或媾和。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意义</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宣言的发表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a:t>
            </a:r>
            <a:r>
              <a:rPr lang="zh-CN" altLang="zh-CN" sz="2200" dirty="0">
                <a:solidFill>
                  <a:srgbClr val="FF00FF"/>
                </a:solidFill>
                <a:latin typeface="Times New Roman" panose="02020603050405020304" pitchFamily="18" charset="0"/>
                <a:cs typeface="Times New Roman" panose="02020603050405020304" pitchFamily="18" charset="0"/>
              </a:rPr>
              <a:t>　国际反法西斯　</a:t>
            </a:r>
            <a:r>
              <a:rPr lang="zh-CN" altLang="zh-CN" sz="2200" dirty="0">
                <a:solidFill>
                  <a:srgbClr val="000000"/>
                </a:solidFill>
                <a:latin typeface="Times New Roman" panose="02020603050405020304" pitchFamily="18" charset="0"/>
                <a:cs typeface="Times New Roman" panose="02020603050405020304" pitchFamily="18" charset="0"/>
              </a:rPr>
              <a:t>统一战线的最终形成。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宣言的发表壮大了</a:t>
            </a:r>
            <a:r>
              <a:rPr lang="zh-CN" altLang="zh-CN" sz="2200" dirty="0">
                <a:solidFill>
                  <a:srgbClr val="FF00FF"/>
                </a:solidFill>
                <a:latin typeface="Times New Roman" panose="02020603050405020304" pitchFamily="18" charset="0"/>
                <a:cs typeface="Times New Roman" panose="02020603050405020304" pitchFamily="18" charset="0"/>
              </a:rPr>
              <a:t>　反法西斯　</a:t>
            </a:r>
            <a:r>
              <a:rPr lang="zh-CN" altLang="zh-CN" sz="2200" dirty="0">
                <a:solidFill>
                  <a:srgbClr val="000000"/>
                </a:solidFill>
                <a:latin typeface="Times New Roman" panose="02020603050405020304" pitchFamily="18" charset="0"/>
                <a:cs typeface="Times New Roman" panose="02020603050405020304" pitchFamily="18" charset="0"/>
              </a:rPr>
              <a:t>国家的力量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鼓舞了世界人民反法西斯的斗志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奠定了世界反法西斯战争胜利的基础。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2552976" y="2228130"/>
            <a:ext cx="16888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2552977" y="2550346"/>
            <a:ext cx="16888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413914" y="2228130"/>
            <a:ext cx="133308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6413915" y="2550346"/>
            <a:ext cx="13330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940327" y="2645315"/>
            <a:ext cx="57122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2940327" y="2967531"/>
            <a:ext cx="5712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9652276" y="2645315"/>
            <a:ext cx="19682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p:cNvCxnSpPr/>
          <p:nvPr/>
        </p:nvCxnSpPr>
        <p:spPr>
          <a:xfrm>
            <a:off x="9652277" y="2967531"/>
            <a:ext cx="19682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225938" y="4299626"/>
            <a:ext cx="198106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p:cNvCxnSpPr/>
          <p:nvPr/>
        </p:nvCxnSpPr>
        <p:spPr>
          <a:xfrm>
            <a:off x="3225938" y="4621842"/>
            <a:ext cx="19810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25938" y="4708783"/>
            <a:ext cx="128256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p:cNvCxnSpPr/>
          <p:nvPr/>
        </p:nvCxnSpPr>
        <p:spPr>
          <a:xfrm>
            <a:off x="3225938" y="5030999"/>
            <a:ext cx="1282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899201"/>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【历史的反思】</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日本首相安倍晋三轻松战胜前防卫大臣石破茂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赢得自由民主党党首选举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有望成为日本历史上任期最长的首相。安倍宣布将在卸任前修改和平宪法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自卫队条款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。有分析指出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修宪依然面临较大阻力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充满政治风险。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4  )</a:t>
            </a:r>
            <a:r>
              <a:rPr lang="zh-CN" altLang="zh-CN" sz="2200" dirty="0">
                <a:solidFill>
                  <a:srgbClr val="000000"/>
                </a:solidFill>
                <a:latin typeface="Times New Roman" panose="02020603050405020304" pitchFamily="18" charset="0"/>
                <a:cs typeface="Times New Roman" panose="02020603050405020304" pitchFamily="18" charset="0"/>
              </a:rPr>
              <a:t>安倍政府企图修改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和平宪法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你认为日本还会在亚洲挑起新的战争吗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请你根据材料结合所学知识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说明你的理由。</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381000" y="4646993"/>
            <a:ext cx="11430000" cy="8760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略。</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本题为开放性试题</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观点明确</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言之有理即可</a:t>
            </a:r>
            <a:r>
              <a:rPr lang="en-US" altLang="zh-CN" sz="2200" dirty="0">
                <a:solidFill>
                  <a:srgbClr val="FF00FF"/>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0102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各主要战场的转折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苏德战场</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德军进攻斯大林格勒。</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斯大林格勒　</a:t>
            </a:r>
            <a:r>
              <a:rPr lang="zh-CN" altLang="zh-CN" sz="2200" dirty="0">
                <a:solidFill>
                  <a:srgbClr val="000000"/>
                </a:solidFill>
                <a:latin typeface="Times New Roman" panose="02020603050405020304" pitchFamily="18" charset="0"/>
                <a:cs typeface="Times New Roman" panose="02020603050405020304" pitchFamily="18" charset="0"/>
              </a:rPr>
              <a:t>会战以苏军的胜利宣告结束。这场会战是苏德战争中历时最长、最为激烈的一次战役。它不仅是</a:t>
            </a:r>
            <a:r>
              <a:rPr lang="zh-CN" altLang="zh-CN" sz="2200" dirty="0">
                <a:solidFill>
                  <a:srgbClr val="FF00FF"/>
                </a:solidFill>
                <a:latin typeface="Times New Roman" panose="02020603050405020304" pitchFamily="18" charset="0"/>
                <a:cs typeface="Times New Roman" panose="02020603050405020304" pitchFamily="18" charset="0"/>
              </a:rPr>
              <a:t>　苏德战场　</a:t>
            </a:r>
            <a:r>
              <a:rPr lang="zh-CN" altLang="zh-CN" sz="2200" dirty="0">
                <a:solidFill>
                  <a:srgbClr val="000000"/>
                </a:solidFill>
                <a:latin typeface="Times New Roman" panose="02020603050405020304" pitchFamily="18" charset="0"/>
                <a:cs typeface="Times New Roman" panose="02020603050405020304" pitchFamily="18" charset="0"/>
              </a:rPr>
              <a:t>根本转折的开始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而且对</a:t>
            </a:r>
            <a:r>
              <a:rPr lang="zh-CN" altLang="zh-CN" sz="2200" dirty="0">
                <a:solidFill>
                  <a:srgbClr val="FF00FF"/>
                </a:solidFill>
                <a:latin typeface="Times New Roman" panose="02020603050405020304" pitchFamily="18" charset="0"/>
                <a:cs typeface="Times New Roman" panose="02020603050405020304" pitchFamily="18" charset="0"/>
              </a:rPr>
              <a:t>　第二次世界大战　</a:t>
            </a:r>
            <a:r>
              <a:rPr lang="zh-CN" altLang="zh-CN" sz="2200" dirty="0">
                <a:solidFill>
                  <a:srgbClr val="000000"/>
                </a:solidFill>
                <a:latin typeface="Times New Roman" panose="02020603050405020304" pitchFamily="18" charset="0"/>
                <a:cs typeface="Times New Roman" panose="02020603050405020304" pitchFamily="18" charset="0"/>
              </a:rPr>
              <a:t>的进程也产生了具有决定意义的影响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是第二次世界大战中的关键性战役。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太平洋战场</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月初的</a:t>
            </a:r>
            <a:r>
              <a:rPr lang="zh-CN" altLang="zh-CN" sz="2200" dirty="0">
                <a:solidFill>
                  <a:srgbClr val="FF00FF"/>
                </a:solidFill>
                <a:latin typeface="Times New Roman" panose="02020603050405020304" pitchFamily="18" charset="0"/>
                <a:cs typeface="Times New Roman" panose="02020603050405020304" pitchFamily="18" charset="0"/>
              </a:rPr>
              <a:t>　中途岛海战　</a:t>
            </a:r>
            <a:r>
              <a:rPr lang="zh-CN" altLang="zh-CN" sz="2200" dirty="0">
                <a:solidFill>
                  <a:srgbClr val="000000"/>
                </a:solidFill>
                <a:latin typeface="Times New Roman" panose="02020603050405020304" pitchFamily="18" charset="0"/>
                <a:cs typeface="Times New Roman" panose="02020603050405020304" pitchFamily="18" charset="0"/>
              </a:rPr>
              <a:t>使日本损失惨重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美军开始全线反击。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北非战场</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北非战事结束。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轴心国集团开始解体</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意大利　</a:t>
            </a:r>
            <a:r>
              <a:rPr lang="zh-CN" altLang="zh-CN" sz="2200" dirty="0">
                <a:solidFill>
                  <a:srgbClr val="000000"/>
                </a:solidFill>
                <a:latin typeface="Times New Roman" panose="02020603050405020304" pitchFamily="18" charset="0"/>
                <a:cs typeface="Times New Roman" panose="02020603050405020304" pitchFamily="18" charset="0"/>
              </a:rPr>
              <a:t>宣布投降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轴心国　</a:t>
            </a:r>
            <a:r>
              <a:rPr lang="zh-CN" altLang="zh-CN" sz="2200" dirty="0">
                <a:solidFill>
                  <a:srgbClr val="000000"/>
                </a:solidFill>
                <a:latin typeface="Times New Roman" panose="02020603050405020304" pitchFamily="18" charset="0"/>
                <a:cs typeface="Times New Roman" panose="02020603050405020304" pitchFamily="18" charset="0"/>
              </a:rPr>
              <a:t>集团开始解体。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7861576" y="2418630"/>
            <a:ext cx="18793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7861577" y="2740846"/>
            <a:ext cx="18793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490200" y="2733040"/>
            <a:ext cx="1231900" cy="439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10490338" y="3063062"/>
            <a:ext cx="1231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454677" y="3173390"/>
            <a:ext cx="223174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3454677" y="3495606"/>
            <a:ext cx="22317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419876" y="4027058"/>
            <a:ext cx="17650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p:cNvCxnSpPr/>
          <p:nvPr/>
        </p:nvCxnSpPr>
        <p:spPr>
          <a:xfrm>
            <a:off x="4419877" y="4349274"/>
            <a:ext cx="1765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699276" y="4803827"/>
            <a:ext cx="11554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p:cNvCxnSpPr/>
          <p:nvPr/>
        </p:nvCxnSpPr>
        <p:spPr>
          <a:xfrm>
            <a:off x="4699277" y="5126043"/>
            <a:ext cx="11554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290354" y="4795798"/>
            <a:ext cx="115542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p:cNvCxnSpPr/>
          <p:nvPr/>
        </p:nvCxnSpPr>
        <p:spPr>
          <a:xfrm>
            <a:off x="7290354" y="5118014"/>
            <a:ext cx="11554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bldLvl="0" animBg="1"/>
      <p:bldP spid="9" grpId="0" animBg="1"/>
      <p:bldP spid="12" grpId="0" animBg="1"/>
      <p:bldP spid="15"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0200" y="2150171"/>
            <a:ext cx="10337800" cy="290368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3</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最后的胜利</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诺曼底登陆</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经过长期周密的准备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美英军队在法国的</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诺曼底　</a:t>
            </a:r>
            <a:r>
              <a:rPr lang="zh-CN" altLang="zh-CN" sz="2200" dirty="0">
                <a:solidFill>
                  <a:srgbClr val="000000"/>
                </a:solidFill>
                <a:latin typeface="Times New Roman" panose="02020603050405020304" pitchFamily="18" charset="0"/>
                <a:cs typeface="Times New Roman" panose="02020603050405020304" pitchFamily="18" charset="0"/>
              </a:rPr>
              <a:t>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开辟了欧洲</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第二战场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诺曼底登陆是第二次世界大战期间规模最大的两栖登陆作战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行动代号为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霸王计划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。盟国武装力量从东、西、南三面围攻德国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第二次世界大战进入了粉碎</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德国法西斯　</a:t>
            </a:r>
            <a:r>
              <a:rPr lang="zh-CN" altLang="zh-CN" sz="2200" dirty="0">
                <a:solidFill>
                  <a:srgbClr val="000000"/>
                </a:solidFill>
                <a:latin typeface="Times New Roman" panose="02020603050405020304" pitchFamily="18" charset="0"/>
                <a:cs typeface="Times New Roman" panose="02020603050405020304" pitchFamily="18" charset="0"/>
              </a:rPr>
              <a:t>的最后决战阶段。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8269563" y="3013030"/>
            <a:ext cx="118876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8269564" y="3335246"/>
            <a:ext cx="11887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51276" y="3429000"/>
            <a:ext cx="14856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1651277" y="3751216"/>
            <a:ext cx="14856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93700" y="4234815"/>
            <a:ext cx="1765300" cy="327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flipV="1">
            <a:off x="393700" y="4556760"/>
            <a:ext cx="1765300" cy="5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877570" y="4644390"/>
            <a:ext cx="1967230" cy="3219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p:cNvCxnSpPr/>
          <p:nvPr/>
        </p:nvCxnSpPr>
        <p:spPr>
          <a:xfrm>
            <a:off x="1238389" y="4966506"/>
            <a:ext cx="16064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94762"/>
            <a:ext cx="11430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雅尔塔会议</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苏、美、英、三国首脑</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斯大林　</a:t>
            </a:r>
            <a:r>
              <a:rPr lang="zh-CN" altLang="zh-CN" sz="2200" dirty="0">
                <a:solidFill>
                  <a:srgbClr val="000000"/>
                </a:solidFill>
                <a:latin typeface="Times New Roman" panose="02020603050405020304" pitchFamily="18" charset="0"/>
                <a:cs typeface="Times New Roman" panose="02020603050405020304" pitchFamily="18" charset="0"/>
              </a:rPr>
              <a:t>、罗斯福和丘吉尔在苏联克里米亚岛的雅尔塔举行会议。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内容</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分区占领德国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彻底摧毁</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军国主义　</a:t>
            </a:r>
            <a:r>
              <a:rPr lang="zh-CN" altLang="zh-CN" sz="2200" dirty="0">
                <a:solidFill>
                  <a:srgbClr val="000000"/>
                </a:solidFill>
                <a:latin typeface="Times New Roman" panose="02020603050405020304" pitchFamily="18" charset="0"/>
                <a:cs typeface="Times New Roman" panose="02020603050405020304" pitchFamily="18" charset="0"/>
              </a:rPr>
              <a:t>和纳粹制度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战后成立</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联合国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在德国投降及欧洲战争结束后两个月或三个月内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苏联　</a:t>
            </a:r>
            <a:r>
              <a:rPr lang="zh-CN" altLang="zh-CN" sz="2200" dirty="0">
                <a:solidFill>
                  <a:srgbClr val="000000"/>
                </a:solidFill>
                <a:latin typeface="Times New Roman" panose="02020603050405020304" pitchFamily="18" charset="0"/>
                <a:cs typeface="Times New Roman" panose="02020603050405020304" pitchFamily="18" charset="0"/>
              </a:rPr>
              <a:t>将参加同盟国方面对日作战。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4  )</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雅尔塔会议对协调盟国战胜</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德日法西斯　</a:t>
            </a:r>
            <a:r>
              <a:rPr lang="zh-CN" altLang="zh-CN" sz="2200" dirty="0">
                <a:solidFill>
                  <a:srgbClr val="000000"/>
                </a:solidFill>
                <a:latin typeface="Times New Roman" panose="02020603050405020304" pitchFamily="18" charset="0"/>
                <a:cs typeface="Times New Roman" panose="02020603050405020304" pitchFamily="18" charset="0"/>
              </a:rPr>
              <a:t>的行动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以及建立</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联合国　</a:t>
            </a:r>
            <a:r>
              <a:rPr lang="zh-CN" altLang="zh-CN" sz="2200" dirty="0">
                <a:solidFill>
                  <a:srgbClr val="000000"/>
                </a:solidFill>
                <a:latin typeface="Times New Roman" panose="02020603050405020304" pitchFamily="18" charset="0"/>
                <a:cs typeface="Times New Roman" panose="02020603050405020304" pitchFamily="18" charset="0"/>
              </a:rPr>
              <a:t>起到了一定的推动作用。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4597676" y="2367830"/>
            <a:ext cx="11808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4597677" y="2690046"/>
            <a:ext cx="11808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772176" y="3574330"/>
            <a:ext cx="14094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3772177" y="3896546"/>
            <a:ext cx="14094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994176" y="3959213"/>
            <a:ext cx="10919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1994177" y="4281429"/>
            <a:ext cx="10919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845576" y="4399830"/>
            <a:ext cx="8887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p:cNvCxnSpPr/>
          <p:nvPr/>
        </p:nvCxnSpPr>
        <p:spPr>
          <a:xfrm>
            <a:off x="6845577" y="4722046"/>
            <a:ext cx="888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181598" y="4788858"/>
            <a:ext cx="166397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p:cNvCxnSpPr/>
          <p:nvPr/>
        </p:nvCxnSpPr>
        <p:spPr>
          <a:xfrm>
            <a:off x="5181599" y="5111074"/>
            <a:ext cx="16639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9156976" y="4788858"/>
            <a:ext cx="12443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p:cNvCxnSpPr/>
          <p:nvPr/>
        </p:nvCxnSpPr>
        <p:spPr>
          <a:xfrm>
            <a:off x="9156977" y="5111074"/>
            <a:ext cx="12443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战争结束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苏联　</a:t>
            </a:r>
            <a:r>
              <a:rPr lang="zh-CN" altLang="zh-CN" sz="2200" dirty="0">
                <a:solidFill>
                  <a:srgbClr val="000000"/>
                </a:solidFill>
                <a:latin typeface="Times New Roman" panose="02020603050405020304" pitchFamily="18" charset="0"/>
                <a:cs typeface="Times New Roman" panose="02020603050405020304" pitchFamily="18" charset="0"/>
              </a:rPr>
              <a:t>对日宣战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对侵入中国东北的日本</a:t>
            </a:r>
            <a:r>
              <a:rPr lang="zh-CN" altLang="zh-CN" sz="2200" dirty="0">
                <a:solidFill>
                  <a:srgbClr val="FF00FF"/>
                </a:solidFill>
                <a:latin typeface="Times New Roman" panose="02020603050405020304" pitchFamily="18" charset="0"/>
                <a:cs typeface="Times New Roman" panose="02020603050405020304" pitchFamily="18" charset="0"/>
              </a:rPr>
              <a:t>　关东军　</a:t>
            </a:r>
            <a:r>
              <a:rPr lang="zh-CN" altLang="zh-CN" sz="2200" dirty="0">
                <a:solidFill>
                  <a:srgbClr val="000000"/>
                </a:solidFill>
                <a:latin typeface="Times New Roman" panose="02020603050405020304" pitchFamily="18" charset="0"/>
                <a:cs typeface="Times New Roman" panose="02020603050405020304" pitchFamily="18" charset="0"/>
              </a:rPr>
              <a:t>发起全线进攻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中国的抗日力量也向日军展开全国规模的反攻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美国在日本</a:t>
            </a:r>
            <a:r>
              <a:rPr lang="zh-CN" altLang="zh-CN" sz="2200" dirty="0">
                <a:solidFill>
                  <a:srgbClr val="FF00FF"/>
                </a:solidFill>
                <a:latin typeface="Times New Roman" panose="02020603050405020304" pitchFamily="18" charset="0"/>
                <a:cs typeface="Times New Roman" panose="02020603050405020304" pitchFamily="18" charset="0"/>
              </a:rPr>
              <a:t>　广岛　</a:t>
            </a:r>
            <a:r>
              <a:rPr lang="zh-CN" altLang="zh-CN" sz="2200" dirty="0">
                <a:solidFill>
                  <a:srgbClr val="000000"/>
                </a:solidFill>
                <a:latin typeface="Times New Roman" panose="02020603050405020304" pitchFamily="18" charset="0"/>
                <a:cs typeface="Times New Roman" panose="02020603050405020304" pitchFamily="18" charset="0"/>
              </a:rPr>
              <a:t>和长崎投下了两颗原子弹。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标志</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日本天皇宣布</a:t>
            </a:r>
            <a:r>
              <a:rPr lang="zh-CN" altLang="zh-CN" sz="2200" dirty="0">
                <a:solidFill>
                  <a:srgbClr val="FF00FF"/>
                </a:solidFill>
                <a:latin typeface="Times New Roman" panose="02020603050405020304" pitchFamily="18" charset="0"/>
                <a:cs typeface="Times New Roman" panose="02020603050405020304" pitchFamily="18" charset="0"/>
              </a:rPr>
              <a:t>　无条件投降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日本代表在美国战舰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密苏里号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上签署了投降书。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第二次世界大战以</a:t>
            </a:r>
            <a:r>
              <a:rPr lang="zh-CN" altLang="zh-CN" sz="2200" dirty="0">
                <a:solidFill>
                  <a:srgbClr val="FF00FF"/>
                </a:solidFill>
                <a:latin typeface="Times New Roman" panose="02020603050405020304" pitchFamily="18" charset="0"/>
                <a:cs typeface="Times New Roman" panose="02020603050405020304" pitchFamily="18" charset="0"/>
              </a:rPr>
              <a:t>　轴心国　</a:t>
            </a:r>
            <a:r>
              <a:rPr lang="zh-CN" altLang="zh-CN" sz="2200" dirty="0">
                <a:solidFill>
                  <a:srgbClr val="000000"/>
                </a:solidFill>
                <a:latin typeface="Times New Roman" panose="02020603050405020304" pitchFamily="18" charset="0"/>
                <a:cs typeface="Times New Roman" panose="02020603050405020304" pitchFamily="18" charset="0"/>
              </a:rPr>
              <a:t>的彻底失败而宣告结束。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中国在二战中的贡献</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FF00FF"/>
                </a:solidFill>
                <a:latin typeface="Times New Roman" panose="02020603050405020304" pitchFamily="18" charset="0"/>
                <a:cs typeface="Times New Roman" panose="02020603050405020304" pitchFamily="18" charset="0"/>
              </a:rPr>
              <a:t>　中国　</a:t>
            </a:r>
            <a:r>
              <a:rPr lang="zh-CN" altLang="zh-CN" sz="2200" dirty="0">
                <a:solidFill>
                  <a:srgbClr val="000000"/>
                </a:solidFill>
                <a:latin typeface="Times New Roman" panose="02020603050405020304" pitchFamily="18" charset="0"/>
                <a:cs typeface="Times New Roman" panose="02020603050405020304" pitchFamily="18" charset="0"/>
              </a:rPr>
              <a:t>是世界反法西斯战争的东方主战场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正是由于中国人民的坚决抗战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使得中国战场与海外各战场共同行动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最终赢得了反法西斯战争的胜利。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中国在反法西斯的</a:t>
            </a:r>
            <a:r>
              <a:rPr lang="zh-CN" altLang="zh-CN" sz="2200" dirty="0">
                <a:solidFill>
                  <a:srgbClr val="FF00FF"/>
                </a:solidFill>
                <a:latin typeface="Times New Roman" panose="02020603050405020304" pitchFamily="18" charset="0"/>
                <a:cs typeface="Times New Roman" panose="02020603050405020304" pitchFamily="18" charset="0"/>
              </a:rPr>
              <a:t>　第二次世界大战　</a:t>
            </a:r>
            <a:r>
              <a:rPr lang="zh-CN" altLang="zh-CN" sz="2200" dirty="0">
                <a:solidFill>
                  <a:srgbClr val="000000"/>
                </a:solidFill>
                <a:latin typeface="Times New Roman" panose="02020603050405020304" pitchFamily="18" charset="0"/>
                <a:cs typeface="Times New Roman" panose="02020603050405020304" pitchFamily="18" charset="0"/>
              </a:rPr>
              <a:t>中作出了不可磨灭的贡献。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3149876" y="1783630"/>
            <a:ext cx="8506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3149877" y="2105846"/>
            <a:ext cx="8506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356876" y="1775601"/>
            <a:ext cx="10411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8356877" y="2097817"/>
            <a:ext cx="10411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351989" y="2164630"/>
            <a:ext cx="90142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7351989" y="2486846"/>
            <a:ext cx="9014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397776" y="2990130"/>
            <a:ext cx="16253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5397777" y="3312346"/>
            <a:ext cx="16253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4000498" y="3797986"/>
            <a:ext cx="115570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p:cNvCxnSpPr/>
          <p:nvPr/>
        </p:nvCxnSpPr>
        <p:spPr>
          <a:xfrm>
            <a:off x="4000499" y="4120202"/>
            <a:ext cx="11557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244876" y="4577630"/>
            <a:ext cx="7998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p:cNvCxnSpPr/>
          <p:nvPr/>
        </p:nvCxnSpPr>
        <p:spPr>
          <a:xfrm>
            <a:off x="1244877" y="4899846"/>
            <a:ext cx="7998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3400701" y="5368002"/>
            <a:ext cx="222381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p:cNvCxnSpPr/>
          <p:nvPr/>
        </p:nvCxnSpPr>
        <p:spPr>
          <a:xfrm>
            <a:off x="3400701" y="5690218"/>
            <a:ext cx="2223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3" grpId="0" animBg="1"/>
      <p:bldP spid="16" grpId="0" animBg="1"/>
      <p:bldP spid="19"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0102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二战的性质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第二次世界大战是一场规模空前的世界反法西斯战争。</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二战的影响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全世界</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的人口卷入了战争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死亡人数近</a:t>
            </a:r>
            <a:r>
              <a:rPr lang="en-US" altLang="zh-CN" sz="2200" dirty="0">
                <a:solidFill>
                  <a:srgbClr val="000000"/>
                </a:solidFill>
                <a:latin typeface="Times New Roman" panose="02020603050405020304" pitchFamily="18" charset="0"/>
                <a:cs typeface="Times New Roman" panose="02020603050405020304" pitchFamily="18" charset="0"/>
              </a:rPr>
              <a:t>6000</a:t>
            </a:r>
            <a:r>
              <a:rPr lang="zh-CN" altLang="zh-CN" sz="2200" dirty="0">
                <a:solidFill>
                  <a:srgbClr val="000000"/>
                </a:solidFill>
                <a:latin typeface="Times New Roman" panose="02020603050405020304" pitchFamily="18" charset="0"/>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物资损失超过</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万多亿。给世界人民带来了巨大灾难。</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正义的力量赢得了胜利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法西斯势力被击败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社会主义从一国发展到多国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和平与进步的思想更加深入人心。</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二战推动了科学技术的大发展。战争期间取得的一系列科学技术成果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为战后的和平事业所利用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为人类文明的进步作出了巨大贡献。</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84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《联合国家宣言》</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意识形态和社会制度不同的国家也可以联合起来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共同应对人类生存与发展所面临的问题。这种联合的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三国同盟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轴心国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三国协约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国际反法西斯统一战线</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世界反法西斯统一战线建立的根本原因是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苏德战争爆发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世界人民与法西斯国家的矛盾激化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美国改变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英、法对德宣战</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3123478" y="19688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5885641" y="4008803"/>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978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大战的转折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它是一座工业城市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又是重要的交通枢纽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更是一座英雄的城市。从</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年夏天至</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它抑制了德军一次次的猛攻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扭转了第二次世界大战的局势。这座城市是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莫斯科</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斯大林格勒</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诺曼底</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伦敦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重大战役的成败直接影响战争局势的走向。在太平洋战场上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使美军扭转局势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转向反攻的是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敦刻尔克撤退</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珍珠港事件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中途岛海战</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斯大林格勒会战</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9397278" y="25911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646978" y="41786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3</TotalTime>
  <Words>1013</Words>
  <Application>Microsoft Office PowerPoint</Application>
  <PresentationFormat>宽屏</PresentationFormat>
  <Paragraphs>105</Paragraphs>
  <Slides>20</Slides>
  <Notes>1</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30" baseType="lpstr">
      <vt:lpstr>Adobe 黑体 Std R</vt:lpstr>
      <vt:lpstr>NEU-BZ-S92</vt:lpstr>
      <vt:lpstr>等线</vt:lpstr>
      <vt:lpstr>等线 Light</vt:lpstr>
      <vt:lpstr>宋体</vt:lpstr>
      <vt:lpstr>微软雅黑</vt:lpstr>
      <vt:lpstr>Arial</vt:lpstr>
      <vt:lpstr>Times New Roman</vt:lpstr>
      <vt:lpstr>主题1</vt:lpstr>
      <vt:lpstr>Document</vt:lpstr>
      <vt:lpstr>第三单元　第二次世界大战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97</cp:revision>
  <dcterms:created xsi:type="dcterms:W3CDTF">2018-07-26T10:36:00Z</dcterms:created>
  <dcterms:modified xsi:type="dcterms:W3CDTF">2019-01-03T09:22:46Z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