
<file path=[Content_Types].xml><?xml version="1.0" encoding="utf-8"?>
<Types xmlns="http://schemas.openxmlformats.org/package/2006/content-types">
  <Default Extension="docx" ContentType="application/vnd.openxmlformats-officedocument.wordprocessingml.documen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1" r:id="rId1"/>
  </p:sldMasterIdLst>
  <p:sldIdLst>
    <p:sldId id="262" r:id="rId2"/>
    <p:sldId id="264" r:id="rId3"/>
    <p:sldId id="307" r:id="rId4"/>
    <p:sldId id="308" r:id="rId5"/>
    <p:sldId id="309" r:id="rId6"/>
    <p:sldId id="306" r:id="rId7"/>
    <p:sldId id="310" r:id="rId8"/>
    <p:sldId id="311" r:id="rId9"/>
    <p:sldId id="312" r:id="rId10"/>
    <p:sldId id="313" r:id="rId11"/>
    <p:sldId id="314" r:id="rId12"/>
    <p:sldId id="260" r:id="rId13"/>
    <p:sldId id="315" r:id="rId14"/>
    <p:sldId id="316" r:id="rId15"/>
    <p:sldId id="317" r:id="rId16"/>
    <p:sldId id="318" r:id="rId17"/>
    <p:sldId id="319" r:id="rId18"/>
    <p:sldId id="320" r:id="rId19"/>
    <p:sldId id="321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7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CC"/>
    <a:srgbClr val="00A1E9"/>
    <a:srgbClr val="FFF100"/>
    <a:srgbClr val="17B7FF"/>
    <a:srgbClr val="02B0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240" autoAdjust="0"/>
    <p:restoredTop sz="94268" autoAdjust="0"/>
  </p:normalViewPr>
  <p:slideViewPr>
    <p:cSldViewPr snapToGrid="0">
      <p:cViewPr varScale="1">
        <p:scale>
          <a:sx n="84" d="100"/>
          <a:sy n="84" d="100"/>
        </p:scale>
        <p:origin x="270" y="96"/>
      </p:cViewPr>
      <p:guideLst>
        <p:guide orient="horz" pos="214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4734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B61F3-DABD-4D26-8DF9-C03C8A069B9B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59996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3184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2387600"/>
            <a:ext cx="12192000" cy="184150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ctrTitle"/>
          </p:nvPr>
        </p:nvSpPr>
        <p:spPr>
          <a:xfrm>
            <a:off x="0" y="2387600"/>
            <a:ext cx="12192000" cy="1841500"/>
          </a:xfrm>
          <a:prstGeom prst="rect">
            <a:avLst/>
          </a:prstGeom>
        </p:spPr>
        <p:txBody>
          <a:bodyPr anchor="ctr"/>
          <a:lstStyle>
            <a:lvl1pPr algn="ctr">
              <a:defRPr sz="4400">
                <a:solidFill>
                  <a:schemeClr val="bg1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067802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>
            <a:hlinkClick r:id="rId2" action="ppaction://hlinksldjump" tooltip="点击进入"/>
          </p:cNvPr>
          <p:cNvSpPr/>
          <p:nvPr userDrawn="1"/>
        </p:nvSpPr>
        <p:spPr>
          <a:xfrm>
            <a:off x="2841961" y="469878"/>
            <a:ext cx="1889696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课前自主预习</a:t>
            </a:r>
          </a:p>
        </p:txBody>
      </p:sp>
    </p:spTree>
    <p:extLst>
      <p:ext uri="{BB962C8B-B14F-4D97-AF65-F5344CB8AC3E}">
        <p14:creationId xmlns:p14="http://schemas.microsoft.com/office/powerpoint/2010/main" val="24573372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同侧圆角矩形 7">
            <a:hlinkClick r:id="" action="ppaction://noaction"/>
          </p:cNvPr>
          <p:cNvSpPr/>
          <p:nvPr userDrawn="1"/>
        </p:nvSpPr>
        <p:spPr>
          <a:xfrm>
            <a:off x="5645022" y="469877"/>
            <a:ext cx="1931435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课堂基础达标</a:t>
            </a:r>
          </a:p>
        </p:txBody>
      </p:sp>
    </p:spTree>
    <p:extLst>
      <p:ext uri="{BB962C8B-B14F-4D97-AF65-F5344CB8AC3E}">
        <p14:creationId xmlns:p14="http://schemas.microsoft.com/office/powerpoint/2010/main" val="4438841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同侧圆角矩形 9">
            <a:hlinkClick r:id="rId2" action="ppaction://hlinksldjump" tooltip="点击进入"/>
          </p:cNvPr>
          <p:cNvSpPr/>
          <p:nvPr userDrawn="1"/>
        </p:nvSpPr>
        <p:spPr>
          <a:xfrm>
            <a:off x="8346221" y="469877"/>
            <a:ext cx="1929893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课后巩固提升</a:t>
            </a:r>
          </a:p>
        </p:txBody>
      </p:sp>
    </p:spTree>
    <p:extLst>
      <p:ext uri="{BB962C8B-B14F-4D97-AF65-F5344CB8AC3E}">
        <p14:creationId xmlns:p14="http://schemas.microsoft.com/office/powerpoint/2010/main" val="26877340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86020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21528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00543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53775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8729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02832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B61F3-DABD-4D26-8DF9-C03C8A069B9B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87880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B61F3-DABD-4D26-8DF9-C03C8A069B9B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8557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4093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52" r:id="rId16"/>
    <p:sldLayoutId id="2147483656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.docx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.e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2.docx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4.em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.docx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 dirty="0"/>
              <a:t>第四单元　两极格局下的世界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795F0431-9BA5-43B3-926D-620D7D51D32C}"/>
              </a:ext>
            </a:extLst>
          </p:cNvPr>
          <p:cNvSpPr>
            <a:spLocks noChangeAspect="1"/>
          </p:cNvSpPr>
          <p:nvPr/>
        </p:nvSpPr>
        <p:spPr>
          <a:xfrm>
            <a:off x="381000" y="910833"/>
            <a:ext cx="11430000" cy="57475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当代日本的发展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某电视台正在播放反映二战后日本经济发展的历史纪录片。下列适合在纪录片中出现的解说词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亚洲朝着经济一体化目标迈进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马歇尔计划推动日本经济发展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日本成为资本主义世界第二经济大国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工业革命促进了战后日本经济发展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7.1972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日本外相大平正芳说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日本跟着美国脚步走的时代已经过去了。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”1983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日本首相中曾根康弘宣称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要在世界政治中加强日本的发言权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不仅增加日本作为经济大国的力量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而且增加作为政治大国的分量。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材料不能反映的是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日本寻求摆脱美国控制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日美关系彻底破裂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日本已经是经济大国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日本谋求政治大国地位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7A978654-3347-49ED-BE4B-5EC74CA733A9}"/>
              </a:ext>
            </a:extLst>
          </p:cNvPr>
          <p:cNvSpPr/>
          <p:nvPr/>
        </p:nvSpPr>
        <p:spPr>
          <a:xfrm>
            <a:off x="1164855" y="1843277"/>
            <a:ext cx="311182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A8F6E592-F0D2-4122-B4B0-40C219044270}"/>
              </a:ext>
            </a:extLst>
          </p:cNvPr>
          <p:cNvSpPr/>
          <p:nvPr/>
        </p:nvSpPr>
        <p:spPr>
          <a:xfrm>
            <a:off x="6391611" y="4642921"/>
            <a:ext cx="311182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809840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8E4627C8-7A20-40E0-9433-0D62859E2261}"/>
              </a:ext>
            </a:extLst>
          </p:cNvPr>
          <p:cNvSpPr>
            <a:spLocks noChangeAspect="1"/>
          </p:cNvSpPr>
          <p:nvPr/>
        </p:nvSpPr>
        <p:spPr>
          <a:xfrm>
            <a:off x="381000" y="2104160"/>
            <a:ext cx="11430000" cy="29036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社会保障制度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二战后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西方主要资本主义国家为缩小贫富差距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减少因贫困引发的社会问题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构建稳定、安全的社会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他们致力于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经济大规模国有化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积极发挥联合国的作用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加强区域经济发展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建立和发展社会保障制度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B7EB9CF3-460D-480C-BB50-D6149B9E6440}"/>
              </a:ext>
            </a:extLst>
          </p:cNvPr>
          <p:cNvSpPr/>
          <p:nvPr/>
        </p:nvSpPr>
        <p:spPr>
          <a:xfrm>
            <a:off x="3208145" y="3061240"/>
            <a:ext cx="311182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3895816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20265E62-3233-4BEE-AF3B-E6F0E2703C63}"/>
              </a:ext>
            </a:extLst>
          </p:cNvPr>
          <p:cNvSpPr>
            <a:spLocks noChangeAspect="1"/>
          </p:cNvSpPr>
          <p:nvPr/>
        </p:nvSpPr>
        <p:spPr>
          <a:xfrm>
            <a:off x="381000" y="2307292"/>
            <a:ext cx="11430000" cy="249741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第二次世界大战后美国经济发展速度处于西方国家前列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下列不属于第二次世界大战后美国经济发展原因的是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美国国际地位提高和经济实力大增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大力发展科学技术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发展高新技术产业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战时资本积累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重视人才的培养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在殖民地半殖民地掠夺原料、倾销商品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CC4B46E-4363-41BC-AA91-454877217A27}"/>
              </a:ext>
            </a:extLst>
          </p:cNvPr>
          <p:cNvSpPr/>
          <p:nvPr/>
        </p:nvSpPr>
        <p:spPr>
          <a:xfrm>
            <a:off x="2937212" y="2735099"/>
            <a:ext cx="311182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67E37092-4965-46BE-9FBD-55EA02FCBFE5}"/>
              </a:ext>
            </a:extLst>
          </p:cNvPr>
          <p:cNvSpPr>
            <a:spLocks noChangeAspect="1"/>
          </p:cNvSpPr>
          <p:nvPr/>
        </p:nvSpPr>
        <p:spPr>
          <a:xfrm>
            <a:off x="381000" y="1494762"/>
            <a:ext cx="11430000" cy="29036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年代中期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联邦德国总理阿登纳说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如果欧洲人不想在起了根本变化的世界里走下坡路的话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欧洲的联合是绝对迫切需要的。没有政治上的一致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欧洲各国将会沦为超级大国的附庸。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材料反映的是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欧洲共同体的建立提高了各成员国的国际地位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马歇尔计划的实施稳定了西欧各国的政局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西欧国家摆脱美国控制的意识增强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华约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两大军事政治集团对峙局面的形成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27EC34E-8112-49E8-B9D9-A3475B2625FC}"/>
              </a:ext>
            </a:extLst>
          </p:cNvPr>
          <p:cNvSpPr>
            <a:spLocks noChangeAspect="1"/>
          </p:cNvSpPr>
          <p:nvPr/>
        </p:nvSpPr>
        <p:spPr>
          <a:xfrm>
            <a:off x="381000" y="4398442"/>
            <a:ext cx="11430000" cy="12786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【解析】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二战后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西欧各国百废待兴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美国实行马歇尔计划对西欧进行经济援助并控制西欧各国。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年代中期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西欧各国经济基本达到战前水平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摆脱美国控制的意识增强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意识到再不走向联合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有可能成为美国的附庸。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5DC3AA96-3CF7-42EC-A4B2-8B4E22F4C569}"/>
              </a:ext>
            </a:extLst>
          </p:cNvPr>
          <p:cNvSpPr/>
          <p:nvPr/>
        </p:nvSpPr>
        <p:spPr>
          <a:xfrm>
            <a:off x="3580678" y="2394962"/>
            <a:ext cx="311182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4263595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CC60677E-00E9-4ED7-A721-36EC5AAD38E4}"/>
              </a:ext>
            </a:extLst>
          </p:cNvPr>
          <p:cNvSpPr>
            <a:spLocks noChangeAspect="1"/>
          </p:cNvSpPr>
          <p:nvPr/>
        </p:nvSpPr>
        <p:spPr>
          <a:xfrm>
            <a:off x="381000" y="2104160"/>
            <a:ext cx="11430000" cy="29036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3.1974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出任欧洲共同体执行主席的联邦德国外交部长谢尔说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‘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九国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商谈有关政治行动、组织机构和自己的前途的每一张谈判桌上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我们不能保证都有美国的座位。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这段话说明了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西欧在经济上成为美国的竞争对手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西欧在政治上力图推行独立自主的外交政策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美国霸主地位受到严重的挑战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西欧国家的政治经济实力已经超过了美国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30687D66-B5AE-4F52-A985-E791D9542D61}"/>
              </a:ext>
            </a:extLst>
          </p:cNvPr>
          <p:cNvSpPr/>
          <p:nvPr/>
        </p:nvSpPr>
        <p:spPr>
          <a:xfrm>
            <a:off x="645567" y="3061240"/>
            <a:ext cx="311182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741249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extLst>
              <a:ext uri="{FF2B5EF4-FFF2-40B4-BE49-F238E27FC236}">
                <a16:creationId xmlns:a16="http://schemas.microsoft.com/office/drawing/2014/main" id="{9CBC5F14-9AE8-402E-B4B7-085A0E1D82F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3034228"/>
              </p:ext>
            </p:extLst>
          </p:nvPr>
        </p:nvGraphicFramePr>
        <p:xfrm>
          <a:off x="749300" y="1157973"/>
          <a:ext cx="8128000" cy="57000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Document" r:id="rId3" imgW="3837004" imgH="2694931" progId="Word.Document.12">
                  <p:embed/>
                </p:oleObj>
              </mc:Choice>
              <mc:Fallback>
                <p:oleObj name="Document" r:id="rId3" imgW="3837004" imgH="269493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49300" y="1157973"/>
                        <a:ext cx="8128000" cy="570002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>
            <a:extLst>
              <a:ext uri="{FF2B5EF4-FFF2-40B4-BE49-F238E27FC236}">
                <a16:creationId xmlns:a16="http://schemas.microsoft.com/office/drawing/2014/main" id="{E4DB80B1-A19A-42F2-9DAD-7FC04B1C92B8}"/>
              </a:ext>
            </a:extLst>
          </p:cNvPr>
          <p:cNvSpPr>
            <a:spLocks noChangeAspect="1"/>
          </p:cNvSpPr>
          <p:nvPr/>
        </p:nvSpPr>
        <p:spPr>
          <a:xfrm>
            <a:off x="482600" y="4821623"/>
            <a:ext cx="11430000" cy="87235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【解析】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据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“1948—1952”,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结合所学知识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可知这一时期的西欧经济增长是因为美国马歇尔计划的实施。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7FE8F8C3-5F1C-4872-929F-7F80E84CA789}"/>
              </a:ext>
            </a:extLst>
          </p:cNvPr>
          <p:cNvSpPr/>
          <p:nvPr/>
        </p:nvSpPr>
        <p:spPr>
          <a:xfrm>
            <a:off x="5194989" y="1515899"/>
            <a:ext cx="311182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1317034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7E4D9A31-775B-4206-8F4B-4B101A5830DF}"/>
              </a:ext>
            </a:extLst>
          </p:cNvPr>
          <p:cNvSpPr>
            <a:spLocks noChangeAspect="1"/>
          </p:cNvSpPr>
          <p:nvPr/>
        </p:nvSpPr>
        <p:spPr>
          <a:xfrm>
            <a:off x="381000" y="1177465"/>
            <a:ext cx="11430000" cy="534127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5.1990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日本外务省次官栗山尚一在一篇文章中写道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当今世界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万亿美元的国民生产总值中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美欧各占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万亿美元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日本为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万亿美元。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这表明当时的日本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俨然已经成为政治大国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经济强国地位显著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国际地位可与美欧匹敌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在联合国中举足轻重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美国学者保罗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肯尼迪在《大国的兴衰》一书中指出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日本培养出的工程师比任何西方国家都多得多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大约比美国培养的多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50%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。它还拥有近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万名研发人员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比英国、法国、联邦德国加在一起还多。材料反映了日本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实行非军事化政策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制定适当的经济政策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引进最新科技成就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注重培养高素质人才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F1D7667A-C68A-49E2-826A-B28159B3302D}"/>
              </a:ext>
            </a:extLst>
          </p:cNvPr>
          <p:cNvSpPr/>
          <p:nvPr/>
        </p:nvSpPr>
        <p:spPr>
          <a:xfrm>
            <a:off x="8163966" y="1673944"/>
            <a:ext cx="311182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6B3365BE-CC67-40C6-AE95-B96C57EB6640}"/>
              </a:ext>
            </a:extLst>
          </p:cNvPr>
          <p:cNvSpPr/>
          <p:nvPr/>
        </p:nvSpPr>
        <p:spPr>
          <a:xfrm>
            <a:off x="4833745" y="4451010"/>
            <a:ext cx="311182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608049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extLst>
              <a:ext uri="{FF2B5EF4-FFF2-40B4-BE49-F238E27FC236}">
                <a16:creationId xmlns:a16="http://schemas.microsoft.com/office/drawing/2014/main" id="{AE612D23-19DF-4BE8-8C8D-39E91AD5A80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2769689"/>
              </p:ext>
            </p:extLst>
          </p:nvPr>
        </p:nvGraphicFramePr>
        <p:xfrm>
          <a:off x="2032000" y="1308652"/>
          <a:ext cx="8128000" cy="46978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Document" r:id="rId3" imgW="3837004" imgH="2221137" progId="Word.Document.12">
                  <p:embed/>
                </p:oleObj>
              </mc:Choice>
              <mc:Fallback>
                <p:oleObj name="Document" r:id="rId3" imgW="3837004" imgH="222113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032000" y="1308652"/>
                        <a:ext cx="8128000" cy="469789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>
            <a:extLst>
              <a:ext uri="{FF2B5EF4-FFF2-40B4-BE49-F238E27FC236}">
                <a16:creationId xmlns:a16="http://schemas.microsoft.com/office/drawing/2014/main" id="{08AF0779-938B-45A8-9570-72CD3119B521}"/>
              </a:ext>
            </a:extLst>
          </p:cNvPr>
          <p:cNvSpPr/>
          <p:nvPr/>
        </p:nvSpPr>
        <p:spPr>
          <a:xfrm>
            <a:off x="4969212" y="1308652"/>
            <a:ext cx="311182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301584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1A4C2A45-9E6F-4F09-A5C1-CDCFFA50DEF6}"/>
              </a:ext>
            </a:extLst>
          </p:cNvPr>
          <p:cNvSpPr>
            <a:spLocks noChangeAspect="1"/>
          </p:cNvSpPr>
          <p:nvPr/>
        </p:nvSpPr>
        <p:spPr>
          <a:xfrm>
            <a:off x="381000" y="2104160"/>
            <a:ext cx="11430000" cy="249741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回答问题。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二战后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,1955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1960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年日本经济年平均增长率为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8.5%,1960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1965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9.8%,1965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1970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11.8%,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日本经济发展速度超过了主要资本主义国家。二战后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日本紧紧抓住科技革命的有利时机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大量引进技术。教育经费在政府的预算中所占比重已超过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20%,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名列资本主义世界各国之首。美国又从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特需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订货等方面给予经济扶植。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根据材料二指出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年代至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年代初日本经济发展的特点并分析其形成的原因。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2BAB0A2E-0C42-48D5-937C-35AEC9421ABE}"/>
              </a:ext>
            </a:extLst>
          </p:cNvPr>
          <p:cNvSpPr>
            <a:spLocks noChangeAspect="1"/>
          </p:cNvSpPr>
          <p:nvPr/>
        </p:nvSpPr>
        <p:spPr>
          <a:xfrm>
            <a:off x="482600" y="4859655"/>
            <a:ext cx="11430000" cy="46609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特点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持续、高速增长。原因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抓住科技革命的机遇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引进技术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重视教育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美国扶植等。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2448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3D15D530-D8E1-4916-9DA9-C7E01411B8A1}"/>
              </a:ext>
            </a:extLst>
          </p:cNvPr>
          <p:cNvSpPr>
            <a:spLocks noChangeAspect="1"/>
          </p:cNvSpPr>
          <p:nvPr/>
        </p:nvSpPr>
        <p:spPr>
          <a:xfrm>
            <a:off x="381000" y="1696068"/>
            <a:ext cx="11430000" cy="20911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材料二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二战以后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不仅莫内等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一代欧洲人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决心创造能免蹈覆辙的新的经济结构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而且还有心肠不错、乐于助人的美国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它愿意以合作的方式为欧洲的经济复兴提供财政援助。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根据材料二结合所学知识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回答二战后欧洲经济复兴的主要原因。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3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从二战后日本和欧洲经济的发展中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我们得到哪些启示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E69F755-A6A6-485F-B745-C9536E72A123}"/>
              </a:ext>
            </a:extLst>
          </p:cNvPr>
          <p:cNvSpPr>
            <a:spLocks noChangeAspect="1"/>
          </p:cNvSpPr>
          <p:nvPr/>
        </p:nvSpPr>
        <p:spPr>
          <a:xfrm>
            <a:off x="381000" y="2942948"/>
            <a:ext cx="11430000" cy="168853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原因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欧洲的联合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欧共体的成立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、美国的援助等。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坚持对外开放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加强国际合作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重视教育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培养人才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制定恰当的经济政策等。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2634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EEBCC338-2E7B-415E-84E5-541B939B2432}"/>
              </a:ext>
            </a:extLst>
          </p:cNvPr>
          <p:cNvSpPr>
            <a:spLocks noChangeAspect="1"/>
          </p:cNvSpPr>
          <p:nvPr/>
        </p:nvSpPr>
        <p:spPr>
          <a:xfrm>
            <a:off x="381000" y="2307292"/>
            <a:ext cx="11430000" cy="249741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美国经济的发展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原因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第二次世界大战后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美国成为资本主义世界中经济和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军事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实力最强大的国家。战时的资本积累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政府有效的财政政策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以及重视人才的培养和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科学技术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的创新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促进了美国战后经济的高速增长。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表现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战后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美国的对外直接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投资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大大增加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跨国公司飞速发展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资本输出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不断扩大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这加强了美国在世界经济中的地位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同时也使美国获取了更多利润。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3E51DE50-1388-49E9-9AFA-9CD73A6F90EF}"/>
              </a:ext>
            </a:extLst>
          </p:cNvPr>
          <p:cNvSpPr/>
          <p:nvPr/>
        </p:nvSpPr>
        <p:spPr>
          <a:xfrm>
            <a:off x="7685187" y="2789752"/>
            <a:ext cx="883079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085B076F-D59A-4FE8-A356-9348A6ECEA99}"/>
              </a:ext>
            </a:extLst>
          </p:cNvPr>
          <p:cNvCxnSpPr>
            <a:cxnSpLocks/>
          </p:cNvCxnSpPr>
          <p:nvPr/>
        </p:nvCxnSpPr>
        <p:spPr>
          <a:xfrm>
            <a:off x="7685188" y="3111968"/>
            <a:ext cx="88307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id="{FFB9B59C-B830-4190-A5E9-44E103FA0269}"/>
              </a:ext>
            </a:extLst>
          </p:cNvPr>
          <p:cNvSpPr/>
          <p:nvPr/>
        </p:nvSpPr>
        <p:spPr>
          <a:xfrm>
            <a:off x="7685187" y="3174766"/>
            <a:ext cx="1461194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5E51210D-142F-48B3-AD04-3E578276D6A2}"/>
              </a:ext>
            </a:extLst>
          </p:cNvPr>
          <p:cNvCxnSpPr>
            <a:cxnSpLocks/>
          </p:cNvCxnSpPr>
          <p:nvPr/>
        </p:nvCxnSpPr>
        <p:spPr>
          <a:xfrm>
            <a:off x="7685187" y="3496982"/>
            <a:ext cx="146119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id="{FD3563E4-6EBE-4626-98E0-5E49FD7B4E9A}"/>
              </a:ext>
            </a:extLst>
          </p:cNvPr>
          <p:cNvSpPr/>
          <p:nvPr/>
        </p:nvSpPr>
        <p:spPr>
          <a:xfrm>
            <a:off x="3925988" y="3975086"/>
            <a:ext cx="1029833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CD7D2C49-FC25-4C61-BD93-73E30B0A4564}"/>
              </a:ext>
            </a:extLst>
          </p:cNvPr>
          <p:cNvCxnSpPr>
            <a:cxnSpLocks/>
          </p:cNvCxnSpPr>
          <p:nvPr/>
        </p:nvCxnSpPr>
        <p:spPr>
          <a:xfrm>
            <a:off x="3925989" y="4297302"/>
            <a:ext cx="102983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id="{9ED659EC-EE80-40C3-B47B-0C3A05CFED20}"/>
              </a:ext>
            </a:extLst>
          </p:cNvPr>
          <p:cNvSpPr/>
          <p:nvPr/>
        </p:nvSpPr>
        <p:spPr>
          <a:xfrm>
            <a:off x="8575158" y="3989736"/>
            <a:ext cx="1461193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DF87D568-751D-4598-9FB7-0341BB21063E}"/>
              </a:ext>
            </a:extLst>
          </p:cNvPr>
          <p:cNvCxnSpPr>
            <a:cxnSpLocks/>
          </p:cNvCxnSpPr>
          <p:nvPr/>
        </p:nvCxnSpPr>
        <p:spPr>
          <a:xfrm>
            <a:off x="8575159" y="4311952"/>
            <a:ext cx="146119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C4B7C16A-BA9D-4545-ADC1-8343B50DFA84}"/>
              </a:ext>
            </a:extLst>
          </p:cNvPr>
          <p:cNvSpPr>
            <a:spLocks noChangeAspect="1"/>
          </p:cNvSpPr>
          <p:nvPr/>
        </p:nvSpPr>
        <p:spPr>
          <a:xfrm>
            <a:off x="381000" y="1901028"/>
            <a:ext cx="11430000" cy="33099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欧洲的联合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原因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第二次世界大战后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为解决欧洲历史由来已久的一系列矛盾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整合西欧的力量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提升西欧的国际地位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各国逐渐走上了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联合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的道路。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过程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:1951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法国、联邦德国、意大利、荷兰、比利时、卢森堡六国在巴黎签署了煤钢联营协定。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1958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欧洲经济共同体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和欧洲原子能共同体宣告成立。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1967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三大机构正式合并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统称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欧洲共同体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简称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欧共体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年代以后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欧共体在一系列重大问题上采取共同政策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用一个声音说话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欧洲各国在国际上的地位和作用进一步提高。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B7FC5550-1EA9-48E5-9AAF-C8D1A6CFB398}"/>
              </a:ext>
            </a:extLst>
          </p:cNvPr>
          <p:cNvSpPr/>
          <p:nvPr/>
        </p:nvSpPr>
        <p:spPr>
          <a:xfrm>
            <a:off x="3971143" y="2755885"/>
            <a:ext cx="916945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64FC2920-EC6C-48B2-A465-A6F9FEB6BB7F}"/>
              </a:ext>
            </a:extLst>
          </p:cNvPr>
          <p:cNvCxnSpPr>
            <a:cxnSpLocks/>
          </p:cNvCxnSpPr>
          <p:nvPr/>
        </p:nvCxnSpPr>
        <p:spPr>
          <a:xfrm>
            <a:off x="3971144" y="3078101"/>
            <a:ext cx="91694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id="{852B5870-9516-42C0-9064-F78F46869BBF}"/>
              </a:ext>
            </a:extLst>
          </p:cNvPr>
          <p:cNvSpPr/>
          <p:nvPr/>
        </p:nvSpPr>
        <p:spPr>
          <a:xfrm>
            <a:off x="3316388" y="3625130"/>
            <a:ext cx="2226456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39FEAD4C-1C52-421F-A784-ABEA62175610}"/>
              </a:ext>
            </a:extLst>
          </p:cNvPr>
          <p:cNvCxnSpPr>
            <a:cxnSpLocks/>
          </p:cNvCxnSpPr>
          <p:nvPr/>
        </p:nvCxnSpPr>
        <p:spPr>
          <a:xfrm>
            <a:off x="3316388" y="3947346"/>
            <a:ext cx="222645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id="{BBF62AFC-53EC-4D42-BE66-5A474CC871C4}"/>
              </a:ext>
            </a:extLst>
          </p:cNvPr>
          <p:cNvSpPr/>
          <p:nvPr/>
        </p:nvSpPr>
        <p:spPr>
          <a:xfrm>
            <a:off x="2914927" y="3979096"/>
            <a:ext cx="1742798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6506EC9F-5819-4087-AB9A-F04532C8A3A8}"/>
              </a:ext>
            </a:extLst>
          </p:cNvPr>
          <p:cNvCxnSpPr>
            <a:cxnSpLocks/>
          </p:cNvCxnSpPr>
          <p:nvPr/>
        </p:nvCxnSpPr>
        <p:spPr>
          <a:xfrm>
            <a:off x="2914927" y="4301312"/>
            <a:ext cx="174279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4421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7B258D5B-872F-4E2B-A7F2-3277D51C83D5}"/>
              </a:ext>
            </a:extLst>
          </p:cNvPr>
          <p:cNvSpPr>
            <a:spLocks noChangeAspect="1"/>
          </p:cNvSpPr>
          <p:nvPr/>
        </p:nvSpPr>
        <p:spPr>
          <a:xfrm>
            <a:off x="381000" y="1088498"/>
            <a:ext cx="11430000" cy="493500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当代日本的发展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原因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日本利用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冷战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之机摆脱了战败国的不利地位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为日本的经济复兴争取了一个难得的机遇。在美国的主导下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日本进行了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民主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重视教育、科技和海外市场。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赶超先进工业国家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口号带动下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日本在原有经济水平和人才储备的基础上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大量引进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美国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和西欧资本主义国家的生产技术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扩建新企业。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表现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年代中期开始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日本经济进入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高速发展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时期。到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年代初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日本经济发展速度超过了英法等主要的资本主义国家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基本上实现了国民经济的现代化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成为仅次于美国的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第二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经济大国。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政治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日本首次提出从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经济大国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向所谓的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政治大国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迈进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开始谋求在国际中的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政治大国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地位。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3FC6D5DD-AFD4-4ABF-B96B-82E460422F84}"/>
              </a:ext>
            </a:extLst>
          </p:cNvPr>
          <p:cNvSpPr/>
          <p:nvPr/>
        </p:nvSpPr>
        <p:spPr>
          <a:xfrm>
            <a:off x="2401987" y="1965663"/>
            <a:ext cx="815345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B45E18B5-E66C-4240-9B11-B8D39E4C4339}"/>
              </a:ext>
            </a:extLst>
          </p:cNvPr>
          <p:cNvCxnSpPr>
            <a:cxnSpLocks/>
          </p:cNvCxnSpPr>
          <p:nvPr/>
        </p:nvCxnSpPr>
        <p:spPr>
          <a:xfrm>
            <a:off x="2401988" y="2287879"/>
            <a:ext cx="81534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id="{46774304-C983-45E6-A20E-31B1CB619B27}"/>
              </a:ext>
            </a:extLst>
          </p:cNvPr>
          <p:cNvSpPr/>
          <p:nvPr/>
        </p:nvSpPr>
        <p:spPr>
          <a:xfrm>
            <a:off x="5100033" y="2417219"/>
            <a:ext cx="826634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F88D885F-2971-4CB1-8C24-09D766D0D17F}"/>
              </a:ext>
            </a:extLst>
          </p:cNvPr>
          <p:cNvCxnSpPr>
            <a:cxnSpLocks/>
          </p:cNvCxnSpPr>
          <p:nvPr/>
        </p:nvCxnSpPr>
        <p:spPr>
          <a:xfrm>
            <a:off x="5100033" y="2739435"/>
            <a:ext cx="82663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id="{AC8484CD-63DB-4065-B676-01E9C35D6B1C}"/>
              </a:ext>
            </a:extLst>
          </p:cNvPr>
          <p:cNvSpPr/>
          <p:nvPr/>
        </p:nvSpPr>
        <p:spPr>
          <a:xfrm>
            <a:off x="454025" y="3152752"/>
            <a:ext cx="723900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FD78AE52-C753-4758-9B1A-A72025B4D483}"/>
              </a:ext>
            </a:extLst>
          </p:cNvPr>
          <p:cNvCxnSpPr>
            <a:cxnSpLocks/>
          </p:cNvCxnSpPr>
          <p:nvPr/>
        </p:nvCxnSpPr>
        <p:spPr>
          <a:xfrm>
            <a:off x="454025" y="3474968"/>
            <a:ext cx="7239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id="{9DA02867-8F9B-47F7-8BC6-CFD08A62E0BC}"/>
              </a:ext>
            </a:extLst>
          </p:cNvPr>
          <p:cNvSpPr/>
          <p:nvPr/>
        </p:nvSpPr>
        <p:spPr>
          <a:xfrm>
            <a:off x="6350276" y="4006130"/>
            <a:ext cx="1409423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FE66CFB1-610F-4716-B354-A0FCD979F8AE}"/>
              </a:ext>
            </a:extLst>
          </p:cNvPr>
          <p:cNvCxnSpPr>
            <a:cxnSpLocks/>
          </p:cNvCxnSpPr>
          <p:nvPr/>
        </p:nvCxnSpPr>
        <p:spPr>
          <a:xfrm>
            <a:off x="6350277" y="4328346"/>
            <a:ext cx="140942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>
            <a:extLst>
              <a:ext uri="{FF2B5EF4-FFF2-40B4-BE49-F238E27FC236}">
                <a16:creationId xmlns:a16="http://schemas.microsoft.com/office/drawing/2014/main" id="{F4B0B7F6-C94A-46DE-9664-16EDA69E73DA}"/>
              </a:ext>
            </a:extLst>
          </p:cNvPr>
          <p:cNvSpPr/>
          <p:nvPr/>
        </p:nvSpPr>
        <p:spPr>
          <a:xfrm>
            <a:off x="1702076" y="4793530"/>
            <a:ext cx="815345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F0612D42-C36E-43A2-A28D-C3F739A2EFB8}"/>
              </a:ext>
            </a:extLst>
          </p:cNvPr>
          <p:cNvCxnSpPr>
            <a:cxnSpLocks/>
          </p:cNvCxnSpPr>
          <p:nvPr/>
        </p:nvCxnSpPr>
        <p:spPr>
          <a:xfrm>
            <a:off x="1702077" y="5115746"/>
            <a:ext cx="81534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>
            <a:extLst>
              <a:ext uri="{FF2B5EF4-FFF2-40B4-BE49-F238E27FC236}">
                <a16:creationId xmlns:a16="http://schemas.microsoft.com/office/drawing/2014/main" id="{1895A35D-3CDF-4FF2-AEF8-CB8D227E71CA}"/>
              </a:ext>
            </a:extLst>
          </p:cNvPr>
          <p:cNvSpPr/>
          <p:nvPr/>
        </p:nvSpPr>
        <p:spPr>
          <a:xfrm>
            <a:off x="1549676" y="5604379"/>
            <a:ext cx="1409423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639EB746-E803-414D-A5A9-BDC120EB7970}"/>
              </a:ext>
            </a:extLst>
          </p:cNvPr>
          <p:cNvCxnSpPr>
            <a:cxnSpLocks/>
          </p:cNvCxnSpPr>
          <p:nvPr/>
        </p:nvCxnSpPr>
        <p:spPr>
          <a:xfrm>
            <a:off x="1549677" y="5926595"/>
            <a:ext cx="140942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27422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  <p:bldP spid="12" grpId="0" animBg="1"/>
      <p:bldP spid="15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1B02DCAD-2C00-4DF1-97CE-817CB1EF2F9D}"/>
              </a:ext>
            </a:extLst>
          </p:cNvPr>
          <p:cNvSpPr>
            <a:spLocks noChangeAspect="1"/>
          </p:cNvSpPr>
          <p:nvPr/>
        </p:nvSpPr>
        <p:spPr>
          <a:xfrm>
            <a:off x="381000" y="1697895"/>
            <a:ext cx="11557000" cy="330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社会保障制度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含义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在现代社会中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国家对社会成员所实施的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社会救助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、社会保险、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社会福利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、社会优抚等统称为社会保障制度。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建立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第二次世界大战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结束以后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社会保障制度在西欧国家逐渐建立起来。西欧国家提供了比其他国家和地区更为广泛、全面和完善的社会保障和社会服务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被称为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福利国家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弊端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年代以来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福利国家的社会保障制度弊端逐渐显现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一方面社会保障开支的增长率超过了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经济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的增长率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而且持续居高不下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另一方面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福利国家的再分配超过了税收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使国家财政出现了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赤字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442F5538-05FC-4C13-8234-39712CC033AE}"/>
              </a:ext>
            </a:extLst>
          </p:cNvPr>
          <p:cNvSpPr/>
          <p:nvPr/>
        </p:nvSpPr>
        <p:spPr>
          <a:xfrm>
            <a:off x="6248676" y="2177330"/>
            <a:ext cx="1536423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168B609F-41AE-4142-8DD6-DB9AB3FF8459}"/>
              </a:ext>
            </a:extLst>
          </p:cNvPr>
          <p:cNvCxnSpPr>
            <a:cxnSpLocks/>
          </p:cNvCxnSpPr>
          <p:nvPr/>
        </p:nvCxnSpPr>
        <p:spPr>
          <a:xfrm>
            <a:off x="6248677" y="2499546"/>
            <a:ext cx="153642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id="{6E5FBFDF-58D6-4201-AB8A-4D41ECFC5FE4}"/>
              </a:ext>
            </a:extLst>
          </p:cNvPr>
          <p:cNvSpPr/>
          <p:nvPr/>
        </p:nvSpPr>
        <p:spPr>
          <a:xfrm>
            <a:off x="9575938" y="2169301"/>
            <a:ext cx="153642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B8F14242-7C19-4D7A-BCE5-E9F704DC4FE2}"/>
              </a:ext>
            </a:extLst>
          </p:cNvPr>
          <p:cNvCxnSpPr>
            <a:cxnSpLocks/>
          </p:cNvCxnSpPr>
          <p:nvPr/>
        </p:nvCxnSpPr>
        <p:spPr>
          <a:xfrm>
            <a:off x="9575938" y="2491517"/>
            <a:ext cx="153642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id="{C1F01754-7750-40F7-A4FC-FC8668AE35D9}"/>
              </a:ext>
            </a:extLst>
          </p:cNvPr>
          <p:cNvSpPr/>
          <p:nvPr/>
        </p:nvSpPr>
        <p:spPr>
          <a:xfrm>
            <a:off x="1422676" y="2964730"/>
            <a:ext cx="2349223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B926B4A3-2A28-4E75-AD09-1EBB89111A63}"/>
              </a:ext>
            </a:extLst>
          </p:cNvPr>
          <p:cNvCxnSpPr>
            <a:cxnSpLocks/>
          </p:cNvCxnSpPr>
          <p:nvPr/>
        </p:nvCxnSpPr>
        <p:spPr>
          <a:xfrm>
            <a:off x="1422677" y="3286946"/>
            <a:ext cx="234922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id="{BB5688D6-BD18-4AEF-ABB2-951C5CAE8F8E}"/>
              </a:ext>
            </a:extLst>
          </p:cNvPr>
          <p:cNvSpPr/>
          <p:nvPr/>
        </p:nvSpPr>
        <p:spPr>
          <a:xfrm>
            <a:off x="9753877" y="3385347"/>
            <a:ext cx="1399898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4FDD973E-BA5D-497C-AA9F-CD7ADADBF49C}"/>
              </a:ext>
            </a:extLst>
          </p:cNvPr>
          <p:cNvCxnSpPr>
            <a:cxnSpLocks/>
          </p:cNvCxnSpPr>
          <p:nvPr/>
        </p:nvCxnSpPr>
        <p:spPr>
          <a:xfrm>
            <a:off x="9753877" y="3707563"/>
            <a:ext cx="139989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>
            <a:extLst>
              <a:ext uri="{FF2B5EF4-FFF2-40B4-BE49-F238E27FC236}">
                <a16:creationId xmlns:a16="http://schemas.microsoft.com/office/drawing/2014/main" id="{4E519242-5C6B-410D-86B8-3C18EDC1BCB0}"/>
              </a:ext>
            </a:extLst>
          </p:cNvPr>
          <p:cNvSpPr/>
          <p:nvPr/>
        </p:nvSpPr>
        <p:spPr>
          <a:xfrm>
            <a:off x="1945141" y="4209340"/>
            <a:ext cx="940934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DA483738-E701-4AA4-B2E7-F3F778A236B9}"/>
              </a:ext>
            </a:extLst>
          </p:cNvPr>
          <p:cNvCxnSpPr>
            <a:cxnSpLocks/>
          </p:cNvCxnSpPr>
          <p:nvPr/>
        </p:nvCxnSpPr>
        <p:spPr>
          <a:xfrm>
            <a:off x="1945141" y="4531556"/>
            <a:ext cx="94093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>
            <a:extLst>
              <a:ext uri="{FF2B5EF4-FFF2-40B4-BE49-F238E27FC236}">
                <a16:creationId xmlns:a16="http://schemas.microsoft.com/office/drawing/2014/main" id="{C5BF801B-603B-4E83-939A-43D56D81A276}"/>
              </a:ext>
            </a:extLst>
          </p:cNvPr>
          <p:cNvSpPr/>
          <p:nvPr/>
        </p:nvSpPr>
        <p:spPr>
          <a:xfrm>
            <a:off x="2533926" y="4561810"/>
            <a:ext cx="856973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56F59363-6111-44E2-A59A-CD1903D8CC36}"/>
              </a:ext>
            </a:extLst>
          </p:cNvPr>
          <p:cNvCxnSpPr>
            <a:cxnSpLocks/>
          </p:cNvCxnSpPr>
          <p:nvPr/>
        </p:nvCxnSpPr>
        <p:spPr>
          <a:xfrm>
            <a:off x="2533927" y="4884026"/>
            <a:ext cx="85697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24294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  <p:bldP spid="12" grpId="0" animBg="1"/>
      <p:bldP spid="15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05F95C38-91E6-454B-B31C-E2EEAD34F806}"/>
              </a:ext>
            </a:extLst>
          </p:cNvPr>
          <p:cNvSpPr>
            <a:spLocks noChangeAspect="1"/>
          </p:cNvSpPr>
          <p:nvPr/>
        </p:nvSpPr>
        <p:spPr>
          <a:xfrm>
            <a:off x="268112" y="1618940"/>
            <a:ext cx="11430000" cy="41224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美国经济的发展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第二次世界大战后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成为资本主义世界中经济和军事实力最强大的国家是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英国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德国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日本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某同学写了一篇历史小论文《二战后美国经济的发展》。下列不属于论文提纲的一项是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加大对外直接投资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跨国公司飞速发展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资本输出不断扩大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与苏联进行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冷战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6E45F893-998D-49C3-8491-9815D57565AB}"/>
              </a:ext>
            </a:extLst>
          </p:cNvPr>
          <p:cNvSpPr/>
          <p:nvPr/>
        </p:nvSpPr>
        <p:spPr>
          <a:xfrm>
            <a:off x="9484767" y="2102922"/>
            <a:ext cx="311182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4DC66B4-0FEC-4124-90E8-662931259D45}"/>
              </a:ext>
            </a:extLst>
          </p:cNvPr>
          <p:cNvSpPr/>
          <p:nvPr/>
        </p:nvSpPr>
        <p:spPr>
          <a:xfrm>
            <a:off x="493888" y="3680177"/>
            <a:ext cx="311182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1E697875-E7D2-48EA-84B5-CDDAAC196A6B}"/>
              </a:ext>
            </a:extLst>
          </p:cNvPr>
          <p:cNvSpPr>
            <a:spLocks noChangeAspect="1"/>
          </p:cNvSpPr>
          <p:nvPr/>
        </p:nvSpPr>
        <p:spPr>
          <a:xfrm>
            <a:off x="381000" y="1291630"/>
            <a:ext cx="11430000" cy="45287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欧洲的联合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二战后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丘吉尔在一次演说中指出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我向欧洲提出的建议可以概括为一句话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联合起来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下列能体现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欧洲国家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联合起来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的建立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煤钢联营的建立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欧洲共同体的建立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华约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的建立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欧洲经济共同体、欧洲煤钢联营和欧洲原子能共同体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个组织的理事会及其执行机构合并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组成统一的欧洲共同体。欧共体成立的主要目的是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挑战美苏两极格局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促进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欧洲复兴计划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的实施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华约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组织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重振西欧雄风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提高国际地位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D6D7DE34-964B-44A2-B7B5-7D12BB3D8617}"/>
              </a:ext>
            </a:extLst>
          </p:cNvPr>
          <p:cNvSpPr/>
          <p:nvPr/>
        </p:nvSpPr>
        <p:spPr>
          <a:xfrm>
            <a:off x="6877033" y="2170655"/>
            <a:ext cx="311182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599E5D5E-118A-4ED7-A80E-F1A2036B90B1}"/>
              </a:ext>
            </a:extLst>
          </p:cNvPr>
          <p:cNvSpPr/>
          <p:nvPr/>
        </p:nvSpPr>
        <p:spPr>
          <a:xfrm>
            <a:off x="6757408" y="3811632"/>
            <a:ext cx="311182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2473835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extLst>
              <a:ext uri="{FF2B5EF4-FFF2-40B4-BE49-F238E27FC236}">
                <a16:creationId xmlns:a16="http://schemas.microsoft.com/office/drawing/2014/main" id="{A30AF4E6-DE61-47BB-99D8-0EAFE0327DD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5619847"/>
              </p:ext>
            </p:extLst>
          </p:nvPr>
        </p:nvGraphicFramePr>
        <p:xfrm>
          <a:off x="1930400" y="1623792"/>
          <a:ext cx="8128000" cy="42708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Document" r:id="rId3" imgW="3837004" imgH="2019215" progId="Word.Document.12">
                  <p:embed/>
                </p:oleObj>
              </mc:Choice>
              <mc:Fallback>
                <p:oleObj name="Document" r:id="rId3" imgW="3837004" imgH="201921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30400" y="1623792"/>
                        <a:ext cx="8128000" cy="42708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251092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052AA942-AC7C-4186-98C1-62B6C7EC59A0}"/>
              </a:ext>
            </a:extLst>
          </p:cNvPr>
          <p:cNvSpPr>
            <a:spLocks noChangeAspect="1"/>
          </p:cNvSpPr>
          <p:nvPr/>
        </p:nvSpPr>
        <p:spPr>
          <a:xfrm>
            <a:off x="381000" y="2713558"/>
            <a:ext cx="11430000" cy="168488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变化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由美国扶持西欧到西欧挑战美国霸权。原因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美欧实力对比发生变化。一方面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在美国的援助下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西欧经济迅速恢复发展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随着欧洲一体化进程加快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西欧进一步崛起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大大地缩小了与美国的差距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另一方面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美国经济实力下降。影响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美国的经济霸主地位受到冲击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资本主义经济格局发生变化。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736606"/>
      </p:ext>
    </p:extLst>
  </p:cSld>
  <p:clrMapOvr>
    <a:masterClrMapping/>
  </p:clrMapOvr>
</p:sld>
</file>

<file path=ppt/theme/theme1.xml><?xml version="1.0" encoding="utf-8"?>
<a:theme xmlns:a="http://schemas.openxmlformats.org/drawingml/2006/main" name="主题1">
  <a:themeElements>
    <a:clrScheme name="Office">
      <a:dk1>
        <a:sysClr val="windowText" lastClr="000000"/>
      </a:dk1>
      <a:lt1>
        <a:sysClr val="window" lastClr="CAEA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主题1" id="{495F55C3-BCB8-43E4-BE41-79890888AFFD}" vid="{85AAE06D-575B-4811-9F45-F30046BE448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629</TotalTime>
  <Words>640</Words>
  <Application>Microsoft Office PowerPoint</Application>
  <PresentationFormat>宽屏</PresentationFormat>
  <Paragraphs>93</Paragraphs>
  <Slides>19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8" baseType="lpstr">
      <vt:lpstr>Adobe 黑体 Std R</vt:lpstr>
      <vt:lpstr>NEU-BZ-S92</vt:lpstr>
      <vt:lpstr>等线</vt:lpstr>
      <vt:lpstr>等线 Light</vt:lpstr>
      <vt:lpstr>微软雅黑</vt:lpstr>
      <vt:lpstr>Arial</vt:lpstr>
      <vt:lpstr>Times New Roman</vt:lpstr>
      <vt:lpstr>主题1</vt:lpstr>
      <vt:lpstr>Document</vt:lpstr>
      <vt:lpstr>第四单元　两极格局下的世界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第六章　数据的收集与整理</dc:title>
  <dc:creator>Administrator</dc:creator>
  <cp:lastModifiedBy>dearedu</cp:lastModifiedBy>
  <cp:revision>97</cp:revision>
  <dcterms:created xsi:type="dcterms:W3CDTF">2018-07-26T10:36:45Z</dcterms:created>
  <dcterms:modified xsi:type="dcterms:W3CDTF">2019-01-03T09:26:14Z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2052-10.1.0.6173</vt:lpwstr>
  </property>
</Properties>
</file>