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260" r:id="rId10"/>
    <p:sldId id="312" r:id="rId11"/>
    <p:sldId id="31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07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91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23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21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3663130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35640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3906754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1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15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45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972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76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529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36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2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第四单元　两极格局下的世界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A01A41A-1CD2-4D2E-A7CE-A3FD80D56EE6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一首诗中写道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擦干你的眼泪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从狂风暴雨中走出。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从狂风暴雨中走出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的标志性事件是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埃及独立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纳米比亚独立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某历史公众号准备推送一期亚非拉国家民族独立和振兴的专题。下列各项不可以放进该专题的是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《民族认同与德国的重新统一》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《纳米比亚独立》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《巴拿马收回运河主权的斗争》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《苏联的改革》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259F5CD-991B-424D-ADD4-1121BF17235F}"/>
              </a:ext>
            </a:extLst>
          </p:cNvPr>
          <p:cNvSpPr/>
          <p:nvPr/>
        </p:nvSpPr>
        <p:spPr>
          <a:xfrm>
            <a:off x="2564678" y="19674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0FD90C1-04FD-4CF6-8F39-334432CCD829}"/>
              </a:ext>
            </a:extLst>
          </p:cNvPr>
          <p:cNvSpPr/>
          <p:nvPr/>
        </p:nvSpPr>
        <p:spPr>
          <a:xfrm>
            <a:off x="1514811" y="35559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20951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D6D764-B07D-499E-B6D0-C67020D48B90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美国人伤风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拉丁美洲就害肺炎。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下列历史事件使这一局面得到改观的是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印度独立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古巴独立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巴拿马人收回运河主权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纳米比亚独立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美国总统奥巴马抵达哈瓦那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年来首位访问古巴的美国在任总统。自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年古巴革命胜利后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美国政府一直对古巴采取敌视态度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其原因之一是因为古巴走上了社会主义道路。领导古巴人民取得革命胜利的人物是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赫鲁晓夫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卡斯特罗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玻利瓦尔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圣马丁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5AB2A7-BADD-4F89-ACA4-D89B0255F293}"/>
              </a:ext>
            </a:extLst>
          </p:cNvPr>
          <p:cNvSpPr/>
          <p:nvPr/>
        </p:nvSpPr>
        <p:spPr>
          <a:xfrm>
            <a:off x="9812144" y="179812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A64B36C-D447-4992-8FDD-1C5EB066B6D8}"/>
              </a:ext>
            </a:extLst>
          </p:cNvPr>
          <p:cNvSpPr/>
          <p:nvPr/>
        </p:nvSpPr>
        <p:spPr>
          <a:xfrm>
            <a:off x="6786722" y="42478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8788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8F0737-E5B7-4746-8713-D8A71895AA50}"/>
              </a:ext>
            </a:extLst>
          </p:cNvPr>
          <p:cNvSpPr>
            <a:spLocks noChangeAspect="1"/>
          </p:cNvSpPr>
          <p:nvPr/>
        </p:nvSpPr>
        <p:spPr>
          <a:xfrm>
            <a:off x="381000" y="11012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万隆会议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1955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亚洲和非洲国家政府首脑在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印度尼西亚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的万隆举行会议。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促进亚非各国的亲善、合作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建立睦邻关系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讨论共同关心的社会、经济与文化问题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研究有关民族主权、反对种族主义和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殖民主义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讨论亚非国家和人民的世界地位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以及他们为促进世界和平与合作所能作出的贡献。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中国政府代表周恩来提出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求同存异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得到与会代表的积极响应。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各国撇开分歧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共同发表了《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亚非会议的最后公报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确立了尊重一切国家的主权和领土完整、不干预或干涉他国内政等十项原则。会议最终取得了成功。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万隆会议是历史上第一次没有西方殖民国家参加、由亚非国家自己处理自己事务的国际会议。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它沉重地打击了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帝国主义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和殖民主义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加快了亚非人民争取民族独立的步伐。会议倡导了在维护民族独立、保卫世界和平、反帝反殖的斗争中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加强亚非国家团结、友谊与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合作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万隆精神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F2417C-328C-42EE-877D-25CE85FB5444}"/>
              </a:ext>
            </a:extLst>
          </p:cNvPr>
          <p:cNvSpPr/>
          <p:nvPr/>
        </p:nvSpPr>
        <p:spPr>
          <a:xfrm>
            <a:off x="1431143" y="1559264"/>
            <a:ext cx="87178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FEDB62F-CB55-435F-AB7E-75EEF1C9DCF9}"/>
              </a:ext>
            </a:extLst>
          </p:cNvPr>
          <p:cNvCxnSpPr>
            <a:cxnSpLocks/>
          </p:cNvCxnSpPr>
          <p:nvPr/>
        </p:nvCxnSpPr>
        <p:spPr>
          <a:xfrm>
            <a:off x="1431144" y="1881480"/>
            <a:ext cx="8717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E20FD22D-F528-4ADA-9D22-67E4575A7D6A}"/>
              </a:ext>
            </a:extLst>
          </p:cNvPr>
          <p:cNvSpPr/>
          <p:nvPr/>
        </p:nvSpPr>
        <p:spPr>
          <a:xfrm>
            <a:off x="6624032" y="1559264"/>
            <a:ext cx="178618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CB6E6B0-1986-4434-9551-EB16A2D63BCF}"/>
              </a:ext>
            </a:extLst>
          </p:cNvPr>
          <p:cNvCxnSpPr>
            <a:cxnSpLocks/>
          </p:cNvCxnSpPr>
          <p:nvPr/>
        </p:nvCxnSpPr>
        <p:spPr>
          <a:xfrm>
            <a:off x="6624033" y="1881480"/>
            <a:ext cx="17861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D76CE41-E8A5-4CE8-BDC5-ACD256F20353}"/>
              </a:ext>
            </a:extLst>
          </p:cNvPr>
          <p:cNvSpPr/>
          <p:nvPr/>
        </p:nvSpPr>
        <p:spPr>
          <a:xfrm>
            <a:off x="5393544" y="2394641"/>
            <a:ext cx="1436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B73CC6-96F7-4B4B-8BFF-FD7D199E4859}"/>
              </a:ext>
            </a:extLst>
          </p:cNvPr>
          <p:cNvCxnSpPr>
            <a:cxnSpLocks/>
          </p:cNvCxnSpPr>
          <p:nvPr/>
        </p:nvCxnSpPr>
        <p:spPr>
          <a:xfrm>
            <a:off x="5393544" y="2716857"/>
            <a:ext cx="1436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DBBFBAFF-5668-499C-87F7-0E42696682CE}"/>
              </a:ext>
            </a:extLst>
          </p:cNvPr>
          <p:cNvSpPr/>
          <p:nvPr/>
        </p:nvSpPr>
        <p:spPr>
          <a:xfrm>
            <a:off x="5107932" y="3230018"/>
            <a:ext cx="15160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828F06C-9D75-43CD-9AD5-2334089F9A7D}"/>
              </a:ext>
            </a:extLst>
          </p:cNvPr>
          <p:cNvCxnSpPr>
            <a:cxnSpLocks/>
          </p:cNvCxnSpPr>
          <p:nvPr/>
        </p:nvCxnSpPr>
        <p:spPr>
          <a:xfrm>
            <a:off x="5107933" y="3552234"/>
            <a:ext cx="15160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66C5CF1F-982C-44B4-A29F-92371DE1CAFF}"/>
              </a:ext>
            </a:extLst>
          </p:cNvPr>
          <p:cNvSpPr/>
          <p:nvPr/>
        </p:nvSpPr>
        <p:spPr>
          <a:xfrm>
            <a:off x="4822320" y="3607888"/>
            <a:ext cx="277862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38005E0-BAE7-4340-BCE5-8084417A97A3}"/>
              </a:ext>
            </a:extLst>
          </p:cNvPr>
          <p:cNvCxnSpPr>
            <a:cxnSpLocks/>
          </p:cNvCxnSpPr>
          <p:nvPr/>
        </p:nvCxnSpPr>
        <p:spPr>
          <a:xfrm>
            <a:off x="4822321" y="3930104"/>
            <a:ext cx="27786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A6F6499E-497B-42CF-8077-DD54D00364CF}"/>
              </a:ext>
            </a:extLst>
          </p:cNvPr>
          <p:cNvSpPr/>
          <p:nvPr/>
        </p:nvSpPr>
        <p:spPr>
          <a:xfrm>
            <a:off x="3395409" y="5205574"/>
            <a:ext cx="15152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F3CCBA9-358A-43D3-9A85-F2FB5C16D682}"/>
              </a:ext>
            </a:extLst>
          </p:cNvPr>
          <p:cNvCxnSpPr>
            <a:cxnSpLocks/>
          </p:cNvCxnSpPr>
          <p:nvPr/>
        </p:nvCxnSpPr>
        <p:spPr>
          <a:xfrm>
            <a:off x="3395410" y="5527790"/>
            <a:ext cx="15152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EABFA6F6-D2E3-4EB7-8EC1-2FCB4EDC83EA}"/>
              </a:ext>
            </a:extLst>
          </p:cNvPr>
          <p:cNvSpPr/>
          <p:nvPr/>
        </p:nvSpPr>
        <p:spPr>
          <a:xfrm>
            <a:off x="381000" y="5984507"/>
            <a:ext cx="7930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D4306BA-FD94-4936-855B-DB018B9DCC66}"/>
              </a:ext>
            </a:extLst>
          </p:cNvPr>
          <p:cNvCxnSpPr>
            <a:cxnSpLocks/>
          </p:cNvCxnSpPr>
          <p:nvPr/>
        </p:nvCxnSpPr>
        <p:spPr>
          <a:xfrm>
            <a:off x="381000" y="6306723"/>
            <a:ext cx="793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5AA6CD3-FBE9-4E3D-9867-32A1AFB4DA12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非洲独立年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战后初期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轰轰烈烈的民族独立运动首先在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北非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世纪五六十年代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非洲的民族独立运动开展得如火如荼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多个国家获得了新生。仅在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个国家独立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因此这一年被称为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世纪七八十年代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独立运动向纵深发展。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纳米比亚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标志着帝国主义在非洲的殖民体系彻底崩溃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世界殖民体系也最终瓦解。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D3EC36C-6151-4CAA-BDAD-172F86C91CE9}"/>
              </a:ext>
            </a:extLst>
          </p:cNvPr>
          <p:cNvSpPr/>
          <p:nvPr/>
        </p:nvSpPr>
        <p:spPr>
          <a:xfrm>
            <a:off x="6522433" y="2597841"/>
            <a:ext cx="9282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9CE324F-4143-4BDD-80BA-79EAFC20CD7A}"/>
              </a:ext>
            </a:extLst>
          </p:cNvPr>
          <p:cNvCxnSpPr>
            <a:cxnSpLocks/>
          </p:cNvCxnSpPr>
          <p:nvPr/>
        </p:nvCxnSpPr>
        <p:spPr>
          <a:xfrm>
            <a:off x="6522433" y="2920057"/>
            <a:ext cx="9282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98BA67BB-2A8C-43A0-88F3-D8F68BAAE8CB}"/>
              </a:ext>
            </a:extLst>
          </p:cNvPr>
          <p:cNvSpPr/>
          <p:nvPr/>
        </p:nvSpPr>
        <p:spPr>
          <a:xfrm>
            <a:off x="798966" y="3429000"/>
            <a:ext cx="9508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865FCE2-9F93-4299-917F-6ADB895E4229}"/>
              </a:ext>
            </a:extLst>
          </p:cNvPr>
          <p:cNvCxnSpPr>
            <a:cxnSpLocks/>
          </p:cNvCxnSpPr>
          <p:nvPr/>
        </p:nvCxnSpPr>
        <p:spPr>
          <a:xfrm>
            <a:off x="798966" y="3751216"/>
            <a:ext cx="950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63DBA539-50AA-4C20-A9FF-6F09DB11988F}"/>
              </a:ext>
            </a:extLst>
          </p:cNvPr>
          <p:cNvSpPr/>
          <p:nvPr/>
        </p:nvSpPr>
        <p:spPr>
          <a:xfrm>
            <a:off x="2356833" y="4178286"/>
            <a:ext cx="14136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383F946-ED83-40CB-A14F-E53EF530216C}"/>
              </a:ext>
            </a:extLst>
          </p:cNvPr>
          <p:cNvCxnSpPr>
            <a:cxnSpLocks/>
          </p:cNvCxnSpPr>
          <p:nvPr/>
        </p:nvCxnSpPr>
        <p:spPr>
          <a:xfrm>
            <a:off x="2356833" y="4500502"/>
            <a:ext cx="14136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24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AF5A1FE-4792-47FA-A70A-F6E60CBBC191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收回巴拿马运河主权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古巴革命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古巴人民通过武装斗争走上了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巴拿马人民收回巴拿马运河主权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为从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美国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手中收回巴拿马运河主权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巴拿马人民进行了长期的艰苦斗争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年迫使美国同意结束它对巴拿马运河的管辖权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年两国签订新《巴拿马条约》。到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巴拿马人民收回了运河的全部主权和管辖权。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C2D915E-9DAD-4671-8B9C-285A2F1D8070}"/>
              </a:ext>
            </a:extLst>
          </p:cNvPr>
          <p:cNvSpPr/>
          <p:nvPr/>
        </p:nvSpPr>
        <p:spPr>
          <a:xfrm>
            <a:off x="6691765" y="2981664"/>
            <a:ext cx="14475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399B8B4-0596-43AA-B6C8-7C134501BF4B}"/>
              </a:ext>
            </a:extLst>
          </p:cNvPr>
          <p:cNvCxnSpPr>
            <a:cxnSpLocks/>
          </p:cNvCxnSpPr>
          <p:nvPr/>
        </p:nvCxnSpPr>
        <p:spPr>
          <a:xfrm>
            <a:off x="6691766" y="3303880"/>
            <a:ext cx="14475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082495FF-A91C-4474-8183-0F5DE4D6C590}"/>
              </a:ext>
            </a:extLst>
          </p:cNvPr>
          <p:cNvSpPr/>
          <p:nvPr/>
        </p:nvSpPr>
        <p:spPr>
          <a:xfrm>
            <a:off x="5438698" y="3429000"/>
            <a:ext cx="8153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8EFED23-0A88-481A-94C3-828D7471B40D}"/>
              </a:ext>
            </a:extLst>
          </p:cNvPr>
          <p:cNvCxnSpPr>
            <a:cxnSpLocks/>
          </p:cNvCxnSpPr>
          <p:nvPr/>
        </p:nvCxnSpPr>
        <p:spPr>
          <a:xfrm>
            <a:off x="5438699" y="3751216"/>
            <a:ext cx="815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0D9CC40-BDB4-4652-97A0-DD27BA99A30A}"/>
              </a:ext>
            </a:extLst>
          </p:cNvPr>
          <p:cNvSpPr/>
          <p:nvPr/>
        </p:nvSpPr>
        <p:spPr>
          <a:xfrm>
            <a:off x="3646058" y="4176080"/>
            <a:ext cx="8830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7454F8D-6A1A-4674-92CD-9DE4A78341CA}"/>
              </a:ext>
            </a:extLst>
          </p:cNvPr>
          <p:cNvCxnSpPr>
            <a:cxnSpLocks/>
          </p:cNvCxnSpPr>
          <p:nvPr/>
        </p:nvCxnSpPr>
        <p:spPr>
          <a:xfrm>
            <a:off x="3646059" y="4498296"/>
            <a:ext cx="8830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89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E5E4B6-087E-4526-86FA-C5EE7B7B4C31}"/>
              </a:ext>
            </a:extLst>
          </p:cNvPr>
          <p:cNvSpPr>
            <a:spLocks noChangeAspect="1"/>
          </p:cNvSpPr>
          <p:nvPr/>
        </p:nvSpPr>
        <p:spPr>
          <a:xfrm>
            <a:off x="381000" y="1101265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万隆会议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它是历史上第一次没有西方殖民国家参加、由亚非国家自己处理自己事务的国际会议。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第一届全国人民政治协商会议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巴黎和会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万隆会议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日内瓦会议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年是周恩来诞辰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周年。下列有关周恩来事迹的说法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与史实不符的是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曾担任黄埔军校的政治部主任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促使西安事变和平解决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领导了南昌起义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在万隆会议上首次提出和平共处五项原则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21D48B-5102-4D85-9BAD-03C1EB9B39DD}"/>
              </a:ext>
            </a:extLst>
          </p:cNvPr>
          <p:cNvSpPr>
            <a:spLocks noChangeAspect="1"/>
          </p:cNvSpPr>
          <p:nvPr/>
        </p:nvSpPr>
        <p:spPr>
          <a:xfrm>
            <a:off x="381000" y="5630005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周恩来在接见印度代表团时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首次提出和平共处五项原则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作为处理两国关系的准则。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7D9A155-B904-48E2-AECF-DE272A361E6A}"/>
              </a:ext>
            </a:extLst>
          </p:cNvPr>
          <p:cNvSpPr/>
          <p:nvPr/>
        </p:nvSpPr>
        <p:spPr>
          <a:xfrm>
            <a:off x="2711434" y="19674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8F379A-F58C-4404-BD07-FFE31A856769}"/>
              </a:ext>
            </a:extLst>
          </p:cNvPr>
          <p:cNvSpPr/>
          <p:nvPr/>
        </p:nvSpPr>
        <p:spPr>
          <a:xfrm>
            <a:off x="9992767" y="361485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7788F43C-160F-4F22-AAAB-83287AE131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329959"/>
              </p:ext>
            </p:extLst>
          </p:nvPr>
        </p:nvGraphicFramePr>
        <p:xfrm>
          <a:off x="2133600" y="1726858"/>
          <a:ext cx="8128000" cy="4445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102147" progId="Word.Document.12">
                  <p:embed/>
                </p:oleObj>
              </mc:Choice>
              <mc:Fallback>
                <p:oleObj name="Document" r:id="rId3" imgW="3837004" imgH="21021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1726858"/>
                        <a:ext cx="8128000" cy="4445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7E03CDC-583E-48AD-A088-736EC5B3DAD1}"/>
              </a:ext>
            </a:extLst>
          </p:cNvPr>
          <p:cNvSpPr/>
          <p:nvPr/>
        </p:nvSpPr>
        <p:spPr>
          <a:xfrm>
            <a:off x="7712411" y="203518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5599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9BC940-DAF5-4B71-B9D9-36C120AAF882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年代中期到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个国家获得独立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加上第二次世界大战以前独立的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埃塞俄比亚、利比里亚和埃及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年独立的利比亚、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日独立的津巴布韦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罗得西亚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非洲独立国家达到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世纪后半期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非洲国家为何普遍获得独立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非洲独立运动有何伟大意义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106CB7-AD75-49DF-9E51-37CE8580D10C}"/>
              </a:ext>
            </a:extLst>
          </p:cNvPr>
          <p:cNvSpPr>
            <a:spLocks noChangeAspect="1"/>
          </p:cNvSpPr>
          <p:nvPr/>
        </p:nvSpPr>
        <p:spPr>
          <a:xfrm>
            <a:off x="381000" y="36026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非洲民族意识普遍觉醒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英、法等西方殖民帝国在二战中遭到严重打击和削弱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苏联等社会主义力量的壮大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对老牌殖民帝国起了牵制作用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美国与老牌殖民帝国有矛盾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希望取而代之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亚洲和北非民族独立运动的胜利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起了鼓舞作用。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其他答案言之有理亦可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使整个非洲摆脱了殖民体系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获得了独立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奠定了非洲的政治版图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独立运动中诞生了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多个非洲独立国家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使世界殖民体系最终瓦解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众多的非洲独立国家形成一支重要的反殖反帝力量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在国际舞台上发挥着日益重要的作用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从而改变了世界政治格局。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12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4EF69C0-9113-4B19-9B54-E0802703F1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390219"/>
              </p:ext>
            </p:extLst>
          </p:nvPr>
        </p:nvGraphicFramePr>
        <p:xfrm>
          <a:off x="1892300" y="1402269"/>
          <a:ext cx="8128000" cy="5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2624980" progId="Word.Document.12">
                  <p:embed/>
                </p:oleObj>
              </mc:Choice>
              <mc:Fallback>
                <p:oleObj name="Document" r:id="rId3" imgW="3837004" imgH="26249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92300" y="1402269"/>
                        <a:ext cx="8128000" cy="55520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12AC461-F54D-4179-AE59-8B72F35B3925}"/>
              </a:ext>
            </a:extLst>
          </p:cNvPr>
          <p:cNvSpPr/>
          <p:nvPr/>
        </p:nvSpPr>
        <p:spPr>
          <a:xfrm>
            <a:off x="3208145" y="21367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1316B9F-1943-4BE6-B0DC-FFE74701FBF0}"/>
              </a:ext>
            </a:extLst>
          </p:cNvPr>
          <p:cNvSpPr/>
          <p:nvPr/>
        </p:nvSpPr>
        <p:spPr>
          <a:xfrm>
            <a:off x="6786721" y="315480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1167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A89FEBE-7599-4F68-AA6A-4277C54A3047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孔子曾提出过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君子和而不同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和谐而又不千篇一律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不同而又不互相冲突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运用这种思想成功处理不同社会制度国家间关系的范例是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日内瓦会议的圆满成功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香港、澳门回归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万隆会议的圆满成功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《中苏友好同盟互助条约》的签订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,1960—1976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在非洲撒哈拉沙漠以南地区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家西方国家投资的企业被当地人民接管。该情形的出现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国际政治格局变更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民族独立运动高涨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第三次科技革命兴起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不平等的国际政治经济秩序崩溃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C518674-4554-4DF0-AFF0-6FEF74F444D7}"/>
              </a:ext>
            </a:extLst>
          </p:cNvPr>
          <p:cNvSpPr/>
          <p:nvPr/>
        </p:nvSpPr>
        <p:spPr>
          <a:xfrm>
            <a:off x="7644678" y="156105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BF3D965-9168-43E4-B723-E9BF158F6DCA}"/>
              </a:ext>
            </a:extLst>
          </p:cNvPr>
          <p:cNvSpPr/>
          <p:nvPr/>
        </p:nvSpPr>
        <p:spPr>
          <a:xfrm>
            <a:off x="4935344" y="4010743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622</TotalTime>
  <Words>396</Words>
  <Application>Microsoft Office PowerPoint</Application>
  <PresentationFormat>宽屏</PresentationFormat>
  <Paragraphs>54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第四单元　两极格局下的世界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99</cp:revision>
  <dcterms:created xsi:type="dcterms:W3CDTF">2018-07-26T10:36:45Z</dcterms:created>
  <dcterms:modified xsi:type="dcterms:W3CDTF">2019-01-03T09:25:52Z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