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sldIdLst>
    <p:sldId id="262" r:id="rId2"/>
    <p:sldId id="264" r:id="rId3"/>
    <p:sldId id="307" r:id="rId4"/>
    <p:sldId id="308" r:id="rId5"/>
    <p:sldId id="306" r:id="rId6"/>
    <p:sldId id="309" r:id="rId7"/>
    <p:sldId id="310" r:id="rId8"/>
    <p:sldId id="260" r:id="rId9"/>
    <p:sldId id="311" r:id="rId10"/>
    <p:sldId id="312" r:id="rId11"/>
    <p:sldId id="313" r:id="rId12"/>
    <p:sldId id="314" r:id="rId13"/>
    <p:sldId id="315"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40" autoAdjust="0"/>
    <p:restoredTop sz="94268" autoAdjust="0"/>
  </p:normalViewPr>
  <p:slideViewPr>
    <p:cSldViewPr snapToGrid="0">
      <p:cViewPr varScale="1">
        <p:scale>
          <a:sx n="84" d="100"/>
          <a:sy n="84" d="100"/>
        </p:scale>
        <p:origin x="270" y="9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098995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875468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6773671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1336238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89696"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课前自主预习</a:t>
            </a:r>
          </a:p>
        </p:txBody>
      </p:sp>
    </p:spTree>
    <p:extLst>
      <p:ext uri="{BB962C8B-B14F-4D97-AF65-F5344CB8AC3E}">
        <p14:creationId xmlns:p14="http://schemas.microsoft.com/office/powerpoint/2010/main" val="38405322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931435"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课堂基础达标</a:t>
            </a:r>
          </a:p>
        </p:txBody>
      </p:sp>
    </p:spTree>
    <p:extLst>
      <p:ext uri="{BB962C8B-B14F-4D97-AF65-F5344CB8AC3E}">
        <p14:creationId xmlns:p14="http://schemas.microsoft.com/office/powerpoint/2010/main" val="1440619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929893"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课后巩固提升</a:t>
            </a:r>
          </a:p>
        </p:txBody>
      </p:sp>
    </p:spTree>
    <p:extLst>
      <p:ext uri="{BB962C8B-B14F-4D97-AF65-F5344CB8AC3E}">
        <p14:creationId xmlns:p14="http://schemas.microsoft.com/office/powerpoint/2010/main" val="2226899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447295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56247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607443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508334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36168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698793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4007608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3626298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99542101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52" r:id="rId16"/>
    <p:sldLayoutId id="2147483656"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5.xml"/><Relationship Id="rId1" Type="http://schemas.openxmlformats.org/officeDocument/2006/relationships/vmlDrawing" Target="../drawings/vmlDrawing3.vml"/><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第五单元　</a:t>
            </a:r>
            <a:r>
              <a:rPr lang="en-US" altLang="zh-CN" dirty="0"/>
              <a:t>“</a:t>
            </a:r>
            <a:r>
              <a:rPr lang="zh-CN" altLang="zh-CN" dirty="0"/>
              <a:t>冷战</a:t>
            </a:r>
            <a:r>
              <a:rPr lang="en-US" altLang="zh-CN" dirty="0"/>
              <a:t>”</a:t>
            </a:r>
            <a:r>
              <a:rPr lang="zh-CN" altLang="zh-CN" dirty="0"/>
              <a:t>后的世界</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3D63C100-9B09-4A15-9D1B-F24E2306CB96}"/>
              </a:ext>
            </a:extLst>
          </p:cNvPr>
          <p:cNvGraphicFramePr>
            <a:graphicFrameLocks noChangeAspect="1"/>
          </p:cNvGraphicFramePr>
          <p:nvPr>
            <p:extLst>
              <p:ext uri="{D42A27DB-BD31-4B8C-83A1-F6EECF244321}">
                <p14:modId xmlns:p14="http://schemas.microsoft.com/office/powerpoint/2010/main" val="2242164263"/>
              </p:ext>
            </p:extLst>
          </p:nvPr>
        </p:nvGraphicFramePr>
        <p:xfrm>
          <a:off x="2032000" y="1659532"/>
          <a:ext cx="8128000" cy="3843735"/>
        </p:xfrm>
        <a:graphic>
          <a:graphicData uri="http://schemas.openxmlformats.org/presentationml/2006/ole">
            <mc:AlternateContent xmlns:mc="http://schemas.openxmlformats.org/markup-compatibility/2006">
              <mc:Choice xmlns:v="urn:schemas-microsoft-com:vml" Requires="v">
                <p:oleObj spid="_x0000_s3076" name="Document" r:id="rId3" imgW="3837004" imgH="1817294" progId="Word.Document.12">
                  <p:embed/>
                </p:oleObj>
              </mc:Choice>
              <mc:Fallback>
                <p:oleObj name="Document" r:id="rId3" imgW="3837004" imgH="1817294" progId="Word.Document.12">
                  <p:embed/>
                  <p:pic>
                    <p:nvPicPr>
                      <p:cNvPr id="0" name=""/>
                      <p:cNvPicPr/>
                      <p:nvPr/>
                    </p:nvPicPr>
                    <p:blipFill>
                      <a:blip r:embed="rId4"/>
                      <a:stretch>
                        <a:fillRect/>
                      </a:stretch>
                    </p:blipFill>
                    <p:spPr>
                      <a:xfrm>
                        <a:off x="2032000" y="1659532"/>
                        <a:ext cx="8128000" cy="3843735"/>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907A127F-2B2A-4D85-843E-3354F3243A86}"/>
              </a:ext>
            </a:extLst>
          </p:cNvPr>
          <p:cNvSpPr/>
          <p:nvPr/>
        </p:nvSpPr>
        <p:spPr>
          <a:xfrm>
            <a:off x="2767878" y="1990033"/>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193316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5B9B2D3-9415-478A-AC24-DB07259C825F}"/>
              </a:ext>
            </a:extLst>
          </p:cNvPr>
          <p:cNvSpPr>
            <a:spLocks noChangeAspect="1"/>
          </p:cNvSpPr>
          <p:nvPr/>
        </p:nvSpPr>
        <p:spPr>
          <a:xfrm>
            <a:off x="381000" y="1202798"/>
            <a:ext cx="11430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二战后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东欧社会主义国家照搬苏联模式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其经济政治体制越来越不适应社会发展要求。有些国家虽然进行了改革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但成效不大。经济困难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人民生活水平下降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社会危机严重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最终导致东欧剧变。上述材料说明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国际社会主义运动在全世界遭到失败</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资本主义制度比社会主义制度优越</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改革对于解决东欧国家的社会危机没有任何作用</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东欧国家照搬苏联模式是东欧剧变的主要原因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社会主义的发展不是一帆风顺的。</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俄国十月革命的领导者是</a:t>
            </a:r>
            <a:r>
              <a:rPr lang="zh-CN" altLang="zh-CN" sz="2200" dirty="0">
                <a:solidFill>
                  <a:srgbClr val="FF00FF"/>
                </a:solidFill>
                <a:latin typeface="Times New Roman" panose="02020603050405020304" pitchFamily="18" charset="0"/>
                <a:cs typeface="Times New Roman" panose="02020603050405020304" pitchFamily="18" charset="0"/>
              </a:rPr>
              <a:t>　列宁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率领苏联人民进行社会主义建设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实现工业化的领导者是</a:t>
            </a:r>
            <a:r>
              <a:rPr lang="zh-CN" altLang="zh-CN" sz="2200" dirty="0">
                <a:solidFill>
                  <a:srgbClr val="FF00FF"/>
                </a:solidFill>
                <a:latin typeface="Times New Roman" panose="02020603050405020304" pitchFamily="18" charset="0"/>
                <a:cs typeface="Times New Roman" panose="02020603050405020304" pitchFamily="18" charset="0"/>
              </a:rPr>
              <a:t>　斯大林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在苏联进行改革的领导者是</a:t>
            </a:r>
            <a:r>
              <a:rPr lang="zh-CN" altLang="zh-CN" sz="2200" dirty="0">
                <a:solidFill>
                  <a:srgbClr val="FF00FF"/>
                </a:solidFill>
                <a:latin typeface="Times New Roman" panose="02020603050405020304" pitchFamily="18" charset="0"/>
                <a:cs typeface="Times New Roman" panose="02020603050405020304" pitchFamily="18" charset="0"/>
              </a:rPr>
              <a:t>　赫鲁晓夫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4  )</a:t>
            </a:r>
            <a:r>
              <a:rPr lang="zh-CN" altLang="zh-CN" sz="2200" dirty="0">
                <a:solidFill>
                  <a:srgbClr val="000000"/>
                </a:solidFill>
                <a:latin typeface="Times New Roman" panose="02020603050405020304" pitchFamily="18" charset="0"/>
                <a:cs typeface="Times New Roman" panose="02020603050405020304" pitchFamily="18" charset="0"/>
              </a:rPr>
              <a:t>苏联领导人</a:t>
            </a:r>
            <a:r>
              <a:rPr lang="zh-CN" altLang="zh-CN" sz="2200" dirty="0">
                <a:solidFill>
                  <a:srgbClr val="FF00FF"/>
                </a:solidFill>
                <a:latin typeface="Times New Roman" panose="02020603050405020304" pitchFamily="18" charset="0"/>
                <a:cs typeface="Times New Roman" panose="02020603050405020304" pitchFamily="18" charset="0"/>
              </a:rPr>
              <a:t>　戈尔巴乔夫　</a:t>
            </a:r>
            <a:r>
              <a:rPr lang="zh-CN" altLang="zh-CN" sz="2200" dirty="0">
                <a:solidFill>
                  <a:srgbClr val="000000"/>
                </a:solidFill>
                <a:latin typeface="Times New Roman" panose="02020603050405020304" pitchFamily="18" charset="0"/>
                <a:cs typeface="Times New Roman" panose="02020603050405020304" pitchFamily="18" charset="0"/>
              </a:rPr>
              <a:t>的松绑政策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促使东欧国家寻求新的改革之路。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190F116F-67B2-4A50-84EC-041A7E40EE11}"/>
              </a:ext>
            </a:extLst>
          </p:cNvPr>
          <p:cNvSpPr/>
          <p:nvPr/>
        </p:nvSpPr>
        <p:spPr>
          <a:xfrm>
            <a:off x="3162989" y="2125500"/>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FB4B8B35-9EDB-4E60-AC8D-B2D12513E45F}"/>
              </a:ext>
            </a:extLst>
          </p:cNvPr>
          <p:cNvSpPr/>
          <p:nvPr/>
        </p:nvSpPr>
        <p:spPr>
          <a:xfrm>
            <a:off x="4275943" y="4516953"/>
            <a:ext cx="894367"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id="{D5B5CE82-07FB-4032-92CB-856CEA5CFDD4}"/>
              </a:ext>
            </a:extLst>
          </p:cNvPr>
          <p:cNvCxnSpPr>
            <a:cxnSpLocks/>
          </p:cNvCxnSpPr>
          <p:nvPr/>
        </p:nvCxnSpPr>
        <p:spPr>
          <a:xfrm>
            <a:off x="4275944" y="4839169"/>
            <a:ext cx="8943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873B3EBD-5C9C-495A-952B-F3C9A2B21BBF}"/>
              </a:ext>
            </a:extLst>
          </p:cNvPr>
          <p:cNvSpPr/>
          <p:nvPr/>
        </p:nvSpPr>
        <p:spPr>
          <a:xfrm>
            <a:off x="7951182" y="4929748"/>
            <a:ext cx="1154717"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id="{9724B77E-146E-47F7-87B6-2B6E1E96E3DC}"/>
              </a:ext>
            </a:extLst>
          </p:cNvPr>
          <p:cNvCxnSpPr>
            <a:cxnSpLocks/>
          </p:cNvCxnSpPr>
          <p:nvPr/>
        </p:nvCxnSpPr>
        <p:spPr>
          <a:xfrm>
            <a:off x="7951183" y="5251964"/>
            <a:ext cx="11547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A28FFBCA-4A5E-4E9E-908E-D491122B0D17}"/>
              </a:ext>
            </a:extLst>
          </p:cNvPr>
          <p:cNvSpPr/>
          <p:nvPr/>
        </p:nvSpPr>
        <p:spPr>
          <a:xfrm>
            <a:off x="6285365" y="5324957"/>
            <a:ext cx="1402367"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id="{53548266-BCA0-4B10-B2F6-9CB1FA4021A5}"/>
              </a:ext>
            </a:extLst>
          </p:cNvPr>
          <p:cNvCxnSpPr>
            <a:cxnSpLocks/>
          </p:cNvCxnSpPr>
          <p:nvPr/>
        </p:nvCxnSpPr>
        <p:spPr>
          <a:xfrm>
            <a:off x="6285366" y="5647173"/>
            <a:ext cx="14023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F306E3F3-B3E0-4A83-8B16-D8B202AFB117}"/>
              </a:ext>
            </a:extLst>
          </p:cNvPr>
          <p:cNvSpPr/>
          <p:nvPr/>
        </p:nvSpPr>
        <p:spPr>
          <a:xfrm>
            <a:off x="2546522" y="5700446"/>
            <a:ext cx="1796877"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id="{02C7BDDD-58CB-4666-B0F2-FD31D060FD8A}"/>
              </a:ext>
            </a:extLst>
          </p:cNvPr>
          <p:cNvCxnSpPr>
            <a:cxnSpLocks/>
          </p:cNvCxnSpPr>
          <p:nvPr/>
        </p:nvCxnSpPr>
        <p:spPr>
          <a:xfrm>
            <a:off x="2546523" y="6022662"/>
            <a:ext cx="1796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4650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10"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45D9906-2790-40F3-B87A-20360C942D5B}"/>
              </a:ext>
            </a:extLst>
          </p:cNvPr>
          <p:cNvSpPr>
            <a:spLocks noChangeAspect="1"/>
          </p:cNvSpPr>
          <p:nvPr/>
        </p:nvSpPr>
        <p:spPr>
          <a:xfrm>
            <a:off x="381000" y="2104160"/>
            <a:ext cx="11430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戈尔巴乔夫上台后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大声疾呼要对国家进行根本性的变革和改造。</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苏共二十七大通过了经济改革纲领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修改宪法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实行总统制和多党制。在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政治多元化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的号召下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无政府状态在全面迅速蔓延。罢工浪潮此起彼伏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反对党纷纷成立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民族分离、国家分裂势力抬头。</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中共十一届三中全会后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在邓小平建设有中国特色社会主义理论的指导下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中国改革开放取得了巨大成就。在世界风云急剧变幻的情况下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中国的社会主义制度经住了严峻的考验。</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834489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7EB2DF3-66C4-4B02-9C30-B45508003060}"/>
              </a:ext>
            </a:extLst>
          </p:cNvPr>
          <p:cNvSpPr>
            <a:spLocks noChangeAspect="1"/>
          </p:cNvSpPr>
          <p:nvPr/>
        </p:nvSpPr>
        <p:spPr>
          <a:xfrm>
            <a:off x="381000" y="934743"/>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根据材料一指出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世纪七八十年代苏联改革的结果怎样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  2  )</a:t>
            </a:r>
            <a:r>
              <a:rPr lang="zh-CN" altLang="zh-CN" sz="2200" dirty="0">
                <a:solidFill>
                  <a:srgbClr val="000000"/>
                </a:solidFill>
                <a:latin typeface="Times New Roman" panose="02020603050405020304" pitchFamily="18" charset="0"/>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谈谈导致苏联解体的原因。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对比材料一、材料二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分析中国的改革取得巨大成功的原因。</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0980C51E-3D98-433C-AEED-4D89FFAB1EA9}"/>
              </a:ext>
            </a:extLst>
          </p:cNvPr>
          <p:cNvSpPr>
            <a:spLocks noChangeAspect="1"/>
          </p:cNvSpPr>
          <p:nvPr/>
        </p:nvSpPr>
        <p:spPr>
          <a:xfrm>
            <a:off x="546100" y="1365935"/>
            <a:ext cx="11430000" cy="37198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改革激化了苏联的各种社会矛盾</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引发社会动荡和分裂</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最终导致苏联解体。</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苏联模式的弊端长期得不到纠正是苏联解体的根本原因</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戈尔巴乔夫的改革激化了苏联的各种社会矛盾</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八一九事件</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是苏联解体的催化剂</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受到西方和平演变政策的影响。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坚持以经济建设为中心</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大力发展生产力</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坚持中国特色社会主义改革与建设道路</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坚持中国共产党的领导和社会主义方向</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坚持马列主义指导地位不动摇</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抵制西方鼓吹的某些思想和价值观</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和平演变</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重视国内民族问题</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正确处理民族关系</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重视民生问题</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提高人民生活水平。</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512318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D550FF8-88F1-4BF9-9E80-593A21DE26AB}"/>
              </a:ext>
            </a:extLst>
          </p:cNvPr>
          <p:cNvSpPr>
            <a:spLocks noChangeAspect="1"/>
          </p:cNvSpPr>
          <p:nvPr/>
        </p:nvSpPr>
        <p:spPr>
          <a:xfrm>
            <a:off x="381000" y="2104160"/>
            <a:ext cx="11430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苏联解体</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戈尔巴乔夫改革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戈尔巴乔夫　</a:t>
            </a:r>
            <a:r>
              <a:rPr lang="zh-CN" altLang="zh-CN" sz="2200" dirty="0">
                <a:solidFill>
                  <a:srgbClr val="000000"/>
                </a:solidFill>
                <a:latin typeface="Times New Roman" panose="02020603050405020304" pitchFamily="18" charset="0"/>
                <a:cs typeface="Times New Roman" panose="02020603050405020304" pitchFamily="18" charset="0"/>
              </a:rPr>
              <a:t>担任苏共中央总书记。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戈尔巴乔夫首先将改革的重点集中在经济领域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未取得成效。从</a:t>
            </a:r>
            <a:r>
              <a:rPr lang="en-US" altLang="zh-CN" sz="2200" dirty="0">
                <a:solidFill>
                  <a:srgbClr val="000000"/>
                </a:solidFill>
                <a:latin typeface="Times New Roman" panose="02020603050405020304" pitchFamily="18" charset="0"/>
                <a:cs typeface="Times New Roman" panose="02020603050405020304" pitchFamily="18" charset="0"/>
              </a:rPr>
              <a:t>1988</a:t>
            </a:r>
            <a:r>
              <a:rPr lang="zh-CN" altLang="zh-CN" sz="2200" dirty="0">
                <a:solidFill>
                  <a:srgbClr val="000000"/>
                </a:solidFill>
                <a:latin typeface="Times New Roman" panose="02020603050405020304" pitchFamily="18" charset="0"/>
                <a:cs typeface="Times New Roman" panose="02020603050405020304" pitchFamily="18" charset="0"/>
              </a:rPr>
              <a:t>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他又将改革转入政治领域。他提出了新的政治思维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民主化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公开性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政治多元化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一党政治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多党政治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过渡。他放弃了苏联共产党在政治体制中的领导地位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弱化了</a:t>
            </a:r>
            <a:r>
              <a:rPr lang="zh-CN" altLang="zh-CN" sz="2200" dirty="0">
                <a:solidFill>
                  <a:srgbClr val="FF00FF"/>
                </a:solidFill>
                <a:latin typeface="Times New Roman" panose="02020603050405020304" pitchFamily="18" charset="0"/>
                <a:cs typeface="Times New Roman" panose="02020603050405020304" pitchFamily="18" charset="0"/>
              </a:rPr>
              <a:t>　中央政府　</a:t>
            </a:r>
            <a:r>
              <a:rPr lang="zh-CN" altLang="zh-CN" sz="2200" dirty="0">
                <a:solidFill>
                  <a:srgbClr val="000000"/>
                </a:solidFill>
                <a:latin typeface="Times New Roman" panose="02020603050405020304" pitchFamily="18" charset="0"/>
                <a:cs typeface="Times New Roman" panose="02020603050405020304" pitchFamily="18" charset="0"/>
              </a:rPr>
              <a:t>的控制能力。</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F0A4A1B-1504-4BFD-88E4-CB227C8CCADD}"/>
              </a:ext>
            </a:extLst>
          </p:cNvPr>
          <p:cNvSpPr/>
          <p:nvPr/>
        </p:nvSpPr>
        <p:spPr>
          <a:xfrm>
            <a:off x="2751943" y="3004242"/>
            <a:ext cx="168459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0A990A14-6924-4A76-A069-2488D392411B}"/>
              </a:ext>
            </a:extLst>
          </p:cNvPr>
          <p:cNvCxnSpPr>
            <a:cxnSpLocks/>
          </p:cNvCxnSpPr>
          <p:nvPr/>
        </p:nvCxnSpPr>
        <p:spPr>
          <a:xfrm>
            <a:off x="2751943" y="3326458"/>
            <a:ext cx="16845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B881CC57-6B9D-4D9E-94A0-1346F4BEB963}"/>
              </a:ext>
            </a:extLst>
          </p:cNvPr>
          <p:cNvSpPr/>
          <p:nvPr/>
        </p:nvSpPr>
        <p:spPr>
          <a:xfrm>
            <a:off x="6096000" y="3771885"/>
            <a:ext cx="111760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F8A4F74D-9421-4840-89B7-AF0DCA12A7C5}"/>
              </a:ext>
            </a:extLst>
          </p:cNvPr>
          <p:cNvCxnSpPr>
            <a:cxnSpLocks/>
          </p:cNvCxnSpPr>
          <p:nvPr/>
        </p:nvCxnSpPr>
        <p:spPr>
          <a:xfrm>
            <a:off x="6096000" y="4094101"/>
            <a:ext cx="1117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EFC0EDD1-B5D9-4F9A-AF6A-F53848A3217F}"/>
              </a:ext>
            </a:extLst>
          </p:cNvPr>
          <p:cNvSpPr/>
          <p:nvPr/>
        </p:nvSpPr>
        <p:spPr>
          <a:xfrm>
            <a:off x="482877" y="4573397"/>
            <a:ext cx="125561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047D7201-C761-49BE-B894-ACBCC08E574F}"/>
              </a:ext>
            </a:extLst>
          </p:cNvPr>
          <p:cNvCxnSpPr>
            <a:cxnSpLocks/>
          </p:cNvCxnSpPr>
          <p:nvPr/>
        </p:nvCxnSpPr>
        <p:spPr>
          <a:xfrm>
            <a:off x="482877" y="4895613"/>
            <a:ext cx="12556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9C92BF5B-65BB-4AE2-B95C-EE2212CE2AE2}"/>
              </a:ext>
            </a:extLst>
          </p:cNvPr>
          <p:cNvGraphicFramePr>
            <a:graphicFrameLocks noChangeAspect="1"/>
          </p:cNvGraphicFramePr>
          <p:nvPr>
            <p:extLst>
              <p:ext uri="{D42A27DB-BD31-4B8C-83A1-F6EECF244321}">
                <p14:modId xmlns:p14="http://schemas.microsoft.com/office/powerpoint/2010/main" val="2509909276"/>
              </p:ext>
            </p:extLst>
          </p:nvPr>
        </p:nvGraphicFramePr>
        <p:xfrm>
          <a:off x="834226" y="1193800"/>
          <a:ext cx="10523548" cy="8509000"/>
        </p:xfrm>
        <a:graphic>
          <a:graphicData uri="http://schemas.openxmlformats.org/presentationml/2006/ole">
            <mc:AlternateContent xmlns:mc="http://schemas.openxmlformats.org/markup-compatibility/2006">
              <mc:Choice xmlns:v="urn:schemas-microsoft-com:vml" Requires="v">
                <p:oleObj spid="_x0000_s1028" name="Document" r:id="rId3" imgW="4619809" imgH="3741318" progId="Word.Document.12">
                  <p:embed/>
                </p:oleObj>
              </mc:Choice>
              <mc:Fallback>
                <p:oleObj name="Document" r:id="rId3" imgW="4619809" imgH="3741318" progId="Word.Document.12">
                  <p:embed/>
                  <p:pic>
                    <p:nvPicPr>
                      <p:cNvPr id="0" name=""/>
                      <p:cNvPicPr/>
                      <p:nvPr/>
                    </p:nvPicPr>
                    <p:blipFill>
                      <a:blip r:embed="rId4"/>
                      <a:stretch>
                        <a:fillRect/>
                      </a:stretch>
                    </p:blipFill>
                    <p:spPr>
                      <a:xfrm>
                        <a:off x="834226" y="1193800"/>
                        <a:ext cx="10523548" cy="8509000"/>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21E74749-9919-4D6F-89FB-E6B7D9E5816D}"/>
              </a:ext>
            </a:extLst>
          </p:cNvPr>
          <p:cNvSpPr/>
          <p:nvPr/>
        </p:nvSpPr>
        <p:spPr>
          <a:xfrm>
            <a:off x="5630611" y="1965663"/>
            <a:ext cx="1108856"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37C7CECE-76D8-4A3F-ACC1-544E6FD987B9}"/>
              </a:ext>
            </a:extLst>
          </p:cNvPr>
          <p:cNvCxnSpPr>
            <a:cxnSpLocks/>
          </p:cNvCxnSpPr>
          <p:nvPr/>
        </p:nvCxnSpPr>
        <p:spPr>
          <a:xfrm>
            <a:off x="5630611" y="2287879"/>
            <a:ext cx="11088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AAF2A1CE-A306-48E9-8D4E-948EDB331CF0}"/>
              </a:ext>
            </a:extLst>
          </p:cNvPr>
          <p:cNvSpPr/>
          <p:nvPr/>
        </p:nvSpPr>
        <p:spPr>
          <a:xfrm>
            <a:off x="6453856" y="2700342"/>
            <a:ext cx="3383564" cy="2888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183391D8-29ED-4106-A6E3-A0151B4CEC3D}"/>
              </a:ext>
            </a:extLst>
          </p:cNvPr>
          <p:cNvCxnSpPr>
            <a:cxnSpLocks/>
          </p:cNvCxnSpPr>
          <p:nvPr/>
        </p:nvCxnSpPr>
        <p:spPr>
          <a:xfrm>
            <a:off x="6453856" y="2981161"/>
            <a:ext cx="33835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286CDDE-2705-4A49-9AE4-F3DB315FC4FE}"/>
              </a:ext>
            </a:extLst>
          </p:cNvPr>
          <p:cNvSpPr/>
          <p:nvPr/>
        </p:nvSpPr>
        <p:spPr>
          <a:xfrm>
            <a:off x="9694610" y="4330609"/>
            <a:ext cx="916945"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id="{BE956B98-117D-4980-8210-58C6556D69E7}"/>
              </a:ext>
            </a:extLst>
          </p:cNvPr>
          <p:cNvCxnSpPr>
            <a:cxnSpLocks/>
          </p:cNvCxnSpPr>
          <p:nvPr/>
        </p:nvCxnSpPr>
        <p:spPr>
          <a:xfrm>
            <a:off x="9694611" y="4652825"/>
            <a:ext cx="9169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622267C3-BCC2-46B3-A463-A38E1D49DBFA}"/>
              </a:ext>
            </a:extLst>
          </p:cNvPr>
          <p:cNvSpPr/>
          <p:nvPr/>
        </p:nvSpPr>
        <p:spPr>
          <a:xfrm>
            <a:off x="4581977" y="5395868"/>
            <a:ext cx="2223635"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id="{D858052E-3756-40B2-AB7D-0874A52DA91F}"/>
              </a:ext>
            </a:extLst>
          </p:cNvPr>
          <p:cNvCxnSpPr>
            <a:cxnSpLocks/>
          </p:cNvCxnSpPr>
          <p:nvPr/>
        </p:nvCxnSpPr>
        <p:spPr>
          <a:xfrm>
            <a:off x="4581978" y="5718084"/>
            <a:ext cx="22236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D78832E7-F90F-4D41-9AD1-660EB46DCAD0}"/>
              </a:ext>
            </a:extLst>
          </p:cNvPr>
          <p:cNvSpPr/>
          <p:nvPr/>
        </p:nvSpPr>
        <p:spPr>
          <a:xfrm>
            <a:off x="3041926" y="5925417"/>
            <a:ext cx="801411"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id="{97D009C9-E10E-4516-97D6-84549E98A262}"/>
              </a:ext>
            </a:extLst>
          </p:cNvPr>
          <p:cNvCxnSpPr>
            <a:cxnSpLocks/>
          </p:cNvCxnSpPr>
          <p:nvPr/>
        </p:nvCxnSpPr>
        <p:spPr>
          <a:xfrm>
            <a:off x="3041927" y="6247633"/>
            <a:ext cx="8014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999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0" grpId="0" animBg="1"/>
      <p:bldP spid="13"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9300D3B-F9CE-4B99-919A-731F03862595}"/>
              </a:ext>
            </a:extLst>
          </p:cNvPr>
          <p:cNvSpPr>
            <a:spLocks noChangeAspect="1"/>
          </p:cNvSpPr>
          <p:nvPr/>
        </p:nvSpPr>
        <p:spPr>
          <a:xfrm>
            <a:off x="381000" y="1075865"/>
            <a:ext cx="11430000" cy="53412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2</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东欧剧变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在苏联的压力下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东欧各国不顾</a:t>
            </a:r>
            <a:r>
              <a:rPr lang="zh-CN" altLang="zh-CN" sz="2200" dirty="0">
                <a:solidFill>
                  <a:srgbClr val="FF00FF"/>
                </a:solidFill>
                <a:latin typeface="Times New Roman" panose="02020603050405020304" pitchFamily="18" charset="0"/>
                <a:cs typeface="Times New Roman" panose="02020603050405020304" pitchFamily="18" charset="0"/>
              </a:rPr>
              <a:t>　国情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生搬硬套苏联的建设经验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按照苏联模式进行社会主义建设。</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大规模地举借外债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进一步激化了各国的经济危机和政治危机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致使矛盾日益尖锐。</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西方国家的</a:t>
            </a:r>
            <a:r>
              <a:rPr lang="zh-CN" altLang="zh-CN" sz="2200" dirty="0">
                <a:solidFill>
                  <a:srgbClr val="FF00FF"/>
                </a:solidFill>
                <a:latin typeface="Times New Roman" panose="02020603050405020304" pitchFamily="18" charset="0"/>
                <a:cs typeface="Times New Roman" panose="02020603050405020304" pitchFamily="18" charset="0"/>
              </a:rPr>
              <a:t>　和平演变　</a:t>
            </a:r>
            <a:r>
              <a:rPr lang="zh-CN" altLang="zh-CN" sz="2200" dirty="0">
                <a:solidFill>
                  <a:srgbClr val="000000"/>
                </a:solidFill>
                <a:latin typeface="Times New Roman" panose="02020603050405020304" pitchFamily="18" charset="0"/>
                <a:cs typeface="Times New Roman" panose="02020603050405020304" pitchFamily="18" charset="0"/>
              </a:rPr>
              <a:t>政策以及一些暗中的颠覆活动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更加剧了这一地区局势的动荡。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4  )</a:t>
            </a:r>
            <a:r>
              <a:rPr lang="zh-CN" altLang="zh-CN" sz="2200" dirty="0">
                <a:solidFill>
                  <a:srgbClr val="000000"/>
                </a:solidFill>
                <a:latin typeface="Times New Roman" panose="02020603050405020304" pitchFamily="18" charset="0"/>
                <a:cs typeface="Times New Roman" panose="02020603050405020304" pitchFamily="18" charset="0"/>
              </a:rPr>
              <a:t>戈尔巴乔夫对东欧国家的</a:t>
            </a:r>
            <a:r>
              <a:rPr lang="zh-CN" altLang="zh-CN" sz="2200" dirty="0">
                <a:solidFill>
                  <a:srgbClr val="FF00FF"/>
                </a:solidFill>
                <a:latin typeface="Times New Roman" panose="02020603050405020304" pitchFamily="18" charset="0"/>
                <a:cs typeface="Times New Roman" panose="02020603050405020304" pitchFamily="18" charset="0"/>
              </a:rPr>
              <a:t>　松绑　</a:t>
            </a:r>
            <a:r>
              <a:rPr lang="zh-CN" altLang="zh-CN" sz="2200" dirty="0">
                <a:solidFill>
                  <a:srgbClr val="000000"/>
                </a:solidFill>
                <a:latin typeface="Times New Roman" panose="02020603050405020304" pitchFamily="18" charset="0"/>
                <a:cs typeface="Times New Roman" panose="02020603050405020304" pitchFamily="18" charset="0"/>
              </a:rPr>
              <a:t>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促使东欧国家寻求新的改革之路。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年代后期起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东欧各国开始走向政治多元化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局势发生激烈的动荡。</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)1990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波兰统一工人党宣布停止存在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波兰国家</a:t>
            </a:r>
            <a:r>
              <a:rPr lang="zh-CN" altLang="zh-CN" sz="2200" dirty="0">
                <a:solidFill>
                  <a:srgbClr val="FF00FF"/>
                </a:solidFill>
                <a:latin typeface="Times New Roman" panose="02020603050405020304" pitchFamily="18" charset="0"/>
                <a:cs typeface="Times New Roman" panose="02020603050405020304" pitchFamily="18" charset="0"/>
              </a:rPr>
              <a:t>　性质　</a:t>
            </a:r>
            <a:r>
              <a:rPr lang="zh-CN" altLang="zh-CN" sz="2200" dirty="0">
                <a:solidFill>
                  <a:srgbClr val="000000"/>
                </a:solidFill>
                <a:latin typeface="Times New Roman" panose="02020603050405020304" pitchFamily="18" charset="0"/>
                <a:cs typeface="Times New Roman" panose="02020603050405020304" pitchFamily="18" charset="0"/>
              </a:rPr>
              <a:t>彻底变化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并由此引发了东欧的连锁反应。</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各国共产党在竞选中纷纷失利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这些国家的</a:t>
            </a:r>
            <a:r>
              <a:rPr lang="zh-CN" altLang="zh-CN" sz="2200" dirty="0">
                <a:solidFill>
                  <a:srgbClr val="FF00FF"/>
                </a:solidFill>
                <a:latin typeface="Times New Roman" panose="02020603050405020304" pitchFamily="18" charset="0"/>
                <a:cs typeface="Times New Roman" panose="02020603050405020304" pitchFamily="18" charset="0"/>
              </a:rPr>
              <a:t>　社会制度　</a:t>
            </a:r>
            <a:r>
              <a:rPr lang="zh-CN" altLang="zh-CN" sz="2200" dirty="0">
                <a:solidFill>
                  <a:srgbClr val="000000"/>
                </a:solidFill>
                <a:latin typeface="Times New Roman" panose="02020603050405020304" pitchFamily="18" charset="0"/>
                <a:cs typeface="Times New Roman" panose="02020603050405020304" pitchFamily="18" charset="0"/>
              </a:rPr>
              <a:t>相继发生了根本性变化。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AF78AB51-5CBC-4D0D-B7E1-E1278D7EAA80}"/>
              </a:ext>
            </a:extLst>
          </p:cNvPr>
          <p:cNvSpPr/>
          <p:nvPr/>
        </p:nvSpPr>
        <p:spPr>
          <a:xfrm>
            <a:off x="4813576" y="1986830"/>
            <a:ext cx="921179"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65B70EC1-891E-4350-9ABD-E8F0F3936A12}"/>
              </a:ext>
            </a:extLst>
          </p:cNvPr>
          <p:cNvCxnSpPr>
            <a:cxnSpLocks/>
          </p:cNvCxnSpPr>
          <p:nvPr/>
        </p:nvCxnSpPr>
        <p:spPr>
          <a:xfrm>
            <a:off x="4813577" y="2309046"/>
            <a:ext cx="9211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6FD7E5BD-4494-4A3C-AB05-77800BC710E6}"/>
              </a:ext>
            </a:extLst>
          </p:cNvPr>
          <p:cNvSpPr/>
          <p:nvPr/>
        </p:nvSpPr>
        <p:spPr>
          <a:xfrm>
            <a:off x="2538513" y="3165430"/>
            <a:ext cx="143341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CB38F80B-BF08-4E0E-A2CF-3BBC88B31F55}"/>
              </a:ext>
            </a:extLst>
          </p:cNvPr>
          <p:cNvCxnSpPr>
            <a:cxnSpLocks/>
          </p:cNvCxnSpPr>
          <p:nvPr/>
        </p:nvCxnSpPr>
        <p:spPr>
          <a:xfrm>
            <a:off x="2538513" y="3487646"/>
            <a:ext cx="1433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A33C2AEB-CB7E-44BB-93D0-81D6E336A468}"/>
              </a:ext>
            </a:extLst>
          </p:cNvPr>
          <p:cNvSpPr/>
          <p:nvPr/>
        </p:nvSpPr>
        <p:spPr>
          <a:xfrm>
            <a:off x="4225684" y="3973314"/>
            <a:ext cx="921179"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60888424-1B8B-43B3-9469-9D97C2E5B447}"/>
              </a:ext>
            </a:extLst>
          </p:cNvPr>
          <p:cNvCxnSpPr>
            <a:cxnSpLocks/>
          </p:cNvCxnSpPr>
          <p:nvPr/>
        </p:nvCxnSpPr>
        <p:spPr>
          <a:xfrm>
            <a:off x="4225685" y="4295530"/>
            <a:ext cx="9211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16ECE51D-FC56-497A-B37F-46A90FC2AE4B}"/>
              </a:ext>
            </a:extLst>
          </p:cNvPr>
          <p:cNvSpPr/>
          <p:nvPr/>
        </p:nvSpPr>
        <p:spPr>
          <a:xfrm>
            <a:off x="7312654" y="5137841"/>
            <a:ext cx="916945"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id="{C88BF46E-E63B-428D-B7AF-1736ED55E6A4}"/>
              </a:ext>
            </a:extLst>
          </p:cNvPr>
          <p:cNvCxnSpPr>
            <a:cxnSpLocks/>
          </p:cNvCxnSpPr>
          <p:nvPr/>
        </p:nvCxnSpPr>
        <p:spPr>
          <a:xfrm>
            <a:off x="7312655" y="5460057"/>
            <a:ext cx="9169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0A69119E-0BA1-4F34-B56F-9BE623515318}"/>
              </a:ext>
            </a:extLst>
          </p:cNvPr>
          <p:cNvSpPr/>
          <p:nvPr/>
        </p:nvSpPr>
        <p:spPr>
          <a:xfrm>
            <a:off x="6251499" y="5961930"/>
            <a:ext cx="156041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id="{CC66E459-01EF-4183-90EF-5462CCDD7C29}"/>
              </a:ext>
            </a:extLst>
          </p:cNvPr>
          <p:cNvCxnSpPr>
            <a:cxnSpLocks/>
          </p:cNvCxnSpPr>
          <p:nvPr/>
        </p:nvCxnSpPr>
        <p:spPr>
          <a:xfrm>
            <a:off x="6251499" y="6284146"/>
            <a:ext cx="1560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2034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E5C9038-FA63-4F84-B026-E5D10489B9BE}"/>
              </a:ext>
            </a:extLst>
          </p:cNvPr>
          <p:cNvSpPr>
            <a:spLocks noChangeAspect="1"/>
          </p:cNvSpPr>
          <p:nvPr/>
        </p:nvSpPr>
        <p:spPr>
          <a:xfrm>
            <a:off x="381000" y="1088498"/>
            <a:ext cx="11430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苏联解体</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某论文的主要内容有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民主化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公开性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政治多元化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一党政治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多党政治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过渡等。该论文的主题是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新经济政策的推行</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苏联模式的形成</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赫鲁晓夫上台执政</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戈尔巴乔夫的改革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为了阻止戈尔巴乔夫将苏联变成一个邦联制国家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苏联部分高级领导人的行动是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签署《凡尔赛条约》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发动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八一九事件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签署《阿拉木图宣言》</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签署《苏维埃主权共和国联盟条约》</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0E9817F0-332F-4B57-B5B9-78162C0516D8}"/>
              </a:ext>
            </a:extLst>
          </p:cNvPr>
          <p:cNvSpPr/>
          <p:nvPr/>
        </p:nvSpPr>
        <p:spPr>
          <a:xfrm>
            <a:off x="2305034" y="1944877"/>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527E0513-35AA-4B26-9A6D-62DA77654387}"/>
              </a:ext>
            </a:extLst>
          </p:cNvPr>
          <p:cNvSpPr/>
          <p:nvPr/>
        </p:nvSpPr>
        <p:spPr>
          <a:xfrm>
            <a:off x="10410456" y="3976877"/>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820E809C-FF1D-48E4-B15B-97E75E7A13FD}"/>
              </a:ext>
            </a:extLst>
          </p:cNvPr>
          <p:cNvGraphicFramePr>
            <a:graphicFrameLocks noChangeAspect="1"/>
          </p:cNvGraphicFramePr>
          <p:nvPr>
            <p:extLst>
              <p:ext uri="{D42A27DB-BD31-4B8C-83A1-F6EECF244321}">
                <p14:modId xmlns:p14="http://schemas.microsoft.com/office/powerpoint/2010/main" val="64385321"/>
              </p:ext>
            </p:extLst>
          </p:nvPr>
        </p:nvGraphicFramePr>
        <p:xfrm>
          <a:off x="381000" y="1293592"/>
          <a:ext cx="8128000" cy="4270816"/>
        </p:xfrm>
        <a:graphic>
          <a:graphicData uri="http://schemas.openxmlformats.org/presentationml/2006/ole">
            <mc:AlternateContent xmlns:mc="http://schemas.openxmlformats.org/markup-compatibility/2006">
              <mc:Choice xmlns:v="urn:schemas-microsoft-com:vml" Requires="v">
                <p:oleObj spid="_x0000_s2052" name="Document" r:id="rId3" imgW="3837004" imgH="2019215" progId="Word.Document.12">
                  <p:embed/>
                </p:oleObj>
              </mc:Choice>
              <mc:Fallback>
                <p:oleObj name="Document" r:id="rId3" imgW="3837004" imgH="2019215" progId="Word.Document.12">
                  <p:embed/>
                  <p:pic>
                    <p:nvPicPr>
                      <p:cNvPr id="0" name=""/>
                      <p:cNvPicPr/>
                      <p:nvPr/>
                    </p:nvPicPr>
                    <p:blipFill>
                      <a:blip r:embed="rId4"/>
                      <a:stretch>
                        <a:fillRect/>
                      </a:stretch>
                    </p:blipFill>
                    <p:spPr>
                      <a:xfrm>
                        <a:off x="381000" y="1293592"/>
                        <a:ext cx="8128000" cy="4270816"/>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4CC6639B-7459-4E76-9581-A01179119428}"/>
              </a:ext>
            </a:extLst>
          </p:cNvPr>
          <p:cNvSpPr>
            <a:spLocks noChangeAspect="1"/>
          </p:cNvSpPr>
          <p:nvPr/>
        </p:nvSpPr>
        <p:spPr>
          <a:xfrm>
            <a:off x="381000" y="5213496"/>
            <a:ext cx="11430000" cy="8760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国家</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苏联。人物</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戈尔巴乔夫。影响</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戈尔巴乔夫改革是导致苏联解体的直接原因。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748029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4CC7D18-54EF-4464-A0DF-A5B1986B7E06}"/>
              </a:ext>
            </a:extLst>
          </p:cNvPr>
          <p:cNvSpPr>
            <a:spLocks noChangeAspect="1"/>
          </p:cNvSpPr>
          <p:nvPr/>
        </p:nvSpPr>
        <p:spPr>
          <a:xfrm>
            <a:off x="381000" y="885365"/>
            <a:ext cx="11430000" cy="53412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2</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东欧剧变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东欧剧变被西方社会称为</a:t>
            </a:r>
            <a:r>
              <a:rPr lang="en-US" altLang="zh-CN" sz="2200" dirty="0">
                <a:solidFill>
                  <a:srgbClr val="000000"/>
                </a:solidFill>
                <a:latin typeface="Times New Roman" panose="02020603050405020304" pitchFamily="18" charset="0"/>
                <a:cs typeface="Times New Roman" panose="02020603050405020304" pitchFamily="18" charset="0"/>
              </a:rPr>
              <a:t>“1989</a:t>
            </a:r>
            <a:r>
              <a:rPr lang="zh-CN" altLang="zh-CN" sz="2200" dirty="0">
                <a:solidFill>
                  <a:srgbClr val="000000"/>
                </a:solidFill>
                <a:latin typeface="Times New Roman" panose="02020603050405020304" pitchFamily="18" charset="0"/>
                <a:cs typeface="Times New Roman" panose="02020603050405020304" pitchFamily="18" charset="0"/>
              </a:rPr>
              <a:t>年革命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年代末到</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东欧各个社会主义国家由社会主义制度演变为西方资本主义制度的剧烈变化。引发这一剧变的原因不包括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西方和平演变政策的影响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东欧国家的改革获得了成功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苏联模式的弊端</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戈尔巴乔夫改革的影响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1989</a:t>
            </a:r>
            <a:r>
              <a:rPr lang="zh-CN" altLang="zh-CN" sz="2200" dirty="0">
                <a:solidFill>
                  <a:srgbClr val="000000"/>
                </a:solidFill>
                <a:latin typeface="Times New Roman" panose="02020603050405020304" pitchFamily="18" charset="0"/>
                <a:cs typeface="Times New Roman" panose="02020603050405020304" pitchFamily="18" charset="0"/>
              </a:rPr>
              <a:t>年下半年开始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东欧各国风云突变。下列不属于东欧剧变的表现的是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各国执政党纷纷丧失政权</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社会制度发生了根本性变化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民主德国和联邦德国成立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波兰人民共和国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波兰共和国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66E50CA6-474C-40DD-871C-6D525BA24279}"/>
              </a:ext>
            </a:extLst>
          </p:cNvPr>
          <p:cNvSpPr/>
          <p:nvPr/>
        </p:nvSpPr>
        <p:spPr>
          <a:xfrm>
            <a:off x="622990" y="2227100"/>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6FF0C85B-61DB-4803-B9DD-0E4F2AA4EEF7}"/>
              </a:ext>
            </a:extLst>
          </p:cNvPr>
          <p:cNvSpPr/>
          <p:nvPr/>
        </p:nvSpPr>
        <p:spPr>
          <a:xfrm>
            <a:off x="9834722" y="4168788"/>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940721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227D747-45DB-4775-B7B4-A3DFE6F4FBEB}"/>
              </a:ext>
            </a:extLst>
          </p:cNvPr>
          <p:cNvSpPr>
            <a:spLocks noChangeAspect="1"/>
          </p:cNvSpPr>
          <p:nvPr/>
        </p:nvSpPr>
        <p:spPr>
          <a:xfrm>
            <a:off x="381000" y="1088498"/>
            <a:ext cx="11430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美国政论家布热津斯基曾指出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戈尔巴乔夫的改革过程已逐渐走上了修正主义道路。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下列关于戈尔巴乔夫改革叙述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改革开始于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先以经济改革为重点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后以政治改革为重点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使苏联的经济增长速度和人民生活水平得到提高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导致苏联政治体制发生急剧变化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①③④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2.1991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日晚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克里姆林宫升起一面俄罗斯联邦的白、蓝、红三色旗。这一事件表明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苏联解体</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东欧剧变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十月革命胜利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德国统一</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01754CE0-7F95-412A-AD0F-DFAAFE2C4050}"/>
              </a:ext>
            </a:extLst>
          </p:cNvPr>
          <p:cNvSpPr/>
          <p:nvPr/>
        </p:nvSpPr>
        <p:spPr>
          <a:xfrm>
            <a:off x="4912767" y="15497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0AD9770E-9523-43B4-BD35-1CD7CC612160}"/>
              </a:ext>
            </a:extLst>
          </p:cNvPr>
          <p:cNvSpPr/>
          <p:nvPr/>
        </p:nvSpPr>
        <p:spPr>
          <a:xfrm>
            <a:off x="622989" y="3931721"/>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C6E7316-2BB5-449E-8AA9-448C9D0FE550}"/>
              </a:ext>
            </a:extLst>
          </p:cNvPr>
          <p:cNvSpPr>
            <a:spLocks noChangeAspect="1"/>
          </p:cNvSpPr>
          <p:nvPr/>
        </p:nvSpPr>
        <p:spPr>
          <a:xfrm>
            <a:off x="69850" y="910899"/>
            <a:ext cx="12052300" cy="5747535"/>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俄罗斯总统普京在回答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您怎样看待苏联解体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引用了俄罗斯家喻户晓的一句话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谁不为苏联解体而惋惜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谁就没有良心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谁想恢复过去的苏联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谁就没有头脑。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大多数俄罗斯人不想恢复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过去的苏联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主要原因是苏联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综合国力不强</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体制僵化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社会缺乏活力</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与美国争夺世界霸权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造成经济困难</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忽视科技文化的发展</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4.1992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邓小平《在武昌、深圳、珠海、上海等地的谈话要点》中指出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从一定意义上说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某种暂时复辟也是难以避免的规律性现象。一些国家出现严重挫折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社会主义好像被削弱了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但人民经受锻炼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从中吸取教训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将促进社会主义向着更加健康的方向发展。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某种暂时复辟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新经济政策的实施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苏联模式全面推行</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两极格局的瓦解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东欧剧变、苏联解体</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1606C284-0989-4B1C-B99D-F56D04AB9E9D}"/>
              </a:ext>
            </a:extLst>
          </p:cNvPr>
          <p:cNvSpPr/>
          <p:nvPr/>
        </p:nvSpPr>
        <p:spPr>
          <a:xfrm>
            <a:off x="3332323" y="1831988"/>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D3BE9742-FF41-4A41-B24B-EF8FAB7548CB}"/>
              </a:ext>
            </a:extLst>
          </p:cNvPr>
          <p:cNvSpPr/>
          <p:nvPr/>
        </p:nvSpPr>
        <p:spPr>
          <a:xfrm>
            <a:off x="11449033" y="4609055"/>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916279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589</TotalTime>
  <Words>426</Words>
  <Application>Microsoft Office PowerPoint</Application>
  <PresentationFormat>宽屏</PresentationFormat>
  <Paragraphs>83</Paragraphs>
  <Slides>13</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22" baseType="lpstr">
      <vt:lpstr>Adobe 黑体 Std R</vt:lpstr>
      <vt:lpstr>NEU-BZ-S92</vt:lpstr>
      <vt:lpstr>等线</vt:lpstr>
      <vt:lpstr>等线 Light</vt:lpstr>
      <vt:lpstr>微软雅黑</vt:lpstr>
      <vt:lpstr>Arial</vt:lpstr>
      <vt:lpstr>Times New Roman</vt:lpstr>
      <vt:lpstr>主题1</vt:lpstr>
      <vt:lpstr>Document</vt:lpstr>
      <vt:lpstr>第五单元　“冷战”后的世界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数据的收集与整理</dc:title>
  <dc:creator>Administrator</dc:creator>
  <cp:lastModifiedBy>dearedu</cp:lastModifiedBy>
  <cp:revision>100</cp:revision>
  <dcterms:created xsi:type="dcterms:W3CDTF">2018-07-26T10:36:45Z</dcterms:created>
  <dcterms:modified xsi:type="dcterms:W3CDTF">2019-01-03T09:25:20Z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