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62" r:id="rId2"/>
    <p:sldId id="264" r:id="rId3"/>
    <p:sldId id="307" r:id="rId4"/>
    <p:sldId id="308" r:id="rId5"/>
    <p:sldId id="306" r:id="rId6"/>
    <p:sldId id="309" r:id="rId7"/>
    <p:sldId id="310" r:id="rId8"/>
    <p:sldId id="311" r:id="rId9"/>
    <p:sldId id="312" r:id="rId10"/>
    <p:sldId id="313" r:id="rId11"/>
    <p:sldId id="260" r:id="rId12"/>
    <p:sldId id="314" r:id="rId13"/>
    <p:sldId id="315" r:id="rId14"/>
    <p:sldId id="316" r:id="rId15"/>
    <p:sldId id="317" r:id="rId16"/>
    <p:sldId id="31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40" autoAdjust="0"/>
    <p:restoredTop sz="94268" autoAdjust="0"/>
  </p:normalViewPr>
  <p:slideViewPr>
    <p:cSldViewPr snapToGrid="0">
      <p:cViewPr varScale="1">
        <p:scale>
          <a:sx n="84" d="100"/>
          <a:sy n="84" d="100"/>
        </p:scale>
        <p:origin x="270" y="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681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306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126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5535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89696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课前自主预习</a:t>
            </a:r>
          </a:p>
        </p:txBody>
      </p:sp>
    </p:spTree>
    <p:extLst>
      <p:ext uri="{BB962C8B-B14F-4D97-AF65-F5344CB8AC3E}">
        <p14:creationId xmlns:p14="http://schemas.microsoft.com/office/powerpoint/2010/main" val="3923296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931435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课堂基础达标</a:t>
            </a:r>
          </a:p>
        </p:txBody>
      </p:sp>
    </p:spTree>
    <p:extLst>
      <p:ext uri="{BB962C8B-B14F-4D97-AF65-F5344CB8AC3E}">
        <p14:creationId xmlns:p14="http://schemas.microsoft.com/office/powerpoint/2010/main" val="642755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929893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课后巩固提升</a:t>
            </a:r>
          </a:p>
        </p:txBody>
      </p:sp>
    </p:spTree>
    <p:extLst>
      <p:ext uri="{BB962C8B-B14F-4D97-AF65-F5344CB8AC3E}">
        <p14:creationId xmlns:p14="http://schemas.microsoft.com/office/powerpoint/2010/main" val="12099951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739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629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757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88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774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201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177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61F3-DABD-4D26-8DF9-C03C8A069B9B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225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A866C-455C-43CF-9D48-F7E46E967483}" type="datetimeFigureOut">
              <a:rPr lang="zh-CN" altLang="en-US" smtClean="0"/>
              <a:t>2019/1/3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60B6-6668-42E3-BE80-FC951F076D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82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52" r:id="rId16"/>
    <p:sldLayoutId id="21474836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第五单元　</a:t>
            </a:r>
            <a:r>
              <a:rPr lang="en-US" altLang="zh-CN" dirty="0"/>
              <a:t>“</a:t>
            </a:r>
            <a:r>
              <a:rPr lang="zh-CN" altLang="zh-CN" dirty="0"/>
              <a:t>冷战</a:t>
            </a:r>
            <a:r>
              <a:rPr lang="en-US" altLang="zh-CN" dirty="0"/>
              <a:t>”</a:t>
            </a:r>
            <a:r>
              <a:rPr lang="zh-CN" altLang="zh-CN" dirty="0"/>
              <a:t>后的世界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1C44C6D-A652-414F-A1A1-19FCC7496297}"/>
              </a:ext>
            </a:extLst>
          </p:cNvPr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新兴经济体国家的兴起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中国国内生产总值达到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5.879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万亿美元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正式超过日本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成为仅次于美国的全球第二大经济体。这主要得益于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一国两制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民族区域自治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西部大开发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E38459-D938-44E3-9400-8574F5964042}"/>
              </a:ext>
            </a:extLst>
          </p:cNvPr>
          <p:cNvSpPr/>
          <p:nvPr/>
        </p:nvSpPr>
        <p:spPr>
          <a:xfrm>
            <a:off x="3445211" y="337212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69563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DEC3D8BB-C90C-4CEB-BC30-4B3DAB99C8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473023"/>
              </p:ext>
            </p:extLst>
          </p:nvPr>
        </p:nvGraphicFramePr>
        <p:xfrm>
          <a:off x="2032000" y="2061215"/>
          <a:ext cx="8128000" cy="2989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3" imgW="3837004" imgH="1413451" progId="Word.Document.12">
                  <p:embed/>
                </p:oleObj>
              </mc:Choice>
              <mc:Fallback>
                <p:oleObj name="Document" r:id="rId3" imgW="3837004" imgH="14134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2061215"/>
                        <a:ext cx="8128000" cy="2989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42ED9FC3-846E-4DA9-B3A2-2F3F3E8AAAA2}"/>
              </a:ext>
            </a:extLst>
          </p:cNvPr>
          <p:cNvSpPr/>
          <p:nvPr/>
        </p:nvSpPr>
        <p:spPr>
          <a:xfrm>
            <a:off x="5623967" y="2407721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B065899-D194-4F76-AEE4-80B8B804A083}"/>
              </a:ext>
            </a:extLst>
          </p:cNvPr>
          <p:cNvSpPr>
            <a:spLocks noChangeAspect="1"/>
          </p:cNvSpPr>
          <p:nvPr/>
        </p:nvSpPr>
        <p:spPr>
          <a:xfrm>
            <a:off x="381000" y="1088498"/>
            <a:ext cx="11430000" cy="49350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世界政治格局经历了三次发展变化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前两次格局与多极化趋势相比的不同点是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大国作用举足轻重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具有大国强权色彩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在世界大战后形成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合作与对抗并存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苏联解体后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国际关系中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非此即彼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你死我活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逻辑逐渐失效。下列表述与这种观点相符合的是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超级大国美国独霸世界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各国间政治分歧已经消失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竞争合作、和平共处趋势增强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多极化国际格局形成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DF5026C-BAEB-4BC9-9576-AD562C275A2D}"/>
              </a:ext>
            </a:extLst>
          </p:cNvPr>
          <p:cNvSpPr/>
          <p:nvPr/>
        </p:nvSpPr>
        <p:spPr>
          <a:xfrm>
            <a:off x="668144" y="150461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43D9EE0-8DF9-4592-AC30-5E9E0D7187A9}"/>
              </a:ext>
            </a:extLst>
          </p:cNvPr>
          <p:cNvSpPr/>
          <p:nvPr/>
        </p:nvSpPr>
        <p:spPr>
          <a:xfrm>
            <a:off x="2361479" y="3954299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38172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FDCC05D-0B8F-4E3F-8C06-02E69C26E1B6}"/>
              </a:ext>
            </a:extLst>
          </p:cNvPr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美国在韩国部署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萨德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导弹防御系统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该系统已经推进到与中国近在咫尺的邻国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对中国构成巨大的潜在威胁。这表明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反对霸权主义的斗争任重道远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美国政府推行的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亚太再平衡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对中国的影响越来越大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在反恐等重大问题上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美国积极寻求国际支持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美国主导的单极格局已经形成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E4FECDB-2BDE-49ED-8F91-ED29D3BB1E84}"/>
              </a:ext>
            </a:extLst>
          </p:cNvPr>
          <p:cNvSpPr/>
          <p:nvPr/>
        </p:nvSpPr>
        <p:spPr>
          <a:xfrm>
            <a:off x="4867612" y="2791544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91804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E7B7870E-2E79-494F-9034-D19918FEA7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651655"/>
              </p:ext>
            </p:extLst>
          </p:nvPr>
        </p:nvGraphicFramePr>
        <p:xfrm>
          <a:off x="2032000" y="1533366"/>
          <a:ext cx="8128000" cy="4629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Document" r:id="rId3" imgW="4027396" imgH="2297579" progId="Word.Document.12">
                  <p:embed/>
                </p:oleObj>
              </mc:Choice>
              <mc:Fallback>
                <p:oleObj name="Document" r:id="rId3" imgW="4027396" imgH="22975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533366"/>
                        <a:ext cx="8128000" cy="46294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88178742-853E-4FB5-91CE-164C34780B90}"/>
              </a:ext>
            </a:extLst>
          </p:cNvPr>
          <p:cNvSpPr/>
          <p:nvPr/>
        </p:nvSpPr>
        <p:spPr>
          <a:xfrm>
            <a:off x="6448055" y="1831988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3932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E417627-D67E-4FAB-9415-ACBB56746661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它不但没有消除各大国之间的矛盾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而且埋下了更大冲突的种子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这使得资本主义的新秩序从一开始就引起了种种的不满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年代这个新秩序逐渐瓦解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年代又为新的国际危机所替代。正如法军元帅福煦所预言的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这不是和平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年的休战。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国际斗争永远都是这样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昨日还是坚定的盟友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现在却完全恢复老样子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利益的冲突导致了同盟国之间迅速变脸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演化出了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美国总统奥巴马在国情咨文中说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美国政府在过去几十年一直在等待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几十年来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美国存在的问题日益恶化。与此同时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中国却没有等待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实施经济改革。德国、印度也没有等待。这些国家没有原地踏步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也不想成为次要国家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我无法接受美国成为二等国家。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2527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859F726-4E92-4712-8776-EF8AE2F1A18A}"/>
              </a:ext>
            </a:extLst>
          </p:cNvPr>
          <p:cNvSpPr>
            <a:spLocks noChangeAspect="1"/>
          </p:cNvSpPr>
          <p:nvPr/>
        </p:nvSpPr>
        <p:spPr>
          <a:xfrm>
            <a:off x="381000" y="1165372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资本主义的新秩序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指的是一战后形成的什么国际体系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为什么不能长久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材料二反映了美苏关系发生了什么变化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这种变化形成了怎样的世界格局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材料三中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世界政治格局发展的趋势是什么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反映了美国怎样的态度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  4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综合上述材料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你认为影响世界政治格局变化的主要因素是什么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EC8AB02-971F-43BF-9E53-74B381E8E1E4}"/>
              </a:ext>
            </a:extLst>
          </p:cNvPr>
          <p:cNvSpPr>
            <a:spLocks noChangeAspect="1"/>
          </p:cNvSpPr>
          <p:nvPr/>
        </p:nvSpPr>
        <p:spPr>
          <a:xfrm>
            <a:off x="381000" y="1955260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格局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凡尔赛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华盛顿体系。原因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新秩序不但没有消除大国之间的矛盾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反而加深了各国之间的矛盾。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由联合到对抗。格局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美苏两极对峙格局。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趋势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多极化趋势。态度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极力维护自己的霸主地位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谋求进一步发展。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以经济实力为依托的国家综合实力。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552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06424DE-0554-4B7A-92C4-BF5A8A788F99}"/>
              </a:ext>
            </a:extLst>
          </p:cNvPr>
          <p:cNvSpPr>
            <a:spLocks noChangeAspect="1"/>
          </p:cNvSpPr>
          <p:nvPr/>
        </p:nvSpPr>
        <p:spPr>
          <a:xfrm>
            <a:off x="381000" y="961633"/>
            <a:ext cx="11430000" cy="57475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超级大国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超级大国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国际局势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发生了巨大的变化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这对美国地位的上升有很大影响。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后的美国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具有世界上最强大的经济和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军事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拥有大量的科技人才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是唯一的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超级大国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美国调整全球战略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核心思想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时期的美国战略一脉相承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即维护和加强美国的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领导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按照美国的价值观塑造世界。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美国凭借强大的经济和军事实力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在对外政策方面表现出浓郁的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霸权主义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世纪初以来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美国不断为伊拉克、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阿富汗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和叙利亚等国际问题所困扰。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世界格局多极化趋势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与此同时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欧盟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、俄罗斯和中国等多强的力量也有了不同程度的发展变化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并都根据新形势调整了对外战略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世界格局呈现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多极化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发展趋势。因此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美国难以建立由其主导的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单极世界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FDA6CB5-A2D2-4BDE-AA1B-A1514A93D9B2}"/>
              </a:ext>
            </a:extLst>
          </p:cNvPr>
          <p:cNvSpPr/>
          <p:nvPr/>
        </p:nvSpPr>
        <p:spPr>
          <a:xfrm>
            <a:off x="4140476" y="1841486"/>
            <a:ext cx="140236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C3A0229-ECA0-4DFF-B2F8-374EAAEE339F}"/>
              </a:ext>
            </a:extLst>
          </p:cNvPr>
          <p:cNvCxnSpPr>
            <a:cxnSpLocks/>
          </p:cNvCxnSpPr>
          <p:nvPr/>
        </p:nvCxnSpPr>
        <p:spPr>
          <a:xfrm>
            <a:off x="4140477" y="2163702"/>
            <a:ext cx="14023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85285B03-9D8B-4264-880C-E2941260E2E9}"/>
              </a:ext>
            </a:extLst>
          </p:cNvPr>
          <p:cNvSpPr/>
          <p:nvPr/>
        </p:nvSpPr>
        <p:spPr>
          <a:xfrm>
            <a:off x="7154609" y="2620419"/>
            <a:ext cx="88307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638571B-7886-4776-ABAB-FF7910D253E9}"/>
              </a:ext>
            </a:extLst>
          </p:cNvPr>
          <p:cNvCxnSpPr>
            <a:cxnSpLocks/>
          </p:cNvCxnSpPr>
          <p:nvPr/>
        </p:nvCxnSpPr>
        <p:spPr>
          <a:xfrm>
            <a:off x="7154610" y="2942635"/>
            <a:ext cx="8830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3AB4CE1A-DD54-435F-BB27-32EA898C7607}"/>
              </a:ext>
            </a:extLst>
          </p:cNvPr>
          <p:cNvSpPr/>
          <p:nvPr/>
        </p:nvSpPr>
        <p:spPr>
          <a:xfrm>
            <a:off x="1410152" y="3036842"/>
            <a:ext cx="148068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2DE287C-B251-4204-BF71-CC3088868F57}"/>
              </a:ext>
            </a:extLst>
          </p:cNvPr>
          <p:cNvCxnSpPr>
            <a:cxnSpLocks/>
          </p:cNvCxnSpPr>
          <p:nvPr/>
        </p:nvCxnSpPr>
        <p:spPr>
          <a:xfrm>
            <a:off x="1410153" y="3359058"/>
            <a:ext cx="14806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BFCAE7D1-4724-4895-9A66-3AF6F0ABEE93}"/>
              </a:ext>
            </a:extLst>
          </p:cNvPr>
          <p:cNvSpPr/>
          <p:nvPr/>
        </p:nvSpPr>
        <p:spPr>
          <a:xfrm>
            <a:off x="9457543" y="3828330"/>
            <a:ext cx="77018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814ADF9-8F12-4763-B6E9-C780F4F16C4A}"/>
              </a:ext>
            </a:extLst>
          </p:cNvPr>
          <p:cNvCxnSpPr>
            <a:cxnSpLocks/>
          </p:cNvCxnSpPr>
          <p:nvPr/>
        </p:nvCxnSpPr>
        <p:spPr>
          <a:xfrm>
            <a:off x="9457544" y="4150546"/>
            <a:ext cx="77018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F1357A23-375B-4199-914D-1CD4D5AD00DC}"/>
              </a:ext>
            </a:extLst>
          </p:cNvPr>
          <p:cNvSpPr/>
          <p:nvPr/>
        </p:nvSpPr>
        <p:spPr>
          <a:xfrm>
            <a:off x="9942120" y="4663708"/>
            <a:ext cx="138063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5834D3B-ABDC-4BCA-BD2D-8E28D260E1D9}"/>
              </a:ext>
            </a:extLst>
          </p:cNvPr>
          <p:cNvCxnSpPr>
            <a:cxnSpLocks/>
          </p:cNvCxnSpPr>
          <p:nvPr/>
        </p:nvCxnSpPr>
        <p:spPr>
          <a:xfrm>
            <a:off x="9942121" y="4985924"/>
            <a:ext cx="13806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B4157C1E-12FC-4F64-BCD0-7B99B535B73A}"/>
              </a:ext>
            </a:extLst>
          </p:cNvPr>
          <p:cNvSpPr/>
          <p:nvPr/>
        </p:nvSpPr>
        <p:spPr>
          <a:xfrm>
            <a:off x="5542842" y="5103975"/>
            <a:ext cx="128693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A3CB835-DB87-4C00-BD87-C64129E1DAF0}"/>
              </a:ext>
            </a:extLst>
          </p:cNvPr>
          <p:cNvCxnSpPr>
            <a:cxnSpLocks/>
          </p:cNvCxnSpPr>
          <p:nvPr/>
        </p:nvCxnSpPr>
        <p:spPr>
          <a:xfrm>
            <a:off x="5542843" y="5426191"/>
            <a:ext cx="12869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id="{CB8DA3AC-3D17-4672-AE46-88AF5C803DA3}"/>
              </a:ext>
            </a:extLst>
          </p:cNvPr>
          <p:cNvSpPr/>
          <p:nvPr/>
        </p:nvSpPr>
        <p:spPr>
          <a:xfrm>
            <a:off x="4971620" y="5467557"/>
            <a:ext cx="96007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3DB9AF50-C949-4ECF-A2C2-8144351173FC}"/>
              </a:ext>
            </a:extLst>
          </p:cNvPr>
          <p:cNvCxnSpPr>
            <a:cxnSpLocks/>
          </p:cNvCxnSpPr>
          <p:nvPr/>
        </p:nvCxnSpPr>
        <p:spPr>
          <a:xfrm>
            <a:off x="4971620" y="5789773"/>
            <a:ext cx="9600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635CFC9A-EA65-4DF0-80B2-653D9C5E7995}"/>
              </a:ext>
            </a:extLst>
          </p:cNvPr>
          <p:cNvSpPr/>
          <p:nvPr/>
        </p:nvSpPr>
        <p:spPr>
          <a:xfrm>
            <a:off x="7752076" y="5896367"/>
            <a:ext cx="114356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7DCF861F-7949-4D5E-BC31-58796D9C9222}"/>
              </a:ext>
            </a:extLst>
          </p:cNvPr>
          <p:cNvCxnSpPr>
            <a:cxnSpLocks/>
          </p:cNvCxnSpPr>
          <p:nvPr/>
        </p:nvCxnSpPr>
        <p:spPr>
          <a:xfrm>
            <a:off x="7752077" y="6218583"/>
            <a:ext cx="114356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F51D487-038C-49CD-BA46-2F986E9A5AEB}"/>
              </a:ext>
            </a:extLst>
          </p:cNvPr>
          <p:cNvSpPr>
            <a:spLocks noChangeAspect="1"/>
          </p:cNvSpPr>
          <p:nvPr/>
        </p:nvSpPr>
        <p:spPr>
          <a:xfrm>
            <a:off x="0" y="885567"/>
            <a:ext cx="12280900" cy="574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欧盟与日本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欧盟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两极格局瓦解后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世界呈现出多极化发展趋势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西欧只有进一步深化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联合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才能更强大。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:1991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欧共体首脑会议在荷兰的马斯特里赫特召开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会议签订《欧洲联盟条约》。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欧共体改称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欧盟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欧盟成员国之间相互依存、不断合作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通过一体化建立的协商合作机制解决了许多矛盾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为欧洲的发展提供了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和平稳定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的政治环境。从欧共体到欧盟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其发展不仅表明欧洲一体化向纵深迈进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而且更显示出欧盟已经成为一支重要的力量。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日本崛起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日本的人均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国民生产总值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已居发达国家前列。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日本还试图进一步推进其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的战略目标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争取成为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安理会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常任理事国。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军事方面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日本为了加快向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军事大国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迈进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军费支出不断増加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引起周边邻国的不满和警惕。日本国内始终有一股势力不愿承认对华侵略战争的罪行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始终把中国作为潜在的对手和敌人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力图获取日本在东亚的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优势地位。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45C05C1-D4C2-4147-978F-F003D7097705}"/>
              </a:ext>
            </a:extLst>
          </p:cNvPr>
          <p:cNvSpPr/>
          <p:nvPr/>
        </p:nvSpPr>
        <p:spPr>
          <a:xfrm>
            <a:off x="9378520" y="1762463"/>
            <a:ext cx="98467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59ABD6D-3F3C-47BE-A0D8-DE2B38D54BFB}"/>
              </a:ext>
            </a:extLst>
          </p:cNvPr>
          <p:cNvCxnSpPr>
            <a:cxnSpLocks/>
          </p:cNvCxnSpPr>
          <p:nvPr/>
        </p:nvCxnSpPr>
        <p:spPr>
          <a:xfrm>
            <a:off x="9378521" y="2084679"/>
            <a:ext cx="9846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986353EB-EC30-4F99-82A6-A2B1BE2D7A43}"/>
              </a:ext>
            </a:extLst>
          </p:cNvPr>
          <p:cNvSpPr/>
          <p:nvPr/>
        </p:nvSpPr>
        <p:spPr>
          <a:xfrm>
            <a:off x="1555321" y="2563974"/>
            <a:ext cx="99596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C909ED9-AE17-408F-AFAB-2BDBD0847FEC}"/>
              </a:ext>
            </a:extLst>
          </p:cNvPr>
          <p:cNvCxnSpPr>
            <a:cxnSpLocks/>
          </p:cNvCxnSpPr>
          <p:nvPr/>
        </p:nvCxnSpPr>
        <p:spPr>
          <a:xfrm>
            <a:off x="1555321" y="2886190"/>
            <a:ext cx="9959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9E3DEDD7-9C11-4F3C-9C50-A2E321D8EF23}"/>
              </a:ext>
            </a:extLst>
          </p:cNvPr>
          <p:cNvSpPr/>
          <p:nvPr/>
        </p:nvSpPr>
        <p:spPr>
          <a:xfrm>
            <a:off x="2379410" y="3429000"/>
            <a:ext cx="145881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F3739C2-0FCF-4544-9EDA-28F28EE5011C}"/>
              </a:ext>
            </a:extLst>
          </p:cNvPr>
          <p:cNvCxnSpPr>
            <a:cxnSpLocks/>
          </p:cNvCxnSpPr>
          <p:nvPr/>
        </p:nvCxnSpPr>
        <p:spPr>
          <a:xfrm>
            <a:off x="2379410" y="3751216"/>
            <a:ext cx="14588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6339733C-B649-43B8-80B0-D05AB964C19B}"/>
              </a:ext>
            </a:extLst>
          </p:cNvPr>
          <p:cNvSpPr/>
          <p:nvPr/>
        </p:nvSpPr>
        <p:spPr>
          <a:xfrm>
            <a:off x="5131076" y="4577630"/>
            <a:ext cx="19555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1B46F99-95C1-4549-B840-43337B021EF4}"/>
              </a:ext>
            </a:extLst>
          </p:cNvPr>
          <p:cNvCxnSpPr>
            <a:cxnSpLocks/>
          </p:cNvCxnSpPr>
          <p:nvPr/>
        </p:nvCxnSpPr>
        <p:spPr>
          <a:xfrm>
            <a:off x="5131077" y="4899846"/>
            <a:ext cx="19555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55D627C2-0607-4BA8-9CE0-49D599AC6161}"/>
              </a:ext>
            </a:extLst>
          </p:cNvPr>
          <p:cNvSpPr/>
          <p:nvPr/>
        </p:nvSpPr>
        <p:spPr>
          <a:xfrm>
            <a:off x="9092908" y="5022130"/>
            <a:ext cx="114329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C9F8D8D-0A67-4DD7-ADEC-A402CC363D1A}"/>
              </a:ext>
            </a:extLst>
          </p:cNvPr>
          <p:cNvCxnSpPr>
            <a:cxnSpLocks/>
          </p:cNvCxnSpPr>
          <p:nvPr/>
        </p:nvCxnSpPr>
        <p:spPr>
          <a:xfrm>
            <a:off x="9092909" y="5344346"/>
            <a:ext cx="11432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D36DC048-0453-4CB9-91E6-205CA4B15969}"/>
              </a:ext>
            </a:extLst>
          </p:cNvPr>
          <p:cNvSpPr/>
          <p:nvPr/>
        </p:nvSpPr>
        <p:spPr>
          <a:xfrm>
            <a:off x="4102376" y="5418192"/>
            <a:ext cx="15491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1CE245A-0940-4D95-B8EE-D5BAD2E51FA3}"/>
              </a:ext>
            </a:extLst>
          </p:cNvPr>
          <p:cNvCxnSpPr>
            <a:cxnSpLocks/>
          </p:cNvCxnSpPr>
          <p:nvPr/>
        </p:nvCxnSpPr>
        <p:spPr>
          <a:xfrm>
            <a:off x="4102377" y="5740408"/>
            <a:ext cx="15491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39004EF-0F2E-4C59-AB5D-22CDB9A3D771}"/>
              </a:ext>
            </a:extLst>
          </p:cNvPr>
          <p:cNvSpPr>
            <a:spLocks noChangeAspect="1"/>
          </p:cNvSpPr>
          <p:nvPr/>
        </p:nvSpPr>
        <p:spPr>
          <a:xfrm>
            <a:off x="381000" y="271355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新兴经济体国家的兴起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中国崛起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中国自改革开放以来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经济发展迅速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取得了举世瞩目的成就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国际地位日益提高。中国作为最大的发展中国家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联合国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和世界事务中发挥了大国的作用。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中国国内生产总值达到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5.879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万亿美元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正式超过日本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成为仅次于美国的全球第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二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大经济体。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9D25B23-2D0B-4BF3-A76A-BEFBBEC6C0BB}"/>
              </a:ext>
            </a:extLst>
          </p:cNvPr>
          <p:cNvSpPr/>
          <p:nvPr/>
        </p:nvSpPr>
        <p:spPr>
          <a:xfrm>
            <a:off x="4298521" y="3591264"/>
            <a:ext cx="119916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B54EE30-B23A-48A3-AF97-798D63016A27}"/>
              </a:ext>
            </a:extLst>
          </p:cNvPr>
          <p:cNvCxnSpPr>
            <a:cxnSpLocks/>
          </p:cNvCxnSpPr>
          <p:nvPr/>
        </p:nvCxnSpPr>
        <p:spPr>
          <a:xfrm>
            <a:off x="4298521" y="3913480"/>
            <a:ext cx="119916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40CE5341-B9CC-4532-9ADF-727D568B8ABE}"/>
              </a:ext>
            </a:extLst>
          </p:cNvPr>
          <p:cNvSpPr/>
          <p:nvPr/>
        </p:nvSpPr>
        <p:spPr>
          <a:xfrm>
            <a:off x="9152743" y="3966598"/>
            <a:ext cx="75643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9A5870B-3E7F-4974-8548-2CDE135016A8}"/>
              </a:ext>
            </a:extLst>
          </p:cNvPr>
          <p:cNvCxnSpPr>
            <a:cxnSpLocks/>
          </p:cNvCxnSpPr>
          <p:nvPr/>
        </p:nvCxnSpPr>
        <p:spPr>
          <a:xfrm>
            <a:off x="9152743" y="4288814"/>
            <a:ext cx="7564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04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8F8CEEB-D4FA-40D0-AE18-D068E56239B0}"/>
              </a:ext>
            </a:extLst>
          </p:cNvPr>
          <p:cNvSpPr>
            <a:spLocks noChangeAspect="1"/>
          </p:cNvSpPr>
          <p:nvPr/>
        </p:nvSpPr>
        <p:spPr>
          <a:xfrm>
            <a:off x="381000" y="1291630"/>
            <a:ext cx="11430000" cy="45287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超级大国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美国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两极格局瓦解后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世界上唯一的超级大国是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俄罗斯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当今世界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欧盟、日本、中国、俄罗斯等国家和国家联盟在国际事务中发挥着重要作用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;2010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中国、俄罗斯、印度、南非和巴西组成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金砖国家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在世界舞台上引人注目。这表明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世界多极化趋势加强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美国世界的霸权地位崩溃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世界贸易自由化趋势加强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世界经济区域集团化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08D3A66-0120-4C04-8CDF-EE0EC6404617}"/>
              </a:ext>
            </a:extLst>
          </p:cNvPr>
          <p:cNvSpPr/>
          <p:nvPr/>
        </p:nvSpPr>
        <p:spPr>
          <a:xfrm>
            <a:off x="5940409" y="17529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2A1B11-B90F-418A-AD24-01C2EE60758F}"/>
              </a:ext>
            </a:extLst>
          </p:cNvPr>
          <p:cNvSpPr/>
          <p:nvPr/>
        </p:nvSpPr>
        <p:spPr>
          <a:xfrm>
            <a:off x="939078" y="3751100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EB4EA8AE-0613-4274-9504-F6FCD278A5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541934"/>
              </p:ext>
            </p:extLst>
          </p:nvPr>
        </p:nvGraphicFramePr>
        <p:xfrm>
          <a:off x="2032000" y="1473752"/>
          <a:ext cx="8128000" cy="4697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3837004" imgH="2221137" progId="Word.Document.12">
                  <p:embed/>
                </p:oleObj>
              </mc:Choice>
              <mc:Fallback>
                <p:oleObj name="Document" r:id="rId3" imgW="3837004" imgH="22211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2000" y="1473752"/>
                        <a:ext cx="8128000" cy="4697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556FA8C6-A759-4BB3-A15C-7232FA184F5A}"/>
              </a:ext>
            </a:extLst>
          </p:cNvPr>
          <p:cNvSpPr/>
          <p:nvPr/>
        </p:nvSpPr>
        <p:spPr>
          <a:xfrm>
            <a:off x="9405745" y="18545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9433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3F45226-4913-4F5C-ADA7-87963593CF3A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日本不断增加军费支出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主张摆脱美国控制的《日本可以说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》一书广为流传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日本向海外派兵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谋求成为安理会常任理事国。上述现象主要说明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日本成为资本主义经济大国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美国已经丧失世界霸主地位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日本拒绝承认第二次世界大战罪行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日本谋求世界政治大国的地位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C7ECEEA-D647-4E84-A7B5-053DCE625DB4}"/>
              </a:ext>
            </a:extLst>
          </p:cNvPr>
          <p:cNvSpPr/>
          <p:nvPr/>
        </p:nvSpPr>
        <p:spPr>
          <a:xfrm>
            <a:off x="2598545" y="2972166"/>
            <a:ext cx="311182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00016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E3ED9E32-C10F-4145-AA99-FE97AB0F6B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984439"/>
              </p:ext>
            </p:extLst>
          </p:nvPr>
        </p:nvGraphicFramePr>
        <p:xfrm>
          <a:off x="1599642" y="1142999"/>
          <a:ext cx="7925358" cy="7459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3" imgW="3837004" imgH="3617280" progId="Word.Document.12">
                  <p:embed/>
                </p:oleObj>
              </mc:Choice>
              <mc:Fallback>
                <p:oleObj name="Document" r:id="rId3" imgW="3837004" imgH="36172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99642" y="1142999"/>
                        <a:ext cx="7925358" cy="74597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08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CFF28C-A93A-420C-BAC7-9DC2F99225F2}"/>
              </a:ext>
            </a:extLst>
          </p:cNvPr>
          <p:cNvSpPr>
            <a:spLocks noChangeAspect="1"/>
          </p:cNvSpPr>
          <p:nvPr/>
        </p:nvSpPr>
        <p:spPr>
          <a:xfrm>
            <a:off x="381000" y="1251838"/>
            <a:ext cx="11430000" cy="25010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年代欧洲一体化进程的特点。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概括欧洲联盟成立的背景。它的成立对欧洲和世界产生了什么影响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5C1696A-3845-400E-8143-13C165AEF2C5}"/>
              </a:ext>
            </a:extLst>
          </p:cNvPr>
          <p:cNvSpPr>
            <a:spLocks noChangeAspect="1"/>
          </p:cNvSpPr>
          <p:nvPr/>
        </p:nvSpPr>
        <p:spPr>
          <a:xfrm>
            <a:off x="381000" y="1710460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以西欧国家为主导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以经济一体化推动欧洲一体化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持续时间长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过程复杂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屡遭挑战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建立超国家权力机构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成员国逐渐增多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规模逐渐扩大。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答出三点即可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FF00FF"/>
              </a:solidFill>
              <a:latin typeface="Times New Roman" panose="02020603050405020304" pitchFamily="18" charset="0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欧共体经济不断发展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成员国间的合作不断加强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东欧剧变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苏联解体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和平与发展成为时代主题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世界政治格局多极化趋势加强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经济全球化趋势加强。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答出三点即可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对欧洲的影响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密切了欧洲各国的经济联系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加速了欧洲经济的发展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有利于欧洲的和平与稳定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推动欧洲一体化向纵深发展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提高了欧洲国家的国际地位。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答出一点即可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对世界的影响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冲击了美国的霸权主义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促进了世界多极化趋势的发展。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03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495F55C3-BCB8-43E4-BE41-79890888AFFD}" vid="{85AAE06D-575B-4811-9F45-F30046BE44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592</TotalTime>
  <Words>517</Words>
  <Application>Microsoft Office PowerPoint</Application>
  <PresentationFormat>宽屏</PresentationFormat>
  <Paragraphs>80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Adobe 黑体 Std R</vt:lpstr>
      <vt:lpstr>NEU-BZ-S92</vt:lpstr>
      <vt:lpstr>等线</vt:lpstr>
      <vt:lpstr>等线 Light</vt:lpstr>
      <vt:lpstr>微软雅黑</vt:lpstr>
      <vt:lpstr>Arial</vt:lpstr>
      <vt:lpstr>Times New Roman</vt:lpstr>
      <vt:lpstr>主题1</vt:lpstr>
      <vt:lpstr>Document</vt:lpstr>
      <vt:lpstr>第五单元　“冷战”后的世界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　数据的收集与整理</dc:title>
  <dc:creator>Administrator</dc:creator>
  <cp:lastModifiedBy>dearedu</cp:lastModifiedBy>
  <cp:revision>101</cp:revision>
  <dcterms:created xsi:type="dcterms:W3CDTF">2018-07-26T10:36:45Z</dcterms:created>
  <dcterms:modified xsi:type="dcterms:W3CDTF">2019-01-03T09:25:10Z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