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sldIdLst>
    <p:sldId id="262" r:id="rId2"/>
    <p:sldId id="264" r:id="rId3"/>
    <p:sldId id="307" r:id="rId4"/>
    <p:sldId id="308" r:id="rId5"/>
    <p:sldId id="306" r:id="rId6"/>
    <p:sldId id="309" r:id="rId7"/>
    <p:sldId id="310" r:id="rId8"/>
    <p:sldId id="260" r:id="rId9"/>
    <p:sldId id="311" r:id="rId10"/>
    <p:sldId id="312" r:id="rId11"/>
    <p:sldId id="313" r:id="rId12"/>
    <p:sldId id="314" r:id="rId13"/>
    <p:sldId id="31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00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299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213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02170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89696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课前自主预习</a:t>
            </a:r>
          </a:p>
        </p:txBody>
      </p:sp>
    </p:spTree>
    <p:extLst>
      <p:ext uri="{BB962C8B-B14F-4D97-AF65-F5344CB8AC3E}">
        <p14:creationId xmlns:p14="http://schemas.microsoft.com/office/powerpoint/2010/main" val="13396301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931435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课堂基础达标</a:t>
            </a:r>
          </a:p>
        </p:txBody>
      </p:sp>
    </p:spTree>
    <p:extLst>
      <p:ext uri="{BB962C8B-B14F-4D97-AF65-F5344CB8AC3E}">
        <p14:creationId xmlns:p14="http://schemas.microsoft.com/office/powerpoint/2010/main" val="28570601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929893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课后巩固提升</a:t>
            </a:r>
          </a:p>
        </p:txBody>
      </p:sp>
    </p:spTree>
    <p:extLst>
      <p:ext uri="{BB962C8B-B14F-4D97-AF65-F5344CB8AC3E}">
        <p14:creationId xmlns:p14="http://schemas.microsoft.com/office/powerpoint/2010/main" val="23767559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412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688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089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537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664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225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83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383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851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52" r:id="rId16"/>
    <p:sldLayoutId id="214748365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第五单元　</a:t>
            </a:r>
            <a:r>
              <a:rPr lang="en-US" altLang="zh-CN" dirty="0"/>
              <a:t>“</a:t>
            </a:r>
            <a:r>
              <a:rPr lang="zh-CN" altLang="zh-CN" dirty="0"/>
              <a:t>冷战</a:t>
            </a:r>
            <a:r>
              <a:rPr lang="en-US" altLang="zh-CN" dirty="0"/>
              <a:t>”</a:t>
            </a:r>
            <a:r>
              <a:rPr lang="zh-CN" altLang="zh-CN" dirty="0"/>
              <a:t>后的世界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77313DE-E927-475C-A413-05008ADD56DB}"/>
              </a:ext>
            </a:extLst>
          </p:cNvPr>
          <p:cNvSpPr>
            <a:spLocks noChangeAspect="1"/>
          </p:cNvSpPr>
          <p:nvPr/>
        </p:nvSpPr>
        <p:spPr>
          <a:xfrm>
            <a:off x="381000" y="1088498"/>
            <a:ext cx="11430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习近平主席在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年上合组织青岛峰会上说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只有加强团结协作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深化和平合作、平等相待、开放包容、共赢共享的伙伴关系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才能实现持久稳定和发展。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以下史实中能印证这一观点的是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萨拉热窝事件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对峙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欧盟的建立和发展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中国加入世界贸易组织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中国的对外贸易总额从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年的四千多亿美元发展到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年的四万多亿美元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成为世界第一大贸易国。推动中国对外贸易总额持续增长的一个重要因素是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中国恢复在联合国的合法席位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中国实行家庭联产承包责任制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中国加入世界贸易组织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闭关锁国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0DEB830-D891-4F67-A753-3E4BD861D5A0}"/>
              </a:ext>
            </a:extLst>
          </p:cNvPr>
          <p:cNvSpPr/>
          <p:nvPr/>
        </p:nvSpPr>
        <p:spPr>
          <a:xfrm>
            <a:off x="927789" y="1933588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6EA8CCB-7CD9-476E-ABC1-D0DF17542383}"/>
              </a:ext>
            </a:extLst>
          </p:cNvPr>
          <p:cNvSpPr/>
          <p:nvPr/>
        </p:nvSpPr>
        <p:spPr>
          <a:xfrm>
            <a:off x="11268411" y="4010744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889838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5CF5891-C59E-4927-92A9-E11005E0CE04}"/>
              </a:ext>
            </a:extLst>
          </p:cNvPr>
          <p:cNvSpPr>
            <a:spLocks noChangeAspect="1"/>
          </p:cNvSpPr>
          <p:nvPr/>
        </p:nvSpPr>
        <p:spPr>
          <a:xfrm>
            <a:off x="381000" y="1697895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我和你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心连心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同住地球村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这首歌曲唱出了世界人民的美好心声。阅读材料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【文明共建的时代】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习近平主席提出共建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丝绸之路经济带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世纪海上丝绸之路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的重大倡议。近年来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作为推动中国与世界共享发展成果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同时也为全球可持续增长提供新思路和新方案的伟大实践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一带一路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倡议得到国际社会的广泛认同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并取得积极成果。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一带一路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倡议适应了世界经济发展的什么趋势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为了顺应这一趋势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中国于哪一年加入了世界贸易组织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E00A6A4-F989-4D80-97CB-5C9A0647C83C}"/>
              </a:ext>
            </a:extLst>
          </p:cNvPr>
          <p:cNvSpPr>
            <a:spLocks noChangeAspect="1"/>
          </p:cNvSpPr>
          <p:nvPr/>
        </p:nvSpPr>
        <p:spPr>
          <a:xfrm>
            <a:off x="533400" y="5160105"/>
            <a:ext cx="8128000" cy="12602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经济全球化。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89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F6579F3-3D45-4E17-B51C-369AB80A0E5E}"/>
              </a:ext>
            </a:extLst>
          </p:cNvPr>
          <p:cNvSpPr>
            <a:spLocks noChangeAspect="1"/>
          </p:cNvSpPr>
          <p:nvPr/>
        </p:nvSpPr>
        <p:spPr>
          <a:xfrm>
            <a:off x="381000" y="1696068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【机遇与挑战的时代】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就中国加入世贸组织问题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中美双方经过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年的谈判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日以克林顿总统签署参众两院通过的议案成为美国法律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从而画上了一个圆满的句号。在这次谈判过程中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中美双方本着互谅互让、平等协商的精神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努力工作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最终取得了令双方满意的结果。有评论说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中美达成中国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的协议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双方都是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赢家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世界贸易组织是哪一年成立的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既然谈判如此艰难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中国为什么还要加入世贸组织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105048C-DE29-4A92-9E97-C6EFECCEEFA0}"/>
              </a:ext>
            </a:extLst>
          </p:cNvPr>
          <p:cNvSpPr>
            <a:spLocks noChangeAspect="1"/>
          </p:cNvSpPr>
          <p:nvPr/>
        </p:nvSpPr>
        <p:spPr>
          <a:xfrm>
            <a:off x="381000" y="4400763"/>
            <a:ext cx="11430000" cy="12822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1995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年。顺应经济全球化的趋势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进一步扩大对外开放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更好地促进中国经济的发展。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其他答案言之有理亦可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81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80CB3E4-4D13-4B2C-B109-DF787F9B9295}"/>
              </a:ext>
            </a:extLst>
          </p:cNvPr>
          <p:cNvSpPr>
            <a:spLocks noChangeAspect="1"/>
          </p:cNvSpPr>
          <p:nvPr/>
        </p:nvSpPr>
        <p:spPr>
          <a:xfrm>
            <a:off x="381000" y="1696068"/>
            <a:ext cx="11430000" cy="25010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【对话与合作的时代】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美国宣布将对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亿美元中国出口商品征收关税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并对中国实行贸易限制。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在国际经济交往中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作为发展中的大国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中国应该如何应对摩擦与分歧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请写出你的建议。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6F4C699-7A77-4CD2-87A9-AC142EA740AD}"/>
              </a:ext>
            </a:extLst>
          </p:cNvPr>
          <p:cNvSpPr>
            <a:spLocks noChangeAspect="1"/>
          </p:cNvSpPr>
          <p:nvPr/>
        </p:nvSpPr>
        <p:spPr>
          <a:xfrm>
            <a:off x="381000" y="3665990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应尽量避免敌对和摩擦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加强友好交流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熟悉世贸组织规则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在其框架内寻求解决方法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加强与其他国家的沟通与交流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实现合作与双赢。同时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面对他国的挑衅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我们应做有力的反击。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言之有理即可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58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3AAFD34-BDDD-4DD2-88C7-0AA983783582}"/>
              </a:ext>
            </a:extLst>
          </p:cNvPr>
          <p:cNvSpPr>
            <a:spLocks noChangeAspect="1"/>
          </p:cNvSpPr>
          <p:nvPr/>
        </p:nvSpPr>
        <p:spPr>
          <a:xfrm>
            <a:off x="381000" y="1901028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联合国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联合国诞生。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宗旨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维持国际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和平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并为此目的采取有效集体办法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以防止和消除对和平的威胁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制止侵略行为或其他对和平的破坏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并以和平的方法和依正义及国际法的原则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调整或解决足以破坏和平的国际争端或情势。发展国际间以尊重人民平等权利及自决原则为根据的友好关系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并采取其他适当办法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以增强普遍和平。促成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国际合作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以解决国际间属于经济、社会、文化及人类福利性质的国际问题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不分种族、性别、语言或宗教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增进并激励对于全体人类的人权及基本自由的尊重。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C90C5A3-4033-438D-B465-9498BBBB5BBF}"/>
              </a:ext>
            </a:extLst>
          </p:cNvPr>
          <p:cNvSpPr/>
          <p:nvPr/>
        </p:nvSpPr>
        <p:spPr>
          <a:xfrm>
            <a:off x="1374699" y="2372063"/>
            <a:ext cx="95081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70907DB-075D-4913-9426-35CC80FC0469}"/>
              </a:ext>
            </a:extLst>
          </p:cNvPr>
          <p:cNvCxnSpPr>
            <a:cxnSpLocks/>
          </p:cNvCxnSpPr>
          <p:nvPr/>
        </p:nvCxnSpPr>
        <p:spPr>
          <a:xfrm>
            <a:off x="1374699" y="2694279"/>
            <a:ext cx="9508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8A20371E-EDF0-4E59-9832-8FA461BA90D4}"/>
              </a:ext>
            </a:extLst>
          </p:cNvPr>
          <p:cNvSpPr/>
          <p:nvPr/>
        </p:nvSpPr>
        <p:spPr>
          <a:xfrm>
            <a:off x="2505174" y="2788033"/>
            <a:ext cx="99526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A1F8920-F34D-4E70-8FB4-85EBC40B7780}"/>
              </a:ext>
            </a:extLst>
          </p:cNvPr>
          <p:cNvCxnSpPr>
            <a:cxnSpLocks/>
          </p:cNvCxnSpPr>
          <p:nvPr/>
        </p:nvCxnSpPr>
        <p:spPr>
          <a:xfrm>
            <a:off x="2505175" y="3110249"/>
            <a:ext cx="9952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C22D8D58-817A-444F-A46A-D3DDF14B3F9C}"/>
              </a:ext>
            </a:extLst>
          </p:cNvPr>
          <p:cNvSpPr/>
          <p:nvPr/>
        </p:nvSpPr>
        <p:spPr>
          <a:xfrm>
            <a:off x="6277252" y="3987080"/>
            <a:ext cx="144434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7852F6B-13FF-4213-8CB7-7497B1793124}"/>
              </a:ext>
            </a:extLst>
          </p:cNvPr>
          <p:cNvCxnSpPr>
            <a:cxnSpLocks/>
          </p:cNvCxnSpPr>
          <p:nvPr/>
        </p:nvCxnSpPr>
        <p:spPr>
          <a:xfrm>
            <a:off x="6277252" y="4309296"/>
            <a:ext cx="14443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51BB722-14AB-4332-B8D2-E1046C9A93DE}"/>
              </a:ext>
            </a:extLst>
          </p:cNvPr>
          <p:cNvSpPr>
            <a:spLocks noChangeAspect="1"/>
          </p:cNvSpPr>
          <p:nvPr/>
        </p:nvSpPr>
        <p:spPr>
          <a:xfrm>
            <a:off x="381000" y="1088498"/>
            <a:ext cx="11430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联合国的一些政策不仅反映了广大发展中国家的强烈愿望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而且符合世界经济发展的总体利益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经济全球化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的发展。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在促进国际经济合作与发展方面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联合国挑起了重担。它积极筹集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资金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向亚、非、拉国家提供各种无偿援助项目。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在维护国际和平方面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联合国安理会经常开会讨论制止世界各地的冲突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力促冲突各方坐在一起商讨解决办法。同时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联合国还派出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维和部队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维护所派驻地区的和平与稳定。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中国与联合国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中国是联合国的坚定支持者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也是重要的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合作伙伴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参与活动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作为联合国创始会员国和安理会常任理事国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中国始终坚持在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和平共处五项原则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同世界各国建立和发展友好关系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积极参与联合国各领域活动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支持联合国为维护和平、促进发展发挥核心作用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以实际行动履行对《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联合国宪章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》的承诺。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AEAEC01-9FEE-4D1D-A05C-A271EABA308C}"/>
              </a:ext>
            </a:extLst>
          </p:cNvPr>
          <p:cNvSpPr/>
          <p:nvPr/>
        </p:nvSpPr>
        <p:spPr>
          <a:xfrm>
            <a:off x="2356832" y="1954374"/>
            <a:ext cx="16507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7DF6912-B9F9-4406-8B21-E97C7EEE210F}"/>
              </a:ext>
            </a:extLst>
          </p:cNvPr>
          <p:cNvCxnSpPr>
            <a:cxnSpLocks/>
          </p:cNvCxnSpPr>
          <p:nvPr/>
        </p:nvCxnSpPr>
        <p:spPr>
          <a:xfrm>
            <a:off x="2356833" y="2276590"/>
            <a:ext cx="16507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1E6DE999-297F-4900-8695-C52C1F218FC4}"/>
              </a:ext>
            </a:extLst>
          </p:cNvPr>
          <p:cNvSpPr/>
          <p:nvPr/>
        </p:nvSpPr>
        <p:spPr>
          <a:xfrm>
            <a:off x="9107587" y="2372064"/>
            <a:ext cx="7363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0EF4E48-AD6C-4799-A60B-60C93457442B}"/>
              </a:ext>
            </a:extLst>
          </p:cNvPr>
          <p:cNvCxnSpPr>
            <a:cxnSpLocks/>
          </p:cNvCxnSpPr>
          <p:nvPr/>
        </p:nvCxnSpPr>
        <p:spPr>
          <a:xfrm>
            <a:off x="9107588" y="2694280"/>
            <a:ext cx="7363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25C207FB-4E2A-4183-B50B-90F3D4DCEEED}"/>
              </a:ext>
            </a:extLst>
          </p:cNvPr>
          <p:cNvSpPr/>
          <p:nvPr/>
        </p:nvSpPr>
        <p:spPr>
          <a:xfrm>
            <a:off x="5687055" y="3591263"/>
            <a:ext cx="153783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54F9E09-9354-475B-B2A4-6C0BD13D7252}"/>
              </a:ext>
            </a:extLst>
          </p:cNvPr>
          <p:cNvCxnSpPr>
            <a:cxnSpLocks/>
          </p:cNvCxnSpPr>
          <p:nvPr/>
        </p:nvCxnSpPr>
        <p:spPr>
          <a:xfrm>
            <a:off x="5687055" y="3913479"/>
            <a:ext cx="15378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F5CF6958-1405-46D8-838D-485EC320E227}"/>
              </a:ext>
            </a:extLst>
          </p:cNvPr>
          <p:cNvSpPr/>
          <p:nvPr/>
        </p:nvSpPr>
        <p:spPr>
          <a:xfrm>
            <a:off x="6653667" y="4371863"/>
            <a:ext cx="139495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67376C9-399D-435A-B7F4-D7E8B251D291}"/>
              </a:ext>
            </a:extLst>
          </p:cNvPr>
          <p:cNvCxnSpPr>
            <a:cxnSpLocks/>
          </p:cNvCxnSpPr>
          <p:nvPr/>
        </p:nvCxnSpPr>
        <p:spPr>
          <a:xfrm>
            <a:off x="6653667" y="4694079"/>
            <a:ext cx="139495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17C252E0-35E1-4551-944C-E4DFEC4A5629}"/>
              </a:ext>
            </a:extLst>
          </p:cNvPr>
          <p:cNvSpPr/>
          <p:nvPr/>
        </p:nvSpPr>
        <p:spPr>
          <a:xfrm>
            <a:off x="9739766" y="4799174"/>
            <a:ext cx="192165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53F7F11-BB1C-495F-85DB-22DE8783FEDD}"/>
              </a:ext>
            </a:extLst>
          </p:cNvPr>
          <p:cNvCxnSpPr>
            <a:cxnSpLocks/>
          </p:cNvCxnSpPr>
          <p:nvPr/>
        </p:nvCxnSpPr>
        <p:spPr>
          <a:xfrm>
            <a:off x="9739766" y="5121390"/>
            <a:ext cx="19216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D07A81DA-C553-421F-93EB-38653A324392}"/>
              </a:ext>
            </a:extLst>
          </p:cNvPr>
          <p:cNvSpPr/>
          <p:nvPr/>
        </p:nvSpPr>
        <p:spPr>
          <a:xfrm>
            <a:off x="381000" y="5180219"/>
            <a:ext cx="73025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8DBFB79-D8A7-4A55-BEF1-8E73A922FAB7}"/>
              </a:ext>
            </a:extLst>
          </p:cNvPr>
          <p:cNvCxnSpPr>
            <a:cxnSpLocks/>
          </p:cNvCxnSpPr>
          <p:nvPr/>
        </p:nvCxnSpPr>
        <p:spPr>
          <a:xfrm>
            <a:off x="381000" y="5502435"/>
            <a:ext cx="7302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374440AF-7045-4402-9D48-D754D7044388}"/>
              </a:ext>
            </a:extLst>
          </p:cNvPr>
          <p:cNvSpPr/>
          <p:nvPr/>
        </p:nvSpPr>
        <p:spPr>
          <a:xfrm>
            <a:off x="7030432" y="5604379"/>
            <a:ext cx="170716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140D3BD7-DEEE-481B-8B1F-276175F6461E}"/>
              </a:ext>
            </a:extLst>
          </p:cNvPr>
          <p:cNvCxnSpPr>
            <a:cxnSpLocks/>
          </p:cNvCxnSpPr>
          <p:nvPr/>
        </p:nvCxnSpPr>
        <p:spPr>
          <a:xfrm>
            <a:off x="7030432" y="5926595"/>
            <a:ext cx="17071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934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0AFBA54-0CC4-4D66-A2CC-5155F30BE262}"/>
              </a:ext>
            </a:extLst>
          </p:cNvPr>
          <p:cNvSpPr>
            <a:spLocks noChangeAspect="1"/>
          </p:cNvSpPr>
          <p:nvPr/>
        </p:nvSpPr>
        <p:spPr>
          <a:xfrm>
            <a:off x="127000" y="1023372"/>
            <a:ext cx="11940822" cy="6157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世界贸易组织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世界经济日益成为一个整体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经济全球化和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区域集团化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的趋势势不可挡。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世界贸易组织于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1995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月在日内瓦正式成立。它由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关税及贸易总协定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是一个独立于联合国的永久性国际组织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经济联合国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宗旨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它致力于通过多边贸易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促进各国市场的开放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处理贸易纠纷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实现全球范围内的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贸易自由化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世界贸易组织为全球经济的交往和合作提供了规范的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平台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。世界贸易组织的建立极大地加快了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经济全球化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的进程。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中国加入世界贸易组织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2001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中国正式加入世界贸易组织。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标志着中国的对外开放进入了一个全新的阶段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有利于中国企业参与国际经济合作与分工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进一步完善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社会主义市场经济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提高人民生活水平。同时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随着市场的进一步扩大、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关税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的大幅度减让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中国企业将面临更加激烈的竞争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需要加快转型的步伐。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0DD0ABD-5A6B-493D-8AD1-6339D95ABB02}"/>
              </a:ext>
            </a:extLst>
          </p:cNvPr>
          <p:cNvSpPr/>
          <p:nvPr/>
        </p:nvSpPr>
        <p:spPr>
          <a:xfrm>
            <a:off x="9288209" y="2315619"/>
            <a:ext cx="250867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610B70E-D613-4E20-BC56-140AAF38A169}"/>
              </a:ext>
            </a:extLst>
          </p:cNvPr>
          <p:cNvCxnSpPr>
            <a:cxnSpLocks/>
          </p:cNvCxnSpPr>
          <p:nvPr/>
        </p:nvCxnSpPr>
        <p:spPr>
          <a:xfrm>
            <a:off x="9288210" y="2637835"/>
            <a:ext cx="25086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213C3D12-7D9C-49DE-8033-A2890A11D8E4}"/>
              </a:ext>
            </a:extLst>
          </p:cNvPr>
          <p:cNvSpPr/>
          <p:nvPr/>
        </p:nvSpPr>
        <p:spPr>
          <a:xfrm>
            <a:off x="8622165" y="1525396"/>
            <a:ext cx="162814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9F906D4-9EBD-458C-B9CE-8752AA0CFD3C}"/>
              </a:ext>
            </a:extLst>
          </p:cNvPr>
          <p:cNvCxnSpPr>
            <a:cxnSpLocks/>
          </p:cNvCxnSpPr>
          <p:nvPr/>
        </p:nvCxnSpPr>
        <p:spPr>
          <a:xfrm>
            <a:off x="8622166" y="1847612"/>
            <a:ext cx="16281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8D950149-1C43-4AF5-A5F9-48A3F11DA3EC}"/>
              </a:ext>
            </a:extLst>
          </p:cNvPr>
          <p:cNvSpPr/>
          <p:nvPr/>
        </p:nvSpPr>
        <p:spPr>
          <a:xfrm>
            <a:off x="3056744" y="2315619"/>
            <a:ext cx="92823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A370401-19FA-41C0-82A0-DCC2A6BF7B00}"/>
              </a:ext>
            </a:extLst>
          </p:cNvPr>
          <p:cNvCxnSpPr>
            <a:cxnSpLocks/>
          </p:cNvCxnSpPr>
          <p:nvPr/>
        </p:nvCxnSpPr>
        <p:spPr>
          <a:xfrm>
            <a:off x="3056744" y="2637835"/>
            <a:ext cx="9282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FFE0A9C2-256B-4D5B-8C0C-4057358982C0}"/>
              </a:ext>
            </a:extLst>
          </p:cNvPr>
          <p:cNvSpPr/>
          <p:nvPr/>
        </p:nvSpPr>
        <p:spPr>
          <a:xfrm>
            <a:off x="10620298" y="3105842"/>
            <a:ext cx="144470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2CD6955-1398-4021-A743-6057BA551B2C}"/>
              </a:ext>
            </a:extLst>
          </p:cNvPr>
          <p:cNvCxnSpPr>
            <a:cxnSpLocks/>
          </p:cNvCxnSpPr>
          <p:nvPr/>
        </p:nvCxnSpPr>
        <p:spPr>
          <a:xfrm>
            <a:off x="10620299" y="3428058"/>
            <a:ext cx="14447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33388619-B1F2-4089-A337-ABAA1F99F525}"/>
              </a:ext>
            </a:extLst>
          </p:cNvPr>
          <p:cNvSpPr/>
          <p:nvPr/>
        </p:nvSpPr>
        <p:spPr>
          <a:xfrm>
            <a:off x="124178" y="3523530"/>
            <a:ext cx="57122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18A7FA06-2E09-4720-BDDE-A23C2DB67DA3}"/>
              </a:ext>
            </a:extLst>
          </p:cNvPr>
          <p:cNvCxnSpPr>
            <a:cxnSpLocks/>
          </p:cNvCxnSpPr>
          <p:nvPr/>
        </p:nvCxnSpPr>
        <p:spPr>
          <a:xfrm>
            <a:off x="124178" y="3845746"/>
            <a:ext cx="5712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76922D71-F113-4EA9-942C-E0A818B24F82}"/>
              </a:ext>
            </a:extLst>
          </p:cNvPr>
          <p:cNvSpPr/>
          <p:nvPr/>
        </p:nvSpPr>
        <p:spPr>
          <a:xfrm>
            <a:off x="7671430" y="3920450"/>
            <a:ext cx="86297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15197BE-50D5-4D3D-985D-7112FAF2CB18}"/>
              </a:ext>
            </a:extLst>
          </p:cNvPr>
          <p:cNvCxnSpPr>
            <a:cxnSpLocks/>
          </p:cNvCxnSpPr>
          <p:nvPr/>
        </p:nvCxnSpPr>
        <p:spPr>
          <a:xfrm>
            <a:off x="7671430" y="4242666"/>
            <a:ext cx="8629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DE2708DA-EF78-45B9-AC10-DAB6ADD0AC4B}"/>
              </a:ext>
            </a:extLst>
          </p:cNvPr>
          <p:cNvSpPr/>
          <p:nvPr/>
        </p:nvSpPr>
        <p:spPr>
          <a:xfrm>
            <a:off x="1357414" y="4322132"/>
            <a:ext cx="174297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FA07336-5D7A-4551-9247-3741AAE1B368}"/>
              </a:ext>
            </a:extLst>
          </p:cNvPr>
          <p:cNvCxnSpPr>
            <a:cxnSpLocks/>
          </p:cNvCxnSpPr>
          <p:nvPr/>
        </p:nvCxnSpPr>
        <p:spPr>
          <a:xfrm>
            <a:off x="1357414" y="4644348"/>
            <a:ext cx="17429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250380F9-3D4E-402F-B088-22F74BDC5E4F}"/>
              </a:ext>
            </a:extLst>
          </p:cNvPr>
          <p:cNvSpPr/>
          <p:nvPr/>
        </p:nvSpPr>
        <p:spPr>
          <a:xfrm>
            <a:off x="1600477" y="5126552"/>
            <a:ext cx="95081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84421F2C-3ECB-4ACC-B5FF-D1DFB1D04068}"/>
              </a:ext>
            </a:extLst>
          </p:cNvPr>
          <p:cNvCxnSpPr>
            <a:cxnSpLocks/>
          </p:cNvCxnSpPr>
          <p:nvPr/>
        </p:nvCxnSpPr>
        <p:spPr>
          <a:xfrm>
            <a:off x="1600477" y="5448768"/>
            <a:ext cx="9508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988B0E90-3480-4886-A86D-E3104896E984}"/>
              </a:ext>
            </a:extLst>
          </p:cNvPr>
          <p:cNvSpPr/>
          <p:nvPr/>
        </p:nvSpPr>
        <p:spPr>
          <a:xfrm>
            <a:off x="2119766" y="5930972"/>
            <a:ext cx="245223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EA43DA0B-6534-4F45-B8C1-E52BF5561D07}"/>
              </a:ext>
            </a:extLst>
          </p:cNvPr>
          <p:cNvCxnSpPr>
            <a:cxnSpLocks/>
          </p:cNvCxnSpPr>
          <p:nvPr/>
        </p:nvCxnSpPr>
        <p:spPr>
          <a:xfrm>
            <a:off x="2119766" y="6253188"/>
            <a:ext cx="24522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id="{D1EBEC1A-4E0E-4624-B0BA-0E8441FDE441}"/>
              </a:ext>
            </a:extLst>
          </p:cNvPr>
          <p:cNvSpPr/>
          <p:nvPr/>
        </p:nvSpPr>
        <p:spPr>
          <a:xfrm>
            <a:off x="124178" y="6353933"/>
            <a:ext cx="84666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9241422B-2555-4B0E-B55E-C4F674634A90}"/>
              </a:ext>
            </a:extLst>
          </p:cNvPr>
          <p:cNvCxnSpPr>
            <a:cxnSpLocks/>
          </p:cNvCxnSpPr>
          <p:nvPr/>
        </p:nvCxnSpPr>
        <p:spPr>
          <a:xfrm>
            <a:off x="124178" y="6676149"/>
            <a:ext cx="84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30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7" grpId="0" animBg="1"/>
      <p:bldP spid="20" grpId="0" animBg="1"/>
      <p:bldP spid="23" grpId="0" animBg="1"/>
      <p:bldP spid="26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C1D3249-F38D-4C6F-8F34-EE25635B873F}"/>
              </a:ext>
            </a:extLst>
          </p:cNvPr>
          <p:cNvSpPr>
            <a:spLocks noChangeAspect="1"/>
          </p:cNvSpPr>
          <p:nvPr/>
        </p:nvSpPr>
        <p:spPr>
          <a:xfrm>
            <a:off x="381000" y="1063165"/>
            <a:ext cx="11430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联合国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联合国的成立反映了世界人民的和平愿望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下列关于联合国的叙述正确的是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成立联合国最初是在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年华盛顿会议上正式提出的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联合国是在二战后正式成立的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中国是其创始国之一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C.1971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届联合国大会上中国恢复在联合国合法席位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联合国对其所有会员国自始至终都是绝对公平公正平等的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名中国维和警察在海地地震中牺牲。忠魂不泯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浩气长存。为了和平的事业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远赴异国他乡的中国军人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在血与火的洗礼中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在战乱的最前沿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坚定地守护着和平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也赢得了国际社会的赞誉。这说明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我国始终支持联合国的一切行动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我国为联合国的维和事业作出了巨大的贡献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我国是联合国中唯一的负责任大国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我国始终代表发展中国家的利益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B92AA2A-9F40-4908-8697-3A385A3B1ABE}"/>
              </a:ext>
            </a:extLst>
          </p:cNvPr>
          <p:cNvSpPr/>
          <p:nvPr/>
        </p:nvSpPr>
        <p:spPr>
          <a:xfrm>
            <a:off x="9879878" y="1572343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B9FFF73-0563-407A-B96F-89304F2474E8}"/>
              </a:ext>
            </a:extLst>
          </p:cNvPr>
          <p:cNvSpPr/>
          <p:nvPr/>
        </p:nvSpPr>
        <p:spPr>
          <a:xfrm>
            <a:off x="1492233" y="4315543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A18F012-E614-4520-BD3F-B22FD415FC08}"/>
              </a:ext>
            </a:extLst>
          </p:cNvPr>
          <p:cNvSpPr>
            <a:spLocks noChangeAspect="1"/>
          </p:cNvSpPr>
          <p:nvPr/>
        </p:nvSpPr>
        <p:spPr>
          <a:xfrm>
            <a:off x="381000" y="1899201"/>
            <a:ext cx="11430000" cy="29073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联合国为维护世界和平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进行着长期不懈的努力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并发挥了重大的作用。随着国际形势的变化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联合国向冲突地区派出军事观察团或维和部队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监督、控制并化解敌对各方之间的冲突。近年来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联合国的维和行动获得良好声誉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被认为是一种维持和平、解决争端的十分有效的方式。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是何时成立的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回答联合国起到怎样的作用。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B265FA0-F034-4A87-821B-BD9C6CCB3BDF}"/>
              </a:ext>
            </a:extLst>
          </p:cNvPr>
          <p:cNvSpPr>
            <a:spLocks noChangeAspect="1"/>
          </p:cNvSpPr>
          <p:nvPr/>
        </p:nvSpPr>
        <p:spPr>
          <a:xfrm>
            <a:off x="381000" y="4587620"/>
            <a:ext cx="8128000" cy="8577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日。维护世界和平。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78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45143945-A0FD-4614-AC10-85AD6B0ED5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13053"/>
              </p:ext>
            </p:extLst>
          </p:nvPr>
        </p:nvGraphicFramePr>
        <p:xfrm>
          <a:off x="1854200" y="1565010"/>
          <a:ext cx="8128000" cy="51249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3" imgW="3837004" imgH="2423058" progId="Word.Document.12">
                  <p:embed/>
                </p:oleObj>
              </mc:Choice>
              <mc:Fallback>
                <p:oleObj name="Document" r:id="rId3" imgW="3837004" imgH="24230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54200" y="1565010"/>
                        <a:ext cx="8128000" cy="51249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3C5812D6-0CAB-4D91-9283-D5CC3A71A5AA}"/>
              </a:ext>
            </a:extLst>
          </p:cNvPr>
          <p:cNvSpPr/>
          <p:nvPr/>
        </p:nvSpPr>
        <p:spPr>
          <a:xfrm>
            <a:off x="7181834" y="2238388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42AE08F-6A23-4B14-B016-4EF8CA306913}"/>
              </a:ext>
            </a:extLst>
          </p:cNvPr>
          <p:cNvSpPr/>
          <p:nvPr/>
        </p:nvSpPr>
        <p:spPr>
          <a:xfrm>
            <a:off x="7026243" y="4280308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73587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A612A86-89B7-4F55-80EB-40D10C25791F}"/>
              </a:ext>
            </a:extLst>
          </p:cNvPr>
          <p:cNvSpPr>
            <a:spLocks noChangeAspect="1"/>
          </p:cNvSpPr>
          <p:nvPr/>
        </p:nvSpPr>
        <p:spPr>
          <a:xfrm>
            <a:off x="381000" y="1088498"/>
            <a:ext cx="11430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1.1990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年伊拉克入侵科威特。随后联合国安理会通过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号决议授权同科威特合作的所有成员国在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号之后可以使用一切必要手段促使伊拉克撤出科威特。从中可以看到联合国的宗旨是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主张和平解决国际事端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维护国际和平与安全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努力维持国际均势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重建战后国际秩序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下列对中国与联合国关系的说法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中国是联合国的创始会员国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中国不是联合国安理会常任理事国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中国支持联合国根据宪章精神所进行的活动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中国参与的联合国行动均符合宪章宗旨和原则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49FE945-C57B-42EB-9683-9889C528523C}"/>
              </a:ext>
            </a:extLst>
          </p:cNvPr>
          <p:cNvSpPr/>
          <p:nvPr/>
        </p:nvSpPr>
        <p:spPr>
          <a:xfrm>
            <a:off x="2022812" y="1922299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FDE3F64-FE57-43FC-BFB4-709AF364982D}"/>
              </a:ext>
            </a:extLst>
          </p:cNvPr>
          <p:cNvSpPr/>
          <p:nvPr/>
        </p:nvSpPr>
        <p:spPr>
          <a:xfrm>
            <a:off x="5940409" y="3920433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F729A0-4451-4C1D-9789-138F66CDA635}"/>
              </a:ext>
            </a:extLst>
          </p:cNvPr>
          <p:cNvSpPr>
            <a:spLocks noChangeAspect="1"/>
          </p:cNvSpPr>
          <p:nvPr/>
        </p:nvSpPr>
        <p:spPr>
          <a:xfrm>
            <a:off x="381000" y="885365"/>
            <a:ext cx="11430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提出并通过了多个禁核条约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组织了一系列维和行动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多个和平协定。材料反映了联合国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促进了国际合作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促进了经济发展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打击了恐怖主义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维护了世界和平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美国商务部长罗斯表示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美国将从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对欧盟、加拿大、墨西哥的钢铝产品征收高额关税。欧盟认为美国此举违背贸易自由原则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表示将诉诸某国际组织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发起法律行动维护自身权益。这一国际组织的前身是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欧共体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关税及贸易总协定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北美自由贸易区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63C54A8-F63D-4A99-93FB-DA4E5797F18D}"/>
              </a:ext>
            </a:extLst>
          </p:cNvPr>
          <p:cNvSpPr/>
          <p:nvPr/>
        </p:nvSpPr>
        <p:spPr>
          <a:xfrm>
            <a:off x="3987078" y="1369144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C13A4A4-B862-4CD8-A8ED-94D8D9CFC3F1}"/>
              </a:ext>
            </a:extLst>
          </p:cNvPr>
          <p:cNvSpPr/>
          <p:nvPr/>
        </p:nvSpPr>
        <p:spPr>
          <a:xfrm>
            <a:off x="5940409" y="4225232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52821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570</TotalTime>
  <Words>754</Words>
  <Application>Microsoft Office PowerPoint</Application>
  <PresentationFormat>宽屏</PresentationFormat>
  <Paragraphs>80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Adobe 黑体 Std R</vt:lpstr>
      <vt:lpstr>NEU-BZ-S92</vt:lpstr>
      <vt:lpstr>等线</vt:lpstr>
      <vt:lpstr>等线 Light</vt:lpstr>
      <vt:lpstr>微软雅黑</vt:lpstr>
      <vt:lpstr>Arial</vt:lpstr>
      <vt:lpstr>Times New Roman</vt:lpstr>
      <vt:lpstr>主题1</vt:lpstr>
      <vt:lpstr>Document</vt:lpstr>
      <vt:lpstr>第五单元　“冷战”后的世界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102</cp:revision>
  <dcterms:created xsi:type="dcterms:W3CDTF">2018-07-26T10:36:45Z</dcterms:created>
  <dcterms:modified xsi:type="dcterms:W3CDTF">2019-01-03T09:24:59Z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