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2" r:id="rId2"/>
    <p:sldId id="264" r:id="rId3"/>
    <p:sldId id="307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315" r:id="rId13"/>
    <p:sldId id="260" r:id="rId14"/>
    <p:sldId id="316" r:id="rId15"/>
    <p:sldId id="317" r:id="rId16"/>
    <p:sldId id="318" r:id="rId17"/>
    <p:sldId id="319" r:id="rId18"/>
    <p:sldId id="32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8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78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00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0006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2478096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2967414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3652875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51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8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75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5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53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0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414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第五单元　</a:t>
            </a:r>
            <a:r>
              <a:rPr lang="en-US" altLang="zh-CN" dirty="0"/>
              <a:t>“</a:t>
            </a:r>
            <a:r>
              <a:rPr lang="zh-CN" altLang="zh-CN" dirty="0"/>
              <a:t>冷战</a:t>
            </a:r>
            <a:r>
              <a:rPr lang="en-US" altLang="zh-CN" dirty="0"/>
              <a:t>”</a:t>
            </a:r>
            <a:r>
              <a:rPr lang="zh-CN" altLang="zh-CN" dirty="0"/>
              <a:t>后的世界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3538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指出第三次科技革命主要是在哪些领域取得的突破。你认为这次科技革命的各个领域之间有何关系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材料二反映了劳动生产率的提高主要靠什么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你认为与前两次科技革命相比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第三次科技革命具有哪些新特点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83301"/>
            <a:ext cx="11430000" cy="37198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领域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信息技术、新能源技术、新材料技术、生物技术和海洋技术等领域。关系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科学技术各个领域之间相互渗透。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新技术的发明和应用。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大大加快了科学技术转化为生产力的速度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缩短了知识变为财富的过程。</a:t>
            </a: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科学技术的各个领域之间相互渗透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一种技术的发展引起好几种技术的革命。</a:t>
            </a: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新技术成为社会生产力中最活跃的因素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在促进经济增长的各种因素中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科技进步所占的比重不断上升。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丰富多彩的文学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他因作品《静静的顿河》获得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年的诺贝尔文学奖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获奖原因是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由于他在描绘顿河的史诗式的作品中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以艺术家的力量和正直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表现了俄国人民生活中的具有历史意义的面貌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索因卡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马尔克斯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肖洛霍夫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8144" y="35559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61729"/>
          <a:ext cx="8128000" cy="5979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Document" r:id="rId3" imgW="3839210" imgH="2823845" progId="Word.Document.12">
                  <p:embed/>
                </p:oleObj>
              </mc:Choice>
              <mc:Fallback>
                <p:oleObj name="Document" r:id="rId3" imgW="3839210" imgH="2823845" progId="Word.Document.12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061729"/>
                        <a:ext cx="8128000" cy="5979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180856" y="218194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8446190" y="52299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下列科技成就在《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世纪科技革命与世界历史进程》一书中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应重点阐释的是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瓦特改良的蒸汽机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法拉第发现的电磁感应现象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本茨制造的汽车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电子计算机的发明及应用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日下午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瑞典学院正式公布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年将不会颁布诺贝尔文学奖。这是诺贝尔文学奖历史上的第八次取消。凭借《百年孤独》获得诺贝尔文学奖的作家是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泰戈尔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马尔克斯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05656" y="169789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9044500" y="42365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52229"/>
          <a:ext cx="8128000" cy="5979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Document" r:id="rId3" imgW="3839210" imgH="2823845" progId="Word.Document.12">
                  <p:embed/>
                </p:oleObj>
              </mc:Choice>
              <mc:Fallback>
                <p:oleObj name="Document" r:id="rId3" imgW="3839210" imgH="2823845" progId="Word.Document.12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252229"/>
                        <a:ext cx="8128000" cy="5979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023789" y="15949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2180856" y="306124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847674"/>
          <a:ext cx="8128000" cy="341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Document" r:id="rId3" imgW="3839210" imgH="1614170" progId="Word.Document.12">
                  <p:embed/>
                </p:oleObj>
              </mc:Choice>
              <mc:Fallback>
                <p:oleObj name="Document" r:id="rId3" imgW="3839210" imgH="1614170" progId="Word.Document.12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847674"/>
                        <a:ext cx="8128000" cy="341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448056" y="221581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科学技术是第一生产力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也是一把双刃剑。下面是某班同学以此为主题进行的探究性学习。阅读材料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【步骤一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光辉的创新历程】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新能源所引发的绿色经济浪潮正在席卷全球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新能源产业的发展不仅会带来一场重大的能源革命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而且可能引发新一轮的科技革命和产业革命。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三次科技革命中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有哪些新的能源得到的开发与使用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601575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第一次科技革命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煤炭。第二次科技革命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石油。第三次科技革命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原子能等。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【步骤二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沉重的创新脚步】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年上半年中国互联网安全报告》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以下简称《报告》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后已经由过去的第三、第四突然跃居到网络诈骗受害者数量第一的位置。据《报告》显示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在网络诈骗举报用户中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男性受害者占总数的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而女性受害者仅占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男性受害者占比远远高于女性。《报告》还描述了恶意程序、钓鱼网站、网络诈骗等各类网络犯罪的类型特点。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是哪一次科技革命的成果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5300" y="4601575"/>
            <a:ext cx="8128000" cy="1551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第三次科技革命。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96900" y="1092200"/>
          <a:ext cx="11087100" cy="466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Document" r:id="rId3" imgW="6146165" imgH="2589530" progId="Word.Document.12">
                  <p:embed/>
                </p:oleObj>
              </mc:Choice>
              <mc:Fallback>
                <p:oleObj name="Document" r:id="rId3" imgW="6146165" imgH="2589530" progId="Word.Document.12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6900" y="1092200"/>
                        <a:ext cx="11087100" cy="466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831225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人类在利用科技成果过程中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在一定程度上对地球环境造成了破坏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如空气污染、资源过度开采、核泄漏事故等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也给人类的生存与发展带来严重威胁等。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科技发展有利也有弊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我们在发展科技的同时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应该趋利避害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采用科技新成果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减少和避免科技发展给人类带来的负面影响。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1630"/>
            <a:ext cx="11557000" cy="452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日新月异的科技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第三次科技革命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第三次科技革命以原子能、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电子计算机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和空间技术的广泛应用为主要标志。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信息技术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、新能源技术、新材料技术、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生物技术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和海洋技术等诸多领域。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电子计算机和网络技术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世界上第一台电子计算机在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美国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诞生。计算机技术的发展促进了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网络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技术的产生和发展。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计算机技术与网络技术更是日新月异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生活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产生了很大的影响。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3188" y="2157575"/>
            <a:ext cx="188779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5653188" y="2479791"/>
            <a:ext cx="18877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921277" y="2970375"/>
            <a:ext cx="14362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921277" y="3292591"/>
            <a:ext cx="1436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238344" y="2962346"/>
            <a:ext cx="15152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8238344" y="3284562"/>
            <a:ext cx="15152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095999" y="4205058"/>
            <a:ext cx="9031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096000" y="4527274"/>
            <a:ext cx="903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081168" y="4197029"/>
            <a:ext cx="85683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11081168" y="4519245"/>
            <a:ext cx="856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689898" y="4963307"/>
            <a:ext cx="8153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8689899" y="5285523"/>
            <a:ext cx="815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87400" y="1602969"/>
          <a:ext cx="10092412" cy="6017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3839210" imgH="2288540" progId="Word.Document.12">
                  <p:embed/>
                </p:oleObj>
              </mc:Choice>
              <mc:Fallback>
                <p:oleObj name="Document" r:id="rId3" imgW="3839210" imgH="2288540" progId="Word.Document.12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7400" y="1602969"/>
                        <a:ext cx="10092412" cy="6017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872388" y="2360774"/>
            <a:ext cx="8943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6872388" y="2682990"/>
            <a:ext cx="8943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226782" y="2769291"/>
            <a:ext cx="7927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226782" y="3091507"/>
            <a:ext cx="7927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38255" y="4133130"/>
            <a:ext cx="13572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8938255" y="4455346"/>
            <a:ext cx="13572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160609" y="4523700"/>
            <a:ext cx="149126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7160609" y="4845916"/>
            <a:ext cx="14912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07130" y="1054100"/>
          <a:ext cx="8527469" cy="7913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3" imgW="3839210" imgH="3561715" progId="Word.Document.12">
                  <p:embed/>
                </p:oleObj>
              </mc:Choice>
              <mc:Fallback>
                <p:oleObj name="Document" r:id="rId3" imgW="3839210" imgH="3561715" progId="Word.Document.12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7130" y="1054100"/>
                        <a:ext cx="8527469" cy="7913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263005" y="2273300"/>
            <a:ext cx="134620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6262788" y="2558813"/>
            <a:ext cx="13459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343677" y="3534819"/>
            <a:ext cx="15604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343677" y="3857035"/>
            <a:ext cx="15604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623128" y="3957642"/>
            <a:ext cx="1134609" cy="27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623129" y="4226876"/>
            <a:ext cx="1134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623127" y="4335511"/>
            <a:ext cx="805997" cy="261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3623128" y="4588688"/>
            <a:ext cx="8059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467116" y="5857790"/>
            <a:ext cx="12062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/>
          <p:cNvCxnSpPr/>
          <p:nvPr/>
        </p:nvCxnSpPr>
        <p:spPr>
          <a:xfrm>
            <a:off x="6467117" y="6180006"/>
            <a:ext cx="1206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9" grpId="0" animBg="1"/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灿烂多姿的艺术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现代美术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西班牙著名画家毕加索独树一帜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他的作品《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格尔尼卡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世纪艺术中的珍品。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西班牙画家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达利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长于描绘怪异的梦境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被公认为超现实主义绘画大师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其代表作是《记忆的永恒》。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流行音乐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流行音乐诞生于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世纪的西方世界。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随着录音技术的发明以及唱机、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收音机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的广泛使用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流行音乐成为一种新的音乐形式。到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电子复制、传播技术的发展促进了流行音乐的不断创新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流行音乐所囊括的种类不断增加。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起源于美国的爵士乐、布鲁斯、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摇滚乐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等是流行音乐的主要形式。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33721" y="1999530"/>
            <a:ext cx="14588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6533722" y="2321746"/>
            <a:ext cx="1458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05188" y="2744597"/>
            <a:ext cx="9282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605188" y="3066813"/>
            <a:ext cx="928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756654" y="3963796"/>
            <a:ext cx="5712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756654" y="4286012"/>
            <a:ext cx="5712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675765" y="4392775"/>
            <a:ext cx="119916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5675766" y="4714991"/>
            <a:ext cx="11991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162674" y="5579775"/>
            <a:ext cx="127317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6162675" y="5901991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54000" y="2167660"/>
            <a:ext cx="11684000" cy="2903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电影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电影自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年诞生以来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经历了由无声到有声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由黑白到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彩色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由单一银幕到多种银幕的发展。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好莱坞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作为美国电影象征的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好莱坞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迅速发展。它以大众娱乐为目的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创造了不同类型的影片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包括喜剧片、音乐歌舞片、西部片、警匪片、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科幻片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中国电影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中国电影在世界上的影响力也越来越大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出现了一批优秀作品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霸王别姬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》《秋菊打官司》《一个都不能少》等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赢得了国际声誉。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04476" y="2676863"/>
            <a:ext cx="89436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8204477" y="2999079"/>
            <a:ext cx="8943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770788" y="3429000"/>
            <a:ext cx="11088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770788" y="3751216"/>
            <a:ext cx="11088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97899" y="3850908"/>
            <a:ext cx="11540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9197899" y="4173124"/>
            <a:ext cx="11540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247766" y="4296001"/>
            <a:ext cx="14136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10247766" y="4618217"/>
            <a:ext cx="14136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30400" y="1196710"/>
          <a:ext cx="8128000" cy="5124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ocument" r:id="rId3" imgW="3839210" imgH="2420620" progId="Word.Document.12">
                  <p:embed/>
                </p:oleObj>
              </mc:Choice>
              <mc:Fallback>
                <p:oleObj name="Document" r:id="rId3" imgW="3839210" imgH="2420620" progId="Word.Document.12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0400" y="1196710"/>
                        <a:ext cx="8128000" cy="5124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084944" y="15271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135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系列飞船实现了从无人到有人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单人到多人的重大突破。这一成就属于第三次科技革命中的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6145" y="318824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第三次科技革命中出现的众多新技术之间联系密切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相互促进。例如电子计算机、新材料和火箭技术是空间开发的基础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空间开发又服务于海洋开发和生物工程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也促进了计算机的更新换代。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在现代生产中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一项新技术的发明和应用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往往将劳动生产率提高几倍甚至几十倍。据统计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世纪初工业劳动生产率的提高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5%~10%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是依靠采用新技术获得的。到了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这个比例已上升到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60%~80%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发达国家技术进步对经济增长的贡献已达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70%~80%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547</Words>
  <Application>Microsoft Office PowerPoint</Application>
  <PresentationFormat>宽屏</PresentationFormat>
  <Paragraphs>63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第五单元　“冷战”后的世界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104</cp:revision>
  <dcterms:created xsi:type="dcterms:W3CDTF">2018-07-26T10:36:00Z</dcterms:created>
  <dcterms:modified xsi:type="dcterms:W3CDTF">2019-01-03T09:24:47Z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