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307" r:id="rId4"/>
    <p:sldId id="306" r:id="rId5"/>
    <p:sldId id="308" r:id="rId6"/>
    <p:sldId id="309" r:id="rId7"/>
    <p:sldId id="260" r:id="rId8"/>
    <p:sldId id="310" r:id="rId9"/>
    <p:sldId id="311" r:id="rId10"/>
    <p:sldId id="312" r:id="rId11"/>
    <p:sldId id="313" r:id="rId12"/>
    <p:sldId id="314" r:id="rId13"/>
    <p:sldId id="315"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000017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22940276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186841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4378808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课前自主预习</a:t>
            </a:r>
          </a:p>
        </p:txBody>
      </p:sp>
    </p:spTree>
    <p:extLst>
      <p:ext uri="{BB962C8B-B14F-4D97-AF65-F5344CB8AC3E}">
        <p14:creationId xmlns:p14="http://schemas.microsoft.com/office/powerpoint/2010/main" val="1875532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课堂基础达标</a:t>
            </a:r>
          </a:p>
        </p:txBody>
      </p:sp>
    </p:spTree>
    <p:extLst>
      <p:ext uri="{BB962C8B-B14F-4D97-AF65-F5344CB8AC3E}">
        <p14:creationId xmlns:p14="http://schemas.microsoft.com/office/powerpoint/2010/main" val="2276542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课后巩固提升</a:t>
            </a:r>
          </a:p>
        </p:txBody>
      </p:sp>
    </p:spTree>
    <p:extLst>
      <p:ext uri="{BB962C8B-B14F-4D97-AF65-F5344CB8AC3E}">
        <p14:creationId xmlns:p14="http://schemas.microsoft.com/office/powerpoint/2010/main" val="11809422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6741098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764316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415103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506269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641853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853601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39462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3005676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69034603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14.xml"/><Relationship Id="rId1" Type="http://schemas.openxmlformats.org/officeDocument/2006/relationships/vmlDrawing" Target="../drawings/vmlDrawing1.vml"/><Relationship Id="rId4" Type="http://schemas.openxmlformats.org/officeDocument/2006/relationships/image" Target="../media/image2.emf"/></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3.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5.xml"/><Relationship Id="rId1" Type="http://schemas.openxmlformats.org/officeDocument/2006/relationships/vmlDrawing" Target="../drawings/vmlDrawing3.vml"/><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5.xml"/><Relationship Id="rId1" Type="http://schemas.openxmlformats.org/officeDocument/2006/relationships/vmlDrawing" Target="../drawings/vmlDrawing4.vml"/><Relationship Id="rId4" Type="http://schemas.openxmlformats.org/officeDocument/2006/relationships/image" Target="../media/image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第五单元　</a:t>
            </a:r>
            <a:r>
              <a:rPr lang="en-US" altLang="zh-CN" dirty="0"/>
              <a:t>“</a:t>
            </a:r>
            <a:r>
              <a:rPr lang="zh-CN" altLang="zh-CN" dirty="0"/>
              <a:t>冷战</a:t>
            </a:r>
            <a:r>
              <a:rPr lang="en-US" altLang="zh-CN" dirty="0"/>
              <a:t>”</a:t>
            </a:r>
            <a:r>
              <a:rPr lang="zh-CN" altLang="zh-CN" dirty="0"/>
              <a:t>后的世界</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2740A41-A68E-4741-9406-65CB7363F358}"/>
              </a:ext>
            </a:extLst>
          </p:cNvPr>
          <p:cNvSpPr>
            <a:spLocks noChangeAspect="1"/>
          </p:cNvSpPr>
          <p:nvPr/>
        </p:nvSpPr>
        <p:spPr>
          <a:xfrm>
            <a:off x="381000" y="1088498"/>
            <a:ext cx="11430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4.2016</a:t>
            </a:r>
            <a:r>
              <a:rPr lang="zh-CN" altLang="zh-CN" sz="2200" dirty="0">
                <a:solidFill>
                  <a:srgbClr val="000000"/>
                </a:solidFill>
                <a:latin typeface="Times New Roman" panose="02020603050405020304" pitchFamily="18" charset="0"/>
                <a:cs typeface="Times New Roman" panose="02020603050405020304" pitchFamily="18" charset="0"/>
              </a:rPr>
              <a:t>年英国公投数据显示</a:t>
            </a:r>
            <a:r>
              <a:rPr lang="en-US" altLang="zh-CN" sz="2200" dirty="0">
                <a:solidFill>
                  <a:srgbClr val="000000"/>
                </a:solidFill>
                <a:latin typeface="Times New Roman" panose="02020603050405020304" pitchFamily="18" charset="0"/>
                <a:cs typeface="Times New Roman" panose="02020603050405020304" pitchFamily="18" charset="0"/>
              </a:rPr>
              <a:t>,51.9%</a:t>
            </a:r>
            <a:r>
              <a:rPr lang="zh-CN" altLang="zh-CN" sz="2200" dirty="0">
                <a:solidFill>
                  <a:srgbClr val="000000"/>
                </a:solidFill>
                <a:latin typeface="Times New Roman" panose="02020603050405020304" pitchFamily="18" charset="0"/>
                <a:cs typeface="Times New Roman" panose="02020603050405020304" pitchFamily="18" charset="0"/>
              </a:rPr>
              <a:t>的人同意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脱欧</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cs typeface="Times New Roman" panose="02020603050405020304" pitchFamily="18" charset="0"/>
              </a:rPr>
              <a:t>年全民公决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决定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脱欧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美国宣布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月起向欧盟钢产品加征</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的关税。上述材料表明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全球化是一把双刃剑</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多极化趋势不断加强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全球化并非一帆风顺</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全球化违背历史潮流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在过去</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最不发达国家的数量从</a:t>
            </a:r>
            <a:r>
              <a:rPr lang="en-US" altLang="zh-CN" sz="2200" dirty="0">
                <a:solidFill>
                  <a:srgbClr val="000000"/>
                </a:solidFill>
                <a:latin typeface="Times New Roman" panose="02020603050405020304" pitchFamily="18" charset="0"/>
                <a:cs typeface="Times New Roman" panose="02020603050405020304" pitchFamily="18" charset="0"/>
              </a:rPr>
              <a:t>25</a:t>
            </a:r>
            <a:r>
              <a:rPr lang="zh-CN" altLang="zh-CN" sz="2200" dirty="0">
                <a:solidFill>
                  <a:srgbClr val="000000"/>
                </a:solidFill>
                <a:latin typeface="Times New Roman" panose="02020603050405020304" pitchFamily="18" charset="0"/>
                <a:cs typeface="Times New Roman" panose="02020603050405020304" pitchFamily="18" charset="0"/>
              </a:rPr>
              <a:t>个增加到</a:t>
            </a:r>
            <a:r>
              <a:rPr lang="en-US" altLang="zh-CN" sz="2200" dirty="0">
                <a:solidFill>
                  <a:srgbClr val="000000"/>
                </a:solidFill>
                <a:latin typeface="Times New Roman" panose="02020603050405020304" pitchFamily="18" charset="0"/>
                <a:cs typeface="Times New Roman" panose="02020603050405020304" pitchFamily="18" charset="0"/>
              </a:rPr>
              <a:t>49</a:t>
            </a:r>
            <a:r>
              <a:rPr lang="zh-CN" altLang="zh-CN" sz="2200" dirty="0">
                <a:solidFill>
                  <a:srgbClr val="000000"/>
                </a:solidFill>
                <a:latin typeface="Times New Roman" panose="02020603050405020304" pitchFamily="18" charset="0"/>
                <a:cs typeface="Times New Roman" panose="02020603050405020304" pitchFamily="18" charset="0"/>
              </a:rPr>
              <a:t>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工业化国家与</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个最穷国家的人均收入相差至少</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这一论据可证明经济全球化</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加剧了全球贫富分化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推动了全球商品贸易</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加速了工业化进程</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促进了世界经济繁荣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2AAFF2F2-E655-4378-BE9E-596186F9E6F5}"/>
              </a:ext>
            </a:extLst>
          </p:cNvPr>
          <p:cNvSpPr/>
          <p:nvPr/>
        </p:nvSpPr>
        <p:spPr>
          <a:xfrm>
            <a:off x="7712412" y="1583634"/>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4BD7D975-41C4-4EB8-9684-6CEDE04126DE}"/>
              </a:ext>
            </a:extLst>
          </p:cNvPr>
          <p:cNvSpPr/>
          <p:nvPr/>
        </p:nvSpPr>
        <p:spPr>
          <a:xfrm>
            <a:off x="6639967" y="3954299"/>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94331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11C914FF-49FE-43E7-AE79-ADD12CE09974}"/>
              </a:ext>
            </a:extLst>
          </p:cNvPr>
          <p:cNvSpPr>
            <a:spLocks noChangeAspect="1"/>
          </p:cNvSpPr>
          <p:nvPr/>
        </p:nvSpPr>
        <p:spPr>
          <a:xfrm>
            <a:off x="381000" y="2510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下列关于当前国际形势的表述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同国际恐怖主义斗争是当今世界的主题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霸权主义仍然是世界和平的主要威胁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世界格局单极化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经济全球化进程不可阻挡</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③④</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12880151-C6C9-4996-A4F8-BBFDE9785BF6}"/>
              </a:ext>
            </a:extLst>
          </p:cNvPr>
          <p:cNvSpPr/>
          <p:nvPr/>
        </p:nvSpPr>
        <p:spPr>
          <a:xfrm>
            <a:off x="5646545" y="2623314"/>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273505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F0608F4-BEED-4800-A007-5366E95D6363}"/>
              </a:ext>
            </a:extLst>
          </p:cNvPr>
          <p:cNvSpPr>
            <a:spLocks noChangeAspect="1"/>
          </p:cNvSpPr>
          <p:nvPr/>
        </p:nvSpPr>
        <p:spPr>
          <a:xfrm>
            <a:off x="381000" y="1494762"/>
            <a:ext cx="11430000" cy="330994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1840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年前后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英国率先完成工业革命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成为世界上第一个工业国家。机器大工业生产的产品不再满足于国内市场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火车和轮船的出现大大改变了交通运输条件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世界各地间的联系更为便捷。</a:t>
            </a:r>
            <a:endParaRPr lang="zh-CN" altLang="zh-CN" sz="2200" dirty="0">
              <a:solidFill>
                <a:srgbClr val="000000"/>
              </a:solidFill>
              <a:latin typeface="NEU-BZ-S92"/>
              <a:ea typeface="方正书宋_GBK"/>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第二次工业革命时期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电车、汽车、铁制轮船成为新的交通运输工具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电话、无线电、电报成为新的通信手段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大大缩短了时空距离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为国际贸易的大发展提供了新的物质技术基础。</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两次工业革命在动力领域的标志性发明分别是什么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两次工业革命为全球化提供了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物质技术基础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有哪些具体表现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5642F4DD-C332-464C-BD11-CF69DEF344D6}"/>
              </a:ext>
            </a:extLst>
          </p:cNvPr>
          <p:cNvSpPr>
            <a:spLocks noChangeAspect="1"/>
          </p:cNvSpPr>
          <p:nvPr/>
        </p:nvSpPr>
        <p:spPr>
          <a:xfrm>
            <a:off x="381000" y="4804707"/>
            <a:ext cx="11430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第一次</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蒸汽机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第二次</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内燃机或电动机。表现</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火车、汽车、轮船等改善交通运输条件</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电报、电话等改善通讯。</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875181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A06E345-AC42-433C-A632-1C89B67CE226}"/>
              </a:ext>
            </a:extLst>
          </p:cNvPr>
          <p:cNvSpPr>
            <a:spLocks noChangeAspect="1"/>
          </p:cNvSpPr>
          <p:nvPr/>
        </p:nvSpPr>
        <p:spPr>
          <a:xfrm>
            <a:off x="292100" y="1353505"/>
            <a:ext cx="11430000" cy="371986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二战以来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交通运输技术迅速发展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特别是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90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年代以来信息技术的迅猛发展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把世界各国各地区更加紧密地联系在一起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加速了资本和原材料的国际流动。跨国公司和各种国际组织成为经济全球化的强有力的推动者。两极格局的瓦解也为经济全球化扫清了障碍</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这一切都推动了世界经济向全球化发展。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二战以来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推动世界经济向全球化发展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上出现了哪些新的因素</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000000"/>
                </a:solidFill>
                <a:latin typeface="Times New Roman" panose="02020603050405020304" pitchFamily="18" charset="0"/>
                <a:cs typeface="Times New Roman" panose="02020603050405020304" pitchFamily="18" charset="0"/>
              </a:rPr>
              <a:t>经济全球化对发展中国家有何重要影响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4AFD6EA0-A47D-4D4F-987B-41AD35E316D9}"/>
              </a:ext>
            </a:extLst>
          </p:cNvPr>
          <p:cNvSpPr>
            <a:spLocks noChangeAspect="1"/>
          </p:cNvSpPr>
          <p:nvPr/>
        </p:nvSpPr>
        <p:spPr>
          <a:xfrm>
            <a:off x="381000" y="341334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信息技术</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跨国公司和国际组织</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两极格局的瓦解。</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任答两点即可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积极</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加强经济联系</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促进生产力的发展</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为解决人类面临的共同问题提供更多机会。消极</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产业分工与国际贸易不平等</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利润分配不公平</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贫富差距进一步拉大</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经济风险增大。</a:t>
            </a:r>
            <a:r>
              <a:rPr lang="en-US"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Times New Roman" panose="02020603050405020304" pitchFamily="18" charset="0"/>
                <a:cs typeface="Times New Roman" panose="02020603050405020304" pitchFamily="18" charset="0"/>
              </a:rPr>
              <a:t>言之有理即可</a:t>
            </a:r>
            <a:r>
              <a:rPr lang="en-US" altLang="zh-CN" sz="2200" dirty="0">
                <a:solidFill>
                  <a:srgbClr val="FF00FF"/>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15074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0B27C48-ED7C-49A6-8379-A72C50575318}"/>
              </a:ext>
            </a:extLst>
          </p:cNvPr>
          <p:cNvSpPr>
            <a:spLocks noChangeAspect="1"/>
          </p:cNvSpPr>
          <p:nvPr/>
        </p:nvSpPr>
        <p:spPr>
          <a:xfrm>
            <a:off x="266700" y="898133"/>
            <a:ext cx="11430000" cy="574753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1</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经济全球化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　高科技　</a:t>
            </a:r>
            <a:r>
              <a:rPr lang="zh-CN" altLang="zh-CN" sz="2200" dirty="0">
                <a:solidFill>
                  <a:srgbClr val="000000"/>
                </a:solidFill>
                <a:latin typeface="Times New Roman" panose="02020603050405020304" pitchFamily="18" charset="0"/>
                <a:cs typeface="Times New Roman" panose="02020603050405020304" pitchFamily="18" charset="0"/>
              </a:rPr>
              <a:t>的迅速发展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尤其是</a:t>
            </a:r>
            <a:r>
              <a:rPr lang="zh-CN" altLang="zh-CN" sz="2200" dirty="0">
                <a:solidFill>
                  <a:srgbClr val="FF00FF"/>
                </a:solidFill>
                <a:latin typeface="Times New Roman" panose="02020603050405020304" pitchFamily="18" charset="0"/>
                <a:cs typeface="Times New Roman" panose="02020603050405020304" pitchFamily="18" charset="0"/>
              </a:rPr>
              <a:t>　交通　</a:t>
            </a:r>
            <a:r>
              <a:rPr lang="zh-CN" altLang="zh-CN" sz="2200" dirty="0">
                <a:solidFill>
                  <a:srgbClr val="000000"/>
                </a:solidFill>
                <a:latin typeface="Times New Roman" panose="02020603050405020304" pitchFamily="18" charset="0"/>
                <a:cs typeface="Times New Roman" panose="02020603050405020304" pitchFamily="18" charset="0"/>
              </a:rPr>
              <a:t>和交往手段的发展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世界各国的经济联系日益密切。</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主要表现</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FF00FF"/>
                </a:solidFill>
                <a:latin typeface="Times New Roman" panose="02020603050405020304" pitchFamily="18" charset="0"/>
                <a:cs typeface="Times New Roman" panose="02020603050405020304" pitchFamily="18" charset="0"/>
              </a:rPr>
              <a:t>　国际资本　</a:t>
            </a:r>
            <a:r>
              <a:rPr lang="zh-CN" altLang="zh-CN" sz="2200" dirty="0">
                <a:solidFill>
                  <a:srgbClr val="000000"/>
                </a:solidFill>
                <a:latin typeface="Times New Roman" panose="02020603050405020304" pitchFamily="18" charset="0"/>
                <a:cs typeface="Times New Roman" panose="02020603050405020304" pitchFamily="18" charset="0"/>
              </a:rPr>
              <a:t>流动加剧。</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全球性经济组织、区域性经济集团和</a:t>
            </a:r>
            <a:r>
              <a:rPr lang="zh-CN" altLang="zh-CN" sz="2200" dirty="0">
                <a:solidFill>
                  <a:srgbClr val="FF00FF"/>
                </a:solidFill>
                <a:latin typeface="Times New Roman" panose="02020603050405020304" pitchFamily="18" charset="0"/>
                <a:cs typeface="Times New Roman" panose="02020603050405020304" pitchFamily="18" charset="0"/>
              </a:rPr>
              <a:t>　跨国公司　</a:t>
            </a:r>
            <a:r>
              <a:rPr lang="zh-CN" altLang="zh-CN" sz="2200" dirty="0">
                <a:solidFill>
                  <a:srgbClr val="000000"/>
                </a:solidFill>
                <a:latin typeface="Times New Roman" panose="02020603050405020304" pitchFamily="18" charset="0"/>
                <a:cs typeface="Times New Roman" panose="02020603050405020304" pitchFamily="18" charset="0"/>
              </a:rPr>
              <a:t>的进一步发展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世界经济越来越成为一个整体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经济全球化已经成为人类可以普遍感知的现实。</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3  )</a:t>
            </a:r>
            <a:r>
              <a:rPr lang="zh-CN" altLang="zh-CN" sz="2200" dirty="0">
                <a:solidFill>
                  <a:srgbClr val="FF00FF"/>
                </a:solidFill>
                <a:latin typeface="Times New Roman" panose="02020603050405020304" pitchFamily="18" charset="0"/>
                <a:cs typeface="Times New Roman" panose="02020603050405020304" pitchFamily="18" charset="0"/>
              </a:rPr>
              <a:t>　中国　</a:t>
            </a:r>
            <a:r>
              <a:rPr lang="zh-CN" altLang="zh-CN" sz="2200" dirty="0">
                <a:solidFill>
                  <a:srgbClr val="000000"/>
                </a:solidFill>
                <a:latin typeface="Times New Roman" panose="02020603050405020304" pitchFamily="18" charset="0"/>
                <a:cs typeface="Times New Roman" panose="02020603050405020304" pitchFamily="18" charset="0"/>
              </a:rPr>
              <a:t>加入全球市场经济体系之中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为经济全球化注入了新的活力。</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机遇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经济全球化的发展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a:t>
            </a:r>
            <a:r>
              <a:rPr lang="zh-CN" altLang="zh-CN" sz="2200" dirty="0">
                <a:solidFill>
                  <a:srgbClr val="FF00FF"/>
                </a:solidFill>
                <a:latin typeface="Times New Roman" panose="02020603050405020304" pitchFamily="18" charset="0"/>
                <a:cs typeface="Times New Roman" panose="02020603050405020304" pitchFamily="18" charset="0"/>
              </a:rPr>
              <a:t>　商品　</a:t>
            </a:r>
            <a:r>
              <a:rPr lang="zh-CN" altLang="zh-CN" sz="2200" dirty="0">
                <a:solidFill>
                  <a:srgbClr val="000000"/>
                </a:solidFill>
                <a:latin typeface="Times New Roman" panose="02020603050405020304" pitchFamily="18" charset="0"/>
                <a:cs typeface="Times New Roman" panose="02020603050405020304" pitchFamily="18" charset="0"/>
              </a:rPr>
              <a:t>和资本的流动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有利于高新技术的扩散和推广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有利于世界各国发挥自身优势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参与国际分工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开拓</a:t>
            </a:r>
            <a:r>
              <a:rPr lang="zh-CN" altLang="zh-CN" sz="2200" dirty="0">
                <a:solidFill>
                  <a:srgbClr val="FF00FF"/>
                </a:solidFill>
                <a:latin typeface="Times New Roman" panose="02020603050405020304" pitchFamily="18" charset="0"/>
                <a:cs typeface="Times New Roman" panose="02020603050405020304" pitchFamily="18" charset="0"/>
              </a:rPr>
              <a:t>　国际市场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还可能带动世界许多国家和地区实现经济发展的追赶或超越。</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挑战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由于经济全球化的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游戏规则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是由</a:t>
            </a:r>
            <a:r>
              <a:rPr lang="zh-CN" altLang="zh-CN" sz="2200" dirty="0">
                <a:solidFill>
                  <a:srgbClr val="FF00FF"/>
                </a:solidFill>
                <a:latin typeface="Times New Roman" panose="02020603050405020304" pitchFamily="18" charset="0"/>
                <a:cs typeface="Times New Roman" panose="02020603050405020304" pitchFamily="18" charset="0"/>
              </a:rPr>
              <a:t>　发达国家　</a:t>
            </a:r>
            <a:r>
              <a:rPr lang="zh-CN" altLang="zh-CN" sz="2200" dirty="0">
                <a:solidFill>
                  <a:srgbClr val="000000"/>
                </a:solidFill>
                <a:latin typeface="Times New Roman" panose="02020603050405020304" pitchFamily="18" charset="0"/>
                <a:cs typeface="Times New Roman" panose="02020603050405020304" pitchFamily="18" charset="0"/>
              </a:rPr>
              <a:t>制定的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它也必然存在着许多不公正、不合理的方面。经济全球化给世界各国带来了新的发展机遇和挑战。</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0643E596-B5B2-4944-9B51-F0783DD471D5}"/>
              </a:ext>
            </a:extLst>
          </p:cNvPr>
          <p:cNvSpPr/>
          <p:nvPr/>
        </p:nvSpPr>
        <p:spPr>
          <a:xfrm>
            <a:off x="1352122" y="1378641"/>
            <a:ext cx="102983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A967E2D5-9C0F-40BC-A20D-CC7AB675605C}"/>
              </a:ext>
            </a:extLst>
          </p:cNvPr>
          <p:cNvCxnSpPr>
            <a:cxnSpLocks/>
          </p:cNvCxnSpPr>
          <p:nvPr/>
        </p:nvCxnSpPr>
        <p:spPr>
          <a:xfrm>
            <a:off x="1352122" y="1700857"/>
            <a:ext cx="10298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5E4E8997-8A57-46C8-86DE-A9F60514A4ED}"/>
              </a:ext>
            </a:extLst>
          </p:cNvPr>
          <p:cNvSpPr/>
          <p:nvPr/>
        </p:nvSpPr>
        <p:spPr>
          <a:xfrm>
            <a:off x="5021010" y="1378641"/>
            <a:ext cx="82663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C2B4F00C-5354-4C1D-B6A8-285ED95F2978}"/>
              </a:ext>
            </a:extLst>
          </p:cNvPr>
          <p:cNvCxnSpPr>
            <a:cxnSpLocks/>
          </p:cNvCxnSpPr>
          <p:nvPr/>
        </p:nvCxnSpPr>
        <p:spPr>
          <a:xfrm>
            <a:off x="5021010" y="1700857"/>
            <a:ext cx="8266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9F2EA59-4E97-49A0-9CB6-D3094E06508F}"/>
              </a:ext>
            </a:extLst>
          </p:cNvPr>
          <p:cNvSpPr/>
          <p:nvPr/>
        </p:nvSpPr>
        <p:spPr>
          <a:xfrm>
            <a:off x="1171498" y="2575263"/>
            <a:ext cx="134592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713A5FE8-F523-48F1-8913-A8C31C5D038E}"/>
              </a:ext>
            </a:extLst>
          </p:cNvPr>
          <p:cNvCxnSpPr>
            <a:cxnSpLocks/>
          </p:cNvCxnSpPr>
          <p:nvPr/>
        </p:nvCxnSpPr>
        <p:spPr>
          <a:xfrm>
            <a:off x="1171499" y="2897479"/>
            <a:ext cx="134592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65206F2A-5D1A-4631-B1CF-B2341A17772D}"/>
              </a:ext>
            </a:extLst>
          </p:cNvPr>
          <p:cNvSpPr/>
          <p:nvPr/>
        </p:nvSpPr>
        <p:spPr>
          <a:xfrm>
            <a:off x="5524778" y="3004241"/>
            <a:ext cx="150820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66DC1BE3-D9A0-4A91-B542-D1404FF54598}"/>
              </a:ext>
            </a:extLst>
          </p:cNvPr>
          <p:cNvCxnSpPr>
            <a:cxnSpLocks/>
          </p:cNvCxnSpPr>
          <p:nvPr/>
        </p:nvCxnSpPr>
        <p:spPr>
          <a:xfrm>
            <a:off x="5524778" y="3326457"/>
            <a:ext cx="1508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A9980293-1972-476A-8CF7-84F1ADF0A6FF}"/>
              </a:ext>
            </a:extLst>
          </p:cNvPr>
          <p:cNvSpPr/>
          <p:nvPr/>
        </p:nvSpPr>
        <p:spPr>
          <a:xfrm>
            <a:off x="1066511" y="3779913"/>
            <a:ext cx="931622"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FDA4D345-47F1-4F25-BEE4-45FC5229E620}"/>
              </a:ext>
            </a:extLst>
          </p:cNvPr>
          <p:cNvCxnSpPr>
            <a:cxnSpLocks/>
          </p:cNvCxnSpPr>
          <p:nvPr/>
        </p:nvCxnSpPr>
        <p:spPr>
          <a:xfrm>
            <a:off x="1066511" y="4102129"/>
            <a:ext cx="93162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C94AB95A-5583-4754-839D-F150F1B2D78D}"/>
              </a:ext>
            </a:extLst>
          </p:cNvPr>
          <p:cNvSpPr/>
          <p:nvPr/>
        </p:nvSpPr>
        <p:spPr>
          <a:xfrm>
            <a:off x="4840388" y="4584686"/>
            <a:ext cx="1007256"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8B8FFA12-F57E-4719-93A2-AFAE5B56F759}"/>
              </a:ext>
            </a:extLst>
          </p:cNvPr>
          <p:cNvCxnSpPr>
            <a:cxnSpLocks/>
          </p:cNvCxnSpPr>
          <p:nvPr/>
        </p:nvCxnSpPr>
        <p:spPr>
          <a:xfrm>
            <a:off x="4840388" y="4906902"/>
            <a:ext cx="100725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16225D4F-C4C3-4832-9BDB-91B0E2B6D262}"/>
              </a:ext>
            </a:extLst>
          </p:cNvPr>
          <p:cNvSpPr/>
          <p:nvPr/>
        </p:nvSpPr>
        <p:spPr>
          <a:xfrm>
            <a:off x="6251499" y="5013663"/>
            <a:ext cx="137979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2" name="直接连接符 21">
            <a:extLst>
              <a:ext uri="{FF2B5EF4-FFF2-40B4-BE49-F238E27FC236}">
                <a16:creationId xmlns:a16="http://schemas.microsoft.com/office/drawing/2014/main" id="{0FD8DBAB-3DFB-4E66-A5A5-6D8867A67167}"/>
              </a:ext>
            </a:extLst>
          </p:cNvPr>
          <p:cNvCxnSpPr>
            <a:cxnSpLocks/>
          </p:cNvCxnSpPr>
          <p:nvPr/>
        </p:nvCxnSpPr>
        <p:spPr>
          <a:xfrm>
            <a:off x="6251499" y="5335879"/>
            <a:ext cx="13797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矩形 23">
            <a:extLst>
              <a:ext uri="{FF2B5EF4-FFF2-40B4-BE49-F238E27FC236}">
                <a16:creationId xmlns:a16="http://schemas.microsoft.com/office/drawing/2014/main" id="{FA4E60CB-947B-4C27-A5CC-5E6D73700656}"/>
              </a:ext>
            </a:extLst>
          </p:cNvPr>
          <p:cNvSpPr/>
          <p:nvPr/>
        </p:nvSpPr>
        <p:spPr>
          <a:xfrm>
            <a:off x="5965888" y="5794744"/>
            <a:ext cx="1292868"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25" name="直接连接符 24">
            <a:extLst>
              <a:ext uri="{FF2B5EF4-FFF2-40B4-BE49-F238E27FC236}">
                <a16:creationId xmlns:a16="http://schemas.microsoft.com/office/drawing/2014/main" id="{7EA9EB60-882F-4D84-BCB4-FCC1B31E2B10}"/>
              </a:ext>
            </a:extLst>
          </p:cNvPr>
          <p:cNvCxnSpPr>
            <a:cxnSpLocks/>
          </p:cNvCxnSpPr>
          <p:nvPr/>
        </p:nvCxnSpPr>
        <p:spPr>
          <a:xfrm>
            <a:off x="5965888" y="6116960"/>
            <a:ext cx="1292868"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 presetClass="exit" presetSubtype="0" fill="hold" grpId="0" nodeType="clickEffect">
                                  <p:stCondLst>
                                    <p:cond delay="0"/>
                                  </p:stCondLst>
                                  <p:childTnLst>
                                    <p:set>
                                      <p:cBhvr>
                                        <p:cTn id="30" dur="1" fill="hold">
                                          <p:stCondLst>
                                            <p:cond delay="0"/>
                                          </p:stCondLst>
                                        </p:cTn>
                                        <p:tgtEl>
                                          <p:spTgt spid="21"/>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P spid="21" grpId="0" animBg="1"/>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4BA3656-A913-4616-9F93-B1111D0A89DB}"/>
              </a:ext>
            </a:extLst>
          </p:cNvPr>
          <p:cNvSpPr>
            <a:spLocks noChangeAspect="1"/>
          </p:cNvSpPr>
          <p:nvPr/>
        </p:nvSpPr>
        <p:spPr>
          <a:xfrm>
            <a:off x="381000" y="1126665"/>
            <a:ext cx="11430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知识点</a:t>
            </a:r>
            <a:r>
              <a:rPr lang="en-US" altLang="zh-CN" sz="2200" dirty="0">
                <a:solidFill>
                  <a:srgbClr val="FF00FF"/>
                </a:solidFill>
                <a:latin typeface="Times New Roman" panose="02020603050405020304" pitchFamily="18" charset="0"/>
                <a:cs typeface="Times New Roman" panose="02020603050405020304" pitchFamily="18" charset="0"/>
              </a:rPr>
              <a:t>2</a:t>
            </a:r>
            <a:r>
              <a:rPr lang="zh-CN" altLang="zh-CN" sz="2200" dirty="0">
                <a:solidFill>
                  <a:srgbClr val="FF00FF"/>
                </a:solidFill>
                <a:latin typeface="Times New Roman" panose="02020603050405020304" pitchFamily="18" charset="0"/>
                <a:cs typeface="Times New Roman" panose="02020603050405020304" pitchFamily="18" charset="0"/>
              </a:rPr>
              <a:t>　</a:t>
            </a:r>
            <a:r>
              <a:rPr lang="zh-CN" altLang="zh-CN" sz="2200" dirty="0">
                <a:solidFill>
                  <a:srgbClr val="FF00FF"/>
                </a:solidFill>
                <a:latin typeface="Arial" panose="020B0604020202020204" pitchFamily="34" charset="0"/>
                <a:ea typeface="黑体" panose="02010609060101010101" pitchFamily="49" charset="-122"/>
                <a:cs typeface="Times New Roman" panose="02020603050405020304" pitchFamily="18" charset="0"/>
              </a:rPr>
              <a:t>全球性问题的挑战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全球性问题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在经济全球化的进程中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产生了一些人类共同面临的问题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a:t>
            </a:r>
            <a:r>
              <a:rPr lang="zh-CN" altLang="zh-CN" sz="2200" dirty="0">
                <a:solidFill>
                  <a:srgbClr val="FF00FF"/>
                </a:solidFill>
                <a:latin typeface="Times New Roman" panose="02020603050405020304" pitchFamily="18" charset="0"/>
                <a:cs typeface="Times New Roman" panose="02020603050405020304" pitchFamily="18" charset="0"/>
              </a:rPr>
              <a:t>　战争　</a:t>
            </a:r>
            <a:r>
              <a:rPr lang="zh-CN" altLang="zh-CN" sz="2200" dirty="0">
                <a:solidFill>
                  <a:srgbClr val="000000"/>
                </a:solidFill>
                <a:latin typeface="Times New Roman" panose="02020603050405020304" pitchFamily="18" charset="0"/>
                <a:cs typeface="Times New Roman" panose="02020603050405020304" pitchFamily="18" charset="0"/>
              </a:rPr>
              <a:t>问题、人口问题、</a:t>
            </a:r>
            <a:r>
              <a:rPr lang="zh-CN" altLang="zh-CN" sz="2200" dirty="0">
                <a:solidFill>
                  <a:srgbClr val="FF00FF"/>
                </a:solidFill>
                <a:latin typeface="Times New Roman" panose="02020603050405020304" pitchFamily="18" charset="0"/>
                <a:cs typeface="Times New Roman" panose="02020603050405020304" pitchFamily="18" charset="0"/>
              </a:rPr>
              <a:t>　环境　</a:t>
            </a:r>
            <a:r>
              <a:rPr lang="zh-CN" altLang="zh-CN" sz="2200" dirty="0">
                <a:solidFill>
                  <a:srgbClr val="000000"/>
                </a:solidFill>
                <a:latin typeface="Times New Roman" panose="02020603050405020304" pitchFamily="18" charset="0"/>
                <a:cs typeface="Times New Roman" panose="02020603050405020304" pitchFamily="18" charset="0"/>
              </a:rPr>
              <a:t>问题、资源问题、毒品问题、艾滋病和恐怖主义等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严重威胁着人类社会。</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人口问题与环境问题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1  )</a:t>
            </a:r>
            <a:r>
              <a:rPr lang="zh-CN" altLang="zh-CN" sz="2200" dirty="0">
                <a:solidFill>
                  <a:srgbClr val="000000"/>
                </a:solidFill>
                <a:latin typeface="Times New Roman" panose="02020603050405020304" pitchFamily="18" charset="0"/>
                <a:cs typeface="Times New Roman" panose="02020603050405020304" pitchFamily="18" charset="0"/>
              </a:rPr>
              <a:t>人口问题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根据联合国人口基金会发布的报告</a:t>
            </a:r>
            <a:r>
              <a:rPr lang="en-US" altLang="zh-CN" sz="2200" dirty="0">
                <a:solidFill>
                  <a:srgbClr val="000000"/>
                </a:solidFill>
                <a:latin typeface="Times New Roman" panose="02020603050405020304" pitchFamily="18" charset="0"/>
                <a:cs typeface="Times New Roman" panose="02020603050405020304" pitchFamily="18" charset="0"/>
              </a:rPr>
              <a:t>,2011</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世界人口已达到</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预计</a:t>
            </a:r>
            <a:r>
              <a:rPr lang="en-US" altLang="zh-CN" sz="2200" dirty="0">
                <a:solidFill>
                  <a:srgbClr val="000000"/>
                </a:solidFill>
                <a:latin typeface="Times New Roman" panose="02020603050405020304" pitchFamily="18" charset="0"/>
                <a:cs typeface="Times New Roman" panose="02020603050405020304" pitchFamily="18" charset="0"/>
              </a:rPr>
              <a:t>2025</a:t>
            </a:r>
            <a:r>
              <a:rPr lang="zh-CN" altLang="zh-CN" sz="2200" dirty="0">
                <a:solidFill>
                  <a:srgbClr val="000000"/>
                </a:solidFill>
                <a:latin typeface="Times New Roman" panose="02020603050405020304" pitchFamily="18" charset="0"/>
                <a:cs typeface="Times New Roman" panose="02020603050405020304" pitchFamily="18" charset="0"/>
              </a:rPr>
              <a:t>年将达到</a:t>
            </a:r>
            <a:r>
              <a:rPr lang="en-US" altLang="zh-CN" sz="2200" dirty="0">
                <a:solidFill>
                  <a:srgbClr val="000000"/>
                </a:solidFill>
                <a:latin typeface="Times New Roman" panose="02020603050405020304" pitchFamily="18" charset="0"/>
                <a:cs typeface="Times New Roman" panose="02020603050405020304" pitchFamily="18" charset="0"/>
              </a:rPr>
              <a:t>80</a:t>
            </a:r>
            <a:r>
              <a:rPr lang="zh-CN" altLang="zh-CN" sz="2200" dirty="0">
                <a:solidFill>
                  <a:srgbClr val="000000"/>
                </a:solidFill>
                <a:latin typeface="Times New Roman" panose="02020603050405020304" pitchFamily="18" charset="0"/>
                <a:cs typeface="Times New Roman" panose="02020603050405020304" pitchFamily="18" charset="0"/>
              </a:rPr>
              <a:t>亿。未来</a:t>
            </a:r>
            <a:r>
              <a:rPr lang="en-US" altLang="zh-CN" sz="2200" dirty="0">
                <a:solidFill>
                  <a:srgbClr val="000000"/>
                </a:solidFill>
                <a:latin typeface="Times New Roman" panose="02020603050405020304" pitchFamily="18" charset="0"/>
                <a:cs typeface="Times New Roman" panose="02020603050405020304" pitchFamily="18" charset="0"/>
              </a:rPr>
              <a:t>50</a:t>
            </a:r>
            <a:r>
              <a:rPr lang="zh-CN" altLang="zh-CN" sz="2200" dirty="0">
                <a:solidFill>
                  <a:srgbClr val="000000"/>
                </a:solidFill>
                <a:latin typeface="Times New Roman" panose="02020603050405020304" pitchFamily="18" charset="0"/>
                <a:cs typeface="Times New Roman" panose="02020603050405020304" pitchFamily="18" charset="0"/>
              </a:rPr>
              <a:t>年全球人口数量仍会急剧增加。</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2  )</a:t>
            </a:r>
            <a:r>
              <a:rPr lang="zh-CN" altLang="zh-CN" sz="2200" dirty="0">
                <a:solidFill>
                  <a:srgbClr val="000000"/>
                </a:solidFill>
                <a:latin typeface="Times New Roman" panose="02020603050405020304" pitchFamily="18" charset="0"/>
                <a:cs typeface="Times New Roman" panose="02020603050405020304" pitchFamily="18" charset="0"/>
              </a:rPr>
              <a:t>环境问题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世界人口的急剧増长、长期的</a:t>
            </a:r>
            <a:r>
              <a:rPr lang="zh-CN" altLang="zh-CN" sz="2200" dirty="0">
                <a:solidFill>
                  <a:srgbClr val="FF00FF"/>
                </a:solidFill>
                <a:latin typeface="Times New Roman" panose="02020603050405020304" pitchFamily="18" charset="0"/>
                <a:cs typeface="Times New Roman" panose="02020603050405020304" pitchFamily="18" charset="0"/>
              </a:rPr>
              <a:t>　过度开发　</a:t>
            </a:r>
            <a:r>
              <a:rPr lang="zh-CN" altLang="zh-CN" sz="2200" dirty="0">
                <a:solidFill>
                  <a:srgbClr val="000000"/>
                </a:solidFill>
                <a:latin typeface="Times New Roman" panose="02020603050405020304" pitchFamily="18" charset="0"/>
                <a:cs typeface="Times New Roman" panose="02020603050405020304" pitchFamily="18" charset="0"/>
              </a:rPr>
              <a:t>和人类对</a:t>
            </a:r>
            <a:r>
              <a:rPr lang="zh-CN" altLang="zh-CN" sz="2200" dirty="0">
                <a:solidFill>
                  <a:srgbClr val="FF00FF"/>
                </a:solidFill>
                <a:latin typeface="Times New Roman" panose="02020603050405020304" pitchFamily="18" charset="0"/>
                <a:cs typeface="Times New Roman" panose="02020603050405020304" pitchFamily="18" charset="0"/>
              </a:rPr>
              <a:t>　环境保护　</a:t>
            </a:r>
            <a:r>
              <a:rPr lang="zh-CN" altLang="zh-CN" sz="2200" dirty="0">
                <a:solidFill>
                  <a:srgbClr val="000000"/>
                </a:solidFill>
                <a:latin typeface="Times New Roman" panose="02020603050405020304" pitchFamily="18" charset="0"/>
                <a:cs typeface="Times New Roman" panose="02020603050405020304" pitchFamily="18" charset="0"/>
              </a:rPr>
              <a:t>的漠视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引发了环境污染、资源短缺和生态破坏等问题。如水土流失、草原退化、沙漠蔓延、温室效应、臭氧层被破坏、酸雨、雾霾频繁等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人类赖以生存的自然环境遭到严重破坏。</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应对举措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推行</a:t>
            </a:r>
            <a:r>
              <a:rPr lang="zh-CN" altLang="zh-CN" sz="2200" dirty="0">
                <a:solidFill>
                  <a:srgbClr val="FF00FF"/>
                </a:solidFill>
                <a:latin typeface="Times New Roman" panose="02020603050405020304" pitchFamily="18" charset="0"/>
                <a:cs typeface="Times New Roman" panose="02020603050405020304" pitchFamily="18" charset="0"/>
              </a:rPr>
              <a:t>　可持续发展　</a:t>
            </a:r>
            <a:r>
              <a:rPr lang="zh-CN" altLang="zh-CN" sz="2200" dirty="0">
                <a:solidFill>
                  <a:srgbClr val="000000"/>
                </a:solidFill>
                <a:latin typeface="Times New Roman" panose="02020603050405020304" pitchFamily="18" charset="0"/>
                <a:cs typeface="Times New Roman" panose="02020603050405020304" pitchFamily="18" charset="0"/>
              </a:rPr>
              <a:t>战略、加强环保投资、保护有限资源、加大禁毒和反恐怖的力度、加强</a:t>
            </a:r>
            <a:r>
              <a:rPr lang="zh-CN" altLang="zh-CN" sz="2200" dirty="0">
                <a:solidFill>
                  <a:srgbClr val="FF00FF"/>
                </a:solidFill>
                <a:latin typeface="Times New Roman" panose="02020603050405020304" pitchFamily="18" charset="0"/>
                <a:cs typeface="Times New Roman" panose="02020603050405020304" pitchFamily="18" charset="0"/>
              </a:rPr>
              <a:t>　国际合作　</a:t>
            </a:r>
            <a:r>
              <a:rPr lang="zh-CN" altLang="zh-CN" sz="2200" dirty="0">
                <a:solidFill>
                  <a:srgbClr val="000000"/>
                </a:solidFill>
                <a:latin typeface="Times New Roman" panose="02020603050405020304" pitchFamily="18" charset="0"/>
                <a:cs typeface="Times New Roman" panose="02020603050405020304" pitchFamily="18" charset="0"/>
              </a:rPr>
              <a:t>、重视有关舆论宣传和落后地区的科教工作等。相信在世界人民的共同努力下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人类能够创造出一个更美好的家园。</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8BF5479-6EA0-4FC9-B61D-90770C04E3B9}"/>
              </a:ext>
            </a:extLst>
          </p:cNvPr>
          <p:cNvSpPr/>
          <p:nvPr/>
        </p:nvSpPr>
        <p:spPr>
          <a:xfrm>
            <a:off x="9480121" y="1593130"/>
            <a:ext cx="668589"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4" name="直接连接符 3">
            <a:extLst>
              <a:ext uri="{FF2B5EF4-FFF2-40B4-BE49-F238E27FC236}">
                <a16:creationId xmlns:a16="http://schemas.microsoft.com/office/drawing/2014/main" id="{DCDD616C-A81D-4C10-8D9C-3A46670B1CF8}"/>
              </a:ext>
            </a:extLst>
          </p:cNvPr>
          <p:cNvCxnSpPr>
            <a:cxnSpLocks/>
          </p:cNvCxnSpPr>
          <p:nvPr/>
        </p:nvCxnSpPr>
        <p:spPr>
          <a:xfrm>
            <a:off x="9480122" y="1915346"/>
            <a:ext cx="66858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F1AF5CB8-55F7-4621-9CA3-279BD275C6ED}"/>
              </a:ext>
            </a:extLst>
          </p:cNvPr>
          <p:cNvSpPr/>
          <p:nvPr/>
        </p:nvSpPr>
        <p:spPr>
          <a:xfrm>
            <a:off x="1556026" y="2019285"/>
            <a:ext cx="996673"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7" name="直接连接符 6">
            <a:extLst>
              <a:ext uri="{FF2B5EF4-FFF2-40B4-BE49-F238E27FC236}">
                <a16:creationId xmlns:a16="http://schemas.microsoft.com/office/drawing/2014/main" id="{CEAABA6D-11AA-4230-A3A6-6BCA7C508E7A}"/>
              </a:ext>
            </a:extLst>
          </p:cNvPr>
          <p:cNvCxnSpPr>
            <a:cxnSpLocks/>
          </p:cNvCxnSpPr>
          <p:nvPr/>
        </p:nvCxnSpPr>
        <p:spPr>
          <a:xfrm>
            <a:off x="1556027" y="2341501"/>
            <a:ext cx="9966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 name="矩形 8">
            <a:extLst>
              <a:ext uri="{FF2B5EF4-FFF2-40B4-BE49-F238E27FC236}">
                <a16:creationId xmlns:a16="http://schemas.microsoft.com/office/drawing/2014/main" id="{FCD5E1BA-9C92-4ECE-848B-2D18B85F1B4B}"/>
              </a:ext>
            </a:extLst>
          </p:cNvPr>
          <p:cNvSpPr/>
          <p:nvPr/>
        </p:nvSpPr>
        <p:spPr>
          <a:xfrm>
            <a:off x="5991854" y="4054108"/>
            <a:ext cx="1481390"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0" name="直接连接符 9">
            <a:extLst>
              <a:ext uri="{FF2B5EF4-FFF2-40B4-BE49-F238E27FC236}">
                <a16:creationId xmlns:a16="http://schemas.microsoft.com/office/drawing/2014/main" id="{3EE35BBD-13DB-4B3F-9B9A-1BF2577C1B53}"/>
              </a:ext>
            </a:extLst>
          </p:cNvPr>
          <p:cNvCxnSpPr>
            <a:cxnSpLocks/>
          </p:cNvCxnSpPr>
          <p:nvPr/>
        </p:nvCxnSpPr>
        <p:spPr>
          <a:xfrm>
            <a:off x="5991854" y="4376324"/>
            <a:ext cx="148139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id="{2E1C3E50-C40F-4520-880A-30454676987B}"/>
              </a:ext>
            </a:extLst>
          </p:cNvPr>
          <p:cNvSpPr/>
          <p:nvPr/>
        </p:nvSpPr>
        <p:spPr>
          <a:xfrm>
            <a:off x="8908899" y="4054108"/>
            <a:ext cx="131883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3" name="直接连接符 12">
            <a:extLst>
              <a:ext uri="{FF2B5EF4-FFF2-40B4-BE49-F238E27FC236}">
                <a16:creationId xmlns:a16="http://schemas.microsoft.com/office/drawing/2014/main" id="{F5F3C768-D729-48DB-B330-C06B5C9E1CB3}"/>
              </a:ext>
            </a:extLst>
          </p:cNvPr>
          <p:cNvCxnSpPr>
            <a:cxnSpLocks/>
          </p:cNvCxnSpPr>
          <p:nvPr/>
        </p:nvCxnSpPr>
        <p:spPr>
          <a:xfrm>
            <a:off x="8908899" y="4376324"/>
            <a:ext cx="131883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矩形 14">
            <a:extLst>
              <a:ext uri="{FF2B5EF4-FFF2-40B4-BE49-F238E27FC236}">
                <a16:creationId xmlns:a16="http://schemas.microsoft.com/office/drawing/2014/main" id="{18824572-C2D6-4F51-BE03-168516C7B998}"/>
              </a:ext>
            </a:extLst>
          </p:cNvPr>
          <p:cNvSpPr/>
          <p:nvPr/>
        </p:nvSpPr>
        <p:spPr>
          <a:xfrm>
            <a:off x="2552698" y="5216864"/>
            <a:ext cx="1612901"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6" name="直接连接符 15">
            <a:extLst>
              <a:ext uri="{FF2B5EF4-FFF2-40B4-BE49-F238E27FC236}">
                <a16:creationId xmlns:a16="http://schemas.microsoft.com/office/drawing/2014/main" id="{A137E608-F3ED-484F-A586-0A5225CDB4AA}"/>
              </a:ext>
            </a:extLst>
          </p:cNvPr>
          <p:cNvCxnSpPr>
            <a:cxnSpLocks/>
          </p:cNvCxnSpPr>
          <p:nvPr/>
        </p:nvCxnSpPr>
        <p:spPr>
          <a:xfrm>
            <a:off x="2552699" y="5539080"/>
            <a:ext cx="1612901"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id="{26C474F8-50E3-4990-8D46-53D4ED151218}"/>
              </a:ext>
            </a:extLst>
          </p:cNvPr>
          <p:cNvSpPr/>
          <p:nvPr/>
        </p:nvSpPr>
        <p:spPr>
          <a:xfrm>
            <a:off x="1981476" y="5653710"/>
            <a:ext cx="1371324" cy="3302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9" name="直接连接符 18">
            <a:extLst>
              <a:ext uri="{FF2B5EF4-FFF2-40B4-BE49-F238E27FC236}">
                <a16:creationId xmlns:a16="http://schemas.microsoft.com/office/drawing/2014/main" id="{E89FAE86-85E3-4D41-9A41-570D90754062}"/>
              </a:ext>
            </a:extLst>
          </p:cNvPr>
          <p:cNvCxnSpPr>
            <a:cxnSpLocks/>
          </p:cNvCxnSpPr>
          <p:nvPr/>
        </p:nvCxnSpPr>
        <p:spPr>
          <a:xfrm>
            <a:off x="1981476" y="5975926"/>
            <a:ext cx="137132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1278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9" grpId="0" animBg="1"/>
      <p:bldP spid="12" grpId="0" animBg="1"/>
      <p:bldP spid="15" grpId="0" animBg="1"/>
      <p:bldP spid="1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699D902F-87A7-4178-B33C-FE1B9508C1F8}"/>
              </a:ext>
            </a:extLst>
          </p:cNvPr>
          <p:cNvGraphicFramePr>
            <a:graphicFrameLocks noChangeAspect="1"/>
          </p:cNvGraphicFramePr>
          <p:nvPr>
            <p:extLst>
              <p:ext uri="{D42A27DB-BD31-4B8C-83A1-F6EECF244321}">
                <p14:modId xmlns:p14="http://schemas.microsoft.com/office/powerpoint/2010/main" val="2219226453"/>
              </p:ext>
            </p:extLst>
          </p:nvPr>
        </p:nvGraphicFramePr>
        <p:xfrm>
          <a:off x="939800" y="1016000"/>
          <a:ext cx="9677400" cy="6832600"/>
        </p:xfrm>
        <a:graphic>
          <a:graphicData uri="http://schemas.openxmlformats.org/presentationml/2006/ole">
            <mc:AlternateContent xmlns:mc="http://schemas.openxmlformats.org/markup-compatibility/2006">
              <mc:Choice xmlns:v="urn:schemas-microsoft-com:vml" Requires="v">
                <p:oleObj spid="_x0000_s1028" name="Document" r:id="rId3" imgW="4561863" imgH="3227860" progId="Word.Document.12">
                  <p:embed/>
                </p:oleObj>
              </mc:Choice>
              <mc:Fallback>
                <p:oleObj name="Document" r:id="rId3" imgW="4561863" imgH="3227860" progId="Word.Document.12">
                  <p:embed/>
                  <p:pic>
                    <p:nvPicPr>
                      <p:cNvPr id="0" name=""/>
                      <p:cNvPicPr/>
                      <p:nvPr/>
                    </p:nvPicPr>
                    <p:blipFill>
                      <a:blip r:embed="rId4"/>
                      <a:stretch>
                        <a:fillRect/>
                      </a:stretch>
                    </p:blipFill>
                    <p:spPr>
                      <a:xfrm>
                        <a:off x="939800" y="1016000"/>
                        <a:ext cx="9677400" cy="683260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1B802C73-C6EB-4A2F-AA67-638C4D963DF6}"/>
              </a:ext>
            </a:extLst>
          </p:cNvPr>
          <p:cNvSpPr/>
          <p:nvPr/>
        </p:nvSpPr>
        <p:spPr>
          <a:xfrm>
            <a:off x="5688013" y="2086341"/>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D1A01CE5-436E-4656-A8B1-F827511A4F0E}"/>
              </a:ext>
            </a:extLst>
          </p:cNvPr>
          <p:cNvGraphicFramePr>
            <a:graphicFrameLocks noChangeAspect="1"/>
          </p:cNvGraphicFramePr>
          <p:nvPr>
            <p:extLst>
              <p:ext uri="{D42A27DB-BD31-4B8C-83A1-F6EECF244321}">
                <p14:modId xmlns:p14="http://schemas.microsoft.com/office/powerpoint/2010/main" val="3563573110"/>
              </p:ext>
            </p:extLst>
          </p:nvPr>
        </p:nvGraphicFramePr>
        <p:xfrm>
          <a:off x="2032000" y="1471392"/>
          <a:ext cx="8128000" cy="4270816"/>
        </p:xfrm>
        <a:graphic>
          <a:graphicData uri="http://schemas.openxmlformats.org/presentationml/2006/ole">
            <mc:AlternateContent xmlns:mc="http://schemas.openxmlformats.org/markup-compatibility/2006">
              <mc:Choice xmlns:v="urn:schemas-microsoft-com:vml" Requires="v">
                <p:oleObj spid="_x0000_s2052" name="Document" r:id="rId3" imgW="3837004" imgH="2019215" progId="Word.Document.12">
                  <p:embed/>
                </p:oleObj>
              </mc:Choice>
              <mc:Fallback>
                <p:oleObj name="Document" r:id="rId3" imgW="3837004" imgH="2019215" progId="Word.Document.12">
                  <p:embed/>
                  <p:pic>
                    <p:nvPicPr>
                      <p:cNvPr id="0" name=""/>
                      <p:cNvPicPr/>
                      <p:nvPr/>
                    </p:nvPicPr>
                    <p:blipFill>
                      <a:blip r:embed="rId4"/>
                      <a:stretch>
                        <a:fillRect/>
                      </a:stretch>
                    </p:blipFill>
                    <p:spPr>
                      <a:xfrm>
                        <a:off x="2032000" y="1471392"/>
                        <a:ext cx="8128000" cy="4270816"/>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1AA04F3C-0E44-4B9A-8646-D1CE0B982E7A}"/>
              </a:ext>
            </a:extLst>
          </p:cNvPr>
          <p:cNvSpPr/>
          <p:nvPr/>
        </p:nvSpPr>
        <p:spPr>
          <a:xfrm>
            <a:off x="6639967" y="1786833"/>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2726235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D498BDC-5470-49AB-B072-57CC27A4FDEB}"/>
              </a:ext>
            </a:extLst>
          </p:cNvPr>
          <p:cNvSpPr>
            <a:spLocks noChangeAspect="1"/>
          </p:cNvSpPr>
          <p:nvPr/>
        </p:nvSpPr>
        <p:spPr>
          <a:xfrm>
            <a:off x="381000" y="1100995"/>
            <a:ext cx="11430000" cy="371621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上海合作组织成员国元首理事会第十八次会议及相关活动在青岛举行。中国国家主席习近平在峰会期间指出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经济全球化和区域一体化是大势所趋。各方将维护世界贸易组织规则的权威性和有效性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巩固开放、包容、透明、非歧视、以规则为基础的多边贸易体制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反对任何形式的贸易保护主义。各方将继续秉持互利共赢原则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完善区域经济合作安排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一带一路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建设合作和发展战略对接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深化经贸、投资、金融、互联互通、农业等领域合作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推进贸易和投资便利化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打造区域融合发展新格局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为地区各国人民谋福祉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为世界经济发展增动力。</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指出面对经济全球化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中国的主张是什么。</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B08A664D-8A4A-411A-B702-62D43CFF4232}"/>
              </a:ext>
            </a:extLst>
          </p:cNvPr>
          <p:cNvSpPr>
            <a:spLocks noChangeAspect="1"/>
          </p:cNvSpPr>
          <p:nvPr/>
        </p:nvSpPr>
        <p:spPr>
          <a:xfrm>
            <a:off x="381000" y="4926573"/>
            <a:ext cx="8128000" cy="586253"/>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反对贸易保护主义</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积极参与区域和国际经济合作。</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08512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49F6158E-DC85-4DA8-985B-0A5DEB9319F9}"/>
              </a:ext>
            </a:extLst>
          </p:cNvPr>
          <p:cNvSpPr>
            <a:spLocks noChangeAspect="1"/>
          </p:cNvSpPr>
          <p:nvPr/>
        </p:nvSpPr>
        <p:spPr>
          <a:xfrm>
            <a:off x="381000" y="2510425"/>
            <a:ext cx="11430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麦当劳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肯德基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连锁店遍布世界各地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这一现象最能表明</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经济全球化就发生在我们身边</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发达国家正对我们进行经济侵略</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它们生产的食品深受人们喜爱</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跨国公司是世界经济发展的根本动力</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E7296BA2-1E33-42CA-B40F-49DE4E162A72}"/>
              </a:ext>
            </a:extLst>
          </p:cNvPr>
          <p:cNvSpPr/>
          <p:nvPr/>
        </p:nvSpPr>
        <p:spPr>
          <a:xfrm>
            <a:off x="7814012" y="2667366"/>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2C1C67D5-DBDA-419F-8611-69480A26DF37}"/>
              </a:ext>
            </a:extLst>
          </p:cNvPr>
          <p:cNvGraphicFramePr>
            <a:graphicFrameLocks noChangeAspect="1"/>
          </p:cNvGraphicFramePr>
          <p:nvPr>
            <p:extLst>
              <p:ext uri="{D42A27DB-BD31-4B8C-83A1-F6EECF244321}">
                <p14:modId xmlns:p14="http://schemas.microsoft.com/office/powerpoint/2010/main" val="2321790665"/>
              </p:ext>
            </p:extLst>
          </p:nvPr>
        </p:nvGraphicFramePr>
        <p:xfrm>
          <a:off x="495300" y="1016000"/>
          <a:ext cx="10566400" cy="7607808"/>
        </p:xfrm>
        <a:graphic>
          <a:graphicData uri="http://schemas.openxmlformats.org/presentationml/2006/ole">
            <mc:AlternateContent xmlns:mc="http://schemas.openxmlformats.org/markup-compatibility/2006">
              <mc:Choice xmlns:v="urn:schemas-microsoft-com:vml" Requires="v">
                <p:oleObj spid="_x0000_s3076" name="Document" r:id="rId3" imgW="5065378" imgH="3637833" progId="Word.Document.12">
                  <p:embed/>
                </p:oleObj>
              </mc:Choice>
              <mc:Fallback>
                <p:oleObj name="Document" r:id="rId3" imgW="5065378" imgH="3637833" progId="Word.Document.12">
                  <p:embed/>
                  <p:pic>
                    <p:nvPicPr>
                      <p:cNvPr id="0" name=""/>
                      <p:cNvPicPr/>
                      <p:nvPr/>
                    </p:nvPicPr>
                    <p:blipFill>
                      <a:blip r:embed="rId4"/>
                      <a:stretch>
                        <a:fillRect/>
                      </a:stretch>
                    </p:blipFill>
                    <p:spPr>
                      <a:xfrm>
                        <a:off x="495300" y="1016000"/>
                        <a:ext cx="10566400" cy="7607808"/>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FD1EEB28-8DF2-48CE-9DD4-D06C1C389BA3}"/>
              </a:ext>
            </a:extLst>
          </p:cNvPr>
          <p:cNvSpPr/>
          <p:nvPr/>
        </p:nvSpPr>
        <p:spPr>
          <a:xfrm>
            <a:off x="10523345" y="1016000"/>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1824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702D87F9-6FC1-4F12-B926-C0DE4E3B795F}"/>
              </a:ext>
            </a:extLst>
          </p:cNvPr>
          <p:cNvGraphicFramePr>
            <a:graphicFrameLocks noChangeAspect="1"/>
          </p:cNvGraphicFramePr>
          <p:nvPr>
            <p:extLst>
              <p:ext uri="{D42A27DB-BD31-4B8C-83A1-F6EECF244321}">
                <p14:modId xmlns:p14="http://schemas.microsoft.com/office/powerpoint/2010/main" val="4241259696"/>
              </p:ext>
            </p:extLst>
          </p:nvPr>
        </p:nvGraphicFramePr>
        <p:xfrm>
          <a:off x="520700" y="1104900"/>
          <a:ext cx="10452100" cy="6460550"/>
        </p:xfrm>
        <a:graphic>
          <a:graphicData uri="http://schemas.openxmlformats.org/presentationml/2006/ole">
            <mc:AlternateContent xmlns:mc="http://schemas.openxmlformats.org/markup-compatibility/2006">
              <mc:Choice xmlns:v="urn:schemas-microsoft-com:vml" Requires="v">
                <p:oleObj spid="_x0000_s4100" name="Document" r:id="rId3" imgW="4561863" imgH="2825820" progId="Word.Document.12">
                  <p:embed/>
                </p:oleObj>
              </mc:Choice>
              <mc:Fallback>
                <p:oleObj name="Document" r:id="rId3" imgW="4561863" imgH="2825820" progId="Word.Document.12">
                  <p:embed/>
                  <p:pic>
                    <p:nvPicPr>
                      <p:cNvPr id="0" name=""/>
                      <p:cNvPicPr/>
                      <p:nvPr/>
                    </p:nvPicPr>
                    <p:blipFill>
                      <a:blip r:embed="rId4"/>
                      <a:stretch>
                        <a:fillRect/>
                      </a:stretch>
                    </p:blipFill>
                    <p:spPr>
                      <a:xfrm>
                        <a:off x="520700" y="1104900"/>
                        <a:ext cx="10452100" cy="6460550"/>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0B900F4C-BB43-4288-B94F-D66C5931D3A5}"/>
              </a:ext>
            </a:extLst>
          </p:cNvPr>
          <p:cNvSpPr/>
          <p:nvPr/>
        </p:nvSpPr>
        <p:spPr>
          <a:xfrm>
            <a:off x="5940409" y="1877144"/>
            <a:ext cx="311182" cy="3677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740565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581</TotalTime>
  <Words>323</Words>
  <Application>Microsoft Office PowerPoint</Application>
  <PresentationFormat>宽屏</PresentationFormat>
  <Paragraphs>53</Paragraphs>
  <Slides>13</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13</vt:i4>
      </vt:variant>
    </vt:vector>
  </HeadingPairs>
  <TitlesOfParts>
    <vt:vector size="22" baseType="lpstr">
      <vt:lpstr>Adobe 黑体 Std R</vt:lpstr>
      <vt:lpstr>NEU-BZ-S92</vt:lpstr>
      <vt:lpstr>等线</vt:lpstr>
      <vt:lpstr>等线 Light</vt:lpstr>
      <vt:lpstr>微软雅黑</vt:lpstr>
      <vt:lpstr>Arial</vt:lpstr>
      <vt:lpstr>Times New Roman</vt:lpstr>
      <vt:lpstr>主题1</vt:lpstr>
      <vt:lpstr>Document</vt:lpstr>
      <vt:lpstr>第五单元　“冷战”后的世界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104</cp:revision>
  <dcterms:created xsi:type="dcterms:W3CDTF">2018-07-26T10:36:45Z</dcterms:created>
  <dcterms:modified xsi:type="dcterms:W3CDTF">2019-01-03T09:24:33Z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