
<file path=[Content_Types].xml><?xml version="1.0" encoding="utf-8"?>
<Types xmlns="http://schemas.openxmlformats.org/package/2006/content-types">
  <Default Extension="docx" ContentType="application/vnd.openxmlformats-officedocument.wordprocessingml.document"/>
  <Default Extension="emf" ContentType="image/x-emf"/>
  <Default Extension="jpeg" ContentType="image/jpeg"/>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61" r:id="rId1"/>
  </p:sldMasterIdLst>
  <p:sldIdLst>
    <p:sldId id="262" r:id="rId2"/>
    <p:sldId id="264" r:id="rId3"/>
    <p:sldId id="306" r:id="rId4"/>
    <p:sldId id="307" r:id="rId5"/>
    <p:sldId id="308" r:id="rId6"/>
    <p:sldId id="310" r:id="rId7"/>
    <p:sldId id="309" r:id="rId8"/>
    <p:sldId id="260" r:id="rId9"/>
    <p:sldId id="311" r:id="rId10"/>
    <p:sldId id="312" r:id="rId11"/>
    <p:sldId id="313" r:id="rId12"/>
    <p:sldId id="31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47">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CC"/>
    <a:srgbClr val="00A1E9"/>
    <a:srgbClr val="FFF100"/>
    <a:srgbClr val="17B7FF"/>
    <a:srgbClr val="02B0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240" autoAdjust="0"/>
    <p:restoredTop sz="94268" autoAdjust="0"/>
  </p:normalViewPr>
  <p:slideViewPr>
    <p:cSldViewPr snapToGrid="0">
      <p:cViewPr varScale="1">
        <p:scale>
          <a:sx n="84" d="100"/>
          <a:sy n="84" d="100"/>
        </p:scale>
        <p:origin x="270" y="96"/>
      </p:cViewPr>
      <p:guideLst>
        <p:guide orient="horz" pos="2147"/>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6.e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722400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4179850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2472350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章节">
    <p:spTree>
      <p:nvGrpSpPr>
        <p:cNvPr id="1" name=""/>
        <p:cNvGrpSpPr/>
        <p:nvPr/>
      </p:nvGrpSpPr>
      <p:grpSpPr>
        <a:xfrm>
          <a:off x="0" y="0"/>
          <a:ext cx="0" cy="0"/>
          <a:chOff x="0" y="0"/>
          <a:chExt cx="0" cy="0"/>
        </a:xfrm>
      </p:grpSpPr>
      <p:sp>
        <p:nvSpPr>
          <p:cNvPr id="2" name="矩形 1"/>
          <p:cNvSpPr/>
          <p:nvPr userDrawn="1"/>
        </p:nvSpPr>
        <p:spPr>
          <a:xfrm>
            <a:off x="0" y="2387600"/>
            <a:ext cx="12192000" cy="1841500"/>
          </a:xfrm>
          <a:prstGeom prst="rect">
            <a:avLst/>
          </a:prstGeom>
          <a:solidFill>
            <a:srgbClr val="00A1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ctrTitle"/>
          </p:nvPr>
        </p:nvSpPr>
        <p:spPr>
          <a:xfrm>
            <a:off x="0" y="2387600"/>
            <a:ext cx="12192000" cy="1841500"/>
          </a:xfrm>
          <a:prstGeom prst="rect">
            <a:avLst/>
          </a:prstGeom>
        </p:spPr>
        <p:txBody>
          <a:bodyPr anchor="ctr"/>
          <a:lstStyle>
            <a:lvl1pPr algn="ctr">
              <a:defRPr sz="4400">
                <a:solidFill>
                  <a:schemeClr val="bg1"/>
                </a:solidFill>
                <a:latin typeface="Adobe 黑体 Std R" panose="020B0400000000000000" pitchFamily="34" charset="-122"/>
                <a:ea typeface="Adobe 黑体 Std R" panose="020B0400000000000000" pitchFamily="34"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val="751591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栏目一">
    <p:spTree>
      <p:nvGrpSpPr>
        <p:cNvPr id="1" name=""/>
        <p:cNvGrpSpPr/>
        <p:nvPr/>
      </p:nvGrpSpPr>
      <p:grpSpPr>
        <a:xfrm>
          <a:off x="0" y="0"/>
          <a:ext cx="0" cy="0"/>
          <a:chOff x="0" y="0"/>
          <a:chExt cx="0" cy="0"/>
        </a:xfrm>
      </p:grpSpPr>
      <p:sp>
        <p:nvSpPr>
          <p:cNvPr id="7" name="同侧圆角矩形 6">
            <a:hlinkClick r:id="rId2" action="ppaction://hlinksldjump" tooltip="点击进入"/>
          </p:cNvPr>
          <p:cNvSpPr/>
          <p:nvPr userDrawn="1"/>
        </p:nvSpPr>
        <p:spPr>
          <a:xfrm>
            <a:off x="2841961" y="469878"/>
            <a:ext cx="1889696"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知识网络</a:t>
            </a:r>
          </a:p>
        </p:txBody>
      </p:sp>
    </p:spTree>
    <p:extLst>
      <p:ext uri="{BB962C8B-B14F-4D97-AF65-F5344CB8AC3E}">
        <p14:creationId xmlns:p14="http://schemas.microsoft.com/office/powerpoint/2010/main" val="184356811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栏目二">
    <p:spTree>
      <p:nvGrpSpPr>
        <p:cNvPr id="1" name=""/>
        <p:cNvGrpSpPr/>
        <p:nvPr/>
      </p:nvGrpSpPr>
      <p:grpSpPr>
        <a:xfrm>
          <a:off x="0" y="0"/>
          <a:ext cx="0" cy="0"/>
          <a:chOff x="0" y="0"/>
          <a:chExt cx="0" cy="0"/>
        </a:xfrm>
      </p:grpSpPr>
      <p:sp>
        <p:nvSpPr>
          <p:cNvPr id="8" name="同侧圆角矩形 7">
            <a:hlinkClick r:id="" action="ppaction://noaction"/>
          </p:cNvPr>
          <p:cNvSpPr/>
          <p:nvPr userDrawn="1"/>
        </p:nvSpPr>
        <p:spPr>
          <a:xfrm>
            <a:off x="5645022" y="469877"/>
            <a:ext cx="1931435"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重点知识突破</a:t>
            </a:r>
          </a:p>
        </p:txBody>
      </p:sp>
    </p:spTree>
    <p:extLst>
      <p:ext uri="{BB962C8B-B14F-4D97-AF65-F5344CB8AC3E}">
        <p14:creationId xmlns:p14="http://schemas.microsoft.com/office/powerpoint/2010/main" val="13383831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栏目三">
    <p:spTree>
      <p:nvGrpSpPr>
        <p:cNvPr id="1" name=""/>
        <p:cNvGrpSpPr/>
        <p:nvPr/>
      </p:nvGrpSpPr>
      <p:grpSpPr>
        <a:xfrm>
          <a:off x="0" y="0"/>
          <a:ext cx="0" cy="0"/>
          <a:chOff x="0" y="0"/>
          <a:chExt cx="0" cy="0"/>
        </a:xfrm>
      </p:grpSpPr>
      <p:sp>
        <p:nvSpPr>
          <p:cNvPr id="10" name="同侧圆角矩形 9">
            <a:hlinkClick r:id="rId2" action="ppaction://hlinksldjump" tooltip="点击进入"/>
          </p:cNvPr>
          <p:cNvSpPr/>
          <p:nvPr userDrawn="1"/>
        </p:nvSpPr>
        <p:spPr>
          <a:xfrm>
            <a:off x="8346221" y="469877"/>
            <a:ext cx="1929893" cy="431244"/>
          </a:xfrm>
          <a:prstGeom prst="round2SameRect">
            <a:avLst/>
          </a:prstGeom>
          <a:gradFill flip="none" rotWithShape="1">
            <a:gsLst>
              <a:gs pos="0">
                <a:srgbClr val="FFFF00"/>
              </a:gs>
              <a:gs pos="100000">
                <a:srgbClr val="FFC000"/>
              </a:gs>
            </a:gsLst>
            <a:lin ang="5400000" scaled="1"/>
            <a:tileRect/>
          </a:gra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rgbClr val="C00000"/>
                </a:solidFill>
                <a:latin typeface="微软雅黑" panose="020B0503020204020204" pitchFamily="34" charset="-122"/>
                <a:ea typeface="微软雅黑" panose="020B0503020204020204" pitchFamily="34" charset="-122"/>
              </a:rPr>
              <a:t>针对强化训练</a:t>
            </a:r>
          </a:p>
        </p:txBody>
      </p:sp>
    </p:spTree>
    <p:extLst>
      <p:ext uri="{BB962C8B-B14F-4D97-AF65-F5344CB8AC3E}">
        <p14:creationId xmlns:p14="http://schemas.microsoft.com/office/powerpoint/2010/main" val="26381322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栏目四">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1812090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28199679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6853156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2258132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3724177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57A866C-455C-43CF-9D48-F7E46E967483}" type="datetimeFigureOut">
              <a:rPr lang="zh-CN" altLang="en-US" smtClean="0"/>
              <a:t>2019/1/3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198866396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500809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FD3B61F3-DABD-4D26-8DF9-C03C8A069B9B}" type="datetimeFigureOut">
              <a:rPr lang="zh-CN" altLang="en-US" smtClean="0"/>
              <a:t>2019/1/3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29070B1-5320-4AD1-9F6B-8453A41EDFD3}" type="slidenum">
              <a:rPr lang="zh-CN" altLang="en-US" smtClean="0"/>
              <a:t>‹#›</a:t>
            </a:fld>
            <a:endParaRPr lang="zh-CN" altLang="en-US"/>
          </a:p>
        </p:txBody>
      </p:sp>
    </p:spTree>
    <p:extLst>
      <p:ext uri="{BB962C8B-B14F-4D97-AF65-F5344CB8AC3E}">
        <p14:creationId xmlns:p14="http://schemas.microsoft.com/office/powerpoint/2010/main" val="41910583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9">
            <a:lum/>
          </a:blip>
          <a:srcRect/>
          <a:stretch>
            <a:fillRect t="-17000" b="-17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57A866C-455C-43CF-9D48-F7E46E967483}" type="datetimeFigureOut">
              <a:rPr lang="zh-CN" altLang="en-US" smtClean="0"/>
              <a:t>2019/1/3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C060B6-6668-42E3-BE80-FC951F076D49}" type="slidenum">
              <a:rPr lang="zh-CN" altLang="en-US" smtClean="0"/>
              <a:t>‹#›</a:t>
            </a:fld>
            <a:endParaRPr lang="zh-CN" altLang="en-US"/>
          </a:p>
        </p:txBody>
      </p:sp>
    </p:spTree>
    <p:extLst>
      <p:ext uri="{BB962C8B-B14F-4D97-AF65-F5344CB8AC3E}">
        <p14:creationId xmlns:p14="http://schemas.microsoft.com/office/powerpoint/2010/main" val="3113084032"/>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 id="2147483674" r:id="rId13"/>
    <p:sldLayoutId id="2147483675" r:id="rId14"/>
    <p:sldLayoutId id="2147483676" r:id="rId15"/>
    <p:sldLayoutId id="2147483652" r:id="rId16"/>
    <p:sldLayoutId id="2147483656" r:id="rId1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slideLayout" Target="../slideLayouts/slideLayout13.xml"/><Relationship Id="rId1" Type="http://schemas.openxmlformats.org/officeDocument/2006/relationships/vmlDrawing" Target="../drawings/vmlDrawing1.vml"/><Relationship Id="rId5" Type="http://schemas.openxmlformats.org/officeDocument/2006/relationships/image" Target="../media/image2.emf"/><Relationship Id="rId4" Type="http://schemas.openxmlformats.org/officeDocument/2006/relationships/package" Target="../embeddings/Microsoft_Word_Document.docx"/></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14.xml"/><Relationship Id="rId1" Type="http://schemas.openxmlformats.org/officeDocument/2006/relationships/vmlDrawing" Target="../drawings/vmlDrawing2.vml"/><Relationship Id="rId4" Type="http://schemas.openxmlformats.org/officeDocument/2006/relationships/image" Target="../media/image4.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package" Target="../embeddings/Microsoft_Word_Document2.docx"/><Relationship Id="rId2" Type="http://schemas.openxmlformats.org/officeDocument/2006/relationships/slideLayout" Target="../slideLayouts/slideLayout14.xml"/><Relationship Id="rId1" Type="http://schemas.openxmlformats.org/officeDocument/2006/relationships/vmlDrawing" Target="../drawings/vmlDrawing3.vml"/><Relationship Id="rId4" Type="http://schemas.openxmlformats.org/officeDocument/2006/relationships/image" Target="../media/image5.emf"/></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3.docx"/><Relationship Id="rId2" Type="http://schemas.openxmlformats.org/officeDocument/2006/relationships/slideLayout" Target="../slideLayouts/slideLayout14.xml"/><Relationship Id="rId1" Type="http://schemas.openxmlformats.org/officeDocument/2006/relationships/vmlDrawing" Target="../drawings/vmlDrawing4.vml"/><Relationship Id="rId4" Type="http://schemas.openxmlformats.org/officeDocument/2006/relationships/image" Target="../media/image6.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zh-CN" dirty="0"/>
              <a:t>第二单元　动荡与变革的时代</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C8699EAA-4C14-4971-9B11-34A1D7E89FEB}"/>
              </a:ext>
            </a:extLst>
          </p:cNvPr>
          <p:cNvSpPr>
            <a:spLocks noChangeAspect="1"/>
          </p:cNvSpPr>
          <p:nvPr/>
        </p:nvSpPr>
        <p:spPr>
          <a:xfrm>
            <a:off x="2032000" y="1283051"/>
            <a:ext cx="8128000" cy="493500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甘地领导的非暴力不合作运动对印度民族解放运动的主要贡献是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揭开印度民族独立运动的序幕</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给英国经济造成一定的损失</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基本上完成印度独立大业</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发动广大群众参加民族独立运动</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6.1929</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资本主义世界爆发空前严重的经济危机。对此次危机认识不正确的是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导致德、日走上了法西斯道路</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激化了各主要资本主义国家的社会矛盾</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是资本主义国家推行干预经济政策的结果</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从美国开始席卷了整个资本主义世界</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F3724770-ED4F-4E0F-A299-BB082F3063AD}"/>
              </a:ext>
            </a:extLst>
          </p:cNvPr>
          <p:cNvSpPr/>
          <p:nvPr/>
        </p:nvSpPr>
        <p:spPr>
          <a:xfrm>
            <a:off x="2601665" y="1796637"/>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240E0748-2717-4B0F-9D55-6B812A9ECAE4}"/>
              </a:ext>
            </a:extLst>
          </p:cNvPr>
          <p:cNvSpPr/>
          <p:nvPr/>
        </p:nvSpPr>
        <p:spPr>
          <a:xfrm>
            <a:off x="4020890" y="4196937"/>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688574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EEAC90D6-086C-426E-BA72-586ACD9CAEE5}"/>
              </a:ext>
            </a:extLst>
          </p:cNvPr>
          <p:cNvSpPr>
            <a:spLocks noChangeAspect="1"/>
          </p:cNvSpPr>
          <p:nvPr/>
        </p:nvSpPr>
        <p:spPr>
          <a:xfrm>
            <a:off x="2032000" y="2307292"/>
            <a:ext cx="8128000" cy="249741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7.1935</a:t>
            </a:r>
            <a:r>
              <a:rPr lang="zh-CN" altLang="zh-CN" sz="2200" dirty="0">
                <a:solidFill>
                  <a:srgbClr val="000000"/>
                </a:solidFill>
                <a:latin typeface="Times New Roman" panose="02020603050405020304" pitchFamily="18" charset="0"/>
                <a:cs typeface="Times New Roman" panose="02020603050405020304" pitchFamily="18" charset="0"/>
              </a:rPr>
              <a:t>年初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新政成为美国公众热议的焦点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广大中下层民众对新政热情欢呼与讴歌。这主要是由于罗斯福新政</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C</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开创了资本主义国家干预经济的新模式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使资本主义制度得到了调整、巩固与发展</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缓和了经济危机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改善了人民生活</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使美国联邦政府的权力明显增强</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C0B1456C-25E3-4309-9362-5C64F966E935}"/>
              </a:ext>
            </a:extLst>
          </p:cNvPr>
          <p:cNvSpPr/>
          <p:nvPr/>
        </p:nvSpPr>
        <p:spPr>
          <a:xfrm>
            <a:off x="7630865" y="2825337"/>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10162322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F97F9AB8-8C67-4969-8938-BBD0AE734603}"/>
              </a:ext>
            </a:extLst>
          </p:cNvPr>
          <p:cNvSpPr>
            <a:spLocks noChangeAspect="1"/>
          </p:cNvSpPr>
          <p:nvPr/>
        </p:nvSpPr>
        <p:spPr>
          <a:xfrm>
            <a:off x="2032000" y="1494762"/>
            <a:ext cx="8128000" cy="412247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cs typeface="Times New Roman" panose="02020603050405020304" pitchFamily="18" charset="0"/>
              </a:rPr>
              <a:t>阅读材料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回答问题。</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材料</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富兰克林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a:t>
            </a: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除了在</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6—7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月间伦敦世界经济会议上力图拆除各国关税壁垒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取消英帝国特惠制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希望打进英联邦广大市场之外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也开始着眼于改善美苏关系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关注打开苏联市场的可能性</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于是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美苏两国恢复邦交谈判于</a:t>
            </a:r>
            <a:r>
              <a:rPr lang="en-US" altLang="zh-CN" sz="2200" dirty="0">
                <a:solidFill>
                  <a:srgbClr val="000000"/>
                </a:solidFill>
                <a:latin typeface="Times New Roman" panose="02020603050405020304" pitchFamily="18" charset="0"/>
                <a:cs typeface="Times New Roman" panose="02020603050405020304" pitchFamily="18" charset="0"/>
              </a:rPr>
              <a:t>1933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日至</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日在华盛顿举行</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日深夜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罗斯福和李维诺夫在恢复邦交的各项协议上签字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结束了</a:t>
            </a:r>
            <a:r>
              <a:rPr lang="en-US" altLang="zh-CN" sz="2200" dirty="0">
                <a:solidFill>
                  <a:srgbClr val="000000"/>
                </a:solidFill>
                <a:latin typeface="Times New Roman" panose="02020603050405020304" pitchFamily="18" charset="0"/>
                <a:cs typeface="Times New Roman" panose="02020603050405020304" pitchFamily="18" charset="0"/>
              </a:rPr>
              <a:t>16</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年来两国关系上的不正常状况。</a:t>
            </a:r>
            <a:endParaRPr lang="zh-CN" altLang="zh-CN" sz="2200" dirty="0">
              <a:solidFill>
                <a:srgbClr val="000000"/>
              </a:solidFill>
              <a:latin typeface="NEU-BZ-S92"/>
              <a:ea typeface="方正书宋_GBK"/>
              <a:cs typeface="Times New Roman" panose="02020603050405020304" pitchFamily="18" charset="0"/>
            </a:endParaRPr>
          </a:p>
          <a:p>
            <a:pPr algn="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摘编自王绳祖《国际关系史》</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根据材料结合所学知识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概括</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年代美苏关系正常化的经济原因。</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DD27EA21-39F3-4827-A894-999110A64F62}"/>
              </a:ext>
            </a:extLst>
          </p:cNvPr>
          <p:cNvSpPr>
            <a:spLocks noChangeAspect="1"/>
          </p:cNvSpPr>
          <p:nvPr/>
        </p:nvSpPr>
        <p:spPr>
          <a:xfrm>
            <a:off x="2032000" y="5617237"/>
            <a:ext cx="8128000" cy="872355"/>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FF"/>
                </a:solidFill>
                <a:latin typeface="Times New Roman" panose="02020603050405020304" pitchFamily="18" charset="0"/>
                <a:cs typeface="Times New Roman" panose="02020603050405020304" pitchFamily="18" charset="0"/>
              </a:rPr>
              <a:t>美国希望打开苏联市场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缓解经济危机</a:t>
            </a:r>
            <a:r>
              <a:rPr lang="en-US" altLang="zh-CN" sz="2200" dirty="0">
                <a:solidFill>
                  <a:srgbClr val="FF00FF"/>
                </a:solidFill>
                <a:latin typeface="Times New Roman" panose="02020603050405020304" pitchFamily="18" charset="0"/>
                <a:cs typeface="Times New Roman" panose="02020603050405020304" pitchFamily="18" charset="0"/>
              </a:rPr>
              <a:t>;</a:t>
            </a:r>
            <a:r>
              <a:rPr lang="zh-CN" altLang="zh-CN" sz="2200" dirty="0">
                <a:solidFill>
                  <a:srgbClr val="FF00FF"/>
                </a:solidFill>
                <a:latin typeface="Times New Roman" panose="02020603050405020304" pitchFamily="18" charset="0"/>
                <a:cs typeface="Times New Roman" panose="02020603050405020304" pitchFamily="18" charset="0"/>
              </a:rPr>
              <a:t>苏联工业化也需要得到美国的资金、技术和设备的支援。</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7067550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19C95015-8FB3-4336-9225-250CFED9A2CC}"/>
              </a:ext>
            </a:extLst>
          </p:cNvPr>
          <p:cNvPicPr/>
          <p:nvPr/>
        </p:nvPicPr>
        <p:blipFill>
          <a:blip r:embed="rId3"/>
          <a:stretch>
            <a:fillRect/>
          </a:stretch>
        </p:blipFill>
        <p:spPr>
          <a:xfrm>
            <a:off x="538162" y="2599325"/>
            <a:ext cx="337327" cy="2539698"/>
          </a:xfrm>
          <a:prstGeom prst="rect">
            <a:avLst/>
          </a:prstGeom>
        </p:spPr>
      </p:pic>
      <p:graphicFrame>
        <p:nvGraphicFramePr>
          <p:cNvPr id="3" name="对象 2">
            <a:extLst>
              <a:ext uri="{FF2B5EF4-FFF2-40B4-BE49-F238E27FC236}">
                <a16:creationId xmlns:a16="http://schemas.microsoft.com/office/drawing/2014/main" id="{2545DEE4-492E-4D47-A95A-BFCA7F6D4C3A}"/>
              </a:ext>
            </a:extLst>
          </p:cNvPr>
          <p:cNvGraphicFramePr>
            <a:graphicFrameLocks noChangeAspect="1"/>
          </p:cNvGraphicFramePr>
          <p:nvPr>
            <p:extLst>
              <p:ext uri="{D42A27DB-BD31-4B8C-83A1-F6EECF244321}">
                <p14:modId xmlns:p14="http://schemas.microsoft.com/office/powerpoint/2010/main" val="1264611840"/>
              </p:ext>
            </p:extLst>
          </p:nvPr>
        </p:nvGraphicFramePr>
        <p:xfrm>
          <a:off x="1428518" y="2013637"/>
          <a:ext cx="10225320" cy="3978602"/>
        </p:xfrm>
        <a:graphic>
          <a:graphicData uri="http://schemas.openxmlformats.org/presentationml/2006/ole">
            <mc:AlternateContent xmlns:mc="http://schemas.openxmlformats.org/markup-compatibility/2006">
              <mc:Choice xmlns:v="urn:schemas-microsoft-com:vml" Requires="v">
                <p:oleObj spid="_x0000_s1028" name="Document" r:id="rId4" imgW="5181269" imgH="2015970" progId="Word.Document.12">
                  <p:embed/>
                </p:oleObj>
              </mc:Choice>
              <mc:Fallback>
                <p:oleObj name="Document" r:id="rId4" imgW="5181269" imgH="2015970" progId="Word.Document.12">
                  <p:embed/>
                  <p:pic>
                    <p:nvPicPr>
                      <p:cNvPr id="0" name=""/>
                      <p:cNvPicPr/>
                      <p:nvPr/>
                    </p:nvPicPr>
                    <p:blipFill>
                      <a:blip r:embed="rId5"/>
                      <a:stretch>
                        <a:fillRect/>
                      </a:stretch>
                    </p:blipFill>
                    <p:spPr>
                      <a:xfrm>
                        <a:off x="1428518" y="2013637"/>
                        <a:ext cx="10225320" cy="3978602"/>
                      </a:xfrm>
                      <a:prstGeom prst="rect">
                        <a:avLst/>
                      </a:prstGeom>
                    </p:spPr>
                  </p:pic>
                </p:oleObj>
              </mc:Fallback>
            </mc:AlternateContent>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8AD2D11E-D9FB-4E64-8CE0-A10CE0730120}"/>
              </a:ext>
            </a:extLst>
          </p:cNvPr>
          <p:cNvGraphicFramePr>
            <a:graphicFrameLocks noChangeAspect="1"/>
          </p:cNvGraphicFramePr>
          <p:nvPr>
            <p:extLst>
              <p:ext uri="{D42A27DB-BD31-4B8C-83A1-F6EECF244321}">
                <p14:modId xmlns:p14="http://schemas.microsoft.com/office/powerpoint/2010/main" val="3076947245"/>
              </p:ext>
            </p:extLst>
          </p:nvPr>
        </p:nvGraphicFramePr>
        <p:xfrm>
          <a:off x="2284920" y="2405623"/>
          <a:ext cx="8128000" cy="5272944"/>
        </p:xfrm>
        <a:graphic>
          <a:graphicData uri="http://schemas.openxmlformats.org/presentationml/2006/ole">
            <mc:AlternateContent xmlns:mc="http://schemas.openxmlformats.org/markup-compatibility/2006">
              <mc:Choice xmlns:v="urn:schemas-microsoft-com:vml" Requires="v">
                <p:oleObj spid="_x0000_s2052" name="Document" r:id="rId3" imgW="3837004" imgH="2493010" progId="Word.Document.12">
                  <p:embed/>
                </p:oleObj>
              </mc:Choice>
              <mc:Fallback>
                <p:oleObj name="Document" r:id="rId3" imgW="3837004" imgH="2493010" progId="Word.Document.12">
                  <p:embed/>
                  <p:pic>
                    <p:nvPicPr>
                      <p:cNvPr id="0" name=""/>
                      <p:cNvPicPr/>
                      <p:nvPr/>
                    </p:nvPicPr>
                    <p:blipFill>
                      <a:blip r:embed="rId4"/>
                      <a:stretch>
                        <a:fillRect/>
                      </a:stretch>
                    </p:blipFill>
                    <p:spPr>
                      <a:xfrm>
                        <a:off x="2284920" y="2405623"/>
                        <a:ext cx="8128000" cy="5272944"/>
                      </a:xfrm>
                      <a:prstGeom prst="rect">
                        <a:avLst/>
                      </a:prstGeom>
                    </p:spPr>
                  </p:pic>
                </p:oleObj>
              </mc:Fallback>
            </mc:AlternateContent>
          </a:graphicData>
        </a:graphic>
      </p:graphicFrame>
      <p:sp>
        <p:nvSpPr>
          <p:cNvPr id="3" name="矩形 2">
            <a:extLst>
              <a:ext uri="{FF2B5EF4-FFF2-40B4-BE49-F238E27FC236}">
                <a16:creationId xmlns:a16="http://schemas.microsoft.com/office/drawing/2014/main" id="{61781B6E-A9AC-407C-A3AE-423AB10E1FDD}"/>
              </a:ext>
            </a:extLst>
          </p:cNvPr>
          <p:cNvSpPr>
            <a:spLocks noChangeAspect="1"/>
          </p:cNvSpPr>
          <p:nvPr/>
        </p:nvSpPr>
        <p:spPr>
          <a:xfrm>
            <a:off x="2032000" y="1366119"/>
            <a:ext cx="8128000" cy="877804"/>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一、列宁和斯大林对社会主义道路的探索</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方正书宋_GBK"/>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92B7BE57-7A6D-4958-9047-C22752C1FD9E}"/>
              </a:ext>
            </a:extLst>
          </p:cNvPr>
          <p:cNvSpPr>
            <a:spLocks noChangeAspect="1"/>
          </p:cNvSpPr>
          <p:nvPr/>
        </p:nvSpPr>
        <p:spPr>
          <a:xfrm>
            <a:off x="2032000" y="2104160"/>
            <a:ext cx="8128000" cy="290368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随着两个五年计划的完成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成为世界工业强国的是</a:t>
            </a:r>
            <a:r>
              <a:rPr lang="en-US" altLang="zh-CN" sz="2200" dirty="0">
                <a:solidFill>
                  <a:srgbClr val="000000"/>
                </a:solidFill>
                <a:latin typeface="Times New Roman" panose="02020603050405020304" pitchFamily="18" charset="0"/>
                <a:cs typeface="Times New Roman" panose="02020603050405020304" pitchFamily="18" charset="0"/>
              </a:rPr>
              <a:t> (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日本</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英国</a:t>
            </a:r>
            <a:r>
              <a:rPr lang="en-US" altLang="zh-CN" sz="2200" dirty="0">
                <a:solidFill>
                  <a:srgbClr val="000000"/>
                </a:solidFill>
                <a:latin typeface="Times New Roman" panose="02020603050405020304" pitchFamily="18" charset="0"/>
                <a:cs typeface="Times New Roman" panose="02020603050405020304" pitchFamily="18" charset="0"/>
              </a:rPr>
              <a:t>	C.</a:t>
            </a:r>
            <a:r>
              <a:rPr lang="zh-CN" altLang="zh-CN" sz="2200" dirty="0">
                <a:solidFill>
                  <a:srgbClr val="000000"/>
                </a:solidFill>
                <a:latin typeface="Times New Roman" panose="02020603050405020304" pitchFamily="18" charset="0"/>
                <a:cs typeface="Times New Roman" panose="02020603050405020304" pitchFamily="18" charset="0"/>
              </a:rPr>
              <a:t>美国</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苏联</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本题考查苏联的社会主义建设。</a:t>
            </a:r>
            <a:r>
              <a:rPr lang="en-US" altLang="zh-CN" sz="2200" dirty="0">
                <a:solidFill>
                  <a:srgbClr val="000000"/>
                </a:solidFill>
                <a:latin typeface="Times New Roman" panose="02020603050405020304" pitchFamily="18" charset="0"/>
                <a:cs typeface="Times New Roman" panose="02020603050405020304" pitchFamily="18" charset="0"/>
              </a:rPr>
              <a:t>1928—1937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苏联先后完成了第一个、第二个五年计划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优先发展重工业。这两个五年计划完成后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苏联由落后的农业国变成强大的工业国。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 D</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195813079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对象 2">
            <a:extLst>
              <a:ext uri="{FF2B5EF4-FFF2-40B4-BE49-F238E27FC236}">
                <a16:creationId xmlns:a16="http://schemas.microsoft.com/office/drawing/2014/main" id="{0BF78D50-3782-4FF5-9938-71676073C612}"/>
              </a:ext>
            </a:extLst>
          </p:cNvPr>
          <p:cNvGraphicFramePr>
            <a:graphicFrameLocks noChangeAspect="1"/>
          </p:cNvGraphicFramePr>
          <p:nvPr>
            <p:extLst>
              <p:ext uri="{D42A27DB-BD31-4B8C-83A1-F6EECF244321}">
                <p14:modId xmlns:p14="http://schemas.microsoft.com/office/powerpoint/2010/main" val="1491106313"/>
              </p:ext>
            </p:extLst>
          </p:nvPr>
        </p:nvGraphicFramePr>
        <p:xfrm>
          <a:off x="2032000" y="1306256"/>
          <a:ext cx="8128000" cy="4499489"/>
        </p:xfrm>
        <a:graphic>
          <a:graphicData uri="http://schemas.openxmlformats.org/presentationml/2006/ole">
            <mc:AlternateContent xmlns:mc="http://schemas.openxmlformats.org/markup-compatibility/2006">
              <mc:Choice xmlns:v="urn:schemas-microsoft-com:vml" Requires="v">
                <p:oleObj spid="_x0000_s4100" name="Document" r:id="rId3" imgW="3837004" imgH="2127388" progId="Word.Document.12">
                  <p:embed/>
                </p:oleObj>
              </mc:Choice>
              <mc:Fallback>
                <p:oleObj name="Document" r:id="rId3" imgW="3837004" imgH="2127388" progId="Word.Document.12">
                  <p:embed/>
                  <p:pic>
                    <p:nvPicPr>
                      <p:cNvPr id="0" name=""/>
                      <p:cNvPicPr/>
                      <p:nvPr/>
                    </p:nvPicPr>
                    <p:blipFill>
                      <a:blip r:embed="rId4"/>
                      <a:stretch>
                        <a:fillRect/>
                      </a:stretch>
                    </p:blipFill>
                    <p:spPr>
                      <a:xfrm>
                        <a:off x="2032000" y="1306256"/>
                        <a:ext cx="8128000" cy="4499489"/>
                      </a:xfrm>
                      <a:prstGeom prst="rect">
                        <a:avLst/>
                      </a:prstGeom>
                    </p:spPr>
                  </p:pic>
                </p:oleObj>
              </mc:Fallback>
            </mc:AlternateContent>
          </a:graphicData>
        </a:graphic>
      </p:graphicFrame>
    </p:spTree>
    <p:extLst>
      <p:ext uri="{BB962C8B-B14F-4D97-AF65-F5344CB8AC3E}">
        <p14:creationId xmlns:p14="http://schemas.microsoft.com/office/powerpoint/2010/main" val="36244023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a:extLst>
              <a:ext uri="{FF2B5EF4-FFF2-40B4-BE49-F238E27FC236}">
                <a16:creationId xmlns:a16="http://schemas.microsoft.com/office/drawing/2014/main" id="{D7245568-6071-4B51-A9CE-55F6848AC9D4}"/>
              </a:ext>
            </a:extLst>
          </p:cNvPr>
          <p:cNvGraphicFramePr>
            <a:graphicFrameLocks noChangeAspect="1"/>
          </p:cNvGraphicFramePr>
          <p:nvPr>
            <p:extLst>
              <p:ext uri="{D42A27DB-BD31-4B8C-83A1-F6EECF244321}">
                <p14:modId xmlns:p14="http://schemas.microsoft.com/office/powerpoint/2010/main" val="128563436"/>
              </p:ext>
            </p:extLst>
          </p:nvPr>
        </p:nvGraphicFramePr>
        <p:xfrm>
          <a:off x="1996594" y="967700"/>
          <a:ext cx="8198811" cy="6122417"/>
        </p:xfrm>
        <a:graphic>
          <a:graphicData uri="http://schemas.openxmlformats.org/presentationml/2006/ole">
            <mc:AlternateContent xmlns:mc="http://schemas.openxmlformats.org/markup-compatibility/2006">
              <mc:Choice xmlns:v="urn:schemas-microsoft-com:vml" Requires="v">
                <p:oleObj spid="_x0000_s5124" name="Document" r:id="rId3" imgW="3881273" imgH="3446007" progId="Word.Document.12">
                  <p:embed/>
                </p:oleObj>
              </mc:Choice>
              <mc:Fallback>
                <p:oleObj name="Document" r:id="rId3" imgW="3881273" imgH="3446007" progId="Word.Document.12">
                  <p:embed/>
                  <p:pic>
                    <p:nvPicPr>
                      <p:cNvPr id="0" name=""/>
                      <p:cNvPicPr/>
                      <p:nvPr/>
                    </p:nvPicPr>
                    <p:blipFill>
                      <a:blip r:embed="rId4"/>
                      <a:stretch>
                        <a:fillRect/>
                      </a:stretch>
                    </p:blipFill>
                    <p:spPr>
                      <a:xfrm>
                        <a:off x="1996594" y="967700"/>
                        <a:ext cx="8198811" cy="6122417"/>
                      </a:xfrm>
                      <a:prstGeom prst="rect">
                        <a:avLst/>
                      </a:prstGeom>
                    </p:spPr>
                  </p:pic>
                </p:oleObj>
              </mc:Fallback>
            </mc:AlternateContent>
          </a:graphicData>
        </a:graphic>
      </p:graphicFrame>
    </p:spTree>
    <p:extLst>
      <p:ext uri="{BB962C8B-B14F-4D97-AF65-F5344CB8AC3E}">
        <p14:creationId xmlns:p14="http://schemas.microsoft.com/office/powerpoint/2010/main" val="11512360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a:extLst>
              <a:ext uri="{FF2B5EF4-FFF2-40B4-BE49-F238E27FC236}">
                <a16:creationId xmlns:a16="http://schemas.microsoft.com/office/drawing/2014/main" id="{F067B17C-5A97-4D75-BCC4-491ADAEB85F1}"/>
              </a:ext>
            </a:extLst>
          </p:cNvPr>
          <p:cNvSpPr>
            <a:spLocks noChangeAspect="1"/>
          </p:cNvSpPr>
          <p:nvPr/>
        </p:nvSpPr>
        <p:spPr>
          <a:xfrm>
            <a:off x="2032000" y="1291630"/>
            <a:ext cx="8128000" cy="452874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典例</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　将苏俄新经济政策、美国罗斯福新政和中国改革开放进行比较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表述错误的是</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都是在经济发展面临困境下实施的</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都是在一定限度内对资本主义的恢复</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都是为了促进经济的恢复和发展</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都立足国情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调整生产关系</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【解析】</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本题考查苏俄、美国以及中国的改革。</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三项是这三场改革的共同点。苏俄新经济政策和中国改革开放是利用市场经济和自由贸易来发展社会主义经济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不是对资本主义的恢复</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项表述错误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故选</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000000"/>
                </a:solidFill>
                <a:latin typeface="Times New Roman" panose="02020603050405020304" pitchFamily="18" charset="0"/>
                <a:cs typeface="Times New Roman" panose="02020603050405020304" pitchFamily="18" charset="0"/>
              </a:rPr>
              <a:t> B</a:t>
            </a:r>
            <a:endParaRPr lang="zh-CN" altLang="zh-CN" sz="2200" dirty="0">
              <a:solidFill>
                <a:srgbClr val="000000"/>
              </a:solidFill>
              <a:latin typeface="NEU-BZ-S92"/>
              <a:ea typeface="方正书宋_GBK"/>
              <a:cs typeface="Times New Roman" panose="02020603050405020304" pitchFamily="18" charset="0"/>
            </a:endParaRPr>
          </a:p>
        </p:txBody>
      </p:sp>
    </p:spTree>
    <p:extLst>
      <p:ext uri="{BB962C8B-B14F-4D97-AF65-F5344CB8AC3E}">
        <p14:creationId xmlns:p14="http://schemas.microsoft.com/office/powerpoint/2010/main" val="40736635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752CDE3B-4400-4799-9CED-7837B3775D55}"/>
              </a:ext>
            </a:extLst>
          </p:cNvPr>
          <p:cNvSpPr>
            <a:spLocks noChangeAspect="1"/>
          </p:cNvSpPr>
          <p:nvPr/>
        </p:nvSpPr>
        <p:spPr>
          <a:xfrm>
            <a:off x="1460230" y="946026"/>
            <a:ext cx="9271540" cy="5747535"/>
          </a:xfrm>
          <a:prstGeom prst="rect">
            <a:avLst/>
          </a:prstGeom>
        </p:spPr>
        <p:txBody>
          <a:bodyPr wrap="square">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苏联早期的领导人布哈林说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我们过去认为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我们可以一举消灭市场关系。而实际情况表明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我们恰恰要通过市场关系走向社会主义。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通过市场关系走向社会主义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的措施是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实行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战时共产主义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政策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实施新经济政策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废除农奴制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形成苏联模式</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2.1928—1937</a:t>
            </a:r>
            <a:r>
              <a:rPr lang="zh-CN" altLang="zh-CN" sz="2200" dirty="0">
                <a:solidFill>
                  <a:srgbClr val="000000"/>
                </a:solidFill>
                <a:latin typeface="Times New Roman" panose="02020603050405020304" pitchFamily="18" charset="0"/>
                <a:cs typeface="Times New Roman" panose="02020603050405020304" pitchFamily="18" charset="0"/>
              </a:rPr>
              <a:t>年的两个五年计划期间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苏联人民在斯大林的领导下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建成了</a:t>
            </a:r>
            <a:r>
              <a:rPr lang="en-US" altLang="zh-CN" sz="2200" dirty="0">
                <a:solidFill>
                  <a:srgbClr val="000000"/>
                </a:solidFill>
                <a:latin typeface="Times New Roman" panose="02020603050405020304" pitchFamily="18" charset="0"/>
                <a:cs typeface="Times New Roman" panose="02020603050405020304" pitchFamily="18" charset="0"/>
              </a:rPr>
              <a:t>6000</a:t>
            </a:r>
            <a:r>
              <a:rPr lang="zh-CN" altLang="zh-CN" sz="2200" dirty="0">
                <a:solidFill>
                  <a:srgbClr val="000000"/>
                </a:solidFill>
                <a:latin typeface="Times New Roman" panose="02020603050405020304" pitchFamily="18" charset="0"/>
                <a:cs typeface="Times New Roman" panose="02020603050405020304" pitchFamily="18" charset="0"/>
              </a:rPr>
              <a:t>多个大型工矿企业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形成了比较完备的工业体系。</a:t>
            </a:r>
            <a:r>
              <a:rPr lang="en-US" altLang="zh-CN" sz="2200" dirty="0">
                <a:solidFill>
                  <a:srgbClr val="000000"/>
                </a:solidFill>
                <a:latin typeface="Times New Roman" panose="02020603050405020304" pitchFamily="18" charset="0"/>
                <a:cs typeface="Times New Roman" panose="02020603050405020304" pitchFamily="18" charset="0"/>
              </a:rPr>
              <a:t>1937</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苏联工业总产值跃居欧洲第一、世界第二。这说明了苏联当</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D</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经济明显超过欧美资本主义国家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轻工业是处于完全停止的状态</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一直坚持列宁时期新经济政策</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采取计划经济手段使其成就显著</a:t>
            </a:r>
            <a:endParaRPr lang="zh-CN" altLang="zh-CN" sz="2200" dirty="0">
              <a:solidFill>
                <a:srgbClr val="000000"/>
              </a:solidFill>
              <a:latin typeface="NEU-BZ-S92"/>
              <a:ea typeface="方正书宋_GBK"/>
              <a:cs typeface="Times New Roman" panose="02020603050405020304" pitchFamily="18" charset="0"/>
            </a:endParaRPr>
          </a:p>
        </p:txBody>
      </p:sp>
      <p:sp>
        <p:nvSpPr>
          <p:cNvPr id="4" name="矩形 3">
            <a:extLst>
              <a:ext uri="{FF2B5EF4-FFF2-40B4-BE49-F238E27FC236}">
                <a16:creationId xmlns:a16="http://schemas.microsoft.com/office/drawing/2014/main" id="{001043C5-F327-4718-B1FB-DA5D5EBBE61B}"/>
              </a:ext>
            </a:extLst>
          </p:cNvPr>
          <p:cNvSpPr/>
          <p:nvPr/>
        </p:nvSpPr>
        <p:spPr>
          <a:xfrm>
            <a:off x="5206386" y="1856934"/>
            <a:ext cx="265946" cy="45016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5" name="矩形 4">
            <a:extLst>
              <a:ext uri="{FF2B5EF4-FFF2-40B4-BE49-F238E27FC236}">
                <a16:creationId xmlns:a16="http://schemas.microsoft.com/office/drawing/2014/main" id="{F6FC7CFC-72EE-43D9-BB25-FAE8F1EBC81D}"/>
              </a:ext>
            </a:extLst>
          </p:cNvPr>
          <p:cNvSpPr/>
          <p:nvPr/>
        </p:nvSpPr>
        <p:spPr>
          <a:xfrm>
            <a:off x="7372809" y="4656406"/>
            <a:ext cx="265947" cy="54864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2D56D42D-6771-4C9B-963F-CF06F799DD14}"/>
              </a:ext>
            </a:extLst>
          </p:cNvPr>
          <p:cNvSpPr>
            <a:spLocks noChangeAspect="1"/>
          </p:cNvSpPr>
          <p:nvPr/>
        </p:nvSpPr>
        <p:spPr>
          <a:xfrm>
            <a:off x="2032000" y="1177194"/>
            <a:ext cx="8128000" cy="534127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《一杯苦酒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俄罗斯的布尔什维主义和改革运动》一书中说</a:t>
            </a:r>
            <a:r>
              <a:rPr lang="en-US" altLang="zh-CN" sz="2200" dirty="0">
                <a:solidFill>
                  <a:srgbClr val="000000"/>
                </a:solidFill>
                <a:latin typeface="Times New Roman" panose="02020603050405020304" pitchFamily="18" charset="0"/>
                <a:cs typeface="Times New Roman" panose="02020603050405020304" pitchFamily="18" charset="0"/>
              </a:rPr>
              <a:t>:20</a:t>
            </a:r>
            <a:r>
              <a:rPr lang="zh-CN" altLang="zh-CN" sz="2200" dirty="0">
                <a:solidFill>
                  <a:srgbClr val="000000"/>
                </a:solidFill>
                <a:latin typeface="Times New Roman" panose="02020603050405020304" pitchFamily="18" charset="0"/>
                <a:cs typeface="Times New Roman" panose="02020603050405020304" pitchFamily="18" charset="0"/>
              </a:rPr>
              <a:t>世纪</a:t>
            </a:r>
            <a:r>
              <a:rPr lang="en-US" altLang="zh-CN" sz="2200" dirty="0">
                <a:solidFill>
                  <a:srgbClr val="000000"/>
                </a:solidFill>
                <a:latin typeface="Times New Roman" panose="02020603050405020304" pitchFamily="18" charset="0"/>
                <a:cs typeface="Times New Roman" panose="02020603050405020304" pitchFamily="18" charset="0"/>
              </a:rPr>
              <a:t>30</a:t>
            </a:r>
            <a:r>
              <a:rPr lang="zh-CN" altLang="zh-CN" sz="2200" dirty="0">
                <a:solidFill>
                  <a:srgbClr val="000000"/>
                </a:solidFill>
                <a:latin typeface="Times New Roman" panose="02020603050405020304" pitchFamily="18" charset="0"/>
                <a:cs typeface="Times New Roman" panose="02020603050405020304" pitchFamily="18" charset="0"/>
              </a:rPr>
              <a:t>年代以来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生铁、煤炭、钢、石油总是优先于饮食、住房、医院、学校和服务行业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对人的漠不关心到了无以复加的地步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。材料表明苏联模式</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采取了高度集中的管理体制</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致力于工业化的同时忽视了民生的改善</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有利于苏联工业的迅速开展</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有利于苏联经济的持续发展</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凯末尔革命是一次成功的资产阶级革命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主要依据是</a:t>
            </a:r>
            <a:r>
              <a:rPr lang="en-US"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FF00FF"/>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土耳其获得了民族独立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成立了民主共和国</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奥斯曼帝国的统治被推翻</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土耳其打退了外国侵略军</a:t>
            </a:r>
            <a:endParaRPr lang="zh-CN" altLang="zh-CN" sz="2200" dirty="0">
              <a:solidFill>
                <a:srgbClr val="000000"/>
              </a:solidFill>
              <a:latin typeface="NEU-BZ-S92"/>
              <a:ea typeface="方正书宋_GBK"/>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土耳其走上了民族复兴之路</a:t>
            </a:r>
            <a:endParaRPr lang="zh-CN" altLang="zh-CN" sz="2200" dirty="0">
              <a:solidFill>
                <a:srgbClr val="000000"/>
              </a:solidFill>
              <a:latin typeface="NEU-BZ-S92"/>
              <a:ea typeface="方正书宋_GBK"/>
              <a:cs typeface="Times New Roman" panose="02020603050405020304" pitchFamily="18" charset="0"/>
            </a:endParaRPr>
          </a:p>
        </p:txBody>
      </p:sp>
      <p:sp>
        <p:nvSpPr>
          <p:cNvPr id="3" name="矩形 2">
            <a:extLst>
              <a:ext uri="{FF2B5EF4-FFF2-40B4-BE49-F238E27FC236}">
                <a16:creationId xmlns:a16="http://schemas.microsoft.com/office/drawing/2014/main" id="{6EAD550E-C68C-4F8E-891C-144712A15FA0}"/>
              </a:ext>
            </a:extLst>
          </p:cNvPr>
          <p:cNvSpPr/>
          <p:nvPr/>
        </p:nvSpPr>
        <p:spPr>
          <a:xfrm>
            <a:off x="5838825" y="2518779"/>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
        <p:nvSpPr>
          <p:cNvPr id="4" name="矩形 3">
            <a:extLst>
              <a:ext uri="{FF2B5EF4-FFF2-40B4-BE49-F238E27FC236}">
                <a16:creationId xmlns:a16="http://schemas.microsoft.com/office/drawing/2014/main" id="{F6B60FEB-1325-4382-8831-6C820B6BBE2E}"/>
              </a:ext>
            </a:extLst>
          </p:cNvPr>
          <p:cNvSpPr/>
          <p:nvPr/>
        </p:nvSpPr>
        <p:spPr>
          <a:xfrm>
            <a:off x="8751445" y="4488256"/>
            <a:ext cx="257175" cy="27630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extLst>
      <p:ext uri="{BB962C8B-B14F-4D97-AF65-F5344CB8AC3E}">
        <p14:creationId xmlns:p14="http://schemas.microsoft.com/office/powerpoint/2010/main" val="397795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theme/theme1.xml><?xml version="1.0" encoding="utf-8"?>
<a:theme xmlns:a="http://schemas.openxmlformats.org/drawingml/2006/main" name="主题1">
  <a:themeElements>
    <a:clrScheme name="Office">
      <a:dk1>
        <a:sysClr val="windowText" lastClr="000000"/>
      </a:dk1>
      <a:lt1>
        <a:sysClr val="window" lastClr="CAEAC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主题1" id="{495F55C3-BCB8-43E4-BE41-79890888AFFD}" vid="{85AAE06D-575B-4811-9F45-F30046BE448E}"/>
    </a:ext>
  </a:extLst>
</a:theme>
</file>

<file path=docProps/app.xml><?xml version="1.0" encoding="utf-8"?>
<Properties xmlns="http://schemas.openxmlformats.org/officeDocument/2006/extended-properties" xmlns:vt="http://schemas.openxmlformats.org/officeDocument/2006/docPropsVTypes">
  <Template>主题1</Template>
  <TotalTime>390</TotalTime>
  <Words>553</Words>
  <Application>Microsoft Office PowerPoint</Application>
  <PresentationFormat>宽屏</PresentationFormat>
  <Paragraphs>54</Paragraphs>
  <Slides>12</Slides>
  <Notes>0</Notes>
  <HiddenSlides>0</HiddenSlides>
  <MMClips>0</MMClips>
  <ScaleCrop>false</ScaleCrop>
  <HeadingPairs>
    <vt:vector size="8" baseType="variant">
      <vt:variant>
        <vt:lpstr>已用的字体</vt:lpstr>
      </vt:variant>
      <vt:variant>
        <vt:i4>7</vt:i4>
      </vt:variant>
      <vt:variant>
        <vt:lpstr>主题</vt:lpstr>
      </vt:variant>
      <vt:variant>
        <vt:i4>1</vt:i4>
      </vt:variant>
      <vt:variant>
        <vt:lpstr>嵌入 OLE 服务器</vt:lpstr>
      </vt:variant>
      <vt:variant>
        <vt:i4>1</vt:i4>
      </vt:variant>
      <vt:variant>
        <vt:lpstr>幻灯片标题</vt:lpstr>
      </vt:variant>
      <vt:variant>
        <vt:i4>12</vt:i4>
      </vt:variant>
    </vt:vector>
  </HeadingPairs>
  <TitlesOfParts>
    <vt:vector size="21" baseType="lpstr">
      <vt:lpstr>Adobe 黑体 Std R</vt:lpstr>
      <vt:lpstr>NEU-BZ-S92</vt:lpstr>
      <vt:lpstr>等线</vt:lpstr>
      <vt:lpstr>等线 Light</vt:lpstr>
      <vt:lpstr>微软雅黑</vt:lpstr>
      <vt:lpstr>Arial</vt:lpstr>
      <vt:lpstr>Times New Roman</vt:lpstr>
      <vt:lpstr>主题1</vt:lpstr>
      <vt:lpstr>Document</vt:lpstr>
      <vt:lpstr>第二单元　动荡与变革的时代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第六章　数据的收集与整理</dc:title>
  <dc:creator>Administrator</dc:creator>
  <cp:lastModifiedBy>dearedu</cp:lastModifiedBy>
  <cp:revision>79</cp:revision>
  <dcterms:created xsi:type="dcterms:W3CDTF">2018-07-26T10:36:45Z</dcterms:created>
  <dcterms:modified xsi:type="dcterms:W3CDTF">2019-01-03T09:21:39Z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2052-10.1.0.6173</vt:lpwstr>
  </property>
</Properties>
</file>