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6" r:id="rId4"/>
    <p:sldId id="307" r:id="rId5"/>
    <p:sldId id="308" r:id="rId6"/>
    <p:sldId id="309" r:id="rId7"/>
    <p:sldId id="311" r:id="rId8"/>
    <p:sldId id="312" r:id="rId9"/>
    <p:sldId id="260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22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16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432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5485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</a:p>
        </p:txBody>
      </p:sp>
    </p:spTree>
    <p:extLst>
      <p:ext uri="{BB962C8B-B14F-4D97-AF65-F5344CB8AC3E}">
        <p14:creationId xmlns:p14="http://schemas.microsoft.com/office/powerpoint/2010/main" val="3268383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重点知识突破</a:t>
            </a:r>
          </a:p>
        </p:txBody>
      </p:sp>
    </p:spTree>
    <p:extLst>
      <p:ext uri="{BB962C8B-B14F-4D97-AF65-F5344CB8AC3E}">
        <p14:creationId xmlns:p14="http://schemas.microsoft.com/office/powerpoint/2010/main" val="2352310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针对强化训练</a:t>
            </a:r>
          </a:p>
        </p:txBody>
      </p:sp>
    </p:spTree>
    <p:extLst>
      <p:ext uri="{BB962C8B-B14F-4D97-AF65-F5344CB8AC3E}">
        <p14:creationId xmlns:p14="http://schemas.microsoft.com/office/powerpoint/2010/main" val="828567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5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944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3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31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78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9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132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195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491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第三单元　第二次世界大战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CAD5A7-CA55-48D1-80E5-82A86FE7EC3C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3.1938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英国首相张伯伦与法国总理达拉第接受了希特勒的条件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然后对捷克斯洛伐克政府施加极大压力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要捷克斯洛伐克屈服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即签署它自己的死亡证书。这里的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死亡证书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《凡尔赛条约》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《慕尼黑协定》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《联合国家宣言》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《九国公约》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德国入侵波兰后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许多人提出疑问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指英国、法国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扔出了两个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指奥地利和捷克斯洛伐克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再扔出另一个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指波兰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狼群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以求躲避灾难还能有收益吗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躲避灾难的政策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助长了法西斯的侵略气焰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加速了法西斯国家进攻苏联的步伐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彻底满足了法西斯国家的侵略野心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促使英法与法西斯国家利益趋于一致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10E677A-B082-47E7-92AD-A2172A128508}"/>
              </a:ext>
            </a:extLst>
          </p:cNvPr>
          <p:cNvSpPr/>
          <p:nvPr/>
        </p:nvSpPr>
        <p:spPr>
          <a:xfrm>
            <a:off x="646978" y="19180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B2324F4-790E-4E90-A11A-BE3D573CAD34}"/>
              </a:ext>
            </a:extLst>
          </p:cNvPr>
          <p:cNvSpPr/>
          <p:nvPr/>
        </p:nvSpPr>
        <p:spPr>
          <a:xfrm>
            <a:off x="4545878" y="40008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5781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76D684D-B028-4B45-9881-5B31B358DFCD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二次世界大战的亚洲策源地是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美国共和党曾批评时任总统奥巴马访问核爆地广岛是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谢罪外交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。中国媒体认为日本更应该来南京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美国媒体认为日本首相也要来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珍珠港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纽约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波士顿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格拉克斯坦在《二战秘史》结语中写道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关于反法西斯战争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传统的观点虽然承认官方军队和抵抗运动组织的作用同时存在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但着重于强调不同力量间的协调与合作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认为邪恶轴心国家的政权被推翻是各方共同努力的结果。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下列最能反映这一观点的是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《凡尔赛条约》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《慕尼黑协定》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《联合国家宣言》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《联合国宪章》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AFF661-B061-4226-A956-5B8EE7B4C834}"/>
              </a:ext>
            </a:extLst>
          </p:cNvPr>
          <p:cNvSpPr/>
          <p:nvPr/>
        </p:nvSpPr>
        <p:spPr>
          <a:xfrm>
            <a:off x="4533178" y="149476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423A191-0F3A-40EE-A61E-01BC1AA05353}"/>
              </a:ext>
            </a:extLst>
          </p:cNvPr>
          <p:cNvSpPr/>
          <p:nvPr/>
        </p:nvSpPr>
        <p:spPr>
          <a:xfrm>
            <a:off x="8495578" y="27562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5CD2DB-D02C-4FDA-94BE-3C840F32D15B}"/>
              </a:ext>
            </a:extLst>
          </p:cNvPr>
          <p:cNvSpPr/>
          <p:nvPr/>
        </p:nvSpPr>
        <p:spPr>
          <a:xfrm>
            <a:off x="9143278" y="44199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8900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11C149-49CF-40AB-9FB4-BD966B5B2863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某兴趣小组制作了有关二战的系列知识卡片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其中内容与史实不符的是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二战全面爆发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转折性战役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斯大林格勒会战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德国投降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雅尔塔会议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决定建立联合国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E69FC5-86A3-4609-AF1A-871C5420BE9F}"/>
              </a:ext>
            </a:extLst>
          </p:cNvPr>
          <p:cNvSpPr/>
          <p:nvPr/>
        </p:nvSpPr>
        <p:spPr>
          <a:xfrm>
            <a:off x="9333778" y="251042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090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588CA15-4621-4A85-A24E-B42E7CB1BD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743396"/>
              </p:ext>
            </p:extLst>
          </p:nvPr>
        </p:nvGraphicFramePr>
        <p:xfrm>
          <a:off x="1879600" y="160075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3" imgW="3837004" imgH="2221137" progId="Word.Document.12">
                  <p:embed/>
                </p:oleObj>
              </mc:Choice>
              <mc:Fallback>
                <p:oleObj name="Document" r:id="rId3" imgW="3837004" imgH="2221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9600" y="160075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B45E1ECC-FDA7-4EDF-9DBF-5CC7ED39E22A}"/>
              </a:ext>
            </a:extLst>
          </p:cNvPr>
          <p:cNvSpPr/>
          <p:nvPr/>
        </p:nvSpPr>
        <p:spPr>
          <a:xfrm>
            <a:off x="2374178" y="19561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26116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27A255F-039A-4421-B1B2-882BD4D2F2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32453"/>
              </p:ext>
            </p:extLst>
          </p:nvPr>
        </p:nvGraphicFramePr>
        <p:xfrm>
          <a:off x="2549801" y="1016000"/>
          <a:ext cx="7092397" cy="879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3" imgW="3837004" imgH="4765348" progId="Word.Document.12">
                  <p:embed/>
                </p:oleObj>
              </mc:Choice>
              <mc:Fallback>
                <p:oleObj name="Document" r:id="rId3" imgW="3837004" imgH="47653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9801" y="1016000"/>
                        <a:ext cx="7092397" cy="879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646B63F5-158B-4E08-9254-69900AE17AAB}"/>
              </a:ext>
            </a:extLst>
          </p:cNvPr>
          <p:cNvSpPr/>
          <p:nvPr/>
        </p:nvSpPr>
        <p:spPr>
          <a:xfrm>
            <a:off x="3682278" y="13338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9589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F467337-933B-4BB9-B597-B152861E5B17}"/>
              </a:ext>
            </a:extLst>
          </p:cNvPr>
          <p:cNvSpPr>
            <a:spLocks noChangeAspect="1"/>
          </p:cNvSpPr>
          <p:nvPr/>
        </p:nvSpPr>
        <p:spPr>
          <a:xfrm>
            <a:off x="381000" y="2102333"/>
            <a:ext cx="11430000" cy="2501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某中学九年级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班同学以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第二次世界大战始末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为主题展开了活动。阅读材料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【妥协的悲剧】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英国不想为捷克斯洛伐克牺牲一兵一卒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英国同意任何合理的解决办法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只要不用武力。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材料反映了英国在德国侵略捷克斯洛伐克问题上采取什么政策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9EA30A-F04A-42C5-82FB-B7D22EA1FF82}"/>
              </a:ext>
            </a:extLst>
          </p:cNvPr>
          <p:cNvSpPr>
            <a:spLocks noChangeAspect="1"/>
          </p:cNvSpPr>
          <p:nvPr/>
        </p:nvSpPr>
        <p:spPr>
          <a:xfrm>
            <a:off x="711200" y="4349850"/>
            <a:ext cx="8128000" cy="2374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绥靖政策。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28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7264F63-EE5A-4C93-9358-5B54BA992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547724"/>
              </p:ext>
            </p:extLst>
          </p:nvPr>
        </p:nvGraphicFramePr>
        <p:xfrm>
          <a:off x="717550" y="1111395"/>
          <a:ext cx="10756900" cy="427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Document" r:id="rId3" imgW="5069697" imgH="2021739" progId="Word.Document.12">
                  <p:embed/>
                </p:oleObj>
              </mc:Choice>
              <mc:Fallback>
                <p:oleObj name="Document" r:id="rId3" imgW="5069697" imgH="20217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550" y="1111395"/>
                        <a:ext cx="10756900" cy="427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A2E0DA2B-D9C8-4B64-B50F-3CDC11187396}"/>
              </a:ext>
            </a:extLst>
          </p:cNvPr>
          <p:cNvSpPr>
            <a:spLocks noChangeAspect="1"/>
          </p:cNvSpPr>
          <p:nvPr/>
        </p:nvSpPr>
        <p:spPr>
          <a:xfrm>
            <a:off x="381000" y="4870596"/>
            <a:ext cx="11430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《联合国家宣言》发表。法西斯国家威胁到了人类的安全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成为美、苏等国的共同敌人。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15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E657839-15F6-43F2-9D81-DFF882F44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43335"/>
              </p:ext>
            </p:extLst>
          </p:nvPr>
        </p:nvGraphicFramePr>
        <p:xfrm>
          <a:off x="1498600" y="905922"/>
          <a:ext cx="8128000" cy="384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Document" r:id="rId3" imgW="3837004" imgH="1817294" progId="Word.Document.12">
                  <p:embed/>
                </p:oleObj>
              </mc:Choice>
              <mc:Fallback>
                <p:oleObj name="Document" r:id="rId3" imgW="3837004" imgH="18172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8600" y="905922"/>
                        <a:ext cx="8128000" cy="384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0535FA6-9BAB-4667-8C30-A75A20A181D1}"/>
              </a:ext>
            </a:extLst>
          </p:cNvPr>
          <p:cNvSpPr>
            <a:spLocks noChangeAspect="1"/>
          </p:cNvSpPr>
          <p:nvPr/>
        </p:nvSpPr>
        <p:spPr>
          <a:xfrm>
            <a:off x="495300" y="3742190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世界反法西斯战争胜利。原因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国际反法西斯统一战线的建立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反法西斯阵营拥有远比法西斯国家强大的实力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轴心国集团内部缺乏紧密合作和战略协同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而反法西斯联盟的主要国家实现了战时的全面合作和战略协同。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其他答案言之有理亦可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45A215B-8ABC-442F-A72A-01D3A1E7B4B6}"/>
              </a:ext>
            </a:extLst>
          </p:cNvPr>
          <p:cNvSpPr>
            <a:spLocks noChangeAspect="1"/>
          </p:cNvSpPr>
          <p:nvPr/>
        </p:nvSpPr>
        <p:spPr>
          <a:xfrm>
            <a:off x="381000" y="5020810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【历史的感悟】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和平与发展是当今世界的主题。你认为应该如何维护世界和平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8AFE45-6E55-4426-9985-8B34E4751F7A}"/>
              </a:ext>
            </a:extLst>
          </p:cNvPr>
          <p:cNvSpPr>
            <a:spLocks noChangeAspect="1"/>
          </p:cNvSpPr>
          <p:nvPr/>
        </p:nvSpPr>
        <p:spPr>
          <a:xfrm>
            <a:off x="381000" y="5952078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坚决打击恐怖主义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加强地区合作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发挥联合国的作用。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68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AFB9DBFF-245F-4018-A4C7-EBE7F4529D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648905"/>
              </p:ext>
            </p:extLst>
          </p:nvPr>
        </p:nvGraphicFramePr>
        <p:xfrm>
          <a:off x="2465231" y="1003300"/>
          <a:ext cx="6397939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3433027" progId="Word.Document.12">
                  <p:embed/>
                </p:oleObj>
              </mc:Choice>
              <mc:Fallback>
                <p:oleObj name="Document" r:id="rId3" imgW="3837004" imgH="3433027" progId="Word.Document.12">
                  <p:embed/>
                  <p:pic>
                    <p:nvPicPr>
                      <p:cNvPr id="2" name="对象 1">
                        <a:extLst>
                          <a:ext uri="{FF2B5EF4-FFF2-40B4-BE49-F238E27FC236}">
                            <a16:creationId xmlns:a16="http://schemas.microsoft.com/office/drawing/2014/main" id="{05B34A21-8BAE-4217-89E6-A5738EF655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5231" y="1003300"/>
                        <a:ext cx="6397939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56D1301-4004-4EC7-B7AE-73499C00FA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267591"/>
              </p:ext>
            </p:extLst>
          </p:nvPr>
        </p:nvGraphicFramePr>
        <p:xfrm>
          <a:off x="2512525" y="1066799"/>
          <a:ext cx="7698275" cy="828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4133983" progId="Word.Document.12">
                  <p:embed/>
                </p:oleObj>
              </mc:Choice>
              <mc:Fallback>
                <p:oleObj name="Document" r:id="rId3" imgW="3837004" imgH="41339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2525" y="1066799"/>
                        <a:ext cx="7698275" cy="82811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3CDCB3-5976-4283-85F8-43E23BF26F64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世纪二三十年代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德、意、日三国建立法西斯专政的相同背景是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《凡尔赛条约》的制裁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《九国公约》的限制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军部势力的急剧膨胀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经济、政治危机加剧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B3284E-12E5-4862-9C63-11ED09E268C0}"/>
              </a:ext>
            </a:extLst>
          </p:cNvPr>
          <p:cNvSpPr>
            <a:spLocks noChangeAspect="1"/>
          </p:cNvSpPr>
          <p:nvPr/>
        </p:nvSpPr>
        <p:spPr>
          <a:xfrm>
            <a:off x="381000" y="39073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本题考查德、意、日三国建立法西斯专政的背景。意大利在一战后国内经济、政治危机的打击下建立了法西斯政权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德国和日本都是在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1929—1933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年经济危机打击下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国内政治危机加剧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为法西斯的上台提供了契机。故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48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F7C3C559-43F8-47D5-B7C5-7CEF3F441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796865"/>
              </p:ext>
            </p:extLst>
          </p:nvPr>
        </p:nvGraphicFramePr>
        <p:xfrm>
          <a:off x="1676400" y="1623604"/>
          <a:ext cx="8128000" cy="6607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37004" imgH="3124375" progId="Word.Document.12">
                  <p:embed/>
                </p:oleObj>
              </mc:Choice>
              <mc:Fallback>
                <p:oleObj name="Document" r:id="rId3" imgW="3837004" imgH="31243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1623604"/>
                        <a:ext cx="8128000" cy="6607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186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CA42B63-1153-4297-B280-BF0E52F7F4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716509"/>
              </p:ext>
            </p:extLst>
          </p:nvPr>
        </p:nvGraphicFramePr>
        <p:xfrm>
          <a:off x="1714500" y="1166592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37004" imgH="2019215" progId="Word.Document.12">
                  <p:embed/>
                </p:oleObj>
              </mc:Choice>
              <mc:Fallback>
                <p:oleObj name="Document" r:id="rId3" imgW="3837004" imgH="2019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4500" y="1166592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A6F4526-7867-4327-9DE6-9D0F5832B0F8}"/>
              </a:ext>
            </a:extLst>
          </p:cNvPr>
          <p:cNvSpPr>
            <a:spLocks noChangeAspect="1"/>
          </p:cNvSpPr>
          <p:nvPr/>
        </p:nvSpPr>
        <p:spPr>
          <a:xfrm>
            <a:off x="558800" y="5052098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本题考查斯大林格勒会战。识读图片可知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这场战役是斯大林格勒会战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该战役是苏德战场的转折点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也是世界反法西斯战争的转折点。故选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8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313FA2D8-5EA4-497A-ABDE-5BE19764F0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573572"/>
              </p:ext>
            </p:extLst>
          </p:nvPr>
        </p:nvGraphicFramePr>
        <p:xfrm>
          <a:off x="2781111" y="977899"/>
          <a:ext cx="6629778" cy="828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3" imgW="3837004" imgH="4803569" progId="Word.Document.12">
                  <p:embed/>
                </p:oleObj>
              </mc:Choice>
              <mc:Fallback>
                <p:oleObj name="Document" r:id="rId3" imgW="3837004" imgH="4803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1111" y="977899"/>
                        <a:ext cx="6629778" cy="828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593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0B3ED-711C-4258-93D2-F650CF65CFC0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坦克的使用和原子弹的爆炸分别出现于一战和二战。下列对此表述不正确的是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坦克是第二次工业革命的成果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美国向日本投掷了两枚原子弹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都加速了反法西斯战争的胜利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都加大了战争的惨烈程度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E35F44-1FED-47F7-9C8B-14628271A171}"/>
              </a:ext>
            </a:extLst>
          </p:cNvPr>
          <p:cNvSpPr>
            <a:spLocks noChangeAspect="1"/>
          </p:cNvSpPr>
          <p:nvPr/>
        </p:nvSpPr>
        <p:spPr>
          <a:xfrm>
            <a:off x="279400" y="3789045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本题考查两次世界大战。一战和二战中都使用了新式武器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其中坦克是第二次工业革命的成果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美国向日本投下了两枚原子弹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加速了日本的投降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新式武器的使用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都使战争更加残酷。所以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排除。一战不是反法西斯战争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项与史实不符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BA055EE-D4EA-4305-85D8-CFCE8C990EC9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面对国内的经济危机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走上法西斯道路的国家是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犹太科学家爱因斯坦离开德国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纳粹德国曾悬赏两万马克杀他。这一事件的背景是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爱因斯坦把科研成果带走了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纳粹德国疯狂迫害犹太人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纳粹德国不想爱因斯坦为美国服务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德国与美国矛盾深厚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66E34D-62AB-4BFC-B196-51E7DA9E7ACA}"/>
              </a:ext>
            </a:extLst>
          </p:cNvPr>
          <p:cNvSpPr/>
          <p:nvPr/>
        </p:nvSpPr>
        <p:spPr>
          <a:xfrm>
            <a:off x="8241578" y="149476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4878DFA-BC0C-4BB2-A824-440B66F39AAF}"/>
              </a:ext>
            </a:extLst>
          </p:cNvPr>
          <p:cNvSpPr/>
          <p:nvPr/>
        </p:nvSpPr>
        <p:spPr>
          <a:xfrm>
            <a:off x="1751878" y="35559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407</TotalTime>
  <Words>530</Words>
  <Application>Microsoft Office PowerPoint</Application>
  <PresentationFormat>宽屏</PresentationFormat>
  <Paragraphs>58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Adobe 黑体 Std R</vt:lpstr>
      <vt:lpstr>NEU-BZ-S92</vt:lpstr>
      <vt:lpstr>等线</vt:lpstr>
      <vt:lpstr>等线 Light</vt:lpstr>
      <vt:lpstr>宋体</vt:lpstr>
      <vt:lpstr>微软雅黑</vt:lpstr>
      <vt:lpstr>Arial</vt:lpstr>
      <vt:lpstr>Times New Roman</vt:lpstr>
      <vt:lpstr>主题1</vt:lpstr>
      <vt:lpstr>Document</vt:lpstr>
      <vt:lpstr>第三单元　第二次世界大战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80</cp:revision>
  <dcterms:created xsi:type="dcterms:W3CDTF">2018-07-26T10:36:45Z</dcterms:created>
  <dcterms:modified xsi:type="dcterms:W3CDTF">2019-01-03T09:22:26Z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