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265" r:id="rId4"/>
    <p:sldId id="266" r:id="rId5"/>
    <p:sldId id="267" r:id="rId6"/>
    <p:sldId id="268" r:id="rId7"/>
    <p:sldId id="269" r:id="rId8"/>
    <p:sldId id="270" r:id="rId9"/>
    <p:sldId id="271" r:id="rId10"/>
    <p:sldId id="272" r:id="rId11"/>
    <p:sldId id="273" r:id="rId12"/>
    <p:sldId id="27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104079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988390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416036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1361022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8985870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171443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139667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280702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984289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678688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642226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950688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073018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45521816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52" r:id="rId14"/>
    <p:sldLayoutId id="2147483654" r:id="rId15"/>
    <p:sldLayoutId id="2147483655"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专题一　两次世界大战</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78309BB-9F81-49DC-8830-50F8BDE31ED1}"/>
              </a:ext>
            </a:extLst>
          </p:cNvPr>
          <p:cNvSpPr>
            <a:spLocks noChangeAspect="1"/>
          </p:cNvSpPr>
          <p:nvPr/>
        </p:nvSpPr>
        <p:spPr>
          <a:xfrm>
            <a:off x="381000" y="9612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二、材料解析</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英国前首相丘吉尔在《第二次世界大战回忆录》里说过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你向后看得越远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就能向前看得更远。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战争让我们居安思危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铭记历史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面向未来。阅读材料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【夹缝中求生存】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一战</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在许多难以预料的方面改变了中国的命运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在战后和平会议上参与世界新秩序的创建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年的中国与</a:t>
            </a:r>
            <a:r>
              <a:rPr lang="en-US" altLang="zh-CN" sz="2200" dirty="0">
                <a:solidFill>
                  <a:srgbClr val="000000"/>
                </a:solidFill>
                <a:latin typeface="Times New Roman" panose="02020603050405020304" pitchFamily="18" charset="0"/>
                <a:cs typeface="Times New Roman" panose="02020603050405020304" pitchFamily="18" charset="0"/>
              </a:rPr>
              <a:t>1914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年的中国有着天壤之别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徐国琦《中国与大战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寻求新的国家认同和国际化》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据所学知识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指出材料中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世界新秩序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的名称。</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cs typeface="Times New Roman" panose="02020603050405020304" pitchFamily="18" charset="0"/>
              </a:rPr>
              <a:t>年的中国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有何标志性事件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ACE6852-5C33-4A93-9AD3-045D8159AB25}"/>
              </a:ext>
            </a:extLst>
          </p:cNvPr>
          <p:cNvSpPr>
            <a:spLocks noChangeAspect="1"/>
          </p:cNvSpPr>
          <p:nvPr/>
        </p:nvSpPr>
        <p:spPr>
          <a:xfrm>
            <a:off x="660400" y="4849414"/>
            <a:ext cx="8128000" cy="66437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名称</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凡尔赛</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华盛顿体系。事件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五四运动。</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2936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4F60282-C8C0-4D6D-8CBB-2AE9CD49CE7B}"/>
              </a:ext>
            </a:extLst>
          </p:cNvPr>
          <p:cNvSpPr>
            <a:spLocks noChangeAspect="1"/>
          </p:cNvSpPr>
          <p:nvPr/>
        </p:nvSpPr>
        <p:spPr>
          <a:xfrm>
            <a:off x="381000" y="1226640"/>
            <a:ext cx="11430000" cy="45323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【抗战中谋发展】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苦难十四年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日本和汉奸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压迫老百姓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有苦不能言。</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东北民谣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中国成为世界反法西斯战争的东方主战场。随着世界反法西斯战争的胜利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中国成为世界四强之一的大国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中华民族开始了近百年来的伟大复兴。</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材料二所说的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苦难十四年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始于哪一历史事件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请举一著名战例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说明中国是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世界反法西斯战争的东方主战场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世界反法西斯国家走向联合的标志是什么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72F64E9-49CA-4C3A-AC8A-D4909DCFC958}"/>
              </a:ext>
            </a:extLst>
          </p:cNvPr>
          <p:cNvSpPr>
            <a:spLocks noChangeAspect="1"/>
          </p:cNvSpPr>
          <p:nvPr/>
        </p:nvSpPr>
        <p:spPr>
          <a:xfrm>
            <a:off x="469900" y="4052655"/>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事件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九一八事变。战例</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平型关大捷、台儿庄战役、百团大战。</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任写其一即可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标志</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《联合国家宣言》发表</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形成国际反法西斯统一战线。</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64869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C7C24EE-0714-442E-92D6-1E5DABF2444C}"/>
              </a:ext>
            </a:extLst>
          </p:cNvPr>
          <p:cNvSpPr>
            <a:spLocks noChangeAspect="1"/>
          </p:cNvSpPr>
          <p:nvPr/>
        </p:nvSpPr>
        <p:spPr>
          <a:xfrm>
            <a:off x="381000" y="1899201"/>
            <a:ext cx="11430000" cy="29073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【崛起中促和平】</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战争是一面镜子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能够让人更好认识和平的珍贵。今天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世界仍很不太平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战争的达摩克利斯之剑依然悬在人类头上。我们要以史为鉴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坚定维护和平的决心。</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习近平在纪念中国人民抗日战争</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暨世界反法西斯战争胜利</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周年大会上的讲话</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4  )</a:t>
            </a:r>
            <a:r>
              <a:rPr lang="zh-CN" altLang="zh-CN" sz="2200" dirty="0">
                <a:solidFill>
                  <a:srgbClr val="000000"/>
                </a:solidFill>
                <a:latin typeface="Times New Roman" panose="02020603050405020304" pitchFamily="18" charset="0"/>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为促进世界和平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周恩来提出了什么外交原则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1FD14C4-E4D0-4400-A688-A939B04B287B}"/>
              </a:ext>
            </a:extLst>
          </p:cNvPr>
          <p:cNvSpPr>
            <a:spLocks noChangeAspect="1"/>
          </p:cNvSpPr>
          <p:nvPr/>
        </p:nvSpPr>
        <p:spPr>
          <a:xfrm>
            <a:off x="558800" y="4555462"/>
            <a:ext cx="8128000" cy="112527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原则</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和平共处五项原则。</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6180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a:extLst>
              <a:ext uri="{FF2B5EF4-FFF2-40B4-BE49-F238E27FC236}">
                <a16:creationId xmlns:a16="http://schemas.microsoft.com/office/drawing/2014/main" id="{598AA722-CFAC-458B-8BF8-3CBC467FF51B}"/>
              </a:ext>
            </a:extLst>
          </p:cNvPr>
          <p:cNvGraphicFramePr>
            <a:graphicFrameLocks noChangeAspect="1"/>
          </p:cNvGraphicFramePr>
          <p:nvPr>
            <p:extLst>
              <p:ext uri="{D42A27DB-BD31-4B8C-83A1-F6EECF244321}">
                <p14:modId xmlns:p14="http://schemas.microsoft.com/office/powerpoint/2010/main" val="1325284305"/>
              </p:ext>
            </p:extLst>
          </p:nvPr>
        </p:nvGraphicFramePr>
        <p:xfrm>
          <a:off x="2032000" y="1634132"/>
          <a:ext cx="8128000" cy="3843735"/>
        </p:xfrm>
        <a:graphic>
          <a:graphicData uri="http://schemas.openxmlformats.org/presentationml/2006/ole">
            <mc:AlternateContent xmlns:mc="http://schemas.openxmlformats.org/markup-compatibility/2006">
              <mc:Choice xmlns:v="urn:schemas-microsoft-com:vml" Requires="v">
                <p:oleObj spid="_x0000_s1029" name="Document" r:id="rId3" imgW="3837004" imgH="1817294" progId="Word.Document.12">
                  <p:embed/>
                </p:oleObj>
              </mc:Choice>
              <mc:Fallback>
                <p:oleObj name="Document" r:id="rId3" imgW="3837004" imgH="1817294" progId="Word.Document.12">
                  <p:embed/>
                  <p:pic>
                    <p:nvPicPr>
                      <p:cNvPr id="0" name=""/>
                      <p:cNvPicPr/>
                      <p:nvPr/>
                    </p:nvPicPr>
                    <p:blipFill>
                      <a:blip r:embed="rId4"/>
                      <a:stretch>
                        <a:fillRect/>
                      </a:stretch>
                    </p:blipFill>
                    <p:spPr>
                      <a:xfrm>
                        <a:off x="2032000" y="1634132"/>
                        <a:ext cx="8128000" cy="3843735"/>
                      </a:xfrm>
                      <a:prstGeom prst="rect">
                        <a:avLst/>
                      </a:prstGeom>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2D26B748-196E-40D9-A9DA-661A5C7C3100}"/>
              </a:ext>
            </a:extLst>
          </p:cNvPr>
          <p:cNvGraphicFramePr>
            <a:graphicFrameLocks noChangeAspect="1"/>
          </p:cNvGraphicFramePr>
          <p:nvPr>
            <p:extLst>
              <p:ext uri="{D42A27DB-BD31-4B8C-83A1-F6EECF244321}">
                <p14:modId xmlns:p14="http://schemas.microsoft.com/office/powerpoint/2010/main" val="357271434"/>
              </p:ext>
            </p:extLst>
          </p:nvPr>
        </p:nvGraphicFramePr>
        <p:xfrm>
          <a:off x="2032000" y="1184010"/>
          <a:ext cx="8128000" cy="5124979"/>
        </p:xfrm>
        <a:graphic>
          <a:graphicData uri="http://schemas.openxmlformats.org/presentationml/2006/ole">
            <mc:AlternateContent xmlns:mc="http://schemas.openxmlformats.org/markup-compatibility/2006">
              <mc:Choice xmlns:v="urn:schemas-microsoft-com:vml" Requires="v">
                <p:oleObj spid="_x0000_s7172" name="Document" r:id="rId3" imgW="3837004" imgH="2423058" progId="Word.Document.12">
                  <p:embed/>
                </p:oleObj>
              </mc:Choice>
              <mc:Fallback>
                <p:oleObj name="Document" r:id="rId3" imgW="3837004" imgH="2423058" progId="Word.Document.12">
                  <p:embed/>
                  <p:pic>
                    <p:nvPicPr>
                      <p:cNvPr id="0" name=""/>
                      <p:cNvPicPr/>
                      <p:nvPr/>
                    </p:nvPicPr>
                    <p:blipFill>
                      <a:blip r:embed="rId4"/>
                      <a:stretch>
                        <a:fillRect/>
                      </a:stretch>
                    </p:blipFill>
                    <p:spPr>
                      <a:xfrm>
                        <a:off x="2032000" y="1184010"/>
                        <a:ext cx="8128000" cy="5124979"/>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DB3D2828-72DD-4FAE-A985-A55DA5682642}"/>
              </a:ext>
            </a:extLst>
          </p:cNvPr>
          <p:cNvSpPr/>
          <p:nvPr/>
        </p:nvSpPr>
        <p:spPr>
          <a:xfrm>
            <a:off x="4482378" y="2184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0495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A1CBBDCF-C7B9-47F6-950B-B2CFC4E23CB2}"/>
              </a:ext>
            </a:extLst>
          </p:cNvPr>
          <p:cNvGraphicFramePr>
            <a:graphicFrameLocks noChangeAspect="1"/>
          </p:cNvGraphicFramePr>
          <p:nvPr>
            <p:extLst>
              <p:ext uri="{D42A27DB-BD31-4B8C-83A1-F6EECF244321}">
                <p14:modId xmlns:p14="http://schemas.microsoft.com/office/powerpoint/2010/main" val="1966226754"/>
              </p:ext>
            </p:extLst>
          </p:nvPr>
        </p:nvGraphicFramePr>
        <p:xfrm>
          <a:off x="749300" y="990600"/>
          <a:ext cx="9855200" cy="6845300"/>
        </p:xfrm>
        <a:graphic>
          <a:graphicData uri="http://schemas.openxmlformats.org/presentationml/2006/ole">
            <mc:AlternateContent xmlns:mc="http://schemas.openxmlformats.org/markup-compatibility/2006">
              <mc:Choice xmlns:v="urn:schemas-microsoft-com:vml" Requires="v">
                <p:oleObj spid="_x0000_s8196" name="Document" r:id="rId3" imgW="4645722" imgH="3233990" progId="Word.Document.12">
                  <p:embed/>
                </p:oleObj>
              </mc:Choice>
              <mc:Fallback>
                <p:oleObj name="Document" r:id="rId3" imgW="4645722" imgH="3233990" progId="Word.Document.12">
                  <p:embed/>
                  <p:pic>
                    <p:nvPicPr>
                      <p:cNvPr id="0" name=""/>
                      <p:cNvPicPr/>
                      <p:nvPr/>
                    </p:nvPicPr>
                    <p:blipFill>
                      <a:blip r:embed="rId4"/>
                      <a:stretch>
                        <a:fillRect/>
                      </a:stretch>
                    </p:blipFill>
                    <p:spPr>
                      <a:xfrm>
                        <a:off x="749300" y="990600"/>
                        <a:ext cx="9855200" cy="684530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F9BF2DAF-D700-4F44-9DE3-E1A30013E633}"/>
              </a:ext>
            </a:extLst>
          </p:cNvPr>
          <p:cNvSpPr/>
          <p:nvPr/>
        </p:nvSpPr>
        <p:spPr>
          <a:xfrm>
            <a:off x="8089178" y="13973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00972AE5-655F-4909-9ACD-B441594EDAA6}"/>
              </a:ext>
            </a:extLst>
          </p:cNvPr>
          <p:cNvSpPr/>
          <p:nvPr/>
        </p:nvSpPr>
        <p:spPr>
          <a:xfrm>
            <a:off x="7454178" y="28197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89666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B6258AB-F107-4784-A79D-4AEC63B5535D}"/>
              </a:ext>
            </a:extLst>
          </p:cNvPr>
          <p:cNvSpPr>
            <a:spLocks noChangeAspect="1"/>
          </p:cNvSpPr>
          <p:nvPr/>
        </p:nvSpPr>
        <p:spPr>
          <a:xfrm>
            <a:off x="381000" y="2510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安倍政府默许将希特勒的《我的奋斗》部分内容作为日本学校教材使用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引发了巨大的争议和质疑。有日本网友批评说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政府真的在发疯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希特勒是人类的敌人。日本网友认为希特勒是人类敌人的原因之一是他领导下的德国发动了</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第一次世界大战</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第二次世界大战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中东战争</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海湾战争</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AC1D14C-ED56-497E-9928-360DC63749BF}"/>
              </a:ext>
            </a:extLst>
          </p:cNvPr>
          <p:cNvSpPr/>
          <p:nvPr/>
        </p:nvSpPr>
        <p:spPr>
          <a:xfrm>
            <a:off x="6196878" y="337212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358637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602FFDFF-D7F0-488B-ACAE-9BA02C26B10E}"/>
              </a:ext>
            </a:extLst>
          </p:cNvPr>
          <p:cNvGraphicFramePr>
            <a:graphicFrameLocks noChangeAspect="1"/>
          </p:cNvGraphicFramePr>
          <p:nvPr>
            <p:extLst>
              <p:ext uri="{D42A27DB-BD31-4B8C-83A1-F6EECF244321}">
                <p14:modId xmlns:p14="http://schemas.microsoft.com/office/powerpoint/2010/main" val="1497654577"/>
              </p:ext>
            </p:extLst>
          </p:nvPr>
        </p:nvGraphicFramePr>
        <p:xfrm>
          <a:off x="2032000" y="1133210"/>
          <a:ext cx="8128000" cy="5124979"/>
        </p:xfrm>
        <a:graphic>
          <a:graphicData uri="http://schemas.openxmlformats.org/presentationml/2006/ole">
            <mc:AlternateContent xmlns:mc="http://schemas.openxmlformats.org/markup-compatibility/2006">
              <mc:Choice xmlns:v="urn:schemas-microsoft-com:vml" Requires="v">
                <p:oleObj spid="_x0000_s9220" name="Document" r:id="rId3" imgW="3837004" imgH="2423058" progId="Word.Document.12">
                  <p:embed/>
                </p:oleObj>
              </mc:Choice>
              <mc:Fallback>
                <p:oleObj name="Document" r:id="rId3" imgW="3837004" imgH="2423058" progId="Word.Document.12">
                  <p:embed/>
                  <p:pic>
                    <p:nvPicPr>
                      <p:cNvPr id="0" name=""/>
                      <p:cNvPicPr/>
                      <p:nvPr/>
                    </p:nvPicPr>
                    <p:blipFill>
                      <a:blip r:embed="rId4"/>
                      <a:stretch>
                        <a:fillRect/>
                      </a:stretch>
                    </p:blipFill>
                    <p:spPr>
                      <a:xfrm>
                        <a:off x="2032000" y="1133210"/>
                        <a:ext cx="8128000" cy="5124979"/>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D1F17994-A1B2-4FD8-AFC5-D7B2EE25332C}"/>
              </a:ext>
            </a:extLst>
          </p:cNvPr>
          <p:cNvSpPr/>
          <p:nvPr/>
        </p:nvSpPr>
        <p:spPr>
          <a:xfrm>
            <a:off x="7708178" y="18545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952083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D6014C6C-1329-4A94-84FD-C1DAC803DC19}"/>
              </a:ext>
            </a:extLst>
          </p:cNvPr>
          <p:cNvGraphicFramePr>
            <a:graphicFrameLocks noChangeAspect="1"/>
          </p:cNvGraphicFramePr>
          <p:nvPr>
            <p:extLst>
              <p:ext uri="{D42A27DB-BD31-4B8C-83A1-F6EECF244321}">
                <p14:modId xmlns:p14="http://schemas.microsoft.com/office/powerpoint/2010/main" val="3016379378"/>
              </p:ext>
            </p:extLst>
          </p:nvPr>
        </p:nvGraphicFramePr>
        <p:xfrm>
          <a:off x="2032000" y="1438010"/>
          <a:ext cx="8128000" cy="5124979"/>
        </p:xfrm>
        <a:graphic>
          <a:graphicData uri="http://schemas.openxmlformats.org/presentationml/2006/ole">
            <mc:AlternateContent xmlns:mc="http://schemas.openxmlformats.org/markup-compatibility/2006">
              <mc:Choice xmlns:v="urn:schemas-microsoft-com:vml" Requires="v">
                <p:oleObj spid="_x0000_s10244" name="Document" r:id="rId3" imgW="3837004" imgH="2423058" progId="Word.Document.12">
                  <p:embed/>
                </p:oleObj>
              </mc:Choice>
              <mc:Fallback>
                <p:oleObj name="Document" r:id="rId3" imgW="3837004" imgH="2423058" progId="Word.Document.12">
                  <p:embed/>
                  <p:pic>
                    <p:nvPicPr>
                      <p:cNvPr id="0" name=""/>
                      <p:cNvPicPr/>
                      <p:nvPr/>
                    </p:nvPicPr>
                    <p:blipFill>
                      <a:blip r:embed="rId4"/>
                      <a:stretch>
                        <a:fillRect/>
                      </a:stretch>
                    </p:blipFill>
                    <p:spPr>
                      <a:xfrm>
                        <a:off x="2032000" y="1438010"/>
                        <a:ext cx="8128000" cy="5124979"/>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B9C1B4E4-C703-4A8D-9FD9-9A6B46660BBD}"/>
              </a:ext>
            </a:extLst>
          </p:cNvPr>
          <p:cNvSpPr/>
          <p:nvPr/>
        </p:nvSpPr>
        <p:spPr>
          <a:xfrm>
            <a:off x="6196878" y="1765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12967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956926F-2A67-4705-AE2C-5852842B8393}"/>
              </a:ext>
            </a:extLst>
          </p:cNvPr>
          <p:cNvSpPr>
            <a:spLocks noChangeAspect="1"/>
          </p:cNvSpPr>
          <p:nvPr/>
        </p:nvSpPr>
        <p:spPr>
          <a:xfrm>
            <a:off x="381000" y="2104160"/>
            <a:ext cx="11430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7.1944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盟军将领巴顿将军在给儿子乔治的信中写道</a:t>
            </a:r>
            <a:r>
              <a:rPr lang="en-US" altLang="zh-CN" sz="2200" dirty="0">
                <a:solidFill>
                  <a:srgbClr val="000000"/>
                </a:solidFill>
                <a:latin typeface="Times New Roman" panose="02020603050405020304" pitchFamily="18" charset="0"/>
                <a:cs typeface="Times New Roman" panose="02020603050405020304" pitchFamily="18" charset="0"/>
              </a:rPr>
              <a:t>:“BBC</a:t>
            </a:r>
            <a:r>
              <a:rPr lang="zh-CN" altLang="zh-CN" sz="2200" dirty="0">
                <a:solidFill>
                  <a:srgbClr val="000000"/>
                </a:solidFill>
                <a:latin typeface="Times New Roman" panose="02020603050405020304" pitchFamily="18" charset="0"/>
                <a:cs typeface="Times New Roman" panose="02020603050405020304" pitchFamily="18" charset="0"/>
              </a:rPr>
              <a:t>电台今天早晨说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盟军空降部队和登陆艇大规模在海岸登陆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虽然没有亲自参加此次军事行动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我率领的这支英雄部队很快就会在那里了。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此次军事行动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诺曼底登陆</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日本偷袭珍珠港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中途岛海战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敦刻尔克撤退</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6CF3DC1-095B-4F96-A091-151AC240FA89}"/>
              </a:ext>
            </a:extLst>
          </p:cNvPr>
          <p:cNvSpPr/>
          <p:nvPr/>
        </p:nvSpPr>
        <p:spPr>
          <a:xfrm>
            <a:off x="6043613" y="296599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879730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142FD6A-0C6F-4B9C-A3C7-2FBBB55AC881}"/>
              </a:ext>
            </a:extLst>
          </p:cNvPr>
          <p:cNvGraphicFramePr>
            <a:graphicFrameLocks noChangeAspect="1"/>
          </p:cNvGraphicFramePr>
          <p:nvPr>
            <p:extLst>
              <p:ext uri="{D42A27DB-BD31-4B8C-83A1-F6EECF244321}">
                <p14:modId xmlns:p14="http://schemas.microsoft.com/office/powerpoint/2010/main" val="2053428230"/>
              </p:ext>
            </p:extLst>
          </p:nvPr>
        </p:nvGraphicFramePr>
        <p:xfrm>
          <a:off x="2032000" y="1376500"/>
          <a:ext cx="8128000" cy="4587599"/>
        </p:xfrm>
        <a:graphic>
          <a:graphicData uri="http://schemas.openxmlformats.org/presentationml/2006/ole">
            <mc:AlternateContent xmlns:mc="http://schemas.openxmlformats.org/markup-compatibility/2006">
              <mc:Choice xmlns:v="urn:schemas-microsoft-com:vml" Requires="v">
                <p:oleObj spid="_x0000_s11268" name="Document" r:id="rId3" imgW="5273046" imgH="2981227" progId="Word.Document.12">
                  <p:embed/>
                </p:oleObj>
              </mc:Choice>
              <mc:Fallback>
                <p:oleObj name="Document" r:id="rId3" imgW="5273046" imgH="2981227" progId="Word.Document.12">
                  <p:embed/>
                  <p:pic>
                    <p:nvPicPr>
                      <p:cNvPr id="0" name=""/>
                      <p:cNvPicPr/>
                      <p:nvPr/>
                    </p:nvPicPr>
                    <p:blipFill>
                      <a:blip r:embed="rId4"/>
                      <a:stretch>
                        <a:fillRect/>
                      </a:stretch>
                    </p:blipFill>
                    <p:spPr>
                      <a:xfrm>
                        <a:off x="2032000" y="1376500"/>
                        <a:ext cx="8128000" cy="4587599"/>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D13768E7-9F75-4B91-83F0-FC417871855E}"/>
              </a:ext>
            </a:extLst>
          </p:cNvPr>
          <p:cNvSpPr/>
          <p:nvPr/>
        </p:nvSpPr>
        <p:spPr>
          <a:xfrm>
            <a:off x="4482378" y="16386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704562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411</TotalTime>
  <Words>249</Words>
  <Application>Microsoft Office PowerPoint</Application>
  <PresentationFormat>宽屏</PresentationFormat>
  <Paragraphs>36</Paragraphs>
  <Slides>12</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0" baseType="lpstr">
      <vt:lpstr>Adobe 黑体 Std R</vt:lpstr>
      <vt:lpstr>NEU-BZ-S92</vt:lpstr>
      <vt:lpstr>等线</vt:lpstr>
      <vt:lpstr>等线 Light</vt:lpstr>
      <vt:lpstr>Arial</vt:lpstr>
      <vt:lpstr>Times New Roman</vt:lpstr>
      <vt:lpstr>主题1</vt:lpstr>
      <vt:lpstr>Document</vt:lpstr>
      <vt:lpstr>专题一　两次世界大战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82</cp:revision>
  <dcterms:created xsi:type="dcterms:W3CDTF">2018-07-26T10:36:45Z</dcterms:created>
  <dcterms:modified xsi:type="dcterms:W3CDTF">2019-01-03T09:22:35Z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