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536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987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46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985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2789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681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952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483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573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975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024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186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107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13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52" r:id="rId14"/>
    <p:sldLayoutId id="2147483654" r:id="rId15"/>
    <p:sldLayoutId id="2147483655" r:id="rId16"/>
    <p:sldLayoutId id="214748365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专题二　现代资本主义的发展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6817DFE-12CF-4698-83AA-0F800465275C}"/>
              </a:ext>
            </a:extLst>
          </p:cNvPr>
          <p:cNvSpPr>
            <a:spLocks noChangeAspect="1"/>
          </p:cNvSpPr>
          <p:nvPr/>
        </p:nvSpPr>
        <p:spPr>
          <a:xfrm>
            <a:off x="266700" y="1595277"/>
            <a:ext cx="11430000" cy="41261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西欧国家凭借马歇尔计划的援助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采用最先进的科学技术成果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制定恰当的经济发展政策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促进了经济的恢复和发展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西欧国家之间的联系日益密切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;1967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年欧洲共同体成立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;1969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年欧共体各国开始了政治合作的努力。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列举英国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强迫外国实行自由贸易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的事例。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根据材料二结合所学知识。指出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世纪初主要资本主义国家经济政治发展的特点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这种特点最终导致了什么严重的后果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指出二战后西欧国家是如何加强对经济的宏观指导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从而促进经济发展的。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2311DAC-ED3D-4F20-A837-402C8709C95E}"/>
              </a:ext>
            </a:extLst>
          </p:cNvPr>
          <p:cNvSpPr>
            <a:spLocks noChangeAspect="1"/>
          </p:cNvSpPr>
          <p:nvPr/>
        </p:nvSpPr>
        <p:spPr>
          <a:xfrm>
            <a:off x="381000" y="32239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鸦片战争、第二次鸦片战争。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主要资本主义国家经济政治发展不平衡。后果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一战的爆发。</a:t>
            </a:r>
            <a:endParaRPr lang="en-US" altLang="zh-CN" sz="2200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FF00FF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制定恰当的经济发展政策。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15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DA113375-28CE-4842-93C3-86BED2594E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268610"/>
              </p:ext>
            </p:extLst>
          </p:nvPr>
        </p:nvGraphicFramePr>
        <p:xfrm>
          <a:off x="2032000" y="2701837"/>
          <a:ext cx="8128000" cy="1708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3" imgW="3837004" imgH="806604" progId="Word.Document.12">
                  <p:embed/>
                </p:oleObj>
              </mc:Choice>
              <mc:Fallback>
                <p:oleObj name="Document" r:id="rId3" imgW="3837004" imgH="8066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2701837"/>
                        <a:ext cx="8128000" cy="17083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2FB2D6E-EE6B-4548-80B9-840AA0F015FF}"/>
              </a:ext>
            </a:extLst>
          </p:cNvPr>
          <p:cNvSpPr>
            <a:spLocks noChangeAspect="1"/>
          </p:cNvSpPr>
          <p:nvPr/>
        </p:nvSpPr>
        <p:spPr>
          <a:xfrm>
            <a:off x="381000" y="936233"/>
            <a:ext cx="11430000" cy="57475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据统计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,1929—1933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年经济危机期间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资本主义工业生产下降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37.2%,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工业产量倒退至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世纪初的水平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各国失业率达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30~50%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。这组数字反映出危机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持续时间长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波及范围广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破坏性大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来势猛烈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美国《商业周刊》曾发表题为《你还相信自由贸易吗》的文章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实行还是不实行经济计划性控制已经不是问题了。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这篇文章最早可能发表于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经济大危机前夕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罗斯福新政时期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第二次世界大战结束后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柯立芝繁荣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4656841-72AB-45E7-B35E-9B4F79A69E73}"/>
              </a:ext>
            </a:extLst>
          </p:cNvPr>
          <p:cNvSpPr/>
          <p:nvPr/>
        </p:nvSpPr>
        <p:spPr>
          <a:xfrm>
            <a:off x="8107522" y="22609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847BBC1-05B1-446C-B362-D7B64C466F73}"/>
              </a:ext>
            </a:extLst>
          </p:cNvPr>
          <p:cNvSpPr/>
          <p:nvPr/>
        </p:nvSpPr>
        <p:spPr>
          <a:xfrm>
            <a:off x="7951931" y="4688077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99792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40C805-EAEC-4FF0-A61B-013943B7CFFE}"/>
              </a:ext>
            </a:extLst>
          </p:cNvPr>
          <p:cNvSpPr>
            <a:spLocks noChangeAspect="1"/>
          </p:cNvSpPr>
          <p:nvPr/>
        </p:nvSpPr>
        <p:spPr>
          <a:xfrm>
            <a:off x="381000" y="1113965"/>
            <a:ext cx="11430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罗斯福在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月的一次全国广播讲话中说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在这个不幸的时代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我们要制订出一些计划来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把希望重新寄托在那些压在经济金字塔底层、被人遗忘了的人们的身上。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对这段话理解错误的是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放弃资本主义制度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国家对经济实行干预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注重缓和社会矛盾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开始关注对困难民众的救助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美国失业人数从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年初的最高点减少了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资本收入从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年以来增加了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工业产量几乎翻了一番。这得益于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新经济政策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美国独立战争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罗斯福新政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第三次科技革命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20FE2CB-0084-4A40-A239-8527C38A2C5A}"/>
              </a:ext>
            </a:extLst>
          </p:cNvPr>
          <p:cNvSpPr/>
          <p:nvPr/>
        </p:nvSpPr>
        <p:spPr>
          <a:xfrm>
            <a:off x="1424500" y="1967455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04F8FA9-1EB3-4538-95E8-DC4BB19E5764}"/>
              </a:ext>
            </a:extLst>
          </p:cNvPr>
          <p:cNvSpPr/>
          <p:nvPr/>
        </p:nvSpPr>
        <p:spPr>
          <a:xfrm>
            <a:off x="5635255" y="4462299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83504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21F125E7-FD53-4BFE-B360-9A89560810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1042016"/>
              </p:ext>
            </p:extLst>
          </p:nvPr>
        </p:nvGraphicFramePr>
        <p:xfrm>
          <a:off x="463550" y="1136348"/>
          <a:ext cx="11264900" cy="11443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" r:id="rId3" imgW="5273046" imgH="5366425" progId="Word.Document.12">
                  <p:embed/>
                </p:oleObj>
              </mc:Choice>
              <mc:Fallback>
                <p:oleObj name="Document" r:id="rId3" imgW="5273046" imgH="53664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3550" y="1136348"/>
                        <a:ext cx="11264900" cy="114433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17ZKXLj55.EPS" descr="id:2147491729;FounderCES">
            <a:extLst>
              <a:ext uri="{FF2B5EF4-FFF2-40B4-BE49-F238E27FC236}">
                <a16:creationId xmlns:a16="http://schemas.microsoft.com/office/drawing/2014/main" id="{F24DCD8B-8AA8-4C03-B6C6-3C36F0FC307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921374" y="1597977"/>
            <a:ext cx="2460625" cy="500378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20F22D9C-8AEF-4959-90D1-A49AEE49FB43}"/>
              </a:ext>
            </a:extLst>
          </p:cNvPr>
          <p:cNvSpPr/>
          <p:nvPr/>
        </p:nvSpPr>
        <p:spPr>
          <a:xfrm>
            <a:off x="826189" y="1597977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36827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DA5CE903-0B28-4465-BE9B-3AA2FF0D41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394832"/>
              </p:ext>
            </p:extLst>
          </p:nvPr>
        </p:nvGraphicFramePr>
        <p:xfrm>
          <a:off x="1550606" y="888999"/>
          <a:ext cx="8355393" cy="8548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Document" r:id="rId3" imgW="3837004" imgH="3932061" progId="Word.Document.12">
                  <p:embed/>
                </p:oleObj>
              </mc:Choice>
              <mc:Fallback>
                <p:oleObj name="Document" r:id="rId3" imgW="3837004" imgH="39320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50606" y="888999"/>
                        <a:ext cx="8355393" cy="85489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1116E915-104C-4660-A8EB-7E5CB08754BA}"/>
              </a:ext>
            </a:extLst>
          </p:cNvPr>
          <p:cNvSpPr/>
          <p:nvPr/>
        </p:nvSpPr>
        <p:spPr>
          <a:xfrm>
            <a:off x="2869478" y="1188522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90E8A2D-BE59-4EA9-83F4-7782970402C0}"/>
              </a:ext>
            </a:extLst>
          </p:cNvPr>
          <p:cNvSpPr/>
          <p:nvPr/>
        </p:nvSpPr>
        <p:spPr>
          <a:xfrm>
            <a:off x="8423611" y="2825411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43843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7E0341F-0B1E-41EC-A179-385BCD3AD7EC}"/>
              </a:ext>
            </a:extLst>
          </p:cNvPr>
          <p:cNvSpPr>
            <a:spLocks noChangeAspect="1"/>
          </p:cNvSpPr>
          <p:nvPr/>
        </p:nvSpPr>
        <p:spPr>
          <a:xfrm>
            <a:off x="381000" y="1697895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二、材料解析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什么力量迫使他们搞改革呢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这就是把俄国拖上资本主义道路的经济发展力量。地主、农奴主不能阻挠俄国同欧洲商品交易的增长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不能保持住旧的崩溃的经济形态。如克里米亚战争显示出农奴制俄国的腐败和无能。解放以前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叛乱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每十年要高涨一次。这使头号大地主亚历山大二世不得不承认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从上面解放比等待下面推翻要好些。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材料一反映了俄国社会面临的主要问题是什么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为解决这一问题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亚历山大二世采取了什么举措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F4CC81D-70CD-4EBA-BCD4-3183719CE7E0}"/>
              </a:ext>
            </a:extLst>
          </p:cNvPr>
          <p:cNvSpPr>
            <a:spLocks noChangeAspect="1"/>
          </p:cNvSpPr>
          <p:nvPr/>
        </p:nvSpPr>
        <p:spPr>
          <a:xfrm>
            <a:off x="469900" y="5007840"/>
            <a:ext cx="11430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农奴制严重阻碍了俄国资本主义发展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导致俄国实力衰落。废除农奴制。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26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8398710-B1A2-4ED2-8287-2175FFEA8BE6}"/>
              </a:ext>
            </a:extLst>
          </p:cNvPr>
          <p:cNvSpPr>
            <a:spLocks noChangeAspect="1"/>
          </p:cNvSpPr>
          <p:nvPr/>
        </p:nvSpPr>
        <p:spPr>
          <a:xfrm>
            <a:off x="381000" y="1226438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他迅速制定了一系列有效的法规和政策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诸如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通过紧急银行法来整顿银行秩序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签署《农业调整法》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以帮助恢复农产品价格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通过《全国工业复兴法》为经济恢复注入资金。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摘编自《大国崛起》解说词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恢复经济的举措。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从上述俄国和美国的改革中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你有何启示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5C6E473-2720-4026-870A-382DA978B0E3}"/>
              </a:ext>
            </a:extLst>
          </p:cNvPr>
          <p:cNvSpPr>
            <a:spLocks noChangeAspect="1"/>
          </p:cNvSpPr>
          <p:nvPr/>
        </p:nvSpPr>
        <p:spPr>
          <a:xfrm>
            <a:off x="381000" y="3285848"/>
            <a:ext cx="11430000" cy="16885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通过立法干预经济生活。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改革措施应根据现实需要不断调整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改革是促进社会发展的重要手段。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言之有理即可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685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881A3188-D533-4310-90A3-E65EBFC78A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3464860"/>
              </p:ext>
            </p:extLst>
          </p:nvPr>
        </p:nvGraphicFramePr>
        <p:xfrm>
          <a:off x="1841500" y="1250690"/>
          <a:ext cx="8128000" cy="62616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Document" r:id="rId3" imgW="3837004" imgH="2960674" progId="Word.Document.12">
                  <p:embed/>
                </p:oleObj>
              </mc:Choice>
              <mc:Fallback>
                <p:oleObj name="Document" r:id="rId3" imgW="3837004" imgH="29606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41500" y="1250690"/>
                        <a:ext cx="8128000" cy="62616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2729506"/>
      </p:ext>
    </p:extLst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420</TotalTime>
  <Words>200</Words>
  <Application>Microsoft Office PowerPoint</Application>
  <PresentationFormat>宽屏</PresentationFormat>
  <Paragraphs>50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Adobe 黑体 Std R</vt:lpstr>
      <vt:lpstr>NEU-BZ-S92</vt:lpstr>
      <vt:lpstr>等线</vt:lpstr>
      <vt:lpstr>等线 Light</vt:lpstr>
      <vt:lpstr>Arial</vt:lpstr>
      <vt:lpstr>Times New Roman</vt:lpstr>
      <vt:lpstr>主题1</vt:lpstr>
      <vt:lpstr>Document</vt:lpstr>
      <vt:lpstr>专题二　现代资本主义的发展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83</cp:revision>
  <dcterms:created xsi:type="dcterms:W3CDTF">2018-07-26T10:36:45Z</dcterms:created>
  <dcterms:modified xsi:type="dcterms:W3CDTF">2019-01-03T09:25:43Z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