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1" r:id="rId1"/>
  </p:sldMasterIdLst>
  <p:sldIdLst>
    <p:sldId id="262" r:id="rId2"/>
    <p:sldId id="264" r:id="rId3"/>
    <p:sldId id="265" r:id="rId4"/>
    <p:sldId id="266" r:id="rId5"/>
    <p:sldId id="267" r:id="rId6"/>
    <p:sldId id="268" r:id="rId7"/>
    <p:sldId id="269" r:id="rId8"/>
    <p:sldId id="270" r:id="rId9"/>
    <p:sldId id="271" r:id="rId10"/>
    <p:sldId id="272" r:id="rId11"/>
    <p:sldId id="273" r:id="rId1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7">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CC"/>
    <a:srgbClr val="00A1E9"/>
    <a:srgbClr val="FFF100"/>
    <a:srgbClr val="17B7FF"/>
    <a:srgbClr val="02B0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240" autoAdjust="0"/>
    <p:restoredTop sz="94268" autoAdjust="0"/>
  </p:normalViewPr>
  <p:slideViewPr>
    <p:cSldViewPr snapToGrid="0">
      <p:cViewPr varScale="1">
        <p:scale>
          <a:sx n="84" d="100"/>
          <a:sy n="84" d="100"/>
        </p:scale>
        <p:origin x="270" y="96"/>
      </p:cViewPr>
      <p:guideLst>
        <p:guide orient="horz" pos="214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16515359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D3B61F3-DABD-4D26-8DF9-C03C8A069B9B}"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29070B1-5320-4AD1-9F6B-8453A41EDFD3}" type="slidenum">
              <a:rPr lang="zh-CN" altLang="en-US" smtClean="0"/>
              <a:t>‹#›</a:t>
            </a:fld>
            <a:endParaRPr lang="zh-CN" altLang="en-US"/>
          </a:p>
        </p:txBody>
      </p:sp>
    </p:spTree>
    <p:extLst>
      <p:ext uri="{BB962C8B-B14F-4D97-AF65-F5344CB8AC3E}">
        <p14:creationId xmlns:p14="http://schemas.microsoft.com/office/powerpoint/2010/main" val="4201472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12479202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章节">
    <p:spTree>
      <p:nvGrpSpPr>
        <p:cNvPr id="1" name=""/>
        <p:cNvGrpSpPr/>
        <p:nvPr/>
      </p:nvGrpSpPr>
      <p:grpSpPr>
        <a:xfrm>
          <a:off x="0" y="0"/>
          <a:ext cx="0" cy="0"/>
          <a:chOff x="0" y="0"/>
          <a:chExt cx="0" cy="0"/>
        </a:xfrm>
      </p:grpSpPr>
      <p:sp>
        <p:nvSpPr>
          <p:cNvPr id="2" name="矩形 1"/>
          <p:cNvSpPr/>
          <p:nvPr userDrawn="1"/>
        </p:nvSpPr>
        <p:spPr>
          <a:xfrm>
            <a:off x="0" y="2387600"/>
            <a:ext cx="12192000" cy="184150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ctrTitle"/>
          </p:nvPr>
        </p:nvSpPr>
        <p:spPr>
          <a:xfrm>
            <a:off x="0" y="2387600"/>
            <a:ext cx="12192000" cy="1841500"/>
          </a:xfrm>
          <a:prstGeom prst="rect">
            <a:avLst/>
          </a:prstGeom>
        </p:spPr>
        <p:txBody>
          <a:bodyPr anchor="ctr"/>
          <a:lstStyle>
            <a:lvl1pPr algn="ctr">
              <a:defRPr sz="4400">
                <a:solidFill>
                  <a:schemeClr val="bg1"/>
                </a:solidFill>
                <a:latin typeface="Adobe 黑体 Std R" panose="020B0400000000000000" pitchFamily="34" charset="-122"/>
                <a:ea typeface="Adobe 黑体 Std R" panose="020B0400000000000000" pitchFamily="34" charset="-122"/>
              </a:defRPr>
            </a:lvl1pPr>
          </a:lstStyle>
          <a:p>
            <a:r>
              <a:rPr lang="zh-CN" altLang="en-US"/>
              <a:t>单击此处编辑母版标题样式</a:t>
            </a:r>
            <a:endParaRPr lang="zh-CN" altLang="en-US" dirty="0"/>
          </a:p>
        </p:txBody>
      </p:sp>
    </p:spTree>
    <p:extLst>
      <p:ext uri="{BB962C8B-B14F-4D97-AF65-F5344CB8AC3E}">
        <p14:creationId xmlns:p14="http://schemas.microsoft.com/office/powerpoint/2010/main" val="36536764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栏目一">
    <p:spTree>
      <p:nvGrpSpPr>
        <p:cNvPr id="1" name=""/>
        <p:cNvGrpSpPr/>
        <p:nvPr/>
      </p:nvGrpSpPr>
      <p:grpSpPr>
        <a:xfrm>
          <a:off x="0" y="0"/>
          <a:ext cx="0" cy="0"/>
          <a:chOff x="0" y="0"/>
          <a:chExt cx="0" cy="0"/>
        </a:xfrm>
      </p:grpSpPr>
    </p:spTree>
    <p:extLst>
      <p:ext uri="{BB962C8B-B14F-4D97-AF65-F5344CB8AC3E}">
        <p14:creationId xmlns:p14="http://schemas.microsoft.com/office/powerpoint/2010/main" val="5445692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13469934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1530067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16209263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41711391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1310939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32873054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D3B61F3-DABD-4D26-8DF9-C03C8A069B9B}" type="datetimeFigureOut">
              <a:rPr lang="zh-CN" altLang="en-US" smtClean="0"/>
              <a:t>2019/1/3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29070B1-5320-4AD1-9F6B-8453A41EDFD3}" type="slidenum">
              <a:rPr lang="zh-CN" altLang="en-US" smtClean="0"/>
              <a:t>‹#›</a:t>
            </a:fld>
            <a:endParaRPr lang="zh-CN" altLang="en-US"/>
          </a:p>
        </p:txBody>
      </p:sp>
    </p:spTree>
    <p:extLst>
      <p:ext uri="{BB962C8B-B14F-4D97-AF65-F5344CB8AC3E}">
        <p14:creationId xmlns:p14="http://schemas.microsoft.com/office/powerpoint/2010/main" val="1286148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D3B61F3-DABD-4D26-8DF9-C03C8A069B9B}" type="datetimeFigureOut">
              <a:rPr lang="zh-CN" altLang="en-US" smtClean="0"/>
              <a:t>2019/1/3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29070B1-5320-4AD1-9F6B-8453A41EDFD3}" type="slidenum">
              <a:rPr lang="zh-CN" altLang="en-US" smtClean="0"/>
              <a:t>‹#›</a:t>
            </a:fld>
            <a:endParaRPr lang="zh-CN" altLang="en-US"/>
          </a:p>
        </p:txBody>
      </p:sp>
    </p:spTree>
    <p:extLst>
      <p:ext uri="{BB962C8B-B14F-4D97-AF65-F5344CB8AC3E}">
        <p14:creationId xmlns:p14="http://schemas.microsoft.com/office/powerpoint/2010/main" val="16288002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t="-17000" b="-17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7A866C-455C-43CF-9D48-F7E46E967483}" type="datetimeFigureOut">
              <a:rPr lang="zh-CN" altLang="en-US" smtClean="0"/>
              <a:t>2019/1/3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4207264533"/>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52" r:id="rId14"/>
    <p:sldLayoutId id="2147483654" r:id="rId15"/>
    <p:sldLayoutId id="2147483655" r:id="rId16"/>
    <p:sldLayoutId id="2147483656"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Word_Document2.docx"/><Relationship Id="rId2" Type="http://schemas.openxmlformats.org/officeDocument/2006/relationships/slideLayout" Target="../slideLayouts/slideLayout13.xml"/><Relationship Id="rId1" Type="http://schemas.openxmlformats.org/officeDocument/2006/relationships/vmlDrawing" Target="../drawings/vmlDrawing3.vml"/><Relationship Id="rId4" Type="http://schemas.openxmlformats.org/officeDocument/2006/relationships/image" Target="../media/image4.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image" Target="../media/image2.emf"/></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13.xml"/><Relationship Id="rId1" Type="http://schemas.openxmlformats.org/officeDocument/2006/relationships/vmlDrawing" Target="../drawings/vmlDrawing2.vml"/><Relationship Id="rId4" Type="http://schemas.openxmlformats.org/officeDocument/2006/relationships/image" Target="../media/image3.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专题三　社会主义国家的建立和发展</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a:extLst>
              <a:ext uri="{FF2B5EF4-FFF2-40B4-BE49-F238E27FC236}">
                <a16:creationId xmlns:a16="http://schemas.microsoft.com/office/drawing/2014/main" id="{C7D42A68-C7D9-400F-8407-9E55A4FBE579}"/>
              </a:ext>
            </a:extLst>
          </p:cNvPr>
          <p:cNvGraphicFramePr>
            <a:graphicFrameLocks noChangeAspect="1"/>
          </p:cNvGraphicFramePr>
          <p:nvPr>
            <p:extLst>
              <p:ext uri="{D42A27DB-BD31-4B8C-83A1-F6EECF244321}">
                <p14:modId xmlns:p14="http://schemas.microsoft.com/office/powerpoint/2010/main" val="2812989171"/>
              </p:ext>
            </p:extLst>
          </p:nvPr>
        </p:nvGraphicFramePr>
        <p:xfrm>
          <a:off x="698500" y="977899"/>
          <a:ext cx="10363200" cy="7546019"/>
        </p:xfrm>
        <a:graphic>
          <a:graphicData uri="http://schemas.openxmlformats.org/presentationml/2006/ole">
            <mc:AlternateContent xmlns:mc="http://schemas.openxmlformats.org/markup-compatibility/2006">
              <mc:Choice xmlns:v="urn:schemas-microsoft-com:vml" Requires="v">
                <p:oleObj spid="_x0000_s3076" name="Document" r:id="rId3" imgW="5008152" imgH="3637833" progId="Word.Document.12">
                  <p:embed/>
                </p:oleObj>
              </mc:Choice>
              <mc:Fallback>
                <p:oleObj name="Document" r:id="rId3" imgW="5008152" imgH="3637833" progId="Word.Document.12">
                  <p:embed/>
                  <p:pic>
                    <p:nvPicPr>
                      <p:cNvPr id="0" name=""/>
                      <p:cNvPicPr/>
                      <p:nvPr/>
                    </p:nvPicPr>
                    <p:blipFill>
                      <a:blip r:embed="rId4"/>
                      <a:stretch>
                        <a:fillRect/>
                      </a:stretch>
                    </p:blipFill>
                    <p:spPr>
                      <a:xfrm>
                        <a:off x="698500" y="977899"/>
                        <a:ext cx="10363200" cy="7546019"/>
                      </a:xfrm>
                      <a:prstGeom prst="rect">
                        <a:avLst/>
                      </a:prstGeom>
                    </p:spPr>
                  </p:pic>
                </p:oleObj>
              </mc:Fallback>
            </mc:AlternateContent>
          </a:graphicData>
        </a:graphic>
      </p:graphicFrame>
    </p:spTree>
    <p:extLst>
      <p:ext uri="{BB962C8B-B14F-4D97-AF65-F5344CB8AC3E}">
        <p14:creationId xmlns:p14="http://schemas.microsoft.com/office/powerpoint/2010/main" val="24724416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E4852A9C-9C65-4542-AC75-6B593F9A31BF}"/>
              </a:ext>
            </a:extLst>
          </p:cNvPr>
          <p:cNvSpPr>
            <a:spLocks noChangeAspect="1"/>
          </p:cNvSpPr>
          <p:nvPr/>
        </p:nvSpPr>
        <p:spPr>
          <a:xfrm>
            <a:off x="495300" y="1140039"/>
            <a:ext cx="11430000" cy="371621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1  )</a:t>
            </a:r>
            <a:r>
              <a:rPr lang="zh-CN" altLang="zh-CN" sz="2200" dirty="0">
                <a:solidFill>
                  <a:srgbClr val="000000"/>
                </a:solidFill>
                <a:latin typeface="Times New Roman" panose="02020603050405020304" pitchFamily="18" charset="0"/>
                <a:cs typeface="Times New Roman" panose="02020603050405020304" pitchFamily="18" charset="0"/>
              </a:rPr>
              <a:t>材料一中字母</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指的是哪一重大历史事件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字母</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指的是哪一重大历史事件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  2  )</a:t>
            </a:r>
            <a:r>
              <a:rPr lang="zh-CN" altLang="zh-CN" sz="2200" dirty="0">
                <a:solidFill>
                  <a:srgbClr val="000000"/>
                </a:solidFill>
                <a:latin typeface="Times New Roman" panose="02020603050405020304" pitchFamily="18" charset="0"/>
                <a:cs typeface="Times New Roman" panose="02020603050405020304" pitchFamily="18" charset="0"/>
              </a:rPr>
              <a:t>根据材料二结合所学知识回答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农业、轻工业的缓慢发展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是受什么体制的影响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苏联重点发展重工业起到了什么作用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3  )</a:t>
            </a:r>
            <a:r>
              <a:rPr lang="zh-CN" altLang="zh-CN" sz="2200" dirty="0">
                <a:solidFill>
                  <a:srgbClr val="000000"/>
                </a:solidFill>
                <a:latin typeface="Times New Roman" panose="02020603050405020304" pitchFamily="18" charset="0"/>
                <a:cs typeface="Times New Roman" panose="02020603050405020304" pitchFamily="18" charset="0"/>
              </a:rPr>
              <a:t>从材料三可以看出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罗斯福新政与戈尔巴乔夫改革的共同点是什么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戈尔巴乔夫改革导致的后果是什么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4  )</a:t>
            </a:r>
            <a:r>
              <a:rPr lang="zh-CN" altLang="zh-CN" sz="2200" dirty="0">
                <a:solidFill>
                  <a:srgbClr val="000000"/>
                </a:solidFill>
                <a:latin typeface="Times New Roman" panose="02020603050405020304" pitchFamily="18" charset="0"/>
                <a:cs typeface="Times New Roman" panose="02020603050405020304" pitchFamily="18" charset="0"/>
              </a:rPr>
              <a:t>根据材料四结合所学知识回答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为了不犯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颠覆性错误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我们国家应该怎么做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DCDAB614-85D6-4CE9-B8C9-627A10C1BD4A}"/>
              </a:ext>
            </a:extLst>
          </p:cNvPr>
          <p:cNvSpPr>
            <a:spLocks noChangeAspect="1"/>
          </p:cNvSpPr>
          <p:nvPr/>
        </p:nvSpPr>
        <p:spPr>
          <a:xfrm>
            <a:off x="647700" y="1491060"/>
            <a:ext cx="11430000" cy="412247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FF00FF"/>
                </a:solidFill>
                <a:latin typeface="Times New Roman" panose="02020603050405020304" pitchFamily="18" charset="0"/>
                <a:cs typeface="Times New Roman" panose="02020603050405020304" pitchFamily="18" charset="0"/>
              </a:rPr>
              <a:t>A:</a:t>
            </a:r>
            <a:r>
              <a:rPr lang="zh-CN" altLang="zh-CN" sz="2200" dirty="0">
                <a:solidFill>
                  <a:srgbClr val="FF00FF"/>
                </a:solidFill>
                <a:latin typeface="Times New Roman" panose="02020603050405020304" pitchFamily="18" charset="0"/>
                <a:cs typeface="Times New Roman" panose="02020603050405020304" pitchFamily="18" charset="0"/>
              </a:rPr>
              <a:t>俄国十月革命。</a:t>
            </a:r>
            <a:r>
              <a:rPr lang="en-US" altLang="zh-CN" sz="2200" dirty="0">
                <a:solidFill>
                  <a:srgbClr val="FF00FF"/>
                </a:solidFill>
                <a:latin typeface="Times New Roman" panose="02020603050405020304" pitchFamily="18" charset="0"/>
                <a:cs typeface="Times New Roman" panose="02020603050405020304" pitchFamily="18" charset="0"/>
              </a:rPr>
              <a:t>B:</a:t>
            </a:r>
            <a:r>
              <a:rPr lang="zh-CN" altLang="zh-CN" sz="2200" dirty="0">
                <a:solidFill>
                  <a:srgbClr val="FF00FF"/>
                </a:solidFill>
                <a:latin typeface="Times New Roman" panose="02020603050405020304" pitchFamily="18" charset="0"/>
                <a:cs typeface="Times New Roman" panose="02020603050405020304" pitchFamily="18" charset="0"/>
              </a:rPr>
              <a:t>三大改造的完成。</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FF"/>
                </a:solidFill>
                <a:latin typeface="Times New Roman" panose="02020603050405020304" pitchFamily="18" charset="0"/>
                <a:cs typeface="Times New Roman" panose="02020603050405020304" pitchFamily="18" charset="0"/>
              </a:rPr>
              <a:t>体制</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苏联模式。作用</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苏联由传统的农业国变成强盛的工业国</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国防力量也大为加强。</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FF"/>
                </a:solidFill>
                <a:latin typeface="Times New Roman" panose="02020603050405020304" pitchFamily="18" charset="0"/>
                <a:cs typeface="Times New Roman" panose="02020603050405020304" pitchFamily="18" charset="0"/>
              </a:rPr>
              <a:t>共同点</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都希望不改变原有的社会制度。结果</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苏联解体。</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FF00FF"/>
                </a:solidFill>
                <a:latin typeface="Times New Roman" panose="02020603050405020304" pitchFamily="18" charset="0"/>
                <a:cs typeface="Times New Roman" panose="02020603050405020304" pitchFamily="18" charset="0"/>
              </a:rPr>
              <a:t>坚持走中国特色社会主义道路</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坚持中国共产党的领导</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坚持以经济建设为中心</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坚持改革开放等。</a:t>
            </a:r>
            <a:r>
              <a:rPr lang="en-US" altLang="zh-CN" sz="2200" dirty="0">
                <a:solidFill>
                  <a:srgbClr val="FF00FF"/>
                </a:solidFill>
                <a:latin typeface="Times New Roman" panose="02020603050405020304" pitchFamily="18" charset="0"/>
                <a:cs typeface="Times New Roman" panose="02020603050405020304" pitchFamily="18" charset="0"/>
              </a:rPr>
              <a:t>(  </a:t>
            </a:r>
            <a:r>
              <a:rPr lang="zh-CN" altLang="zh-CN" sz="2200" dirty="0">
                <a:solidFill>
                  <a:srgbClr val="FF00FF"/>
                </a:solidFill>
                <a:latin typeface="Times New Roman" panose="02020603050405020304" pitchFamily="18" charset="0"/>
                <a:cs typeface="Times New Roman" panose="02020603050405020304" pitchFamily="18" charset="0"/>
              </a:rPr>
              <a:t>意思相近即可</a:t>
            </a:r>
            <a:r>
              <a:rPr lang="en-US" altLang="zh-CN" sz="2200" dirty="0">
                <a:solidFill>
                  <a:srgbClr val="FF00FF"/>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15124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a:extLst>
              <a:ext uri="{FF2B5EF4-FFF2-40B4-BE49-F238E27FC236}">
                <a16:creationId xmlns:a16="http://schemas.microsoft.com/office/drawing/2014/main" id="{8CD2161E-018D-4070-AFA8-B9D59CB7F357}"/>
              </a:ext>
            </a:extLst>
          </p:cNvPr>
          <p:cNvGraphicFramePr>
            <a:graphicFrameLocks noChangeAspect="1"/>
          </p:cNvGraphicFramePr>
          <p:nvPr>
            <p:extLst>
              <p:ext uri="{D42A27DB-BD31-4B8C-83A1-F6EECF244321}">
                <p14:modId xmlns:p14="http://schemas.microsoft.com/office/powerpoint/2010/main" val="582345605"/>
              </p:ext>
            </p:extLst>
          </p:nvPr>
        </p:nvGraphicFramePr>
        <p:xfrm>
          <a:off x="1841500" y="2574837"/>
          <a:ext cx="8128000" cy="1708326"/>
        </p:xfrm>
        <a:graphic>
          <a:graphicData uri="http://schemas.openxmlformats.org/presentationml/2006/ole">
            <mc:AlternateContent xmlns:mc="http://schemas.openxmlformats.org/markup-compatibility/2006">
              <mc:Choice xmlns:v="urn:schemas-microsoft-com:vml" Requires="v">
                <p:oleObj spid="_x0000_s1028" name="Document" r:id="rId3" imgW="3837004" imgH="806604" progId="Word.Document.12">
                  <p:embed/>
                </p:oleObj>
              </mc:Choice>
              <mc:Fallback>
                <p:oleObj name="Document" r:id="rId3" imgW="3837004" imgH="806604" progId="Word.Document.12">
                  <p:embed/>
                  <p:pic>
                    <p:nvPicPr>
                      <p:cNvPr id="0" name=""/>
                      <p:cNvPicPr/>
                      <p:nvPr/>
                    </p:nvPicPr>
                    <p:blipFill>
                      <a:blip r:embed="rId4"/>
                      <a:stretch>
                        <a:fillRect/>
                      </a:stretch>
                    </p:blipFill>
                    <p:spPr>
                      <a:xfrm>
                        <a:off x="1841500" y="2574837"/>
                        <a:ext cx="8128000" cy="1708326"/>
                      </a:xfrm>
                      <a:prstGeom prst="rect">
                        <a:avLst/>
                      </a:prstGeom>
                    </p:spPr>
                  </p:pic>
                </p:oleObj>
              </mc:Fallback>
            </mc:AlternateContent>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a:extLst>
              <a:ext uri="{FF2B5EF4-FFF2-40B4-BE49-F238E27FC236}">
                <a16:creationId xmlns:a16="http://schemas.microsoft.com/office/drawing/2014/main" id="{9224771A-5A26-44FB-B5AB-62A5595CBF07}"/>
              </a:ext>
            </a:extLst>
          </p:cNvPr>
          <p:cNvGraphicFramePr>
            <a:graphicFrameLocks noChangeAspect="1"/>
          </p:cNvGraphicFramePr>
          <p:nvPr>
            <p:extLst>
              <p:ext uri="{D42A27DB-BD31-4B8C-83A1-F6EECF244321}">
                <p14:modId xmlns:p14="http://schemas.microsoft.com/office/powerpoint/2010/main" val="3406084065"/>
              </p:ext>
            </p:extLst>
          </p:nvPr>
        </p:nvGraphicFramePr>
        <p:xfrm>
          <a:off x="2032000" y="975189"/>
          <a:ext cx="8128000" cy="6406222"/>
        </p:xfrm>
        <a:graphic>
          <a:graphicData uri="http://schemas.openxmlformats.org/presentationml/2006/ole">
            <mc:AlternateContent xmlns:mc="http://schemas.openxmlformats.org/markup-compatibility/2006">
              <mc:Choice xmlns:v="urn:schemas-microsoft-com:vml" Requires="v">
                <p:oleObj spid="_x0000_s2052" name="Document" r:id="rId3" imgW="3837004" imgH="3029184" progId="Word.Document.12">
                  <p:embed/>
                </p:oleObj>
              </mc:Choice>
              <mc:Fallback>
                <p:oleObj name="Document" r:id="rId3" imgW="3837004" imgH="3029184" progId="Word.Document.12">
                  <p:embed/>
                  <p:pic>
                    <p:nvPicPr>
                      <p:cNvPr id="0" name=""/>
                      <p:cNvPicPr/>
                      <p:nvPr/>
                    </p:nvPicPr>
                    <p:blipFill>
                      <a:blip r:embed="rId4"/>
                      <a:stretch>
                        <a:fillRect/>
                      </a:stretch>
                    </p:blipFill>
                    <p:spPr>
                      <a:xfrm>
                        <a:off x="2032000" y="975189"/>
                        <a:ext cx="8128000" cy="6406222"/>
                      </a:xfrm>
                      <a:prstGeom prst="rect">
                        <a:avLst/>
                      </a:prstGeom>
                    </p:spPr>
                  </p:pic>
                </p:oleObj>
              </mc:Fallback>
            </mc:AlternateContent>
          </a:graphicData>
        </a:graphic>
      </p:graphicFrame>
      <p:sp>
        <p:nvSpPr>
          <p:cNvPr id="3" name="矩形 2">
            <a:extLst>
              <a:ext uri="{FF2B5EF4-FFF2-40B4-BE49-F238E27FC236}">
                <a16:creationId xmlns:a16="http://schemas.microsoft.com/office/drawing/2014/main" id="{1EE663FE-68E2-429D-8E93-EEA220C3A9C4}"/>
              </a:ext>
            </a:extLst>
          </p:cNvPr>
          <p:cNvSpPr/>
          <p:nvPr/>
        </p:nvSpPr>
        <p:spPr>
          <a:xfrm>
            <a:off x="9417034" y="1685232"/>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18492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3BBB688-3AAD-4794-8F14-8F98B50C4FAA}"/>
              </a:ext>
            </a:extLst>
          </p:cNvPr>
          <p:cNvSpPr>
            <a:spLocks noChangeAspect="1"/>
          </p:cNvSpPr>
          <p:nvPr/>
        </p:nvSpPr>
        <p:spPr>
          <a:xfrm>
            <a:off x="381000" y="1291630"/>
            <a:ext cx="11430000" cy="452874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针对长时间内社会主义必须与资本主义并存这种情况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列宁曾说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和狼在一起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就要学狼叫。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苏俄政府所采取的经济政策是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加速发展战略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新经济政策</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门户开放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政策</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战时共产主义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政策</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市场和计划相结合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市场起基础作用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已成为社会化大生产的客观发展趋势。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以下人物在经济领域的做法与材料所言相符的有</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列宁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斯大林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罗斯福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邓小平</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①②③④</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①③④</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①②③</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②③④</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B333D708-B951-48D1-BD43-95B9D291F2DF}"/>
              </a:ext>
            </a:extLst>
          </p:cNvPr>
          <p:cNvSpPr/>
          <p:nvPr/>
        </p:nvSpPr>
        <p:spPr>
          <a:xfrm>
            <a:off x="4878900" y="1752966"/>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a:extLst>
              <a:ext uri="{FF2B5EF4-FFF2-40B4-BE49-F238E27FC236}">
                <a16:creationId xmlns:a16="http://schemas.microsoft.com/office/drawing/2014/main" id="{A24B6103-3C4A-4410-A219-8A75E84C672E}"/>
              </a:ext>
            </a:extLst>
          </p:cNvPr>
          <p:cNvSpPr/>
          <p:nvPr/>
        </p:nvSpPr>
        <p:spPr>
          <a:xfrm>
            <a:off x="4790689" y="4157499"/>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1671075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CEC142E0-36FF-46AF-9EBB-D7C0F08CA5DB}"/>
              </a:ext>
            </a:extLst>
          </p:cNvPr>
          <p:cNvSpPr>
            <a:spLocks noChangeAspect="1"/>
          </p:cNvSpPr>
          <p:nvPr/>
        </p:nvSpPr>
        <p:spPr>
          <a:xfrm>
            <a:off x="381000" y="1697895"/>
            <a:ext cx="11430000" cy="371621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下列史实按照其发生的先后顺序排列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杨靖宇在东北组织抗日游击队打击日伪军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苏联用固定的粮食税代替余粮收集制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匈牙利新经济体制改革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赫鲁晓夫推行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玉米运动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②①③④</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②①④③</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②④③①</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①③②④</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自幼胸怀大志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富有反抗精神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大学学习法律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投身民族运动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发动武装起义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开展游击战争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推翻美国霸权傀儡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实践古巴社会主义。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材料描述的人物是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毛泽东</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戈尔巴乔夫</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卡斯特罗</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尼赫鲁</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C962F7DF-65BC-4CBC-8D9E-36E392A7BA33}"/>
              </a:ext>
            </a:extLst>
          </p:cNvPr>
          <p:cNvSpPr/>
          <p:nvPr/>
        </p:nvSpPr>
        <p:spPr>
          <a:xfrm>
            <a:off x="6481923" y="1697895"/>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a:extLst>
              <a:ext uri="{FF2B5EF4-FFF2-40B4-BE49-F238E27FC236}">
                <a16:creationId xmlns:a16="http://schemas.microsoft.com/office/drawing/2014/main" id="{31290684-2283-4859-83AA-0AB31B571FCC}"/>
              </a:ext>
            </a:extLst>
          </p:cNvPr>
          <p:cNvSpPr/>
          <p:nvPr/>
        </p:nvSpPr>
        <p:spPr>
          <a:xfrm>
            <a:off x="7531789" y="4225233"/>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336998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996B3D5C-F473-4121-A875-AB1581DC9E57}"/>
              </a:ext>
            </a:extLst>
          </p:cNvPr>
          <p:cNvSpPr>
            <a:spLocks noChangeAspect="1"/>
          </p:cNvSpPr>
          <p:nvPr/>
        </p:nvSpPr>
        <p:spPr>
          <a:xfrm>
            <a:off x="381000" y="1088498"/>
            <a:ext cx="11430000" cy="493500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下列对东欧剧变实质理解正确的是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各国执政党纷纷丧失政权</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各国社会制度发生根本变化</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各国经济结构发生变化</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各国政府推行的社会改革失败</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《苏联亡党亡国</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年祭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俄罗斯人在诉说》中说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苏联共产党只有</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万党员时打败了资产阶级临时政府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建立了政权</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cs typeface="Times New Roman" panose="02020603050405020304" pitchFamily="18" charset="0"/>
              </a:rPr>
              <a:t>万党员时打败了德国法西斯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保卫了政权</a:t>
            </a:r>
            <a:r>
              <a:rPr lang="en-US" altLang="zh-CN" sz="2200" dirty="0">
                <a:solidFill>
                  <a:srgbClr val="000000"/>
                </a:solidFill>
                <a:latin typeface="Times New Roman" panose="02020603050405020304" pitchFamily="18" charset="0"/>
                <a:cs typeface="Times New Roman" panose="02020603050405020304" pitchFamily="18" charset="0"/>
              </a:rPr>
              <a:t>;2000</a:t>
            </a:r>
            <a:r>
              <a:rPr lang="zh-CN" altLang="zh-CN" sz="2200" dirty="0">
                <a:solidFill>
                  <a:srgbClr val="000000"/>
                </a:solidFill>
                <a:latin typeface="Times New Roman" panose="02020603050405020304" pitchFamily="18" charset="0"/>
                <a:cs typeface="Times New Roman" panose="02020603050405020304" pitchFamily="18" charset="0"/>
              </a:rPr>
              <a:t>万党员时失去了政权。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苏联共产党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失去了政权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发生</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新经济政策时期</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一五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计划时期</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赫鲁晓夫改革时期</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戈尔巴乔夫改革时期</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93278D60-D155-47DF-B8E6-405DE6EF5847}"/>
              </a:ext>
            </a:extLst>
          </p:cNvPr>
          <p:cNvSpPr/>
          <p:nvPr/>
        </p:nvSpPr>
        <p:spPr>
          <a:xfrm>
            <a:off x="5070811" y="1188521"/>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a:extLst>
              <a:ext uri="{FF2B5EF4-FFF2-40B4-BE49-F238E27FC236}">
                <a16:creationId xmlns:a16="http://schemas.microsoft.com/office/drawing/2014/main" id="{FA1085AC-723F-4E16-821E-31313E75D7A4}"/>
              </a:ext>
            </a:extLst>
          </p:cNvPr>
          <p:cNvSpPr/>
          <p:nvPr/>
        </p:nvSpPr>
        <p:spPr>
          <a:xfrm>
            <a:off x="5488500" y="4044611"/>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1366567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37071F43-C6E1-43EA-902A-48E63121B78D}"/>
              </a:ext>
            </a:extLst>
          </p:cNvPr>
          <p:cNvSpPr>
            <a:spLocks noChangeAspect="1"/>
          </p:cNvSpPr>
          <p:nvPr/>
        </p:nvSpPr>
        <p:spPr>
          <a:xfrm>
            <a:off x="381000" y="1291630"/>
            <a:ext cx="11430000" cy="452874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下列属于</a:t>
            </a:r>
            <a:r>
              <a:rPr lang="en-US" altLang="zh-CN" sz="2200" dirty="0">
                <a:solidFill>
                  <a:srgbClr val="000000"/>
                </a:solidFill>
                <a:latin typeface="Times New Roman" panose="02020603050405020304" pitchFamily="18" charset="0"/>
                <a:cs typeface="Times New Roman" panose="02020603050405020304" pitchFamily="18" charset="0"/>
              </a:rPr>
              <a:t>1991</a:t>
            </a:r>
            <a:r>
              <a:rPr lang="zh-CN" altLang="zh-CN" sz="2200" dirty="0">
                <a:solidFill>
                  <a:srgbClr val="000000"/>
                </a:solidFill>
                <a:latin typeface="Times New Roman" panose="02020603050405020304" pitchFamily="18" charset="0"/>
                <a:cs typeface="Times New Roman" panose="02020603050405020304" pitchFamily="18" charset="0"/>
              </a:rPr>
              <a:t>年苏联解体原因的是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马克思主义已经不适应苏联的发展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苏联模式造成社会矛盾尖锐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戈尔巴乔夫改革失败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西方国家和平演变的结果</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①②③④</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①②③</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①②④</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②③④</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9.1848</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月《共产党宣言》发表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科学社会主义诞生。下列关于国际工人运动和社会主义运动的叙述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巴黎公社是世界上第一个无产阶级政权</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十月革命后世界上第一个社会主义国家诞生</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苏联的建立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标志着社会主义从一国发展到多国</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勃列日涅夫改革使苏联的军事实行和综合国力得到加强</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23DF4724-F380-499B-A516-BCF79149588C}"/>
              </a:ext>
            </a:extLst>
          </p:cNvPr>
          <p:cNvSpPr/>
          <p:nvPr/>
        </p:nvSpPr>
        <p:spPr>
          <a:xfrm>
            <a:off x="5059523" y="1291630"/>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a:extLst>
              <a:ext uri="{FF2B5EF4-FFF2-40B4-BE49-F238E27FC236}">
                <a16:creationId xmlns:a16="http://schemas.microsoft.com/office/drawing/2014/main" id="{420D765E-2E21-43E1-8407-CA279BDB2FA0}"/>
              </a:ext>
            </a:extLst>
          </p:cNvPr>
          <p:cNvSpPr/>
          <p:nvPr/>
        </p:nvSpPr>
        <p:spPr>
          <a:xfrm>
            <a:off x="3230722" y="3784966"/>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2994347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C735AE84-FBB1-48C1-BE01-68511B744313}"/>
              </a:ext>
            </a:extLst>
          </p:cNvPr>
          <p:cNvSpPr>
            <a:spLocks noChangeAspect="1"/>
          </p:cNvSpPr>
          <p:nvPr/>
        </p:nvSpPr>
        <p:spPr>
          <a:xfrm>
            <a:off x="381000" y="1901028"/>
            <a:ext cx="11430000" cy="330994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二、材料解析</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回答问题。</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中国共产党人把马克思主义基本原理同中国具体实际结合起来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从苏联模式中走出来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走出了中国特色社会主义道路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使得中国特色社会主义取得举世瞩目的伟大成就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创造了人类社会发展史上惊天动地的发展奇迹。中国特色社会主义的成功探索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给各社会主义国家以深刻的启迪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一些社会主义国家也开始根据自己国家的具体情况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探索自己的道路。这预示着科学社会主义开始从模式化发展向注重与本国国情紧密结合的特色化发展转变。这一转变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必将给科学社会主义带来新的更加明媚的春天。</a:t>
            </a:r>
            <a:endParaRPr lang="zh-CN" altLang="zh-CN" sz="22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0485450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A54A4A15-22DB-4752-902B-278062FF093C}"/>
              </a:ext>
            </a:extLst>
          </p:cNvPr>
          <p:cNvSpPr>
            <a:spLocks noChangeAspect="1"/>
          </p:cNvSpPr>
          <p:nvPr/>
        </p:nvSpPr>
        <p:spPr>
          <a:xfrm>
            <a:off x="520700" y="1533133"/>
            <a:ext cx="11430000" cy="290368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1  )</a:t>
            </a:r>
            <a:r>
              <a:rPr lang="zh-CN" altLang="zh-CN" sz="2200" dirty="0">
                <a:solidFill>
                  <a:srgbClr val="000000"/>
                </a:solidFill>
                <a:latin typeface="Times New Roman" panose="02020603050405020304" pitchFamily="18" charset="0"/>
                <a:cs typeface="Times New Roman" panose="02020603050405020304" pitchFamily="18" charset="0"/>
              </a:rPr>
              <a:t>马克思主义诞生的标志是什么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2  )</a:t>
            </a:r>
            <a:r>
              <a:rPr lang="zh-CN" altLang="zh-CN" sz="2200" dirty="0">
                <a:solidFill>
                  <a:srgbClr val="000000"/>
                </a:solidFill>
                <a:latin typeface="Times New Roman" panose="02020603050405020304" pitchFamily="18" charset="0"/>
                <a:cs typeface="Times New Roman" panose="02020603050405020304" pitchFamily="18" charset="0"/>
              </a:rPr>
              <a:t>苏联模式的特征如何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中国是怎样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从苏联模式中走出来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中国的成功探索对其他社会主义国家产生了什么影响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3  )</a:t>
            </a:r>
            <a:r>
              <a:rPr lang="zh-CN" altLang="zh-CN" sz="2200" dirty="0">
                <a:solidFill>
                  <a:srgbClr val="000000"/>
                </a:solidFill>
                <a:latin typeface="Times New Roman" panose="02020603050405020304" pitchFamily="18" charset="0"/>
                <a:cs typeface="Times New Roman" panose="02020603050405020304" pitchFamily="18" charset="0"/>
              </a:rPr>
              <a:t>科学社会主义从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模式化发展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特色化发展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转变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说明了什么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8A3C50D7-B4CD-4044-9F20-0A337201DD69}"/>
              </a:ext>
            </a:extLst>
          </p:cNvPr>
          <p:cNvSpPr>
            <a:spLocks noChangeAspect="1"/>
          </p:cNvSpPr>
          <p:nvPr/>
        </p:nvSpPr>
        <p:spPr>
          <a:xfrm>
            <a:off x="520700" y="1977160"/>
            <a:ext cx="11430000" cy="290368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Times New Roman" panose="02020603050405020304" pitchFamily="18" charset="0"/>
                <a:cs typeface="Times New Roman" panose="02020603050405020304" pitchFamily="18" charset="0"/>
              </a:rPr>
              <a:t>《共产党宣言》的发表。</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FF"/>
                </a:solidFill>
                <a:latin typeface="Times New Roman" panose="02020603050405020304" pitchFamily="18" charset="0"/>
                <a:cs typeface="Times New Roman" panose="02020603050405020304" pitchFamily="18" charset="0"/>
              </a:rPr>
              <a:t>特征</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高度集权的政治经济体制。方法</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通过十一届三中全会</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作出了改革开放的伟大决策。影响</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使社会主义国家也根据国情选择适合自己的发展方式</a:t>
            </a:r>
            <a:r>
              <a:rPr lang="en-US" altLang="zh-CN" sz="2200" dirty="0">
                <a:solidFill>
                  <a:srgbClr val="FF00FF"/>
                </a:solidFill>
                <a:latin typeface="Times New Roman" panose="02020603050405020304" pitchFamily="18" charset="0"/>
                <a:cs typeface="Times New Roman" panose="02020603050405020304" pitchFamily="18" charset="0"/>
              </a:rPr>
              <a:t>(  </a:t>
            </a:r>
            <a:r>
              <a:rPr lang="zh-CN" altLang="zh-CN" sz="2200" dirty="0">
                <a:solidFill>
                  <a:srgbClr val="FF00FF"/>
                </a:solidFill>
                <a:latin typeface="Times New Roman" panose="02020603050405020304" pitchFamily="18" charset="0"/>
                <a:cs typeface="Times New Roman" panose="02020603050405020304" pitchFamily="18" charset="0"/>
              </a:rPr>
              <a:t>或根据国情建设国家</a:t>
            </a:r>
            <a:r>
              <a:rPr lang="en-US" altLang="zh-CN" sz="2200" dirty="0">
                <a:solidFill>
                  <a:srgbClr val="FF00FF"/>
                </a:solidFill>
                <a:latin typeface="Times New Roman" panose="02020603050405020304" pitchFamily="18" charset="0"/>
                <a:cs typeface="Times New Roman" panose="02020603050405020304" pitchFamily="18" charset="0"/>
              </a:rPr>
              <a:t>  )</a:t>
            </a:r>
            <a:r>
              <a:rPr lang="zh-CN" altLang="zh-CN" sz="2200" dirty="0">
                <a:solidFill>
                  <a:srgbClr val="FF00FF"/>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FF"/>
                </a:solidFill>
                <a:latin typeface="Times New Roman" panose="02020603050405020304" pitchFamily="18" charset="0"/>
                <a:cs typeface="Times New Roman" panose="02020603050405020304" pitchFamily="18" charset="0"/>
              </a:rPr>
              <a:t>社会主义建设没有固定模式</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要不断调整相关政策适应本国发展的需要。</a:t>
            </a:r>
            <a:endParaRPr lang="zh-CN" altLang="zh-CN" sz="22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73313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heme/theme1.xml><?xml version="1.0" encoding="utf-8"?>
<a:theme xmlns:a="http://schemas.openxmlformats.org/drawingml/2006/main" name="主题1">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495F55C3-BCB8-43E4-BE41-79890888AFFD}" vid="{85AAE06D-575B-4811-9F45-F30046BE448E}"/>
    </a:ext>
  </a:extLst>
</a:theme>
</file>

<file path=docProps/app.xml><?xml version="1.0" encoding="utf-8"?>
<Properties xmlns="http://schemas.openxmlformats.org/officeDocument/2006/extended-properties" xmlns:vt="http://schemas.openxmlformats.org/officeDocument/2006/docPropsVTypes">
  <Template>主题1</Template>
  <TotalTime>412</TotalTime>
  <Words>359</Words>
  <Application>Microsoft Office PowerPoint</Application>
  <PresentationFormat>宽屏</PresentationFormat>
  <Paragraphs>67</Paragraphs>
  <Slides>11</Slides>
  <Notes>0</Notes>
  <HiddenSlides>0</HiddenSlides>
  <MMClips>0</MMClips>
  <ScaleCrop>false</ScaleCrop>
  <HeadingPairs>
    <vt:vector size="8" baseType="variant">
      <vt:variant>
        <vt:lpstr>已用的字体</vt:lpstr>
      </vt:variant>
      <vt:variant>
        <vt:i4>6</vt:i4>
      </vt:variant>
      <vt:variant>
        <vt:lpstr>主题</vt:lpstr>
      </vt:variant>
      <vt:variant>
        <vt:i4>1</vt:i4>
      </vt:variant>
      <vt:variant>
        <vt:lpstr>嵌入 OLE 服务器</vt:lpstr>
      </vt:variant>
      <vt:variant>
        <vt:i4>1</vt:i4>
      </vt:variant>
      <vt:variant>
        <vt:lpstr>幻灯片标题</vt:lpstr>
      </vt:variant>
      <vt:variant>
        <vt:i4>11</vt:i4>
      </vt:variant>
    </vt:vector>
  </HeadingPairs>
  <TitlesOfParts>
    <vt:vector size="19" baseType="lpstr">
      <vt:lpstr>Adobe 黑体 Std R</vt:lpstr>
      <vt:lpstr>NEU-BZ-S92</vt:lpstr>
      <vt:lpstr>等线</vt:lpstr>
      <vt:lpstr>等线 Light</vt:lpstr>
      <vt:lpstr>Arial</vt:lpstr>
      <vt:lpstr>Times New Roman</vt:lpstr>
      <vt:lpstr>主题1</vt:lpstr>
      <vt:lpstr>Document</vt:lpstr>
      <vt:lpstr>专题三　社会主义国家的建立和发展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第六章　数据的收集与整理</dc:title>
  <dc:creator>Administrator</dc:creator>
  <cp:lastModifiedBy>dearedu</cp:lastModifiedBy>
  <cp:revision>84</cp:revision>
  <dcterms:created xsi:type="dcterms:W3CDTF">2018-07-26T10:36:45Z</dcterms:created>
  <dcterms:modified xsi:type="dcterms:W3CDTF">2019-01-03T09:27:55Z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2052-10.1.0.6173</vt:lpwstr>
  </property>
</Properties>
</file>