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12"/>
  </p:notes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5EA43-2FAA-41A5-893D-0F0660B285B0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9C7715-56DC-4D47-A31F-C824F2F781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461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9C7715-56DC-4D47-A31F-C824F2F7817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37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487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5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736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730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737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108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88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732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97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466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410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913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966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12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52" r:id="rId14"/>
    <p:sldLayoutId id="2147483654" r:id="rId15"/>
    <p:sldLayoutId id="2147483655" r:id="rId16"/>
    <p:sldLayoutId id="214748365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专题四　世界政治格局的演变</a:t>
            </a:r>
            <a:endParaRPr lang="zh-CN" altLang="zh-C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DFB9B58-5691-4C58-BE22-6E651FF0CC6B}"/>
              </a:ext>
            </a:extLst>
          </p:cNvPr>
          <p:cNvSpPr>
            <a:spLocks noChangeAspect="1"/>
          </p:cNvSpPr>
          <p:nvPr/>
        </p:nvSpPr>
        <p:spPr>
          <a:xfrm>
            <a:off x="762000" y="959487"/>
            <a:ext cx="11430000" cy="57511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的根本原因是什么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暂时休战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凡尔赛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华盛顿体系寿终正寝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的标志是什么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利益的严重冲突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的主要方式是什么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由此形成了怎样的世界政治格局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呈现出怎样的局面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根据材料结合所学知识回答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决定世界格局的态势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的因素有哪些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5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材料四中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我国为世界和平与发展提供了怎样的中国方案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9258FFA-905D-4922-B1C9-02699AC3624E}"/>
              </a:ext>
            </a:extLst>
          </p:cNvPr>
          <p:cNvSpPr>
            <a:spLocks noChangeAspect="1"/>
          </p:cNvSpPr>
          <p:nvPr/>
        </p:nvSpPr>
        <p:spPr>
          <a:xfrm>
            <a:off x="863600" y="1367579"/>
            <a:ext cx="11430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资本主义政治经济发展不平衡</a:t>
            </a:r>
            <a:endParaRPr lang="en-US" altLang="zh-CN" sz="2200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凡尔赛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华盛顿体系建立了帝国主义的世界和平秩序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出现了一战后的暂时的相对稳定时期。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1939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德国突袭波兰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第二次世界大战全面爆发。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。两极格局。</a:t>
            </a:r>
            <a:endParaRPr lang="en-US" altLang="zh-CN" sz="2200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一超多强。大国经济实力对比、大国之间关系。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各国人民同心协力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构建人类命运共同体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同舟共济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促进贸易和投资自由化、便利化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尊重世界文明多样性。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21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E67431C8-D1F5-43B9-8252-D4CDD7811F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135613"/>
              </p:ext>
            </p:extLst>
          </p:nvPr>
        </p:nvGraphicFramePr>
        <p:xfrm>
          <a:off x="2032000" y="2701837"/>
          <a:ext cx="8128000" cy="1708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3" imgW="3837004" imgH="806604" progId="Word.Document.12">
                  <p:embed/>
                </p:oleObj>
              </mc:Choice>
              <mc:Fallback>
                <p:oleObj name="Document" r:id="rId3" imgW="3837004" imgH="8066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2701837"/>
                        <a:ext cx="8128000" cy="17083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B335BD3-8077-446A-AB70-493621F86833}"/>
              </a:ext>
            </a:extLst>
          </p:cNvPr>
          <p:cNvSpPr>
            <a:spLocks noChangeAspect="1"/>
          </p:cNvSpPr>
          <p:nvPr/>
        </p:nvSpPr>
        <p:spPr>
          <a:xfrm>
            <a:off x="381000" y="1494762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年召开的巴黎和会和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年召开的华盛顿会议表述错误的是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都是由少数帝国主义列强操纵的会议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都暂时调整了帝国主义国家之间的矛盾冲突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都损害了中国的利益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都建立起帝国主义在欧洲、西亚和非洲的新秩序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一战后有两个国家没有批准巴黎和会通过的《凡尔赛和约》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一个是没能达到领导战后世界目的的美国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另一个是主权遭受严重践踏的国家。这个国家是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1DFFC8D-EF1D-4CE7-A03E-2A205B3EE8C0}"/>
              </a:ext>
            </a:extLst>
          </p:cNvPr>
          <p:cNvSpPr/>
          <p:nvPr/>
        </p:nvSpPr>
        <p:spPr>
          <a:xfrm>
            <a:off x="9766989" y="2396433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64DA408-B1A9-4D83-81F1-5538D550CE8C}"/>
              </a:ext>
            </a:extLst>
          </p:cNvPr>
          <p:cNvSpPr/>
          <p:nvPr/>
        </p:nvSpPr>
        <p:spPr>
          <a:xfrm>
            <a:off x="7983344" y="476710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24077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286220F5-349D-4710-9A1F-1C9355E8BC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4362208"/>
              </p:ext>
            </p:extLst>
          </p:nvPr>
        </p:nvGraphicFramePr>
        <p:xfrm>
          <a:off x="1280208" y="1269999"/>
          <a:ext cx="9451292" cy="8708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" r:id="rId3" imgW="3837004" imgH="3540838" progId="Word.Document.12">
                  <p:embed/>
                </p:oleObj>
              </mc:Choice>
              <mc:Fallback>
                <p:oleObj name="Document" r:id="rId3" imgW="3837004" imgH="35408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80208" y="1269999"/>
                        <a:ext cx="9451292" cy="87083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DCD18951-4FB7-4DEC-B329-139B59CC039A}"/>
              </a:ext>
            </a:extLst>
          </p:cNvPr>
          <p:cNvSpPr/>
          <p:nvPr/>
        </p:nvSpPr>
        <p:spPr>
          <a:xfrm>
            <a:off x="4799878" y="1685233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8609AB5-8099-4C18-86A7-9F10F33B943A}"/>
              </a:ext>
            </a:extLst>
          </p:cNvPr>
          <p:cNvSpPr/>
          <p:nvPr/>
        </p:nvSpPr>
        <p:spPr>
          <a:xfrm>
            <a:off x="5111060" y="4988887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49364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04906434-8FEC-4EF4-88E1-C5EF2CC450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577847"/>
              </p:ext>
            </p:extLst>
          </p:nvPr>
        </p:nvGraphicFramePr>
        <p:xfrm>
          <a:off x="2032000" y="1334052"/>
          <a:ext cx="8128000" cy="4697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Document" r:id="rId3" imgW="3837004" imgH="2221137" progId="Word.Document.12">
                  <p:embed/>
                </p:oleObj>
              </mc:Choice>
              <mc:Fallback>
                <p:oleObj name="Document" r:id="rId3" imgW="3837004" imgH="22211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334052"/>
                        <a:ext cx="8128000" cy="46978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3FA97AD7-5212-44F1-9106-632CC76905F5}"/>
              </a:ext>
            </a:extLst>
          </p:cNvPr>
          <p:cNvSpPr/>
          <p:nvPr/>
        </p:nvSpPr>
        <p:spPr>
          <a:xfrm>
            <a:off x="3614545" y="16513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10291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60EF47BE-424D-45D8-8DD1-3A06D04F56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307047"/>
              </p:ext>
            </p:extLst>
          </p:nvPr>
        </p:nvGraphicFramePr>
        <p:xfrm>
          <a:off x="2032000" y="1349110"/>
          <a:ext cx="8128000" cy="5124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Document" r:id="rId3" imgW="3837004" imgH="2423058" progId="Word.Document.12">
                  <p:embed/>
                </p:oleObj>
              </mc:Choice>
              <mc:Fallback>
                <p:oleObj name="Document" r:id="rId3" imgW="3837004" imgH="24230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349110"/>
                        <a:ext cx="8128000" cy="51249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36579785-96C3-4313-83BD-DB60448E3955}"/>
              </a:ext>
            </a:extLst>
          </p:cNvPr>
          <p:cNvSpPr/>
          <p:nvPr/>
        </p:nvSpPr>
        <p:spPr>
          <a:xfrm>
            <a:off x="3603256" y="1673944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22121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3654265-5B46-4FB8-B716-92BD3377755C}"/>
              </a:ext>
            </a:extLst>
          </p:cNvPr>
          <p:cNvSpPr>
            <a:spLocks noChangeAspect="1"/>
          </p:cNvSpPr>
          <p:nvPr/>
        </p:nvSpPr>
        <p:spPr>
          <a:xfrm>
            <a:off x="381000" y="1494762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7.1947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美国政府官员提出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美国应尽最大努力帮助恢复世界正常的经济繁荣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如果不这样做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就不会有政治上的稳定和有保证的和平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这是符合逻辑的。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建立北大西洋公约组织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推动欧洲走向经济联合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援助西欧实现经济复苏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调整国家干预经济政策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世纪以来世界政治格局的变动对人类社会的发展产生了重要影响。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一战后形成了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凡尔赛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华盛顿体系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暂时缓和帝国主义国家的矛盾。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二战后美苏两个超级大国重新划分势力范围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两极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)1991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年苏联解体后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暂时形成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一超多强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世界朝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多极化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方向发展。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32DCC0F-8954-4EE8-A67C-D389DC5000C4}"/>
              </a:ext>
            </a:extLst>
          </p:cNvPr>
          <p:cNvSpPr/>
          <p:nvPr/>
        </p:nvSpPr>
        <p:spPr>
          <a:xfrm>
            <a:off x="10195966" y="1978744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7CBDF38-4A02-4472-A9FC-DE95B2AC172F}"/>
              </a:ext>
            </a:extLst>
          </p:cNvPr>
          <p:cNvSpPr/>
          <p:nvPr/>
        </p:nvSpPr>
        <p:spPr>
          <a:xfrm>
            <a:off x="2797099" y="4381485"/>
            <a:ext cx="288121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BE79C12-3CBD-4EDA-9B5E-087DEE70DFA4}"/>
              </a:ext>
            </a:extLst>
          </p:cNvPr>
          <p:cNvCxnSpPr>
            <a:cxnSpLocks/>
          </p:cNvCxnSpPr>
          <p:nvPr/>
        </p:nvCxnSpPr>
        <p:spPr>
          <a:xfrm>
            <a:off x="2797100" y="4703701"/>
            <a:ext cx="2881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35E5565C-A406-4C9E-9A3D-D907F1C1572E}"/>
              </a:ext>
            </a:extLst>
          </p:cNvPr>
          <p:cNvSpPr/>
          <p:nvPr/>
        </p:nvSpPr>
        <p:spPr>
          <a:xfrm>
            <a:off x="7337615" y="4790710"/>
            <a:ext cx="97056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77FDC7A-079E-4E2B-8359-390D82C273BB}"/>
              </a:ext>
            </a:extLst>
          </p:cNvPr>
          <p:cNvCxnSpPr>
            <a:cxnSpLocks/>
          </p:cNvCxnSpPr>
          <p:nvPr/>
        </p:nvCxnSpPr>
        <p:spPr>
          <a:xfrm>
            <a:off x="7337615" y="5112926"/>
            <a:ext cx="9705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D5BDE8FE-C3BE-438C-87E0-7FCF61B1E85C}"/>
              </a:ext>
            </a:extLst>
          </p:cNvPr>
          <p:cNvSpPr/>
          <p:nvPr/>
        </p:nvSpPr>
        <p:spPr>
          <a:xfrm>
            <a:off x="7413902" y="5203973"/>
            <a:ext cx="119669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42A8299-6733-4D28-884C-A46D158273B7}"/>
              </a:ext>
            </a:extLst>
          </p:cNvPr>
          <p:cNvCxnSpPr>
            <a:cxnSpLocks/>
          </p:cNvCxnSpPr>
          <p:nvPr/>
        </p:nvCxnSpPr>
        <p:spPr>
          <a:xfrm>
            <a:off x="7413902" y="5526189"/>
            <a:ext cx="11966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047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11AC597-E073-4014-8648-2482BF648184}"/>
              </a:ext>
            </a:extLst>
          </p:cNvPr>
          <p:cNvSpPr>
            <a:spLocks noChangeAspect="1"/>
          </p:cNvSpPr>
          <p:nvPr/>
        </p:nvSpPr>
        <p:spPr>
          <a:xfrm>
            <a:off x="381000" y="999733"/>
            <a:ext cx="11430000" cy="57475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二、材料解析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世界形势风云变幻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扫清迷雾追根溯源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国际关系错综复杂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抽丝剥茧正本清源。阅读材料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凡尔赛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华盛顿体系不过是帝国主义上一轮争夺的总结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下一轮争夺的开始。正如列宁所指出的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不管是一个帝国主义联盟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还是一切帝国主义强国结成一个总联盟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都不可避免地只会是前后两次战争之间的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暂时休战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他们必将重开争夺之战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那个时候也就是凡尔赛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华盛顿体系寿终正寝之时。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摘编自陶诗永、宋洪章《火山口上的分赃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脆弱的凡尔赛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华盛顿体系》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鉴于美国所处的非常有利的经济和战略地位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美国的势力在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年后便向外迅猛发展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美国势力最难渗透进去的地区是苏联控制的地区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利益的严重冲突终于不可避免了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自由主义和共产主义是两个世界性的思想体系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水火不相容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一个国家不站在美国领导的阵营内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便站在苏联领导的阵营内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不存在中间道路。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保罗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肯尼迪《大国的兴衰》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669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AE48DB-F72B-44E3-BC23-84EB039859FA}"/>
              </a:ext>
            </a:extLst>
          </p:cNvPr>
          <p:cNvSpPr>
            <a:spLocks noChangeAspect="1"/>
          </p:cNvSpPr>
          <p:nvPr/>
        </p:nvSpPr>
        <p:spPr>
          <a:xfrm>
            <a:off x="381000" y="1901028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未来相当一段时间内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国际关系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格局不会发生根本性改变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即美、欧、日及俄、中等主要国家和战略区域决定世界格局的态势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美国仍然是唯一的超级大国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和平与发展的世界性主题不会根本逆转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各国战略将主要着眼于本国经济发展和社会进步。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摘编自王逸舟《关于多极化的若干思考》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世界正处于大发展大变革大调整时期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和平与发展仍然是时代主题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各国人民同心协力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构建人类命运共同体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要同舟共济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促进贸易和投资自由化、便利化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要尊重世界文明多样性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以文明交流超越文明隔阂、文明互鉴超越文明冲突、文明共存超越文明优越。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中国共产党第十九次全国代表大会报告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58228"/>
      </p:ext>
    </p:extLst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414</TotalTime>
  <Words>165</Words>
  <Application>Microsoft Office PowerPoint</Application>
  <PresentationFormat>宽屏</PresentationFormat>
  <Paragraphs>54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Adobe 黑体 Std R</vt:lpstr>
      <vt:lpstr>NEU-BZ-S92</vt:lpstr>
      <vt:lpstr>等线</vt:lpstr>
      <vt:lpstr>等线 Light</vt:lpstr>
      <vt:lpstr>Arial</vt:lpstr>
      <vt:lpstr>Times New Roman</vt:lpstr>
      <vt:lpstr>主题1</vt:lpstr>
      <vt:lpstr>Document</vt:lpstr>
      <vt:lpstr>专题四　世界政治格局的演变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87</cp:revision>
  <dcterms:created xsi:type="dcterms:W3CDTF">2018-07-26T10:36:45Z</dcterms:created>
  <dcterms:modified xsi:type="dcterms:W3CDTF">2019-01-03T09:27:47Z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