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3" r:id="rId21"/>
    <p:sldId id="274" r:id="rId22"/>
    <p:sldId id="275" r:id="rId23"/>
    <p:sldId id="276" r:id="rId24"/>
    <p:sldId id="277" r:id="rId25"/>
    <p:sldId id="278" r:id="rId26"/>
    <p:sldId id="280" r:id="rId27"/>
    <p:sldId id="285" r:id="rId28"/>
    <p:sldId id="281" r:id="rId29"/>
    <p:sldId id="284" r:id="rId30"/>
    <p:sldId id="28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EA4B0-E39E-4F34-87C3-95F9985B9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ED58C-403F-49FD-92CB-6D9CE00223C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83C49-1D6A-428B-BCF0-B9CDDC043D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0550E-F1E0-4495-B3AD-BDFCBDE882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D86E6D-A147-4F08-A4FF-4B95D0CD6AD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8B34E9-C63F-466A-AFE2-F0C8A45750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1BF1-7D06-40D7-BA9B-9ADD32DE979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B2358B-F79B-4EC1-AF6A-B6E9905526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90FDF5-2309-4262-916F-57F276A469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2E157-BB6E-496C-B2CC-BDAD73B770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2F8D0-111B-4ABF-970D-4BF50CE77D2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62C9B-D74B-4F38-A4E6-EB20FD8201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b="1" smtClean="0"/>
              <a:t>什么是经济危机呢？</a:t>
            </a:r>
            <a:endParaRPr lang="en-US" altLang="zh-CN" b="1" smtClean="0">
              <a:solidFill>
                <a:srgbClr val="80008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F7FF3-CA13-4E55-AB3E-F9CF250A959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en-US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FBC24A-8D6B-4534-B5FA-724BDF869DC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B9997-0AB8-48FF-934E-7771957942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81CBD-1233-4839-91BC-A0AE59239A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spcBef>
                <a:spcPct val="0"/>
              </a:spcBef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646BF-591E-49A6-AEBC-720A638C4A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5FABC-C919-4664-859F-49860ED4D1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2311A-95AA-4325-8902-B53AA866DE7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6FF09E-CD62-4443-83C7-F9DCB98872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en-US" smtClean="0"/>
              <a:t>经济危机产生的根本原因：生产和消费矛盾，怎么解决这对矛盾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34D6B-7F42-4262-90D6-1BB828A05A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FB882-0E16-41F3-8C4C-1DD2982C49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409FD-6D14-4D02-AA6C-705C6947CA8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10B1B9-DEBD-424A-8CF1-30F73364505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E9746-9DDF-4CE3-8D43-73B5F2F636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.jpeg"/><Relationship Id="rId7" Type="http://schemas.openxmlformats.org/officeDocument/2006/relationships/hyperlink" Target="http://teacherhome.com.cn/EduResource/ResourcePlay.php?ResourceID=1000100033227&amp;NodeID=2469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9.png"/><Relationship Id="rId11" Type="http://schemas.openxmlformats.org/officeDocument/2006/relationships/notesSlide" Target="../notesSlides/notesSlide12.xml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15.wm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9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jpeg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H_SubTitle_1"/>
          <p:cNvSpPr/>
          <p:nvPr/>
        </p:nvSpPr>
        <p:spPr>
          <a:xfrm>
            <a:off x="762000" y="4876800"/>
            <a:ext cx="16573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情境引入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MH_SubTitle_2"/>
          <p:cNvSpPr/>
          <p:nvPr/>
        </p:nvSpPr>
        <p:spPr>
          <a:xfrm>
            <a:off x="2743200" y="4876800"/>
            <a:ext cx="16192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MH_SubTitle_3"/>
          <p:cNvSpPr/>
          <p:nvPr/>
        </p:nvSpPr>
        <p:spPr>
          <a:xfrm>
            <a:off x="4751388" y="4876800"/>
            <a:ext cx="162083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MH_SubTitle_4"/>
          <p:cNvSpPr/>
          <p:nvPr/>
        </p:nvSpPr>
        <p:spPr>
          <a:xfrm>
            <a:off x="6767513" y="4876800"/>
            <a:ext cx="16525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随堂训练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矩形 4101"/>
          <p:cNvSpPr/>
          <p:nvPr/>
        </p:nvSpPr>
        <p:spPr>
          <a:xfrm>
            <a:off x="814388" y="1557338"/>
            <a:ext cx="8137525" cy="25923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4"/>
          <p:cNvSpPr txBox="1"/>
          <p:nvPr/>
        </p:nvSpPr>
        <p:spPr>
          <a:xfrm>
            <a:off x="674688" y="2348548"/>
            <a:ext cx="781050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 eaLnBrk="0" hangingPunct="0"/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第二学习主题  凡尔赛</a:t>
            </a:r>
            <a:r>
              <a:rPr lang="en-US" altLang="zh-CN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—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华盛顿体系下的西方世界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344" name="Rectangle 5"/>
          <p:cNvSpPr/>
          <p:nvPr/>
        </p:nvSpPr>
        <p:spPr>
          <a:xfrm>
            <a:off x="1190467" y="3697288"/>
            <a:ext cx="678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 eaLnBrk="0" hangingPunct="0"/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8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课 经济危机和罗斯福新政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345" name="Text Box 4"/>
          <p:cNvSpPr txBox="1"/>
          <p:nvPr/>
        </p:nvSpPr>
        <p:spPr>
          <a:xfrm>
            <a:off x="1223963" y="1614488"/>
            <a:ext cx="6726237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 eaLnBrk="0" hangingPunct="0"/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世界现代史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5" descr="MPj04141150000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8038" y="3073400"/>
            <a:ext cx="16494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15"/>
          <p:cNvGrpSpPr/>
          <p:nvPr/>
        </p:nvGrpSpPr>
        <p:grpSpPr bwMode="auto">
          <a:xfrm>
            <a:off x="3749675" y="692150"/>
            <a:ext cx="2128838" cy="1325563"/>
            <a:chOff x="3748943" y="692696"/>
            <a:chExt cx="2129488" cy="1325637"/>
          </a:xfrm>
        </p:grpSpPr>
        <p:pic>
          <p:nvPicPr>
            <p:cNvPr id="14399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25" t="11348" r="79095" b="69661"/>
            <a:stretch>
              <a:fillRect/>
            </a:stretch>
          </p:blipFill>
          <p:spPr bwMode="auto">
            <a:xfrm>
              <a:off x="3748943" y="692696"/>
              <a:ext cx="1646113" cy="132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400" name="Text Box 4"/>
            <p:cNvSpPr txBox="1">
              <a:spLocks noChangeArrowheads="1"/>
            </p:cNvSpPr>
            <p:nvPr/>
          </p:nvSpPr>
          <p:spPr bwMode="auto">
            <a:xfrm>
              <a:off x="3779912" y="1412776"/>
              <a:ext cx="2098519" cy="523220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latin typeface="汉仪粗圆简" pitchFamily="49" charset="-122"/>
                  <a:ea typeface="汉仪粗圆简" pitchFamily="49" charset="-122"/>
                </a:rPr>
                <a:t>银行</a:t>
              </a:r>
              <a:endParaRPr lang="zh-CN" altLang="en-US" sz="2800">
                <a:latin typeface="汉仪粗圆简" pitchFamily="49" charset="-122"/>
                <a:ea typeface="汉仪粗圆简" pitchFamily="49" charset="-122"/>
              </a:endParaRPr>
            </a:p>
          </p:txBody>
        </p:sp>
      </p:grp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059113" y="3230563"/>
            <a:ext cx="1512887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汉仪粗圆简" pitchFamily="49" charset="-122"/>
                <a:ea typeface="汉仪粗圆简" pitchFamily="49" charset="-122"/>
              </a:rPr>
              <a:t>  市场</a:t>
            </a:r>
            <a:endParaRPr lang="zh-CN" altLang="en-US" sz="3200">
              <a:solidFill>
                <a:srgbClr val="C00000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grpSp>
        <p:nvGrpSpPr>
          <p:cNvPr id="4" name="组合 116"/>
          <p:cNvGrpSpPr/>
          <p:nvPr/>
        </p:nvGrpSpPr>
        <p:grpSpPr bwMode="auto">
          <a:xfrm>
            <a:off x="7005638" y="2205038"/>
            <a:ext cx="2138362" cy="2395537"/>
            <a:chOff x="7006208" y="2204864"/>
            <a:chExt cx="2137792" cy="2395428"/>
          </a:xfrm>
        </p:grpSpPr>
        <p:pic>
          <p:nvPicPr>
            <p:cNvPr id="14397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11" r="32837" b="72862"/>
            <a:stretch>
              <a:fillRect/>
            </a:stretch>
          </p:blipFill>
          <p:spPr bwMode="auto">
            <a:xfrm>
              <a:off x="7006208" y="2204864"/>
              <a:ext cx="2137792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98" name="Text Box 7"/>
            <p:cNvSpPr txBox="1">
              <a:spLocks noChangeArrowheads="1"/>
            </p:cNvSpPr>
            <p:nvPr/>
          </p:nvSpPr>
          <p:spPr bwMode="auto">
            <a:xfrm>
              <a:off x="7452320" y="4077072"/>
              <a:ext cx="1399013" cy="523220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汉仪粗圆简" pitchFamily="49" charset="-122"/>
                  <a:ea typeface="汉仪粗圆简" pitchFamily="49" charset="-122"/>
                </a:rPr>
                <a:t> 企业</a:t>
              </a:r>
              <a:endParaRPr lang="zh-CN" altLang="en-US" sz="2800">
                <a:latin typeface="汉仪粗圆简" pitchFamily="49" charset="-122"/>
                <a:ea typeface="汉仪粗圆简" pitchFamily="49" charset="-122"/>
              </a:endParaRPr>
            </a:p>
          </p:txBody>
        </p:sp>
      </p:grp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4212134" y="1908121"/>
            <a:ext cx="1223962" cy="584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rPr>
              <a:t>倒闭</a:t>
            </a:r>
            <a:endParaRPr lang="zh-CN" altLang="en-US" sz="3200">
              <a:solidFill>
                <a:schemeClr val="bg1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7452320" y="4572417"/>
            <a:ext cx="1278309" cy="584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rPr>
              <a:t> 破产</a:t>
            </a:r>
            <a:endParaRPr lang="zh-CN" altLang="en-US" sz="3200">
              <a:solidFill>
                <a:schemeClr val="bg1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3348608" y="3861048"/>
            <a:ext cx="1295400" cy="584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rPr>
              <a:t>萧条</a:t>
            </a:r>
            <a:endParaRPr lang="zh-CN" altLang="en-US" sz="3200">
              <a:solidFill>
                <a:schemeClr val="bg1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4352" name="Text Box 32"/>
          <p:cNvSpPr txBox="1">
            <a:spLocks noChangeArrowheads="1"/>
          </p:cNvSpPr>
          <p:nvPr/>
        </p:nvSpPr>
        <p:spPr bwMode="auto">
          <a:xfrm>
            <a:off x="3995738" y="5661025"/>
            <a:ext cx="1152525" cy="396875"/>
          </a:xfrm>
          <a:prstGeom prst="rect">
            <a:avLst/>
          </a:prstGeom>
          <a:solidFill>
            <a:srgbClr val="FFFF00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崩盘</a:t>
            </a:r>
            <a:endParaRPr lang="zh-CN" altLang="en-US" sz="2000">
              <a:solidFill>
                <a:srgbClr val="33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117"/>
          <p:cNvGrpSpPr/>
          <p:nvPr/>
        </p:nvGrpSpPr>
        <p:grpSpPr bwMode="auto">
          <a:xfrm>
            <a:off x="250825" y="3040063"/>
            <a:ext cx="1225550" cy="1200150"/>
            <a:chOff x="0" y="3040062"/>
            <a:chExt cx="1224136" cy="1200190"/>
          </a:xfrm>
        </p:grpSpPr>
        <p:sp>
          <p:nvSpPr>
            <p:cNvPr id="14393" name="Text Box 3"/>
            <p:cNvSpPr txBox="1">
              <a:spLocks noChangeArrowheads="1"/>
            </p:cNvSpPr>
            <p:nvPr/>
          </p:nvSpPr>
          <p:spPr bwMode="auto">
            <a:xfrm>
              <a:off x="0" y="3717032"/>
              <a:ext cx="1224136" cy="523220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汉仪粗圆简" pitchFamily="49" charset="-122"/>
                  <a:ea typeface="汉仪粗圆简" pitchFamily="49" charset="-122"/>
                </a:rPr>
                <a:t> 民众</a:t>
              </a:r>
              <a:endParaRPr lang="zh-CN" altLang="en-US" sz="2800">
                <a:latin typeface="汉仪粗圆简" pitchFamily="49" charset="-122"/>
                <a:ea typeface="汉仪粗圆简" pitchFamily="49" charset="-122"/>
              </a:endParaRPr>
            </a:p>
          </p:txBody>
        </p:sp>
        <p:grpSp>
          <p:nvGrpSpPr>
            <p:cNvPr id="7" name="组合 113"/>
            <p:cNvGrpSpPr/>
            <p:nvPr/>
          </p:nvGrpSpPr>
          <p:grpSpPr bwMode="auto">
            <a:xfrm>
              <a:off x="0" y="3040062"/>
              <a:ext cx="1047328" cy="777875"/>
              <a:chOff x="6946453" y="-1013991"/>
              <a:chExt cx="1047328" cy="777875"/>
            </a:xfrm>
          </p:grpSpPr>
          <p:pic>
            <p:nvPicPr>
              <p:cNvPr id="14395" name="Picture 7" descr="MCj04316400000[1]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371481" y="-1013991"/>
                <a:ext cx="622300" cy="622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96" name="Picture 33" descr="MCj04316410000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6946453" y="-858416"/>
                <a:ext cx="622300" cy="622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8" name="组合 114"/>
          <p:cNvGrpSpPr/>
          <p:nvPr/>
        </p:nvGrpSpPr>
        <p:grpSpPr bwMode="auto">
          <a:xfrm>
            <a:off x="3563938" y="5084763"/>
            <a:ext cx="1728787" cy="1371600"/>
            <a:chOff x="-1728192" y="5486400"/>
            <a:chExt cx="1728192" cy="1371600"/>
          </a:xfrm>
        </p:grpSpPr>
        <p:pic>
          <p:nvPicPr>
            <p:cNvPr id="14391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 l="2609" t="7500" r="66957" b="47501"/>
            <a:stretch>
              <a:fillRect/>
            </a:stretch>
          </p:blipFill>
          <p:spPr bwMode="auto">
            <a:xfrm>
              <a:off x="-1728192" y="5486400"/>
              <a:ext cx="1728192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92" name="Text Box 6"/>
            <p:cNvSpPr txBox="1">
              <a:spLocks noChangeArrowheads="1"/>
            </p:cNvSpPr>
            <p:nvPr/>
          </p:nvSpPr>
          <p:spPr bwMode="auto">
            <a:xfrm>
              <a:off x="-1404664" y="6309320"/>
              <a:ext cx="1188493" cy="523220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汉仪粗圆简" pitchFamily="49" charset="-122"/>
                  <a:ea typeface="汉仪粗圆简" pitchFamily="49" charset="-122"/>
                </a:rPr>
                <a:t> 股市</a:t>
              </a:r>
              <a:endParaRPr lang="zh-CN" altLang="en-US" sz="2800">
                <a:latin typeface="汉仪粗圆简" pitchFamily="49" charset="-122"/>
                <a:ea typeface="汉仪粗圆简" pitchFamily="49" charset="-122"/>
              </a:endParaRPr>
            </a:p>
          </p:txBody>
        </p:sp>
      </p:grpSp>
      <p:grpSp>
        <p:nvGrpSpPr>
          <p:cNvPr id="9" name="组合 147"/>
          <p:cNvGrpSpPr/>
          <p:nvPr/>
        </p:nvGrpSpPr>
        <p:grpSpPr bwMode="auto">
          <a:xfrm>
            <a:off x="1282700" y="4292600"/>
            <a:ext cx="2232025" cy="1223963"/>
            <a:chOff x="1282325" y="4293096"/>
            <a:chExt cx="2232025" cy="1224136"/>
          </a:xfrm>
        </p:grpSpPr>
        <p:sp>
          <p:nvSpPr>
            <p:cNvPr id="14389" name="Text Box 9"/>
            <p:cNvSpPr txBox="1">
              <a:spLocks noChangeArrowheads="1"/>
            </p:cNvSpPr>
            <p:nvPr/>
          </p:nvSpPr>
          <p:spPr bwMode="auto">
            <a:xfrm rot="1937758">
              <a:off x="1282325" y="4493625"/>
              <a:ext cx="2232025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大量投资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22" name="直接箭头连接符 121"/>
            <p:cNvCxnSpPr/>
            <p:nvPr/>
          </p:nvCxnSpPr>
          <p:spPr>
            <a:xfrm>
              <a:off x="1331538" y="4293096"/>
              <a:ext cx="1944687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148"/>
          <p:cNvGrpSpPr/>
          <p:nvPr/>
        </p:nvGrpSpPr>
        <p:grpSpPr bwMode="auto">
          <a:xfrm>
            <a:off x="5313363" y="4221163"/>
            <a:ext cx="2138362" cy="1466850"/>
            <a:chOff x="5313141" y="4221088"/>
            <a:chExt cx="2139179" cy="1466582"/>
          </a:xfrm>
        </p:grpSpPr>
        <p:sp>
          <p:nvSpPr>
            <p:cNvPr id="14387" name="Text Box 11"/>
            <p:cNvSpPr txBox="1">
              <a:spLocks noChangeArrowheads="1"/>
            </p:cNvSpPr>
            <p:nvPr/>
          </p:nvSpPr>
          <p:spPr bwMode="auto">
            <a:xfrm rot="-2128682">
              <a:off x="5313141" y="4582770"/>
              <a:ext cx="1997500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刺激</a:t>
              </a:r>
              <a:r>
                <a:rPr lang="zh-CN" altLang="en-US" sz="2400" b="1">
                  <a:solidFill>
                    <a:srgbClr val="C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生产</a:t>
              </a:r>
              <a:endPara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24" name="直接箭头连接符 123"/>
            <p:cNvCxnSpPr/>
            <p:nvPr/>
          </p:nvCxnSpPr>
          <p:spPr>
            <a:xfrm flipV="1">
              <a:off x="5579943" y="4221088"/>
              <a:ext cx="1872377" cy="146658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57"/>
          <p:cNvGrpSpPr/>
          <p:nvPr/>
        </p:nvGrpSpPr>
        <p:grpSpPr bwMode="auto">
          <a:xfrm>
            <a:off x="5267325" y="1989138"/>
            <a:ext cx="2257425" cy="1295400"/>
            <a:chOff x="5267323" y="1988840"/>
            <a:chExt cx="2257005" cy="1296144"/>
          </a:xfrm>
        </p:grpSpPr>
        <p:sp>
          <p:nvSpPr>
            <p:cNvPr id="14385" name="Text Box 13"/>
            <p:cNvSpPr txBox="1">
              <a:spLocks noChangeArrowheads="1"/>
            </p:cNvSpPr>
            <p:nvPr/>
          </p:nvSpPr>
          <p:spPr bwMode="auto">
            <a:xfrm rot="2078150">
              <a:off x="5267323" y="2376082"/>
              <a:ext cx="1760008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大量贷款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27" name="直接箭头连接符 126"/>
            <p:cNvCxnSpPr/>
            <p:nvPr/>
          </p:nvCxnSpPr>
          <p:spPr>
            <a:xfrm>
              <a:off x="5651427" y="1988840"/>
              <a:ext cx="1872901" cy="129614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49"/>
          <p:cNvGrpSpPr/>
          <p:nvPr/>
        </p:nvGrpSpPr>
        <p:grpSpPr bwMode="auto">
          <a:xfrm>
            <a:off x="5148263" y="3182938"/>
            <a:ext cx="2016125" cy="461962"/>
            <a:chOff x="5148064" y="3183359"/>
            <a:chExt cx="2016224" cy="461665"/>
          </a:xfrm>
        </p:grpSpPr>
        <p:cxnSp>
          <p:nvCxnSpPr>
            <p:cNvPr id="130" name="直接箭头连接符 129"/>
            <p:cNvCxnSpPr/>
            <p:nvPr/>
          </p:nvCxnSpPr>
          <p:spPr>
            <a:xfrm rot="10800000">
              <a:off x="5148064" y="3572046"/>
              <a:ext cx="2016224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4384" name="Text Box 15"/>
            <p:cNvSpPr txBox="1">
              <a:spLocks noChangeArrowheads="1"/>
            </p:cNvSpPr>
            <p:nvPr/>
          </p:nvSpPr>
          <p:spPr bwMode="auto">
            <a:xfrm>
              <a:off x="5436393" y="3183359"/>
              <a:ext cx="1439863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扩大供应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3" name="组合 57"/>
          <p:cNvGrpSpPr/>
          <p:nvPr/>
        </p:nvGrpSpPr>
        <p:grpSpPr bwMode="auto">
          <a:xfrm>
            <a:off x="1476375" y="3182938"/>
            <a:ext cx="1798638" cy="461962"/>
            <a:chOff x="1476375" y="3182938"/>
            <a:chExt cx="1798638" cy="461962"/>
          </a:xfrm>
        </p:grpSpPr>
        <p:cxnSp>
          <p:nvCxnSpPr>
            <p:cNvPr id="135" name="直接箭头连接符 134"/>
            <p:cNvCxnSpPr/>
            <p:nvPr/>
          </p:nvCxnSpPr>
          <p:spPr bwMode="auto">
            <a:xfrm>
              <a:off x="1476375" y="3643313"/>
              <a:ext cx="1584325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4382" name="Text Box 17"/>
            <p:cNvSpPr txBox="1">
              <a:spLocks noChangeArrowheads="1"/>
            </p:cNvSpPr>
            <p:nvPr/>
          </p:nvSpPr>
          <p:spPr bwMode="auto">
            <a:xfrm>
              <a:off x="1548360" y="3182938"/>
              <a:ext cx="1726653" cy="46196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C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消费</a:t>
              </a: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降低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51"/>
          <p:cNvGrpSpPr/>
          <p:nvPr/>
        </p:nvGrpSpPr>
        <p:grpSpPr bwMode="auto">
          <a:xfrm>
            <a:off x="5219700" y="3716338"/>
            <a:ext cx="2089150" cy="461962"/>
            <a:chOff x="5220072" y="3717032"/>
            <a:chExt cx="2088232" cy="461665"/>
          </a:xfrm>
        </p:grpSpPr>
        <p:sp>
          <p:nvSpPr>
            <p:cNvPr id="14379" name="Text Box 19"/>
            <p:cNvSpPr txBox="1">
              <a:spLocks noChangeArrowheads="1"/>
            </p:cNvSpPr>
            <p:nvPr/>
          </p:nvSpPr>
          <p:spPr bwMode="auto">
            <a:xfrm>
              <a:off x="5436741" y="3717032"/>
              <a:ext cx="1871563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利润降低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38" name="直接箭头连接符 137"/>
            <p:cNvCxnSpPr/>
            <p:nvPr/>
          </p:nvCxnSpPr>
          <p:spPr>
            <a:xfrm>
              <a:off x="5220072" y="3717032"/>
              <a:ext cx="2016826" cy="158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5" name="组合 152"/>
          <p:cNvGrpSpPr/>
          <p:nvPr/>
        </p:nvGrpSpPr>
        <p:grpSpPr bwMode="auto">
          <a:xfrm>
            <a:off x="5724525" y="1844675"/>
            <a:ext cx="1982788" cy="1223963"/>
            <a:chOff x="5724128" y="1844824"/>
            <a:chExt cx="1983033" cy="1224136"/>
          </a:xfrm>
        </p:grpSpPr>
        <p:sp>
          <p:nvSpPr>
            <p:cNvPr id="14377" name="Text Box 21"/>
            <p:cNvSpPr txBox="1">
              <a:spLocks noChangeArrowheads="1"/>
            </p:cNvSpPr>
            <p:nvPr/>
          </p:nvSpPr>
          <p:spPr bwMode="auto">
            <a:xfrm rot="2115265">
              <a:off x="5987758" y="2054923"/>
              <a:ext cx="1719403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无力偿还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40" name="直接箭头连接符 139"/>
            <p:cNvCxnSpPr/>
            <p:nvPr/>
          </p:nvCxnSpPr>
          <p:spPr>
            <a:xfrm rot="10800000">
              <a:off x="5724128" y="1844824"/>
              <a:ext cx="1786159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6" name="组合 153"/>
          <p:cNvGrpSpPr/>
          <p:nvPr/>
        </p:nvGrpSpPr>
        <p:grpSpPr bwMode="auto">
          <a:xfrm>
            <a:off x="5724525" y="4437063"/>
            <a:ext cx="2119313" cy="1368425"/>
            <a:chOff x="5724128" y="4437112"/>
            <a:chExt cx="2120365" cy="1368152"/>
          </a:xfrm>
        </p:grpSpPr>
        <p:sp>
          <p:nvSpPr>
            <p:cNvPr id="14375" name="Text Box 23"/>
            <p:cNvSpPr txBox="1">
              <a:spLocks noChangeArrowheads="1"/>
            </p:cNvSpPr>
            <p:nvPr/>
          </p:nvSpPr>
          <p:spPr bwMode="auto">
            <a:xfrm rot="-2343001">
              <a:off x="6026522" y="4958202"/>
              <a:ext cx="1817971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股票贬值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43" name="直接箭头连接符 142"/>
            <p:cNvCxnSpPr/>
            <p:nvPr/>
          </p:nvCxnSpPr>
          <p:spPr>
            <a:xfrm rot="10800000" flipV="1">
              <a:off x="5724128" y="4437112"/>
              <a:ext cx="1799531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7" name="组合 154"/>
          <p:cNvGrpSpPr/>
          <p:nvPr/>
        </p:nvGrpSpPr>
        <p:grpSpPr bwMode="auto">
          <a:xfrm>
            <a:off x="1187450" y="4437063"/>
            <a:ext cx="2084388" cy="1176337"/>
            <a:chOff x="1187624" y="4437112"/>
            <a:chExt cx="2084378" cy="1176130"/>
          </a:xfrm>
        </p:grpSpPr>
        <p:sp>
          <p:nvSpPr>
            <p:cNvPr id="14373" name="Text Box 25"/>
            <p:cNvSpPr txBox="1">
              <a:spLocks noChangeArrowheads="1"/>
            </p:cNvSpPr>
            <p:nvPr/>
          </p:nvSpPr>
          <p:spPr bwMode="auto">
            <a:xfrm rot="1885627">
              <a:off x="1230231" y="5151577"/>
              <a:ext cx="2041771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财富缩水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45" name="直接箭头连接符 144"/>
            <p:cNvCxnSpPr/>
            <p:nvPr/>
          </p:nvCxnSpPr>
          <p:spPr>
            <a:xfrm rot="10800000">
              <a:off x="1187624" y="4437112"/>
              <a:ext cx="1800216" cy="11523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8" name="组合 155"/>
          <p:cNvGrpSpPr/>
          <p:nvPr/>
        </p:nvGrpSpPr>
        <p:grpSpPr bwMode="auto">
          <a:xfrm>
            <a:off x="1420813" y="1700213"/>
            <a:ext cx="1855787" cy="1223962"/>
            <a:chOff x="1420471" y="1700808"/>
            <a:chExt cx="1855385" cy="1224136"/>
          </a:xfrm>
        </p:grpSpPr>
        <p:sp>
          <p:nvSpPr>
            <p:cNvPr id="14371" name="Text Box 27"/>
            <p:cNvSpPr txBox="1">
              <a:spLocks noChangeArrowheads="1"/>
            </p:cNvSpPr>
            <p:nvPr/>
          </p:nvSpPr>
          <p:spPr bwMode="auto">
            <a:xfrm rot="-2133726">
              <a:off x="1420471" y="1964391"/>
              <a:ext cx="1439862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黑体" panose="02010609060101010101" pitchFamily="2" charset="-122"/>
                  <a:ea typeface="黑体" panose="02010609060101010101" pitchFamily="2" charset="-122"/>
                </a:rPr>
                <a:t>挤兑存款</a:t>
              </a:r>
              <a:endParaRPr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47" name="直接箭头连接符 146"/>
            <p:cNvCxnSpPr/>
            <p:nvPr/>
          </p:nvCxnSpPr>
          <p:spPr>
            <a:xfrm flipV="1">
              <a:off x="1620453" y="1700808"/>
              <a:ext cx="1655403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57" name="Text Box 32"/>
          <p:cNvSpPr txBox="1">
            <a:spLocks noChangeArrowheads="1"/>
          </p:cNvSpPr>
          <p:nvPr/>
        </p:nvSpPr>
        <p:spPr bwMode="auto">
          <a:xfrm>
            <a:off x="4931643" y="5805264"/>
            <a:ext cx="1152525" cy="584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rPr>
              <a:t>崩盘</a:t>
            </a:r>
            <a:endParaRPr lang="zh-CN" altLang="en-US" sz="3200">
              <a:solidFill>
                <a:schemeClr val="bg1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38" name="Text Box 31"/>
          <p:cNvSpPr txBox="1">
            <a:spLocks noChangeArrowheads="1"/>
          </p:cNvSpPr>
          <p:nvPr/>
        </p:nvSpPr>
        <p:spPr bwMode="auto">
          <a:xfrm>
            <a:off x="323528" y="4221088"/>
            <a:ext cx="1116013" cy="584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rPr>
              <a:t>失业</a:t>
            </a:r>
            <a:endParaRPr lang="zh-CN" altLang="en-US" sz="3200">
              <a:solidFill>
                <a:schemeClr val="bg1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71170" y="686435"/>
            <a:ext cx="8343900" cy="2526665"/>
          </a:xfrm>
          <a:prstGeom prst="rect">
            <a:avLst/>
          </a:prstGeom>
          <a:solidFill>
            <a:srgbClr val="AEAEAE"/>
          </a:solidFill>
          <a:ln w="25400" algn="ctr">
            <a:solidFill>
              <a:srgbClr val="D9D9D9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3" name="组合 21"/>
          <p:cNvGrpSpPr/>
          <p:nvPr/>
        </p:nvGrpSpPr>
        <p:grpSpPr bwMode="auto">
          <a:xfrm>
            <a:off x="405130" y="3260725"/>
            <a:ext cx="8472170" cy="3124200"/>
            <a:chOff x="477171" y="3261279"/>
            <a:chExt cx="8629745" cy="3124263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77171" y="3285409"/>
              <a:ext cx="8629745" cy="2971860"/>
            </a:xfrm>
            <a:prstGeom prst="rect">
              <a:avLst/>
            </a:prstGeom>
            <a:solidFill>
              <a:srgbClr val="AEAEAE"/>
            </a:solidFill>
            <a:ln w="25400" algn="ctr">
              <a:solidFill>
                <a:srgbClr val="D9D9D9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1476281" y="5013914"/>
              <a:ext cx="2663659" cy="1371628"/>
            </a:xfrm>
            <a:prstGeom prst="rect">
              <a:avLst/>
            </a:prstGeom>
            <a:solidFill>
              <a:srgbClr val="AEAEAE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排队领取土豆等</a:t>
              </a:r>
              <a:r>
                <a:rPr lang="zh-CN" altLang="en-US" sz="3600">
                  <a:latin typeface="汉真广标" pitchFamily="49" charset="-122"/>
                  <a:ea typeface="汉真广标" pitchFamily="49" charset="-122"/>
                </a:rPr>
                <a:t>救济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食品的人们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68" name="Picture 3" descr="失业者排队领取食物"/>
            <p:cNvPicPr>
              <a:picLocks noChangeAspect="1" noChangeArrowheads="1"/>
            </p:cNvPicPr>
            <p:nvPr/>
          </p:nvPicPr>
          <p:blipFill>
            <a:blip r:embed="rId1" cstate="print"/>
            <a:srcRect t="12592"/>
            <a:stretch>
              <a:fillRect/>
            </a:stretch>
          </p:blipFill>
          <p:spPr bwMode="auto">
            <a:xfrm>
              <a:off x="4787283" y="3261279"/>
              <a:ext cx="4107558" cy="3037901"/>
            </a:xfrm>
            <a:prstGeom prst="rect">
              <a:avLst/>
            </a:prstGeom>
            <a:solidFill>
              <a:srgbClr val="AEAEAE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35"/>
          <p:cNvGrpSpPr/>
          <p:nvPr/>
        </p:nvGrpSpPr>
        <p:grpSpPr bwMode="auto">
          <a:xfrm rot="0">
            <a:off x="461645" y="685800"/>
            <a:ext cx="8353425" cy="2527300"/>
            <a:chOff x="-10314050" y="3846905"/>
            <a:chExt cx="9834172" cy="3974583"/>
          </a:xfrm>
        </p:grpSpPr>
        <p:grpSp>
          <p:nvGrpSpPr>
            <p:cNvPr id="7" name="组合 34"/>
            <p:cNvGrpSpPr/>
            <p:nvPr/>
          </p:nvGrpSpPr>
          <p:grpSpPr bwMode="auto">
            <a:xfrm>
              <a:off x="-10314050" y="3846905"/>
              <a:ext cx="9834172" cy="3974583"/>
              <a:chOff x="-12258266" y="5071041"/>
              <a:chExt cx="9834172" cy="3974583"/>
            </a:xfrm>
          </p:grpSpPr>
          <p:sp>
            <p:nvSpPr>
              <p:cNvPr id="25" name="矩形 24"/>
              <p:cNvSpPr>
                <a:spLocks noChangeArrowheads="1"/>
              </p:cNvSpPr>
              <p:nvPr/>
            </p:nvSpPr>
            <p:spPr bwMode="auto">
              <a:xfrm>
                <a:off x="-12258266" y="5071041"/>
                <a:ext cx="9180512" cy="2808312"/>
              </a:xfrm>
              <a:prstGeom prst="rect">
                <a:avLst/>
              </a:prstGeom>
              <a:solidFill>
                <a:srgbClr val="AEAEAE"/>
              </a:solidFill>
              <a:ln w="25400" algn="ctr">
                <a:solidFill>
                  <a:srgbClr val="D9D9D9"/>
                </a:solidFill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pic>
            <p:nvPicPr>
              <p:cNvPr id="23" name="Picture 2" descr="migrantmother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5260" t="8171" r="7967" b="10184"/>
              <a:stretch>
                <a:fillRect/>
              </a:stretch>
            </p:blipFill>
            <p:spPr bwMode="auto">
              <a:xfrm>
                <a:off x="-6026035" y="5072040"/>
                <a:ext cx="3601941" cy="3973584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  <a:effectLst>
                <a:outerShdw dist="139700" dir="2700000" algn="tl" rotWithShape="0">
                  <a:srgbClr val="333333">
                    <a:alpha val="64999"/>
                  </a:srgbClr>
                </a:outerShdw>
              </a:effectLst>
            </p:spPr>
          </p:pic>
        </p:grpSp>
        <p:sp>
          <p:nvSpPr>
            <p:cNvPr id="24" name="TextBox 5"/>
            <p:cNvSpPr txBox="1">
              <a:spLocks noChangeArrowheads="1"/>
            </p:cNvSpPr>
            <p:nvPr/>
          </p:nvSpPr>
          <p:spPr bwMode="auto">
            <a:xfrm>
              <a:off x="-7673375" y="6435151"/>
              <a:ext cx="3191741" cy="1075534"/>
            </a:xfrm>
            <a:prstGeom prst="rect">
              <a:avLst/>
            </a:prstGeom>
            <a:solidFill>
              <a:srgbClr val="AEAEAE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一家人的</a:t>
              </a:r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住处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</p:grpSp>
      <p:grpSp>
        <p:nvGrpSpPr>
          <p:cNvPr id="8" name="组合 45"/>
          <p:cNvGrpSpPr/>
          <p:nvPr/>
        </p:nvGrpSpPr>
        <p:grpSpPr bwMode="auto">
          <a:xfrm>
            <a:off x="471805" y="3213735"/>
            <a:ext cx="8424545" cy="3023870"/>
            <a:chOff x="-36512" y="3284984"/>
            <a:chExt cx="9376936" cy="3408081"/>
          </a:xfrm>
        </p:grpSpPr>
        <p:sp>
          <p:nvSpPr>
            <p:cNvPr id="39" name="矩形 38"/>
            <p:cNvSpPr>
              <a:spLocks noChangeArrowheads="1"/>
            </p:cNvSpPr>
            <p:nvPr/>
          </p:nvSpPr>
          <p:spPr bwMode="auto">
            <a:xfrm>
              <a:off x="196861" y="3284984"/>
              <a:ext cx="9143563" cy="3408081"/>
            </a:xfrm>
            <a:prstGeom prst="rect">
              <a:avLst/>
            </a:prstGeom>
            <a:solidFill>
              <a:srgbClr val="AEAEAE"/>
            </a:solidFill>
            <a:ln w="25400" algn="ctr">
              <a:solidFill>
                <a:srgbClr val="D9D9D9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>
              <a:off x="4536857" y="5516825"/>
              <a:ext cx="4787671" cy="770790"/>
            </a:xfrm>
            <a:prstGeom prst="rect">
              <a:avLst/>
            </a:prstGeom>
            <a:solidFill>
              <a:srgbClr val="AEAEAE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卖车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价格降到</a:t>
              </a:r>
              <a:r>
                <a:rPr lang="en-US" altLang="zh-CN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100</a:t>
              </a: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美元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58" name="Picture 5" descr="20061026103927f7b9b"/>
            <p:cNvPicPr>
              <a:picLocks noChangeAspect="1" noChangeArrowheads="1"/>
            </p:cNvPicPr>
            <p:nvPr/>
          </p:nvPicPr>
          <p:blipFill>
            <a:blip r:embed="rId3" cstate="print"/>
            <a:srcRect l="3149" b="3264"/>
            <a:stretch>
              <a:fillRect/>
            </a:stretch>
          </p:blipFill>
          <p:spPr bwMode="auto">
            <a:xfrm>
              <a:off x="-36512" y="3284984"/>
              <a:ext cx="4499992" cy="3384376"/>
            </a:xfrm>
            <a:prstGeom prst="rect">
              <a:avLst/>
            </a:prstGeom>
            <a:solidFill>
              <a:srgbClr val="AEAEAE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1"/>
          <p:cNvGraphicFramePr>
            <a:graphicFrameLocks noChangeAspect="1"/>
          </p:cNvGraphicFramePr>
          <p:nvPr/>
        </p:nvGraphicFramePr>
        <p:xfrm>
          <a:off x="360680" y="743585"/>
          <a:ext cx="4919345" cy="2469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BMP 图象" r:id="rId1" imgW="5380355" imgH="2369820" progId="PBrush">
                  <p:embed/>
                </p:oleObj>
              </mc:Choice>
              <mc:Fallback>
                <p:oleObj name="BMP 图象" r:id="rId1" imgW="5380355" imgH="2369820" progId="PBrush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0680" y="743585"/>
                        <a:ext cx="4919345" cy="24695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08625" y="1948180"/>
            <a:ext cx="251936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排队寻求工作的美国</a:t>
            </a:r>
            <a:r>
              <a:rPr lang="zh-CN" altLang="en-US" sz="3600">
                <a:solidFill>
                  <a:schemeClr val="tx2">
                    <a:lumMod val="50000"/>
                  </a:schemeClr>
                </a:solidFill>
                <a:latin typeface="汉真广标" pitchFamily="49" charset="-122"/>
                <a:ea typeface="汉真广标" pitchFamily="49" charset="-122"/>
              </a:rPr>
              <a:t>失业</a:t>
            </a:r>
            <a:r>
              <a:rPr lang="zh-CN" altLang="en-US" sz="2400" b="1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大军</a:t>
            </a:r>
            <a:endParaRPr lang="zh-CN" altLang="en-US" sz="2400" b="1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21"/>
          <p:cNvGrpSpPr/>
          <p:nvPr/>
        </p:nvGrpSpPr>
        <p:grpSpPr bwMode="auto">
          <a:xfrm>
            <a:off x="360680" y="3332480"/>
            <a:ext cx="8386445" cy="2893695"/>
            <a:chOff x="-36512" y="3261279"/>
            <a:chExt cx="9145016" cy="3408431"/>
          </a:xfrm>
        </p:grpSpPr>
        <p:sp>
          <p:nvSpPr>
            <p:cNvPr id="16" name="矩形 15"/>
            <p:cNvSpPr/>
            <p:nvPr/>
          </p:nvSpPr>
          <p:spPr>
            <a:xfrm>
              <a:off x="-36512" y="3285092"/>
              <a:ext cx="9143429" cy="3384618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1476281" y="5013914"/>
              <a:ext cx="2663658" cy="16155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b="1">
                  <a:solidFill>
                    <a:schemeClr val="tx2">
                      <a:lumMod val="5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排队领取土豆等</a:t>
              </a:r>
              <a:r>
                <a:rPr lang="zh-CN" altLang="en-US" sz="3600">
                  <a:solidFill>
                    <a:schemeClr val="tx2">
                      <a:lumMod val="50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救济</a:t>
              </a:r>
              <a:r>
                <a:rPr lang="zh-CN" altLang="en-US" sz="2400" b="1">
                  <a:solidFill>
                    <a:schemeClr val="tx2">
                      <a:lumMod val="5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食品的人们</a:t>
              </a:r>
              <a:endParaRPr lang="zh-CN" altLang="en-US" sz="2400" b="1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3099" name="Picture 3" descr="失业者排队领取食物"/>
            <p:cNvPicPr>
              <a:picLocks noChangeAspect="1" noChangeArrowheads="1"/>
            </p:cNvPicPr>
            <p:nvPr/>
          </p:nvPicPr>
          <p:blipFill>
            <a:blip r:embed="rId3" cstate="print"/>
            <a:srcRect t="12592"/>
            <a:stretch>
              <a:fillRect/>
            </a:stretch>
          </p:blipFill>
          <p:spPr bwMode="auto">
            <a:xfrm>
              <a:off x="4499992" y="3261279"/>
              <a:ext cx="4608512" cy="3408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8" name="Picture 2" descr="migrantmother2"/>
          <p:cNvPicPr>
            <a:picLocks noChangeAspect="1" noChangeArrowheads="1"/>
          </p:cNvPicPr>
          <p:nvPr/>
        </p:nvPicPr>
        <p:blipFill>
          <a:blip r:embed="rId4" cstate="print"/>
          <a:srcRect l="5260" t="8171" r="7967" b="10184"/>
          <a:stretch>
            <a:fillRect/>
          </a:stretch>
        </p:blipFill>
        <p:spPr bwMode="auto">
          <a:xfrm>
            <a:off x="5329555" y="743585"/>
            <a:ext cx="3323590" cy="246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5" descr="20061026103927f7b9b"/>
          <p:cNvPicPr>
            <a:picLocks noChangeAspect="1" noChangeArrowheads="1"/>
          </p:cNvPicPr>
          <p:nvPr/>
        </p:nvPicPr>
        <p:blipFill>
          <a:blip r:embed="rId5" cstate="print"/>
          <a:srcRect l="3149" b="3264"/>
          <a:stretch>
            <a:fillRect/>
          </a:stretch>
        </p:blipFill>
        <p:spPr bwMode="auto">
          <a:xfrm>
            <a:off x="361315" y="3481705"/>
            <a:ext cx="4102735" cy="274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矩形 44"/>
          <p:cNvSpPr/>
          <p:nvPr/>
        </p:nvSpPr>
        <p:spPr>
          <a:xfrm>
            <a:off x="458470" y="782320"/>
            <a:ext cx="8685530" cy="555244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" name="组合 26"/>
          <p:cNvGrpSpPr/>
          <p:nvPr/>
        </p:nvGrpSpPr>
        <p:grpSpPr bwMode="auto">
          <a:xfrm>
            <a:off x="360680" y="778510"/>
            <a:ext cx="8380095" cy="5447665"/>
            <a:chOff x="-6949280" y="2025938"/>
            <a:chExt cx="9144000" cy="5812789"/>
          </a:xfrm>
        </p:grpSpPr>
        <p:sp>
          <p:nvSpPr>
            <p:cNvPr id="46" name="矩形 45"/>
            <p:cNvSpPr/>
            <p:nvPr/>
          </p:nvSpPr>
          <p:spPr bwMode="auto">
            <a:xfrm>
              <a:off x="-6949280" y="2025938"/>
              <a:ext cx="9144000" cy="5812789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solidFill>
                <a:srgbClr val="FFFFFF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" name="组合 49"/>
            <p:cNvGrpSpPr/>
            <p:nvPr/>
          </p:nvGrpSpPr>
          <p:grpSpPr bwMode="auto">
            <a:xfrm>
              <a:off x="-6588917" y="2204691"/>
              <a:ext cx="3486150" cy="4140199"/>
              <a:chOff x="7452707" y="836326"/>
              <a:chExt cx="4176676" cy="4608221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7452707" y="836326"/>
                <a:ext cx="4176676" cy="4608221"/>
              </a:xfrm>
              <a:prstGeom prst="rect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" name="组合 17"/>
              <p:cNvGrpSpPr/>
              <p:nvPr/>
            </p:nvGrpSpPr>
            <p:grpSpPr bwMode="auto">
              <a:xfrm>
                <a:off x="7596335" y="894447"/>
                <a:ext cx="4032768" cy="4496114"/>
                <a:chOff x="4791646" y="1110471"/>
                <a:chExt cx="4100392" cy="4496114"/>
              </a:xfrm>
            </p:grpSpPr>
            <p:pic>
              <p:nvPicPr>
                <p:cNvPr id="3094" name="Picture 13" descr="经济危机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527" t="11275" r="15384"/>
                <a:stretch>
                  <a:fillRect/>
                </a:stretch>
              </p:blipFill>
              <p:spPr bwMode="auto">
                <a:xfrm>
                  <a:off x="4791646" y="2132856"/>
                  <a:ext cx="3884810" cy="34737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4" name="圆角矩形标注 53"/>
                <p:cNvSpPr/>
                <p:nvPr/>
              </p:nvSpPr>
              <p:spPr>
                <a:xfrm>
                  <a:off x="5113229" y="1124795"/>
                  <a:ext cx="3778809" cy="936659"/>
                </a:xfrm>
                <a:prstGeom prst="wedgeRoundRectCallout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5242367" y="1110471"/>
                  <a:ext cx="3512934" cy="10437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3100"/>
                    </a:lnSpc>
                    <a:defRPr/>
                  </a:pPr>
                  <a:r>
                    <a:rPr lang="zh-CN" altLang="en-US" sz="2600" b="1">
                      <a:latin typeface="+mn-ea"/>
                      <a:ea typeface="+mn-ea"/>
                    </a:rPr>
                    <a:t>老兄，你先跳吧，</a:t>
                  </a:r>
                  <a:endParaRPr lang="en-US" altLang="zh-CN" sz="2600" b="1">
                    <a:latin typeface="+mn-ea"/>
                    <a:ea typeface="+mn-ea"/>
                  </a:endParaRPr>
                </a:p>
                <a:p>
                  <a:pPr>
                    <a:lnSpc>
                      <a:spcPts val="3100"/>
                    </a:lnSpc>
                    <a:defRPr/>
                  </a:pPr>
                  <a:r>
                    <a:rPr lang="zh-CN" altLang="en-US" sz="2600" b="1">
                      <a:latin typeface="+mn-ea"/>
                      <a:ea typeface="+mn-ea"/>
                    </a:rPr>
                    <a:t>你是大股东啊！</a:t>
                  </a:r>
                  <a:endParaRPr lang="zh-CN" altLang="en-US" sz="2600" b="1"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7" name="组合 14"/>
          <p:cNvGrpSpPr/>
          <p:nvPr/>
        </p:nvGrpSpPr>
        <p:grpSpPr bwMode="auto">
          <a:xfrm>
            <a:off x="3851275" y="2276793"/>
            <a:ext cx="4140200" cy="3095625"/>
            <a:chOff x="9828584" y="980728"/>
            <a:chExt cx="6624736" cy="4824536"/>
          </a:xfrm>
        </p:grpSpPr>
        <p:sp>
          <p:nvSpPr>
            <p:cNvPr id="48" name="矩形 47"/>
            <p:cNvSpPr/>
            <p:nvPr/>
          </p:nvSpPr>
          <p:spPr>
            <a:xfrm>
              <a:off x="9828584" y="980728"/>
              <a:ext cx="6624736" cy="48245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089" name="Picture 4" descr="1000100033227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</a:blip>
            <a:srcRect/>
            <a:stretch>
              <a:fillRect/>
            </a:stretch>
          </p:blipFill>
          <p:spPr bwMode="auto">
            <a:xfrm>
              <a:off x="10044606" y="1268759"/>
              <a:ext cx="6209715" cy="4320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7" name="TextBox 56"/>
          <p:cNvSpPr txBox="1"/>
          <p:nvPr/>
        </p:nvSpPr>
        <p:spPr>
          <a:xfrm>
            <a:off x="3995936" y="778967"/>
            <a:ext cx="391004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9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太极体简" pitchFamily="2" charset="-122"/>
                <a:ea typeface="汉仪太极体简" pitchFamily="2" charset="-122"/>
              </a:rPr>
              <a:t> </a:t>
            </a:r>
            <a:r>
              <a:rPr lang="zh-CN" altLang="en-US" sz="960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太极体简" pitchFamily="2" charset="-122"/>
                <a:ea typeface="汉仪太极体简" pitchFamily="2" charset="-122"/>
              </a:rPr>
              <a:t>恐惧</a:t>
            </a:r>
            <a:r>
              <a:rPr lang="zh-CN" altLang="en-US" sz="9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汉仪太极体简" pitchFamily="2" charset="-122"/>
                <a:ea typeface="汉仪太极体简" pitchFamily="2" charset="-122"/>
              </a:rPr>
              <a:t> </a:t>
            </a:r>
            <a:endParaRPr lang="zh-CN" altLang="en-US" sz="96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763713" y="537241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经济危机</a:t>
            </a:r>
            <a:endParaRPr lang="zh-CN" altLang="en-US" sz="3600">
              <a:solidFill>
                <a:srgbClr val="C0000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572000" y="537241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社会危机</a:t>
            </a:r>
            <a:endParaRPr lang="zh-CN" altLang="en-US" sz="3600">
              <a:solidFill>
                <a:srgbClr val="C00000"/>
              </a:solidFill>
              <a:latin typeface="汉真广标" pitchFamily="49" charset="-122"/>
              <a:ea typeface="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58775" y="1268730"/>
            <a:ext cx="8676005" cy="4250690"/>
          </a:xfrm>
          <a:prstGeom prst="rect">
            <a:avLst/>
          </a:prstGeom>
          <a:solidFill>
            <a:srgbClr val="AEAEAE"/>
          </a:solidFill>
          <a:ln w="25400" algn="ctr">
            <a:solidFill>
              <a:srgbClr val="D9D9D9"/>
            </a:solidFill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800" y="4727258"/>
            <a:ext cx="3132138" cy="862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美国</a:t>
            </a:r>
            <a:r>
              <a:rPr lang="en-US" altLang="zh-CN" sz="26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31</a:t>
            </a:r>
            <a:r>
              <a:rPr lang="zh-CN" altLang="en-US" sz="26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届总统胡佛</a:t>
            </a:r>
            <a:endParaRPr lang="zh-CN" altLang="en-US" sz="2600" b="1">
              <a:solidFill>
                <a:schemeClr val="tx1">
                  <a:lumMod val="85000"/>
                  <a:lumOff val="1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defRPr/>
            </a:pP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1929-1933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年在任）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4" name="Picture 5" descr="D:\有不为斋\翻译\作为意识形态的现代化\图片\Pic37_赫伯特·胡佛.jpg"/>
          <p:cNvPicPr>
            <a:picLocks noChangeAspect="1" noChangeArrowheads="1"/>
          </p:cNvPicPr>
          <p:nvPr/>
        </p:nvPicPr>
        <p:blipFill>
          <a:blip r:embed="rId1" cstate="print"/>
          <a:srcRect l="6976" t="4654" r="9302" b="6932"/>
          <a:stretch>
            <a:fillRect/>
          </a:stretch>
        </p:blipFill>
        <p:spPr bwMode="auto">
          <a:xfrm>
            <a:off x="358775" y="1244600"/>
            <a:ext cx="2700338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059113" y="1323975"/>
            <a:ext cx="597535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汉仪中楷简" pitchFamily="2" charset="-122"/>
                <a:ea typeface="汉仪中楷简" pitchFamily="2" charset="-122"/>
              </a:rPr>
              <a:t>    如果我当选总统，保证让每家锅里有只鸡，每家车库里有辆汽车。</a:t>
            </a:r>
            <a:endParaRPr kumimoji="1"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汉仪中楷简" pitchFamily="2" charset="-122"/>
              <a:ea typeface="汉仪中楷简" pitchFamily="2" charset="-122"/>
            </a:endParaRPr>
          </a:p>
          <a:p>
            <a:pPr>
              <a:defRPr/>
            </a:pPr>
            <a:r>
              <a:rPr kumimoji="1"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汉仪中楷简" pitchFamily="2" charset="-122"/>
                <a:ea typeface="汉仪中楷简" pitchFamily="2" charset="-122"/>
              </a:rPr>
              <a:t>         ——</a:t>
            </a:r>
            <a:r>
              <a:rPr kumimoji="1"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汉仪行楷简" pitchFamily="49" charset="-122"/>
                <a:ea typeface="汉仪行楷简" pitchFamily="49" charset="-122"/>
              </a:rPr>
              <a:t>胡佛</a:t>
            </a:r>
            <a:r>
              <a:rPr kumimoji="1"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汉仪行楷简" pitchFamily="49" charset="-122"/>
                <a:ea typeface="汉仪行楷简" pitchFamily="49" charset="-122"/>
              </a:rPr>
              <a:t>1928</a:t>
            </a:r>
            <a:r>
              <a:rPr kumimoji="1"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汉仪行楷简" pitchFamily="49" charset="-122"/>
                <a:ea typeface="汉仪行楷简" pitchFamily="49" charset="-122"/>
              </a:rPr>
              <a:t>年</a:t>
            </a:r>
            <a:r>
              <a:rPr kumimoji="1" lang="zh-CN" altLang="en-US" sz="2800">
                <a:solidFill>
                  <a:srgbClr val="0000FF"/>
                </a:solidFill>
                <a:latin typeface="汉仪行楷简" pitchFamily="49" charset="-122"/>
                <a:ea typeface="汉仪行楷简" pitchFamily="49" charset="-122"/>
              </a:rPr>
              <a:t>竞选演说</a:t>
            </a:r>
            <a:endParaRPr kumimoji="1" lang="zh-CN" altLang="en-US" sz="2800">
              <a:solidFill>
                <a:srgbClr val="0000FF"/>
              </a:solidFill>
              <a:latin typeface="汉仪行楷简" pitchFamily="49" charset="-122"/>
              <a:ea typeface="汉仪行楷简" pitchFamily="49" charset="-122"/>
            </a:endParaRPr>
          </a:p>
        </p:txBody>
      </p:sp>
      <p:pic>
        <p:nvPicPr>
          <p:cNvPr id="15366" name="图片 10" descr="%BB%F5%B1%D2%E1%C8%C6%F0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5627688"/>
            <a:ext cx="11874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03350" y="619760"/>
            <a:ext cx="59563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C00000"/>
                </a:solidFill>
                <a:latin typeface="汉仪太极体简" pitchFamily="2" charset="-122"/>
                <a:ea typeface="汉仪太极体简" pitchFamily="2" charset="-122"/>
              </a:rPr>
              <a:t>传统办法：</a:t>
            </a:r>
            <a:r>
              <a:rPr lang="zh-CN" altLang="zh-CN" sz="3600">
                <a:solidFill>
                  <a:srgbClr val="C00000"/>
                </a:solidFill>
                <a:latin typeface="汉仪粗圆简" pitchFamily="49" charset="-122"/>
                <a:ea typeface="汉仪粗圆简" pitchFamily="49" charset="-122"/>
              </a:rPr>
              <a:t>国家不干预经济</a:t>
            </a:r>
            <a:r>
              <a:rPr lang="en-US" altLang="zh-CN" sz="3600">
                <a:solidFill>
                  <a:srgbClr val="C00000"/>
                </a:solidFill>
                <a:latin typeface="汉仪粗圆简" pitchFamily="49" charset="-122"/>
                <a:ea typeface="汉仪粗圆简" pitchFamily="49" charset="-122"/>
              </a:rPr>
              <a:t> </a:t>
            </a:r>
            <a:endParaRPr lang="zh-CN" altLang="en-US" sz="3600">
              <a:solidFill>
                <a:srgbClr val="C00000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grpSp>
        <p:nvGrpSpPr>
          <p:cNvPr id="2" name="组合 14"/>
          <p:cNvGrpSpPr/>
          <p:nvPr/>
        </p:nvGrpSpPr>
        <p:grpSpPr bwMode="auto">
          <a:xfrm>
            <a:off x="3130550" y="2924175"/>
            <a:ext cx="6048375" cy="2476500"/>
            <a:chOff x="2771775" y="2924944"/>
            <a:chExt cx="6048375" cy="2475731"/>
          </a:xfrm>
        </p:grpSpPr>
        <p:sp>
          <p:nvSpPr>
            <p:cNvPr id="21510" name="TextBox 9"/>
            <p:cNvSpPr txBox="1">
              <a:spLocks noChangeArrowheads="1"/>
            </p:cNvSpPr>
            <p:nvPr/>
          </p:nvSpPr>
          <p:spPr bwMode="auto">
            <a:xfrm>
              <a:off x="2771775" y="3155061"/>
              <a:ext cx="6048375" cy="22456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楷简" pitchFamily="2" charset="-122"/>
                  <a:ea typeface="汉仪中楷简" pitchFamily="2" charset="-122"/>
                </a:rPr>
                <a:t>    </a:t>
              </a:r>
              <a:r>
                <a:rPr lang="zh-CN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楷简" pitchFamily="2" charset="-122"/>
                  <a:ea typeface="汉仪中楷简" pitchFamily="2" charset="-122"/>
                </a:rPr>
                <a:t>我对国家的未来毫不忧虑，它光辉灿烂充满希望”“我们的生活已达到世界历史上的新高度，没有一个国家比美国更有保障了</a:t>
              </a:r>
              <a:r>
                <a:rPr lang="zh-CN" alt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楷简" pitchFamily="2" charset="-122"/>
                  <a:ea typeface="汉仪中楷简" pitchFamily="2" charset="-122"/>
                </a:rPr>
                <a:t>。</a:t>
              </a:r>
              <a:endParaRPr lang="zh-CN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汉仪中楷简" pitchFamily="2" charset="-122"/>
                <a:ea typeface="汉仪中楷简" pitchFamily="2" charset="-122"/>
              </a:endParaRPr>
            </a:p>
            <a:p>
              <a:pPr>
                <a:defRPr/>
              </a:pPr>
              <a:r>
                <a:rPr lang="en-US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中楷简" pitchFamily="2" charset="-122"/>
                  <a:ea typeface="汉仪中楷简" pitchFamily="2" charset="-122"/>
                </a:rPr>
                <a:t>     ——</a:t>
              </a:r>
              <a:r>
                <a:rPr lang="zh-CN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行楷简" pitchFamily="49" charset="-122"/>
                  <a:ea typeface="汉仪行楷简" pitchFamily="49" charset="-122"/>
                </a:rPr>
                <a:t>胡佛</a:t>
              </a:r>
              <a:r>
                <a:rPr lang="en-US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行楷简" pitchFamily="49" charset="-122"/>
                  <a:ea typeface="汉仪行楷简" pitchFamily="49" charset="-122"/>
                </a:rPr>
                <a:t>1929</a:t>
              </a:r>
              <a:r>
                <a:rPr lang="zh-CN" altLang="zh-CN"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行楷简" pitchFamily="49" charset="-122"/>
                  <a:ea typeface="汉仪行楷简" pitchFamily="49" charset="-122"/>
                </a:rPr>
                <a:t>年总统</a:t>
              </a:r>
              <a:r>
                <a:rPr lang="zh-CN" altLang="zh-CN" sz="2800">
                  <a:solidFill>
                    <a:srgbClr val="0000FF"/>
                  </a:solidFill>
                  <a:latin typeface="汉仪行楷简" pitchFamily="49" charset="-122"/>
                  <a:ea typeface="汉仪行楷简" pitchFamily="49" charset="-122"/>
                </a:rPr>
                <a:t>就职演说</a:t>
              </a:r>
              <a:endParaRPr lang="zh-CN" altLang="en-US" sz="2800">
                <a:solidFill>
                  <a:srgbClr val="0000FF"/>
                </a:solidFill>
                <a:latin typeface="汉仪行楷简" pitchFamily="49" charset="-122"/>
                <a:ea typeface="汉仪行楷简" pitchFamily="49" charset="-122"/>
              </a:endParaRPr>
            </a:p>
          </p:txBody>
        </p:sp>
        <p:pic>
          <p:nvPicPr>
            <p:cNvPr id="15370" name="Picture 42" descr="MCj04352400000[2]"/>
            <p:cNvPicPr>
              <a:picLocks noChangeAspect="1" noChangeArrowheads="1"/>
            </p:cNvPicPr>
            <p:nvPr/>
          </p:nvPicPr>
          <p:blipFill>
            <a:blip r:embed="rId3" cstate="print"/>
            <a:srcRect l="9654" t="35674" r="26631" b="43951"/>
            <a:stretch>
              <a:fillRect/>
            </a:stretch>
          </p:blipFill>
          <p:spPr bwMode="auto">
            <a:xfrm>
              <a:off x="4139952" y="2924944"/>
              <a:ext cx="3347864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43608" y="1629559"/>
            <a:ext cx="7704856" cy="41764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1042988" y="2512060"/>
            <a:ext cx="7632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042988" y="3393123"/>
            <a:ext cx="7632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42988" y="4275773"/>
            <a:ext cx="7632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042988" y="5158423"/>
            <a:ext cx="7632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3" name="TextBox 10"/>
          <p:cNvSpPr txBox="1">
            <a:spLocks noChangeArrowheads="1"/>
          </p:cNvSpPr>
          <p:nvPr/>
        </p:nvSpPr>
        <p:spPr bwMode="auto">
          <a:xfrm>
            <a:off x="468313" y="5580698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汉仪综艺体简" pitchFamily="49" charset="-122"/>
                <a:ea typeface="汉仪综艺体简" pitchFamily="49" charset="-122"/>
              </a:rPr>
              <a:t>0%</a:t>
            </a:r>
            <a:endParaRPr lang="zh-CN" altLang="en-US" sz="2400">
              <a:latin typeface="汉仪综艺体简" pitchFamily="49" charset="-122"/>
              <a:ea typeface="汉仪综艺体简" pitchFamily="49" charset="-122"/>
            </a:endParaRPr>
          </a:p>
        </p:txBody>
      </p:sp>
      <p:sp>
        <p:nvSpPr>
          <p:cNvPr id="16394" name="TextBox 11"/>
          <p:cNvSpPr txBox="1">
            <a:spLocks noChangeArrowheads="1"/>
          </p:cNvSpPr>
          <p:nvPr/>
        </p:nvSpPr>
        <p:spPr bwMode="auto">
          <a:xfrm>
            <a:off x="395288" y="4904423"/>
            <a:ext cx="6461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汉仪综艺体简" pitchFamily="49" charset="-122"/>
                <a:ea typeface="汉仪综艺体简" pitchFamily="49" charset="-122"/>
              </a:rPr>
              <a:t>20%</a:t>
            </a:r>
            <a:endParaRPr lang="zh-CN" altLang="en-US" sz="2400">
              <a:latin typeface="汉仪综艺体简" pitchFamily="49" charset="-122"/>
              <a:ea typeface="汉仪综艺体简" pitchFamily="49" charset="-122"/>
            </a:endParaRPr>
          </a:p>
        </p:txBody>
      </p:sp>
      <p:sp>
        <p:nvSpPr>
          <p:cNvPr id="16395" name="TextBox 12"/>
          <p:cNvSpPr txBox="1">
            <a:spLocks noChangeArrowheads="1"/>
          </p:cNvSpPr>
          <p:nvPr/>
        </p:nvSpPr>
        <p:spPr bwMode="auto">
          <a:xfrm>
            <a:off x="395288" y="4005898"/>
            <a:ext cx="6461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汉仪综艺体简" pitchFamily="49" charset="-122"/>
                <a:ea typeface="汉仪综艺体简" pitchFamily="49" charset="-122"/>
              </a:rPr>
              <a:t>40%</a:t>
            </a:r>
            <a:endParaRPr lang="zh-CN" altLang="en-US" sz="2400">
              <a:latin typeface="汉仪综艺体简" pitchFamily="49" charset="-122"/>
              <a:ea typeface="汉仪综艺体简" pitchFamily="49" charset="-122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395288" y="3142298"/>
            <a:ext cx="6461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汉仪综艺体简" pitchFamily="49" charset="-122"/>
                <a:ea typeface="汉仪综艺体简" pitchFamily="49" charset="-122"/>
              </a:rPr>
              <a:t>60%</a:t>
            </a:r>
            <a:endParaRPr lang="zh-CN" altLang="en-US" sz="2400">
              <a:latin typeface="汉仪综艺体简" pitchFamily="49" charset="-122"/>
              <a:ea typeface="汉仪综艺体简" pitchFamily="49" charset="-122"/>
            </a:endParaRPr>
          </a:p>
        </p:txBody>
      </p:sp>
      <p:sp>
        <p:nvSpPr>
          <p:cNvPr id="16397" name="TextBox 14"/>
          <p:cNvSpPr txBox="1">
            <a:spLocks noChangeArrowheads="1"/>
          </p:cNvSpPr>
          <p:nvPr/>
        </p:nvSpPr>
        <p:spPr bwMode="auto">
          <a:xfrm>
            <a:off x="395288" y="2277110"/>
            <a:ext cx="6461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汉仪综艺体简" pitchFamily="49" charset="-122"/>
                <a:ea typeface="汉仪综艺体简" pitchFamily="49" charset="-122"/>
              </a:rPr>
              <a:t>80%</a:t>
            </a:r>
            <a:endParaRPr lang="zh-CN" altLang="en-US" sz="2400">
              <a:latin typeface="汉仪综艺体简" pitchFamily="49" charset="-122"/>
              <a:ea typeface="汉仪综艺体简" pitchFamily="49" charset="-122"/>
            </a:endParaRPr>
          </a:p>
        </p:txBody>
      </p:sp>
      <p:sp>
        <p:nvSpPr>
          <p:cNvPr id="16398" name="TextBox 15"/>
          <p:cNvSpPr txBox="1">
            <a:spLocks noChangeArrowheads="1"/>
          </p:cNvSpPr>
          <p:nvPr/>
        </p:nvSpPr>
        <p:spPr bwMode="auto">
          <a:xfrm>
            <a:off x="323850" y="148494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汉仪综艺体简" pitchFamily="49" charset="-122"/>
                <a:ea typeface="汉仪综艺体简" pitchFamily="49" charset="-122"/>
              </a:rPr>
              <a:t>100%</a:t>
            </a:r>
            <a:endParaRPr lang="zh-CN" altLang="en-US" sz="2400">
              <a:latin typeface="汉仪综艺体简" pitchFamily="49" charset="-122"/>
              <a:ea typeface="汉仪综艺体简" pitchFamily="49" charset="-122"/>
            </a:endParaRPr>
          </a:p>
        </p:txBody>
      </p:sp>
      <p:sp>
        <p:nvSpPr>
          <p:cNvPr id="16399" name="TextBox 19"/>
          <p:cNvSpPr txBox="1">
            <a:spLocks noChangeArrowheads="1"/>
          </p:cNvSpPr>
          <p:nvPr/>
        </p:nvSpPr>
        <p:spPr bwMode="auto">
          <a:xfrm>
            <a:off x="1187450" y="5734685"/>
            <a:ext cx="12112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美国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03350" y="1629410"/>
            <a:ext cx="360363" cy="41767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403350" y="3718560"/>
            <a:ext cx="360363" cy="20875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402" name="TextBox 26"/>
          <p:cNvSpPr txBox="1">
            <a:spLocks noChangeArrowheads="1"/>
          </p:cNvSpPr>
          <p:nvPr/>
        </p:nvSpPr>
        <p:spPr bwMode="auto">
          <a:xfrm>
            <a:off x="2700338" y="5734685"/>
            <a:ext cx="10048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德国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03" name="TextBox 27"/>
          <p:cNvSpPr txBox="1">
            <a:spLocks noChangeArrowheads="1"/>
          </p:cNvSpPr>
          <p:nvPr/>
        </p:nvSpPr>
        <p:spPr bwMode="auto">
          <a:xfrm>
            <a:off x="4211638" y="5734685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英国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04" name="TextBox 28"/>
          <p:cNvSpPr txBox="1">
            <a:spLocks noChangeArrowheads="1"/>
          </p:cNvSpPr>
          <p:nvPr/>
        </p:nvSpPr>
        <p:spPr bwMode="auto">
          <a:xfrm>
            <a:off x="5724525" y="5734685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日本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05" name="TextBox 29"/>
          <p:cNvSpPr txBox="1">
            <a:spLocks noChangeArrowheads="1"/>
          </p:cNvSpPr>
          <p:nvPr/>
        </p:nvSpPr>
        <p:spPr bwMode="auto">
          <a:xfrm>
            <a:off x="7451725" y="5734685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世界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16238" y="1629410"/>
            <a:ext cx="360362" cy="41767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427538" y="1629410"/>
            <a:ext cx="360362" cy="41767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940425" y="1629410"/>
            <a:ext cx="360363" cy="41767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596188" y="1629410"/>
            <a:ext cx="360362" cy="41767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916238" y="3429635"/>
            <a:ext cx="360362" cy="23764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427538" y="2926398"/>
            <a:ext cx="360362" cy="28797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940425" y="1989773"/>
            <a:ext cx="360363" cy="38163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596188" y="3285173"/>
            <a:ext cx="360362" cy="2520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5400000" flipH="1">
            <a:off x="5220494" y="1123791"/>
            <a:ext cx="287338" cy="288925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763713" y="4726623"/>
            <a:ext cx="360362" cy="1079500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956550" y="1629410"/>
            <a:ext cx="360363" cy="417671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300788" y="1629410"/>
            <a:ext cx="358775" cy="417671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787900" y="1629410"/>
            <a:ext cx="360363" cy="417671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276600" y="1629410"/>
            <a:ext cx="358775" cy="417671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63713" y="1629410"/>
            <a:ext cx="360362" cy="417671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956550" y="4509135"/>
            <a:ext cx="360363" cy="1296988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87900" y="3718560"/>
            <a:ext cx="360363" cy="208756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276600" y="4663123"/>
            <a:ext cx="358775" cy="1143000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300788" y="3718560"/>
            <a:ext cx="358775" cy="2087563"/>
          </a:xfrm>
          <a:prstGeom prst="rect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425" name="TextBox 55"/>
          <p:cNvSpPr txBox="1">
            <a:spLocks noChangeArrowheads="1"/>
          </p:cNvSpPr>
          <p:nvPr/>
        </p:nvSpPr>
        <p:spPr bwMode="auto">
          <a:xfrm>
            <a:off x="1876425" y="570548"/>
            <a:ext cx="5378450" cy="55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000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1929-1933</a:t>
            </a:r>
            <a:r>
              <a:rPr lang="zh-CN" altLang="zh-CN" sz="3000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年美德英日等国情况</a:t>
            </a:r>
            <a:endParaRPr lang="zh-CN" altLang="en-US" sz="300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 rot="5400000" flipH="1">
            <a:off x="1835944" y="1123791"/>
            <a:ext cx="287338" cy="28892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427" name="TextBox 57"/>
          <p:cNvSpPr txBox="1">
            <a:spLocks noChangeArrowheads="1"/>
          </p:cNvSpPr>
          <p:nvPr/>
        </p:nvSpPr>
        <p:spPr bwMode="auto">
          <a:xfrm>
            <a:off x="2089150" y="1051560"/>
            <a:ext cx="2338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汉仪楷体简" pitchFamily="49" charset="-122"/>
                <a:ea typeface="汉仪楷体简" pitchFamily="49" charset="-122"/>
              </a:rPr>
              <a:t>工业下降百分比</a:t>
            </a:r>
            <a:endParaRPr lang="zh-CN" altLang="en-US" sz="2400" b="1">
              <a:latin typeface="汉仪楷体简" pitchFamily="49" charset="-122"/>
              <a:ea typeface="汉仪楷体简" pitchFamily="49" charset="-122"/>
            </a:endParaRPr>
          </a:p>
        </p:txBody>
      </p:sp>
      <p:sp>
        <p:nvSpPr>
          <p:cNvPr id="16428" name="TextBox 58"/>
          <p:cNvSpPr txBox="1">
            <a:spLocks noChangeArrowheads="1"/>
          </p:cNvSpPr>
          <p:nvPr/>
        </p:nvSpPr>
        <p:spPr bwMode="auto">
          <a:xfrm>
            <a:off x="5580063" y="1051560"/>
            <a:ext cx="23383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汉仪楷体简" pitchFamily="49" charset="-122"/>
                <a:ea typeface="汉仪楷体简" pitchFamily="49" charset="-122"/>
              </a:rPr>
              <a:t>外贸缩减百分比</a:t>
            </a:r>
            <a:endParaRPr lang="zh-CN" altLang="en-US" sz="2400" b="1">
              <a:latin typeface="汉仪楷体简" pitchFamily="49" charset="-122"/>
              <a:ea typeface="汉仪楷体简" pitchFamily="49" charset="-122"/>
            </a:endParaRPr>
          </a:p>
        </p:txBody>
      </p:sp>
      <p:sp>
        <p:nvSpPr>
          <p:cNvPr id="16429" name="TextBox 59"/>
          <p:cNvSpPr txBox="1">
            <a:spLocks noChangeArrowheads="1"/>
          </p:cNvSpPr>
          <p:nvPr/>
        </p:nvSpPr>
        <p:spPr bwMode="auto">
          <a:xfrm>
            <a:off x="395288" y="1197610"/>
            <a:ext cx="12842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>
                <a:latin typeface="汉仪楷体简" pitchFamily="49" charset="-122"/>
                <a:ea typeface="汉仪楷体简" pitchFamily="49" charset="-122"/>
              </a:rPr>
              <a:t>(</a:t>
            </a:r>
            <a:r>
              <a:rPr lang="zh-CN" altLang="en-US" sz="2000">
                <a:latin typeface="汉仪楷体简" pitchFamily="49" charset="-122"/>
                <a:ea typeface="汉仪楷体简" pitchFamily="49" charset="-122"/>
              </a:rPr>
              <a:t>百分比）</a:t>
            </a:r>
            <a:endParaRPr lang="zh-CN" altLang="en-US" sz="2000">
              <a:latin typeface="汉仪楷体简" pitchFamily="49" charset="-122"/>
              <a:ea typeface="汉仪楷体简" pitchFamily="49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116013" y="1629410"/>
            <a:ext cx="7632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oShape 3"/>
          <p:cNvSpPr>
            <a:spLocks noChangeArrowheads="1"/>
          </p:cNvSpPr>
          <p:nvPr/>
        </p:nvSpPr>
        <p:spPr bwMode="ltGray">
          <a:xfrm rot="5400000" flipH="1">
            <a:off x="-1028859" y="1369854"/>
            <a:ext cx="4394200" cy="4154488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chemeClr val="bg1">
                  <a:gamma/>
                  <a:tint val="42353"/>
                  <a:invGamma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12" name="AutoShape 2"/>
          <p:cNvSpPr>
            <a:spLocks noChangeArrowheads="1"/>
          </p:cNvSpPr>
          <p:nvPr/>
        </p:nvSpPr>
        <p:spPr bwMode="ltGray">
          <a:xfrm rot="5400000">
            <a:off x="-943451" y="947261"/>
            <a:ext cx="5257800" cy="50403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1 w 21600"/>
              <a:gd name="T13" fmla="*/ 0 h 21600"/>
              <a:gd name="T14" fmla="*/ 21199 w 21600"/>
              <a:gd name="T15" fmla="*/ 1362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DBE0ED"/>
              </a:gs>
              <a:gs pos="100000">
                <a:srgbClr val="B0BAD8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AutoShape 3"/>
          <p:cNvSpPr>
            <a:spLocks noChangeArrowheads="1"/>
          </p:cNvSpPr>
          <p:nvPr/>
        </p:nvSpPr>
        <p:spPr bwMode="ltGray">
          <a:xfrm rot="5400000" flipH="1">
            <a:off x="-812800" y="1390968"/>
            <a:ext cx="4394200" cy="41529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rgbClr val="E3EBFF"/>
              </a:gs>
              <a:gs pos="100000">
                <a:srgbClr val="B8CCFE"/>
              </a:gs>
            </a:gsLst>
            <a:lin ang="0" scaled="1"/>
          </a:gra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406333" y="1989455"/>
            <a:ext cx="736600" cy="2914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4400"/>
              </a:lnSpc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</a:t>
            </a:r>
            <a:endParaRPr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济</a:t>
            </a:r>
            <a:endParaRPr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太极体简" pitchFamily="2" charset="-122"/>
                <a:ea typeface="汉仪太极体简" pitchFamily="2" charset="-122"/>
              </a:rPr>
              <a:t>大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汉仪太极体简" pitchFamily="2" charset="-122"/>
              <a:ea typeface="汉仪太极体简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危</a:t>
            </a:r>
            <a:endParaRPr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机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5" name="TextBox 215"/>
          <p:cNvSpPr txBox="1">
            <a:spLocks noChangeArrowheads="1"/>
          </p:cNvSpPr>
          <p:nvPr/>
        </p:nvSpPr>
        <p:spPr bwMode="auto">
          <a:xfrm>
            <a:off x="3488373" y="1765618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时间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6" name="TextBox 216"/>
          <p:cNvSpPr txBox="1">
            <a:spLocks noChangeArrowheads="1"/>
          </p:cNvSpPr>
          <p:nvPr/>
        </p:nvSpPr>
        <p:spPr bwMode="auto">
          <a:xfrm>
            <a:off x="3847148" y="2629218"/>
            <a:ext cx="1209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范围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7" name="TextBox 217"/>
          <p:cNvSpPr txBox="1">
            <a:spLocks noChangeArrowheads="1"/>
          </p:cNvSpPr>
          <p:nvPr/>
        </p:nvSpPr>
        <p:spPr bwMode="auto">
          <a:xfrm>
            <a:off x="3847148" y="3573780"/>
            <a:ext cx="10048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破坏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8" name="TextBox 218"/>
          <p:cNvSpPr txBox="1">
            <a:spLocks noChangeArrowheads="1"/>
          </p:cNvSpPr>
          <p:nvPr/>
        </p:nvSpPr>
        <p:spPr bwMode="auto">
          <a:xfrm>
            <a:off x="3486785" y="4510405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来势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7" name="TextBox 219"/>
          <p:cNvSpPr txBox="1">
            <a:spLocks noChangeArrowheads="1"/>
          </p:cNvSpPr>
          <p:nvPr/>
        </p:nvSpPr>
        <p:spPr bwMode="auto">
          <a:xfrm>
            <a:off x="4278948" y="1713230"/>
            <a:ext cx="9540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长 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18448" name="TextBox 220"/>
          <p:cNvSpPr txBox="1">
            <a:spLocks noChangeArrowheads="1"/>
          </p:cNvSpPr>
          <p:nvPr/>
        </p:nvSpPr>
        <p:spPr bwMode="auto">
          <a:xfrm>
            <a:off x="4637723" y="2565718"/>
            <a:ext cx="9540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广</a:t>
            </a:r>
            <a:r>
              <a:rPr lang="zh-CN" altLang="en-US" sz="4000" dirty="0">
                <a:latin typeface="汉仪太极体简" pitchFamily="2" charset="-122"/>
                <a:ea typeface="汉仪太极体简" pitchFamily="2" charset="-122"/>
              </a:rPr>
              <a:t> </a:t>
            </a:r>
            <a:endParaRPr lang="zh-CN" altLang="en-US" sz="4000" dirty="0"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18449" name="TextBox 221"/>
          <p:cNvSpPr txBox="1">
            <a:spLocks noChangeArrowheads="1"/>
          </p:cNvSpPr>
          <p:nvPr/>
        </p:nvSpPr>
        <p:spPr bwMode="auto">
          <a:xfrm>
            <a:off x="4637723" y="3502343"/>
            <a:ext cx="9540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大</a:t>
            </a:r>
            <a:r>
              <a:rPr lang="zh-CN" altLang="en-US" sz="4000" dirty="0">
                <a:latin typeface="汉仪太极体简" pitchFamily="2" charset="-122"/>
                <a:ea typeface="汉仪太极体简" pitchFamily="2" charset="-122"/>
              </a:rPr>
              <a:t> </a:t>
            </a:r>
            <a:endParaRPr lang="zh-CN" altLang="en-US" sz="4000" dirty="0"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18450" name="TextBox 222"/>
          <p:cNvSpPr txBox="1">
            <a:spLocks noChangeArrowheads="1"/>
          </p:cNvSpPr>
          <p:nvPr/>
        </p:nvSpPr>
        <p:spPr bwMode="auto">
          <a:xfrm>
            <a:off x="4350385" y="4437380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猛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汉仪太极体简" pitchFamily="2" charset="-122"/>
              <a:ea typeface="汉仪太极体简" pitchFamily="2" charset="-122"/>
            </a:endParaRPr>
          </a:p>
        </p:txBody>
      </p:sp>
      <p:grpSp>
        <p:nvGrpSpPr>
          <p:cNvPr id="2" name="组合 48"/>
          <p:cNvGrpSpPr/>
          <p:nvPr/>
        </p:nvGrpSpPr>
        <p:grpSpPr bwMode="auto">
          <a:xfrm>
            <a:off x="5728335" y="909320"/>
            <a:ext cx="4455160" cy="5257800"/>
            <a:chOff x="6732588" y="1052513"/>
            <a:chExt cx="5040312" cy="5257800"/>
          </a:xfrm>
        </p:grpSpPr>
        <p:sp>
          <p:nvSpPr>
            <p:cNvPr id="17452" name="AutoShape 3"/>
            <p:cNvSpPr>
              <a:spLocks noChangeArrowheads="1"/>
            </p:cNvSpPr>
            <p:nvPr/>
          </p:nvSpPr>
          <p:spPr bwMode="ltGray">
            <a:xfrm rot="16200000" flipH="1">
              <a:off x="6946900" y="1639888"/>
              <a:ext cx="4394200" cy="4152900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744" y="10800"/>
                  </a:moveTo>
                  <a:cubicBezTo>
                    <a:pt x="10744" y="10769"/>
                    <a:pt x="10769" y="10744"/>
                    <a:pt x="10800" y="10744"/>
                  </a:cubicBezTo>
                  <a:cubicBezTo>
                    <a:pt x="10830" y="10743"/>
                    <a:pt x="10855" y="10769"/>
                    <a:pt x="1085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0">
              <a:gsLst>
                <a:gs pos="0">
                  <a:srgbClr val="E3EBFF"/>
                </a:gs>
                <a:gs pos="100000">
                  <a:srgbClr val="B8CCFE"/>
                </a:gs>
              </a:gsLst>
              <a:lin ang="0" scaled="1"/>
            </a:gradFill>
            <a:ln w="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3" name="AutoShape 2"/>
            <p:cNvSpPr>
              <a:spLocks noChangeArrowheads="1"/>
            </p:cNvSpPr>
            <p:nvPr/>
          </p:nvSpPr>
          <p:spPr bwMode="ltGray">
            <a:xfrm rot="-5400000">
              <a:off x="6623844" y="1161257"/>
              <a:ext cx="5257800" cy="504031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1 w 21600"/>
                <a:gd name="T13" fmla="*/ 0 h 21600"/>
                <a:gd name="T14" fmla="*/ 21199 w 21600"/>
                <a:gd name="T15" fmla="*/ 1362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0">
              <a:gsLst>
                <a:gs pos="0">
                  <a:srgbClr val="DBE0ED"/>
                </a:gs>
                <a:gs pos="100000">
                  <a:srgbClr val="B0BAD8"/>
                </a:gs>
              </a:gsLst>
              <a:lin ang="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4" name="TextBox 226"/>
            <p:cNvSpPr txBox="1">
              <a:spLocks noChangeArrowheads="1"/>
            </p:cNvSpPr>
            <p:nvPr/>
          </p:nvSpPr>
          <p:spPr bwMode="auto">
            <a:xfrm>
              <a:off x="7885113" y="2224088"/>
              <a:ext cx="748923" cy="2885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罗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斯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福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4400">
                  <a:latin typeface="汉仪太极体简" pitchFamily="2" charset="-122"/>
                  <a:ea typeface="汉仪太极体简" pitchFamily="2" charset="-122"/>
                </a:rPr>
                <a:t>新</a:t>
              </a:r>
              <a:endParaRPr lang="en-US" altLang="zh-CN" sz="4400">
                <a:latin typeface="汉仪太极体简" pitchFamily="2" charset="-122"/>
                <a:ea typeface="汉仪太极体简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政</a:t>
              </a:r>
              <a:endParaRPr lang="zh-CN" altLang="en-US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Group 31"/>
          <p:cNvGrpSpPr/>
          <p:nvPr/>
        </p:nvGrpSpPr>
        <p:grpSpPr bwMode="auto">
          <a:xfrm>
            <a:off x="3126423" y="1918018"/>
            <a:ext cx="360362" cy="342900"/>
            <a:chOff x="2078" y="1680"/>
            <a:chExt cx="1615" cy="1615"/>
          </a:xfrm>
        </p:grpSpPr>
        <p:sp>
          <p:nvSpPr>
            <p:cNvPr id="17446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7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49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2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51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31"/>
          <p:cNvGrpSpPr/>
          <p:nvPr/>
        </p:nvGrpSpPr>
        <p:grpSpPr bwMode="auto">
          <a:xfrm>
            <a:off x="3486785" y="2799080"/>
            <a:ext cx="360363" cy="342900"/>
            <a:chOff x="2078" y="1680"/>
            <a:chExt cx="1615" cy="1615"/>
          </a:xfrm>
        </p:grpSpPr>
        <p:sp>
          <p:nvSpPr>
            <p:cNvPr id="17440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1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43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6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45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31"/>
          <p:cNvGrpSpPr/>
          <p:nvPr/>
        </p:nvGrpSpPr>
        <p:grpSpPr bwMode="auto">
          <a:xfrm>
            <a:off x="3486785" y="3718243"/>
            <a:ext cx="360363" cy="342900"/>
            <a:chOff x="2078" y="1680"/>
            <a:chExt cx="1615" cy="1615"/>
          </a:xfrm>
        </p:grpSpPr>
        <p:sp>
          <p:nvSpPr>
            <p:cNvPr id="17434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5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37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39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6" name="Group 31"/>
          <p:cNvGrpSpPr/>
          <p:nvPr/>
        </p:nvGrpSpPr>
        <p:grpSpPr bwMode="auto">
          <a:xfrm>
            <a:off x="3197860" y="4581843"/>
            <a:ext cx="360363" cy="342900"/>
            <a:chOff x="2078" y="1680"/>
            <a:chExt cx="1615" cy="1615"/>
          </a:xfrm>
        </p:grpSpPr>
        <p:sp>
          <p:nvSpPr>
            <p:cNvPr id="17428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9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31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33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0"/>
          <p:cNvSpPr>
            <a:spLocks noChangeArrowheads="1"/>
          </p:cNvSpPr>
          <p:nvPr/>
        </p:nvSpPr>
        <p:spPr bwMode="auto">
          <a:xfrm>
            <a:off x="755650" y="5157788"/>
            <a:ext cx="3200400" cy="811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富兰克林</a:t>
            </a:r>
            <a:r>
              <a:rPr lang="en-US" altLang="zh-CN" sz="2800" b="1">
                <a:ea typeface="楷体_GB2312" pitchFamily="49" charset="-122"/>
              </a:rPr>
              <a:t>•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罗斯福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(1933</a:t>
            </a:r>
            <a:r>
              <a:rPr lang="en-US" altLang="zh-CN" sz="2400" b="1">
                <a:ea typeface="楷体_GB2312" pitchFamily="49" charset="-122"/>
              </a:rPr>
              <a:t>—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1945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年在任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" cstate="print"/>
          <a:srcRect l="5797" r="8696"/>
          <a:stretch>
            <a:fillRect/>
          </a:stretch>
        </p:blipFill>
        <p:spPr bwMode="auto">
          <a:xfrm>
            <a:off x="4572000" y="1196975"/>
            <a:ext cx="4079875" cy="489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8" name="Picture 5" descr="0000015f"/>
          <p:cNvPicPr>
            <a:picLocks noChangeAspect="1" noChangeArrowheads="1"/>
          </p:cNvPicPr>
          <p:nvPr/>
        </p:nvPicPr>
        <p:blipFill>
          <a:blip r:embed="rId2" cstate="print"/>
          <a:srcRect l="11517" r="14629"/>
          <a:stretch>
            <a:fillRect/>
          </a:stretch>
        </p:blipFill>
        <p:spPr bwMode="auto">
          <a:xfrm>
            <a:off x="1042988" y="1628775"/>
            <a:ext cx="2808287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 bwMode="auto">
          <a:xfrm>
            <a:off x="1342390" y="715010"/>
            <a:ext cx="7132955" cy="5473700"/>
            <a:chOff x="-5536179" y="-288864"/>
            <a:chExt cx="3254297" cy="2699878"/>
          </a:xfrm>
        </p:grpSpPr>
        <p:sp>
          <p:nvSpPr>
            <p:cNvPr id="16" name="矩形 15"/>
            <p:cNvSpPr/>
            <p:nvPr/>
          </p:nvSpPr>
          <p:spPr>
            <a:xfrm>
              <a:off x="-5522243" y="-288864"/>
              <a:ext cx="3240360" cy="26998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/>
                <a:t>luo</a:t>
              </a:r>
              <a:endParaRPr lang="zh-CN" altLang="en-US"/>
            </a:p>
          </p:txBody>
        </p:sp>
        <p:sp>
          <p:nvSpPr>
            <p:cNvPr id="19472" name="TextBox 18"/>
            <p:cNvSpPr txBox="1">
              <a:spLocks noChangeArrowheads="1"/>
            </p:cNvSpPr>
            <p:nvPr/>
          </p:nvSpPr>
          <p:spPr bwMode="auto">
            <a:xfrm>
              <a:off x="-4829580" y="1737557"/>
              <a:ext cx="1782577" cy="2255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   罗斯福总统就职典礼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9471" name="Picture 2" descr="http://www.5i5i.cn/upimg/070811/11VQ3V2P43126.jpg"/>
            <p:cNvPicPr>
              <a:picLocks noChangeAspect="1" noChangeArrowheads="1"/>
            </p:cNvPicPr>
            <p:nvPr/>
          </p:nvPicPr>
          <p:blipFill>
            <a:blip r:embed="rId1" cstate="print"/>
            <a:srcRect t="29263" b="24641"/>
            <a:stretch>
              <a:fillRect/>
            </a:stretch>
          </p:blipFill>
          <p:spPr bwMode="auto">
            <a:xfrm>
              <a:off x="-5536179" y="-288864"/>
              <a:ext cx="3254297" cy="194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TextBox 31"/>
          <p:cNvSpPr txBox="1"/>
          <p:nvPr/>
        </p:nvSpPr>
        <p:spPr bwMode="auto">
          <a:xfrm>
            <a:off x="2930525" y="5183505"/>
            <a:ext cx="403479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首先让我表明我的坚定信念：</a:t>
            </a: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6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我们唯一</a:t>
            </a:r>
            <a:r>
              <a:rPr lang="zh-CN" altLang="en-US" sz="2200" dirty="0">
                <a:solidFill>
                  <a:srgbClr val="C00000"/>
                </a:solidFill>
                <a:latin typeface="汉仪太极体简" pitchFamily="2" charset="-122"/>
                <a:ea typeface="汉仪太极体简" pitchFamily="2" charset="-122"/>
              </a:rPr>
              <a:t>恐惧</a:t>
            </a: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的就是</a:t>
            </a:r>
            <a:r>
              <a:rPr lang="zh-CN" altLang="en-US" sz="2200" dirty="0">
                <a:solidFill>
                  <a:srgbClr val="C00000"/>
                </a:solidFill>
                <a:latin typeface="汉仪太极体简" pitchFamily="2" charset="-122"/>
                <a:ea typeface="汉仪太极体简" pitchFamily="2" charset="-122"/>
              </a:rPr>
              <a:t>恐惧</a:t>
            </a:r>
            <a:r>
              <a:rPr lang="zh-CN" alt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本身。</a:t>
            </a: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TextBox 32"/>
          <p:cNvSpPr txBox="1"/>
          <p:nvPr/>
        </p:nvSpPr>
        <p:spPr>
          <a:xfrm>
            <a:off x="555625" y="1515745"/>
            <a:ext cx="8291195" cy="42570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ts val="4100"/>
              </a:lnSpc>
              <a:defRPr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幸福</a:t>
            </a:r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并不建筑在仅仅拥有金钱上；它建筑在有 所成就引起的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欢乐</a:t>
            </a:r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，创造性工作所激发出的快感。一定不要在疯狂地追求瞬息即逝的利润中，再去忘记劳动给我们带来的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欢乐</a:t>
            </a:r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和精神上的鼓舞。我们在这些暗淡的日子里，所付的代价将是完全值得的，如果我们从中汲取教训，认识到我们不应该听天由命，而应该让命运为我们自己和我们的同胞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服务</a:t>
            </a:r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>
            <a:off x="290620" y="989842"/>
            <a:ext cx="8626445" cy="5154150"/>
            <a:chOff x="-51904" y="545108"/>
            <a:chExt cx="8888152" cy="5695776"/>
          </a:xfrm>
        </p:grpSpPr>
        <p:sp>
          <p:nvSpPr>
            <p:cNvPr id="19466" name="Freeform 6"/>
            <p:cNvSpPr/>
            <p:nvPr/>
          </p:nvSpPr>
          <p:spPr bwMode="gray">
            <a:xfrm>
              <a:off x="107504" y="5085184"/>
              <a:ext cx="1016000" cy="1155700"/>
            </a:xfrm>
            <a:custGeom>
              <a:avLst/>
              <a:gdLst>
                <a:gd name="T0" fmla="*/ 2147483647 w 1104"/>
                <a:gd name="T1" fmla="*/ 2147483647 h 1256"/>
                <a:gd name="T2" fmla="*/ 2147483647 w 1104"/>
                <a:gd name="T3" fmla="*/ 0 h 1256"/>
                <a:gd name="T4" fmla="*/ 0 w 1104"/>
                <a:gd name="T5" fmla="*/ 0 h 1256"/>
                <a:gd name="T6" fmla="*/ 0 w 1104"/>
                <a:gd name="T7" fmla="*/ 2147483647 h 1256"/>
                <a:gd name="T8" fmla="*/ 2147483647 w 1104"/>
                <a:gd name="T9" fmla="*/ 2147483647 h 1256"/>
                <a:gd name="T10" fmla="*/ 2147483647 w 1104"/>
                <a:gd name="T11" fmla="*/ 2147483647 h 1256"/>
                <a:gd name="T12" fmla="*/ 2147483647 w 1104"/>
                <a:gd name="T13" fmla="*/ 2147483647 h 12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4"/>
                <a:gd name="T22" fmla="*/ 0 h 1256"/>
                <a:gd name="T23" fmla="*/ 1104 w 1104"/>
                <a:gd name="T24" fmla="*/ 1256 h 12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4" h="1256">
                  <a:moveTo>
                    <a:pt x="88" y="1160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1256"/>
                  </a:lnTo>
                  <a:lnTo>
                    <a:pt x="1104" y="1256"/>
                  </a:lnTo>
                  <a:lnTo>
                    <a:pt x="1104" y="1160"/>
                  </a:lnTo>
                  <a:lnTo>
                    <a:pt x="88" y="116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50000">
                  <a:srgbClr val="FFF4DF"/>
                </a:gs>
                <a:gs pos="100000">
                  <a:srgbClr val="FFCC66"/>
                </a:gs>
              </a:gsLst>
              <a:lin ang="0" scaled="1"/>
            </a:gradFill>
            <a:ln w="0">
              <a:solidFill>
                <a:srgbClr val="DFE29A"/>
              </a:solidFill>
              <a:round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7" name="Freeform 7"/>
            <p:cNvSpPr/>
            <p:nvPr/>
          </p:nvSpPr>
          <p:spPr bwMode="gray">
            <a:xfrm rot="10800000">
              <a:off x="7820248" y="545108"/>
              <a:ext cx="1016000" cy="1155700"/>
            </a:xfrm>
            <a:custGeom>
              <a:avLst/>
              <a:gdLst>
                <a:gd name="T0" fmla="*/ 2147483647 w 1104"/>
                <a:gd name="T1" fmla="*/ 2147483647 h 1256"/>
                <a:gd name="T2" fmla="*/ 2147483647 w 1104"/>
                <a:gd name="T3" fmla="*/ 0 h 1256"/>
                <a:gd name="T4" fmla="*/ 0 w 1104"/>
                <a:gd name="T5" fmla="*/ 0 h 1256"/>
                <a:gd name="T6" fmla="*/ 0 w 1104"/>
                <a:gd name="T7" fmla="*/ 2147483647 h 1256"/>
                <a:gd name="T8" fmla="*/ 2147483647 w 1104"/>
                <a:gd name="T9" fmla="*/ 2147483647 h 1256"/>
                <a:gd name="T10" fmla="*/ 2147483647 w 1104"/>
                <a:gd name="T11" fmla="*/ 2147483647 h 1256"/>
                <a:gd name="T12" fmla="*/ 2147483647 w 1104"/>
                <a:gd name="T13" fmla="*/ 2147483647 h 12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4"/>
                <a:gd name="T22" fmla="*/ 0 h 1256"/>
                <a:gd name="T23" fmla="*/ 1104 w 1104"/>
                <a:gd name="T24" fmla="*/ 1256 h 12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4" h="1256">
                  <a:moveTo>
                    <a:pt x="88" y="1160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1256"/>
                  </a:lnTo>
                  <a:lnTo>
                    <a:pt x="1104" y="1256"/>
                  </a:lnTo>
                  <a:lnTo>
                    <a:pt x="1104" y="1160"/>
                  </a:lnTo>
                  <a:lnTo>
                    <a:pt x="88" y="1160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50000">
                  <a:srgbClr val="FFF4DF"/>
                </a:gs>
                <a:gs pos="100000">
                  <a:srgbClr val="FFCC66"/>
                </a:gs>
              </a:gsLst>
              <a:lin ang="0" scaled="1"/>
            </a:gradFill>
            <a:ln w="0">
              <a:solidFill>
                <a:srgbClr val="DFE29A"/>
              </a:solidFill>
              <a:round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 bwMode="auto">
            <a:xfrm>
              <a:off x="964294" y="620713"/>
              <a:ext cx="5129213" cy="639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defRPr/>
              </a:pPr>
              <a:r>
                <a: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这是国家授受圣职的日子。</a:t>
              </a:r>
              <a:endPara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9469" name="Picture 31" descr="http://img.cool80.com/i/png/345/04.pn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-51904" y="548680"/>
              <a:ext cx="93610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2150110" y="835660"/>
            <a:ext cx="5379720" cy="4311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60"/>
          <p:cNvGrpSpPr/>
          <p:nvPr/>
        </p:nvGrpSpPr>
        <p:grpSpPr bwMode="auto">
          <a:xfrm>
            <a:off x="466090" y="1280795"/>
            <a:ext cx="8239760" cy="4945262"/>
            <a:chOff x="250825" y="951309"/>
            <a:chExt cx="8893175" cy="5774408"/>
          </a:xfrm>
        </p:grpSpPr>
        <p:sp>
          <p:nvSpPr>
            <p:cNvPr id="20487" name="TextBox 12"/>
            <p:cNvSpPr txBox="1">
              <a:spLocks noChangeArrowheads="1"/>
            </p:cNvSpPr>
            <p:nvPr/>
          </p:nvSpPr>
          <p:spPr bwMode="auto">
            <a:xfrm>
              <a:off x="1403350" y="3929335"/>
              <a:ext cx="1114425" cy="7473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b="1"/>
                <a:t>炉边谈话</a:t>
              </a:r>
              <a:endParaRPr lang="zh-CN" altLang="en-US"/>
            </a:p>
          </p:txBody>
        </p:sp>
        <p:pic>
          <p:nvPicPr>
            <p:cNvPr id="20488" name="Picture 55" descr="MPj0414115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348038" y="3286397"/>
              <a:ext cx="1649412" cy="107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115"/>
            <p:cNvGrpSpPr/>
            <p:nvPr/>
          </p:nvGrpSpPr>
          <p:grpSpPr bwMode="auto">
            <a:xfrm>
              <a:off x="3749675" y="951309"/>
              <a:ext cx="2128838" cy="1325563"/>
              <a:chOff x="3748943" y="692696"/>
              <a:chExt cx="2129488" cy="1325637"/>
            </a:xfrm>
          </p:grpSpPr>
          <p:pic>
            <p:nvPicPr>
              <p:cNvPr id="20548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425" t="11348" r="79095" b="69661"/>
              <a:stretch>
                <a:fillRect/>
              </a:stretch>
            </p:blipFill>
            <p:spPr bwMode="auto">
              <a:xfrm>
                <a:off x="3748943" y="692696"/>
                <a:ext cx="1646113" cy="132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49" name="Text Box 4"/>
              <p:cNvSpPr txBox="1">
                <a:spLocks noChangeArrowheads="1"/>
              </p:cNvSpPr>
              <p:nvPr/>
            </p:nvSpPr>
            <p:spPr bwMode="auto">
              <a:xfrm>
                <a:off x="3779912" y="1412776"/>
                <a:ext cx="2098519" cy="605071"/>
              </a:xfrm>
              <a:prstGeom prst="rect">
                <a:avLst/>
              </a:prstGeom>
              <a:solidFill>
                <a:schemeClr val="bg1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800">
                    <a:latin typeface="汉仪粗圆简" pitchFamily="49" charset="-122"/>
                    <a:ea typeface="汉仪粗圆简" pitchFamily="49" charset="-122"/>
                  </a:rPr>
                  <a:t>银行</a:t>
                </a:r>
                <a:endParaRPr lang="zh-CN" altLang="en-US" sz="2800">
                  <a:latin typeface="汉仪粗圆简" pitchFamily="49" charset="-122"/>
                  <a:ea typeface="汉仪粗圆简" pitchFamily="49" charset="-122"/>
                </a:endParaRPr>
              </a:p>
            </p:txBody>
          </p:sp>
        </p:grpSp>
        <p:sp>
          <p:nvSpPr>
            <p:cNvPr id="20490" name="Text Box 5"/>
            <p:cNvSpPr txBox="1">
              <a:spLocks noChangeArrowheads="1"/>
            </p:cNvSpPr>
            <p:nvPr/>
          </p:nvSpPr>
          <p:spPr bwMode="auto">
            <a:xfrm>
              <a:off x="3059113" y="3443560"/>
              <a:ext cx="1512887" cy="1245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C00000"/>
                  </a:solidFill>
                  <a:latin typeface="汉仪粗圆简" pitchFamily="49" charset="-122"/>
                  <a:ea typeface="汉仪粗圆简" pitchFamily="49" charset="-122"/>
                </a:rPr>
                <a:t>  市场</a:t>
              </a:r>
              <a:endParaRPr lang="zh-CN" altLang="en-US" sz="3200">
                <a:solidFill>
                  <a:srgbClr val="C00000"/>
                </a:solidFill>
                <a:latin typeface="汉仪粗圆简" pitchFamily="49" charset="-122"/>
                <a:ea typeface="汉仪粗圆简" pitchFamily="49" charset="-122"/>
              </a:endParaRPr>
            </a:p>
          </p:txBody>
        </p:sp>
        <p:grpSp>
          <p:nvGrpSpPr>
            <p:cNvPr id="4" name="组合 116"/>
            <p:cNvGrpSpPr/>
            <p:nvPr/>
          </p:nvGrpSpPr>
          <p:grpSpPr bwMode="auto">
            <a:xfrm>
              <a:off x="7005638" y="2418035"/>
              <a:ext cx="2138362" cy="2477331"/>
              <a:chOff x="7006208" y="2204864"/>
              <a:chExt cx="2137792" cy="2477218"/>
            </a:xfrm>
          </p:grpSpPr>
          <p:pic>
            <p:nvPicPr>
              <p:cNvPr id="20546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3311" r="32837" b="72862"/>
              <a:stretch>
                <a:fillRect/>
              </a:stretch>
            </p:blipFill>
            <p:spPr bwMode="auto">
              <a:xfrm>
                <a:off x="7006208" y="2204864"/>
                <a:ext cx="2137792" cy="1905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47" name="Text Box 7"/>
              <p:cNvSpPr txBox="1">
                <a:spLocks noChangeArrowheads="1"/>
              </p:cNvSpPr>
              <p:nvPr/>
            </p:nvSpPr>
            <p:spPr bwMode="auto">
              <a:xfrm>
                <a:off x="7452320" y="4077072"/>
                <a:ext cx="1399013" cy="605010"/>
              </a:xfrm>
              <a:prstGeom prst="rect">
                <a:avLst/>
              </a:prstGeom>
              <a:solidFill>
                <a:schemeClr val="bg1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汉仪粗圆简" pitchFamily="49" charset="-122"/>
                    <a:ea typeface="汉仪粗圆简" pitchFamily="49" charset="-122"/>
                  </a:rPr>
                  <a:t> 企业</a:t>
                </a:r>
                <a:endParaRPr lang="zh-CN" altLang="en-US" sz="2800">
                  <a:latin typeface="汉仪粗圆简" pitchFamily="49" charset="-122"/>
                  <a:ea typeface="汉仪粗圆简" pitchFamily="49" charset="-122"/>
                </a:endParaRPr>
              </a:p>
            </p:txBody>
          </p:sp>
        </p:grpSp>
        <p:sp>
          <p:nvSpPr>
            <p:cNvPr id="22" name="Text Box 28"/>
            <p:cNvSpPr txBox="1">
              <a:spLocks noChangeArrowheads="1"/>
            </p:cNvSpPr>
            <p:nvPr/>
          </p:nvSpPr>
          <p:spPr bwMode="auto">
            <a:xfrm>
              <a:off x="4212134" y="2121118"/>
              <a:ext cx="1223962" cy="676218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汉仪粗圆简" pitchFamily="49" charset="-122"/>
                  <a:ea typeface="汉仪粗圆简" pitchFamily="49" charset="-122"/>
                </a:rPr>
                <a:t>倒闭</a:t>
              </a:r>
              <a:endPara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endParaRPr>
            </a:p>
          </p:txBody>
        </p:sp>
        <p:sp>
          <p:nvSpPr>
            <p:cNvPr id="23" name="Text Box 29"/>
            <p:cNvSpPr txBox="1">
              <a:spLocks noChangeArrowheads="1"/>
            </p:cNvSpPr>
            <p:nvPr/>
          </p:nvSpPr>
          <p:spPr bwMode="auto">
            <a:xfrm>
              <a:off x="7452320" y="4785414"/>
              <a:ext cx="1278309" cy="1245665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汉仪粗圆简" pitchFamily="49" charset="-122"/>
                  <a:ea typeface="汉仪粗圆简" pitchFamily="49" charset="-122"/>
                </a:rPr>
                <a:t> 破产</a:t>
              </a:r>
              <a:endPara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endParaRPr>
            </a:p>
          </p:txBody>
        </p:sp>
        <p:sp>
          <p:nvSpPr>
            <p:cNvPr id="24" name="Text Box 30"/>
            <p:cNvSpPr txBox="1">
              <a:spLocks noChangeArrowheads="1"/>
            </p:cNvSpPr>
            <p:nvPr/>
          </p:nvSpPr>
          <p:spPr bwMode="auto">
            <a:xfrm>
              <a:off x="3348608" y="4074045"/>
              <a:ext cx="1295400" cy="676218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汉仪粗圆简" pitchFamily="49" charset="-122"/>
                  <a:ea typeface="汉仪粗圆简" pitchFamily="49" charset="-122"/>
                </a:rPr>
                <a:t>萧条</a:t>
              </a:r>
              <a:endPara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endParaRPr>
            </a:p>
          </p:txBody>
        </p:sp>
        <p:sp>
          <p:nvSpPr>
            <p:cNvPr id="20501" name="Text Box 32"/>
            <p:cNvSpPr txBox="1">
              <a:spLocks noChangeArrowheads="1"/>
            </p:cNvSpPr>
            <p:nvPr/>
          </p:nvSpPr>
          <p:spPr bwMode="auto">
            <a:xfrm>
              <a:off x="3995738" y="5874022"/>
              <a:ext cx="1152525" cy="462675"/>
            </a:xfrm>
            <a:prstGeom prst="rect">
              <a:avLst/>
            </a:prstGeom>
            <a:solidFill>
              <a:srgbClr val="FFFF00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solidFill>
                    <a:srgbClr val="33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崩盘</a:t>
              </a:r>
              <a:endParaRPr lang="zh-CN" altLang="en-US" sz="2000">
                <a:solidFill>
                  <a:srgbClr val="3366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5" name="组合 117"/>
            <p:cNvGrpSpPr/>
            <p:nvPr/>
          </p:nvGrpSpPr>
          <p:grpSpPr bwMode="auto">
            <a:xfrm>
              <a:off x="250825" y="3253060"/>
              <a:ext cx="1225550" cy="1281984"/>
              <a:chOff x="0" y="3040062"/>
              <a:chExt cx="1224136" cy="1282027"/>
            </a:xfrm>
          </p:grpSpPr>
          <p:sp>
            <p:nvSpPr>
              <p:cNvPr id="20542" name="Text Box 3"/>
              <p:cNvSpPr txBox="1">
                <a:spLocks noChangeArrowheads="1"/>
              </p:cNvSpPr>
              <p:nvPr/>
            </p:nvSpPr>
            <p:spPr bwMode="auto">
              <a:xfrm>
                <a:off x="0" y="3717032"/>
                <a:ext cx="1224136" cy="605057"/>
              </a:xfrm>
              <a:prstGeom prst="rect">
                <a:avLst/>
              </a:prstGeom>
              <a:solidFill>
                <a:schemeClr val="bg1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汉仪粗圆简" pitchFamily="49" charset="-122"/>
                    <a:ea typeface="汉仪粗圆简" pitchFamily="49" charset="-122"/>
                  </a:rPr>
                  <a:t> 民众</a:t>
                </a:r>
                <a:endParaRPr lang="zh-CN" altLang="en-US" sz="2800">
                  <a:latin typeface="汉仪粗圆简" pitchFamily="49" charset="-122"/>
                  <a:ea typeface="汉仪粗圆简" pitchFamily="49" charset="-122"/>
                </a:endParaRPr>
              </a:p>
            </p:txBody>
          </p:sp>
          <p:grpSp>
            <p:nvGrpSpPr>
              <p:cNvPr id="6" name="组合 113"/>
              <p:cNvGrpSpPr/>
              <p:nvPr/>
            </p:nvGrpSpPr>
            <p:grpSpPr bwMode="auto">
              <a:xfrm>
                <a:off x="0" y="3040062"/>
                <a:ext cx="1047328" cy="777875"/>
                <a:chOff x="6946453" y="-1013991"/>
                <a:chExt cx="1047328" cy="777875"/>
              </a:xfrm>
            </p:grpSpPr>
            <p:pic>
              <p:nvPicPr>
                <p:cNvPr id="20544" name="Picture 7" descr="MCj04316400000[1]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371481" y="-1013991"/>
                  <a:ext cx="622300" cy="6223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545" name="Picture 33" descr="MCj04316410000[1]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 flipH="1">
                  <a:off x="6946453" y="-858416"/>
                  <a:ext cx="622300" cy="6223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7" name="组合 114"/>
            <p:cNvGrpSpPr/>
            <p:nvPr/>
          </p:nvGrpSpPr>
          <p:grpSpPr bwMode="auto">
            <a:xfrm>
              <a:off x="3563938" y="5297760"/>
              <a:ext cx="1728787" cy="1427957"/>
              <a:chOff x="-1728192" y="5486400"/>
              <a:chExt cx="1728192" cy="1427957"/>
            </a:xfrm>
          </p:grpSpPr>
          <p:pic>
            <p:nvPicPr>
              <p:cNvPr id="20540" name="Picture 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2609" t="7500" r="66957" b="47501"/>
              <a:stretch>
                <a:fillRect/>
              </a:stretch>
            </p:blipFill>
            <p:spPr bwMode="auto">
              <a:xfrm>
                <a:off x="-1728192" y="5486400"/>
                <a:ext cx="1728192" cy="1371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41" name="Text Box 6"/>
              <p:cNvSpPr txBox="1">
                <a:spLocks noChangeArrowheads="1"/>
              </p:cNvSpPr>
              <p:nvPr/>
            </p:nvSpPr>
            <p:spPr bwMode="auto">
              <a:xfrm>
                <a:off x="-1404664" y="6309320"/>
                <a:ext cx="1188493" cy="605037"/>
              </a:xfrm>
              <a:prstGeom prst="rect">
                <a:avLst/>
              </a:prstGeom>
              <a:solidFill>
                <a:schemeClr val="bg1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>
                    <a:latin typeface="汉仪粗圆简" pitchFamily="49" charset="-122"/>
                    <a:ea typeface="汉仪粗圆简" pitchFamily="49" charset="-122"/>
                  </a:rPr>
                  <a:t> 股市</a:t>
                </a:r>
                <a:endParaRPr lang="zh-CN" altLang="en-US" sz="2800">
                  <a:latin typeface="汉仪粗圆简" pitchFamily="49" charset="-122"/>
                  <a:ea typeface="汉仪粗圆简" pitchFamily="49" charset="-122"/>
                </a:endParaRPr>
              </a:p>
            </p:txBody>
          </p:sp>
        </p:grpSp>
        <p:grpSp>
          <p:nvGrpSpPr>
            <p:cNvPr id="8" name="组合 147"/>
            <p:cNvGrpSpPr/>
            <p:nvPr/>
          </p:nvGrpSpPr>
          <p:grpSpPr bwMode="auto">
            <a:xfrm>
              <a:off x="1282700" y="4505644"/>
              <a:ext cx="2232025" cy="1223936"/>
              <a:chOff x="1282325" y="4293143"/>
              <a:chExt cx="2232025" cy="1224109"/>
            </a:xfrm>
          </p:grpSpPr>
          <p:sp>
            <p:nvSpPr>
              <p:cNvPr id="20538" name="Text Box 9"/>
              <p:cNvSpPr txBox="1">
                <a:spLocks noChangeArrowheads="1"/>
              </p:cNvSpPr>
              <p:nvPr/>
            </p:nvSpPr>
            <p:spPr bwMode="auto">
              <a:xfrm rot="1937758">
                <a:off x="1282325" y="4493625"/>
                <a:ext cx="2232025" cy="53393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大量投资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36" name="直接箭头连接符 35"/>
              <p:cNvCxnSpPr/>
              <p:nvPr/>
            </p:nvCxnSpPr>
            <p:spPr>
              <a:xfrm>
                <a:off x="1331538" y="4293143"/>
                <a:ext cx="1944687" cy="122410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148"/>
            <p:cNvGrpSpPr/>
            <p:nvPr/>
          </p:nvGrpSpPr>
          <p:grpSpPr bwMode="auto">
            <a:xfrm>
              <a:off x="5313363" y="4434208"/>
              <a:ext cx="2138362" cy="1466818"/>
              <a:chOff x="5313141" y="4221136"/>
              <a:chExt cx="2139179" cy="1466550"/>
            </a:xfrm>
          </p:grpSpPr>
          <p:sp>
            <p:nvSpPr>
              <p:cNvPr id="20536" name="Text Box 11"/>
              <p:cNvSpPr txBox="1">
                <a:spLocks noChangeArrowheads="1"/>
              </p:cNvSpPr>
              <p:nvPr/>
            </p:nvSpPr>
            <p:spPr bwMode="auto">
              <a:xfrm rot="-2128682">
                <a:off x="5313141" y="4582770"/>
                <a:ext cx="1997500" cy="533759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刺激</a:t>
                </a:r>
                <a:r>
                  <a:rPr lang="zh-CN" altLang="en-US" sz="2400" b="1">
                    <a:solidFill>
                      <a:srgbClr val="C000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生产</a:t>
                </a:r>
                <a:endParaRPr lang="zh-CN" altLang="en-US" sz="2400" b="1">
                  <a:solidFill>
                    <a:srgbClr val="C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39" name="直接箭头连接符 38"/>
              <p:cNvCxnSpPr/>
              <p:nvPr/>
            </p:nvCxnSpPr>
            <p:spPr>
              <a:xfrm flipV="1">
                <a:off x="5579943" y="4221136"/>
                <a:ext cx="1872377" cy="14665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157"/>
            <p:cNvGrpSpPr/>
            <p:nvPr/>
          </p:nvGrpSpPr>
          <p:grpSpPr bwMode="auto">
            <a:xfrm>
              <a:off x="5267325" y="2202232"/>
              <a:ext cx="2257425" cy="1295372"/>
              <a:chOff x="5267323" y="1988937"/>
              <a:chExt cx="2257005" cy="1296116"/>
            </a:xfrm>
          </p:grpSpPr>
          <p:sp>
            <p:nvSpPr>
              <p:cNvPr id="20534" name="Text Box 13"/>
              <p:cNvSpPr txBox="1">
                <a:spLocks noChangeArrowheads="1"/>
              </p:cNvSpPr>
              <p:nvPr/>
            </p:nvSpPr>
            <p:spPr bwMode="auto">
              <a:xfrm rot="2078150">
                <a:off x="5267323" y="2376082"/>
                <a:ext cx="1760008" cy="534163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大量贷款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42" name="直接箭头连接符 41"/>
              <p:cNvCxnSpPr/>
              <p:nvPr/>
            </p:nvCxnSpPr>
            <p:spPr>
              <a:xfrm>
                <a:off x="5651427" y="1988937"/>
                <a:ext cx="1872901" cy="12961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49"/>
            <p:cNvGrpSpPr/>
            <p:nvPr/>
          </p:nvGrpSpPr>
          <p:grpSpPr bwMode="auto">
            <a:xfrm>
              <a:off x="5148263" y="3395935"/>
              <a:ext cx="2016125" cy="960942"/>
              <a:chOff x="5148064" y="3183359"/>
              <a:chExt cx="2016224" cy="960324"/>
            </a:xfrm>
          </p:grpSpPr>
          <p:cxnSp>
            <p:nvCxnSpPr>
              <p:cNvPr id="44" name="直接箭头连接符 43"/>
              <p:cNvCxnSpPr/>
              <p:nvPr/>
            </p:nvCxnSpPr>
            <p:spPr>
              <a:xfrm rot="10800000">
                <a:off x="5148064" y="3572108"/>
                <a:ext cx="2016224" cy="158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33" name="Text Box 15"/>
              <p:cNvSpPr txBox="1">
                <a:spLocks noChangeArrowheads="1"/>
              </p:cNvSpPr>
              <p:nvPr/>
            </p:nvSpPr>
            <p:spPr bwMode="auto">
              <a:xfrm>
                <a:off x="5436393" y="3183359"/>
                <a:ext cx="1439863" cy="960324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扩大供应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2" name="组合 150"/>
            <p:cNvGrpSpPr/>
            <p:nvPr/>
          </p:nvGrpSpPr>
          <p:grpSpPr bwMode="auto">
            <a:xfrm>
              <a:off x="1476375" y="3395935"/>
              <a:ext cx="1798638" cy="533856"/>
              <a:chOff x="1475656" y="3183359"/>
              <a:chExt cx="1799208" cy="533513"/>
            </a:xfrm>
          </p:grpSpPr>
          <p:cxnSp>
            <p:nvCxnSpPr>
              <p:cNvPr id="47" name="直接箭头连接符 46"/>
              <p:cNvCxnSpPr/>
              <p:nvPr/>
            </p:nvCxnSpPr>
            <p:spPr>
              <a:xfrm>
                <a:off x="1475656" y="3643499"/>
                <a:ext cx="1584827" cy="158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20531" name="Text Box 17"/>
              <p:cNvSpPr txBox="1">
                <a:spLocks noChangeArrowheads="1"/>
              </p:cNvSpPr>
              <p:nvPr/>
            </p:nvSpPr>
            <p:spPr bwMode="auto">
              <a:xfrm>
                <a:off x="1547664" y="3183359"/>
                <a:ext cx="1727200" cy="533513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C000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消费</a:t>
                </a: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降低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3" name="组合 151"/>
            <p:cNvGrpSpPr/>
            <p:nvPr/>
          </p:nvGrpSpPr>
          <p:grpSpPr bwMode="auto">
            <a:xfrm>
              <a:off x="5219700" y="3929335"/>
              <a:ext cx="2089150" cy="533856"/>
              <a:chOff x="5220072" y="3717032"/>
              <a:chExt cx="2088232" cy="533513"/>
            </a:xfrm>
          </p:grpSpPr>
          <p:sp>
            <p:nvSpPr>
              <p:cNvPr id="20528" name="Text Box 19"/>
              <p:cNvSpPr txBox="1">
                <a:spLocks noChangeArrowheads="1"/>
              </p:cNvSpPr>
              <p:nvPr/>
            </p:nvSpPr>
            <p:spPr bwMode="auto">
              <a:xfrm>
                <a:off x="5436741" y="3717032"/>
                <a:ext cx="1871563" cy="533513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利润降低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51" name="直接箭头连接符 50"/>
              <p:cNvCxnSpPr/>
              <p:nvPr/>
            </p:nvCxnSpPr>
            <p:spPr>
              <a:xfrm>
                <a:off x="5220072" y="3717091"/>
                <a:ext cx="2016826" cy="158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52"/>
            <p:cNvGrpSpPr/>
            <p:nvPr/>
          </p:nvGrpSpPr>
          <p:grpSpPr bwMode="auto">
            <a:xfrm>
              <a:off x="5724525" y="2057772"/>
              <a:ext cx="1982788" cy="1223936"/>
              <a:chOff x="5724128" y="1844924"/>
              <a:chExt cx="1983033" cy="1224109"/>
            </a:xfrm>
          </p:grpSpPr>
          <p:sp>
            <p:nvSpPr>
              <p:cNvPr id="20526" name="Text Box 21"/>
              <p:cNvSpPr txBox="1">
                <a:spLocks noChangeArrowheads="1"/>
              </p:cNvSpPr>
              <p:nvPr/>
            </p:nvSpPr>
            <p:spPr bwMode="auto">
              <a:xfrm rot="2115265">
                <a:off x="5987758" y="2054923"/>
                <a:ext cx="1719403" cy="53393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无力偿还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54" name="直接箭头连接符 53"/>
              <p:cNvCxnSpPr/>
              <p:nvPr/>
            </p:nvCxnSpPr>
            <p:spPr>
              <a:xfrm rot="10800000">
                <a:off x="5724128" y="1844924"/>
                <a:ext cx="1786159" cy="122410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53"/>
            <p:cNvGrpSpPr/>
            <p:nvPr/>
          </p:nvGrpSpPr>
          <p:grpSpPr bwMode="auto">
            <a:xfrm>
              <a:off x="5724525" y="4650104"/>
              <a:ext cx="2119313" cy="1368395"/>
              <a:chOff x="5724128" y="4437156"/>
              <a:chExt cx="2120365" cy="1368122"/>
            </a:xfrm>
          </p:grpSpPr>
          <p:sp>
            <p:nvSpPr>
              <p:cNvPr id="20524" name="Text Box 23"/>
              <p:cNvSpPr txBox="1">
                <a:spLocks noChangeArrowheads="1"/>
              </p:cNvSpPr>
              <p:nvPr/>
            </p:nvSpPr>
            <p:spPr bwMode="auto">
              <a:xfrm rot="-2343001">
                <a:off x="6026522" y="4958202"/>
                <a:ext cx="1817971" cy="533750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股票贬值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57" name="直接箭头连接符 56"/>
              <p:cNvCxnSpPr/>
              <p:nvPr/>
            </p:nvCxnSpPr>
            <p:spPr>
              <a:xfrm rot="10800000" flipV="1">
                <a:off x="5724128" y="4437156"/>
                <a:ext cx="1799531" cy="136812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4"/>
            <p:cNvGrpSpPr/>
            <p:nvPr/>
          </p:nvGrpSpPr>
          <p:grpSpPr bwMode="auto">
            <a:xfrm>
              <a:off x="1187450" y="4650104"/>
              <a:ext cx="2084388" cy="1248403"/>
              <a:chOff x="1187624" y="4437156"/>
              <a:chExt cx="2084378" cy="1248183"/>
            </a:xfrm>
          </p:grpSpPr>
          <p:sp>
            <p:nvSpPr>
              <p:cNvPr id="20522" name="Text Box 25"/>
              <p:cNvSpPr txBox="1">
                <a:spLocks noChangeArrowheads="1"/>
              </p:cNvSpPr>
              <p:nvPr/>
            </p:nvSpPr>
            <p:spPr bwMode="auto">
              <a:xfrm rot="1885627">
                <a:off x="1230231" y="5151577"/>
                <a:ext cx="2041771" cy="53376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财富缩水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60" name="直接箭头连接符 59"/>
              <p:cNvCxnSpPr/>
              <p:nvPr/>
            </p:nvCxnSpPr>
            <p:spPr>
              <a:xfrm rot="10800000">
                <a:off x="1187624" y="4437156"/>
                <a:ext cx="1800216" cy="115229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55"/>
            <p:cNvGrpSpPr/>
            <p:nvPr/>
          </p:nvGrpSpPr>
          <p:grpSpPr bwMode="auto">
            <a:xfrm>
              <a:off x="1420813" y="1913313"/>
              <a:ext cx="1855787" cy="1224384"/>
              <a:chOff x="1420471" y="1700911"/>
              <a:chExt cx="1855385" cy="1224558"/>
            </a:xfrm>
          </p:grpSpPr>
          <p:sp>
            <p:nvSpPr>
              <p:cNvPr id="20520" name="Text Box 27"/>
              <p:cNvSpPr txBox="1">
                <a:spLocks noChangeArrowheads="1"/>
              </p:cNvSpPr>
              <p:nvPr/>
            </p:nvSpPr>
            <p:spPr bwMode="auto">
              <a:xfrm rot="-2133726">
                <a:off x="1420471" y="1964391"/>
                <a:ext cx="1439862" cy="961078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挤兑存款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63" name="直接箭头连接符 62"/>
              <p:cNvCxnSpPr/>
              <p:nvPr/>
            </p:nvCxnSpPr>
            <p:spPr>
              <a:xfrm flipV="1">
                <a:off x="1620453" y="1700911"/>
                <a:ext cx="1655403" cy="122410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64" name="Text Box 32"/>
            <p:cNvSpPr txBox="1">
              <a:spLocks noChangeArrowheads="1"/>
            </p:cNvSpPr>
            <p:nvPr/>
          </p:nvSpPr>
          <p:spPr bwMode="auto">
            <a:xfrm>
              <a:off x="4931643" y="6018261"/>
              <a:ext cx="1152525" cy="676218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汉仪粗圆简" pitchFamily="49" charset="-122"/>
                  <a:ea typeface="汉仪粗圆简" pitchFamily="49" charset="-122"/>
                </a:rPr>
                <a:t>崩盘</a:t>
              </a:r>
              <a:endPara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endParaRPr>
            </a:p>
          </p:txBody>
        </p:sp>
        <p:sp>
          <p:nvSpPr>
            <p:cNvPr id="65" name="Text Box 31"/>
            <p:cNvSpPr txBox="1">
              <a:spLocks noChangeArrowheads="1"/>
            </p:cNvSpPr>
            <p:nvPr/>
          </p:nvSpPr>
          <p:spPr bwMode="auto">
            <a:xfrm>
              <a:off x="323528" y="4434085"/>
              <a:ext cx="1116013" cy="676218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汉仪粗圆简" pitchFamily="49" charset="-122"/>
                  <a:ea typeface="汉仪粗圆简" pitchFamily="49" charset="-122"/>
                </a:rPr>
                <a:t>失业</a:t>
              </a:r>
              <a:endParaRPr lang="zh-CN" altLang="en-US" sz="3200">
                <a:solidFill>
                  <a:schemeClr val="bg1"/>
                </a:solidFill>
                <a:latin typeface="汉仪粗圆简" pitchFamily="49" charset="-122"/>
                <a:ea typeface="汉仪粗圆简" pitchFamily="49" charset="-122"/>
              </a:endParaRPr>
            </a:p>
          </p:txBody>
        </p:sp>
      </p:grpSp>
      <p:pic>
        <p:nvPicPr>
          <p:cNvPr id="20484" name="Picture 6" descr="J:\PNG\062663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78" y="978218"/>
            <a:ext cx="935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6" descr="J:\PNG\CS3_CheckMark_00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55390" y="1316673"/>
            <a:ext cx="10318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877820" y="764540"/>
            <a:ext cx="356108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汉仪太极体简" pitchFamily="2" charset="-122"/>
                <a:ea typeface="汉仪太极体简" pitchFamily="2" charset="-122"/>
              </a:rPr>
              <a:t>新政</a:t>
            </a:r>
            <a:r>
              <a:rPr lang="zh-CN" altLang="zh-CN" sz="2800">
                <a:solidFill>
                  <a:srgbClr val="C00000"/>
                </a:solidFill>
                <a:latin typeface="汉仪太极体简" pitchFamily="2" charset="-122"/>
                <a:ea typeface="汉仪太极体简" pitchFamily="2" charset="-122"/>
              </a:rPr>
              <a:t>：</a:t>
            </a:r>
            <a:r>
              <a:rPr lang="zh-CN" altLang="zh-CN" sz="2800">
                <a:solidFill>
                  <a:srgbClr val="C00000"/>
                </a:solidFill>
                <a:latin typeface="汉仪粗圆简" pitchFamily="49" charset="-122"/>
                <a:ea typeface="汉仪粗圆简" pitchFamily="49" charset="-122"/>
              </a:rPr>
              <a:t>国家干预经济</a:t>
            </a:r>
            <a:r>
              <a:rPr lang="en-US" altLang="zh-CN" sz="2800">
                <a:solidFill>
                  <a:srgbClr val="C00000"/>
                </a:solidFill>
                <a:latin typeface="汉仪粗圆简" pitchFamily="49" charset="-122"/>
                <a:ea typeface="汉仪粗圆简" pitchFamily="49" charset="-122"/>
              </a:rPr>
              <a:t> </a:t>
            </a:r>
            <a:endParaRPr lang="zh-CN" altLang="en-US" sz="2800">
              <a:solidFill>
                <a:srgbClr val="C00000"/>
              </a:solidFill>
              <a:latin typeface="汉仪粗圆简" pitchFamily="49" charset="-122"/>
              <a:ea typeface="汉仪粗圆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/>
          <p:cNvSpPr txBox="1">
            <a:spLocks noChangeArrowheads="1"/>
          </p:cNvSpPr>
          <p:nvPr/>
        </p:nvSpPr>
        <p:spPr bwMode="auto">
          <a:xfrm>
            <a:off x="2235200" y="2191385"/>
            <a:ext cx="4713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/>
              <a:t>——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生产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相对过剩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的危机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3024188" y="2911475"/>
            <a:ext cx="3276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消费（购买力）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148" name="矩形 10"/>
          <p:cNvSpPr>
            <a:spLocks noChangeArrowheads="1"/>
          </p:cNvSpPr>
          <p:nvPr/>
        </p:nvSpPr>
        <p:spPr bwMode="auto">
          <a:xfrm>
            <a:off x="579438" y="2263458"/>
            <a:ext cx="182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汉真广标" pitchFamily="49" charset="-122"/>
                <a:ea typeface="汉真广标" pitchFamily="49" charset="-122"/>
              </a:rPr>
              <a:t>经济危机</a:t>
            </a:r>
            <a:endParaRPr lang="zh-CN" altLang="en-US" sz="3200"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288925" y="857250"/>
            <a:ext cx="216217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情境引入</a:t>
            </a:r>
            <a:endParaRPr lang="zh-CN" altLang="en-US" sz="32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5luosifu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996950"/>
            <a:ext cx="3240087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1" descr="d:\我的文档\桌面\Scan\20110211_124147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64691" t="9608" r="4089" b="31673"/>
          <a:stretch>
            <a:fillRect/>
          </a:stretch>
        </p:blipFill>
        <p:spPr bwMode="auto">
          <a:xfrm>
            <a:off x="4572000" y="836613"/>
            <a:ext cx="3097213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431800" y="3933825"/>
            <a:ext cx="8280400" cy="22479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有一个因素要比货币更为重要，比黄金更宝贵，这就是人民的</a:t>
            </a:r>
            <a:r>
              <a:rPr lang="zh-CN" altLang="zh-CN" sz="2800" dirty="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信心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。执行我们的计划，其成功的要素就是信心和勇气。你们大家一定要有信念，一定不要听信谣言和妄加猜测而惊慌失措，我们要</a:t>
            </a:r>
            <a:r>
              <a:rPr lang="zh-CN" altLang="zh-CN" sz="2800" dirty="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团结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起来</a:t>
            </a:r>
            <a:r>
              <a:rPr lang="zh-CN" altLang="zh-CN" sz="2800" dirty="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战胜恐惧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TextBox 10"/>
          <p:cNvSpPr txBox="1">
            <a:spLocks noChangeArrowheads="1"/>
          </p:cNvSpPr>
          <p:nvPr/>
        </p:nvSpPr>
        <p:spPr bwMode="auto">
          <a:xfrm>
            <a:off x="1476375" y="3429000"/>
            <a:ext cx="1524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炉边谈话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Box 83"/>
          <p:cNvSpPr txBox="1">
            <a:spLocks noChangeArrowheads="1"/>
          </p:cNvSpPr>
          <p:nvPr/>
        </p:nvSpPr>
        <p:spPr bwMode="auto">
          <a:xfrm>
            <a:off x="288925" y="1126173"/>
            <a:ext cx="2347913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减少盲目生产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和生产过剩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47"/>
          <p:cNvGrpSpPr/>
          <p:nvPr/>
        </p:nvGrpSpPr>
        <p:grpSpPr bwMode="auto">
          <a:xfrm>
            <a:off x="509270" y="2494280"/>
            <a:ext cx="8491220" cy="3610610"/>
            <a:chOff x="0" y="2852936"/>
            <a:chExt cx="9144000" cy="4005064"/>
          </a:xfrm>
        </p:grpSpPr>
        <p:sp>
          <p:nvSpPr>
            <p:cNvPr id="45" name="矩形 44"/>
            <p:cNvSpPr/>
            <p:nvPr/>
          </p:nvSpPr>
          <p:spPr>
            <a:xfrm>
              <a:off x="0" y="2852936"/>
              <a:ext cx="9144000" cy="40050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560" name="TextBox 84"/>
            <p:cNvSpPr txBox="1">
              <a:spLocks noChangeArrowheads="1"/>
            </p:cNvSpPr>
            <p:nvPr/>
          </p:nvSpPr>
          <p:spPr bwMode="auto">
            <a:xfrm>
              <a:off x="539552" y="2875002"/>
              <a:ext cx="3647152" cy="6487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3000">
                  <a:solidFill>
                    <a:srgbClr val="A20000"/>
                  </a:solidFill>
                  <a:latin typeface="汉真广标" pitchFamily="49" charset="-122"/>
                  <a:ea typeface="汉真广标" pitchFamily="49" charset="-122"/>
                </a:rPr>
                <a:t>《全国工业复兴法》</a:t>
              </a:r>
              <a:endParaRPr lang="zh-CN" altLang="en-US" sz="3000">
                <a:solidFill>
                  <a:srgbClr val="A20000"/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</p:grpSp>
      <p:pic>
        <p:nvPicPr>
          <p:cNvPr id="23559" name="Picture 4" descr="hanging-poster"/>
          <p:cNvPicPr>
            <a:picLocks noChangeAspect="1" noChangeArrowheads="1"/>
          </p:cNvPicPr>
          <p:nvPr/>
        </p:nvPicPr>
        <p:blipFill>
          <a:blip r:embed="rId1" cstate="print">
            <a:lum bright="10000"/>
          </a:blip>
          <a:srcRect/>
          <a:stretch>
            <a:fillRect/>
          </a:stretch>
        </p:blipFill>
        <p:spPr bwMode="auto">
          <a:xfrm>
            <a:off x="5292090" y="3170238"/>
            <a:ext cx="3529013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图片 13" descr="E:\contents\main\lm04\01\text\images\01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133090" y="3182938"/>
            <a:ext cx="2058988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Box 87"/>
          <p:cNvSpPr txBox="1">
            <a:spLocks noChangeArrowheads="1"/>
          </p:cNvSpPr>
          <p:nvPr/>
        </p:nvSpPr>
        <p:spPr bwMode="auto">
          <a:xfrm>
            <a:off x="2988628" y="5662930"/>
            <a:ext cx="23622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A2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我们尽一份力</a:t>
            </a:r>
            <a:r>
              <a:rPr lang="en-US" altLang="zh-CN" sz="2600" b="1">
                <a:solidFill>
                  <a:srgbClr val="A2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600" b="1">
              <a:solidFill>
                <a:srgbClr val="A2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9"/>
          <p:cNvGrpSpPr/>
          <p:nvPr/>
        </p:nvGrpSpPr>
        <p:grpSpPr bwMode="auto">
          <a:xfrm>
            <a:off x="2484438" y="549910"/>
            <a:ext cx="3611562" cy="1943100"/>
            <a:chOff x="8686942" y="4481513"/>
            <a:chExt cx="4104232" cy="2376487"/>
          </a:xfrm>
        </p:grpSpPr>
        <p:grpSp>
          <p:nvGrpSpPr>
            <p:cNvPr id="4" name="组合 50"/>
            <p:cNvGrpSpPr/>
            <p:nvPr/>
          </p:nvGrpSpPr>
          <p:grpSpPr bwMode="auto">
            <a:xfrm>
              <a:off x="8686942" y="4481513"/>
              <a:ext cx="2376420" cy="2376487"/>
              <a:chOff x="1907704" y="4481734"/>
              <a:chExt cx="2376264" cy="2376266"/>
            </a:xfrm>
          </p:grpSpPr>
          <p:pic>
            <p:nvPicPr>
              <p:cNvPr id="22557" name="Picture 37" descr="J:\PNG\png133_019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07704" y="4481734"/>
                <a:ext cx="2376264" cy="2376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TextBox 53"/>
              <p:cNvSpPr txBox="1">
                <a:spLocks noChangeArrowheads="1"/>
              </p:cNvSpPr>
              <p:nvPr/>
            </p:nvSpPr>
            <p:spPr bwMode="auto">
              <a:xfrm>
                <a:off x="2555776" y="5229200"/>
                <a:ext cx="1214438" cy="7080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400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黑体" panose="02010609060101010101" pitchFamily="2" charset="-122"/>
                    <a:ea typeface="黑体" panose="02010609060101010101" pitchFamily="2" charset="-122"/>
                  </a:rPr>
                  <a:t>生产</a:t>
                </a:r>
                <a:endParaRPr lang="zh-CN" altLang="en-US" sz="40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 bwMode="auto">
            <a:xfrm>
              <a:off x="11043042" y="5157181"/>
              <a:ext cx="595339" cy="10775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矛</a:t>
              </a:r>
              <a:endPara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endParaRPr>
            </a:p>
            <a:p>
              <a:pPr>
                <a:defRPr/>
              </a:pPr>
              <a:r>
                <a:rPr lang="zh-CN" altLang="en-US"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盾</a:t>
              </a:r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  <p:grpSp>
          <p:nvGrpSpPr>
            <p:cNvPr id="5" name="组合 22"/>
            <p:cNvGrpSpPr/>
            <p:nvPr/>
          </p:nvGrpSpPr>
          <p:grpSpPr bwMode="auto">
            <a:xfrm>
              <a:off x="11639047" y="5157192"/>
              <a:ext cx="1152127" cy="1080121"/>
              <a:chOff x="5292080" y="5157192"/>
              <a:chExt cx="1152127" cy="1080121"/>
            </a:xfrm>
          </p:grpSpPr>
          <p:grpSp>
            <p:nvGrpSpPr>
              <p:cNvPr id="6" name="组合 72"/>
              <p:cNvGrpSpPr/>
              <p:nvPr/>
            </p:nvGrpSpPr>
            <p:grpSpPr bwMode="auto">
              <a:xfrm>
                <a:off x="5364088" y="5157192"/>
                <a:ext cx="1080119" cy="1080121"/>
                <a:chOff x="6732240" y="4869160"/>
                <a:chExt cx="1544637" cy="1544637"/>
              </a:xfrm>
            </p:grpSpPr>
            <p:sp>
              <p:nvSpPr>
                <p:cNvPr id="22553" name="Oval 8"/>
                <p:cNvSpPr>
                  <a:spLocks noChangeArrowheads="1"/>
                </p:cNvSpPr>
                <p:nvPr/>
              </p:nvSpPr>
              <p:spPr bwMode="gray">
                <a:xfrm>
                  <a:off x="6732240" y="4869160"/>
                  <a:ext cx="1544637" cy="15446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25800"/>
                    </a:gs>
                  </a:gsLst>
                  <a:path path="rect">
                    <a:fillToRect l="100000" t="100000"/>
                  </a:path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54" name="Oval 9"/>
                <p:cNvSpPr>
                  <a:spLocks noChangeArrowheads="1"/>
                </p:cNvSpPr>
                <p:nvPr/>
              </p:nvSpPr>
              <p:spPr bwMode="gray">
                <a:xfrm>
                  <a:off x="6765577" y="4905672"/>
                  <a:ext cx="1473200" cy="14747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>
                        <a:alpha val="85001"/>
                      </a:srgbClr>
                    </a:gs>
                    <a:gs pos="100000">
                      <a:srgbClr val="A26100"/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55" name="Oval 10"/>
                <p:cNvSpPr>
                  <a:spLocks noChangeArrowheads="1"/>
                </p:cNvSpPr>
                <p:nvPr/>
              </p:nvSpPr>
              <p:spPr bwMode="gray">
                <a:xfrm>
                  <a:off x="6822727" y="4959647"/>
                  <a:ext cx="1331912" cy="13319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B96F00"/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22556" name="Picture 11" descr="Picture1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6765577" y="4959647"/>
                  <a:ext cx="977900" cy="9779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5" name="TextBox 52"/>
              <p:cNvSpPr txBox="1">
                <a:spLocks noChangeArrowheads="1"/>
              </p:cNvSpPr>
              <p:nvPr/>
            </p:nvSpPr>
            <p:spPr bwMode="auto">
              <a:xfrm>
                <a:off x="5292080" y="5301208"/>
                <a:ext cx="1144686" cy="6880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360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黑体" panose="02010609060101010101" pitchFamily="2" charset="-122"/>
                    <a:ea typeface="黑体" panose="02010609060101010101" pitchFamily="2" charset="-122"/>
                  </a:rPr>
                  <a:t>消费</a:t>
                </a:r>
                <a:endParaRPr lang="zh-CN" altLang="en-US" sz="36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251903" y="3339148"/>
            <a:ext cx="1692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生产规模</a:t>
            </a:r>
            <a:r>
              <a:rPr lang="en-US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251903" y="3750310"/>
            <a:ext cx="1524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产品价格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251903" y="4150360"/>
            <a:ext cx="1524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销售市场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251903" y="4582160"/>
            <a:ext cx="1524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最低工资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251903" y="5013960"/>
            <a:ext cx="15240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黑体" panose="02010609060101010101" pitchFamily="2" charset="-122"/>
                <a:ea typeface="黑体" panose="02010609060101010101" pitchFamily="2" charset="-122"/>
              </a:rPr>
              <a:t>最高工时</a:t>
            </a:r>
            <a:endParaRPr lang="zh-CN" altLang="en-US" sz="2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345565" y="5385435"/>
            <a:ext cx="8509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lang="zh-CN" altLang="en-US" sz="2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284028" y="2659698"/>
            <a:ext cx="2698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全国工业复兴署</a:t>
            </a:r>
            <a:endParaRPr lang="zh-CN" altLang="en-US" sz="2800">
              <a:solidFill>
                <a:srgbClr val="C0000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133090" y="4942523"/>
            <a:ext cx="790575" cy="574675"/>
          </a:xfrm>
          <a:prstGeom prst="ellipse">
            <a:avLst/>
          </a:prstGeom>
          <a:noFill/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68128" y="4942523"/>
            <a:ext cx="792162" cy="574675"/>
          </a:xfrm>
          <a:prstGeom prst="ellipse">
            <a:avLst/>
          </a:prstGeom>
          <a:noFill/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3142606" y="5588635"/>
            <a:ext cx="2088232" cy="0"/>
          </a:xfrm>
          <a:prstGeom prst="line">
            <a:avLst/>
          </a:prstGeom>
          <a:ln w="38100">
            <a:solidFill>
              <a:srgbClr val="CC00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142606" y="3734435"/>
            <a:ext cx="2088232" cy="0"/>
          </a:xfrm>
          <a:prstGeom prst="line">
            <a:avLst/>
          </a:prstGeom>
          <a:ln w="38100">
            <a:solidFill>
              <a:srgbClr val="CC00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6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 bldLvl="0" animBg="1"/>
      <p:bldP spid="4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/>
          <p:nvPr/>
        </p:nvGrpSpPr>
        <p:grpSpPr bwMode="auto">
          <a:xfrm>
            <a:off x="487680" y="2349500"/>
            <a:ext cx="8074660" cy="3682644"/>
            <a:chOff x="0" y="2708226"/>
            <a:chExt cx="9144000" cy="4262774"/>
          </a:xfrm>
        </p:grpSpPr>
        <p:sp>
          <p:nvSpPr>
            <p:cNvPr id="47" name="矩形 46"/>
            <p:cNvSpPr/>
            <p:nvPr/>
          </p:nvSpPr>
          <p:spPr bwMode="auto">
            <a:xfrm>
              <a:off x="0" y="2708226"/>
              <a:ext cx="9144000" cy="41497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26"/>
            <p:cNvGrpSpPr/>
            <p:nvPr/>
          </p:nvGrpSpPr>
          <p:grpSpPr bwMode="auto">
            <a:xfrm>
              <a:off x="1115616" y="3356992"/>
              <a:ext cx="3312368" cy="3614008"/>
              <a:chOff x="1115616" y="3356992"/>
              <a:chExt cx="3312368" cy="3614008"/>
            </a:xfrm>
          </p:grpSpPr>
          <p:pic>
            <p:nvPicPr>
              <p:cNvPr id="23578" name="Picture 3" descr="失业者排队领取食物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 t="10136"/>
              <a:stretch>
                <a:fillRect/>
              </a:stretch>
            </p:blipFill>
            <p:spPr bwMode="auto">
              <a:xfrm>
                <a:off x="1115616" y="3356992"/>
                <a:ext cx="3312368" cy="2553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79" name="TextBox 41"/>
              <p:cNvSpPr txBox="1">
                <a:spLocks noChangeArrowheads="1"/>
              </p:cNvSpPr>
              <p:nvPr/>
            </p:nvSpPr>
            <p:spPr bwMode="auto">
              <a:xfrm>
                <a:off x="2339752" y="5877272"/>
                <a:ext cx="902811" cy="10937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800">
                    <a:latin typeface="黑体" panose="02010609060101010101" pitchFamily="2" charset="-122"/>
                    <a:ea typeface="黑体" panose="02010609060101010101" pitchFamily="2" charset="-122"/>
                  </a:rPr>
                  <a:t>救济</a:t>
                </a:r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4" name="组合 29"/>
          <p:cNvGrpSpPr/>
          <p:nvPr/>
        </p:nvGrpSpPr>
        <p:grpSpPr bwMode="auto">
          <a:xfrm>
            <a:off x="2556193" y="406400"/>
            <a:ext cx="3611562" cy="1943100"/>
            <a:chOff x="8686942" y="4481513"/>
            <a:chExt cx="4104232" cy="2376487"/>
          </a:xfrm>
        </p:grpSpPr>
        <p:grpSp>
          <p:nvGrpSpPr>
            <p:cNvPr id="5" name="组合 50"/>
            <p:cNvGrpSpPr/>
            <p:nvPr/>
          </p:nvGrpSpPr>
          <p:grpSpPr bwMode="auto">
            <a:xfrm>
              <a:off x="8686942" y="4481513"/>
              <a:ext cx="2376420" cy="2376487"/>
              <a:chOff x="1907704" y="4481734"/>
              <a:chExt cx="2376264" cy="2376266"/>
            </a:xfrm>
          </p:grpSpPr>
          <p:pic>
            <p:nvPicPr>
              <p:cNvPr id="23571" name="Picture 37" descr="J:\PNG\png133_019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907704" y="4481734"/>
                <a:ext cx="2376264" cy="2376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TextBox 53"/>
              <p:cNvSpPr txBox="1">
                <a:spLocks noChangeArrowheads="1"/>
              </p:cNvSpPr>
              <p:nvPr/>
            </p:nvSpPr>
            <p:spPr bwMode="auto">
              <a:xfrm>
                <a:off x="2555776" y="5229200"/>
                <a:ext cx="1214438" cy="7080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400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黑体" panose="02010609060101010101" pitchFamily="2" charset="-122"/>
                    <a:ea typeface="黑体" panose="02010609060101010101" pitchFamily="2" charset="-122"/>
                  </a:rPr>
                  <a:t>生产</a:t>
                </a:r>
                <a:endParaRPr lang="zh-CN" altLang="en-US" sz="40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 bwMode="auto">
            <a:xfrm>
              <a:off x="11043042" y="5157181"/>
              <a:ext cx="595339" cy="10775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矛</a:t>
              </a:r>
              <a:endPara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endParaRPr>
            </a:p>
            <a:p>
              <a:pPr>
                <a:defRPr/>
              </a:pPr>
              <a:r>
                <a:rPr lang="zh-CN" altLang="en-US" sz="3200">
                  <a:solidFill>
                    <a:schemeClr val="tx1">
                      <a:lumMod val="95000"/>
                      <a:lumOff val="5000"/>
                    </a:schemeClr>
                  </a:solidFill>
                  <a:latin typeface="汉真广标" pitchFamily="49" charset="-122"/>
                  <a:ea typeface="汉真广标" pitchFamily="49" charset="-122"/>
                </a:rPr>
                <a:t>盾</a:t>
              </a:r>
              <a:endPara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  <p:grpSp>
          <p:nvGrpSpPr>
            <p:cNvPr id="6" name="组合 22"/>
            <p:cNvGrpSpPr/>
            <p:nvPr/>
          </p:nvGrpSpPr>
          <p:grpSpPr bwMode="auto">
            <a:xfrm>
              <a:off x="11639047" y="5157192"/>
              <a:ext cx="1152127" cy="1080121"/>
              <a:chOff x="5292080" y="5157192"/>
              <a:chExt cx="1152127" cy="1080121"/>
            </a:xfrm>
          </p:grpSpPr>
          <p:grpSp>
            <p:nvGrpSpPr>
              <p:cNvPr id="7" name="组合 72"/>
              <p:cNvGrpSpPr/>
              <p:nvPr/>
            </p:nvGrpSpPr>
            <p:grpSpPr bwMode="auto">
              <a:xfrm>
                <a:off x="5364088" y="5157192"/>
                <a:ext cx="1080119" cy="1080121"/>
                <a:chOff x="6732240" y="4869160"/>
                <a:chExt cx="1544637" cy="1544637"/>
              </a:xfrm>
            </p:grpSpPr>
            <p:sp>
              <p:nvSpPr>
                <p:cNvPr id="23567" name="Oval 8"/>
                <p:cNvSpPr>
                  <a:spLocks noChangeArrowheads="1"/>
                </p:cNvSpPr>
                <p:nvPr/>
              </p:nvSpPr>
              <p:spPr bwMode="gray">
                <a:xfrm>
                  <a:off x="6732240" y="4869160"/>
                  <a:ext cx="1544637" cy="15446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25800"/>
                    </a:gs>
                  </a:gsLst>
                  <a:path path="rect">
                    <a:fillToRect l="100000" t="100000"/>
                  </a:path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68" name="Oval 9"/>
                <p:cNvSpPr>
                  <a:spLocks noChangeArrowheads="1"/>
                </p:cNvSpPr>
                <p:nvPr/>
              </p:nvSpPr>
              <p:spPr bwMode="gray">
                <a:xfrm>
                  <a:off x="6765577" y="4905672"/>
                  <a:ext cx="1473200" cy="147478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>
                        <a:alpha val="85001"/>
                      </a:srgbClr>
                    </a:gs>
                    <a:gs pos="100000">
                      <a:srgbClr val="A26100"/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69" name="Oval 10"/>
                <p:cNvSpPr>
                  <a:spLocks noChangeArrowheads="1"/>
                </p:cNvSpPr>
                <p:nvPr/>
              </p:nvSpPr>
              <p:spPr bwMode="gray">
                <a:xfrm>
                  <a:off x="6822727" y="4959647"/>
                  <a:ext cx="1331912" cy="13319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B96F00"/>
                    </a:gs>
                  </a:gsLst>
                  <a:lin ang="270000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23570" name="Picture 11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6765577" y="4959647"/>
                  <a:ext cx="977900" cy="9779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5" name="TextBox 52"/>
              <p:cNvSpPr txBox="1">
                <a:spLocks noChangeArrowheads="1"/>
              </p:cNvSpPr>
              <p:nvPr/>
            </p:nvSpPr>
            <p:spPr bwMode="auto">
              <a:xfrm>
                <a:off x="5292080" y="5301208"/>
                <a:ext cx="1144686" cy="6880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360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黑体" panose="02010609060101010101" pitchFamily="2" charset="-122"/>
                    <a:ea typeface="黑体" panose="02010609060101010101" pitchFamily="2" charset="-122"/>
                  </a:rPr>
                  <a:t>消费</a:t>
                </a:r>
                <a:endParaRPr lang="zh-CN" altLang="en-US" sz="36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8" name="组合 25"/>
          <p:cNvGrpSpPr/>
          <p:nvPr/>
        </p:nvGrpSpPr>
        <p:grpSpPr bwMode="auto">
          <a:xfrm>
            <a:off x="5413693" y="2330450"/>
            <a:ext cx="3406775" cy="3567430"/>
            <a:chOff x="4716463" y="2689101"/>
            <a:chExt cx="3406001" cy="3567271"/>
          </a:xfrm>
        </p:grpSpPr>
        <p:pic>
          <p:nvPicPr>
            <p:cNvPr id="23560" name="Picture 5" descr="new_deal_wpa"/>
            <p:cNvPicPr>
              <a:picLocks noChangeAspect="1" noChangeArrowheads="1"/>
            </p:cNvPicPr>
            <p:nvPr/>
          </p:nvPicPr>
          <p:blipFill>
            <a:blip r:embed="rId4" cstate="print"/>
            <a:srcRect l="2531" t="5051" r="3793" b="4041"/>
            <a:stretch>
              <a:fillRect/>
            </a:stretch>
          </p:blipFill>
          <p:spPr bwMode="auto">
            <a:xfrm>
              <a:off x="4716463" y="3285974"/>
              <a:ext cx="2442290" cy="2970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TextBox 42"/>
            <p:cNvSpPr txBox="1"/>
            <p:nvPr/>
          </p:nvSpPr>
          <p:spPr bwMode="auto">
            <a:xfrm>
              <a:off x="4859306" y="2689101"/>
              <a:ext cx="3263158" cy="5841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汉仪丫丫体简" pitchFamily="2" charset="-122"/>
                  <a:ea typeface="汉仪丫丫体简" pitchFamily="2" charset="-122"/>
                </a:rPr>
                <a:t>用工作报答美国 </a:t>
              </a:r>
              <a:endPara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372543" y="982663"/>
            <a:ext cx="20383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以工代赈 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解决失业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 Box 48"/>
          <p:cNvSpPr txBox="1">
            <a:spLocks noChangeArrowheads="1"/>
          </p:cNvSpPr>
          <p:nvPr/>
        </p:nvSpPr>
        <p:spPr bwMode="auto">
          <a:xfrm>
            <a:off x="2195830" y="2349500"/>
            <a:ext cx="4032250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820000"/>
                </a:solidFill>
                <a:latin typeface="汉真广标" pitchFamily="49" charset="-122"/>
                <a:ea typeface="汉真广标" pitchFamily="49" charset="-122"/>
              </a:rPr>
              <a:t>《</a:t>
            </a:r>
            <a:r>
              <a:rPr lang="zh-CN" altLang="en-US" sz="3000">
                <a:solidFill>
                  <a:srgbClr val="820000"/>
                </a:solidFill>
                <a:latin typeface="汉真广标" pitchFamily="49" charset="-122"/>
                <a:ea typeface="汉真广标" pitchFamily="49" charset="-122"/>
              </a:rPr>
              <a:t>联邦紧急救济法</a:t>
            </a:r>
            <a:r>
              <a:rPr lang="en-US" altLang="zh-CN" sz="3000">
                <a:solidFill>
                  <a:srgbClr val="820000"/>
                </a:solidFill>
                <a:latin typeface="汉真广标" pitchFamily="49" charset="-122"/>
                <a:ea typeface="汉真广标" pitchFamily="49" charset="-122"/>
              </a:rPr>
              <a:t>》</a:t>
            </a:r>
            <a:endParaRPr lang="en-US" altLang="zh-CN" sz="3000">
              <a:solidFill>
                <a:srgbClr val="820000"/>
              </a:solidFill>
              <a:latin typeface="汉真广标" pitchFamily="49" charset="-122"/>
              <a:ea typeface="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0"/>
          <p:cNvGrpSpPr/>
          <p:nvPr/>
        </p:nvGrpSpPr>
        <p:grpSpPr bwMode="auto">
          <a:xfrm>
            <a:off x="918210" y="1621790"/>
            <a:ext cx="3049905" cy="1741085"/>
            <a:chOff x="0" y="327769"/>
            <a:chExt cx="3816424" cy="2881945"/>
          </a:xfrm>
        </p:grpSpPr>
        <p:sp>
          <p:nvSpPr>
            <p:cNvPr id="53" name="AutoShape 4"/>
            <p:cNvSpPr>
              <a:spLocks noChangeArrowheads="1"/>
            </p:cNvSpPr>
            <p:nvPr/>
          </p:nvSpPr>
          <p:spPr bwMode="gray">
            <a:xfrm rot="12052495">
              <a:off x="3136961" y="2799126"/>
              <a:ext cx="542936" cy="198408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 w="0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4607" name="矩形 85"/>
            <p:cNvSpPr>
              <a:spLocks noChangeArrowheads="1"/>
            </p:cNvSpPr>
            <p:nvPr/>
          </p:nvSpPr>
          <p:spPr bwMode="auto">
            <a:xfrm>
              <a:off x="0" y="2644228"/>
              <a:ext cx="3816424" cy="56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342900" indent="-342900"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en-GB" altLang="zh-CN">
                  <a:latin typeface="黑体" panose="02010609060101010101" pitchFamily="2" charset="-122"/>
                  <a:ea typeface="黑体" panose="02010609060101010101" pitchFamily="2" charset="-122"/>
                </a:rPr>
                <a:t>TVA:</a:t>
              </a:r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田纳西河流域管理局 </a:t>
              </a: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4608" name="Picture 4" descr="http://www.waterencyclopedia.com/images/wsci_01_img0061.jpg"/>
            <p:cNvPicPr>
              <a:picLocks noChangeAspect="1" noChangeArrowheads="1"/>
            </p:cNvPicPr>
            <p:nvPr/>
          </p:nvPicPr>
          <p:blipFill>
            <a:blip r:embed="rId1" cstate="print"/>
            <a:srcRect t="9154" b="5406"/>
            <a:stretch>
              <a:fillRect/>
            </a:stretch>
          </p:blipFill>
          <p:spPr bwMode="auto">
            <a:xfrm>
              <a:off x="251520" y="327769"/>
              <a:ext cx="3456384" cy="2309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87"/>
          <p:cNvGrpSpPr/>
          <p:nvPr/>
        </p:nvGrpSpPr>
        <p:grpSpPr bwMode="auto">
          <a:xfrm>
            <a:off x="5149215" y="1391920"/>
            <a:ext cx="3057525" cy="2056848"/>
            <a:chOff x="5436096" y="332656"/>
            <a:chExt cx="3349376" cy="2802807"/>
          </a:xfrm>
        </p:grpSpPr>
        <p:pic>
          <p:nvPicPr>
            <p:cNvPr id="24603" name="Picture 5" descr="126-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36096" y="332656"/>
              <a:ext cx="3349376" cy="2318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4" name="TextBox 8"/>
            <p:cNvSpPr txBox="1">
              <a:spLocks noChangeArrowheads="1"/>
            </p:cNvSpPr>
            <p:nvPr/>
          </p:nvSpPr>
          <p:spPr bwMode="auto">
            <a:xfrm>
              <a:off x="6011823" y="2637052"/>
              <a:ext cx="2611768" cy="4984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>
                  <a:latin typeface="黑体" panose="02010609060101010101" pitchFamily="2" charset="-122"/>
                  <a:ea typeface="黑体" panose="02010609060101010101" pitchFamily="2" charset="-122"/>
                </a:rPr>
                <a:t>CCC:</a:t>
              </a:r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民间资源保护队</a:t>
              </a:r>
              <a:endParaRPr lang="en-GB" altLang="zh-CN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" name="AutoShape 4"/>
            <p:cNvSpPr>
              <a:spLocks noChangeArrowheads="1"/>
            </p:cNvSpPr>
            <p:nvPr/>
          </p:nvSpPr>
          <p:spPr bwMode="gray">
            <a:xfrm rot="20447040">
              <a:off x="5524999" y="2865173"/>
              <a:ext cx="542943" cy="198473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 w="0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3"/>
          <p:cNvGrpSpPr/>
          <p:nvPr/>
        </p:nvGrpSpPr>
        <p:grpSpPr bwMode="auto">
          <a:xfrm>
            <a:off x="5292725" y="3429000"/>
            <a:ext cx="2663825" cy="2606040"/>
            <a:chOff x="5369837" y="3717032"/>
            <a:chExt cx="3469494" cy="2880320"/>
          </a:xfrm>
        </p:grpSpPr>
        <p:sp>
          <p:nvSpPr>
            <p:cNvPr id="24600" name="TextBox 9"/>
            <p:cNvSpPr txBox="1">
              <a:spLocks noChangeArrowheads="1"/>
            </p:cNvSpPr>
            <p:nvPr/>
          </p:nvSpPr>
          <p:spPr bwMode="auto">
            <a:xfrm>
              <a:off x="5659306" y="3717032"/>
              <a:ext cx="3180025" cy="404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>
                  <a:latin typeface="黑体" panose="02010609060101010101" pitchFamily="2" charset="-122"/>
                  <a:ea typeface="黑体" panose="02010609060101010101" pitchFamily="2" charset="-122"/>
                </a:rPr>
                <a:t> PWA:</a:t>
              </a:r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政府公共工程署</a:t>
              </a: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1" name="AutoShape 4"/>
            <p:cNvSpPr>
              <a:spLocks noChangeArrowheads="1"/>
            </p:cNvSpPr>
            <p:nvPr/>
          </p:nvSpPr>
          <p:spPr bwMode="gray">
            <a:xfrm rot="2493560">
              <a:off x="5369837" y="3948727"/>
              <a:ext cx="554031" cy="187260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 w="0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24602" name="Picture 2" descr="pwa"/>
            <p:cNvPicPr>
              <a:picLocks noChangeAspect="1" noChangeArrowheads="1"/>
            </p:cNvPicPr>
            <p:nvPr/>
          </p:nvPicPr>
          <p:blipFill>
            <a:blip r:embed="rId3" cstate="print"/>
            <a:srcRect b="6631"/>
            <a:stretch>
              <a:fillRect/>
            </a:stretch>
          </p:blipFill>
          <p:spPr bwMode="auto">
            <a:xfrm>
              <a:off x="5436096" y="4221087"/>
              <a:ext cx="3168352" cy="2376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34"/>
          <p:cNvGrpSpPr/>
          <p:nvPr/>
        </p:nvGrpSpPr>
        <p:grpSpPr bwMode="auto">
          <a:xfrm>
            <a:off x="1119505" y="3500755"/>
            <a:ext cx="2806700" cy="2534920"/>
            <a:chOff x="84424" y="3789040"/>
            <a:chExt cx="3768191" cy="2812873"/>
          </a:xfrm>
        </p:grpSpPr>
        <p:pic>
          <p:nvPicPr>
            <p:cNvPr id="24597" name="Picture 5" descr="intro01"/>
            <p:cNvPicPr>
              <a:picLocks noChangeAspect="1" noChangeArrowheads="1"/>
            </p:cNvPicPr>
            <p:nvPr/>
          </p:nvPicPr>
          <p:blipFill>
            <a:blip r:embed="rId4" cstate="print"/>
            <a:srcRect b="3136"/>
            <a:stretch>
              <a:fillRect/>
            </a:stretch>
          </p:blipFill>
          <p:spPr bwMode="auto">
            <a:xfrm>
              <a:off x="251520" y="4221088"/>
              <a:ext cx="3601095" cy="238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8" name="TextBox 10"/>
            <p:cNvSpPr txBox="1">
              <a:spLocks noChangeArrowheads="1"/>
            </p:cNvSpPr>
            <p:nvPr/>
          </p:nvSpPr>
          <p:spPr bwMode="auto">
            <a:xfrm>
              <a:off x="84424" y="3789040"/>
              <a:ext cx="3474920" cy="4058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GB" altLang="zh-CN">
                  <a:latin typeface="黑体" panose="02010609060101010101" pitchFamily="2" charset="-122"/>
                  <a:ea typeface="黑体" panose="02010609060101010101" pitchFamily="2" charset="-122"/>
                </a:rPr>
                <a:t>WPA:</a:t>
              </a:r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工程进度管理署</a:t>
              </a:r>
              <a:endParaRPr lang="en-GB" altLang="zh-CN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gray">
            <a:xfrm rot="8495033">
              <a:off x="3206671" y="3869997"/>
              <a:ext cx="542783" cy="198426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 w="0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11"/>
          <p:cNvGrpSpPr/>
          <p:nvPr/>
        </p:nvGrpSpPr>
        <p:grpSpPr bwMode="auto">
          <a:xfrm>
            <a:off x="3608388" y="2830513"/>
            <a:ext cx="1819275" cy="1473200"/>
            <a:chOff x="2284" y="1906"/>
            <a:chExt cx="1146" cy="928"/>
          </a:xfrm>
        </p:grpSpPr>
        <p:sp>
          <p:nvSpPr>
            <p:cNvPr id="24588" name="Oval 12"/>
            <p:cNvSpPr>
              <a:spLocks noChangeArrowheads="1"/>
            </p:cNvSpPr>
            <p:nvPr/>
          </p:nvSpPr>
          <p:spPr bwMode="gray">
            <a:xfrm>
              <a:off x="2284" y="2204"/>
              <a:ext cx="283" cy="33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CC00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9" name="Oval 13"/>
            <p:cNvSpPr>
              <a:spLocks noChangeArrowheads="1"/>
            </p:cNvSpPr>
            <p:nvPr/>
          </p:nvSpPr>
          <p:spPr bwMode="gray">
            <a:xfrm>
              <a:off x="2284" y="2204"/>
              <a:ext cx="283" cy="339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alpha val="32001"/>
                  </a:srgbClr>
                </a:gs>
                <a:gs pos="100000">
                  <a:srgbClr val="765E00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0" name="Oval 14"/>
            <p:cNvSpPr>
              <a:spLocks noChangeArrowheads="1"/>
            </p:cNvSpPr>
            <p:nvPr/>
          </p:nvSpPr>
          <p:spPr bwMode="gray">
            <a:xfrm>
              <a:off x="2364" y="2205"/>
              <a:ext cx="1065" cy="338"/>
            </a:xfrm>
            <a:prstGeom prst="ellipse">
              <a:avLst/>
            </a:prstGeom>
            <a:gradFill rotWithShape="1">
              <a:gsLst>
                <a:gs pos="0">
                  <a:srgbClr val="8A6E00"/>
                </a:gs>
                <a:gs pos="50000">
                  <a:srgbClr val="FFCC00"/>
                </a:gs>
                <a:gs pos="100000">
                  <a:srgbClr val="8A6E00"/>
                </a:gs>
              </a:gsLst>
              <a:lin ang="189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1" name="Oval 15"/>
            <p:cNvSpPr>
              <a:spLocks noChangeArrowheads="1"/>
            </p:cNvSpPr>
            <p:nvPr/>
          </p:nvSpPr>
          <p:spPr bwMode="gray">
            <a:xfrm>
              <a:off x="2365" y="2216"/>
              <a:ext cx="1065" cy="338"/>
            </a:xfrm>
            <a:prstGeom prst="ellipse">
              <a:avLst/>
            </a:prstGeom>
            <a:gradFill rotWithShape="1">
              <a:gsLst>
                <a:gs pos="0">
                  <a:srgbClr val="A28200"/>
                </a:gs>
                <a:gs pos="100000">
                  <a:srgbClr val="FFCC00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2" name="Oval 16"/>
            <p:cNvSpPr>
              <a:spLocks noChangeArrowheads="1"/>
            </p:cNvSpPr>
            <p:nvPr/>
          </p:nvSpPr>
          <p:spPr bwMode="gray">
            <a:xfrm>
              <a:off x="2417" y="2206"/>
              <a:ext cx="959" cy="337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3" name="Oval 17"/>
            <p:cNvSpPr>
              <a:spLocks noChangeArrowheads="1"/>
            </p:cNvSpPr>
            <p:nvPr/>
          </p:nvSpPr>
          <p:spPr bwMode="gray">
            <a:xfrm>
              <a:off x="2431" y="1906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594" name="Oval 18"/>
            <p:cNvSpPr>
              <a:spLocks noChangeArrowheads="1"/>
            </p:cNvSpPr>
            <p:nvPr/>
          </p:nvSpPr>
          <p:spPr bwMode="gray">
            <a:xfrm>
              <a:off x="2442" y="1912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595" name="Oval 19"/>
            <p:cNvSpPr>
              <a:spLocks noChangeArrowheads="1"/>
            </p:cNvSpPr>
            <p:nvPr/>
          </p:nvSpPr>
          <p:spPr bwMode="gray">
            <a:xfrm>
              <a:off x="2452" y="1921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596" name="Oval 20"/>
            <p:cNvSpPr>
              <a:spLocks noChangeArrowheads="1"/>
            </p:cNvSpPr>
            <p:nvPr/>
          </p:nvSpPr>
          <p:spPr bwMode="gray">
            <a:xfrm>
              <a:off x="2503" y="1944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4583" name="TextBox 11"/>
          <p:cNvSpPr txBox="1">
            <a:spLocks noChangeArrowheads="1"/>
          </p:cNvSpPr>
          <p:nvPr/>
        </p:nvSpPr>
        <p:spPr bwMode="auto">
          <a:xfrm>
            <a:off x="3708400" y="3289300"/>
            <a:ext cx="1217930" cy="365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以工代赈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组合 97"/>
          <p:cNvGrpSpPr/>
          <p:nvPr/>
        </p:nvGrpSpPr>
        <p:grpSpPr bwMode="auto">
          <a:xfrm>
            <a:off x="2296159" y="690245"/>
            <a:ext cx="6147871" cy="663575"/>
            <a:chOff x="1560675" y="-27384"/>
            <a:chExt cx="8914444" cy="549240"/>
          </a:xfrm>
        </p:grpSpPr>
        <p:sp>
          <p:nvSpPr>
            <p:cNvPr id="57" name="矩形 56"/>
            <p:cNvSpPr/>
            <p:nvPr/>
          </p:nvSpPr>
          <p:spPr>
            <a:xfrm>
              <a:off x="1560675" y="-27384"/>
              <a:ext cx="8498552" cy="5492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87" name="TextBox 91"/>
            <p:cNvSpPr txBox="1">
              <a:spLocks noChangeArrowheads="1"/>
            </p:cNvSpPr>
            <p:nvPr/>
          </p:nvSpPr>
          <p:spPr bwMode="auto">
            <a:xfrm>
              <a:off x="1662590" y="44622"/>
              <a:ext cx="8812529" cy="3027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b="1">
                  <a:solidFill>
                    <a:srgbClr val="82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这些工程的修建对经济复苏有什么作用？</a:t>
              </a:r>
              <a:endParaRPr lang="zh-CN" altLang="zh-CN" b="1">
                <a:solidFill>
                  <a:srgbClr val="82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3" name="TextBox 98"/>
          <p:cNvSpPr txBox="1">
            <a:spLocks noChangeArrowheads="1"/>
          </p:cNvSpPr>
          <p:nvPr/>
        </p:nvSpPr>
        <p:spPr bwMode="auto">
          <a:xfrm>
            <a:off x="861060" y="5300980"/>
            <a:ext cx="7233920" cy="914400"/>
          </a:xfrm>
          <a:prstGeom prst="rect">
            <a:avLst/>
          </a:prstGeom>
          <a:solidFill>
            <a:srgbClr val="CFCFC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到二战前，罗斯福政府支出</a:t>
            </a:r>
            <a:r>
              <a:rPr lang="en-US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180</a:t>
            </a:r>
            <a:r>
              <a:rPr lang="zh-CN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亿美元，修建</a:t>
            </a:r>
            <a:r>
              <a:rPr lang="en-US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1000</a:t>
            </a:r>
            <a:r>
              <a:rPr lang="zh-CN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多座机场，</a:t>
            </a:r>
            <a:r>
              <a:rPr lang="en-US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12000</a:t>
            </a:r>
            <a:r>
              <a:rPr lang="zh-CN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多个运动场，</a:t>
            </a:r>
            <a:r>
              <a:rPr lang="en-US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800</a:t>
            </a:r>
            <a:r>
              <a:rPr lang="zh-CN" altLang="zh-CN" b="1">
                <a:solidFill>
                  <a:srgbClr val="001848"/>
                </a:solidFill>
                <a:latin typeface="楷体_GB2312" pitchFamily="49" charset="-122"/>
                <a:ea typeface="楷体_GB2312" pitchFamily="49" charset="-122"/>
              </a:rPr>
              <a:t>座校舍和医院，当时全美国工赈机关总计雇佣人员占全国劳动力的一半。</a:t>
            </a:r>
            <a:endParaRPr lang="zh-CN" altLang="en-US" b="1">
              <a:solidFill>
                <a:srgbClr val="001848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oShape 3"/>
          <p:cNvSpPr>
            <a:spLocks noChangeArrowheads="1"/>
          </p:cNvSpPr>
          <p:nvPr/>
        </p:nvSpPr>
        <p:spPr bwMode="ltGray">
          <a:xfrm rot="5400000" flipH="1">
            <a:off x="-2248694" y="1916295"/>
            <a:ext cx="4394200" cy="4154488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chemeClr val="bg1">
                  <a:gamma/>
                  <a:tint val="42353"/>
                  <a:invGamma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8" name="AutoShape 2"/>
          <p:cNvSpPr>
            <a:spLocks noChangeArrowheads="1"/>
          </p:cNvSpPr>
          <p:nvPr/>
        </p:nvSpPr>
        <p:spPr bwMode="ltGray">
          <a:xfrm rot="5400000">
            <a:off x="-2680176" y="1168582"/>
            <a:ext cx="5257800" cy="50403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1 w 21600"/>
              <a:gd name="T13" fmla="*/ 0 h 21600"/>
              <a:gd name="T14" fmla="*/ 21199 w 21600"/>
              <a:gd name="T15" fmla="*/ 1362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DBE0ED"/>
              </a:gs>
              <a:gs pos="100000">
                <a:srgbClr val="B0BAD8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AutoShape 3"/>
          <p:cNvSpPr>
            <a:spLocks noChangeArrowheads="1"/>
          </p:cNvSpPr>
          <p:nvPr/>
        </p:nvSpPr>
        <p:spPr bwMode="ltGray">
          <a:xfrm rot="5400000" flipH="1">
            <a:off x="-2247900" y="1630069"/>
            <a:ext cx="4394200" cy="41529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rgbClr val="E3EBFF"/>
              </a:gs>
              <a:gs pos="100000">
                <a:srgbClr val="B8CCFE"/>
              </a:gs>
            </a:gsLst>
            <a:lin ang="0" scaled="1"/>
          </a:gra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84213" y="2248876"/>
            <a:ext cx="736600" cy="2914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4400"/>
              </a:lnSpc>
              <a:defRPr/>
            </a:pP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</a:t>
            </a:r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济</a:t>
            </a:r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大</a:t>
            </a:r>
            <a:endParaRPr lang="en-US" altLang="zh-CN" sz="44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危</a:t>
            </a:r>
            <a:endParaRPr lang="en-US" altLang="zh-CN" sz="36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4400"/>
              </a:lnSpc>
              <a:defRPr/>
            </a:pP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机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1" name="TextBox 215"/>
          <p:cNvSpPr txBox="1">
            <a:spLocks noChangeArrowheads="1"/>
          </p:cNvSpPr>
          <p:nvPr/>
        </p:nvSpPr>
        <p:spPr bwMode="auto">
          <a:xfrm>
            <a:off x="1909763" y="2025039"/>
            <a:ext cx="1006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时间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2" name="TextBox 216"/>
          <p:cNvSpPr txBox="1">
            <a:spLocks noChangeArrowheads="1"/>
          </p:cNvSpPr>
          <p:nvPr/>
        </p:nvSpPr>
        <p:spPr bwMode="auto">
          <a:xfrm>
            <a:off x="2268538" y="2888639"/>
            <a:ext cx="1209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范围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3" name="TextBox 217"/>
          <p:cNvSpPr txBox="1">
            <a:spLocks noChangeArrowheads="1"/>
          </p:cNvSpPr>
          <p:nvPr/>
        </p:nvSpPr>
        <p:spPr bwMode="auto">
          <a:xfrm>
            <a:off x="2268538" y="3833201"/>
            <a:ext cx="10048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破坏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4" name="TextBox 218"/>
          <p:cNvSpPr txBox="1">
            <a:spLocks noChangeArrowheads="1"/>
          </p:cNvSpPr>
          <p:nvPr/>
        </p:nvSpPr>
        <p:spPr bwMode="auto">
          <a:xfrm>
            <a:off x="1908175" y="4769826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来势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5" name="TextBox 219"/>
          <p:cNvSpPr txBox="1">
            <a:spLocks noChangeArrowheads="1"/>
          </p:cNvSpPr>
          <p:nvPr/>
        </p:nvSpPr>
        <p:spPr bwMode="auto">
          <a:xfrm>
            <a:off x="2700338" y="1972651"/>
            <a:ext cx="9540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长 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26636" name="TextBox 220"/>
          <p:cNvSpPr txBox="1">
            <a:spLocks noChangeArrowheads="1"/>
          </p:cNvSpPr>
          <p:nvPr/>
        </p:nvSpPr>
        <p:spPr bwMode="auto">
          <a:xfrm>
            <a:off x="3059113" y="2825139"/>
            <a:ext cx="9540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广</a:t>
            </a:r>
            <a:r>
              <a:rPr lang="zh-CN" altLang="en-US" sz="4000" dirty="0">
                <a:latin typeface="汉仪太极体简" pitchFamily="2" charset="-122"/>
                <a:ea typeface="汉仪太极体简" pitchFamily="2" charset="-122"/>
              </a:rPr>
              <a:t> </a:t>
            </a:r>
            <a:endParaRPr lang="zh-CN" altLang="en-US" sz="4000" dirty="0"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26637" name="TextBox 221"/>
          <p:cNvSpPr txBox="1">
            <a:spLocks noChangeArrowheads="1"/>
          </p:cNvSpPr>
          <p:nvPr/>
        </p:nvSpPr>
        <p:spPr bwMode="auto">
          <a:xfrm>
            <a:off x="3059113" y="3761764"/>
            <a:ext cx="9540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大</a:t>
            </a:r>
            <a:r>
              <a:rPr lang="zh-CN" altLang="en-US" sz="4000" dirty="0">
                <a:latin typeface="汉仪太极体简" pitchFamily="2" charset="-122"/>
                <a:ea typeface="汉仪太极体简" pitchFamily="2" charset="-122"/>
              </a:rPr>
              <a:t> </a:t>
            </a:r>
            <a:endParaRPr lang="zh-CN" altLang="en-US" sz="4000" dirty="0">
              <a:latin typeface="汉仪太极体简" pitchFamily="2" charset="-122"/>
              <a:ea typeface="汉仪太极体简" pitchFamily="2" charset="-122"/>
            </a:endParaRPr>
          </a:p>
        </p:txBody>
      </p:sp>
      <p:sp>
        <p:nvSpPr>
          <p:cNvPr id="26638" name="TextBox 222"/>
          <p:cNvSpPr txBox="1">
            <a:spLocks noChangeArrowheads="1"/>
          </p:cNvSpPr>
          <p:nvPr/>
        </p:nvSpPr>
        <p:spPr bwMode="auto">
          <a:xfrm>
            <a:off x="2771775" y="4696801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汉仪太极体简" pitchFamily="2" charset="-122"/>
                <a:ea typeface="汉仪太极体简" pitchFamily="2" charset="-122"/>
              </a:rPr>
              <a:t>猛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汉仪太极体简" pitchFamily="2" charset="-122"/>
              <a:ea typeface="汉仪太极体简" pitchFamily="2" charset="-122"/>
            </a:endParaRPr>
          </a:p>
        </p:txBody>
      </p:sp>
      <p:grpSp>
        <p:nvGrpSpPr>
          <p:cNvPr id="3" name="组合 48"/>
          <p:cNvGrpSpPr/>
          <p:nvPr/>
        </p:nvGrpSpPr>
        <p:grpSpPr bwMode="auto">
          <a:xfrm>
            <a:off x="6732588" y="1024914"/>
            <a:ext cx="5040312" cy="5257800"/>
            <a:chOff x="6732588" y="1052513"/>
            <a:chExt cx="5040312" cy="5257800"/>
          </a:xfrm>
        </p:grpSpPr>
        <p:sp>
          <p:nvSpPr>
            <p:cNvPr id="26670" name="AutoShape 3"/>
            <p:cNvSpPr>
              <a:spLocks noChangeArrowheads="1"/>
            </p:cNvSpPr>
            <p:nvPr/>
          </p:nvSpPr>
          <p:spPr bwMode="ltGray">
            <a:xfrm rot="16200000" flipH="1">
              <a:off x="6946900" y="1639888"/>
              <a:ext cx="4394200" cy="4152900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744" y="10800"/>
                  </a:moveTo>
                  <a:cubicBezTo>
                    <a:pt x="10744" y="10769"/>
                    <a:pt x="10769" y="10744"/>
                    <a:pt x="10800" y="10744"/>
                  </a:cubicBezTo>
                  <a:cubicBezTo>
                    <a:pt x="10830" y="10743"/>
                    <a:pt x="10855" y="10769"/>
                    <a:pt x="1085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0">
              <a:gsLst>
                <a:gs pos="0">
                  <a:srgbClr val="E3EBFF"/>
                </a:gs>
                <a:gs pos="100000">
                  <a:srgbClr val="B8CCFE"/>
                </a:gs>
              </a:gsLst>
              <a:lin ang="0" scaled="1"/>
            </a:gradFill>
            <a:ln w="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1" name="AutoShape 2"/>
            <p:cNvSpPr>
              <a:spLocks noChangeArrowheads="1"/>
            </p:cNvSpPr>
            <p:nvPr/>
          </p:nvSpPr>
          <p:spPr bwMode="ltGray">
            <a:xfrm rot="-5400000">
              <a:off x="6623844" y="1161257"/>
              <a:ext cx="5257800" cy="504031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1 w 21600"/>
                <a:gd name="T13" fmla="*/ 0 h 21600"/>
                <a:gd name="T14" fmla="*/ 21199 w 21600"/>
                <a:gd name="T15" fmla="*/ 1362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0">
              <a:gsLst>
                <a:gs pos="0">
                  <a:srgbClr val="DBE0ED"/>
                </a:gs>
                <a:gs pos="100000">
                  <a:srgbClr val="B0BAD8"/>
                </a:gs>
              </a:gsLst>
              <a:lin ang="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2" name="TextBox 226"/>
            <p:cNvSpPr txBox="1">
              <a:spLocks noChangeArrowheads="1"/>
            </p:cNvSpPr>
            <p:nvPr/>
          </p:nvSpPr>
          <p:spPr bwMode="auto">
            <a:xfrm>
              <a:off x="7885113" y="2224088"/>
              <a:ext cx="748923" cy="29136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罗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斯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福</a:t>
              </a:r>
              <a:endParaRPr lang="en-US" altLang="zh-CN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4400">
                  <a:latin typeface="汉仪太极体简" pitchFamily="2" charset="-122"/>
                  <a:ea typeface="汉仪太极体简" pitchFamily="2" charset="-122"/>
                </a:rPr>
                <a:t>新</a:t>
              </a:r>
              <a:endParaRPr lang="en-US" altLang="zh-CN" sz="4400">
                <a:latin typeface="汉仪太极体简" pitchFamily="2" charset="-122"/>
                <a:ea typeface="汉仪太极体简" pitchFamily="2" charset="-122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3600" b="1">
                  <a:latin typeface="黑体" panose="02010609060101010101" pitchFamily="2" charset="-122"/>
                  <a:ea typeface="黑体" panose="02010609060101010101" pitchFamily="2" charset="-122"/>
                </a:rPr>
                <a:t>政</a:t>
              </a:r>
              <a:endParaRPr lang="zh-CN" altLang="en-US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Group 31"/>
          <p:cNvGrpSpPr/>
          <p:nvPr/>
        </p:nvGrpSpPr>
        <p:grpSpPr bwMode="auto">
          <a:xfrm>
            <a:off x="1547813" y="2177439"/>
            <a:ext cx="360362" cy="342900"/>
            <a:chOff x="2078" y="1680"/>
            <a:chExt cx="1615" cy="1615"/>
          </a:xfrm>
        </p:grpSpPr>
        <p:sp>
          <p:nvSpPr>
            <p:cNvPr id="26664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5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67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2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69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31"/>
          <p:cNvGrpSpPr/>
          <p:nvPr/>
        </p:nvGrpSpPr>
        <p:grpSpPr bwMode="auto">
          <a:xfrm>
            <a:off x="1908175" y="3058501"/>
            <a:ext cx="360363" cy="342900"/>
            <a:chOff x="2078" y="1680"/>
            <a:chExt cx="1615" cy="1615"/>
          </a:xfrm>
        </p:grpSpPr>
        <p:sp>
          <p:nvSpPr>
            <p:cNvPr id="26658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9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61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6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63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6" name="Group 31"/>
          <p:cNvGrpSpPr/>
          <p:nvPr/>
        </p:nvGrpSpPr>
        <p:grpSpPr bwMode="auto">
          <a:xfrm>
            <a:off x="1908175" y="3977664"/>
            <a:ext cx="360363" cy="342900"/>
            <a:chOff x="2078" y="1680"/>
            <a:chExt cx="1615" cy="1615"/>
          </a:xfrm>
        </p:grpSpPr>
        <p:sp>
          <p:nvSpPr>
            <p:cNvPr id="26652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3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55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57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Group 31"/>
          <p:cNvGrpSpPr/>
          <p:nvPr/>
        </p:nvGrpSpPr>
        <p:grpSpPr bwMode="auto">
          <a:xfrm>
            <a:off x="1619250" y="4841264"/>
            <a:ext cx="360363" cy="342900"/>
            <a:chOff x="2078" y="1680"/>
            <a:chExt cx="1615" cy="1615"/>
          </a:xfrm>
        </p:grpSpPr>
        <p:sp>
          <p:nvSpPr>
            <p:cNvPr id="26646" name="Oval 3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7" name="Oval 3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Oval 34"/>
            <p:cNvSpPr>
              <a:spLocks noChangeArrowheads="1"/>
            </p:cNvSpPr>
            <p:nvPr/>
          </p:nvSpPr>
          <p:spPr bwMode="gray">
            <a:xfrm>
              <a:off x="2256" y="1852"/>
              <a:ext cx="1259" cy="12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49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" name="Oval 36"/>
            <p:cNvSpPr>
              <a:spLocks noChangeArrowheads="1"/>
            </p:cNvSpPr>
            <p:nvPr/>
          </p:nvSpPr>
          <p:spPr bwMode="gray">
            <a:xfrm>
              <a:off x="2341" y="1942"/>
              <a:ext cx="1089" cy="109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6651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006465" y="2464776"/>
            <a:ext cx="670560" cy="3156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国家干预经济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2" name="Picture 8" descr="d:\我的文档\桌面\Scan\20110211_120943.jpg"/>
          <p:cNvPicPr>
            <a:picLocks noChangeAspect="1" noChangeArrowheads="1"/>
          </p:cNvPicPr>
          <p:nvPr/>
        </p:nvPicPr>
        <p:blipFill>
          <a:blip r:embed="rId1" cstate="print"/>
          <a:srcRect l="31197" r="6413" b="16698"/>
          <a:stretch>
            <a:fillRect/>
          </a:stretch>
        </p:blipFill>
        <p:spPr bwMode="auto">
          <a:xfrm>
            <a:off x="4211638" y="2609239"/>
            <a:ext cx="1655762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62" name="Text Box 6"/>
          <p:cNvSpPr txBox="1"/>
          <p:nvPr/>
        </p:nvSpPr>
        <p:spPr>
          <a:xfrm>
            <a:off x="388938" y="2075815"/>
            <a:ext cx="1778000" cy="854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indent="0" algn="ctr"/>
            <a:r>
              <a:rPr lang="zh-CN" altLang="en-US" sz="28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空前严重的</a:t>
            </a:r>
            <a:endParaRPr lang="zh-CN" altLang="en-US" sz="2800" dirty="0">
              <a:solidFill>
                <a:srgbClr val="66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 algn="ctr"/>
            <a:r>
              <a:rPr lang="zh-CN" altLang="en-US" sz="28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经济危机</a:t>
            </a:r>
            <a:endParaRPr lang="zh-CN" altLang="en-US" sz="2800" dirty="0">
              <a:solidFill>
                <a:srgbClr val="66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63" name="Text Box 7"/>
          <p:cNvSpPr txBox="1"/>
          <p:nvPr/>
        </p:nvSpPr>
        <p:spPr>
          <a:xfrm>
            <a:off x="388938" y="4587240"/>
            <a:ext cx="1778000" cy="8540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indent="0" algn="ctr"/>
            <a:r>
              <a:rPr lang="zh-CN" altLang="en-US" sz="28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美国的</a:t>
            </a:r>
            <a:endParaRPr lang="zh-CN" altLang="en-US" sz="2800" dirty="0">
              <a:solidFill>
                <a:srgbClr val="66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 algn="ctr"/>
            <a:r>
              <a:rPr lang="zh-CN" altLang="en-US" sz="28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罗斯福新政</a:t>
            </a:r>
            <a:endParaRPr lang="zh-CN" altLang="en-US" sz="2800" dirty="0">
              <a:solidFill>
                <a:srgbClr val="66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64" name="AutoShape 8"/>
          <p:cNvSpPr/>
          <p:nvPr/>
        </p:nvSpPr>
        <p:spPr>
          <a:xfrm>
            <a:off x="2443163" y="1507490"/>
            <a:ext cx="215900" cy="2016125"/>
          </a:xfrm>
          <a:prstGeom prst="leftBrace">
            <a:avLst>
              <a:gd name="adj1" fmla="val 77732"/>
              <a:gd name="adj2" fmla="val 50000"/>
            </a:avLst>
          </a:prstGeom>
          <a:noFill/>
          <a:ln w="25400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5" name="AutoShape 9"/>
          <p:cNvSpPr/>
          <p:nvPr/>
        </p:nvSpPr>
        <p:spPr>
          <a:xfrm>
            <a:off x="2439988" y="3988753"/>
            <a:ext cx="215900" cy="2016125"/>
          </a:xfrm>
          <a:prstGeom prst="leftBrace">
            <a:avLst>
              <a:gd name="adj1" fmla="val 77732"/>
              <a:gd name="adj2" fmla="val 50000"/>
            </a:avLst>
          </a:prstGeom>
          <a:noFill/>
          <a:ln w="25400" cap="flat" cmpd="sng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6" name="Text Box 10"/>
          <p:cNvSpPr txBox="1"/>
          <p:nvPr/>
        </p:nvSpPr>
        <p:spPr>
          <a:xfrm>
            <a:off x="2830513" y="1323340"/>
            <a:ext cx="6096000" cy="23383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indent="0"/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1.20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世纪</a:t>
            </a: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年代，美国经济的高速发展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8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2.1929—1933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年资本主义世界经济危机的爆发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8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大危机的特点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8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经济危机的重大影响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2901950" y="3828415"/>
            <a:ext cx="4775200" cy="23368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indent="0"/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罗斯福就任美国总统，实施</a:t>
            </a:r>
            <a:r>
              <a:rPr lang="zh-CN" altLang="en-US" sz="24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新政</a:t>
            </a:r>
            <a:r>
              <a:rPr lang="zh-CN" altLang="en-US" sz="24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8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en-US" altLang="zh-CN" sz="24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新政</a:t>
            </a:r>
            <a:r>
              <a:rPr lang="zh-CN" altLang="en-US" sz="24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的特点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8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en-US" altLang="zh-CN" sz="24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新政</a:t>
            </a:r>
            <a:r>
              <a:rPr lang="zh-CN" altLang="en-US" sz="24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的主要措施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80000"/>
              </a:lnSpc>
            </a:pPr>
            <a:r>
              <a:rPr lang="en-US" altLang="zh-CN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400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对罗斯福新政的评价</a:t>
            </a:r>
            <a:endParaRPr lang="zh-CN" altLang="en-US" sz="2400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3" name="Rectangle 12"/>
          <p:cNvSpPr/>
          <p:nvPr/>
        </p:nvSpPr>
        <p:spPr>
          <a:xfrm>
            <a:off x="228600" y="777240"/>
            <a:ext cx="18113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3200" b="1" dirty="0">
                <a:solidFill>
                  <a:srgbClr val="00B050"/>
                </a:solidFill>
                <a:latin typeface="华文宋体" panose="02010600040101010101" charset="-122"/>
                <a:ea typeface="华文宋体" panose="02010600040101010101" charset="-122"/>
              </a:rPr>
              <a:t>课堂小结</a:t>
            </a:r>
            <a:endParaRPr lang="zh-CN" altLang="en-US" sz="3200" b="1" dirty="0">
              <a:solidFill>
                <a:srgbClr val="00B050"/>
              </a:solidFill>
              <a:latin typeface="华文宋体" panose="02010600040101010101" charset="-122"/>
              <a:ea typeface="华文宋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  <p:bldP spid="96263" grpId="0"/>
      <p:bldP spid="96264" grpId="0" bldLvl="0" animBg="1"/>
      <p:bldP spid="96265" grpId="0" bldLvl="0" animBg="1"/>
      <p:bldP spid="96266" grpId="0"/>
      <p:bldP spid="962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166370" y="1358900"/>
            <a:ext cx="8601710" cy="48494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2400" b="1"/>
              <a:t>1.</a:t>
            </a:r>
            <a:r>
              <a:rPr kumimoji="1" lang="zh-CN" altLang="en-US" sz="2400" b="1"/>
              <a:t>罗斯福新政中最主要的反危机措施是（　     ）。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A.</a:t>
            </a:r>
            <a:r>
              <a:rPr kumimoji="1" lang="zh-CN" altLang="en-US" sz="2400" b="1"/>
              <a:t>缩减农业生产　　　　　　　</a:t>
            </a:r>
            <a:r>
              <a:rPr kumimoji="1" lang="en-US" altLang="zh-CN" sz="2400" b="1"/>
              <a:t>B.</a:t>
            </a:r>
            <a:r>
              <a:rPr kumimoji="1" lang="zh-CN" altLang="en-US" sz="2400" b="1"/>
              <a:t>恢复银行信用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C.</a:t>
            </a:r>
            <a:r>
              <a:rPr kumimoji="1" lang="zh-CN" altLang="en-US" sz="2400" b="1"/>
              <a:t>实施“产业复兴法”　　　　　</a:t>
            </a:r>
            <a:r>
              <a:rPr kumimoji="1" lang="en-US" altLang="zh-CN" sz="2400" b="1"/>
              <a:t>D.</a:t>
            </a:r>
            <a:r>
              <a:rPr kumimoji="1" lang="zh-CN" altLang="en-US" sz="2400" b="1"/>
              <a:t>发展对外贸易</a:t>
            </a:r>
            <a:endParaRPr kumimoji="1" lang="zh-CN" altLang="en-US" sz="2400" b="1"/>
          </a:p>
          <a:p>
            <a:endParaRPr kumimoji="1" lang="zh-CN" altLang="en-US" sz="2400" b="1"/>
          </a:p>
          <a:p>
            <a:r>
              <a:rPr kumimoji="1" lang="en-US" altLang="zh-CN" sz="2400" b="1"/>
              <a:t>2.</a:t>
            </a:r>
            <a:r>
              <a:rPr kumimoji="1" lang="zh-CN" altLang="en-US" sz="2400" b="1"/>
              <a:t>为罗斯福新政缓和劳资关系的措施是（　    ）。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A.</a:t>
            </a:r>
            <a:r>
              <a:rPr kumimoji="1" lang="zh-CN" altLang="en-US" sz="2400" b="1"/>
              <a:t>实施“产业复兴法”　　　　　</a:t>
            </a:r>
            <a:r>
              <a:rPr kumimoji="1" lang="en-US" altLang="zh-CN" sz="2400" b="1"/>
              <a:t>B.</a:t>
            </a:r>
            <a:r>
              <a:rPr kumimoji="1" lang="zh-CN" altLang="en-US" sz="2400" b="1"/>
              <a:t>允许工人组织工会</a:t>
            </a:r>
            <a:endParaRPr kumimoji="1" lang="zh-CN" altLang="en-US" sz="2400" b="1"/>
          </a:p>
          <a:p>
            <a:r>
              <a:rPr kumimoji="1" lang="zh-CN" altLang="en-US" sz="2400" b="1"/>
              <a:t>   </a:t>
            </a:r>
            <a:r>
              <a:rPr kumimoji="1" lang="en-US" altLang="zh-CN" sz="2400" b="1"/>
              <a:t>C.</a:t>
            </a:r>
            <a:r>
              <a:rPr kumimoji="1" lang="zh-CN" altLang="en-US" sz="2400" b="1"/>
              <a:t>以工代赈                                 </a:t>
            </a:r>
            <a:r>
              <a:rPr kumimoji="1" lang="en-US" altLang="zh-CN" sz="2400" b="1"/>
              <a:t>D.</a:t>
            </a:r>
            <a:r>
              <a:rPr kumimoji="1" lang="zh-CN" altLang="en-US" sz="2400" b="1"/>
              <a:t>制定公平竞争法规</a:t>
            </a:r>
            <a:endParaRPr kumimoji="1" lang="zh-CN" altLang="en-US" sz="2400" b="1"/>
          </a:p>
          <a:p>
            <a:endParaRPr kumimoji="1" lang="zh-CN" altLang="en-US" sz="2400" b="1"/>
          </a:p>
          <a:p>
            <a:r>
              <a:rPr kumimoji="1" lang="en-US" altLang="zh-CN" sz="2400" b="1"/>
              <a:t>3.</a:t>
            </a:r>
            <a:r>
              <a:rPr kumimoji="1" lang="zh-CN" altLang="en-US" sz="2400" b="1"/>
              <a:t>下列有关</a:t>
            </a:r>
            <a:r>
              <a:rPr kumimoji="1" lang="en-US" altLang="zh-CN" sz="2400" b="1"/>
              <a:t>1929</a:t>
            </a:r>
            <a:r>
              <a:rPr kumimoji="1" lang="zh-CN" altLang="en-US" sz="2400" b="1"/>
              <a:t>年资本主义经济危机表述不正确的是（　   ）。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A.</a:t>
            </a:r>
            <a:r>
              <a:rPr kumimoji="1" lang="zh-CN" altLang="en-US" sz="2400" b="1"/>
              <a:t>危机使资本主义世界工业生产下降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B.</a:t>
            </a:r>
            <a:r>
              <a:rPr kumimoji="1" lang="zh-CN" altLang="en-US" sz="2400" b="1"/>
              <a:t>危机的时间长达四年之久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C.</a:t>
            </a:r>
            <a:r>
              <a:rPr kumimoji="1" lang="zh-CN" altLang="en-US" sz="2400" b="1"/>
              <a:t>危机加深了资本主义各国的社会危机</a:t>
            </a:r>
            <a:endParaRPr kumimoji="1" lang="zh-CN" altLang="en-US" sz="2400" b="1"/>
          </a:p>
          <a:p>
            <a:r>
              <a:rPr kumimoji="1" lang="zh-CN" altLang="en-US" sz="2400" b="1"/>
              <a:t>　</a:t>
            </a:r>
            <a:r>
              <a:rPr kumimoji="1" lang="en-US" altLang="zh-CN" sz="2400" b="1"/>
              <a:t>D.</a:t>
            </a:r>
            <a:r>
              <a:rPr kumimoji="1" lang="zh-CN" altLang="en-US" sz="2400" b="1"/>
              <a:t>危机席卷整个世界</a:t>
            </a:r>
            <a:endParaRPr lang="en-US" altLang="zh-CN" sz="2400"/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5854065" y="131826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5854065" y="2837815"/>
            <a:ext cx="533400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7611110" y="4285615"/>
            <a:ext cx="533400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50181" name="文本框 1"/>
          <p:cNvSpPr txBox="1"/>
          <p:nvPr/>
        </p:nvSpPr>
        <p:spPr>
          <a:xfrm>
            <a:off x="211455" y="735330"/>
            <a:ext cx="248920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随堂训练</a:t>
            </a:r>
            <a:endParaRPr lang="zh-CN" altLang="en-US" sz="32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 bldLvl="0" animBg="1"/>
      <p:bldP spid="76808" grpId="0" bldLvl="0" animBg="1"/>
      <p:bldP spid="7680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23290" y="1467485"/>
            <a:ext cx="7545705" cy="3782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2200" b="1">
                <a:sym typeface="+mn-ea"/>
              </a:rPr>
              <a:t>4.</a:t>
            </a:r>
            <a:r>
              <a:rPr kumimoji="1" lang="zh-CN" altLang="en-US" sz="2200" b="1">
                <a:sym typeface="+mn-ea"/>
              </a:rPr>
              <a:t>罗斯福新政的中心措施是（　    ）。</a:t>
            </a:r>
            <a:endParaRPr kumimoji="1" lang="zh-CN" altLang="en-US" sz="2200" b="1"/>
          </a:p>
          <a:p>
            <a:r>
              <a:rPr kumimoji="1" lang="zh-CN" altLang="en-US" sz="2200" b="1">
                <a:sym typeface="+mn-ea"/>
              </a:rPr>
              <a:t>　</a:t>
            </a:r>
            <a:r>
              <a:rPr kumimoji="1" lang="en-US" altLang="zh-CN" sz="2200" b="1">
                <a:sym typeface="+mn-ea"/>
              </a:rPr>
              <a:t>A.</a:t>
            </a:r>
            <a:r>
              <a:rPr kumimoji="1" lang="zh-CN" altLang="en-US" sz="2200" b="1">
                <a:sym typeface="+mn-ea"/>
              </a:rPr>
              <a:t>整顿金融体系　　　　　　　</a:t>
            </a:r>
            <a:r>
              <a:rPr kumimoji="1" lang="en-US" altLang="zh-CN" sz="2200" b="1">
                <a:sym typeface="+mn-ea"/>
              </a:rPr>
              <a:t>B.</a:t>
            </a:r>
            <a:r>
              <a:rPr kumimoji="1" lang="zh-CN" altLang="en-US" sz="2200" b="1">
                <a:sym typeface="+mn-ea"/>
              </a:rPr>
              <a:t>推行“以工代赈”</a:t>
            </a:r>
            <a:endParaRPr kumimoji="1" lang="zh-CN" altLang="en-US" sz="2200" b="1"/>
          </a:p>
          <a:p>
            <a:r>
              <a:rPr kumimoji="1" lang="zh-CN" altLang="en-US" sz="2200" b="1">
                <a:sym typeface="+mn-ea"/>
              </a:rPr>
              <a:t>　</a:t>
            </a:r>
            <a:r>
              <a:rPr kumimoji="1" lang="en-US" altLang="zh-CN" sz="2200" b="1">
                <a:sym typeface="+mn-ea"/>
              </a:rPr>
              <a:t>C.</a:t>
            </a:r>
            <a:r>
              <a:rPr kumimoji="1" lang="zh-CN" altLang="en-US" sz="2200" b="1">
                <a:sym typeface="+mn-ea"/>
              </a:rPr>
              <a:t>加强对工业的计划指导　　　</a:t>
            </a:r>
            <a:r>
              <a:rPr kumimoji="1" lang="en-US" altLang="zh-CN" sz="2200" b="1">
                <a:sym typeface="+mn-ea"/>
              </a:rPr>
              <a:t>D.</a:t>
            </a:r>
            <a:r>
              <a:rPr kumimoji="1" lang="zh-CN" altLang="en-US" sz="2200" b="1">
                <a:sym typeface="+mn-ea"/>
              </a:rPr>
              <a:t>调整农业政策</a:t>
            </a:r>
            <a:endParaRPr kumimoji="1" lang="zh-CN" altLang="en-US" sz="2200" b="1">
              <a:sym typeface="+mn-ea"/>
            </a:endParaRPr>
          </a:p>
          <a:p>
            <a:endParaRPr kumimoji="1" lang="zh-CN" altLang="en-US" sz="2200" b="1">
              <a:sym typeface="+mn-ea"/>
            </a:endParaRPr>
          </a:p>
          <a:p>
            <a:r>
              <a:rPr kumimoji="1" lang="en-US" altLang="zh-CN" sz="2200" b="1">
                <a:sym typeface="+mn-ea"/>
              </a:rPr>
              <a:t>5.</a:t>
            </a:r>
            <a:r>
              <a:rPr kumimoji="1" lang="zh-CN" altLang="en-US" sz="2200" b="1">
                <a:sym typeface="+mn-ea"/>
              </a:rPr>
              <a:t>罗斯福新政中解决失业问题的措施是（　　 ）。</a:t>
            </a:r>
            <a:endParaRPr kumimoji="1" lang="zh-CN" altLang="en-US" sz="2200" b="1"/>
          </a:p>
          <a:p>
            <a:r>
              <a:rPr kumimoji="1" lang="zh-CN" altLang="en-US" sz="2200" b="1">
                <a:sym typeface="+mn-ea"/>
              </a:rPr>
              <a:t>　</a:t>
            </a:r>
            <a:r>
              <a:rPr kumimoji="1" lang="en-US" altLang="zh-CN" sz="2200" b="1">
                <a:sym typeface="+mn-ea"/>
              </a:rPr>
              <a:t>A.</a:t>
            </a:r>
            <a:r>
              <a:rPr kumimoji="1" lang="zh-CN" altLang="en-US" sz="2200" b="1">
                <a:sym typeface="+mn-ea"/>
              </a:rPr>
              <a:t>兴建大规模公共工程　　　　</a:t>
            </a:r>
            <a:r>
              <a:rPr kumimoji="1" lang="en-US" altLang="zh-CN" sz="2200" b="1">
                <a:sym typeface="+mn-ea"/>
              </a:rPr>
              <a:t>B.</a:t>
            </a:r>
            <a:r>
              <a:rPr kumimoji="1" lang="zh-CN" altLang="en-US" sz="2200" b="1">
                <a:sym typeface="+mn-ea"/>
              </a:rPr>
              <a:t>限制工作日时数</a:t>
            </a:r>
            <a:endParaRPr kumimoji="1" lang="zh-CN" altLang="en-US" sz="2200" b="1"/>
          </a:p>
          <a:p>
            <a:r>
              <a:rPr kumimoji="1" lang="zh-CN" altLang="en-US" sz="2200" b="1">
                <a:sym typeface="+mn-ea"/>
              </a:rPr>
              <a:t>　</a:t>
            </a:r>
            <a:r>
              <a:rPr kumimoji="1" lang="en-US" altLang="zh-CN" sz="2200" b="1">
                <a:sym typeface="+mn-ea"/>
              </a:rPr>
              <a:t>C.</a:t>
            </a:r>
            <a:r>
              <a:rPr kumimoji="1" lang="zh-CN" altLang="en-US" sz="2200" b="1">
                <a:sym typeface="+mn-ea"/>
              </a:rPr>
              <a:t>规定工资标准　　　　　　　</a:t>
            </a:r>
            <a:r>
              <a:rPr kumimoji="1" lang="en-US" altLang="zh-CN" sz="2200" b="1">
                <a:sym typeface="+mn-ea"/>
              </a:rPr>
              <a:t>D.</a:t>
            </a:r>
            <a:r>
              <a:rPr kumimoji="1" lang="zh-CN" altLang="en-US" sz="2200" b="1">
                <a:sym typeface="+mn-ea"/>
              </a:rPr>
              <a:t>整顿银行</a:t>
            </a:r>
            <a:endParaRPr kumimoji="1" lang="zh-CN" altLang="en-US" sz="2200" b="1"/>
          </a:p>
          <a:p>
            <a:endParaRPr kumimoji="1" lang="zh-CN" altLang="en-US" sz="2200" b="1"/>
          </a:p>
          <a:p>
            <a:r>
              <a:rPr kumimoji="1" lang="en-US" altLang="zh-CN" sz="2200" b="1">
                <a:sym typeface="+mn-ea"/>
              </a:rPr>
              <a:t>6.</a:t>
            </a:r>
            <a:r>
              <a:rPr kumimoji="1" lang="zh-CN" altLang="en-US" sz="2200" b="1">
                <a:sym typeface="+mn-ea"/>
              </a:rPr>
              <a:t>罗斯福新政的最大特点是（　　 ）。</a:t>
            </a:r>
            <a:endParaRPr kumimoji="1" lang="zh-CN" altLang="en-US" sz="2200" b="1"/>
          </a:p>
          <a:p>
            <a:r>
              <a:rPr kumimoji="1" lang="zh-CN" altLang="en-US" sz="2200" b="1">
                <a:sym typeface="+mn-ea"/>
              </a:rPr>
              <a:t>　</a:t>
            </a:r>
            <a:r>
              <a:rPr kumimoji="1" lang="en-US" altLang="zh-CN" sz="2200" b="1">
                <a:sym typeface="+mn-ea"/>
              </a:rPr>
              <a:t>A.</a:t>
            </a:r>
            <a:r>
              <a:rPr kumimoji="1" lang="zh-CN" altLang="en-US" sz="2200" b="1">
                <a:sym typeface="+mn-ea"/>
              </a:rPr>
              <a:t>国家干预和指导工业　　　　</a:t>
            </a:r>
            <a:r>
              <a:rPr kumimoji="1" lang="en-US" altLang="zh-CN" sz="2200" b="1">
                <a:sym typeface="+mn-ea"/>
              </a:rPr>
              <a:t>B.</a:t>
            </a:r>
            <a:r>
              <a:rPr kumimoji="1" lang="zh-CN" altLang="en-US" sz="2200" b="1">
                <a:sym typeface="+mn-ea"/>
              </a:rPr>
              <a:t>国家干预和指导经济</a:t>
            </a:r>
            <a:endParaRPr kumimoji="1" lang="zh-CN" altLang="en-US" sz="2200" b="1"/>
          </a:p>
          <a:p>
            <a:r>
              <a:rPr kumimoji="1" lang="zh-CN" altLang="en-US" sz="2200" b="1">
                <a:sym typeface="+mn-ea"/>
              </a:rPr>
              <a:t>　</a:t>
            </a:r>
            <a:r>
              <a:rPr kumimoji="1" lang="en-US" altLang="zh-CN" sz="2200" b="1">
                <a:sym typeface="+mn-ea"/>
              </a:rPr>
              <a:t>C.</a:t>
            </a:r>
            <a:r>
              <a:rPr kumimoji="1" lang="zh-CN" altLang="en-US" sz="2200" b="1">
                <a:sym typeface="+mn-ea"/>
              </a:rPr>
              <a:t>国家控制和调节金融　　　　</a:t>
            </a:r>
            <a:r>
              <a:rPr kumimoji="1" lang="en-US" altLang="zh-CN" sz="2200" b="1">
                <a:sym typeface="+mn-ea"/>
              </a:rPr>
              <a:t>D.</a:t>
            </a:r>
            <a:r>
              <a:rPr kumimoji="1" lang="zh-CN" altLang="en-US" sz="2200" b="1">
                <a:sym typeface="+mn-ea"/>
              </a:rPr>
              <a:t>国家扩大对外贸易</a:t>
            </a:r>
            <a:endParaRPr lang="zh-CN" altLang="en-US" sz="2200"/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4688840" y="1472565"/>
            <a:ext cx="576580" cy="42989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</a:rPr>
              <a:t>C</a:t>
            </a:r>
            <a:endParaRPr lang="en-US" altLang="zh-CN" sz="2200" b="1">
              <a:solidFill>
                <a:srgbClr val="FF0000"/>
              </a:solidFill>
            </a:endParaRP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6141085" y="2798445"/>
            <a:ext cx="659130" cy="429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</a:rPr>
              <a:t>A</a:t>
            </a:r>
            <a:endParaRPr lang="en-US" altLang="zh-CN" sz="2200" b="1">
              <a:solidFill>
                <a:srgbClr val="FF0000"/>
              </a:solidFill>
            </a:endParaRP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4760595" y="4107180"/>
            <a:ext cx="576580" cy="429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</a:rPr>
              <a:t>B</a:t>
            </a:r>
            <a:endParaRPr lang="en-US" altLang="zh-CN" sz="2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0" grpId="0" bldLvl="0" animBg="1"/>
      <p:bldP spid="77831" grpId="0" bldLvl="0" animBg="1"/>
      <p:bldP spid="7783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650240" y="1307465"/>
            <a:ext cx="8171180" cy="826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2400" b="1"/>
              <a:t>7.</a:t>
            </a:r>
            <a:r>
              <a:rPr kumimoji="1" lang="zh-CN" altLang="en-US" sz="2400" b="1"/>
              <a:t>有人认为罗斯福“新政”能消除经济危机，有人认为完全不起任何作用。这两种说法对吗？谈谈你的看法。</a:t>
            </a:r>
            <a:endParaRPr kumimoji="1" lang="zh-CN" altLang="en-US" sz="2400" b="1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502285" y="2320925"/>
            <a:ext cx="8587740" cy="3020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2400" b="1">
                <a:solidFill>
                  <a:srgbClr val="0033CC"/>
                </a:solidFill>
              </a:rPr>
              <a:t>         </a:t>
            </a:r>
            <a:r>
              <a:rPr kumimoji="1" lang="zh-CN" altLang="en-US" sz="2400" b="1">
                <a:solidFill>
                  <a:srgbClr val="0033CC"/>
                </a:solidFill>
              </a:rPr>
              <a:t>这两种说法都是片面的。</a:t>
            </a:r>
            <a:endParaRPr kumimoji="1" lang="zh-CN" altLang="en-US" sz="2400" b="1">
              <a:solidFill>
                <a:srgbClr val="0033CC"/>
              </a:solidFill>
            </a:endParaRPr>
          </a:p>
          <a:p>
            <a:r>
              <a:rPr kumimoji="1" lang="zh-CN" altLang="en-US" sz="2400" b="1">
                <a:solidFill>
                  <a:srgbClr val="0033CC"/>
                </a:solidFill>
              </a:rPr>
              <a:t>　　罗斯福新政不可能消除资本主义经济危机。因为罗斯福新政的最终目的是巩固美国的资本主义制度，只要资本主义制度还存在，资本主义社会的根本矛盾就无法化解，产生经济危机的根源依然存在，美国就无法避免新的经济危机。</a:t>
            </a:r>
            <a:endParaRPr kumimoji="1" lang="zh-CN" altLang="en-US" sz="2400" b="1">
              <a:solidFill>
                <a:srgbClr val="0033CC"/>
              </a:solidFill>
            </a:endParaRPr>
          </a:p>
          <a:p>
            <a:r>
              <a:rPr kumimoji="1" lang="zh-CN" altLang="en-US" sz="2400" b="1">
                <a:solidFill>
                  <a:srgbClr val="0033CC"/>
                </a:solidFill>
              </a:rPr>
              <a:t>       罗斯福新政有一定作用。新政使美国经济得以摆脱</a:t>
            </a:r>
            <a:r>
              <a:rPr kumimoji="1" lang="en-US" altLang="zh-CN" sz="2400" b="1">
                <a:solidFill>
                  <a:srgbClr val="0033CC"/>
                </a:solidFill>
              </a:rPr>
              <a:t>1929-1933</a:t>
            </a:r>
            <a:r>
              <a:rPr kumimoji="1" lang="zh-CN" altLang="en-US" sz="2400" b="1">
                <a:solidFill>
                  <a:srgbClr val="0033CC"/>
                </a:solidFill>
              </a:rPr>
              <a:t>年危机并逐渐复苏，为资本主义国家干预经济生活提供了范例。</a:t>
            </a:r>
            <a:endParaRPr kumimoji="1" lang="zh-CN" altLang="en-US" sz="24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9"/>
          <p:cNvGrpSpPr/>
          <p:nvPr/>
        </p:nvGrpSpPr>
        <p:grpSpPr bwMode="auto">
          <a:xfrm>
            <a:off x="1791970" y="1289685"/>
            <a:ext cx="4724400" cy="4702175"/>
            <a:chOff x="1792069" y="743049"/>
            <a:chExt cx="4724400" cy="4702175"/>
          </a:xfrm>
        </p:grpSpPr>
        <p:sp>
          <p:nvSpPr>
            <p:cNvPr id="81" name="Oval 3"/>
            <p:cNvSpPr>
              <a:spLocks noChangeArrowheads="1"/>
            </p:cNvSpPr>
            <p:nvPr/>
          </p:nvSpPr>
          <p:spPr bwMode="gray">
            <a:xfrm>
              <a:off x="1792069" y="743049"/>
              <a:ext cx="4724400" cy="4702175"/>
            </a:xfrm>
            <a:prstGeom prst="ellipse">
              <a:avLst/>
            </a:prstGeom>
            <a:solidFill>
              <a:srgbClr val="FFC000"/>
            </a:solidFill>
            <a:ln w="76200" algn="ctr">
              <a:noFill/>
              <a:round/>
            </a:ln>
            <a:effectLst>
              <a:outerShdw dist="271792" dir="2244321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206" name="TextBox 138"/>
            <p:cNvSpPr txBox="1">
              <a:spLocks noChangeArrowheads="1"/>
            </p:cNvSpPr>
            <p:nvPr/>
          </p:nvSpPr>
          <p:spPr bwMode="auto">
            <a:xfrm>
              <a:off x="3766845" y="2204864"/>
              <a:ext cx="877163" cy="17543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5400">
                  <a:latin typeface="汉真广标" pitchFamily="49" charset="-122"/>
                  <a:ea typeface="汉真广标" pitchFamily="49" charset="-122"/>
                </a:rPr>
                <a:t>财</a:t>
              </a:r>
              <a:endParaRPr lang="en-US" altLang="zh-CN" sz="5400">
                <a:latin typeface="汉真广标" pitchFamily="49" charset="-122"/>
                <a:ea typeface="汉真广标" pitchFamily="49" charset="-122"/>
              </a:endParaRPr>
            </a:p>
            <a:p>
              <a:r>
                <a:rPr lang="zh-CN" altLang="en-US" sz="5400">
                  <a:latin typeface="汉真广标" pitchFamily="49" charset="-122"/>
                  <a:ea typeface="汉真广标" pitchFamily="49" charset="-122"/>
                </a:rPr>
                <a:t>富</a:t>
              </a:r>
              <a:endParaRPr lang="zh-CN" altLang="en-US" sz="5400">
                <a:latin typeface="汉真广标" pitchFamily="49" charset="-122"/>
                <a:ea typeface="汉真广标" pitchFamily="49" charset="-122"/>
              </a:endParaRPr>
            </a:p>
          </p:txBody>
        </p:sp>
      </p:grpSp>
      <p:grpSp>
        <p:nvGrpSpPr>
          <p:cNvPr id="3" name="组合 104"/>
          <p:cNvGrpSpPr/>
          <p:nvPr/>
        </p:nvGrpSpPr>
        <p:grpSpPr>
          <a:xfrm>
            <a:off x="1907704" y="1311265"/>
            <a:ext cx="4724400" cy="4724400"/>
            <a:chOff x="1503784" y="1293812"/>
            <a:chExt cx="4724400" cy="4724400"/>
          </a:xfrm>
          <a:solidFill>
            <a:schemeClr val="bg1">
              <a:lumMod val="85000"/>
            </a:schemeClr>
          </a:solidFill>
        </p:grpSpPr>
        <p:sp>
          <p:nvSpPr>
            <p:cNvPr id="101" name="PubPieSlice"/>
            <p:cNvSpPr>
              <a:spLocks noEditPoints="1" noChangeArrowheads="1"/>
            </p:cNvSpPr>
            <p:nvPr/>
          </p:nvSpPr>
          <p:spPr bwMode="gray">
            <a:xfrm>
              <a:off x="1503784" y="1293812"/>
              <a:ext cx="4724400" cy="4724400"/>
            </a:xfrm>
            <a:custGeom>
              <a:avLst/>
              <a:gdLst>
                <a:gd name="G0" fmla="+- 0 0 0"/>
                <a:gd name="G1" fmla="sin 10800 15066"/>
                <a:gd name="G2" fmla="cos 10800 15066"/>
                <a:gd name="G3" fmla="sin 10800 -3727861"/>
                <a:gd name="G4" fmla="cos 10800 -3727861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21599 w 21600"/>
                <a:gd name="T1" fmla="*/ 10843 h 21600"/>
                <a:gd name="T2" fmla="*/ 10800 w 21600"/>
                <a:gd name="T3" fmla="*/ 10800 h 21600"/>
                <a:gd name="T4" fmla="*/ 16700 w 21600"/>
                <a:gd name="T5" fmla="*/ 1754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1599" y="10843"/>
                  </a:moveTo>
                  <a:cubicBezTo>
                    <a:pt x="21599" y="10828"/>
                    <a:pt x="21600" y="10814"/>
                    <a:pt x="21600" y="10800"/>
                  </a:cubicBezTo>
                  <a:cubicBezTo>
                    <a:pt x="21600" y="7150"/>
                    <a:pt x="19756" y="3747"/>
                    <a:pt x="16699" y="1754"/>
                  </a:cubicBezTo>
                  <a:lnTo>
                    <a:pt x="10800" y="10800"/>
                  </a:lnTo>
                  <a:close/>
                </a:path>
              </a:pathLst>
            </a:custGeom>
            <a:grpFill/>
            <a:ln w="76200">
              <a:noFill/>
              <a:miter lim="800000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2" name="PubPieSlice"/>
            <p:cNvSpPr>
              <a:spLocks noEditPoints="1" noChangeArrowheads="1"/>
            </p:cNvSpPr>
            <p:nvPr/>
          </p:nvSpPr>
          <p:spPr bwMode="gray">
            <a:xfrm>
              <a:off x="1503784" y="1293812"/>
              <a:ext cx="4724400" cy="4724400"/>
            </a:xfrm>
            <a:custGeom>
              <a:avLst/>
              <a:gdLst>
                <a:gd name="G0" fmla="+- 0 0 0"/>
                <a:gd name="G1" fmla="sin 10800 3667594"/>
                <a:gd name="G2" fmla="cos 10800 3667594"/>
                <a:gd name="G3" fmla="sin 10800 2086"/>
                <a:gd name="G4" fmla="cos 10800 208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T0" fmla="*/ 16845 w 21600"/>
                <a:gd name="T1" fmla="*/ 19749 h 21600"/>
                <a:gd name="T2" fmla="*/ 10800 w 21600"/>
                <a:gd name="T3" fmla="*/ 10800 h 21600"/>
                <a:gd name="T4" fmla="*/ 21599 w 21600"/>
                <a:gd name="T5" fmla="*/ 10805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6845" y="19749"/>
                  </a:moveTo>
                  <a:cubicBezTo>
                    <a:pt x="19816" y="17742"/>
                    <a:pt x="21598" y="14390"/>
                    <a:pt x="21599" y="10805"/>
                  </a:cubicBezTo>
                  <a:lnTo>
                    <a:pt x="10800" y="10800"/>
                  </a:lnTo>
                  <a:close/>
                </a:path>
              </a:pathLst>
            </a:custGeom>
            <a:grpFill/>
            <a:ln w="76200">
              <a:noFill/>
              <a:miter lim="800000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133" name="Picture 24" descr="고객아이콘"/>
          <p:cNvPicPr>
            <a:picLocks noChangeAspect="1" noChangeArrowheads="1"/>
          </p:cNvPicPr>
          <p:nvPr/>
        </p:nvPicPr>
        <p:blipFill>
          <a:blip r:embed="rId1" cstate="print"/>
          <a:srcRect r="62766"/>
          <a:stretch>
            <a:fillRect/>
          </a:stretch>
        </p:blipFill>
        <p:spPr bwMode="auto">
          <a:xfrm>
            <a:off x="896938" y="3255010"/>
            <a:ext cx="2905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34"/>
          <p:cNvSpPr txBox="1">
            <a:spLocks noChangeArrowheads="1"/>
          </p:cNvSpPr>
          <p:nvPr/>
        </p:nvSpPr>
        <p:spPr bwMode="auto">
          <a:xfrm>
            <a:off x="5311775" y="5734685"/>
            <a:ext cx="3724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中等收入及穷人占人口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99%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136"/>
          <p:cNvGrpSpPr/>
          <p:nvPr/>
        </p:nvGrpSpPr>
        <p:grpSpPr bwMode="auto">
          <a:xfrm>
            <a:off x="6588125" y="1743710"/>
            <a:ext cx="2359025" cy="3897313"/>
            <a:chOff x="3896731" y="1700808"/>
            <a:chExt cx="2358655" cy="3898217"/>
          </a:xfrm>
        </p:grpSpPr>
        <p:grpSp>
          <p:nvGrpSpPr>
            <p:cNvPr id="5" name="组合 133"/>
            <p:cNvGrpSpPr/>
            <p:nvPr/>
          </p:nvGrpSpPr>
          <p:grpSpPr bwMode="auto">
            <a:xfrm>
              <a:off x="3896731" y="1700808"/>
              <a:ext cx="2358655" cy="3754202"/>
              <a:chOff x="3896729" y="1700808"/>
              <a:chExt cx="2358654" cy="3754201"/>
            </a:xfrm>
          </p:grpSpPr>
          <p:pic>
            <p:nvPicPr>
              <p:cNvPr id="7180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860032" y="170080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1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220072" y="2060848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2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716016" y="1988840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3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932040" y="242088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4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5220072" y="242088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5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572000" y="2276872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6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427984" y="2564904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7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860032" y="2708920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8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523721" y="2708920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9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659625" y="3068960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0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5148064" y="314096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1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5580112" y="314096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2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580112" y="3501008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3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148064" y="3501008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4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572000" y="3429000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5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255772" y="2893602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6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3896729" y="3207959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7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255772" y="3573016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8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572000" y="386104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9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5508104" y="386104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00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076056" y="3861048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01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4716016" y="4149080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02" name="Picture 25" descr="고객아이콘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860032" y="4437112"/>
                <a:ext cx="632455" cy="823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03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5292080" y="4149080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04" name="Picture 24" descr="고객아이콘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5076056" y="4581128"/>
                <a:ext cx="675271" cy="873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179" name="Picture 24" descr="고객아이콘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32040" y="4725144"/>
              <a:ext cx="675271" cy="873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6" name="TextBox 137"/>
          <p:cNvSpPr txBox="1">
            <a:spLocks noChangeArrowheads="1"/>
          </p:cNvSpPr>
          <p:nvPr/>
        </p:nvSpPr>
        <p:spPr bwMode="auto">
          <a:xfrm>
            <a:off x="468313" y="5590223"/>
            <a:ext cx="20304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富人占人口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1%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7" name="TextBox 140"/>
          <p:cNvSpPr txBox="1">
            <a:spLocks noChangeArrowheads="1"/>
          </p:cNvSpPr>
          <p:nvPr/>
        </p:nvSpPr>
        <p:spPr bwMode="auto">
          <a:xfrm>
            <a:off x="1893888" y="675323"/>
            <a:ext cx="51260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1929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年前 美国各阶层收入比例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0"/>
          <p:cNvGrpSpPr/>
          <p:nvPr/>
        </p:nvGrpSpPr>
        <p:grpSpPr bwMode="auto">
          <a:xfrm>
            <a:off x="0" y="2133600"/>
            <a:ext cx="8893175" cy="4362450"/>
            <a:chOff x="0" y="2348880"/>
            <a:chExt cx="8893175" cy="4364806"/>
          </a:xfrm>
        </p:grpSpPr>
        <p:grpSp>
          <p:nvGrpSpPr>
            <p:cNvPr id="3" name="组合 109"/>
            <p:cNvGrpSpPr/>
            <p:nvPr/>
          </p:nvGrpSpPr>
          <p:grpSpPr bwMode="auto">
            <a:xfrm>
              <a:off x="0" y="2348880"/>
              <a:ext cx="8893175" cy="4364806"/>
              <a:chOff x="0" y="2348880"/>
              <a:chExt cx="8893175" cy="4364806"/>
            </a:xfrm>
          </p:grpSpPr>
          <p:sp>
            <p:nvSpPr>
              <p:cNvPr id="46" name="Rectangle 2"/>
              <p:cNvSpPr>
                <a:spLocks noChangeArrowheads="1"/>
              </p:cNvSpPr>
              <p:nvPr/>
            </p:nvSpPr>
            <p:spPr bwMode="auto">
              <a:xfrm>
                <a:off x="203200" y="2348880"/>
                <a:ext cx="8689975" cy="3959775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</a:ln>
              <a:effectLst>
                <a:outerShdw dist="35921" dir="2700000" algn="ctr" rotWithShape="0">
                  <a:schemeClr val="bg2">
                    <a:alpha val="29999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cxnSp>
            <p:nvCxnSpPr>
              <p:cNvPr id="22" name="直接箭头连接符 21"/>
              <p:cNvCxnSpPr/>
              <p:nvPr/>
            </p:nvCxnSpPr>
            <p:spPr>
              <a:xfrm flipV="1">
                <a:off x="533400" y="5876622"/>
                <a:ext cx="7854950" cy="1588"/>
              </a:xfrm>
              <a:prstGeom prst="straightConnector1">
                <a:avLst/>
              </a:prstGeom>
              <a:ln w="38100">
                <a:solidFill>
                  <a:schemeClr val="bg2">
                    <a:lumMod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>
                <a:off x="0" y="6251475"/>
                <a:ext cx="492125" cy="4622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400">
                    <a:solidFill>
                      <a:schemeClr val="tx2">
                        <a:lumMod val="75000"/>
                      </a:schemeClr>
                    </a:solidFill>
                    <a:latin typeface="楷体_GB2312" pitchFamily="49" charset="-122"/>
                    <a:ea typeface="楷体_GB2312" pitchFamily="49" charset="-122"/>
                  </a:rPr>
                  <a:t>  </a:t>
                </a:r>
                <a:endParaRPr lang="zh-CN" altLang="en-US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726238" y="2747558"/>
                <a:ext cx="1416050" cy="6829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ts val="2300"/>
                  </a:lnSpc>
                  <a:defRPr/>
                </a:pPr>
                <a:r>
                  <a:rPr lang="zh-CN" alt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工厂生产</a:t>
                </a:r>
                <a:endParaRPr lang="en-US" altLang="zh-CN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pPr>
                  <a:lnSpc>
                    <a:spcPts val="2300"/>
                  </a:lnSpc>
                  <a:defRPr/>
                </a:pPr>
                <a:r>
                  <a:rPr lang="zh-CN" altLang="en-US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产品增长</a:t>
                </a:r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8222" name="TextBox 38"/>
              <p:cNvSpPr txBox="1">
                <a:spLocks noChangeArrowheads="1"/>
              </p:cNvSpPr>
              <p:nvPr/>
            </p:nvSpPr>
            <p:spPr bwMode="auto">
              <a:xfrm>
                <a:off x="6581775" y="3861247"/>
                <a:ext cx="1724025" cy="6826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ts val="2300"/>
                  </a:lnSpc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非农业工人</a:t>
                </a:r>
                <a:endParaRPr lang="en-US" altLang="zh-CN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pPr>
                  <a:lnSpc>
                    <a:spcPts val="2300"/>
                  </a:lnSpc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 工资增长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8223" name="TextBox 39"/>
              <p:cNvSpPr txBox="1">
                <a:spLocks noChangeArrowheads="1"/>
              </p:cNvSpPr>
              <p:nvPr/>
            </p:nvSpPr>
            <p:spPr bwMode="auto">
              <a:xfrm>
                <a:off x="6442075" y="4907409"/>
                <a:ext cx="1724025" cy="6810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ts val="2300"/>
                  </a:lnSpc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  农业工人</a:t>
                </a:r>
                <a:endParaRPr lang="en-US" altLang="zh-CN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pPr>
                  <a:lnSpc>
                    <a:spcPts val="2300"/>
                  </a:lnSpc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</a:rPr>
                  <a:t>  工资增长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rot="5400000">
                <a:off x="-1158201" y="4185022"/>
                <a:ext cx="3383201" cy="0"/>
              </a:xfrm>
              <a:prstGeom prst="line">
                <a:avLst/>
              </a:prstGeom>
              <a:ln w="381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10" name="TextBox 22"/>
            <p:cNvSpPr txBox="1">
              <a:spLocks noChangeArrowheads="1"/>
            </p:cNvSpPr>
            <p:nvPr/>
          </p:nvSpPr>
          <p:spPr bwMode="auto">
            <a:xfrm>
              <a:off x="1325563" y="5820222"/>
              <a:ext cx="527050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10</a:t>
              </a:r>
              <a:endParaRPr lang="zh-CN" altLang="en-US" sz="2400"/>
            </a:p>
          </p:txBody>
        </p:sp>
        <p:sp>
          <p:nvSpPr>
            <p:cNvPr id="8211" name="TextBox 24"/>
            <p:cNvSpPr txBox="1">
              <a:spLocks noChangeArrowheads="1"/>
            </p:cNvSpPr>
            <p:nvPr/>
          </p:nvSpPr>
          <p:spPr bwMode="auto">
            <a:xfrm>
              <a:off x="2549525" y="5820222"/>
              <a:ext cx="527050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20</a:t>
              </a:r>
              <a:endParaRPr lang="zh-CN" altLang="en-US" sz="2400"/>
            </a:p>
          </p:txBody>
        </p:sp>
        <p:sp>
          <p:nvSpPr>
            <p:cNvPr id="8212" name="TextBox 25"/>
            <p:cNvSpPr txBox="1">
              <a:spLocks noChangeArrowheads="1"/>
            </p:cNvSpPr>
            <p:nvPr/>
          </p:nvSpPr>
          <p:spPr bwMode="auto">
            <a:xfrm>
              <a:off x="3659188" y="5820222"/>
              <a:ext cx="619125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/>
                <a:t>30</a:t>
              </a:r>
              <a:endParaRPr lang="zh-CN" altLang="en-US" sz="2400"/>
            </a:p>
          </p:txBody>
        </p:sp>
        <p:sp>
          <p:nvSpPr>
            <p:cNvPr id="8213" name="TextBox 26"/>
            <p:cNvSpPr txBox="1">
              <a:spLocks noChangeArrowheads="1"/>
            </p:cNvSpPr>
            <p:nvPr/>
          </p:nvSpPr>
          <p:spPr bwMode="auto">
            <a:xfrm>
              <a:off x="4710113" y="5820222"/>
              <a:ext cx="527050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40</a:t>
              </a:r>
              <a:endParaRPr lang="zh-CN" altLang="en-US" sz="2400"/>
            </a:p>
          </p:txBody>
        </p:sp>
        <p:sp>
          <p:nvSpPr>
            <p:cNvPr id="8214" name="TextBox 27"/>
            <p:cNvSpPr txBox="1">
              <a:spLocks noChangeArrowheads="1"/>
            </p:cNvSpPr>
            <p:nvPr/>
          </p:nvSpPr>
          <p:spPr bwMode="auto">
            <a:xfrm>
              <a:off x="5934075" y="5820222"/>
              <a:ext cx="527050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50</a:t>
              </a:r>
              <a:endParaRPr lang="zh-CN" altLang="en-US" sz="2400"/>
            </a:p>
          </p:txBody>
        </p:sp>
        <p:sp>
          <p:nvSpPr>
            <p:cNvPr id="8215" name="TextBox 28"/>
            <p:cNvSpPr txBox="1">
              <a:spLocks noChangeArrowheads="1"/>
            </p:cNvSpPr>
            <p:nvPr/>
          </p:nvSpPr>
          <p:spPr bwMode="auto">
            <a:xfrm>
              <a:off x="7086600" y="5805934"/>
              <a:ext cx="52705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60</a:t>
              </a:r>
              <a:endParaRPr lang="zh-CN" altLang="en-US" sz="2400"/>
            </a:p>
          </p:txBody>
        </p:sp>
        <p:sp>
          <p:nvSpPr>
            <p:cNvPr id="8216" name="TextBox 29"/>
            <p:cNvSpPr txBox="1">
              <a:spLocks noChangeArrowheads="1"/>
            </p:cNvSpPr>
            <p:nvPr/>
          </p:nvSpPr>
          <p:spPr bwMode="auto">
            <a:xfrm>
              <a:off x="400050" y="5820222"/>
              <a:ext cx="355600" cy="4619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0</a:t>
              </a:r>
              <a:endParaRPr lang="zh-CN" altLang="en-US" sz="2400"/>
            </a:p>
          </p:txBody>
        </p:sp>
        <p:sp>
          <p:nvSpPr>
            <p:cNvPr id="8217" name="TextBox 30"/>
            <p:cNvSpPr txBox="1">
              <a:spLocks noChangeArrowheads="1"/>
            </p:cNvSpPr>
            <p:nvPr/>
          </p:nvSpPr>
          <p:spPr bwMode="auto">
            <a:xfrm>
              <a:off x="7734300" y="5882134"/>
              <a:ext cx="582613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/>
                <a:t>(%)</a:t>
              </a:r>
              <a:endParaRPr lang="zh-CN" altLang="en-US" sz="2000"/>
            </a:p>
          </p:txBody>
        </p:sp>
      </p:grpSp>
      <p:grpSp>
        <p:nvGrpSpPr>
          <p:cNvPr id="4" name="组合 111"/>
          <p:cNvGrpSpPr/>
          <p:nvPr/>
        </p:nvGrpSpPr>
        <p:grpSpPr bwMode="auto">
          <a:xfrm>
            <a:off x="533400" y="2420938"/>
            <a:ext cx="8262938" cy="792162"/>
            <a:chOff x="533400" y="2637284"/>
            <a:chExt cx="8263271" cy="792163"/>
          </a:xfrm>
        </p:grpSpPr>
        <p:sp>
          <p:nvSpPr>
            <p:cNvPr id="15" name="矩形 14"/>
            <p:cNvSpPr/>
            <p:nvPr/>
          </p:nvSpPr>
          <p:spPr>
            <a:xfrm>
              <a:off x="533400" y="2637284"/>
              <a:ext cx="6193088" cy="792163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99"/>
                </a:solidFill>
              </a:endParaRPr>
            </a:p>
          </p:txBody>
        </p:sp>
        <p:sp>
          <p:nvSpPr>
            <p:cNvPr id="8205" name="TextBox 106"/>
            <p:cNvSpPr txBox="1">
              <a:spLocks noChangeArrowheads="1"/>
            </p:cNvSpPr>
            <p:nvPr/>
          </p:nvSpPr>
          <p:spPr bwMode="auto">
            <a:xfrm>
              <a:off x="7956376" y="2967335"/>
              <a:ext cx="84029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0033CC"/>
                  </a:solidFill>
                  <a:latin typeface="汉真广标" pitchFamily="49" charset="-122"/>
                  <a:ea typeface="汉真广标" pitchFamily="49" charset="-122"/>
                </a:rPr>
                <a:t>55%</a:t>
              </a:r>
              <a:endParaRPr lang="zh-CN" altLang="en-US" sz="2400" b="1">
                <a:solidFill>
                  <a:srgbClr val="0033CC"/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</p:grpSp>
      <p:grpSp>
        <p:nvGrpSpPr>
          <p:cNvPr id="5" name="组合 112"/>
          <p:cNvGrpSpPr/>
          <p:nvPr/>
        </p:nvGrpSpPr>
        <p:grpSpPr bwMode="auto">
          <a:xfrm>
            <a:off x="533400" y="3473450"/>
            <a:ext cx="8161338" cy="892175"/>
            <a:chOff x="533400" y="3689797"/>
            <a:chExt cx="8160551" cy="891331"/>
          </a:xfrm>
        </p:grpSpPr>
        <p:sp>
          <p:nvSpPr>
            <p:cNvPr id="16" name="矩形 15"/>
            <p:cNvSpPr/>
            <p:nvPr/>
          </p:nvSpPr>
          <p:spPr>
            <a:xfrm>
              <a:off x="533400" y="3689797"/>
              <a:ext cx="215879" cy="89133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203" name="TextBox 107"/>
            <p:cNvSpPr txBox="1">
              <a:spLocks noChangeArrowheads="1"/>
            </p:cNvSpPr>
            <p:nvPr/>
          </p:nvSpPr>
          <p:spPr bwMode="auto">
            <a:xfrm>
              <a:off x="8028384" y="4119463"/>
              <a:ext cx="665567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C85100"/>
                  </a:solidFill>
                  <a:latin typeface="汉真广标" pitchFamily="49" charset="-122"/>
                  <a:ea typeface="汉真广标" pitchFamily="49" charset="-122"/>
                </a:rPr>
                <a:t>2%</a:t>
              </a:r>
              <a:endParaRPr lang="zh-CN" altLang="en-US" sz="2400" b="1">
                <a:solidFill>
                  <a:srgbClr val="C85100"/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</p:grpSp>
      <p:grpSp>
        <p:nvGrpSpPr>
          <p:cNvPr id="6" name="组合 113"/>
          <p:cNvGrpSpPr/>
          <p:nvPr/>
        </p:nvGrpSpPr>
        <p:grpSpPr bwMode="auto">
          <a:xfrm>
            <a:off x="533400" y="4652963"/>
            <a:ext cx="8404225" cy="792162"/>
            <a:chOff x="533400" y="4869309"/>
            <a:chExt cx="8404335" cy="792163"/>
          </a:xfrm>
        </p:grpSpPr>
        <p:sp>
          <p:nvSpPr>
            <p:cNvPr id="47" name="矩形 46"/>
            <p:cNvSpPr/>
            <p:nvPr/>
          </p:nvSpPr>
          <p:spPr>
            <a:xfrm>
              <a:off x="533400" y="4869309"/>
              <a:ext cx="71439" cy="792163"/>
            </a:xfrm>
            <a:prstGeom prst="rect">
              <a:avLst/>
            </a:prstGeom>
            <a:solidFill>
              <a:srgbClr val="CC00CC"/>
            </a:solidFill>
            <a:ln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201" name="TextBox 108"/>
            <p:cNvSpPr txBox="1">
              <a:spLocks noChangeArrowheads="1"/>
            </p:cNvSpPr>
            <p:nvPr/>
          </p:nvSpPr>
          <p:spPr bwMode="auto">
            <a:xfrm>
              <a:off x="7956376" y="5157192"/>
              <a:ext cx="98135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CC00CC"/>
                  </a:solidFill>
                  <a:latin typeface="汉真广标" pitchFamily="49" charset="-122"/>
                  <a:ea typeface="汉真广标" pitchFamily="49" charset="-122"/>
                </a:rPr>
                <a:t>0.8%</a:t>
              </a:r>
              <a:endParaRPr lang="zh-CN" altLang="en-US" sz="2400" b="1">
                <a:solidFill>
                  <a:srgbClr val="CC00CC"/>
                </a:solidFill>
                <a:latin typeface="汉真广标" pitchFamily="49" charset="-122"/>
                <a:ea typeface="汉真广标" pitchFamily="49" charset="-122"/>
              </a:endParaRPr>
            </a:p>
          </p:txBody>
        </p:sp>
      </p:grpSp>
      <p:sp>
        <p:nvSpPr>
          <p:cNvPr id="8199" name="TextBox 34"/>
          <p:cNvSpPr txBox="1">
            <a:spLocks noChangeArrowheads="1"/>
          </p:cNvSpPr>
          <p:nvPr/>
        </p:nvSpPr>
        <p:spPr bwMode="auto">
          <a:xfrm>
            <a:off x="123825" y="1125538"/>
            <a:ext cx="90201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1920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1929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生产产品增长比例与工人工资增长比例 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0"/>
          <p:cNvGrpSpPr/>
          <p:nvPr/>
        </p:nvGrpSpPr>
        <p:grpSpPr bwMode="auto">
          <a:xfrm>
            <a:off x="3500438" y="4481513"/>
            <a:ext cx="2376487" cy="2376487"/>
            <a:chOff x="1907704" y="4481734"/>
            <a:chExt cx="2376264" cy="2376266"/>
          </a:xfrm>
        </p:grpSpPr>
        <p:pic>
          <p:nvPicPr>
            <p:cNvPr id="9237" name="Picture 37" descr="J:\PNG\png133_019.pn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907704" y="4481734"/>
              <a:ext cx="2376264" cy="2376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53"/>
            <p:cNvSpPr txBox="1">
              <a:spLocks noChangeArrowheads="1"/>
            </p:cNvSpPr>
            <p:nvPr/>
          </p:nvSpPr>
          <p:spPr bwMode="auto">
            <a:xfrm>
              <a:off x="2555776" y="5229200"/>
              <a:ext cx="1214438" cy="708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生产</a:t>
              </a:r>
              <a:endPara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 bwMode="auto">
          <a:xfrm>
            <a:off x="5857875" y="5157788"/>
            <a:ext cx="595313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矛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  <a:p>
            <a:pPr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盾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9221" name="TextBox 10"/>
          <p:cNvSpPr txBox="1">
            <a:spLocks noChangeArrowheads="1"/>
          </p:cNvSpPr>
          <p:nvPr/>
        </p:nvSpPr>
        <p:spPr bwMode="auto">
          <a:xfrm>
            <a:off x="2235200" y="971550"/>
            <a:ext cx="4713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/>
              <a:t>——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生产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相对过剩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的危机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TextBox 4"/>
          <p:cNvSpPr txBox="1">
            <a:spLocks noChangeArrowheads="1"/>
          </p:cNvSpPr>
          <p:nvPr/>
        </p:nvSpPr>
        <p:spPr bwMode="auto">
          <a:xfrm>
            <a:off x="3024188" y="1476375"/>
            <a:ext cx="3276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消费（购买力）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223" name="矩形 10"/>
          <p:cNvSpPr>
            <a:spLocks noChangeArrowheads="1"/>
          </p:cNvSpPr>
          <p:nvPr/>
        </p:nvSpPr>
        <p:spPr bwMode="auto">
          <a:xfrm>
            <a:off x="579438" y="1043623"/>
            <a:ext cx="182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汉真广标" pitchFamily="49" charset="-122"/>
                <a:ea typeface="汉真广标" pitchFamily="49" charset="-122"/>
              </a:rPr>
              <a:t>经济危机</a:t>
            </a:r>
            <a:endParaRPr lang="zh-CN" altLang="en-US" sz="3200">
              <a:latin typeface="汉真广标" pitchFamily="49" charset="-122"/>
              <a:ea typeface="汉真广标" pitchFamily="49" charset="-122"/>
            </a:endParaRPr>
          </a:p>
        </p:txBody>
      </p:sp>
      <p:grpSp>
        <p:nvGrpSpPr>
          <p:cNvPr id="5" name="组合 77"/>
          <p:cNvGrpSpPr/>
          <p:nvPr/>
        </p:nvGrpSpPr>
        <p:grpSpPr bwMode="auto">
          <a:xfrm>
            <a:off x="6453188" y="5157788"/>
            <a:ext cx="1212850" cy="1079500"/>
            <a:chOff x="5292080" y="5157192"/>
            <a:chExt cx="1213873" cy="1080121"/>
          </a:xfrm>
        </p:grpSpPr>
        <p:grpSp>
          <p:nvGrpSpPr>
            <p:cNvPr id="6" name="组合 72"/>
            <p:cNvGrpSpPr/>
            <p:nvPr/>
          </p:nvGrpSpPr>
          <p:grpSpPr bwMode="auto">
            <a:xfrm>
              <a:off x="5364088" y="5157192"/>
              <a:ext cx="1080119" cy="1080121"/>
              <a:chOff x="6732240" y="4869160"/>
              <a:chExt cx="1544637" cy="1544637"/>
            </a:xfrm>
          </p:grpSpPr>
          <p:sp>
            <p:nvSpPr>
              <p:cNvPr id="9233" name="Oval 8"/>
              <p:cNvSpPr>
                <a:spLocks noChangeArrowheads="1"/>
              </p:cNvSpPr>
              <p:nvPr/>
            </p:nvSpPr>
            <p:spPr bwMode="gray">
              <a:xfrm>
                <a:off x="6732240" y="4869160"/>
                <a:ext cx="1544637" cy="1544637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25800"/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34" name="Oval 9"/>
              <p:cNvSpPr>
                <a:spLocks noChangeArrowheads="1"/>
              </p:cNvSpPr>
              <p:nvPr/>
            </p:nvSpPr>
            <p:spPr bwMode="gray">
              <a:xfrm>
                <a:off x="6765577" y="4905672"/>
                <a:ext cx="1473200" cy="1474787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85001"/>
                    </a:srgbClr>
                  </a:gs>
                  <a:gs pos="100000">
                    <a:srgbClr val="A26100"/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35" name="Oval 10"/>
              <p:cNvSpPr>
                <a:spLocks noChangeArrowheads="1"/>
              </p:cNvSpPr>
              <p:nvPr/>
            </p:nvSpPr>
            <p:spPr bwMode="gray">
              <a:xfrm>
                <a:off x="6822727" y="4959647"/>
                <a:ext cx="1331912" cy="1331912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B96F00"/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236" name="Picture 11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765577" y="4959647"/>
                <a:ext cx="977900" cy="977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" name="TextBox 52"/>
            <p:cNvSpPr txBox="1">
              <a:spLocks noChangeArrowheads="1"/>
            </p:cNvSpPr>
            <p:nvPr/>
          </p:nvSpPr>
          <p:spPr bwMode="auto">
            <a:xfrm>
              <a:off x="5292080" y="5301208"/>
              <a:ext cx="1213873" cy="707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消费</a:t>
              </a:r>
              <a:endPara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组合 76"/>
          <p:cNvGrpSpPr/>
          <p:nvPr/>
        </p:nvGrpSpPr>
        <p:grpSpPr bwMode="auto">
          <a:xfrm>
            <a:off x="0" y="2205038"/>
            <a:ext cx="9144000" cy="2376487"/>
            <a:chOff x="0" y="2204864"/>
            <a:chExt cx="9144000" cy="2376264"/>
          </a:xfrm>
        </p:grpSpPr>
        <p:sp>
          <p:nvSpPr>
            <p:cNvPr id="76" name="矩形 75"/>
            <p:cNvSpPr/>
            <p:nvPr/>
          </p:nvSpPr>
          <p:spPr>
            <a:xfrm>
              <a:off x="0" y="2204864"/>
              <a:ext cx="9144000" cy="237626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228" name="图片 35" descr="7.JPG"/>
            <p:cNvPicPr>
              <a:picLocks noChangeAspect="1"/>
            </p:cNvPicPr>
            <p:nvPr/>
          </p:nvPicPr>
          <p:blipFill>
            <a:blip r:embed="rId3" cstate="print"/>
            <a:srcRect l="16925" t="13600" r="12988"/>
            <a:stretch>
              <a:fillRect/>
            </a:stretch>
          </p:blipFill>
          <p:spPr bwMode="auto">
            <a:xfrm>
              <a:off x="395536" y="2379662"/>
              <a:ext cx="3025775" cy="2098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9" name="图片 73" descr="1.JPG"/>
            <p:cNvPicPr>
              <a:picLocks noChangeAspect="1"/>
            </p:cNvPicPr>
            <p:nvPr/>
          </p:nvPicPr>
          <p:blipFill>
            <a:blip r:embed="rId4" cstate="print"/>
            <a:srcRect l="14563" t="31799" r="14563" b="10802"/>
            <a:stretch>
              <a:fillRect/>
            </a:stretch>
          </p:blipFill>
          <p:spPr bwMode="auto">
            <a:xfrm>
              <a:off x="4067944" y="2634512"/>
              <a:ext cx="4104456" cy="1869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0" name="矩形 74"/>
            <p:cNvSpPr>
              <a:spLocks noChangeArrowheads="1"/>
            </p:cNvSpPr>
            <p:nvPr/>
          </p:nvSpPr>
          <p:spPr bwMode="auto">
            <a:xfrm>
              <a:off x="4139952" y="2348880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1920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en-US" altLang="zh-CN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1929</a:t>
              </a:r>
              <a:r>
                <a:rPr lang="zh-CN" altLang="en-US" sz="12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 生产产品增长比例与工人工资增长比例 </a:t>
              </a: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00125" y="5214938"/>
            <a:ext cx="24288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汉仪综艺体简" pitchFamily="49" charset="-122"/>
                <a:ea typeface="汉仪综艺体简" pitchFamily="49" charset="-122"/>
              </a:rPr>
              <a:t>经济危机爆发  </a:t>
            </a:r>
            <a:endParaRPr lang="en-US" altLang="zh-CN" sz="2800">
              <a:latin typeface="汉仪综艺体简" pitchFamily="49" charset="-122"/>
              <a:ea typeface="汉仪综艺体简" pitchFamily="49" charset="-122"/>
            </a:endParaRPr>
          </a:p>
          <a:p>
            <a:r>
              <a:rPr lang="en-US" altLang="zh-CN" sz="2800">
                <a:latin typeface="汉仪综艺体简" pitchFamily="49" charset="-122"/>
                <a:ea typeface="汉仪综艺体简" pitchFamily="49" charset="-122"/>
              </a:rPr>
              <a:t> </a:t>
            </a:r>
            <a:r>
              <a:rPr lang="zh-CN" altLang="en-US" sz="2800">
                <a:latin typeface="汉仪综艺体简" pitchFamily="49" charset="-122"/>
                <a:ea typeface="汉仪综艺体简" pitchFamily="49" charset="-122"/>
              </a:rPr>
              <a:t>的根本原因</a:t>
            </a:r>
            <a:endParaRPr lang="zh-CN" altLang="en-US" sz="2800">
              <a:latin typeface="汉仪综艺体简" pitchFamily="49" charset="-122"/>
              <a:ea typeface="汉仪综艺体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7" descr="J:\PNG\png133_0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8175" y="765175"/>
            <a:ext cx="23764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53"/>
          <p:cNvSpPr txBox="1">
            <a:spLocks noChangeArrowheads="1"/>
          </p:cNvSpPr>
          <p:nvPr/>
        </p:nvSpPr>
        <p:spPr bwMode="auto">
          <a:xfrm>
            <a:off x="2555875" y="1512888"/>
            <a:ext cx="12144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生产</a:t>
            </a:r>
            <a:endParaRPr lang="zh-CN" altLang="en-US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4572000" y="1341438"/>
            <a:ext cx="595313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矛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盾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pic>
        <p:nvPicPr>
          <p:cNvPr id="64" name="Picture 37" descr="J:\PNG\png133_0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8175" y="3213100"/>
            <a:ext cx="23764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0"/>
          <p:cNvGrpSpPr/>
          <p:nvPr/>
        </p:nvGrpSpPr>
        <p:grpSpPr bwMode="auto">
          <a:xfrm>
            <a:off x="5435600" y="3789363"/>
            <a:ext cx="1368425" cy="1295400"/>
            <a:chOff x="6732240" y="4869160"/>
            <a:chExt cx="1544637" cy="1544637"/>
          </a:xfrm>
        </p:grpSpPr>
        <p:sp>
          <p:nvSpPr>
            <p:cNvPr id="10258" name="Oval 8"/>
            <p:cNvSpPr>
              <a:spLocks noChangeArrowheads="1"/>
            </p:cNvSpPr>
            <p:nvPr/>
          </p:nvSpPr>
          <p:spPr bwMode="gray">
            <a:xfrm>
              <a:off x="6732240" y="4869160"/>
              <a:ext cx="1544637" cy="1544637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925800"/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9" name="Oval 9"/>
            <p:cNvSpPr>
              <a:spLocks noChangeArrowheads="1"/>
            </p:cNvSpPr>
            <p:nvPr/>
          </p:nvSpPr>
          <p:spPr bwMode="gray">
            <a:xfrm>
              <a:off x="6765577" y="4905672"/>
              <a:ext cx="1473200" cy="1474787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5001"/>
                  </a:srgbClr>
                </a:gs>
                <a:gs pos="100000">
                  <a:srgbClr val="A26100"/>
                </a:gs>
              </a:gsLst>
              <a:lin ang="27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0" name="Oval 10"/>
            <p:cNvSpPr>
              <a:spLocks noChangeArrowheads="1"/>
            </p:cNvSpPr>
            <p:nvPr/>
          </p:nvSpPr>
          <p:spPr bwMode="gray">
            <a:xfrm>
              <a:off x="6822727" y="4959647"/>
              <a:ext cx="1331912" cy="133191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B96F00"/>
                </a:gs>
              </a:gsLst>
              <a:lin ang="27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261" name="Picture 11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65577" y="4959647"/>
              <a:ext cx="977900" cy="977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6" name="TextBox 52"/>
          <p:cNvSpPr txBox="1">
            <a:spLocks noChangeArrowheads="1"/>
          </p:cNvSpPr>
          <p:nvPr/>
        </p:nvSpPr>
        <p:spPr bwMode="auto">
          <a:xfrm>
            <a:off x="5519738" y="4057650"/>
            <a:ext cx="121443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消费</a:t>
            </a:r>
            <a:endParaRPr lang="zh-CN" altLang="en-US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TextBox 53"/>
          <p:cNvSpPr txBox="1">
            <a:spLocks noChangeArrowheads="1"/>
          </p:cNvSpPr>
          <p:nvPr/>
        </p:nvSpPr>
        <p:spPr bwMode="auto">
          <a:xfrm>
            <a:off x="2555875" y="3960813"/>
            <a:ext cx="12144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生产</a:t>
            </a:r>
            <a:endParaRPr lang="zh-CN" altLang="en-US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 bwMode="auto">
          <a:xfrm>
            <a:off x="4572000" y="3789363"/>
            <a:ext cx="595313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矛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盾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grpSp>
        <p:nvGrpSpPr>
          <p:cNvPr id="3" name="组合 25"/>
          <p:cNvGrpSpPr/>
          <p:nvPr/>
        </p:nvGrpSpPr>
        <p:grpSpPr bwMode="auto">
          <a:xfrm>
            <a:off x="5364163" y="1412875"/>
            <a:ext cx="1214437" cy="1079500"/>
            <a:chOff x="5292080" y="5157192"/>
            <a:chExt cx="1213873" cy="1080121"/>
          </a:xfrm>
        </p:grpSpPr>
        <p:grpSp>
          <p:nvGrpSpPr>
            <p:cNvPr id="4" name="组合 72"/>
            <p:cNvGrpSpPr/>
            <p:nvPr/>
          </p:nvGrpSpPr>
          <p:grpSpPr bwMode="auto">
            <a:xfrm>
              <a:off x="5364088" y="5157192"/>
              <a:ext cx="1080119" cy="1080121"/>
              <a:chOff x="6732240" y="4869160"/>
              <a:chExt cx="1544637" cy="1544637"/>
            </a:xfrm>
          </p:grpSpPr>
          <p:sp>
            <p:nvSpPr>
              <p:cNvPr id="10254" name="Oval 8"/>
              <p:cNvSpPr>
                <a:spLocks noChangeArrowheads="1"/>
              </p:cNvSpPr>
              <p:nvPr/>
            </p:nvSpPr>
            <p:spPr bwMode="gray">
              <a:xfrm>
                <a:off x="6732240" y="4869160"/>
                <a:ext cx="1544637" cy="1544637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25800"/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55" name="Oval 9"/>
              <p:cNvSpPr>
                <a:spLocks noChangeArrowheads="1"/>
              </p:cNvSpPr>
              <p:nvPr/>
            </p:nvSpPr>
            <p:spPr bwMode="gray">
              <a:xfrm>
                <a:off x="6765577" y="4905672"/>
                <a:ext cx="1473200" cy="1474787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85001"/>
                    </a:srgbClr>
                  </a:gs>
                  <a:gs pos="100000">
                    <a:srgbClr val="A26100"/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56" name="Oval 10"/>
              <p:cNvSpPr>
                <a:spLocks noChangeArrowheads="1"/>
              </p:cNvSpPr>
              <p:nvPr/>
            </p:nvSpPr>
            <p:spPr bwMode="gray">
              <a:xfrm>
                <a:off x="6822727" y="4959647"/>
                <a:ext cx="1331912" cy="1331912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B96F00"/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0257" name="Picture 11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765577" y="4959647"/>
                <a:ext cx="977900" cy="977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8" name="TextBox 52"/>
            <p:cNvSpPr txBox="1">
              <a:spLocks noChangeArrowheads="1"/>
            </p:cNvSpPr>
            <p:nvPr/>
          </p:nvSpPr>
          <p:spPr bwMode="auto">
            <a:xfrm>
              <a:off x="5292080" y="5301208"/>
              <a:ext cx="1213873" cy="707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消费</a:t>
              </a:r>
              <a:endPara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7" descr="J:\PNG\png133_0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8175" y="621665"/>
            <a:ext cx="23764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Box 53"/>
          <p:cNvSpPr txBox="1">
            <a:spLocks noChangeArrowheads="1"/>
          </p:cNvSpPr>
          <p:nvPr/>
        </p:nvSpPr>
        <p:spPr bwMode="auto">
          <a:xfrm>
            <a:off x="2555875" y="1369378"/>
            <a:ext cx="12144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生产</a:t>
            </a:r>
            <a:endParaRPr lang="zh-CN" altLang="en-US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4572000" y="1197928"/>
            <a:ext cx="595313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矛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盾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4139248" y="2564765"/>
            <a:ext cx="17272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latin typeface="汉真广标" pitchFamily="49" charset="-122"/>
                <a:ea typeface="汉真广标" pitchFamily="49" charset="-122"/>
              </a:rPr>
              <a:t>  </a:t>
            </a:r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裁员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4173538" y="3931603"/>
            <a:ext cx="9017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680000"/>
                </a:solidFill>
                <a:latin typeface="汉真广标" pitchFamily="49" charset="-122"/>
                <a:ea typeface="汉真广标" pitchFamily="49" charset="-122"/>
              </a:rPr>
              <a:t>恶性</a:t>
            </a:r>
            <a:endParaRPr lang="en-US" altLang="zh-CN" sz="2800">
              <a:solidFill>
                <a:srgbClr val="680000"/>
              </a:solidFill>
              <a:latin typeface="汉真广标" pitchFamily="49" charset="-122"/>
              <a:ea typeface="汉真广标" pitchFamily="49" charset="-122"/>
            </a:endParaRPr>
          </a:p>
          <a:p>
            <a:r>
              <a:rPr lang="zh-CN" altLang="en-US" sz="2800">
                <a:solidFill>
                  <a:srgbClr val="680000"/>
                </a:solidFill>
                <a:latin typeface="汉真广标" pitchFamily="49" charset="-122"/>
                <a:ea typeface="汉真广标" pitchFamily="49" charset="-122"/>
              </a:rPr>
              <a:t>循环</a:t>
            </a:r>
            <a:endParaRPr lang="zh-CN" altLang="en-US" sz="2800">
              <a:solidFill>
                <a:srgbClr val="68000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957638" y="2564765"/>
            <a:ext cx="542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再</a:t>
            </a:r>
            <a:endParaRPr lang="zh-CN" altLang="en-US" sz="2800">
              <a:solidFill>
                <a:srgbClr val="C0000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2339975" y="3356928"/>
            <a:ext cx="9017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更多</a:t>
            </a:r>
            <a:endParaRPr lang="zh-CN" altLang="en-US" sz="2800">
              <a:solidFill>
                <a:srgbClr val="C0000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grpSp>
        <p:nvGrpSpPr>
          <p:cNvPr id="2" name="组合 41"/>
          <p:cNvGrpSpPr/>
          <p:nvPr/>
        </p:nvGrpSpPr>
        <p:grpSpPr bwMode="auto">
          <a:xfrm>
            <a:off x="4276725" y="2977515"/>
            <a:ext cx="3319463" cy="1755775"/>
            <a:chOff x="4276569" y="3264496"/>
            <a:chExt cx="3319767" cy="1756231"/>
          </a:xfrm>
        </p:grpSpPr>
        <p:sp>
          <p:nvSpPr>
            <p:cNvPr id="12" name="TextBox 31"/>
            <p:cNvSpPr txBox="1">
              <a:spLocks noChangeArrowheads="1"/>
            </p:cNvSpPr>
            <p:nvPr/>
          </p:nvSpPr>
          <p:spPr bwMode="auto">
            <a:xfrm>
              <a:off x="5940421" y="4004463"/>
              <a:ext cx="1655915" cy="10162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产品</a:t>
              </a:r>
              <a:endParaRPr lang="en-US" altLang="zh-CN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defRPr/>
              </a:pPr>
              <a:r>
                <a:rPr lang="zh-CN" altLang="en-US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积压</a:t>
              </a:r>
              <a:endParaRPr lang="en-US" altLang="zh-CN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3" name="组合 59"/>
            <p:cNvGrpSpPr/>
            <p:nvPr/>
          </p:nvGrpSpPr>
          <p:grpSpPr bwMode="auto">
            <a:xfrm>
              <a:off x="4276569" y="3264496"/>
              <a:ext cx="1808393" cy="1670323"/>
              <a:chOff x="4572000" y="2348880"/>
              <a:chExt cx="2308076" cy="2135982"/>
            </a:xfrm>
          </p:grpSpPr>
          <p:sp>
            <p:nvSpPr>
              <p:cNvPr id="11300" name="Freeform 5"/>
              <p:cNvSpPr/>
              <p:nvPr/>
            </p:nvSpPr>
            <p:spPr bwMode="gray">
              <a:xfrm rot="5400000">
                <a:off x="5156199" y="2577481"/>
                <a:ext cx="1436688" cy="1460500"/>
              </a:xfrm>
              <a:custGeom>
                <a:avLst/>
                <a:gdLst>
                  <a:gd name="T0" fmla="*/ 0 w 1448"/>
                  <a:gd name="T1" fmla="*/ 2147483647 h 1452"/>
                  <a:gd name="T2" fmla="*/ 2147483647 w 1448"/>
                  <a:gd name="T3" fmla="*/ 2147483647 h 1452"/>
                  <a:gd name="T4" fmla="*/ 2147483647 w 1448"/>
                  <a:gd name="T5" fmla="*/ 2147483647 h 1452"/>
                  <a:gd name="T6" fmla="*/ 2147483647 w 1448"/>
                  <a:gd name="T7" fmla="*/ 2147483647 h 1452"/>
                  <a:gd name="T8" fmla="*/ 2147483647 w 1448"/>
                  <a:gd name="T9" fmla="*/ 2147483647 h 1452"/>
                  <a:gd name="T10" fmla="*/ 2147483647 w 1448"/>
                  <a:gd name="T11" fmla="*/ 2147483647 h 1452"/>
                  <a:gd name="T12" fmla="*/ 2147483647 w 1448"/>
                  <a:gd name="T13" fmla="*/ 2147483647 h 1452"/>
                  <a:gd name="T14" fmla="*/ 2147483647 w 1448"/>
                  <a:gd name="T15" fmla="*/ 2147483647 h 1452"/>
                  <a:gd name="T16" fmla="*/ 2147483647 w 1448"/>
                  <a:gd name="T17" fmla="*/ 2147483647 h 1452"/>
                  <a:gd name="T18" fmla="*/ 2147483647 w 1448"/>
                  <a:gd name="T19" fmla="*/ 2147483647 h 1452"/>
                  <a:gd name="T20" fmla="*/ 2147483647 w 1448"/>
                  <a:gd name="T21" fmla="*/ 2147483647 h 1452"/>
                  <a:gd name="T22" fmla="*/ 2147483647 w 1448"/>
                  <a:gd name="T23" fmla="*/ 2147483647 h 1452"/>
                  <a:gd name="T24" fmla="*/ 2147483647 w 1448"/>
                  <a:gd name="T25" fmla="*/ 2147483647 h 1452"/>
                  <a:gd name="T26" fmla="*/ 2147483647 w 1448"/>
                  <a:gd name="T27" fmla="*/ 2147483647 h 1452"/>
                  <a:gd name="T28" fmla="*/ 2147483647 w 1448"/>
                  <a:gd name="T29" fmla="*/ 2147483647 h 1452"/>
                  <a:gd name="T30" fmla="*/ 2147483647 w 1448"/>
                  <a:gd name="T31" fmla="*/ 2147483647 h 1452"/>
                  <a:gd name="T32" fmla="*/ 2147483647 w 1448"/>
                  <a:gd name="T33" fmla="*/ 2147483647 h 1452"/>
                  <a:gd name="T34" fmla="*/ 2147483647 w 1448"/>
                  <a:gd name="T35" fmla="*/ 2147483647 h 1452"/>
                  <a:gd name="T36" fmla="*/ 2147483647 w 1448"/>
                  <a:gd name="T37" fmla="*/ 0 h 1452"/>
                  <a:gd name="T38" fmla="*/ 2147483647 w 1448"/>
                  <a:gd name="T39" fmla="*/ 2147483647 h 1452"/>
                  <a:gd name="T40" fmla="*/ 2147483647 w 1448"/>
                  <a:gd name="T41" fmla="*/ 2147483647 h 1452"/>
                  <a:gd name="T42" fmla="*/ 2147483647 w 1448"/>
                  <a:gd name="T43" fmla="*/ 2147483647 h 1452"/>
                  <a:gd name="T44" fmla="*/ 2147483647 w 1448"/>
                  <a:gd name="T45" fmla="*/ 2147483647 h 1452"/>
                  <a:gd name="T46" fmla="*/ 2147483647 w 1448"/>
                  <a:gd name="T47" fmla="*/ 2147483647 h 1452"/>
                  <a:gd name="T48" fmla="*/ 2147483647 w 1448"/>
                  <a:gd name="T49" fmla="*/ 2147483647 h 1452"/>
                  <a:gd name="T50" fmla="*/ 2147483647 w 1448"/>
                  <a:gd name="T51" fmla="*/ 2147483647 h 1452"/>
                  <a:gd name="T52" fmla="*/ 2147483647 w 1448"/>
                  <a:gd name="T53" fmla="*/ 2147483647 h 1452"/>
                  <a:gd name="T54" fmla="*/ 2147483647 w 1448"/>
                  <a:gd name="T55" fmla="*/ 2147483647 h 1452"/>
                  <a:gd name="T56" fmla="*/ 2147483647 w 1448"/>
                  <a:gd name="T57" fmla="*/ 2147483647 h 1452"/>
                  <a:gd name="T58" fmla="*/ 2147483647 w 1448"/>
                  <a:gd name="T59" fmla="*/ 2147483647 h 1452"/>
                  <a:gd name="T60" fmla="*/ 2147483647 w 1448"/>
                  <a:gd name="T61" fmla="*/ 2147483647 h 1452"/>
                  <a:gd name="T62" fmla="*/ 2147483647 w 1448"/>
                  <a:gd name="T63" fmla="*/ 2147483647 h 1452"/>
                  <a:gd name="T64" fmla="*/ 2147483647 w 1448"/>
                  <a:gd name="T65" fmla="*/ 2147483647 h 1452"/>
                  <a:gd name="T66" fmla="*/ 0 w 1448"/>
                  <a:gd name="T67" fmla="*/ 2147483647 h 1452"/>
                  <a:gd name="T68" fmla="*/ 0 w 1448"/>
                  <a:gd name="T69" fmla="*/ 2147483647 h 14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48"/>
                  <a:gd name="T106" fmla="*/ 0 h 1452"/>
                  <a:gd name="T107" fmla="*/ 1448 w 1448"/>
                  <a:gd name="T108" fmla="*/ 1452 h 14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solidFill>
                <a:srgbClr val="3399FF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Freeform 6"/>
              <p:cNvSpPr/>
              <p:nvPr/>
            </p:nvSpPr>
            <p:spPr bwMode="gray">
              <a:xfrm rot="7200000">
                <a:off x="5431482" y="3036268"/>
                <a:ext cx="1436688" cy="1460500"/>
              </a:xfrm>
              <a:custGeom>
                <a:avLst/>
                <a:gdLst>
                  <a:gd name="T0" fmla="*/ 0 w 1448"/>
                  <a:gd name="T1" fmla="*/ 2147483647 h 1452"/>
                  <a:gd name="T2" fmla="*/ 2147483647 w 1448"/>
                  <a:gd name="T3" fmla="*/ 2147483647 h 1452"/>
                  <a:gd name="T4" fmla="*/ 2147483647 w 1448"/>
                  <a:gd name="T5" fmla="*/ 2147483647 h 1452"/>
                  <a:gd name="T6" fmla="*/ 2147483647 w 1448"/>
                  <a:gd name="T7" fmla="*/ 2147483647 h 1452"/>
                  <a:gd name="T8" fmla="*/ 2147483647 w 1448"/>
                  <a:gd name="T9" fmla="*/ 2147483647 h 1452"/>
                  <a:gd name="T10" fmla="*/ 2147483647 w 1448"/>
                  <a:gd name="T11" fmla="*/ 2147483647 h 1452"/>
                  <a:gd name="T12" fmla="*/ 2147483647 w 1448"/>
                  <a:gd name="T13" fmla="*/ 2147483647 h 1452"/>
                  <a:gd name="T14" fmla="*/ 2147483647 w 1448"/>
                  <a:gd name="T15" fmla="*/ 2147483647 h 1452"/>
                  <a:gd name="T16" fmla="*/ 2147483647 w 1448"/>
                  <a:gd name="T17" fmla="*/ 2147483647 h 1452"/>
                  <a:gd name="T18" fmla="*/ 2147483647 w 1448"/>
                  <a:gd name="T19" fmla="*/ 2147483647 h 1452"/>
                  <a:gd name="T20" fmla="*/ 2147483647 w 1448"/>
                  <a:gd name="T21" fmla="*/ 2147483647 h 1452"/>
                  <a:gd name="T22" fmla="*/ 2147483647 w 1448"/>
                  <a:gd name="T23" fmla="*/ 2147483647 h 1452"/>
                  <a:gd name="T24" fmla="*/ 2147483647 w 1448"/>
                  <a:gd name="T25" fmla="*/ 2147483647 h 1452"/>
                  <a:gd name="T26" fmla="*/ 2147483647 w 1448"/>
                  <a:gd name="T27" fmla="*/ 2147483647 h 1452"/>
                  <a:gd name="T28" fmla="*/ 2147483647 w 1448"/>
                  <a:gd name="T29" fmla="*/ 2147483647 h 1452"/>
                  <a:gd name="T30" fmla="*/ 2147483647 w 1448"/>
                  <a:gd name="T31" fmla="*/ 2147483647 h 1452"/>
                  <a:gd name="T32" fmla="*/ 2147483647 w 1448"/>
                  <a:gd name="T33" fmla="*/ 2147483647 h 1452"/>
                  <a:gd name="T34" fmla="*/ 2147483647 w 1448"/>
                  <a:gd name="T35" fmla="*/ 2147483647 h 1452"/>
                  <a:gd name="T36" fmla="*/ 2147483647 w 1448"/>
                  <a:gd name="T37" fmla="*/ 0 h 1452"/>
                  <a:gd name="T38" fmla="*/ 2147483647 w 1448"/>
                  <a:gd name="T39" fmla="*/ 2147483647 h 1452"/>
                  <a:gd name="T40" fmla="*/ 2147483647 w 1448"/>
                  <a:gd name="T41" fmla="*/ 2147483647 h 1452"/>
                  <a:gd name="T42" fmla="*/ 2147483647 w 1448"/>
                  <a:gd name="T43" fmla="*/ 2147483647 h 1452"/>
                  <a:gd name="T44" fmla="*/ 2147483647 w 1448"/>
                  <a:gd name="T45" fmla="*/ 2147483647 h 1452"/>
                  <a:gd name="T46" fmla="*/ 2147483647 w 1448"/>
                  <a:gd name="T47" fmla="*/ 2147483647 h 1452"/>
                  <a:gd name="T48" fmla="*/ 2147483647 w 1448"/>
                  <a:gd name="T49" fmla="*/ 2147483647 h 1452"/>
                  <a:gd name="T50" fmla="*/ 2147483647 w 1448"/>
                  <a:gd name="T51" fmla="*/ 2147483647 h 1452"/>
                  <a:gd name="T52" fmla="*/ 2147483647 w 1448"/>
                  <a:gd name="T53" fmla="*/ 2147483647 h 1452"/>
                  <a:gd name="T54" fmla="*/ 2147483647 w 1448"/>
                  <a:gd name="T55" fmla="*/ 2147483647 h 1452"/>
                  <a:gd name="T56" fmla="*/ 2147483647 w 1448"/>
                  <a:gd name="T57" fmla="*/ 2147483647 h 1452"/>
                  <a:gd name="T58" fmla="*/ 2147483647 w 1448"/>
                  <a:gd name="T59" fmla="*/ 2147483647 h 1452"/>
                  <a:gd name="T60" fmla="*/ 2147483647 w 1448"/>
                  <a:gd name="T61" fmla="*/ 2147483647 h 1452"/>
                  <a:gd name="T62" fmla="*/ 2147483647 w 1448"/>
                  <a:gd name="T63" fmla="*/ 2147483647 h 1452"/>
                  <a:gd name="T64" fmla="*/ 2147483647 w 1448"/>
                  <a:gd name="T65" fmla="*/ 2147483647 h 1452"/>
                  <a:gd name="T66" fmla="*/ 0 w 1448"/>
                  <a:gd name="T67" fmla="*/ 2147483647 h 1452"/>
                  <a:gd name="T68" fmla="*/ 0 w 1448"/>
                  <a:gd name="T69" fmla="*/ 2147483647 h 14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48"/>
                  <a:gd name="T106" fmla="*/ 0 h 1452"/>
                  <a:gd name="T107" fmla="*/ 1448 w 1448"/>
                  <a:gd name="T108" fmla="*/ 1452 h 14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99FF"/>
                  </a:gs>
                  <a:gs pos="100000">
                    <a:srgbClr val="184776"/>
                  </a:gs>
                </a:gsLst>
                <a:lin ang="2700000" scaled="1"/>
              </a:gra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2" name="AutoShape 15"/>
              <p:cNvSpPr>
                <a:spLocks noChangeArrowheads="1"/>
              </p:cNvSpPr>
              <p:nvPr/>
            </p:nvSpPr>
            <p:spPr bwMode="gray">
              <a:xfrm rot="-5400000">
                <a:off x="4360862" y="2560018"/>
                <a:ext cx="1216025" cy="793750"/>
              </a:xfrm>
              <a:prstGeom prst="triangle">
                <a:avLst>
                  <a:gd name="adj" fmla="val 50000"/>
                </a:avLst>
              </a:prstGeom>
              <a:solidFill>
                <a:srgbClr val="3399FF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40"/>
          <p:cNvGrpSpPr/>
          <p:nvPr/>
        </p:nvGrpSpPr>
        <p:grpSpPr bwMode="auto">
          <a:xfrm>
            <a:off x="3555047" y="4384040"/>
            <a:ext cx="2942590" cy="1572895"/>
            <a:chOff x="3554594" y="4671737"/>
            <a:chExt cx="2943278" cy="1572886"/>
          </a:xfrm>
        </p:grpSpPr>
        <p:grpSp>
          <p:nvGrpSpPr>
            <p:cNvPr id="5" name="组合 41"/>
            <p:cNvGrpSpPr/>
            <p:nvPr/>
          </p:nvGrpSpPr>
          <p:grpSpPr bwMode="auto">
            <a:xfrm>
              <a:off x="3881061" y="4671737"/>
              <a:ext cx="2037238" cy="1329062"/>
              <a:chOff x="323528" y="5157788"/>
              <a:chExt cx="2599383" cy="1700213"/>
            </a:xfrm>
          </p:grpSpPr>
          <p:sp>
            <p:nvSpPr>
              <p:cNvPr id="11294" name="AutoShape 7"/>
              <p:cNvSpPr>
                <a:spLocks noChangeArrowheads="1"/>
              </p:cNvSpPr>
              <p:nvPr/>
            </p:nvSpPr>
            <p:spPr bwMode="gray">
              <a:xfrm rot="1800000">
                <a:off x="1691011" y="5157788"/>
                <a:ext cx="1231900" cy="782638"/>
              </a:xfrm>
              <a:prstGeom prst="triangle">
                <a:avLst>
                  <a:gd name="adj" fmla="val 50000"/>
                </a:avLst>
              </a:prstGeom>
              <a:solidFill>
                <a:srgbClr val="4EC44E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8"/>
              <p:cNvGrpSpPr/>
              <p:nvPr/>
            </p:nvGrpSpPr>
            <p:grpSpPr bwMode="auto">
              <a:xfrm>
                <a:off x="323528" y="5418138"/>
                <a:ext cx="1990725" cy="1439863"/>
                <a:chOff x="1895" y="2616"/>
                <a:chExt cx="1810" cy="1278"/>
              </a:xfrm>
            </p:grpSpPr>
            <p:sp>
              <p:nvSpPr>
                <p:cNvPr id="11296" name="Freeform 9"/>
                <p:cNvSpPr/>
                <p:nvPr/>
              </p:nvSpPr>
              <p:spPr bwMode="gray">
                <a:xfrm rot="-9000000">
                  <a:off x="2381" y="2616"/>
                  <a:ext cx="1324" cy="1278"/>
                </a:xfrm>
                <a:custGeom>
                  <a:avLst/>
                  <a:gdLst>
                    <a:gd name="T0" fmla="*/ 0 w 1448"/>
                    <a:gd name="T1" fmla="*/ 87 h 1452"/>
                    <a:gd name="T2" fmla="*/ 5 w 1448"/>
                    <a:gd name="T3" fmla="*/ 80 h 1452"/>
                    <a:gd name="T4" fmla="*/ 5 w 1448"/>
                    <a:gd name="T5" fmla="*/ 72 h 1452"/>
                    <a:gd name="T6" fmla="*/ 7 w 1448"/>
                    <a:gd name="T7" fmla="*/ 64 h 1452"/>
                    <a:gd name="T8" fmla="*/ 13 w 1448"/>
                    <a:gd name="T9" fmla="*/ 56 h 1452"/>
                    <a:gd name="T10" fmla="*/ 20 w 1448"/>
                    <a:gd name="T11" fmla="*/ 49 h 1452"/>
                    <a:gd name="T12" fmla="*/ 28 w 1448"/>
                    <a:gd name="T13" fmla="*/ 42 h 1452"/>
                    <a:gd name="T14" fmla="*/ 37 w 1448"/>
                    <a:gd name="T15" fmla="*/ 37 h 1452"/>
                    <a:gd name="T16" fmla="*/ 48 w 1448"/>
                    <a:gd name="T17" fmla="*/ 32 h 1452"/>
                    <a:gd name="T18" fmla="*/ 59 w 1448"/>
                    <a:gd name="T19" fmla="*/ 26 h 1452"/>
                    <a:gd name="T20" fmla="*/ 71 w 1448"/>
                    <a:gd name="T21" fmla="*/ 20 h 1452"/>
                    <a:gd name="T22" fmla="*/ 85 w 1448"/>
                    <a:gd name="T23" fmla="*/ 16 h 1452"/>
                    <a:gd name="T24" fmla="*/ 101 w 1448"/>
                    <a:gd name="T25" fmla="*/ 12 h 1452"/>
                    <a:gd name="T26" fmla="*/ 116 w 1448"/>
                    <a:gd name="T27" fmla="*/ 9 h 1452"/>
                    <a:gd name="T28" fmla="*/ 132 w 1448"/>
                    <a:gd name="T29" fmla="*/ 6 h 1452"/>
                    <a:gd name="T30" fmla="*/ 148 w 1448"/>
                    <a:gd name="T31" fmla="*/ 4 h 1452"/>
                    <a:gd name="T32" fmla="*/ 166 w 1448"/>
                    <a:gd name="T33" fmla="*/ 4 h 1452"/>
                    <a:gd name="T34" fmla="*/ 183 w 1448"/>
                    <a:gd name="T35" fmla="*/ 4 h 1452"/>
                    <a:gd name="T36" fmla="*/ 202 w 1448"/>
                    <a:gd name="T37" fmla="*/ 0 h 1452"/>
                    <a:gd name="T38" fmla="*/ 202 w 1448"/>
                    <a:gd name="T39" fmla="*/ 42 h 1452"/>
                    <a:gd name="T40" fmla="*/ 190 w 1448"/>
                    <a:gd name="T41" fmla="*/ 43 h 1452"/>
                    <a:gd name="T42" fmla="*/ 176 w 1448"/>
                    <a:gd name="T43" fmla="*/ 46 h 1452"/>
                    <a:gd name="T44" fmla="*/ 166 w 1448"/>
                    <a:gd name="T45" fmla="*/ 47 h 1452"/>
                    <a:gd name="T46" fmla="*/ 155 w 1448"/>
                    <a:gd name="T47" fmla="*/ 48 h 1452"/>
                    <a:gd name="T48" fmla="*/ 144 w 1448"/>
                    <a:gd name="T49" fmla="*/ 52 h 1452"/>
                    <a:gd name="T50" fmla="*/ 134 w 1448"/>
                    <a:gd name="T51" fmla="*/ 55 h 1452"/>
                    <a:gd name="T52" fmla="*/ 127 w 1448"/>
                    <a:gd name="T53" fmla="*/ 59 h 1452"/>
                    <a:gd name="T54" fmla="*/ 119 w 1448"/>
                    <a:gd name="T55" fmla="*/ 62 h 1452"/>
                    <a:gd name="T56" fmla="*/ 112 w 1448"/>
                    <a:gd name="T57" fmla="*/ 68 h 1452"/>
                    <a:gd name="T58" fmla="*/ 108 w 1448"/>
                    <a:gd name="T59" fmla="*/ 72 h 1452"/>
                    <a:gd name="T60" fmla="*/ 103 w 1448"/>
                    <a:gd name="T61" fmla="*/ 77 h 1452"/>
                    <a:gd name="T62" fmla="*/ 102 w 1448"/>
                    <a:gd name="T63" fmla="*/ 82 h 1452"/>
                    <a:gd name="T64" fmla="*/ 102 w 1448"/>
                    <a:gd name="T65" fmla="*/ 87 h 1452"/>
                    <a:gd name="T66" fmla="*/ 0 w 1448"/>
                    <a:gd name="T67" fmla="*/ 87 h 1452"/>
                    <a:gd name="T68" fmla="*/ 0 w 1448"/>
                    <a:gd name="T69" fmla="*/ 87 h 14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48"/>
                    <a:gd name="T106" fmla="*/ 0 h 1452"/>
                    <a:gd name="T107" fmla="*/ 1448 w 1448"/>
                    <a:gd name="T108" fmla="*/ 1452 h 145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48" h="1452">
                      <a:moveTo>
                        <a:pt x="0" y="1452"/>
                      </a:moveTo>
                      <a:lnTo>
                        <a:pt x="6" y="1320"/>
                      </a:lnTo>
                      <a:lnTo>
                        <a:pt x="24" y="1190"/>
                      </a:lnTo>
                      <a:lnTo>
                        <a:pt x="52" y="1066"/>
                      </a:lnTo>
                      <a:lnTo>
                        <a:pt x="90" y="946"/>
                      </a:lnTo>
                      <a:lnTo>
                        <a:pt x="140" y="830"/>
                      </a:lnTo>
                      <a:lnTo>
                        <a:pt x="198" y="718"/>
                      </a:lnTo>
                      <a:lnTo>
                        <a:pt x="264" y="614"/>
                      </a:lnTo>
                      <a:lnTo>
                        <a:pt x="340" y="516"/>
                      </a:lnTo>
                      <a:lnTo>
                        <a:pt x="424" y="424"/>
                      </a:lnTo>
                      <a:lnTo>
                        <a:pt x="516" y="342"/>
                      </a:lnTo>
                      <a:lnTo>
                        <a:pt x="612" y="266"/>
                      </a:lnTo>
                      <a:lnTo>
                        <a:pt x="718" y="198"/>
                      </a:lnTo>
                      <a:lnTo>
                        <a:pt x="828" y="140"/>
                      </a:lnTo>
                      <a:lnTo>
                        <a:pt x="942" y="90"/>
                      </a:lnTo>
                      <a:lnTo>
                        <a:pt x="1064" y="52"/>
                      </a:lnTo>
                      <a:lnTo>
                        <a:pt x="1188" y="22"/>
                      </a:lnTo>
                      <a:lnTo>
                        <a:pt x="1316" y="6"/>
                      </a:lnTo>
                      <a:lnTo>
                        <a:pt x="1448" y="0"/>
                      </a:lnTo>
                      <a:lnTo>
                        <a:pt x="1448" y="726"/>
                      </a:lnTo>
                      <a:lnTo>
                        <a:pt x="1358" y="732"/>
                      </a:lnTo>
                      <a:lnTo>
                        <a:pt x="1270" y="748"/>
                      </a:lnTo>
                      <a:lnTo>
                        <a:pt x="1186" y="774"/>
                      </a:lnTo>
                      <a:lnTo>
                        <a:pt x="1108" y="810"/>
                      </a:lnTo>
                      <a:lnTo>
                        <a:pt x="1034" y="856"/>
                      </a:lnTo>
                      <a:lnTo>
                        <a:pt x="968" y="910"/>
                      </a:lnTo>
                      <a:lnTo>
                        <a:pt x="906" y="970"/>
                      </a:lnTo>
                      <a:lnTo>
                        <a:pt x="854" y="1038"/>
                      </a:lnTo>
                      <a:lnTo>
                        <a:pt x="808" y="1110"/>
                      </a:lnTo>
                      <a:lnTo>
                        <a:pt x="772" y="1190"/>
                      </a:lnTo>
                      <a:lnTo>
                        <a:pt x="746" y="1274"/>
                      </a:lnTo>
                      <a:lnTo>
                        <a:pt x="730" y="1360"/>
                      </a:lnTo>
                      <a:lnTo>
                        <a:pt x="724" y="1452"/>
                      </a:lnTo>
                      <a:lnTo>
                        <a:pt x="0" y="1452"/>
                      </a:lnTo>
                      <a:close/>
                    </a:path>
                  </a:pathLst>
                </a:custGeom>
                <a:solidFill>
                  <a:srgbClr val="4EC44E"/>
                </a:soli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7" name="Freeform 10"/>
                <p:cNvSpPr/>
                <p:nvPr/>
              </p:nvSpPr>
              <p:spPr bwMode="gray">
                <a:xfrm rot="-7200000">
                  <a:off x="1921" y="2593"/>
                  <a:ext cx="1275" cy="1327"/>
                </a:xfrm>
                <a:custGeom>
                  <a:avLst/>
                  <a:gdLst>
                    <a:gd name="T0" fmla="*/ 0 w 1448"/>
                    <a:gd name="T1" fmla="*/ 200 h 1452"/>
                    <a:gd name="T2" fmla="*/ 4 w 1448"/>
                    <a:gd name="T3" fmla="*/ 182 h 1452"/>
                    <a:gd name="T4" fmla="*/ 4 w 1448"/>
                    <a:gd name="T5" fmla="*/ 164 h 1452"/>
                    <a:gd name="T6" fmla="*/ 4 w 1448"/>
                    <a:gd name="T7" fmla="*/ 147 h 1452"/>
                    <a:gd name="T8" fmla="*/ 6 w 1448"/>
                    <a:gd name="T9" fmla="*/ 131 h 1452"/>
                    <a:gd name="T10" fmla="*/ 9 w 1448"/>
                    <a:gd name="T11" fmla="*/ 114 h 1452"/>
                    <a:gd name="T12" fmla="*/ 12 w 1448"/>
                    <a:gd name="T13" fmla="*/ 100 h 1452"/>
                    <a:gd name="T14" fmla="*/ 16 w 1448"/>
                    <a:gd name="T15" fmla="*/ 84 h 1452"/>
                    <a:gd name="T16" fmla="*/ 20 w 1448"/>
                    <a:gd name="T17" fmla="*/ 70 h 1452"/>
                    <a:gd name="T18" fmla="*/ 26 w 1448"/>
                    <a:gd name="T19" fmla="*/ 58 h 1452"/>
                    <a:gd name="T20" fmla="*/ 32 w 1448"/>
                    <a:gd name="T21" fmla="*/ 48 h 1452"/>
                    <a:gd name="T22" fmla="*/ 37 w 1448"/>
                    <a:gd name="T23" fmla="*/ 37 h 1452"/>
                    <a:gd name="T24" fmla="*/ 43 w 1448"/>
                    <a:gd name="T25" fmla="*/ 27 h 1452"/>
                    <a:gd name="T26" fmla="*/ 49 w 1448"/>
                    <a:gd name="T27" fmla="*/ 20 h 1452"/>
                    <a:gd name="T28" fmla="*/ 56 w 1448"/>
                    <a:gd name="T29" fmla="*/ 13 h 1452"/>
                    <a:gd name="T30" fmla="*/ 64 w 1448"/>
                    <a:gd name="T31" fmla="*/ 7 h 1452"/>
                    <a:gd name="T32" fmla="*/ 73 w 1448"/>
                    <a:gd name="T33" fmla="*/ 5 h 1452"/>
                    <a:gd name="T34" fmla="*/ 80 w 1448"/>
                    <a:gd name="T35" fmla="*/ 5 h 1452"/>
                    <a:gd name="T36" fmla="*/ 88 w 1448"/>
                    <a:gd name="T37" fmla="*/ 0 h 1452"/>
                    <a:gd name="T38" fmla="*/ 88 w 1448"/>
                    <a:gd name="T39" fmla="*/ 101 h 1452"/>
                    <a:gd name="T40" fmla="*/ 83 w 1448"/>
                    <a:gd name="T41" fmla="*/ 101 h 1452"/>
                    <a:gd name="T42" fmla="*/ 77 w 1448"/>
                    <a:gd name="T43" fmla="*/ 102 h 1452"/>
                    <a:gd name="T44" fmla="*/ 72 w 1448"/>
                    <a:gd name="T45" fmla="*/ 107 h 1452"/>
                    <a:gd name="T46" fmla="*/ 68 w 1448"/>
                    <a:gd name="T47" fmla="*/ 111 h 1452"/>
                    <a:gd name="T48" fmla="*/ 63 w 1448"/>
                    <a:gd name="T49" fmla="*/ 119 h 1452"/>
                    <a:gd name="T50" fmla="*/ 60 w 1448"/>
                    <a:gd name="T51" fmla="*/ 125 h 1452"/>
                    <a:gd name="T52" fmla="*/ 55 w 1448"/>
                    <a:gd name="T53" fmla="*/ 133 h 1452"/>
                    <a:gd name="T54" fmla="*/ 53 w 1448"/>
                    <a:gd name="T55" fmla="*/ 144 h 1452"/>
                    <a:gd name="T56" fmla="*/ 48 w 1448"/>
                    <a:gd name="T57" fmla="*/ 153 h 1452"/>
                    <a:gd name="T58" fmla="*/ 47 w 1448"/>
                    <a:gd name="T59" fmla="*/ 164 h 1452"/>
                    <a:gd name="T60" fmla="*/ 46 w 1448"/>
                    <a:gd name="T61" fmla="*/ 175 h 1452"/>
                    <a:gd name="T62" fmla="*/ 43 w 1448"/>
                    <a:gd name="T63" fmla="*/ 189 h 1452"/>
                    <a:gd name="T64" fmla="*/ 43 w 1448"/>
                    <a:gd name="T65" fmla="*/ 200 h 1452"/>
                    <a:gd name="T66" fmla="*/ 0 w 1448"/>
                    <a:gd name="T67" fmla="*/ 200 h 1452"/>
                    <a:gd name="T68" fmla="*/ 0 w 1448"/>
                    <a:gd name="T69" fmla="*/ 200 h 14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48"/>
                    <a:gd name="T106" fmla="*/ 0 h 1452"/>
                    <a:gd name="T107" fmla="*/ 1448 w 1448"/>
                    <a:gd name="T108" fmla="*/ 1452 h 145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48" h="1452">
                      <a:moveTo>
                        <a:pt x="0" y="1452"/>
                      </a:moveTo>
                      <a:lnTo>
                        <a:pt x="6" y="1320"/>
                      </a:lnTo>
                      <a:lnTo>
                        <a:pt x="24" y="1190"/>
                      </a:lnTo>
                      <a:lnTo>
                        <a:pt x="52" y="1066"/>
                      </a:lnTo>
                      <a:lnTo>
                        <a:pt x="90" y="946"/>
                      </a:lnTo>
                      <a:lnTo>
                        <a:pt x="140" y="830"/>
                      </a:lnTo>
                      <a:lnTo>
                        <a:pt x="198" y="718"/>
                      </a:lnTo>
                      <a:lnTo>
                        <a:pt x="264" y="614"/>
                      </a:lnTo>
                      <a:lnTo>
                        <a:pt x="340" y="516"/>
                      </a:lnTo>
                      <a:lnTo>
                        <a:pt x="424" y="424"/>
                      </a:lnTo>
                      <a:lnTo>
                        <a:pt x="516" y="342"/>
                      </a:lnTo>
                      <a:lnTo>
                        <a:pt x="612" y="266"/>
                      </a:lnTo>
                      <a:lnTo>
                        <a:pt x="718" y="198"/>
                      </a:lnTo>
                      <a:lnTo>
                        <a:pt x="828" y="140"/>
                      </a:lnTo>
                      <a:lnTo>
                        <a:pt x="942" y="90"/>
                      </a:lnTo>
                      <a:lnTo>
                        <a:pt x="1064" y="52"/>
                      </a:lnTo>
                      <a:lnTo>
                        <a:pt x="1188" y="22"/>
                      </a:lnTo>
                      <a:lnTo>
                        <a:pt x="1316" y="6"/>
                      </a:lnTo>
                      <a:lnTo>
                        <a:pt x="1448" y="0"/>
                      </a:lnTo>
                      <a:lnTo>
                        <a:pt x="1448" y="726"/>
                      </a:lnTo>
                      <a:lnTo>
                        <a:pt x="1358" y="732"/>
                      </a:lnTo>
                      <a:lnTo>
                        <a:pt x="1270" y="748"/>
                      </a:lnTo>
                      <a:lnTo>
                        <a:pt x="1186" y="774"/>
                      </a:lnTo>
                      <a:lnTo>
                        <a:pt x="1108" y="810"/>
                      </a:lnTo>
                      <a:lnTo>
                        <a:pt x="1034" y="856"/>
                      </a:lnTo>
                      <a:lnTo>
                        <a:pt x="968" y="910"/>
                      </a:lnTo>
                      <a:lnTo>
                        <a:pt x="906" y="970"/>
                      </a:lnTo>
                      <a:lnTo>
                        <a:pt x="854" y="1038"/>
                      </a:lnTo>
                      <a:lnTo>
                        <a:pt x="808" y="1110"/>
                      </a:lnTo>
                      <a:lnTo>
                        <a:pt x="772" y="1190"/>
                      </a:lnTo>
                      <a:lnTo>
                        <a:pt x="746" y="1274"/>
                      </a:lnTo>
                      <a:lnTo>
                        <a:pt x="730" y="1360"/>
                      </a:lnTo>
                      <a:lnTo>
                        <a:pt x="724" y="1452"/>
                      </a:lnTo>
                      <a:lnTo>
                        <a:pt x="0" y="145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245B24"/>
                    </a:gs>
                    <a:gs pos="100000">
                      <a:srgbClr val="4EC44E"/>
                    </a:gs>
                  </a:gsLst>
                  <a:lin ang="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3554594" y="5734086"/>
              <a:ext cx="2943278" cy="5105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zh-CN" altLang="en-US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购买力  下降</a:t>
              </a:r>
              <a:endPara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组合 39"/>
          <p:cNvGrpSpPr/>
          <p:nvPr/>
        </p:nvGrpSpPr>
        <p:grpSpPr bwMode="auto">
          <a:xfrm>
            <a:off x="2339975" y="3179128"/>
            <a:ext cx="2214563" cy="1881187"/>
            <a:chOff x="2340174" y="3466772"/>
            <a:chExt cx="2213749" cy="1881287"/>
          </a:xfrm>
        </p:grpSpPr>
        <p:grpSp>
          <p:nvGrpSpPr>
            <p:cNvPr id="8" name="组合 40"/>
            <p:cNvGrpSpPr/>
            <p:nvPr/>
          </p:nvGrpSpPr>
          <p:grpSpPr bwMode="auto">
            <a:xfrm>
              <a:off x="3204468" y="3466772"/>
              <a:ext cx="1349455" cy="1881287"/>
              <a:chOff x="-396552" y="3711575"/>
              <a:chExt cx="1722438" cy="2406651"/>
            </a:xfrm>
          </p:grpSpPr>
          <p:sp>
            <p:nvSpPr>
              <p:cNvPr id="11288" name="AutoShape 11"/>
              <p:cNvSpPr>
                <a:spLocks noChangeArrowheads="1"/>
              </p:cNvSpPr>
              <p:nvPr/>
            </p:nvSpPr>
            <p:spPr bwMode="gray">
              <a:xfrm rot="9000000">
                <a:off x="-167952" y="5418138"/>
                <a:ext cx="1231900" cy="700088"/>
              </a:xfrm>
              <a:prstGeom prst="triangle">
                <a:avLst>
                  <a:gd name="adj" fmla="val 50000"/>
                </a:avLst>
              </a:prstGeom>
              <a:solidFill>
                <a:srgbClr val="9999FF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" name="Group 12"/>
              <p:cNvGrpSpPr/>
              <p:nvPr/>
            </p:nvGrpSpPr>
            <p:grpSpPr bwMode="auto">
              <a:xfrm>
                <a:off x="-396552" y="3711575"/>
                <a:ext cx="1722438" cy="1898650"/>
                <a:chOff x="1236" y="1101"/>
                <a:chExt cx="1566" cy="1685"/>
              </a:xfrm>
            </p:grpSpPr>
            <p:sp>
              <p:nvSpPr>
                <p:cNvPr id="11290" name="Freeform 13"/>
                <p:cNvSpPr/>
                <p:nvPr/>
              </p:nvSpPr>
              <p:spPr bwMode="gray">
                <a:xfrm rot="-1800000">
                  <a:off x="1236" y="1507"/>
                  <a:ext cx="1324" cy="1279"/>
                </a:xfrm>
                <a:custGeom>
                  <a:avLst/>
                  <a:gdLst>
                    <a:gd name="T0" fmla="*/ 0 w 1448"/>
                    <a:gd name="T1" fmla="*/ 89 h 1452"/>
                    <a:gd name="T2" fmla="*/ 5 w 1448"/>
                    <a:gd name="T3" fmla="*/ 81 h 1452"/>
                    <a:gd name="T4" fmla="*/ 5 w 1448"/>
                    <a:gd name="T5" fmla="*/ 73 h 1452"/>
                    <a:gd name="T6" fmla="*/ 7 w 1448"/>
                    <a:gd name="T7" fmla="*/ 65 h 1452"/>
                    <a:gd name="T8" fmla="*/ 13 w 1448"/>
                    <a:gd name="T9" fmla="*/ 57 h 1452"/>
                    <a:gd name="T10" fmla="*/ 20 w 1448"/>
                    <a:gd name="T11" fmla="*/ 50 h 1452"/>
                    <a:gd name="T12" fmla="*/ 28 w 1448"/>
                    <a:gd name="T13" fmla="*/ 43 h 1452"/>
                    <a:gd name="T14" fmla="*/ 37 w 1448"/>
                    <a:gd name="T15" fmla="*/ 37 h 1452"/>
                    <a:gd name="T16" fmla="*/ 48 w 1448"/>
                    <a:gd name="T17" fmla="*/ 33 h 1452"/>
                    <a:gd name="T18" fmla="*/ 59 w 1448"/>
                    <a:gd name="T19" fmla="*/ 26 h 1452"/>
                    <a:gd name="T20" fmla="*/ 71 w 1448"/>
                    <a:gd name="T21" fmla="*/ 20 h 1452"/>
                    <a:gd name="T22" fmla="*/ 85 w 1448"/>
                    <a:gd name="T23" fmla="*/ 16 h 1452"/>
                    <a:gd name="T24" fmla="*/ 101 w 1448"/>
                    <a:gd name="T25" fmla="*/ 12 h 1452"/>
                    <a:gd name="T26" fmla="*/ 116 w 1448"/>
                    <a:gd name="T27" fmla="*/ 9 h 1452"/>
                    <a:gd name="T28" fmla="*/ 132 w 1448"/>
                    <a:gd name="T29" fmla="*/ 6 h 1452"/>
                    <a:gd name="T30" fmla="*/ 148 w 1448"/>
                    <a:gd name="T31" fmla="*/ 4 h 1452"/>
                    <a:gd name="T32" fmla="*/ 166 w 1448"/>
                    <a:gd name="T33" fmla="*/ 4 h 1452"/>
                    <a:gd name="T34" fmla="*/ 183 w 1448"/>
                    <a:gd name="T35" fmla="*/ 4 h 1452"/>
                    <a:gd name="T36" fmla="*/ 202 w 1448"/>
                    <a:gd name="T37" fmla="*/ 0 h 1452"/>
                    <a:gd name="T38" fmla="*/ 202 w 1448"/>
                    <a:gd name="T39" fmla="*/ 44 h 1452"/>
                    <a:gd name="T40" fmla="*/ 190 w 1448"/>
                    <a:gd name="T41" fmla="*/ 44 h 1452"/>
                    <a:gd name="T42" fmla="*/ 176 w 1448"/>
                    <a:gd name="T43" fmla="*/ 47 h 1452"/>
                    <a:gd name="T44" fmla="*/ 166 w 1448"/>
                    <a:gd name="T45" fmla="*/ 48 h 1452"/>
                    <a:gd name="T46" fmla="*/ 155 w 1448"/>
                    <a:gd name="T47" fmla="*/ 49 h 1452"/>
                    <a:gd name="T48" fmla="*/ 144 w 1448"/>
                    <a:gd name="T49" fmla="*/ 53 h 1452"/>
                    <a:gd name="T50" fmla="*/ 134 w 1448"/>
                    <a:gd name="T51" fmla="*/ 55 h 1452"/>
                    <a:gd name="T52" fmla="*/ 127 w 1448"/>
                    <a:gd name="T53" fmla="*/ 60 h 1452"/>
                    <a:gd name="T54" fmla="*/ 119 w 1448"/>
                    <a:gd name="T55" fmla="*/ 63 h 1452"/>
                    <a:gd name="T56" fmla="*/ 112 w 1448"/>
                    <a:gd name="T57" fmla="*/ 69 h 1452"/>
                    <a:gd name="T58" fmla="*/ 108 w 1448"/>
                    <a:gd name="T59" fmla="*/ 73 h 1452"/>
                    <a:gd name="T60" fmla="*/ 103 w 1448"/>
                    <a:gd name="T61" fmla="*/ 78 h 1452"/>
                    <a:gd name="T62" fmla="*/ 102 w 1448"/>
                    <a:gd name="T63" fmla="*/ 83 h 1452"/>
                    <a:gd name="T64" fmla="*/ 102 w 1448"/>
                    <a:gd name="T65" fmla="*/ 89 h 1452"/>
                    <a:gd name="T66" fmla="*/ 0 w 1448"/>
                    <a:gd name="T67" fmla="*/ 89 h 1452"/>
                    <a:gd name="T68" fmla="*/ 0 w 1448"/>
                    <a:gd name="T69" fmla="*/ 89 h 14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48"/>
                    <a:gd name="T106" fmla="*/ 0 h 1452"/>
                    <a:gd name="T107" fmla="*/ 1448 w 1448"/>
                    <a:gd name="T108" fmla="*/ 1452 h 145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48" h="1452">
                      <a:moveTo>
                        <a:pt x="0" y="1452"/>
                      </a:moveTo>
                      <a:lnTo>
                        <a:pt x="6" y="1320"/>
                      </a:lnTo>
                      <a:lnTo>
                        <a:pt x="24" y="1190"/>
                      </a:lnTo>
                      <a:lnTo>
                        <a:pt x="52" y="1066"/>
                      </a:lnTo>
                      <a:lnTo>
                        <a:pt x="90" y="946"/>
                      </a:lnTo>
                      <a:lnTo>
                        <a:pt x="140" y="830"/>
                      </a:lnTo>
                      <a:lnTo>
                        <a:pt x="198" y="718"/>
                      </a:lnTo>
                      <a:lnTo>
                        <a:pt x="264" y="614"/>
                      </a:lnTo>
                      <a:lnTo>
                        <a:pt x="340" y="516"/>
                      </a:lnTo>
                      <a:lnTo>
                        <a:pt x="424" y="424"/>
                      </a:lnTo>
                      <a:lnTo>
                        <a:pt x="516" y="342"/>
                      </a:lnTo>
                      <a:lnTo>
                        <a:pt x="612" y="266"/>
                      </a:lnTo>
                      <a:lnTo>
                        <a:pt x="718" y="198"/>
                      </a:lnTo>
                      <a:lnTo>
                        <a:pt x="828" y="140"/>
                      </a:lnTo>
                      <a:lnTo>
                        <a:pt x="942" y="90"/>
                      </a:lnTo>
                      <a:lnTo>
                        <a:pt x="1064" y="52"/>
                      </a:lnTo>
                      <a:lnTo>
                        <a:pt x="1188" y="22"/>
                      </a:lnTo>
                      <a:lnTo>
                        <a:pt x="1316" y="6"/>
                      </a:lnTo>
                      <a:lnTo>
                        <a:pt x="1448" y="0"/>
                      </a:lnTo>
                      <a:lnTo>
                        <a:pt x="1448" y="726"/>
                      </a:lnTo>
                      <a:lnTo>
                        <a:pt x="1358" y="732"/>
                      </a:lnTo>
                      <a:lnTo>
                        <a:pt x="1270" y="748"/>
                      </a:lnTo>
                      <a:lnTo>
                        <a:pt x="1186" y="774"/>
                      </a:lnTo>
                      <a:lnTo>
                        <a:pt x="1108" y="810"/>
                      </a:lnTo>
                      <a:lnTo>
                        <a:pt x="1034" y="856"/>
                      </a:lnTo>
                      <a:lnTo>
                        <a:pt x="968" y="910"/>
                      </a:lnTo>
                      <a:lnTo>
                        <a:pt x="906" y="970"/>
                      </a:lnTo>
                      <a:lnTo>
                        <a:pt x="854" y="1038"/>
                      </a:lnTo>
                      <a:lnTo>
                        <a:pt x="808" y="1110"/>
                      </a:lnTo>
                      <a:lnTo>
                        <a:pt x="772" y="1190"/>
                      </a:lnTo>
                      <a:lnTo>
                        <a:pt x="746" y="1274"/>
                      </a:lnTo>
                      <a:lnTo>
                        <a:pt x="730" y="1360"/>
                      </a:lnTo>
                      <a:lnTo>
                        <a:pt x="724" y="1452"/>
                      </a:lnTo>
                      <a:lnTo>
                        <a:pt x="0" y="1452"/>
                      </a:lnTo>
                      <a:close/>
                    </a:path>
                  </a:pathLst>
                </a:custGeom>
                <a:solidFill>
                  <a:srgbClr val="9999FF"/>
                </a:soli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14"/>
                <p:cNvSpPr/>
                <p:nvPr/>
              </p:nvSpPr>
              <p:spPr bwMode="gray">
                <a:xfrm>
                  <a:off x="1478" y="1101"/>
                  <a:ext cx="1324" cy="1279"/>
                </a:xfrm>
                <a:custGeom>
                  <a:avLst/>
                  <a:gdLst>
                    <a:gd name="T0" fmla="*/ 0 w 1448"/>
                    <a:gd name="T1" fmla="*/ 89 h 1452"/>
                    <a:gd name="T2" fmla="*/ 5 w 1448"/>
                    <a:gd name="T3" fmla="*/ 81 h 1452"/>
                    <a:gd name="T4" fmla="*/ 5 w 1448"/>
                    <a:gd name="T5" fmla="*/ 73 h 1452"/>
                    <a:gd name="T6" fmla="*/ 7 w 1448"/>
                    <a:gd name="T7" fmla="*/ 65 h 1452"/>
                    <a:gd name="T8" fmla="*/ 13 w 1448"/>
                    <a:gd name="T9" fmla="*/ 57 h 1452"/>
                    <a:gd name="T10" fmla="*/ 20 w 1448"/>
                    <a:gd name="T11" fmla="*/ 50 h 1452"/>
                    <a:gd name="T12" fmla="*/ 28 w 1448"/>
                    <a:gd name="T13" fmla="*/ 43 h 1452"/>
                    <a:gd name="T14" fmla="*/ 37 w 1448"/>
                    <a:gd name="T15" fmla="*/ 37 h 1452"/>
                    <a:gd name="T16" fmla="*/ 48 w 1448"/>
                    <a:gd name="T17" fmla="*/ 33 h 1452"/>
                    <a:gd name="T18" fmla="*/ 59 w 1448"/>
                    <a:gd name="T19" fmla="*/ 26 h 1452"/>
                    <a:gd name="T20" fmla="*/ 71 w 1448"/>
                    <a:gd name="T21" fmla="*/ 20 h 1452"/>
                    <a:gd name="T22" fmla="*/ 85 w 1448"/>
                    <a:gd name="T23" fmla="*/ 16 h 1452"/>
                    <a:gd name="T24" fmla="*/ 101 w 1448"/>
                    <a:gd name="T25" fmla="*/ 12 h 1452"/>
                    <a:gd name="T26" fmla="*/ 116 w 1448"/>
                    <a:gd name="T27" fmla="*/ 9 h 1452"/>
                    <a:gd name="T28" fmla="*/ 132 w 1448"/>
                    <a:gd name="T29" fmla="*/ 6 h 1452"/>
                    <a:gd name="T30" fmla="*/ 148 w 1448"/>
                    <a:gd name="T31" fmla="*/ 4 h 1452"/>
                    <a:gd name="T32" fmla="*/ 166 w 1448"/>
                    <a:gd name="T33" fmla="*/ 4 h 1452"/>
                    <a:gd name="T34" fmla="*/ 183 w 1448"/>
                    <a:gd name="T35" fmla="*/ 4 h 1452"/>
                    <a:gd name="T36" fmla="*/ 202 w 1448"/>
                    <a:gd name="T37" fmla="*/ 0 h 1452"/>
                    <a:gd name="T38" fmla="*/ 202 w 1448"/>
                    <a:gd name="T39" fmla="*/ 44 h 1452"/>
                    <a:gd name="T40" fmla="*/ 190 w 1448"/>
                    <a:gd name="T41" fmla="*/ 44 h 1452"/>
                    <a:gd name="T42" fmla="*/ 176 w 1448"/>
                    <a:gd name="T43" fmla="*/ 47 h 1452"/>
                    <a:gd name="T44" fmla="*/ 166 w 1448"/>
                    <a:gd name="T45" fmla="*/ 48 h 1452"/>
                    <a:gd name="T46" fmla="*/ 155 w 1448"/>
                    <a:gd name="T47" fmla="*/ 49 h 1452"/>
                    <a:gd name="T48" fmla="*/ 144 w 1448"/>
                    <a:gd name="T49" fmla="*/ 53 h 1452"/>
                    <a:gd name="T50" fmla="*/ 134 w 1448"/>
                    <a:gd name="T51" fmla="*/ 55 h 1452"/>
                    <a:gd name="T52" fmla="*/ 127 w 1448"/>
                    <a:gd name="T53" fmla="*/ 60 h 1452"/>
                    <a:gd name="T54" fmla="*/ 119 w 1448"/>
                    <a:gd name="T55" fmla="*/ 63 h 1452"/>
                    <a:gd name="T56" fmla="*/ 112 w 1448"/>
                    <a:gd name="T57" fmla="*/ 69 h 1452"/>
                    <a:gd name="T58" fmla="*/ 108 w 1448"/>
                    <a:gd name="T59" fmla="*/ 73 h 1452"/>
                    <a:gd name="T60" fmla="*/ 103 w 1448"/>
                    <a:gd name="T61" fmla="*/ 78 h 1452"/>
                    <a:gd name="T62" fmla="*/ 102 w 1448"/>
                    <a:gd name="T63" fmla="*/ 83 h 1452"/>
                    <a:gd name="T64" fmla="*/ 102 w 1448"/>
                    <a:gd name="T65" fmla="*/ 89 h 1452"/>
                    <a:gd name="T66" fmla="*/ 0 w 1448"/>
                    <a:gd name="T67" fmla="*/ 89 h 1452"/>
                    <a:gd name="T68" fmla="*/ 0 w 1448"/>
                    <a:gd name="T69" fmla="*/ 89 h 14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48"/>
                    <a:gd name="T106" fmla="*/ 0 h 1452"/>
                    <a:gd name="T107" fmla="*/ 1448 w 1448"/>
                    <a:gd name="T108" fmla="*/ 1452 h 145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48" h="1452">
                      <a:moveTo>
                        <a:pt x="0" y="1452"/>
                      </a:moveTo>
                      <a:lnTo>
                        <a:pt x="6" y="1320"/>
                      </a:lnTo>
                      <a:lnTo>
                        <a:pt x="24" y="1190"/>
                      </a:lnTo>
                      <a:lnTo>
                        <a:pt x="52" y="1066"/>
                      </a:lnTo>
                      <a:lnTo>
                        <a:pt x="90" y="946"/>
                      </a:lnTo>
                      <a:lnTo>
                        <a:pt x="140" y="830"/>
                      </a:lnTo>
                      <a:lnTo>
                        <a:pt x="198" y="718"/>
                      </a:lnTo>
                      <a:lnTo>
                        <a:pt x="264" y="614"/>
                      </a:lnTo>
                      <a:lnTo>
                        <a:pt x="340" y="516"/>
                      </a:lnTo>
                      <a:lnTo>
                        <a:pt x="424" y="424"/>
                      </a:lnTo>
                      <a:lnTo>
                        <a:pt x="516" y="342"/>
                      </a:lnTo>
                      <a:lnTo>
                        <a:pt x="612" y="266"/>
                      </a:lnTo>
                      <a:lnTo>
                        <a:pt x="718" y="198"/>
                      </a:lnTo>
                      <a:lnTo>
                        <a:pt x="828" y="140"/>
                      </a:lnTo>
                      <a:lnTo>
                        <a:pt x="942" y="90"/>
                      </a:lnTo>
                      <a:lnTo>
                        <a:pt x="1064" y="52"/>
                      </a:lnTo>
                      <a:lnTo>
                        <a:pt x="1188" y="22"/>
                      </a:lnTo>
                      <a:lnTo>
                        <a:pt x="1316" y="6"/>
                      </a:lnTo>
                      <a:lnTo>
                        <a:pt x="1448" y="0"/>
                      </a:lnTo>
                      <a:lnTo>
                        <a:pt x="1448" y="726"/>
                      </a:lnTo>
                      <a:lnTo>
                        <a:pt x="1358" y="732"/>
                      </a:lnTo>
                      <a:lnTo>
                        <a:pt x="1270" y="748"/>
                      </a:lnTo>
                      <a:lnTo>
                        <a:pt x="1186" y="774"/>
                      </a:lnTo>
                      <a:lnTo>
                        <a:pt x="1108" y="810"/>
                      </a:lnTo>
                      <a:lnTo>
                        <a:pt x="1034" y="856"/>
                      </a:lnTo>
                      <a:lnTo>
                        <a:pt x="968" y="910"/>
                      </a:lnTo>
                      <a:lnTo>
                        <a:pt x="906" y="970"/>
                      </a:lnTo>
                      <a:lnTo>
                        <a:pt x="854" y="1038"/>
                      </a:lnTo>
                      <a:lnTo>
                        <a:pt x="808" y="1110"/>
                      </a:lnTo>
                      <a:lnTo>
                        <a:pt x="772" y="1190"/>
                      </a:lnTo>
                      <a:lnTo>
                        <a:pt x="746" y="1274"/>
                      </a:lnTo>
                      <a:lnTo>
                        <a:pt x="730" y="1360"/>
                      </a:lnTo>
                      <a:lnTo>
                        <a:pt x="724" y="1452"/>
                      </a:lnTo>
                      <a:lnTo>
                        <a:pt x="0" y="145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FF"/>
                    </a:gs>
                    <a:gs pos="100000">
                      <a:srgbClr val="474776"/>
                    </a:gs>
                  </a:gsLst>
                  <a:lin ang="189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" name="TextBox 28"/>
            <p:cNvSpPr txBox="1">
              <a:spLocks noChangeArrowheads="1"/>
            </p:cNvSpPr>
            <p:nvPr/>
          </p:nvSpPr>
          <p:spPr bwMode="auto">
            <a:xfrm>
              <a:off x="2340174" y="4149433"/>
              <a:ext cx="956911" cy="809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ts val="2800"/>
                </a:lnSpc>
                <a:defRPr/>
              </a:pPr>
              <a:r>
                <a:rPr lang="zh-CN" altLang="en-US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工人</a:t>
              </a:r>
              <a:endParaRPr lang="en-US" altLang="zh-CN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ts val="2800"/>
                </a:lnSpc>
                <a:defRPr/>
              </a:pPr>
              <a:r>
                <a:rPr lang="zh-CN" altLang="en-US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失业</a:t>
              </a:r>
              <a:endPara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3" name="矩形 60"/>
          <p:cNvSpPr>
            <a:spLocks noChangeArrowheads="1"/>
          </p:cNvSpPr>
          <p:nvPr/>
        </p:nvSpPr>
        <p:spPr bwMode="auto">
          <a:xfrm>
            <a:off x="5795963" y="3356928"/>
            <a:ext cx="10826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 </a:t>
            </a:r>
            <a:r>
              <a:rPr lang="zh-CN" altLang="en-US" sz="28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更多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4713923" y="5420360"/>
            <a:ext cx="542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汉真广标" pitchFamily="49" charset="-122"/>
                <a:ea typeface="汉真广标" pitchFamily="49" charset="-122"/>
              </a:rPr>
              <a:t>再</a:t>
            </a:r>
            <a:endParaRPr lang="zh-CN" altLang="en-US" sz="2800">
              <a:solidFill>
                <a:srgbClr val="C0000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grpSp>
        <p:nvGrpSpPr>
          <p:cNvPr id="10" name="组合 36"/>
          <p:cNvGrpSpPr/>
          <p:nvPr/>
        </p:nvGrpSpPr>
        <p:grpSpPr bwMode="auto">
          <a:xfrm>
            <a:off x="5364163" y="1269365"/>
            <a:ext cx="1214437" cy="1079500"/>
            <a:chOff x="5292080" y="5157192"/>
            <a:chExt cx="1213873" cy="1080121"/>
          </a:xfrm>
        </p:grpSpPr>
        <p:grpSp>
          <p:nvGrpSpPr>
            <p:cNvPr id="16" name="组合 72"/>
            <p:cNvGrpSpPr/>
            <p:nvPr/>
          </p:nvGrpSpPr>
          <p:grpSpPr bwMode="auto">
            <a:xfrm>
              <a:off x="5364088" y="5157192"/>
              <a:ext cx="1080119" cy="1080121"/>
              <a:chOff x="6732240" y="4869160"/>
              <a:chExt cx="1544637" cy="1544637"/>
            </a:xfrm>
          </p:grpSpPr>
          <p:sp>
            <p:nvSpPr>
              <p:cNvPr id="11282" name="Oval 8"/>
              <p:cNvSpPr>
                <a:spLocks noChangeArrowheads="1"/>
              </p:cNvSpPr>
              <p:nvPr/>
            </p:nvSpPr>
            <p:spPr bwMode="gray">
              <a:xfrm>
                <a:off x="6732240" y="4869160"/>
                <a:ext cx="1544637" cy="1544637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925800"/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3" name="Oval 9"/>
              <p:cNvSpPr>
                <a:spLocks noChangeArrowheads="1"/>
              </p:cNvSpPr>
              <p:nvPr/>
            </p:nvSpPr>
            <p:spPr bwMode="gray">
              <a:xfrm>
                <a:off x="6765577" y="4905672"/>
                <a:ext cx="1473200" cy="1474787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85001"/>
                    </a:srgbClr>
                  </a:gs>
                  <a:gs pos="100000">
                    <a:srgbClr val="A26100"/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4" name="Oval 10"/>
              <p:cNvSpPr>
                <a:spLocks noChangeArrowheads="1"/>
              </p:cNvSpPr>
              <p:nvPr/>
            </p:nvSpPr>
            <p:spPr bwMode="gray">
              <a:xfrm>
                <a:off x="6822727" y="4959647"/>
                <a:ext cx="1331912" cy="1331912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B96F00"/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1285" name="Picture 11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765577" y="4959647"/>
                <a:ext cx="977900" cy="977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0" name="TextBox 52"/>
            <p:cNvSpPr txBox="1">
              <a:spLocks noChangeArrowheads="1"/>
            </p:cNvSpPr>
            <p:nvPr/>
          </p:nvSpPr>
          <p:spPr bwMode="auto">
            <a:xfrm>
              <a:off x="5292080" y="5301208"/>
              <a:ext cx="1213873" cy="7079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消费</a:t>
              </a:r>
              <a:endPara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 bwMode="auto">
          <a:xfrm>
            <a:off x="4140200" y="2852738"/>
            <a:ext cx="595313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矛</a:t>
            </a:r>
            <a:endParaRPr lang="en-US" altLang="zh-CN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  <a:p>
            <a:pPr>
              <a:defRPr/>
            </a:pP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真广标" pitchFamily="49" charset="-122"/>
                <a:ea typeface="汉真广标" pitchFamily="49" charset="-122"/>
              </a:rPr>
              <a:t>盾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汉真广标" pitchFamily="49" charset="-122"/>
              <a:ea typeface="汉真广标" pitchFamily="49" charset="-122"/>
            </a:endParaRPr>
          </a:p>
        </p:txBody>
      </p:sp>
      <p:pic>
        <p:nvPicPr>
          <p:cNvPr id="35" name="Picture 37" descr="J:\PNG\png133_01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6375" y="2276475"/>
            <a:ext cx="23749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3"/>
          <p:cNvSpPr txBox="1">
            <a:spLocks noChangeArrowheads="1"/>
          </p:cNvSpPr>
          <p:nvPr/>
        </p:nvSpPr>
        <p:spPr bwMode="auto">
          <a:xfrm>
            <a:off x="2124075" y="3024188"/>
            <a:ext cx="12144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生产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72"/>
          <p:cNvGrpSpPr/>
          <p:nvPr/>
        </p:nvGrpSpPr>
        <p:grpSpPr bwMode="auto">
          <a:xfrm>
            <a:off x="6310313" y="2889250"/>
            <a:ext cx="1079500" cy="1079500"/>
            <a:chOff x="6732240" y="4869160"/>
            <a:chExt cx="1544637" cy="1544637"/>
          </a:xfrm>
        </p:grpSpPr>
        <p:sp>
          <p:nvSpPr>
            <p:cNvPr id="12298" name="Oval 8"/>
            <p:cNvSpPr>
              <a:spLocks noChangeArrowheads="1"/>
            </p:cNvSpPr>
            <p:nvPr/>
          </p:nvSpPr>
          <p:spPr bwMode="gray">
            <a:xfrm>
              <a:off x="6732240" y="4869160"/>
              <a:ext cx="1544637" cy="1544637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925800"/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9" name="Oval 9"/>
            <p:cNvSpPr>
              <a:spLocks noChangeArrowheads="1"/>
            </p:cNvSpPr>
            <p:nvPr/>
          </p:nvSpPr>
          <p:spPr bwMode="gray">
            <a:xfrm>
              <a:off x="6765577" y="4905672"/>
              <a:ext cx="1473200" cy="1474787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5001"/>
                  </a:srgbClr>
                </a:gs>
                <a:gs pos="100000">
                  <a:srgbClr val="A26100"/>
                </a:gs>
              </a:gsLst>
              <a:lin ang="27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0" name="Oval 10"/>
            <p:cNvSpPr>
              <a:spLocks noChangeArrowheads="1"/>
            </p:cNvSpPr>
            <p:nvPr/>
          </p:nvSpPr>
          <p:spPr bwMode="gray">
            <a:xfrm>
              <a:off x="6822727" y="4959647"/>
              <a:ext cx="1331912" cy="133191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B96F00"/>
                </a:gs>
              </a:gsLst>
              <a:lin ang="27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301" name="Picture 11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65577" y="4959647"/>
              <a:ext cx="977900" cy="977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6238447" y="3032955"/>
            <a:ext cx="1213873" cy="707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消费</a:t>
            </a:r>
            <a:endParaRPr lang="zh-CN" altLang="en-US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8" y="2073042"/>
            <a:ext cx="278794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汉仪粗圆简" pitchFamily="49" charset="-122"/>
                <a:ea typeface="汉仪粗圆简" pitchFamily="49" charset="-122"/>
              </a:rPr>
              <a:t>分期付款  </a:t>
            </a:r>
            <a:endParaRPr lang="zh-CN" altLang="en-US" sz="4000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76738" y="1916113"/>
            <a:ext cx="1108075" cy="354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汉仪太极体简" pitchFamily="2" charset="-122"/>
                <a:ea typeface="汉仪太极体简" pitchFamily="2" charset="-122"/>
              </a:rPr>
              <a:t>市场繁荣</a:t>
            </a:r>
            <a:r>
              <a:rPr lang="zh-CN" altLang="en-US" sz="6000">
                <a:solidFill>
                  <a:srgbClr val="FFFF00"/>
                </a:solidFill>
                <a:latin typeface="汉仪太极体简" pitchFamily="2" charset="-122"/>
                <a:ea typeface="汉仪太极体简" pitchFamily="2" charset="-122"/>
              </a:rPr>
              <a:t> </a:t>
            </a:r>
            <a:endParaRPr lang="zh-CN" altLang="en-US" sz="6000">
              <a:solidFill>
                <a:srgbClr val="FFFF00"/>
              </a:solidFill>
              <a:latin typeface="汉仪太极体简" pitchFamily="2" charset="-122"/>
              <a:ea typeface="汉仪太极体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124075" y="1341438"/>
            <a:ext cx="6119813" cy="44640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1003">
            <a:schemeClr val="l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17" name="TextBox 15"/>
          <p:cNvSpPr txBox="1">
            <a:spLocks noChangeArrowheads="1"/>
          </p:cNvSpPr>
          <p:nvPr/>
        </p:nvSpPr>
        <p:spPr bwMode="auto">
          <a:xfrm>
            <a:off x="1908175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1927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3318" name="TextBox 16"/>
          <p:cNvSpPr txBox="1">
            <a:spLocks noChangeArrowheads="1"/>
          </p:cNvSpPr>
          <p:nvPr/>
        </p:nvSpPr>
        <p:spPr bwMode="auto">
          <a:xfrm>
            <a:off x="2835275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1928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3319" name="TextBox 17"/>
          <p:cNvSpPr txBox="1">
            <a:spLocks noChangeArrowheads="1"/>
          </p:cNvSpPr>
          <p:nvPr/>
        </p:nvSpPr>
        <p:spPr bwMode="auto">
          <a:xfrm>
            <a:off x="3700463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1929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3320" name="TextBox 18"/>
          <p:cNvSpPr txBox="1">
            <a:spLocks noChangeArrowheads="1"/>
          </p:cNvSpPr>
          <p:nvPr/>
        </p:nvSpPr>
        <p:spPr bwMode="auto">
          <a:xfrm>
            <a:off x="4572000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1930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3321" name="TextBox 19"/>
          <p:cNvSpPr txBox="1">
            <a:spLocks noChangeArrowheads="1"/>
          </p:cNvSpPr>
          <p:nvPr/>
        </p:nvSpPr>
        <p:spPr bwMode="auto">
          <a:xfrm>
            <a:off x="5427663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1931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3322" name="TextBox 20"/>
          <p:cNvSpPr txBox="1">
            <a:spLocks noChangeArrowheads="1"/>
          </p:cNvSpPr>
          <p:nvPr/>
        </p:nvSpPr>
        <p:spPr bwMode="auto">
          <a:xfrm>
            <a:off x="6300788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1932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13323" name="TextBox 21"/>
          <p:cNvSpPr txBox="1">
            <a:spLocks noChangeArrowheads="1"/>
          </p:cNvSpPr>
          <p:nvPr/>
        </p:nvSpPr>
        <p:spPr bwMode="auto">
          <a:xfrm>
            <a:off x="7156450" y="5805488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汉仪粗圆简" pitchFamily="49" charset="-122"/>
                <a:ea typeface="汉仪粗圆简" pitchFamily="49" charset="-122"/>
              </a:rPr>
              <a:t>1933</a:t>
            </a:r>
            <a:endParaRPr lang="zh-CN" altLang="en-US" sz="2400" b="1"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20838" y="5414963"/>
            <a:ext cx="5746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40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20838" y="4840288"/>
            <a:ext cx="5746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90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9400" y="4191000"/>
            <a:ext cx="6461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140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49400" y="3644900"/>
            <a:ext cx="6461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190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49400" y="3040063"/>
            <a:ext cx="64611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240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49400" y="2390775"/>
            <a:ext cx="6461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290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49400" y="1773238"/>
            <a:ext cx="646113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340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49400" y="1196975"/>
            <a:ext cx="6461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汉仪粗圆简" pitchFamily="49" charset="-122"/>
                <a:ea typeface="汉仪粗圆简" pitchFamily="49" charset="-122"/>
              </a:rPr>
              <a:t>390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汉仪粗圆简" pitchFamily="49" charset="-122"/>
              <a:ea typeface="汉仪粗圆简" pitchFamily="49" charset="-122"/>
            </a:endParaRPr>
          </a:p>
        </p:txBody>
      </p:sp>
      <p:grpSp>
        <p:nvGrpSpPr>
          <p:cNvPr id="3" name="组合 31"/>
          <p:cNvGrpSpPr/>
          <p:nvPr/>
        </p:nvGrpSpPr>
        <p:grpSpPr bwMode="auto">
          <a:xfrm>
            <a:off x="4572000" y="2060575"/>
            <a:ext cx="3187700" cy="3671888"/>
            <a:chOff x="4572000" y="2060575"/>
            <a:chExt cx="3187700" cy="3671888"/>
          </a:xfrm>
        </p:grpSpPr>
        <p:sp>
          <p:nvSpPr>
            <p:cNvPr id="13338" name="TextBox 4"/>
            <p:cNvSpPr txBox="1">
              <a:spLocks noChangeArrowheads="1"/>
            </p:cNvSpPr>
            <p:nvPr/>
          </p:nvSpPr>
          <p:spPr bwMode="auto">
            <a:xfrm>
              <a:off x="5651500" y="2060575"/>
              <a:ext cx="2108200" cy="1016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1929</a:t>
              </a:r>
              <a:r>
                <a:rPr lang="zh-CN" altLang="en-US" sz="3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年</a:t>
              </a:r>
              <a:r>
                <a:rPr lang="en-US" altLang="zh-CN" sz="3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10</a:t>
              </a:r>
              <a:r>
                <a:rPr lang="zh-CN" altLang="en-US" sz="3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月</a:t>
              </a:r>
              <a:endParaRPr lang="en-US" altLang="zh-CN" sz="3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sz="3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股市大崩盘</a:t>
              </a:r>
              <a:endParaRPr lang="zh-CN" altLang="en-US" sz="3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 bwMode="auto">
            <a:xfrm rot="5400000">
              <a:off x="3455987" y="4616451"/>
              <a:ext cx="2232025" cy="0"/>
            </a:xfrm>
            <a:prstGeom prst="line">
              <a:avLst/>
            </a:prstGeom>
            <a:solidFill>
              <a:srgbClr val="0066CC"/>
            </a:solidFill>
            <a:ln w="38100">
              <a:solidFill>
                <a:srgbClr val="0033CC"/>
              </a:solidFill>
              <a:prstDash val="sysDas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3334" name="TextBox 41"/>
          <p:cNvSpPr txBox="1">
            <a:spLocks noChangeArrowheads="1"/>
          </p:cNvSpPr>
          <p:nvPr/>
        </p:nvSpPr>
        <p:spPr bwMode="auto">
          <a:xfrm>
            <a:off x="8035925" y="5732463"/>
            <a:ext cx="1108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（年）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35" name="TextBox 43"/>
          <p:cNvSpPr txBox="1">
            <a:spLocks noChangeArrowheads="1"/>
          </p:cNvSpPr>
          <p:nvPr/>
        </p:nvSpPr>
        <p:spPr bwMode="auto">
          <a:xfrm>
            <a:off x="1042988" y="2614613"/>
            <a:ext cx="554037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（道琼斯）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图片1.png"/>
          <p:cNvPicPr>
            <a:picLocks noChangeAspect="1"/>
          </p:cNvPicPr>
          <p:nvPr/>
        </p:nvPicPr>
        <p:blipFill>
          <a:blip r:embed="rId1" cstate="print"/>
          <a:srcRect r="62083"/>
          <a:stretch>
            <a:fillRect/>
          </a:stretch>
        </p:blipFill>
        <p:spPr bwMode="auto">
          <a:xfrm>
            <a:off x="2071688" y="1609725"/>
            <a:ext cx="235743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图片1.png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7955"/>
          <a:stretch>
            <a:fillRect/>
          </a:stretch>
        </p:blipFill>
        <p:spPr bwMode="auto">
          <a:xfrm>
            <a:off x="4429125" y="1591246"/>
            <a:ext cx="38576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1"/>
          <p:cNvSpPr txBox="1"/>
          <p:nvPr/>
        </p:nvSpPr>
        <p:spPr>
          <a:xfrm>
            <a:off x="355600" y="735965"/>
            <a:ext cx="248920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合作探究</a:t>
            </a:r>
            <a:endParaRPr lang="zh-CN" altLang="en-US" sz="32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2415</Words>
  <Application>WPS 演示</Application>
  <PresentationFormat>全屏显示(4:3)</PresentationFormat>
  <Paragraphs>522</Paragraphs>
  <Slides>28</Slides>
  <Notes>24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1" baseType="lpstr">
      <vt:lpstr>Arial</vt:lpstr>
      <vt:lpstr>宋体</vt:lpstr>
      <vt:lpstr>Wingdings</vt:lpstr>
      <vt:lpstr>汉仪综艺体简</vt:lpstr>
      <vt:lpstr>汉真广标</vt:lpstr>
      <vt:lpstr>黑体</vt:lpstr>
      <vt:lpstr>汉仪太极体简</vt:lpstr>
      <vt:lpstr>Times New Roman</vt:lpstr>
      <vt:lpstr>微软雅黑</vt:lpstr>
      <vt:lpstr>楷体_GB2312</vt:lpstr>
      <vt:lpstr>汉仪粗圆简</vt:lpstr>
      <vt:lpstr>隶书</vt:lpstr>
      <vt:lpstr>汉仪中楷简</vt:lpstr>
      <vt:lpstr>汉仪行楷简</vt:lpstr>
      <vt:lpstr>汉仪楷体简</vt:lpstr>
      <vt:lpstr>汉仪丫丫体简</vt:lpstr>
      <vt:lpstr>华文楷体</vt:lpstr>
      <vt:lpstr>Arial Unicode MS</vt:lpstr>
      <vt:lpstr>Calibri</vt:lpstr>
      <vt:lpstr>新宋体</vt:lpstr>
      <vt:lpstr>华文宋体</vt:lpstr>
      <vt:lpstr>Office 主题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dcterms:created xsi:type="dcterms:W3CDTF">2016-09-19T06:36:50Z</dcterms:created>
  <dcterms:modified xsi:type="dcterms:W3CDTF">2016-09-19T07:26:52Z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