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3"/>
  </p:sldMasterIdLst>
  <p:notesMasterIdLst>
    <p:notesMasterId r:id="rId20"/>
  </p:notesMasterIdLst>
  <p:sldIdLst>
    <p:sldId id="436" r:id="rId4"/>
    <p:sldId id="315" r:id="rId5"/>
    <p:sldId id="319" r:id="rId6"/>
    <p:sldId id="393" r:id="rId7"/>
    <p:sldId id="408" r:id="rId8"/>
    <p:sldId id="425" r:id="rId9"/>
    <p:sldId id="409" r:id="rId10"/>
    <p:sldId id="410" r:id="rId11"/>
    <p:sldId id="411" r:id="rId12"/>
    <p:sldId id="412" r:id="rId13"/>
    <p:sldId id="413" r:id="rId14"/>
    <p:sldId id="414" r:id="rId15"/>
    <p:sldId id="415" r:id="rId16"/>
    <p:sldId id="416" r:id="rId17"/>
    <p:sldId id="426" r:id="rId18"/>
    <p:sldId id="407" r:id="rId19"/>
  </p:sldIdLst>
  <p:sldSz cx="12190095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  <a:srgbClr val="0000FF"/>
    <a:srgbClr val="FF00FF"/>
    <a:srgbClr val="009900"/>
    <a:srgbClr val="C1AE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888" y="-90"/>
      </p:cViewPr>
      <p:guideLst>
        <p:guide orient="horz" pos="216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5604" name="幻灯片图像占位符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itchFamily="34" charset="0"/>
              <a:buNone/>
              <a:defRPr sz="1200" dirty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E9D737D-F0FB-41D2-A40D-39A22FC0281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关系图"/>
          <p:cNvPicPr>
            <a:picLocks noChangeAspect="1"/>
          </p:cNvPicPr>
          <p:nvPr/>
        </p:nvPicPr>
        <p:blipFill>
          <a:blip r:embed="rId2"/>
          <a:srcRect r="2528" b="10909"/>
          <a:stretch>
            <a:fillRect/>
          </a:stretch>
        </p:blipFill>
        <p:spPr>
          <a:xfrm>
            <a:off x="239147" y="692150"/>
            <a:ext cx="11883226" cy="6110288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副标题 2050"/>
          <p:cNvSpPr/>
          <p:nvPr>
            <p:ph type="subTitle" idx="1"/>
          </p:nvPr>
        </p:nvSpPr>
        <p:spPr>
          <a:xfrm>
            <a:off x="2543836" y="2492375"/>
            <a:ext cx="7392362" cy="12223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/>
          <p:nvPr>
            <p:ph type="dt" sz="half" idx="2"/>
          </p:nvPr>
        </p:nvSpPr>
        <p:spPr>
          <a:xfrm>
            <a:off x="60950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3" name="页脚占位符 2052"/>
          <p:cNvSpPr/>
          <p:nvPr>
            <p:ph type="ftr" sz="quarter" idx="3"/>
          </p:nvPr>
        </p:nvSpPr>
        <p:spPr>
          <a:xfrm>
            <a:off x="4164949" y="6245225"/>
            <a:ext cx="3860197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4" name="灯片编号占位符 2053"/>
          <p:cNvSpPr/>
          <p:nvPr>
            <p:ph type="sldNum" sz="quarter" idx="4"/>
          </p:nvPr>
        </p:nvSpPr>
        <p:spPr>
          <a:xfrm>
            <a:off x="873623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fld id="{9A0DB2DC-4C9A-4742-B13C-FB6460FD3503}" type="slidenum">
              <a:rPr lang="zh-CN"/>
            </a:fld>
            <a:endParaRPr lang="zh-CN"/>
          </a:p>
        </p:txBody>
      </p:sp>
      <p:sp>
        <p:nvSpPr>
          <p:cNvPr id="2055" name="矩形 2054"/>
          <p:cNvSpPr/>
          <p:nvPr/>
        </p:nvSpPr>
        <p:spPr>
          <a:xfrm>
            <a:off x="2117" y="549275"/>
            <a:ext cx="12190095" cy="1511300"/>
          </a:xfrm>
          <a:prstGeom prst="rect">
            <a:avLst/>
          </a:prstGeom>
          <a:gradFill rotWithShape="0">
            <a:gsLst>
              <a:gs pos="0">
                <a:schemeClr val="bg2">
                  <a:gamma/>
                  <a:tint val="0"/>
                  <a:invGamma/>
                  <a:alpha val="100000"/>
                </a:schemeClr>
              </a:gs>
              <a:gs pos="100000">
                <a:schemeClr val="bg2">
                  <a:alpha val="53999"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sp>
        <p:nvSpPr>
          <p:cNvPr id="2056" name="标题 2055"/>
          <p:cNvSpPr/>
          <p:nvPr>
            <p:ph type="ctrTitle"/>
          </p:nvPr>
        </p:nvSpPr>
        <p:spPr>
          <a:xfrm>
            <a:off x="1007376" y="620713"/>
            <a:ext cx="10361581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sz="3600" b="0"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 bldLvl="0"/>
    </p:bld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21" y="1709738"/>
            <a:ext cx="10513957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21" y="4589463"/>
            <a:ext cx="10513957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05" y="1600200"/>
            <a:ext cx="537583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4758" y="1600200"/>
            <a:ext cx="537583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365125"/>
            <a:ext cx="10513957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57" y="1681163"/>
            <a:ext cx="515698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57" y="2505075"/>
            <a:ext cx="515698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236" y="1681163"/>
            <a:ext cx="518237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236" y="2505075"/>
            <a:ext cx="518237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457200"/>
            <a:ext cx="3931623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378" y="987425"/>
            <a:ext cx="6171236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57" y="2057400"/>
            <a:ext cx="3931623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457200"/>
            <a:ext cx="3931623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378" y="987425"/>
            <a:ext cx="6171236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57" y="2057400"/>
            <a:ext cx="3931623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7819" y="274638"/>
            <a:ext cx="2742771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05" y="274638"/>
            <a:ext cx="8069312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image" Target="../media/image2.jpe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41998" descr="12090410105557f"/>
          <p:cNvPicPr>
            <a:picLocks noChangeAspect="1"/>
          </p:cNvPicPr>
          <p:nvPr userDrawn="1"/>
        </p:nvPicPr>
        <p:blipFill>
          <a:blip r:embed="rId12"/>
          <a:srcRect l="8887" t="1610" b="89497"/>
          <a:stretch>
            <a:fillRect/>
          </a:stretch>
        </p:blipFill>
        <p:spPr bwMode="auto">
          <a:xfrm>
            <a:off x="6288088" y="0"/>
            <a:ext cx="59023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41991" descr="优翼不带字1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BFFFE"/>
              </a:clrFrom>
              <a:clrTo>
                <a:srgbClr val="FBFFFE">
                  <a:alpha val="0"/>
                </a:srgbClr>
              </a:clrTo>
            </a:clrChange>
          </a:blip>
          <a:srcRect l="4703" t="3484" r="17938" b="6213"/>
          <a:stretch>
            <a:fillRect/>
          </a:stretch>
        </p:blipFill>
        <p:spPr bwMode="auto">
          <a:xfrm>
            <a:off x="10874375" y="44450"/>
            <a:ext cx="12128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图片 41994" descr="12090410105639f"/>
          <p:cNvPicPr>
            <a:picLocks noChangeAspect="1"/>
          </p:cNvPicPr>
          <p:nvPr userDrawn="1"/>
        </p:nvPicPr>
        <p:blipFill>
          <a:blip r:embed="rId14"/>
          <a:srcRect t="93056"/>
          <a:stretch>
            <a:fillRect/>
          </a:stretch>
        </p:blipFill>
        <p:spPr bwMode="auto">
          <a:xfrm>
            <a:off x="0" y="6453188"/>
            <a:ext cx="121904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文本框 1"/>
          <p:cNvSpPr txBox="1">
            <a:spLocks noChangeArrowheads="1"/>
          </p:cNvSpPr>
          <p:nvPr/>
        </p:nvSpPr>
        <p:spPr bwMode="auto">
          <a:xfrm>
            <a:off x="4613275" y="6669088"/>
            <a:ext cx="3498850" cy="184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30000"/>
              </a:lnSpc>
              <a:buFont typeface="Arial" charset="0"/>
              <a:buNone/>
            </a:pPr>
            <a:r>
              <a:rPr lang="en-US" altLang="zh-CN" sz="2000" b="1">
                <a:solidFill>
                  <a:srgbClr val="009900"/>
                </a:solidFill>
                <a:latin typeface="Times New Roman" pitchFamily="18" charset="0"/>
                <a:ea typeface="方正大黑_GBK" pitchFamily="65" charset="-122"/>
              </a:rPr>
              <a:t>www.youyi100.com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1025"/>
          <p:cNvSpPr/>
          <p:nvPr/>
        </p:nvSpPr>
        <p:spPr>
          <a:xfrm>
            <a:off x="2117" y="333375"/>
            <a:ext cx="12190095" cy="1009650"/>
          </a:xfrm>
          <a:prstGeom prst="rect">
            <a:avLst/>
          </a:prstGeom>
          <a:gradFill rotWithShape="0">
            <a:gsLst>
              <a:gs pos="0">
                <a:schemeClr val="bg2">
                  <a:gamma/>
                  <a:tint val="0"/>
                  <a:invGamma/>
                  <a:alpha val="100000"/>
                </a:schemeClr>
              </a:gs>
              <a:gs pos="100000">
                <a:schemeClr val="bg2">
                  <a:alpha val="53999"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pic>
        <p:nvPicPr>
          <p:cNvPr id="1027" name="图片 1026" descr="关系图"/>
          <p:cNvPicPr>
            <a:picLocks noChangeAspect="1"/>
          </p:cNvPicPr>
          <p:nvPr/>
        </p:nvPicPr>
        <p:blipFill>
          <a:blip r:embed="rId12"/>
          <a:srcRect t="1094" r="8122" b="13318"/>
          <a:stretch>
            <a:fillRect/>
          </a:stretch>
        </p:blipFill>
        <p:spPr>
          <a:xfrm>
            <a:off x="7728859" y="4438650"/>
            <a:ext cx="4452771" cy="23336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8" name="标题 1027"/>
          <p:cNvSpPr/>
          <p:nvPr>
            <p:ph type="title"/>
          </p:nvPr>
        </p:nvSpPr>
        <p:spPr>
          <a:xfrm>
            <a:off x="609505" y="274638"/>
            <a:ext cx="10971086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9" name="文本占位符 1028"/>
          <p:cNvSpPr/>
          <p:nvPr>
            <p:ph type="body" idx="1"/>
          </p:nvPr>
        </p:nvSpPr>
        <p:spPr>
          <a:xfrm>
            <a:off x="609505" y="1600200"/>
            <a:ext cx="10971086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0" name="日期占位符 1029"/>
          <p:cNvSpPr/>
          <p:nvPr>
            <p:ph type="dt" sz="half" idx="2"/>
          </p:nvPr>
        </p:nvSpPr>
        <p:spPr>
          <a:xfrm>
            <a:off x="60950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31" name="页脚占位符 1030"/>
          <p:cNvSpPr/>
          <p:nvPr>
            <p:ph type="ftr" sz="quarter" idx="3"/>
          </p:nvPr>
        </p:nvSpPr>
        <p:spPr>
          <a:xfrm>
            <a:off x="4164949" y="6245225"/>
            <a:ext cx="3860197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2" name="灯片编号占位符 1031"/>
          <p:cNvSpPr/>
          <p:nvPr>
            <p:ph type="sldNum" sz="quarter" idx="4"/>
          </p:nvPr>
        </p:nvSpPr>
        <p:spPr>
          <a:xfrm>
            <a:off x="8736235" y="6245225"/>
            <a:ext cx="284435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 bldLvl="0"/>
    </p:bldLst>
  </p:timing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5.jpe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0.jpeg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2.jpe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33"/>
          <p:cNvSpPr txBox="1">
            <a:spLocks noChangeArrowheads="1"/>
          </p:cNvSpPr>
          <p:nvPr/>
        </p:nvSpPr>
        <p:spPr bwMode="auto">
          <a:xfrm>
            <a:off x="677863" y="908050"/>
            <a:ext cx="4125912" cy="8302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九年级历史上册（R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J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）            教学课件</a:t>
            </a:r>
          </a:p>
        </p:txBody>
      </p:sp>
      <p:sp>
        <p:nvSpPr>
          <p:cNvPr id="26626" name="Rectangle 5"/>
          <p:cNvSpPr>
            <a:spLocks noChangeArrowheads="1"/>
          </p:cNvSpPr>
          <p:nvPr/>
        </p:nvSpPr>
        <p:spPr bwMode="auto">
          <a:xfrm>
            <a:off x="1320800" y="4013200"/>
            <a:ext cx="98869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14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   文艺复兴运动</a:t>
            </a:r>
            <a:endParaRPr lang="en-US" altLang="zh-CN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455613" y="2932113"/>
            <a:ext cx="11277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第五单元   步入近代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3313"/>
          <p:cNvSpPr txBox="1">
            <a:spLocks noChangeArrowheads="1"/>
          </p:cNvSpPr>
          <p:nvPr/>
        </p:nvSpPr>
        <p:spPr bwMode="auto">
          <a:xfrm>
            <a:off x="1868488" y="650875"/>
            <a:ext cx="8450262" cy="617538"/>
          </a:xfrm>
          <a:prstGeom prst="rect">
            <a:avLst/>
          </a:prstGeom>
          <a:blipFill dpi="0" rotWithShape="1">
            <a:blip r:embed="rId1">
              <a:alphaModFix amt="70000"/>
            </a:blip>
            <a:srcRect/>
            <a:tile tx="0" ty="0" sx="100000" sy="100000" flip="none" algn="tl"/>
          </a:blipFill>
          <a:ln w="9525">
            <a:noFill/>
            <a:miter lim="800000"/>
          </a:ln>
        </p:spPr>
        <p:txBody>
          <a:bodyPr/>
          <a:lstStyle/>
          <a:p>
            <a:pPr algn="ctr" eaLnBrk="0" hangingPunct="0"/>
            <a:r>
              <a:rPr lang="zh-CN" altLang="en-US" sz="3200" b="1">
                <a:solidFill>
                  <a:srgbClr val="0E0E14"/>
                </a:solidFill>
                <a:latin typeface="黑体" pitchFamily="49" charset="-122"/>
                <a:ea typeface="黑体" pitchFamily="49" charset="-122"/>
              </a:rPr>
              <a:t>多才多艺的文化巨人</a:t>
            </a:r>
            <a:r>
              <a:rPr lang="en-US" altLang="zh-CN" sz="3200" b="1">
                <a:solidFill>
                  <a:srgbClr val="0E0E14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200" b="1">
                <a:solidFill>
                  <a:srgbClr val="0E0E14"/>
                </a:solidFill>
                <a:latin typeface="黑体" pitchFamily="49" charset="-122"/>
                <a:ea typeface="黑体" pitchFamily="49" charset="-122"/>
              </a:rPr>
              <a:t>达</a:t>
            </a:r>
            <a:r>
              <a:rPr lang="en-US" altLang="zh-CN" sz="3200" b="1">
                <a:solidFill>
                  <a:srgbClr val="0E0E14"/>
                </a:solidFill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sz="3200" b="1">
                <a:solidFill>
                  <a:srgbClr val="0E0E14"/>
                </a:solidFill>
                <a:latin typeface="黑体" pitchFamily="49" charset="-122"/>
                <a:ea typeface="黑体" pitchFamily="49" charset="-122"/>
              </a:rPr>
              <a:t>芬奇</a:t>
            </a:r>
          </a:p>
        </p:txBody>
      </p:sp>
      <p:sp>
        <p:nvSpPr>
          <p:cNvPr id="35842" name="文本框 13314"/>
          <p:cNvSpPr txBox="1">
            <a:spLocks noChangeArrowheads="1"/>
          </p:cNvSpPr>
          <p:nvPr/>
        </p:nvSpPr>
        <p:spPr bwMode="auto">
          <a:xfrm>
            <a:off x="4718050" y="1270000"/>
            <a:ext cx="7251700" cy="5076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Arial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2400" b="1" u="sng">
                <a:solidFill>
                  <a:srgbClr val="FF0000"/>
                </a:solidFill>
                <a:latin typeface="宋体" charset="-122"/>
              </a:rPr>
              <a:t>意大利人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，是文艺复兴鼎盛时期的著名</a:t>
            </a:r>
            <a:r>
              <a:rPr lang="zh-CN" altLang="en-US" sz="2400" b="1" u="sng">
                <a:solidFill>
                  <a:srgbClr val="FF0000"/>
                </a:solidFill>
                <a:latin typeface="宋体" charset="-122"/>
              </a:rPr>
              <a:t>画家和科学家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。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14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岁时拜师学画，后来同</a:t>
            </a: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米开朗基罗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和</a:t>
            </a: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拉斐尔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被誉为文艺复兴时期的“美术三杰”。绘画代表作《蒙娜丽莎》、《最后的晚餐》。他广泛涉猎数学、物理、生物、解剖、地理、工程和军事等各个学科领域，是世界科学史上罕见的多才多艺的学者。被恩格斯称为文艺复兴时代的“巨人”。</a:t>
            </a:r>
          </a:p>
        </p:txBody>
      </p:sp>
      <p:pic>
        <p:nvPicPr>
          <p:cNvPr id="35843" name="图片 3" descr="自画像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738" y="1362075"/>
            <a:ext cx="4165600" cy="4525963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5844" name="文本框 4"/>
          <p:cNvSpPr txBox="1">
            <a:spLocks noChangeArrowheads="1"/>
          </p:cNvSpPr>
          <p:nvPr/>
        </p:nvSpPr>
        <p:spPr bwMode="auto">
          <a:xfrm>
            <a:off x="655638" y="5888038"/>
            <a:ext cx="4475162" cy="398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 b="1"/>
              <a:t>达芬奇（</a:t>
            </a:r>
            <a:r>
              <a:rPr lang="en-US" altLang="zh-CN" sz="2000" b="1"/>
              <a:t>1452—1519</a:t>
            </a:r>
            <a:r>
              <a:rPr lang="zh-CN" altLang="en-US" sz="2000" b="1"/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4337" descr="leonardo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31800" y="981075"/>
            <a:ext cx="4895850" cy="34512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6866" name="图片 14338" descr="helico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07075" y="3213100"/>
            <a:ext cx="5894388" cy="29464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 descr="466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70013" y="450850"/>
            <a:ext cx="9448800" cy="530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文本框 2"/>
          <p:cNvSpPr txBox="1">
            <a:spLocks noChangeArrowheads="1"/>
          </p:cNvSpPr>
          <p:nvPr/>
        </p:nvSpPr>
        <p:spPr bwMode="auto">
          <a:xfrm>
            <a:off x="4816475" y="5753100"/>
            <a:ext cx="338296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/>
              <a:t>蒙娜丽莎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6387" descr="006lastsup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4963" y="981075"/>
            <a:ext cx="11561762" cy="471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文本框 1"/>
          <p:cNvSpPr txBox="1">
            <a:spLocks noChangeArrowheads="1"/>
          </p:cNvSpPr>
          <p:nvPr/>
        </p:nvSpPr>
        <p:spPr bwMode="auto">
          <a:xfrm>
            <a:off x="4835525" y="5854700"/>
            <a:ext cx="26987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/>
              <a:t>最后的晚餐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 txBox="1">
            <a:spLocks noRot="1" noChangeArrowheads="1"/>
          </p:cNvSpPr>
          <p:nvPr/>
        </p:nvSpPr>
        <p:spPr bwMode="auto">
          <a:xfrm>
            <a:off x="2959100" y="906463"/>
            <a:ext cx="5470525" cy="692150"/>
          </a:xfrm>
          <a:prstGeom prst="rect">
            <a:avLst/>
          </a:prstGeom>
          <a:blipFill dpi="0" rotWithShape="1">
            <a:blip r:embed="rId1">
              <a:alphaModFix amt="70000"/>
            </a:blip>
            <a:srcRect/>
            <a:tile tx="0" ty="0" sx="100000" sy="100000" flip="none" algn="tl"/>
          </a:blipFill>
          <a:ln w="9525">
            <a:noFill/>
            <a:miter lim="800000"/>
          </a:ln>
        </p:spPr>
        <p:txBody>
          <a:bodyPr/>
          <a:lstStyle/>
          <a:p>
            <a:pPr algn="ctr" eaLnBrk="0" hangingPunct="0">
              <a:buFont typeface="Arial" charset="0"/>
              <a:buNone/>
            </a:pPr>
            <a:r>
              <a:rPr lang="zh-CN" altLang="en-US" sz="3600" b="1">
                <a:solidFill>
                  <a:srgbClr val="0E0E14"/>
                </a:solidFill>
                <a:latin typeface="黑体" pitchFamily="49" charset="-122"/>
                <a:ea typeface="黑体" pitchFamily="49" charset="-122"/>
              </a:rPr>
              <a:t>文学巨匠莎士比亚</a:t>
            </a:r>
          </a:p>
        </p:txBody>
      </p:sp>
      <p:pic>
        <p:nvPicPr>
          <p:cNvPr id="39938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7513" y="2312988"/>
            <a:ext cx="3217862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矩形 4"/>
          <p:cNvSpPr>
            <a:spLocks noChangeArrowheads="1"/>
          </p:cNvSpPr>
          <p:nvPr/>
        </p:nvSpPr>
        <p:spPr bwMode="auto">
          <a:xfrm>
            <a:off x="3790950" y="2463800"/>
            <a:ext cx="8064500" cy="2892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600" b="1">
                <a:latin typeface="宋体" charset="-122"/>
              </a:rPr>
              <a:t>    文艺复兴时期英国最著名的文学家，   其作品代表了当时文学的最高成就。</a:t>
            </a:r>
            <a:endParaRPr lang="zh-CN" altLang="en-US" sz="2600" b="1">
              <a:latin typeface="宋体" charset="-122"/>
            </a:endParaRPr>
          </a:p>
          <a:p>
            <a:pPr>
              <a:buFont typeface="Arial" charset="0"/>
              <a:buNone/>
            </a:pPr>
            <a:r>
              <a:rPr lang="en-US" altLang="zh-CN" sz="2600" b="1">
                <a:latin typeface="宋体" charset="-122"/>
              </a:rPr>
              <a:t>《</a:t>
            </a:r>
            <a:r>
              <a:rPr lang="zh-CN" altLang="en-US" sz="2600" b="1">
                <a:latin typeface="宋体" charset="-122"/>
              </a:rPr>
              <a:t>奥塞罗</a:t>
            </a:r>
            <a:r>
              <a:rPr lang="en-US" altLang="zh-CN" sz="2600" b="1">
                <a:latin typeface="宋体" charset="-122"/>
              </a:rPr>
              <a:t>》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  <a:sym typeface="+mn-ea"/>
              </a:rPr>
              <a:t>、</a:t>
            </a:r>
            <a:r>
              <a:rPr lang="en-US" altLang="zh-CN" sz="2600" b="1">
                <a:latin typeface="宋体" charset="-122"/>
              </a:rPr>
              <a:t>《</a:t>
            </a:r>
            <a:r>
              <a:rPr lang="zh-CN" altLang="en-US" sz="2600" b="1">
                <a:latin typeface="宋体" charset="-122"/>
              </a:rPr>
              <a:t>李尔王</a:t>
            </a:r>
            <a:r>
              <a:rPr lang="en-US" altLang="zh-CN" sz="2600" b="1">
                <a:latin typeface="宋体" charset="-122"/>
              </a:rPr>
              <a:t>》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  <a:sym typeface="+mn-ea"/>
              </a:rPr>
              <a:t>、</a:t>
            </a:r>
            <a:r>
              <a:rPr lang="en-US" altLang="zh-CN" sz="2600" b="1">
                <a:latin typeface="宋体" charset="-122"/>
              </a:rPr>
              <a:t>《</a:t>
            </a:r>
            <a:r>
              <a:rPr lang="zh-CN" altLang="en-US" sz="2600" b="1">
                <a:latin typeface="宋体" charset="-122"/>
              </a:rPr>
              <a:t>哈姆雷特</a:t>
            </a:r>
            <a:r>
              <a:rPr lang="en-US" altLang="zh-CN" sz="2600" b="1">
                <a:latin typeface="宋体" charset="-122"/>
              </a:rPr>
              <a:t>》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  <a:sym typeface="+mn-ea"/>
              </a:rPr>
              <a:t>、</a:t>
            </a:r>
            <a:r>
              <a:rPr lang="en-US" altLang="zh-CN" sz="2600" b="1">
                <a:latin typeface="宋体" charset="-122"/>
              </a:rPr>
              <a:t>《</a:t>
            </a:r>
            <a:r>
              <a:rPr lang="zh-CN" altLang="en-US" sz="2600" b="1">
                <a:latin typeface="宋体" charset="-122"/>
              </a:rPr>
              <a:t>麦克白</a:t>
            </a:r>
            <a:r>
              <a:rPr lang="en-US" altLang="zh-CN" sz="2600" b="1">
                <a:latin typeface="宋体" charset="-122"/>
              </a:rPr>
              <a:t>》</a:t>
            </a:r>
            <a:r>
              <a:rPr lang="zh-CN" altLang="en-US" sz="2600" b="1">
                <a:latin typeface="宋体" charset="-122"/>
              </a:rPr>
              <a:t>被称为</a:t>
            </a:r>
            <a:r>
              <a:rPr lang="zh-CN" altLang="en-US" sz="2600" b="1" u="sng">
                <a:solidFill>
                  <a:srgbClr val="FF0000"/>
                </a:solidFill>
                <a:latin typeface="宋体" charset="-122"/>
              </a:rPr>
              <a:t>四大悲剧</a:t>
            </a:r>
            <a:r>
              <a:rPr lang="zh-CN" altLang="en-US" sz="2600" b="1">
                <a:latin typeface="宋体" charset="-122"/>
              </a:rPr>
              <a:t>。</a:t>
            </a:r>
            <a:endParaRPr lang="zh-CN" altLang="en-US" sz="2600" b="1">
              <a:latin typeface="宋体" charset="-122"/>
            </a:endParaRPr>
          </a:p>
          <a:p>
            <a:pPr>
              <a:buFont typeface="Arial" charset="0"/>
              <a:buNone/>
            </a:pPr>
            <a:r>
              <a:rPr lang="en-US" altLang="zh-CN" sz="2600" b="1">
                <a:latin typeface="宋体" charset="-122"/>
              </a:rPr>
              <a:t>《</a:t>
            </a:r>
            <a:r>
              <a:rPr lang="zh-CN" altLang="en-US" sz="2600" b="1">
                <a:latin typeface="宋体" charset="-122"/>
              </a:rPr>
              <a:t>威尼斯商人</a:t>
            </a:r>
            <a:r>
              <a:rPr lang="en-US" altLang="zh-CN" sz="2600" b="1">
                <a:latin typeface="宋体" charset="-122"/>
              </a:rPr>
              <a:t>》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  <a:sym typeface="+mn-ea"/>
              </a:rPr>
              <a:t>、</a:t>
            </a:r>
            <a:r>
              <a:rPr lang="en-US" altLang="zh-CN" sz="2600" b="1">
                <a:latin typeface="宋体" charset="-122"/>
              </a:rPr>
              <a:t>《</a:t>
            </a:r>
            <a:r>
              <a:rPr lang="zh-CN" altLang="en-US" sz="2600" b="1">
                <a:latin typeface="宋体" charset="-122"/>
              </a:rPr>
              <a:t>仲夏夜之梦</a:t>
            </a:r>
            <a:r>
              <a:rPr lang="en-US" altLang="zh-CN" sz="2600" b="1">
                <a:latin typeface="宋体" charset="-122"/>
              </a:rPr>
              <a:t>》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  <a:sym typeface="+mn-ea"/>
              </a:rPr>
              <a:t>、</a:t>
            </a:r>
            <a:r>
              <a:rPr lang="en-US" altLang="zh-CN" sz="2600" b="1">
                <a:latin typeface="宋体" charset="-122"/>
              </a:rPr>
              <a:t>《</a:t>
            </a:r>
            <a:r>
              <a:rPr lang="zh-CN" altLang="en-US" sz="2600" b="1">
                <a:latin typeface="宋体" charset="-122"/>
              </a:rPr>
              <a:t>皆大欢喜</a:t>
            </a:r>
            <a:r>
              <a:rPr lang="en-US" altLang="zh-CN" sz="2600" b="1">
                <a:latin typeface="宋体" charset="-122"/>
              </a:rPr>
              <a:t>》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  <a:sym typeface="+mn-ea"/>
              </a:rPr>
              <a:t>、</a:t>
            </a:r>
            <a:r>
              <a:rPr lang="en-US" altLang="zh-CN" sz="2600" b="1">
                <a:latin typeface="宋体" charset="-122"/>
              </a:rPr>
              <a:t>《</a:t>
            </a:r>
            <a:r>
              <a:rPr lang="zh-CN" altLang="en-US" sz="2600" b="1">
                <a:latin typeface="宋体" charset="-122"/>
              </a:rPr>
              <a:t>第十二夜</a:t>
            </a:r>
            <a:r>
              <a:rPr lang="en-US" altLang="zh-CN" sz="2600" b="1">
                <a:latin typeface="宋体" charset="-122"/>
              </a:rPr>
              <a:t>》</a:t>
            </a:r>
            <a:r>
              <a:rPr lang="zh-CN" altLang="en-US" sz="2600" b="1">
                <a:latin typeface="宋体" charset="-122"/>
              </a:rPr>
              <a:t>被称为</a:t>
            </a:r>
            <a:endParaRPr lang="zh-CN" altLang="en-US" sz="2600" b="1">
              <a:latin typeface="宋体" charset="-122"/>
            </a:endParaRPr>
          </a:p>
          <a:p>
            <a:pPr>
              <a:buFont typeface="Arial" charset="0"/>
              <a:buNone/>
            </a:pPr>
            <a:r>
              <a:rPr lang="zh-CN" altLang="en-US" sz="2600" b="1" u="sng">
                <a:solidFill>
                  <a:srgbClr val="FF0000"/>
                </a:solidFill>
                <a:latin typeface="宋体" charset="-122"/>
              </a:rPr>
              <a:t>四大喜剧</a:t>
            </a:r>
            <a:r>
              <a:rPr lang="zh-CN" altLang="en-US" sz="2600" b="1">
                <a:latin typeface="宋体" charset="-122"/>
              </a:rPr>
              <a:t>。</a:t>
            </a:r>
          </a:p>
        </p:txBody>
      </p:sp>
      <p:sp>
        <p:nvSpPr>
          <p:cNvPr id="39940" name="文本框 4"/>
          <p:cNvSpPr txBox="1">
            <a:spLocks noChangeArrowheads="1"/>
          </p:cNvSpPr>
          <p:nvPr/>
        </p:nvSpPr>
        <p:spPr bwMode="auto">
          <a:xfrm>
            <a:off x="88900" y="5356225"/>
            <a:ext cx="4618038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 b="1"/>
              <a:t>莎士比亚（</a:t>
            </a:r>
            <a:r>
              <a:rPr lang="en-US" altLang="zh-CN" sz="2000" b="1"/>
              <a:t>1564—1616</a:t>
            </a:r>
            <a:r>
              <a:rPr lang="zh-CN" altLang="en-US" sz="2000" b="1"/>
              <a:t>）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93" name="Group 33"/>
          <p:cNvGraphicFramePr>
            <a:graphicFrameLocks noGrp="1"/>
          </p:cNvGraphicFramePr>
          <p:nvPr/>
        </p:nvGraphicFramePr>
        <p:xfrm>
          <a:off x="431800" y="1052513"/>
          <a:ext cx="11231563" cy="4824412"/>
        </p:xfrm>
        <a:graphic>
          <a:graphicData uri="http://schemas.openxmlformats.org/drawingml/2006/table">
            <a:tbl>
              <a:tblPr/>
              <a:tblGrid>
                <a:gridCol w="3259138"/>
                <a:gridCol w="1765300"/>
                <a:gridCol w="6207125"/>
              </a:tblGrid>
              <a:tr h="763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代表人物                                                               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国别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  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主要作品及成就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4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     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3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   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2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  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983" name="矩形 2"/>
          <p:cNvSpPr>
            <a:spLocks noChangeArrowheads="1"/>
          </p:cNvSpPr>
          <p:nvPr/>
        </p:nvSpPr>
        <p:spPr bwMode="auto">
          <a:xfrm>
            <a:off x="1430338" y="2473325"/>
            <a:ext cx="12080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800" b="1">
                <a:solidFill>
                  <a:srgbClr val="FF00FF"/>
                </a:solidFill>
                <a:latin typeface="宋体" charset="-122"/>
              </a:rPr>
              <a:t>但丁</a:t>
            </a:r>
          </a:p>
        </p:txBody>
      </p:sp>
      <p:sp>
        <p:nvSpPr>
          <p:cNvPr id="40984" name="矩形 3"/>
          <p:cNvSpPr>
            <a:spLocks noChangeArrowheads="1"/>
          </p:cNvSpPr>
          <p:nvPr/>
        </p:nvSpPr>
        <p:spPr bwMode="auto">
          <a:xfrm>
            <a:off x="1008063" y="3841750"/>
            <a:ext cx="21685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达·芬奇</a:t>
            </a:r>
          </a:p>
        </p:txBody>
      </p:sp>
      <p:sp>
        <p:nvSpPr>
          <p:cNvPr id="40985" name="矩形 4"/>
          <p:cNvSpPr>
            <a:spLocks noChangeArrowheads="1"/>
          </p:cNvSpPr>
          <p:nvPr/>
        </p:nvSpPr>
        <p:spPr bwMode="auto">
          <a:xfrm>
            <a:off x="1008063" y="5065713"/>
            <a:ext cx="21685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莎士比亚</a:t>
            </a:r>
          </a:p>
        </p:txBody>
      </p:sp>
      <p:sp>
        <p:nvSpPr>
          <p:cNvPr id="40986" name="矩形 5"/>
          <p:cNvSpPr>
            <a:spLocks noChangeArrowheads="1"/>
          </p:cNvSpPr>
          <p:nvPr/>
        </p:nvSpPr>
        <p:spPr bwMode="auto">
          <a:xfrm>
            <a:off x="3983038" y="5065713"/>
            <a:ext cx="12080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英国</a:t>
            </a:r>
          </a:p>
        </p:txBody>
      </p:sp>
      <p:sp>
        <p:nvSpPr>
          <p:cNvPr id="40987" name="矩形 6"/>
          <p:cNvSpPr>
            <a:spLocks noChangeArrowheads="1"/>
          </p:cNvSpPr>
          <p:nvPr/>
        </p:nvSpPr>
        <p:spPr bwMode="auto">
          <a:xfrm>
            <a:off x="3735388" y="3841750"/>
            <a:ext cx="16875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  <a:sym typeface="+mn-ea"/>
              </a:rPr>
              <a:t>意大利</a:t>
            </a:r>
          </a:p>
        </p:txBody>
      </p:sp>
      <p:sp>
        <p:nvSpPr>
          <p:cNvPr id="40988" name="矩形 7"/>
          <p:cNvSpPr>
            <a:spLocks noChangeArrowheads="1"/>
          </p:cNvSpPr>
          <p:nvPr/>
        </p:nvSpPr>
        <p:spPr bwMode="auto">
          <a:xfrm>
            <a:off x="3735388" y="2420938"/>
            <a:ext cx="168751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800" b="1">
                <a:solidFill>
                  <a:srgbClr val="FF00FF"/>
                </a:solidFill>
                <a:latin typeface="宋体" charset="-122"/>
                <a:sym typeface="+mn-ea"/>
              </a:rPr>
              <a:t>意大利</a:t>
            </a:r>
          </a:p>
        </p:txBody>
      </p:sp>
      <p:sp>
        <p:nvSpPr>
          <p:cNvPr id="40989" name="矩形 8"/>
          <p:cNvSpPr>
            <a:spLocks noChangeArrowheads="1"/>
          </p:cNvSpPr>
          <p:nvPr/>
        </p:nvSpPr>
        <p:spPr bwMode="auto">
          <a:xfrm>
            <a:off x="5614988" y="1773238"/>
            <a:ext cx="5951537" cy="166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400" b="1">
                <a:solidFill>
                  <a:srgbClr val="FF00FF"/>
                </a:solidFill>
                <a:latin typeface="宋体" charset="-122"/>
              </a:rPr>
              <a:t>《</a:t>
            </a:r>
            <a:r>
              <a:rPr lang="zh-CN" altLang="en-US" sz="2400" b="1">
                <a:solidFill>
                  <a:srgbClr val="FF00FF"/>
                </a:solidFill>
                <a:latin typeface="宋体" charset="-122"/>
              </a:rPr>
              <a:t>神曲</a:t>
            </a:r>
            <a:r>
              <a:rPr lang="en-US" altLang="zh-CN" sz="2400" b="1">
                <a:solidFill>
                  <a:srgbClr val="FF00FF"/>
                </a:solidFill>
                <a:latin typeface="宋体" charset="-122"/>
              </a:rPr>
              <a:t>》</a:t>
            </a:r>
            <a:r>
              <a:rPr lang="zh-CN" altLang="en-US" sz="2400" b="1">
                <a:solidFill>
                  <a:srgbClr val="FF00FF"/>
                </a:solidFill>
                <a:latin typeface="宋体" charset="-122"/>
              </a:rPr>
              <a:t>，文艺复兴的先驱。旧时代的最后一位诗人，又是新时代的最初一位诗人。</a:t>
            </a:r>
            <a:endParaRPr lang="en-US" altLang="zh-CN" sz="2400" b="1">
              <a:solidFill>
                <a:srgbClr val="FF00FF"/>
              </a:solidFill>
              <a:latin typeface="宋体" charset="-122"/>
            </a:endParaRPr>
          </a:p>
        </p:txBody>
      </p:sp>
      <p:sp>
        <p:nvSpPr>
          <p:cNvPr id="40990" name="矩形 9"/>
          <p:cNvSpPr>
            <a:spLocks noChangeArrowheads="1"/>
          </p:cNvSpPr>
          <p:nvPr/>
        </p:nvSpPr>
        <p:spPr bwMode="auto">
          <a:xfrm>
            <a:off x="5519738" y="3500438"/>
            <a:ext cx="5951537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400" b="1">
                <a:latin typeface="宋体" charset="-122"/>
              </a:rPr>
              <a:t>《</a:t>
            </a:r>
            <a:r>
              <a:rPr lang="zh-CN" altLang="en-US" sz="2400" b="1">
                <a:latin typeface="宋体" charset="-122"/>
              </a:rPr>
              <a:t>蒙娜丽莎</a:t>
            </a:r>
            <a:r>
              <a:rPr lang="en-US" altLang="zh-CN" sz="2400" b="1">
                <a:latin typeface="宋体" charset="-122"/>
              </a:rPr>
              <a:t>》</a:t>
            </a:r>
            <a:r>
              <a:rPr lang="zh-CN" altLang="en-US" sz="2400" b="1">
                <a:latin typeface="宋体" charset="-122"/>
              </a:rPr>
              <a:t>、</a:t>
            </a:r>
            <a:r>
              <a:rPr lang="en-US" altLang="zh-CN" sz="2400" b="1">
                <a:latin typeface="宋体" charset="-122"/>
              </a:rPr>
              <a:t>《</a:t>
            </a:r>
            <a:r>
              <a:rPr lang="zh-CN" altLang="en-US" sz="2400" b="1">
                <a:latin typeface="宋体" charset="-122"/>
              </a:rPr>
              <a:t>最后的晚餐</a:t>
            </a:r>
            <a:r>
              <a:rPr lang="en-US" altLang="zh-CN" sz="2400" b="1">
                <a:latin typeface="宋体" charset="-122"/>
              </a:rPr>
              <a:t>》</a:t>
            </a:r>
            <a:r>
              <a:rPr lang="zh-CN" altLang="en-US" sz="2400" b="1">
                <a:latin typeface="宋体" charset="-122"/>
              </a:rPr>
              <a:t>伟大的艺术家。</a:t>
            </a:r>
          </a:p>
        </p:txBody>
      </p:sp>
      <p:sp>
        <p:nvSpPr>
          <p:cNvPr id="40991" name="矩形 10"/>
          <p:cNvSpPr>
            <a:spLocks noChangeArrowheads="1"/>
          </p:cNvSpPr>
          <p:nvPr/>
        </p:nvSpPr>
        <p:spPr bwMode="auto">
          <a:xfrm>
            <a:off x="5519738" y="4724400"/>
            <a:ext cx="6094412" cy="1114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400" b="1">
                <a:solidFill>
                  <a:srgbClr val="0000FF"/>
                </a:solidFill>
                <a:latin typeface="宋体" charset="-122"/>
              </a:rPr>
              <a:t>《</a:t>
            </a: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罗密欧和朱丽叶</a:t>
            </a:r>
            <a:r>
              <a:rPr lang="en-US" altLang="zh-CN" sz="2400" b="1">
                <a:solidFill>
                  <a:srgbClr val="0000FF"/>
                </a:solidFill>
                <a:latin typeface="宋体" charset="-122"/>
              </a:rPr>
              <a:t>》《</a:t>
            </a: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哈姆雷特</a:t>
            </a:r>
            <a:r>
              <a:rPr lang="en-US" altLang="zh-CN" sz="2400" b="1">
                <a:solidFill>
                  <a:srgbClr val="0000FF"/>
                </a:solidFill>
                <a:latin typeface="宋体" charset="-122"/>
              </a:rPr>
              <a:t>》</a:t>
            </a: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文学巨匠。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0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0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0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0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0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40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40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40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3" grpId="0"/>
      <p:bldP spid="40984" grpId="0"/>
      <p:bldP spid="40985" grpId="0"/>
      <p:bldP spid="40986" grpId="0"/>
      <p:bldP spid="40987" grpId="0"/>
      <p:bldP spid="40988" grpId="0"/>
      <p:bldP spid="40989" grpId="0"/>
      <p:bldP spid="40990" grpId="0"/>
      <p:bldP spid="4099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61442" descr="63e113a3t72d0e2d16bd1&amp;690"/>
          <p:cNvPicPr>
            <a:picLocks noChangeAspect="1"/>
          </p:cNvPicPr>
          <p:nvPr/>
        </p:nvPicPr>
        <p:blipFill>
          <a:blip r:embed="rId1"/>
          <a:srcRect l="13129" t="32607" r="10374"/>
          <a:stretch>
            <a:fillRect/>
          </a:stretch>
        </p:blipFill>
        <p:spPr bwMode="auto">
          <a:xfrm>
            <a:off x="3927475" y="1268413"/>
            <a:ext cx="4760913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文本框 1"/>
          <p:cNvSpPr txBox="1">
            <a:spLocks noChangeArrowheads="1"/>
          </p:cNvSpPr>
          <p:nvPr/>
        </p:nvSpPr>
        <p:spPr bwMode="auto">
          <a:xfrm>
            <a:off x="2698750" y="5022850"/>
            <a:ext cx="750570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          </a:t>
            </a:r>
            <a:r>
              <a:rPr lang="en-US" altLang="zh-CN" sz="3200" i="1">
                <a:solidFill>
                  <a:srgbClr val="FF0000"/>
                </a:solidFill>
              </a:rPr>
              <a:t>     </a:t>
            </a:r>
            <a:r>
              <a:rPr lang="zh-CN" altLang="en-US" sz="3600" i="1">
                <a:solidFill>
                  <a:srgbClr val="FF0000"/>
                </a:solidFill>
              </a:rPr>
              <a:t>谢谢观看！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3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2413" cy="2387600"/>
          </a:xfrm>
          <a:noFill/>
          <a:ln>
            <a:miter lim="800000"/>
          </a:ln>
        </p:spPr>
        <p:txBody>
          <a:bodyPr vert="horz" wrap="square" lIns="91440" tIns="45720" rIns="91440" bIns="45720" numCol="1" anchorCtr="0" compatLnSpc="1"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27650" name="副标题 4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2413" cy="1655762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mtClean="0">
              <a:ea typeface="宋体" charset="-122"/>
            </a:endParaRPr>
          </a:p>
        </p:txBody>
      </p:sp>
      <p:grpSp>
        <p:nvGrpSpPr>
          <p:cNvPr id="27651" name="组合 1"/>
          <p:cNvGrpSpPr/>
          <p:nvPr/>
        </p:nvGrpSpPr>
        <p:grpSpPr bwMode="auto">
          <a:xfrm>
            <a:off x="342900" y="271463"/>
            <a:ext cx="2651125" cy="536575"/>
            <a:chOff x="405" y="428"/>
            <a:chExt cx="3132" cy="844"/>
          </a:xfrm>
        </p:grpSpPr>
        <p:pic>
          <p:nvPicPr>
            <p:cNvPr id="27653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4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新课导入</a:t>
              </a:r>
            </a:p>
          </p:txBody>
        </p:sp>
      </p:grpSp>
      <p:pic>
        <p:nvPicPr>
          <p:cNvPr id="27652" name="Picture 6" descr="http://img.jgzyw.com:8000/d/img/tupian/2016/02/26/201602261104281649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59000" y="1268413"/>
            <a:ext cx="7793038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ChangeArrowheads="1"/>
          </p:cNvSpPr>
          <p:nvPr/>
        </p:nvSpPr>
        <p:spPr bwMode="auto">
          <a:xfrm>
            <a:off x="557213" y="1206500"/>
            <a:ext cx="2436812" cy="628650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tl"/>
          </a:blip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文艺复兴</a:t>
            </a:r>
          </a:p>
        </p:txBody>
      </p:sp>
      <p:sp>
        <p:nvSpPr>
          <p:cNvPr id="28674" name="文本框 6153"/>
          <p:cNvSpPr txBox="1">
            <a:spLocks noChangeArrowheads="1"/>
          </p:cNvSpPr>
          <p:nvPr/>
        </p:nvSpPr>
        <p:spPr bwMode="auto">
          <a:xfrm>
            <a:off x="512763" y="2124075"/>
            <a:ext cx="11231562" cy="687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1.</a:t>
            </a: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兴起</a:t>
            </a:r>
            <a:r>
              <a:rPr lang="zh-CN" altLang="en-US" sz="2600" b="1">
                <a:latin typeface="宋体" charset="-122"/>
              </a:rPr>
              <a:t>：</a:t>
            </a:r>
            <a:r>
              <a:rPr lang="en-US" altLang="zh-CN" sz="2600" b="1">
                <a:latin typeface="宋体" charset="-122"/>
              </a:rPr>
              <a:t>14</a:t>
            </a:r>
            <a:r>
              <a:rPr lang="zh-CN" altLang="en-US" sz="2600" b="1">
                <a:latin typeface="宋体" charset="-122"/>
              </a:rPr>
              <a:t>世纪，兴起于意大利</a:t>
            </a:r>
          </a:p>
        </p:txBody>
      </p:sp>
      <p:grpSp>
        <p:nvGrpSpPr>
          <p:cNvPr id="28675" name="组合 1"/>
          <p:cNvGrpSpPr/>
          <p:nvPr/>
        </p:nvGrpSpPr>
        <p:grpSpPr bwMode="auto">
          <a:xfrm>
            <a:off x="342900" y="271463"/>
            <a:ext cx="2651125" cy="536575"/>
            <a:chOff x="405" y="428"/>
            <a:chExt cx="3133" cy="845"/>
          </a:xfrm>
        </p:grpSpPr>
        <p:pic>
          <p:nvPicPr>
            <p:cNvPr id="2868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3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课文讲解</a:t>
              </a:r>
            </a:p>
          </p:txBody>
        </p:sp>
      </p:grpSp>
      <p:sp>
        <p:nvSpPr>
          <p:cNvPr id="28676" name="文本框 6153"/>
          <p:cNvSpPr txBox="1">
            <a:spLocks noChangeArrowheads="1"/>
          </p:cNvSpPr>
          <p:nvPr/>
        </p:nvSpPr>
        <p:spPr bwMode="auto">
          <a:xfrm>
            <a:off x="527050" y="3324225"/>
            <a:ext cx="1631950" cy="687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2.</a:t>
            </a: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背景</a:t>
            </a:r>
            <a:r>
              <a:rPr lang="zh-CN" altLang="en-US" sz="2600" b="1">
                <a:latin typeface="宋体" charset="-122"/>
              </a:rPr>
              <a:t>：</a:t>
            </a:r>
          </a:p>
        </p:txBody>
      </p:sp>
      <p:sp>
        <p:nvSpPr>
          <p:cNvPr id="28677" name="左大括号 15"/>
          <p:cNvSpPr/>
          <p:nvPr/>
        </p:nvSpPr>
        <p:spPr bwMode="auto">
          <a:xfrm>
            <a:off x="2255838" y="3368675"/>
            <a:ext cx="190500" cy="720725"/>
          </a:xfrm>
          <a:prstGeom prst="leftBrace">
            <a:avLst>
              <a:gd name="adj1" fmla="val 6306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28678" name="矩形 16"/>
          <p:cNvSpPr>
            <a:spLocks noChangeArrowheads="1"/>
          </p:cNvSpPr>
          <p:nvPr/>
        </p:nvSpPr>
        <p:spPr bwMode="auto">
          <a:xfrm>
            <a:off x="2327275" y="3008313"/>
            <a:ext cx="9144000" cy="687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商品经济的发展和资本主义萌芽的出现（</a:t>
            </a:r>
            <a:r>
              <a:rPr lang="zh-CN" altLang="en-US" sz="2600" b="1">
                <a:solidFill>
                  <a:srgbClr val="FF0000"/>
                </a:solidFill>
                <a:latin typeface="宋体" charset="-122"/>
              </a:rPr>
              <a:t>根源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）</a:t>
            </a:r>
          </a:p>
        </p:txBody>
      </p:sp>
      <p:sp>
        <p:nvSpPr>
          <p:cNvPr id="28679" name="矩形 17"/>
          <p:cNvSpPr>
            <a:spLocks noChangeArrowheads="1"/>
          </p:cNvSpPr>
          <p:nvPr/>
        </p:nvSpPr>
        <p:spPr bwMode="auto">
          <a:xfrm>
            <a:off x="2387600" y="3827463"/>
            <a:ext cx="4165600" cy="488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buFont typeface="Arial" charset="0"/>
              <a:buNone/>
            </a:pP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封建教会对思想文化的摧残</a:t>
            </a:r>
          </a:p>
        </p:txBody>
      </p:sp>
      <p:sp>
        <p:nvSpPr>
          <p:cNvPr id="28680" name="文本框 6153"/>
          <p:cNvSpPr txBox="1">
            <a:spLocks noChangeArrowheads="1"/>
          </p:cNvSpPr>
          <p:nvPr/>
        </p:nvSpPr>
        <p:spPr bwMode="auto">
          <a:xfrm>
            <a:off x="512763" y="4737100"/>
            <a:ext cx="11231562" cy="488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3.</a:t>
            </a: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手段</a:t>
            </a:r>
            <a:r>
              <a:rPr lang="zh-CN" altLang="en-US" sz="2600" b="1">
                <a:latin typeface="宋体" charset="-122"/>
              </a:rPr>
              <a:t>：弘扬古代希腊、罗马文化</a:t>
            </a:r>
          </a:p>
        </p:txBody>
      </p:sp>
      <p:sp>
        <p:nvSpPr>
          <p:cNvPr id="28681" name="文本框 6153"/>
          <p:cNvSpPr txBox="1">
            <a:spLocks noChangeArrowheads="1"/>
          </p:cNvSpPr>
          <p:nvPr/>
        </p:nvSpPr>
        <p:spPr bwMode="auto">
          <a:xfrm>
            <a:off x="527050" y="5529263"/>
            <a:ext cx="11231563" cy="488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4.</a:t>
            </a: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实质</a:t>
            </a:r>
            <a:r>
              <a:rPr lang="zh-CN" altLang="en-US" sz="2600" b="1">
                <a:latin typeface="宋体" charset="-122"/>
              </a:rPr>
              <a:t>：资产阶级文化运动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6" grpId="0"/>
      <p:bldP spid="28677" grpId="0" animBg="1"/>
      <p:bldP spid="28678" grpId="0"/>
      <p:bldP spid="28679" grpId="0"/>
      <p:bldP spid="28680" grpId="0"/>
      <p:bldP spid="2868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6153"/>
          <p:cNvSpPr txBox="1">
            <a:spLocks noChangeArrowheads="1"/>
          </p:cNvSpPr>
          <p:nvPr/>
        </p:nvSpPr>
        <p:spPr bwMode="auto">
          <a:xfrm>
            <a:off x="527050" y="1631950"/>
            <a:ext cx="11231563" cy="687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6.</a:t>
            </a: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代表人物</a:t>
            </a:r>
            <a:r>
              <a:rPr lang="zh-CN" altLang="en-US" sz="2600" b="1">
                <a:latin typeface="宋体" charset="-122"/>
              </a:rPr>
              <a:t>：但丁、达</a:t>
            </a:r>
            <a:r>
              <a:rPr lang="en-US" altLang="zh-CN" sz="2600" b="1">
                <a:latin typeface="宋体" charset="-122"/>
              </a:rPr>
              <a:t>·</a:t>
            </a:r>
            <a:r>
              <a:rPr lang="zh-CN" altLang="en-US" sz="2600" b="1">
                <a:latin typeface="宋体" charset="-122"/>
              </a:rPr>
              <a:t>芬奇、莎士比亚</a:t>
            </a:r>
          </a:p>
        </p:txBody>
      </p:sp>
      <p:sp>
        <p:nvSpPr>
          <p:cNvPr id="29698" name="文本框 6153"/>
          <p:cNvSpPr txBox="1">
            <a:spLocks noChangeArrowheads="1"/>
          </p:cNvSpPr>
          <p:nvPr/>
        </p:nvSpPr>
        <p:spPr bwMode="auto">
          <a:xfrm>
            <a:off x="527050" y="2352675"/>
            <a:ext cx="1824038" cy="687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7.</a:t>
            </a: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影响</a:t>
            </a:r>
            <a:r>
              <a:rPr lang="zh-CN" altLang="en-US" sz="2600" b="1">
                <a:latin typeface="宋体" charset="-122"/>
              </a:rPr>
              <a:t>：</a:t>
            </a:r>
          </a:p>
        </p:txBody>
      </p:sp>
      <p:sp>
        <p:nvSpPr>
          <p:cNvPr id="29699" name="矩形 3"/>
          <p:cNvSpPr>
            <a:spLocks noChangeArrowheads="1"/>
          </p:cNvSpPr>
          <p:nvPr/>
        </p:nvSpPr>
        <p:spPr bwMode="auto">
          <a:xfrm>
            <a:off x="2159000" y="2424113"/>
            <a:ext cx="9599613" cy="1282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推动了欧洲文化思想领域的繁荣，为欧洲资本主义社会的产生奠定了思想文化基础。 </a:t>
            </a:r>
          </a:p>
        </p:txBody>
      </p:sp>
      <p:pic>
        <p:nvPicPr>
          <p:cNvPr id="29700" name="Picture 2" descr="http://photo.yupoo.com/wubomin/6180059621cd/medish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246938" y="4041775"/>
            <a:ext cx="4030662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文本框 6153"/>
          <p:cNvSpPr txBox="1">
            <a:spLocks noChangeArrowheads="1"/>
          </p:cNvSpPr>
          <p:nvPr/>
        </p:nvSpPr>
        <p:spPr bwMode="auto">
          <a:xfrm>
            <a:off x="527050" y="1052513"/>
            <a:ext cx="7294563" cy="488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600" b="1">
                <a:solidFill>
                  <a:srgbClr val="FF00FF"/>
                </a:solidFill>
                <a:latin typeface="宋体" charset="-122"/>
              </a:rPr>
              <a:t>5.</a:t>
            </a:r>
            <a:r>
              <a:rPr lang="zh-CN" altLang="en-US" sz="2600" b="1">
                <a:solidFill>
                  <a:srgbClr val="FF00FF"/>
                </a:solidFill>
                <a:latin typeface="宋体" charset="-122"/>
              </a:rPr>
              <a:t>指导思想</a:t>
            </a:r>
            <a:r>
              <a:rPr lang="zh-CN" altLang="en-US" sz="2600" b="1">
                <a:latin typeface="宋体" charset="-122"/>
              </a:rPr>
              <a:t>：“人文主义”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  <p:bldP spid="29698" grpId="0"/>
      <p:bldP spid="29699" grpId="0"/>
      <p:bldP spid="2970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6147" descr="地中海图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8163" y="750888"/>
            <a:ext cx="11317287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"/>
          <p:cNvGrpSpPr/>
          <p:nvPr/>
        </p:nvGrpSpPr>
        <p:grpSpPr bwMode="auto">
          <a:xfrm>
            <a:off x="614363" y="763588"/>
            <a:ext cx="7427912" cy="5400675"/>
            <a:chOff x="0" y="0"/>
            <a:chExt cx="4229" cy="4320"/>
          </a:xfrm>
        </p:grpSpPr>
        <p:pic>
          <p:nvPicPr>
            <p:cNvPr id="30725" name="图片 6149" descr="italy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422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6" name="椭圆 6150"/>
            <p:cNvSpPr>
              <a:spLocks noChangeArrowheads="1"/>
            </p:cNvSpPr>
            <p:nvPr/>
          </p:nvSpPr>
          <p:spPr bwMode="auto">
            <a:xfrm>
              <a:off x="2449" y="572"/>
              <a:ext cx="726" cy="454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30727" name="椭圆 6151"/>
            <p:cNvSpPr>
              <a:spLocks noChangeArrowheads="1"/>
            </p:cNvSpPr>
            <p:nvPr/>
          </p:nvSpPr>
          <p:spPr bwMode="auto">
            <a:xfrm>
              <a:off x="182" y="1389"/>
              <a:ext cx="726" cy="454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>
                <a:latin typeface="Times New Roman" pitchFamily="18" charset="0"/>
              </a:endParaRPr>
            </a:p>
          </p:txBody>
        </p:sp>
        <p:sp>
          <p:nvSpPr>
            <p:cNvPr id="30728" name="椭圆 6152"/>
            <p:cNvSpPr>
              <a:spLocks noChangeArrowheads="1"/>
            </p:cNvSpPr>
            <p:nvPr/>
          </p:nvSpPr>
          <p:spPr bwMode="auto">
            <a:xfrm>
              <a:off x="1769" y="2160"/>
              <a:ext cx="726" cy="454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76200">
              <a:solidFill>
                <a:srgbClr val="FF0000"/>
              </a:solidFill>
              <a:round/>
            </a:ln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>
                <a:latin typeface="Times New Roman" pitchFamily="18" charset="0"/>
              </a:endParaRPr>
            </a:p>
          </p:txBody>
        </p:sp>
      </p:grpSp>
      <p:sp>
        <p:nvSpPr>
          <p:cNvPr id="30723" name="文本框 6153"/>
          <p:cNvSpPr txBox="1">
            <a:spLocks noChangeArrowheads="1"/>
          </p:cNvSpPr>
          <p:nvPr/>
        </p:nvSpPr>
        <p:spPr bwMode="auto">
          <a:xfrm>
            <a:off x="6911975" y="765175"/>
            <a:ext cx="4943475" cy="2100263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FF00"/>
                </a:solidFill>
                <a:latin typeface="Times New Roman" pitchFamily="18" charset="0"/>
                <a:ea typeface="黑体" pitchFamily="49" charset="-122"/>
              </a:rPr>
              <a:t>一、文艺复兴</a:t>
            </a:r>
            <a:endParaRPr lang="zh-CN" altLang="en-US" sz="2400" b="1">
              <a:solidFill>
                <a:srgbClr val="FFFF00"/>
              </a:solidFill>
              <a:latin typeface="Times New Roman" pitchFamily="18" charset="0"/>
              <a:ea typeface="黑体" pitchFamily="49" charset="-122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>
                <a:solidFill>
                  <a:srgbClr val="FFFF00"/>
                </a:solidFill>
                <a:latin typeface="Times New Roman" pitchFamily="18" charset="0"/>
                <a:ea typeface="黑体" pitchFamily="49" charset="-122"/>
              </a:rPr>
              <a:t>1</a:t>
            </a:r>
            <a:r>
              <a:rPr lang="zh-CN" altLang="en-US" sz="2400" b="1">
                <a:solidFill>
                  <a:srgbClr val="FFFF00"/>
                </a:solidFill>
                <a:latin typeface="Times New Roman" pitchFamily="18" charset="0"/>
                <a:ea typeface="黑体" pitchFamily="49" charset="-122"/>
              </a:rPr>
              <a:t>、</a:t>
            </a:r>
            <a:r>
              <a:rPr lang="zh-CN" altLang="en-US" sz="24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 </a:t>
            </a:r>
            <a:r>
              <a:rPr lang="zh-CN" altLang="en-US" sz="2400" b="1">
                <a:solidFill>
                  <a:srgbClr val="FFFF66"/>
                </a:solidFill>
                <a:latin typeface="Times New Roman" pitchFamily="18" charset="0"/>
              </a:rPr>
              <a:t>时间：14</a:t>
            </a:r>
            <a:r>
              <a:rPr lang="en-US" altLang="zh-CN" sz="2400" b="1">
                <a:solidFill>
                  <a:srgbClr val="FFFF66"/>
                </a:solidFill>
                <a:latin typeface="Times New Roman" pitchFamily="18" charset="0"/>
              </a:rPr>
              <a:t>--16</a:t>
            </a:r>
            <a:r>
              <a:rPr lang="zh-CN" altLang="en-US" sz="2400" b="1">
                <a:solidFill>
                  <a:srgbClr val="FFFF66"/>
                </a:solidFill>
                <a:latin typeface="Times New Roman" pitchFamily="18" charset="0"/>
              </a:rPr>
              <a:t>世纪</a:t>
            </a:r>
            <a:endParaRPr lang="zh-CN" altLang="en-US" sz="2400" b="1">
              <a:solidFill>
                <a:srgbClr val="FFFF66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>
                <a:solidFill>
                  <a:srgbClr val="FFFF66"/>
                </a:solidFill>
                <a:latin typeface="Times New Roman" pitchFamily="18" charset="0"/>
              </a:rPr>
              <a:t>2</a:t>
            </a:r>
            <a:r>
              <a:rPr lang="zh-CN" altLang="en-US" sz="2400" b="1">
                <a:solidFill>
                  <a:srgbClr val="FFFF66"/>
                </a:solidFill>
                <a:latin typeface="Times New Roman" pitchFamily="18" charset="0"/>
              </a:rPr>
              <a:t>、发源地：意大利</a:t>
            </a:r>
            <a:endParaRPr lang="zh-CN" altLang="en-US" sz="2400" b="1">
              <a:solidFill>
                <a:srgbClr val="FFFF66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>
                <a:solidFill>
                  <a:srgbClr val="FFFF66"/>
                </a:solidFill>
                <a:latin typeface="Times New Roman" pitchFamily="18" charset="0"/>
              </a:rPr>
              <a:t>3</a:t>
            </a:r>
            <a:r>
              <a:rPr lang="zh-CN" altLang="en-US" sz="2400" b="1">
                <a:solidFill>
                  <a:srgbClr val="FFFF66"/>
                </a:solidFill>
                <a:latin typeface="Times New Roman" pitchFamily="18" charset="0"/>
              </a:rPr>
              <a:t>、兴起原因</a:t>
            </a:r>
          </a:p>
        </p:txBody>
      </p:sp>
      <p:sp>
        <p:nvSpPr>
          <p:cNvPr id="30724" name="直接连接符 8"/>
          <p:cNvSpPr>
            <a:spLocks noChangeShapeType="1"/>
          </p:cNvSpPr>
          <p:nvPr/>
        </p:nvSpPr>
        <p:spPr bwMode="auto">
          <a:xfrm flipH="1">
            <a:off x="5373688" y="2030413"/>
            <a:ext cx="3946525" cy="83502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tailEnd type="stealth" w="lg" len="lg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组合 1"/>
          <p:cNvGrpSpPr/>
          <p:nvPr/>
        </p:nvGrpSpPr>
        <p:grpSpPr bwMode="auto">
          <a:xfrm>
            <a:off x="239713" y="365125"/>
            <a:ext cx="3109912" cy="687388"/>
            <a:chOff x="283" y="575"/>
            <a:chExt cx="3675" cy="1083"/>
          </a:xfrm>
        </p:grpSpPr>
        <p:pic>
          <p:nvPicPr>
            <p:cNvPr id="31750" name="图片 8205" descr="13240475_221319465105_1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83" y="575"/>
              <a:ext cx="1578" cy="1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51" name="矩形 8201"/>
            <p:cNvSpPr>
              <a:spLocks noChangeArrowheads="1"/>
            </p:cNvSpPr>
            <p:nvPr/>
          </p:nvSpPr>
          <p:spPr bwMode="auto">
            <a:xfrm>
              <a:off x="1938" y="733"/>
              <a:ext cx="1438" cy="8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buFont typeface="Arial" charset="0"/>
                <a:buNone/>
              </a:pPr>
              <a:r>
                <a:rPr lang="zh-CN" altLang="en-US" sz="2700" b="1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动脑筋</a:t>
              </a:r>
            </a:p>
          </p:txBody>
        </p:sp>
        <p:sp>
          <p:nvSpPr>
            <p:cNvPr id="31752" name="直接连接符 8202"/>
            <p:cNvSpPr>
              <a:spLocks noChangeShapeType="1"/>
            </p:cNvSpPr>
            <p:nvPr/>
          </p:nvSpPr>
          <p:spPr bwMode="auto">
            <a:xfrm>
              <a:off x="1780" y="1500"/>
              <a:ext cx="2155" cy="0"/>
            </a:xfrm>
            <a:prstGeom prst="line">
              <a:avLst/>
            </a:prstGeom>
            <a:noFill/>
            <a:ln w="76200" cmpd="tri">
              <a:solidFill>
                <a:srgbClr val="99CC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3" name="直接连接符 8203"/>
            <p:cNvSpPr>
              <a:spLocks noChangeShapeType="1"/>
            </p:cNvSpPr>
            <p:nvPr/>
          </p:nvSpPr>
          <p:spPr bwMode="auto">
            <a:xfrm>
              <a:off x="1803" y="795"/>
              <a:ext cx="2155" cy="0"/>
            </a:xfrm>
            <a:prstGeom prst="line">
              <a:avLst/>
            </a:prstGeom>
            <a:noFill/>
            <a:ln w="76200" cmpd="tri">
              <a:solidFill>
                <a:srgbClr val="99CC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46" name="矩形 10"/>
          <p:cNvSpPr>
            <a:spLocks noChangeArrowheads="1"/>
          </p:cNvSpPr>
          <p:nvPr/>
        </p:nvSpPr>
        <p:spPr bwMode="auto">
          <a:xfrm>
            <a:off x="334963" y="1316038"/>
            <a:ext cx="9217025" cy="488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</a:pPr>
            <a:r>
              <a:rPr lang="zh-CN" altLang="en-US" sz="2600" b="1">
                <a:latin typeface="黑体" pitchFamily="49" charset="-122"/>
                <a:ea typeface="黑体" pitchFamily="49" charset="-122"/>
              </a:rPr>
              <a:t>想一想：文艺复兴为什么最先在意大利兴起？</a:t>
            </a:r>
          </a:p>
        </p:txBody>
      </p:sp>
      <p:sp>
        <p:nvSpPr>
          <p:cNvPr id="31747" name="矩形 11"/>
          <p:cNvSpPr>
            <a:spLocks noChangeArrowheads="1"/>
          </p:cNvSpPr>
          <p:nvPr/>
        </p:nvSpPr>
        <p:spPr bwMode="auto">
          <a:xfrm>
            <a:off x="431800" y="1892300"/>
            <a:ext cx="11231563" cy="1516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    1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、意大利最早产生了</a:t>
            </a:r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资本主义萌芽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，出现了</a:t>
            </a:r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早期资产阶级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。</a:t>
            </a:r>
            <a:r>
              <a:rPr lang="zh-CN" altLang="en-US" sz="2400" b="1" u="sng">
                <a:solidFill>
                  <a:srgbClr val="000000"/>
                </a:solidFill>
                <a:latin typeface="宋体" charset="-122"/>
              </a:rPr>
              <a:t>资本主义生产关系在意大利发展起来是其先决条件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。早期资产阶级要求摆脱封建制度的束缚，自由的发展资本主义，这种要求必然在思想领域里有所反映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----</a:t>
            </a:r>
            <a:r>
              <a:rPr lang="zh-CN" altLang="zh-CN" sz="2400" b="1">
                <a:solidFill>
                  <a:srgbClr val="000000"/>
                </a:solidFill>
                <a:latin typeface="宋体" charset="-122"/>
              </a:rPr>
              <a:t>人文主义。</a:t>
            </a:r>
            <a:endParaRPr lang="zh-CN" altLang="en-US"/>
          </a:p>
        </p:txBody>
      </p:sp>
      <p:sp>
        <p:nvSpPr>
          <p:cNvPr id="31748" name="矩形 12"/>
          <p:cNvSpPr>
            <a:spLocks noChangeArrowheads="1"/>
          </p:cNvSpPr>
          <p:nvPr/>
        </p:nvSpPr>
        <p:spPr bwMode="auto">
          <a:xfrm>
            <a:off x="527050" y="3836988"/>
            <a:ext cx="11136313" cy="1041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    2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、意大利是古希腊、罗马文化的中心地带，保留了不少</a:t>
            </a:r>
            <a:endParaRPr lang="zh-CN" altLang="en-US" sz="2400" b="1">
              <a:solidFill>
                <a:srgbClr val="000000"/>
              </a:solidFill>
              <a:latin typeface="宋体" charset="-122"/>
            </a:endParaRPr>
          </a:p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古代文化的遗迹。</a:t>
            </a:r>
            <a:endParaRPr lang="zh-CN" altLang="en-US"/>
          </a:p>
        </p:txBody>
      </p:sp>
      <p:sp>
        <p:nvSpPr>
          <p:cNvPr id="31749" name="矩形 13"/>
          <p:cNvSpPr>
            <a:spLocks noChangeArrowheads="1"/>
          </p:cNvSpPr>
          <p:nvPr/>
        </p:nvSpPr>
        <p:spPr bwMode="auto">
          <a:xfrm>
            <a:off x="431800" y="4845050"/>
            <a:ext cx="11326813" cy="1516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400" b="1">
                <a:solidFill>
                  <a:srgbClr val="000000"/>
                </a:solidFill>
                <a:latin typeface="宋体" charset="-122"/>
              </a:rPr>
              <a:t>    3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、拜占庭帝国的首都君士坦丁堡被奥斯曼土耳其人攻占后，许多学者逃到意大利。他们带来了许多古代希腊、罗马的文化典籍，促进了意大利人对古希腊、罗马文化的研究。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  <p:bldP spid="317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8193"/>
          <p:cNvSpPr txBox="1">
            <a:spLocks noChangeArrowheads="1"/>
          </p:cNvSpPr>
          <p:nvPr/>
        </p:nvSpPr>
        <p:spPr bwMode="auto">
          <a:xfrm>
            <a:off x="2452688" y="836613"/>
            <a:ext cx="7004050" cy="617537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tl"/>
          </a:blipFill>
          <a:ln w="9525">
            <a:noFill/>
            <a:miter lim="800000"/>
          </a:ln>
        </p:spPr>
        <p:txBody>
          <a:bodyPr/>
          <a:lstStyle/>
          <a:p>
            <a:pPr algn="ctr" eaLnBrk="0" hangingPunct="0"/>
            <a:r>
              <a:rPr lang="zh-CN" altLang="en-US" sz="3600" b="1">
                <a:solidFill>
                  <a:srgbClr val="0E0E14"/>
                </a:solidFill>
                <a:latin typeface="黑体" pitchFamily="49" charset="-122"/>
                <a:ea typeface="黑体" pitchFamily="49" charset="-122"/>
              </a:rPr>
              <a:t>文艺复兴的先驱</a:t>
            </a:r>
            <a:r>
              <a:rPr lang="en-US" altLang="zh-CN" sz="3600" b="1">
                <a:solidFill>
                  <a:srgbClr val="0E0E14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600" b="1">
                <a:solidFill>
                  <a:srgbClr val="0E0E14"/>
                </a:solidFill>
                <a:latin typeface="黑体" pitchFamily="49" charset="-122"/>
                <a:ea typeface="黑体" pitchFamily="49" charset="-122"/>
              </a:rPr>
              <a:t>但丁</a:t>
            </a:r>
          </a:p>
        </p:txBody>
      </p:sp>
      <p:pic>
        <p:nvPicPr>
          <p:cNvPr id="32770" name="图片 8194" descr="拿神曲的但丁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3888" y="2060575"/>
            <a:ext cx="3544887" cy="355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文本框 8195"/>
          <p:cNvSpPr txBox="1">
            <a:spLocks noChangeArrowheads="1"/>
          </p:cNvSpPr>
          <p:nvPr/>
        </p:nvSpPr>
        <p:spPr bwMode="auto">
          <a:xfrm>
            <a:off x="4270375" y="1916113"/>
            <a:ext cx="7392988" cy="3068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600" b="1">
                <a:solidFill>
                  <a:schemeClr val="bg1"/>
                </a:solidFill>
                <a:latin typeface="宋体" charset="-122"/>
              </a:rPr>
              <a:t>    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青少年时期刻苦学习，博览群书，终成一位多才多艺，学识渊博的学者、诗人。他身为佛罗伦萨的行政官之一，因抵制教皇插手内政，遭到教皇迫害，被判终身流放，流落意大利各地近</a:t>
            </a:r>
            <a:r>
              <a:rPr lang="en-US" altLang="zh-CN" sz="2600" b="1">
                <a:solidFill>
                  <a:srgbClr val="000000"/>
                </a:solidFill>
                <a:latin typeface="宋体" charset="-122"/>
              </a:rPr>
              <a:t>20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年，</a:t>
            </a:r>
            <a:r>
              <a:rPr lang="en-US" altLang="zh-CN" sz="2600" b="1">
                <a:solidFill>
                  <a:srgbClr val="000000"/>
                </a:solidFill>
                <a:latin typeface="宋体" charset="-122"/>
              </a:rPr>
              <a:t>《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神曲</a:t>
            </a:r>
            <a:r>
              <a:rPr lang="en-US" altLang="zh-CN" sz="2600" b="1">
                <a:solidFill>
                  <a:srgbClr val="000000"/>
                </a:solidFill>
                <a:latin typeface="宋体" charset="-122"/>
              </a:rPr>
              <a:t>》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即为流放时所作。</a:t>
            </a:r>
            <a:endParaRPr lang="zh-CN" altLang="en-US" sz="2600" b="1">
              <a:solidFill>
                <a:srgbClr val="FF0000"/>
              </a:solidFill>
              <a:latin typeface="宋体" charset="-122"/>
            </a:endParaRPr>
          </a:p>
        </p:txBody>
      </p:sp>
      <p:sp>
        <p:nvSpPr>
          <p:cNvPr id="32772" name="文本框 2"/>
          <p:cNvSpPr txBox="1">
            <a:spLocks noChangeArrowheads="1"/>
          </p:cNvSpPr>
          <p:nvPr/>
        </p:nvSpPr>
        <p:spPr bwMode="auto">
          <a:xfrm>
            <a:off x="941388" y="5746750"/>
            <a:ext cx="4189412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 b="1"/>
              <a:t>但丁（</a:t>
            </a:r>
            <a:r>
              <a:rPr lang="en-US" altLang="zh-CN" sz="2000" b="1"/>
              <a:t>1265—1321</a:t>
            </a:r>
            <a:r>
              <a:rPr lang="zh-CN" altLang="en-US" sz="2000" b="1"/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3"/>
          <p:cNvSpPr txBox="1">
            <a:spLocks noChangeArrowheads="1"/>
          </p:cNvSpPr>
          <p:nvPr/>
        </p:nvSpPr>
        <p:spPr bwMode="auto">
          <a:xfrm>
            <a:off x="431800" y="1216025"/>
            <a:ext cx="11423650" cy="3743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r>
              <a:rPr lang="en-US" altLang="zh-CN" sz="2600" b="1">
                <a:solidFill>
                  <a:srgbClr val="000000"/>
                </a:solidFill>
                <a:latin typeface="宋体" charset="-122"/>
              </a:rPr>
              <a:t>    《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神曲</a:t>
            </a:r>
            <a:r>
              <a:rPr lang="en-US" altLang="zh-CN" sz="2600" b="1">
                <a:solidFill>
                  <a:srgbClr val="000000"/>
                </a:solidFill>
                <a:latin typeface="宋体" charset="-122"/>
              </a:rPr>
              <a:t>》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是一部充满</a:t>
            </a:r>
            <a:r>
              <a:rPr lang="zh-CN" altLang="en-US" sz="2600" b="1">
                <a:solidFill>
                  <a:srgbClr val="FF0000"/>
                </a:solidFill>
                <a:latin typeface="宋体" charset="-122"/>
              </a:rPr>
              <a:t>隐喻性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、</a:t>
            </a:r>
            <a:r>
              <a:rPr lang="zh-CN" altLang="en-US" sz="2600" b="1">
                <a:solidFill>
                  <a:srgbClr val="FF0000"/>
                </a:solidFill>
                <a:latin typeface="宋体" charset="-122"/>
              </a:rPr>
              <a:t>象征性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，同时又洋溢着鲜明的</a:t>
            </a:r>
            <a:r>
              <a:rPr lang="zh-CN" altLang="en-US" sz="2600" b="1">
                <a:solidFill>
                  <a:srgbClr val="FF0000"/>
                </a:solidFill>
                <a:latin typeface="宋体" charset="-122"/>
              </a:rPr>
              <a:t>现实性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、</a:t>
            </a:r>
            <a:r>
              <a:rPr lang="zh-CN" altLang="en-US" sz="2600" b="1">
                <a:solidFill>
                  <a:srgbClr val="FF0000"/>
                </a:solidFill>
                <a:latin typeface="宋体" charset="-122"/>
              </a:rPr>
              <a:t>倾向性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的作品。但丁在</a:t>
            </a:r>
            <a:r>
              <a:rPr lang="en-US" altLang="zh-CN" sz="2600" b="1">
                <a:solidFill>
                  <a:srgbClr val="000000"/>
                </a:solidFill>
                <a:latin typeface="宋体" charset="-122"/>
              </a:rPr>
              <a:t>《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神曲</a:t>
            </a:r>
            <a:r>
              <a:rPr lang="en-US" altLang="zh-CN" sz="2600" b="1">
                <a:solidFill>
                  <a:srgbClr val="000000"/>
                </a:solidFill>
                <a:latin typeface="宋体" charset="-122"/>
              </a:rPr>
              <a:t>》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中明确表达了自己对天主教会的厌恶，率先对教会提出批评。</a:t>
            </a:r>
            <a:endParaRPr lang="zh-CN" altLang="en-US" sz="2600" b="1">
              <a:solidFill>
                <a:srgbClr val="000000"/>
              </a:solidFill>
              <a:latin typeface="宋体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itchFamily="2" charset="2"/>
              <a:buNone/>
            </a:pP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    但丁生活在社会变革的历史时期，作为一位“</a:t>
            </a:r>
            <a:r>
              <a:rPr lang="zh-CN" altLang="en-US" sz="2600" b="1">
                <a:solidFill>
                  <a:srgbClr val="FF0000"/>
                </a:solidFill>
                <a:latin typeface="宋体" charset="-122"/>
              </a:rPr>
              <a:t>有强烈倾向的诗人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”，他一心想革新政治，实现他的理想与抱负。他被誉为</a:t>
            </a:r>
            <a:r>
              <a:rPr lang="zh-CN" altLang="en-US" sz="2600" b="1">
                <a:solidFill>
                  <a:srgbClr val="FF0000"/>
                </a:solidFill>
                <a:latin typeface="宋体" charset="-122"/>
              </a:rPr>
              <a:t>旧时代的最后一位诗人，同时又是新时代的第一位诗人</a:t>
            </a:r>
            <a:r>
              <a:rPr lang="zh-CN" altLang="en-US" sz="2600" b="1">
                <a:solidFill>
                  <a:srgbClr val="000000"/>
                </a:solidFill>
                <a:latin typeface="宋体" charset="-122"/>
              </a:rPr>
              <a:t>。</a:t>
            </a:r>
            <a:endParaRPr lang="zh-CN" altLang="en-US" sz="2600">
              <a:latin typeface="宋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组合 12291"/>
          <p:cNvGrpSpPr>
            <a:grpSpLocks noChangeAspect="1"/>
          </p:cNvGrpSpPr>
          <p:nvPr/>
        </p:nvGrpSpPr>
        <p:grpSpPr bwMode="auto">
          <a:xfrm>
            <a:off x="954088" y="735013"/>
            <a:ext cx="9859962" cy="5514975"/>
            <a:chOff x="0" y="0"/>
            <a:chExt cx="5793" cy="4320"/>
          </a:xfrm>
        </p:grpSpPr>
        <p:pic>
          <p:nvPicPr>
            <p:cNvPr id="34818" name="图片 12292" descr="20031251138274923"/>
            <p:cNvPicPr>
              <a:picLocks noChangeAspect="1"/>
            </p:cNvPicPr>
            <p:nvPr/>
          </p:nvPicPr>
          <p:blipFill>
            <a:blip r:embed="rId1">
              <a:lum bright="-18000"/>
            </a:blip>
            <a:srcRect/>
            <a:stretch>
              <a:fillRect/>
            </a:stretch>
          </p:blipFill>
          <p:spPr bwMode="auto">
            <a:xfrm>
              <a:off x="0" y="0"/>
              <a:ext cx="2971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19" name="图片 12293" descr="西斯廷圣母"/>
            <p:cNvPicPr>
              <a:picLocks noChangeAspect="1"/>
            </p:cNvPicPr>
            <p:nvPr/>
          </p:nvPicPr>
          <p:blipFill>
            <a:blip r:embed="rId2">
              <a:lum bright="22000" contrast="36000"/>
            </a:blip>
            <a:srcRect/>
            <a:stretch>
              <a:fillRect/>
            </a:stretch>
          </p:blipFill>
          <p:spPr bwMode="auto">
            <a:xfrm>
              <a:off x="2925" y="0"/>
              <a:ext cx="2868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商务合作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1326</Words>
  <PresentationFormat>自定义</PresentationFormat>
  <Paragraphs>115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自定义设计方案</vt:lpstr>
      <vt:lpstr>商务合作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2015-07-09T08:14:00Z</dcterms:created>
  <dcterms:modified xsi:type="dcterms:W3CDTF">2018-10-22T01:41:56Z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