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6" r:id="rId3"/>
    <p:sldId id="258" r:id="rId4"/>
    <p:sldId id="259" r:id="rId5"/>
    <p:sldId id="260" r:id="rId6"/>
    <p:sldId id="261" r:id="rId7"/>
    <p:sldId id="262" r:id="rId8"/>
    <p:sldId id="263" r:id="rId9"/>
    <p:sldId id="264" r:id="rId10"/>
    <p:sldId id="265" r:id="rId11"/>
    <p:sldId id="274" r:id="rId12"/>
    <p:sldId id="271" r:id="rId13"/>
    <p:sldId id="272" r:id="rId14"/>
    <p:sldId id="275" r:id="rId15"/>
    <p:sldId id="266" r:id="rId16"/>
    <p:sldId id="267" r:id="rId17"/>
    <p:sldId id="269" r:id="rId18"/>
    <p:sldId id="270" r:id="rId1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264"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954C8E-DB5C-4321-9412-1B94A0168C8E}" type="datetimeFigureOut">
              <a:rPr lang="zh-CN" altLang="en-US" smtClean="0"/>
              <a:t>2018/9/13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E8EE2D-3C43-489F-A327-BB90F2123A02}" type="slidenum">
              <a:rPr lang="zh-CN" altLang="en-US" smtClean="0"/>
              <a:t>‹#›</a:t>
            </a:fld>
            <a:endParaRPr lang="zh-CN" altLang="en-US"/>
          </a:p>
        </p:txBody>
      </p:sp>
    </p:spTree>
    <p:extLst>
      <p:ext uri="{BB962C8B-B14F-4D97-AF65-F5344CB8AC3E}">
        <p14:creationId xmlns:p14="http://schemas.microsoft.com/office/powerpoint/2010/main" val="4056264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文本占位符 2"/>
          <p:cNvSpPr>
            <a:spLocks noGrp="1"/>
          </p:cNvSpPr>
          <p:nvPr>
            <p:ph type="body"/>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37676904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1624153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126336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3815878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46851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2697683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4216462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580447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31638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47250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170E6E7-46DB-49C0-9B64-49EF2C8FE553}" type="datetimeFigureOut">
              <a:rPr lang="zh-CN" altLang="en-US" smtClean="0"/>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150310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170E6E7-46DB-49C0-9B64-49EF2C8FE553}" type="datetimeFigureOut">
              <a:rPr lang="zh-CN" altLang="en-US" smtClean="0"/>
              <a:t>2018/9/13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2DA0E97-616D-49B8-A68E-1DE13BBD1725}" type="slidenum">
              <a:rPr lang="zh-CN" altLang="en-US" smtClean="0"/>
              <a:t>‹#›</a:t>
            </a:fld>
            <a:endParaRPr lang="zh-CN" altLang="en-US"/>
          </a:p>
        </p:txBody>
      </p:sp>
    </p:spTree>
    <p:extLst>
      <p:ext uri="{BB962C8B-B14F-4D97-AF65-F5344CB8AC3E}">
        <p14:creationId xmlns:p14="http://schemas.microsoft.com/office/powerpoint/2010/main" val="742027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2222" y="107112"/>
            <a:ext cx="2244525" cy="584775"/>
          </a:xfrm>
          <a:prstGeom prst="rect">
            <a:avLst/>
          </a:prstGeom>
          <a:noFill/>
        </p:spPr>
        <p:txBody>
          <a:bodyPr wrap="none" rtlCol="0">
            <a:spAutoFit/>
          </a:bodyPr>
          <a:lstStyle/>
          <a:p>
            <a:r>
              <a:rPr lang="zh-CN" altLang="en-US" sz="3200" b="1" dirty="0" smtClean="0">
                <a:solidFill>
                  <a:srgbClr val="0000FF"/>
                </a:solidFill>
              </a:rPr>
              <a:t>温故知新：</a:t>
            </a:r>
            <a:endParaRPr lang="zh-CN" altLang="en-US" sz="3200" b="1" dirty="0">
              <a:solidFill>
                <a:srgbClr val="0000FF"/>
              </a:solidFill>
            </a:endParaRPr>
          </a:p>
        </p:txBody>
      </p:sp>
      <p:sp>
        <p:nvSpPr>
          <p:cNvPr id="3" name="TextBox 2"/>
          <p:cNvSpPr txBox="1"/>
          <p:nvPr/>
        </p:nvSpPr>
        <p:spPr>
          <a:xfrm>
            <a:off x="432221" y="791890"/>
            <a:ext cx="8208913" cy="3816429"/>
          </a:xfrm>
          <a:prstGeom prst="rect">
            <a:avLst/>
          </a:prstGeom>
          <a:noFill/>
        </p:spPr>
        <p:txBody>
          <a:bodyPr wrap="square" rtlCol="0">
            <a:spAutoFit/>
          </a:bodyPr>
          <a:lstStyle/>
          <a:p>
            <a:r>
              <a:rPr lang="en-US" altLang="zh-CN" sz="2400" b="1" dirty="0" smtClean="0"/>
              <a:t>1</a:t>
            </a:r>
            <a:r>
              <a:rPr lang="zh-CN" altLang="en-US" sz="2400" b="1" dirty="0" smtClean="0"/>
              <a:t>、古希腊神话的特点是什么？古希腊文学代表作是什么？</a:t>
            </a:r>
            <a:endParaRPr lang="en-US" altLang="zh-CN" sz="2400" b="1" dirty="0" smtClean="0"/>
          </a:p>
          <a:p>
            <a:endParaRPr lang="en-US" altLang="zh-CN" sz="1000" b="1" dirty="0" smtClean="0"/>
          </a:p>
          <a:p>
            <a:r>
              <a:rPr lang="en-US" altLang="zh-CN" sz="2400" b="1" dirty="0" smtClean="0"/>
              <a:t>2</a:t>
            </a:r>
            <a:r>
              <a:rPr lang="zh-CN" altLang="en-US" sz="2400" b="1" dirty="0" smtClean="0"/>
              <a:t>、古希腊雕刻艺术的代表作有哪些？</a:t>
            </a:r>
            <a:endParaRPr lang="en-US" altLang="zh-CN" sz="2400" b="1" dirty="0" smtClean="0"/>
          </a:p>
          <a:p>
            <a:endParaRPr lang="en-US" altLang="zh-CN" sz="1000" b="1" dirty="0" smtClean="0"/>
          </a:p>
          <a:p>
            <a:r>
              <a:rPr lang="en-US" altLang="zh-CN" sz="2400" b="1" dirty="0" smtClean="0"/>
              <a:t>3</a:t>
            </a:r>
            <a:r>
              <a:rPr lang="zh-CN" altLang="en-US" sz="2400" b="1" dirty="0" smtClean="0"/>
              <a:t>、古希腊建筑艺术主要体现在什么上？其代表作是什么？古罗马建筑的代表作又有哪些？</a:t>
            </a:r>
            <a:endParaRPr lang="en-US" altLang="zh-CN" sz="2400" b="1" dirty="0" smtClean="0"/>
          </a:p>
          <a:p>
            <a:endParaRPr lang="en-US" altLang="zh-CN" sz="1000" b="1" dirty="0" smtClean="0"/>
          </a:p>
          <a:p>
            <a:r>
              <a:rPr lang="en-US" altLang="zh-CN" sz="2400" b="1" dirty="0" smtClean="0"/>
              <a:t>4</a:t>
            </a:r>
            <a:r>
              <a:rPr lang="zh-CN" altLang="en-US" sz="2400" b="1" dirty="0" smtClean="0"/>
              <a:t>、列举古希腊的三位著名哲学家？其思想成就分别是什么？</a:t>
            </a:r>
            <a:endParaRPr lang="en-US" altLang="zh-CN" sz="2400" b="1" dirty="0" smtClean="0"/>
          </a:p>
          <a:p>
            <a:endParaRPr lang="en-US" altLang="zh-CN" sz="1000" b="1" dirty="0" smtClean="0"/>
          </a:p>
          <a:p>
            <a:r>
              <a:rPr lang="en-US" altLang="zh-CN" sz="2400" b="1" dirty="0" smtClean="0"/>
              <a:t>5</a:t>
            </a:r>
            <a:r>
              <a:rPr lang="zh-CN" altLang="en-US" sz="2400" b="1" dirty="0" smtClean="0"/>
              <a:t>、</a:t>
            </a:r>
            <a:r>
              <a:rPr lang="en-US" altLang="zh-CN" sz="2400" b="1" dirty="0" smtClean="0"/>
              <a:t>《</a:t>
            </a:r>
            <a:r>
              <a:rPr lang="zh-CN" altLang="en-US" sz="2400" b="1" dirty="0" smtClean="0"/>
              <a:t>十二铜表法</a:t>
            </a:r>
            <a:r>
              <a:rPr lang="en-US" altLang="zh-CN" sz="2400" b="1" dirty="0" smtClean="0"/>
              <a:t>》</a:t>
            </a:r>
            <a:r>
              <a:rPr lang="zh-CN" altLang="en-US" sz="2400" b="1" dirty="0" smtClean="0"/>
              <a:t>与罗马法有什么关系？</a:t>
            </a:r>
            <a:endParaRPr lang="en-US" altLang="zh-CN" sz="2400" b="1" dirty="0" smtClean="0"/>
          </a:p>
          <a:p>
            <a:endParaRPr lang="en-US" altLang="zh-CN" sz="1000" b="1" dirty="0" smtClean="0"/>
          </a:p>
          <a:p>
            <a:r>
              <a:rPr lang="en-US" altLang="zh-CN" sz="2400" b="1" dirty="0" smtClean="0"/>
              <a:t>6</a:t>
            </a:r>
            <a:r>
              <a:rPr lang="zh-CN" altLang="en-US" sz="2400" b="1" dirty="0" smtClean="0"/>
              <a:t>、凯撒命人编制的什么历法成为今天公历的基础？该历法又来源于什么人的什么历法？</a:t>
            </a:r>
            <a:endParaRPr lang="zh-CN" altLang="en-US" sz="2400" b="1" dirty="0"/>
          </a:p>
        </p:txBody>
      </p:sp>
    </p:spTree>
    <p:extLst>
      <p:ext uri="{BB962C8B-B14F-4D97-AF65-F5344CB8AC3E}">
        <p14:creationId xmlns:p14="http://schemas.microsoft.com/office/powerpoint/2010/main" val="22978663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7197"/>
          <p:cNvSpPr>
            <a:spLocks noChangeArrowheads="1"/>
          </p:cNvSpPr>
          <p:nvPr/>
        </p:nvSpPr>
        <p:spPr bwMode="auto">
          <a:xfrm>
            <a:off x="155576" y="146693"/>
            <a:ext cx="65849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dirty="0">
                <a:solidFill>
                  <a:srgbClr val="FF0000"/>
                </a:solidFill>
                <a:ea typeface="微软雅黑" pitchFamily="34" charset="-122"/>
                <a:sym typeface="宋体" pitchFamily="2" charset="-122"/>
              </a:rPr>
              <a:t>莎士比亚</a:t>
            </a:r>
            <a:r>
              <a:rPr lang="en-US" altLang="zh-CN" sz="2100" b="1" dirty="0">
                <a:solidFill>
                  <a:srgbClr val="FF0000"/>
                </a:solidFill>
                <a:ea typeface="微软雅黑" pitchFamily="34" charset="-122"/>
                <a:sym typeface="宋体" pitchFamily="2" charset="-122"/>
              </a:rPr>
              <a:t>——</a:t>
            </a:r>
            <a:r>
              <a:rPr lang="zh-CN" altLang="en-US" sz="2100" b="1" dirty="0">
                <a:solidFill>
                  <a:srgbClr val="FF0000"/>
                </a:solidFill>
                <a:ea typeface="微软雅黑" pitchFamily="34" charset="-122"/>
                <a:sym typeface="宋体" pitchFamily="2" charset="-122"/>
              </a:rPr>
              <a:t>“最伟大的戏剧家” </a:t>
            </a:r>
            <a:r>
              <a:rPr lang="zh-CN" altLang="zh-CN" sz="2100" b="1" dirty="0">
                <a:solidFill>
                  <a:srgbClr val="FF0000"/>
                </a:solidFill>
                <a:ea typeface="微软雅黑" pitchFamily="34" charset="-122"/>
              </a:rPr>
              <a:t>“时代的灵魂”</a:t>
            </a:r>
            <a:endParaRPr lang="zh-CN" altLang="zh-CN" sz="2100" b="1" dirty="0">
              <a:solidFill>
                <a:srgbClr val="FF0000"/>
              </a:solidFill>
              <a:ea typeface="微软雅黑" pitchFamily="34" charset="-122"/>
              <a:sym typeface="宋体" pitchFamily="2" charset="-122"/>
            </a:endParaRPr>
          </a:p>
        </p:txBody>
      </p:sp>
      <p:sp>
        <p:nvSpPr>
          <p:cNvPr id="23" name="矩形 22"/>
          <p:cNvSpPr>
            <a:spLocks noChangeArrowheads="1"/>
          </p:cNvSpPr>
          <p:nvPr/>
        </p:nvSpPr>
        <p:spPr bwMode="auto">
          <a:xfrm>
            <a:off x="155576" y="580977"/>
            <a:ext cx="4554008" cy="2568973"/>
          </a:xfrm>
          <a:prstGeom prst="rect">
            <a:avLst/>
          </a:prstGeom>
          <a:noFill/>
          <a:ln w="9525">
            <a:noFill/>
            <a:miter lim="800000"/>
          </a:ln>
        </p:spPr>
        <p:txBody>
          <a:bodyPr wrap="square">
            <a:spAutoFit/>
          </a:bodyPr>
          <a:lstStyle/>
          <a:p>
            <a:pPr>
              <a:lnSpc>
                <a:spcPts val="3200"/>
              </a:lnSpc>
            </a:pPr>
            <a:r>
              <a:rPr lang="en-US" altLang="zh-CN" sz="2000" noProof="1">
                <a:latin typeface="宋体" panose="02010600030101010101" pitchFamily="2" charset="-122"/>
                <a:ea typeface="黑体" panose="02010609060101010101" pitchFamily="2" charset="-122"/>
              </a:rPr>
              <a:t>    </a:t>
            </a:r>
            <a:r>
              <a:rPr lang="zh-CN" altLang="zh-CN" sz="2000" noProof="1">
                <a:latin typeface="宋体" panose="02010600030101010101" pitchFamily="2" charset="-122"/>
                <a:ea typeface="黑体" panose="02010609060101010101" pitchFamily="2" charset="-122"/>
              </a:rPr>
              <a:t>莎士比亚</a:t>
            </a:r>
            <a:r>
              <a:rPr lang="zh-CN" altLang="en-US" sz="2000" noProof="1">
                <a:latin typeface="宋体" panose="02010600030101010101" pitchFamily="2" charset="-122"/>
                <a:ea typeface="黑体" panose="02010609060101010101" pitchFamily="2" charset="-122"/>
              </a:rPr>
              <a:t>，</a:t>
            </a:r>
            <a:r>
              <a:rPr lang="zh-CN" altLang="zh-CN" sz="2000" noProof="1">
                <a:latin typeface="宋体" panose="02010600030101010101" pitchFamily="2" charset="-122"/>
                <a:ea typeface="黑体" panose="02010609060101010101" pitchFamily="2" charset="-122"/>
              </a:rPr>
              <a:t>16世纪后半叶到17世纪初</a:t>
            </a:r>
            <a:r>
              <a:rPr lang="zh-CN" altLang="zh-CN" sz="2000" noProof="1">
                <a:solidFill>
                  <a:srgbClr val="FF0000"/>
                </a:solidFill>
                <a:latin typeface="宋体" panose="02010600030101010101" pitchFamily="2" charset="-122"/>
                <a:ea typeface="黑体" panose="02010609060101010101" pitchFamily="2" charset="-122"/>
              </a:rPr>
              <a:t>英国</a:t>
            </a:r>
            <a:r>
              <a:rPr lang="zh-CN" altLang="zh-CN" sz="2000" noProof="1">
                <a:latin typeface="宋体" panose="02010600030101010101" pitchFamily="2" charset="-122"/>
                <a:ea typeface="黑体" panose="02010609060101010101" pitchFamily="2" charset="-122"/>
              </a:rPr>
              <a:t>著名作家，欧洲文艺复兴时期人文主义</a:t>
            </a:r>
            <a:r>
              <a:rPr lang="zh-CN" altLang="zh-CN" sz="2000" noProof="1">
                <a:solidFill>
                  <a:srgbClr val="FF0000"/>
                </a:solidFill>
                <a:latin typeface="宋体" panose="02010600030101010101" pitchFamily="2" charset="-122"/>
                <a:ea typeface="黑体" panose="02010609060101010101" pitchFamily="2" charset="-122"/>
              </a:rPr>
              <a:t>文学</a:t>
            </a:r>
            <a:r>
              <a:rPr lang="zh-CN" altLang="zh-CN" sz="2000" noProof="1">
                <a:latin typeface="宋体" panose="02010600030101010101" pitchFamily="2" charset="-122"/>
                <a:ea typeface="黑体" panose="02010609060101010101" pitchFamily="2" charset="-122"/>
              </a:rPr>
              <a:t>的集大成者。</a:t>
            </a:r>
            <a:r>
              <a:rPr lang="zh-CN" altLang="en-US" sz="2000" noProof="1">
                <a:latin typeface="宋体" panose="02010600030101010101" pitchFamily="2" charset="-122"/>
                <a:ea typeface="黑体" panose="02010609060101010101" pitchFamily="2" charset="-122"/>
              </a:rPr>
              <a:t>作品充分体现了人文主义者的生活理想</a:t>
            </a:r>
            <a:r>
              <a:rPr lang="zh-CN" altLang="zh-CN" sz="2000" noProof="1">
                <a:latin typeface="宋体" panose="02010600030101010101" pitchFamily="2" charset="-122"/>
                <a:ea typeface="黑体" panose="02010609060101010101" pitchFamily="2" charset="-122"/>
              </a:rPr>
              <a:t>。</a:t>
            </a:r>
            <a:endParaRPr lang="en-US" altLang="zh-CN" sz="2000" noProof="1">
              <a:latin typeface="宋体" panose="02010600030101010101" pitchFamily="2" charset="-122"/>
              <a:ea typeface="黑体" panose="02010609060101010101" pitchFamily="2" charset="-122"/>
            </a:endParaRPr>
          </a:p>
          <a:p>
            <a:pPr>
              <a:lnSpc>
                <a:spcPts val="3200"/>
              </a:lnSpc>
            </a:pPr>
            <a:r>
              <a:rPr lang="en-US" altLang="zh-CN" sz="2000" noProof="1">
                <a:latin typeface="宋体" panose="02010600030101010101" pitchFamily="2" charset="-122"/>
                <a:ea typeface="黑体" panose="02010609060101010101" pitchFamily="2" charset="-122"/>
              </a:rPr>
              <a:t>    </a:t>
            </a:r>
            <a:r>
              <a:rPr lang="zh-CN" altLang="zh-CN" sz="2000" noProof="1">
                <a:latin typeface="宋体" panose="02010600030101010101" pitchFamily="2" charset="-122"/>
                <a:ea typeface="黑体" panose="02010609060101010101" pitchFamily="2" charset="-122"/>
              </a:rPr>
              <a:t>代表作</a:t>
            </a:r>
            <a:r>
              <a:rPr lang="zh-CN" altLang="en-US" sz="2000" noProof="1">
                <a:latin typeface="宋体" panose="02010600030101010101" pitchFamily="2" charset="-122"/>
                <a:ea typeface="黑体" panose="02010609060101010101" pitchFamily="2" charset="-122"/>
              </a:rPr>
              <a:t>：</a:t>
            </a:r>
            <a:r>
              <a:rPr lang="zh-CN" altLang="zh-CN" sz="2000" noProof="1">
                <a:latin typeface="宋体" panose="02010600030101010101" pitchFamily="2" charset="-122"/>
                <a:ea typeface="黑体" panose="02010609060101010101" pitchFamily="2" charset="-122"/>
              </a:rPr>
              <a:t>《哈姆雷特》</a:t>
            </a:r>
            <a:r>
              <a:rPr lang="en-US" altLang="zh-CN" sz="2000" noProof="1">
                <a:latin typeface="宋体" panose="02010600030101010101" pitchFamily="2" charset="-122"/>
                <a:ea typeface="黑体" panose="02010609060101010101" pitchFamily="2" charset="-122"/>
              </a:rPr>
              <a:t>《</a:t>
            </a:r>
            <a:r>
              <a:rPr lang="zh-CN" altLang="en-US" sz="2000" noProof="1">
                <a:latin typeface="宋体" panose="02010600030101010101" pitchFamily="2" charset="-122"/>
                <a:ea typeface="黑体" panose="02010609060101010101" pitchFamily="2" charset="-122"/>
              </a:rPr>
              <a:t>罗密欧与朱丽叶</a:t>
            </a:r>
            <a:r>
              <a:rPr lang="zh-CN" altLang="zh-CN" sz="2000" noProof="1">
                <a:latin typeface="宋体" panose="02010600030101010101" pitchFamily="2" charset="-122"/>
                <a:ea typeface="黑体" panose="02010609060101010101" pitchFamily="2" charset="-122"/>
              </a:rPr>
              <a:t>》</a:t>
            </a:r>
          </a:p>
        </p:txBody>
      </p:sp>
      <p:pic>
        <p:nvPicPr>
          <p:cNvPr id="37891" name="图片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9963" y="1115616"/>
            <a:ext cx="4271962"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024" y="3074194"/>
            <a:ext cx="4405312" cy="1996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7561263" y="2458641"/>
            <a:ext cx="709612" cy="1077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fontAlgn="auto">
              <a:spcBef>
                <a:spcPts val="0"/>
              </a:spcBef>
              <a:spcAft>
                <a:spcPts val="0"/>
              </a:spcAft>
              <a:defRPr/>
            </a:pPr>
            <a:r>
              <a:rPr lang="en-US" altLang="zh-CN" sz="100" noProof="1"/>
              <a:t>15</a:t>
            </a:r>
            <a:r>
              <a:rPr lang="zh-CN" altLang="en-US" sz="100" noProof="1"/>
              <a:t>，</a:t>
            </a:r>
            <a:r>
              <a:rPr lang="en-US" altLang="zh-CN" sz="100" noProof="1"/>
              <a:t>16</a:t>
            </a:r>
            <a:r>
              <a:rPr lang="zh-CN" altLang="en-US" sz="100" noProof="1"/>
              <a:t>世纪达到高潮</a:t>
            </a:r>
          </a:p>
        </p:txBody>
      </p:sp>
      <p:cxnSp>
        <p:nvCxnSpPr>
          <p:cNvPr id="4" name="直接箭头连接符 3"/>
          <p:cNvCxnSpPr/>
          <p:nvPr/>
        </p:nvCxnSpPr>
        <p:spPr>
          <a:xfrm flipH="1">
            <a:off x="6002339" y="2712244"/>
            <a:ext cx="1476375" cy="36195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H="1" flipV="1">
            <a:off x="6607175" y="2466975"/>
            <a:ext cx="954088" cy="3691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H="1" flipV="1">
            <a:off x="6178550" y="1768079"/>
            <a:ext cx="1651000" cy="67508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7924801" y="1958578"/>
            <a:ext cx="125413" cy="55602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7924801" y="1714500"/>
            <a:ext cx="892175" cy="8001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4380" y="2213512"/>
            <a:ext cx="3640138" cy="215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77373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nodeType="withGroup">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500"/>
                                        <p:tgtEl>
                                          <p:spTgt spid="4"/>
                                        </p:tgtEl>
                                      </p:cBhvr>
                                    </p:animEffect>
                                  </p:childTnLst>
                                </p:cTn>
                              </p:par>
                              <p:par>
                                <p:cTn id="12" presetID="18" presetClass="entr" presetSubtype="12"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strips(downLeft)">
                                      <p:cBhvr>
                                        <p:cTn id="14" dur="500"/>
                                        <p:tgtEl>
                                          <p:spTgt spid="5"/>
                                        </p:tgtEl>
                                      </p:cBhvr>
                                    </p:animEffect>
                                  </p:childTnLst>
                                </p:cTn>
                              </p:par>
                              <p:par>
                                <p:cTn id="15" presetID="18" presetClass="entr" presetSubtype="1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par>
                                <p:cTn id="18" presetID="18" presetClass="entr" presetSubtype="1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trips(downLeft)">
                                      <p:cBhvr>
                                        <p:cTn id="20" dur="500"/>
                                        <p:tgtEl>
                                          <p:spTgt spid="9"/>
                                        </p:tgtEl>
                                      </p:cBhvr>
                                    </p:animEffect>
                                  </p:childTnLst>
                                </p:cTn>
                              </p:par>
                              <p:par>
                                <p:cTn id="21" presetID="18" presetClass="entr" presetSubtype="1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Left)">
                                      <p:cBhvr>
                                        <p:cTn id="23" dur="500"/>
                                        <p:tgtEl>
                                          <p:spTgt spid="1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1" presetClass="entr" presetSubtype="1"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par>
                          <p:cTn id="29" fill="hold" nodeType="withGroup">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22530"/>
                                        </p:tgtEl>
                                        <p:attrNameLst>
                                          <p:attrName>style.visibility</p:attrName>
                                        </p:attrNameLst>
                                      </p:cBhvr>
                                      <p:to>
                                        <p:strVal val="visible"/>
                                      </p:to>
                                    </p:set>
                                    <p:anim calcmode="lin" valueType="num">
                                      <p:cBhvr>
                                        <p:cTn id="32" dur="500" fill="hold"/>
                                        <p:tgtEl>
                                          <p:spTgt spid="22530"/>
                                        </p:tgtEl>
                                        <p:attrNameLst>
                                          <p:attrName>ppt_x</p:attrName>
                                        </p:attrNameLst>
                                      </p:cBhvr>
                                      <p:tavLst>
                                        <p:tav tm="0">
                                          <p:val>
                                            <p:strVal val="0-#ppt_w/2"/>
                                          </p:val>
                                        </p:tav>
                                        <p:tav tm="100000">
                                          <p:val>
                                            <p:strVal val="#ppt_x"/>
                                          </p:val>
                                        </p:tav>
                                      </p:tavLst>
                                    </p:anim>
                                    <p:anim calcmode="lin" valueType="num">
                                      <p:cBhvr>
                                        <p:cTn id="33"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ppt_x</p:attrName>
                                        </p:attrNameLst>
                                      </p:cBhvr>
                                      <p:tavLst>
                                        <p:tav tm="0">
                                          <p:val>
                                            <p:strVal val="#ppt_x"/>
                                          </p:val>
                                        </p:tav>
                                        <p:tav tm="100000">
                                          <p:val>
                                            <p:strVal val="#ppt_x"/>
                                          </p:val>
                                        </p:tav>
                                      </p:tavLst>
                                    </p:anim>
                                    <p:anim calcmode="lin" valueType="num">
                                      <p:cBhvr>
                                        <p:cTn id="39" dur="500" fill="hold"/>
                                        <p:tgtEl>
                                          <p:spTgt spid="23"/>
                                        </p:tgtEl>
                                        <p:attrNameLst>
                                          <p:attrName>ppt_y</p:attrName>
                                        </p:attrNameLst>
                                      </p:cBhvr>
                                      <p:tavLst>
                                        <p:tav tm="0">
                                          <p:val>
                                            <p:strVal val="1+#ppt_h/2"/>
                                          </p:val>
                                        </p:tav>
                                        <p:tav tm="100000">
                                          <p:val>
                                            <p:strVal val="#ppt_y"/>
                                          </p:val>
                                        </p:tav>
                                      </p:tavLst>
                                    </p:anim>
                                  </p:childTnLst>
                                </p:cTn>
                              </p:par>
                            </p:childTnLst>
                          </p:cTn>
                        </p:par>
                        <p:par>
                          <p:cTn id="40" fill="hold" nodeType="withGroup">
                            <p:stCondLst>
                              <p:cond delay="500"/>
                            </p:stCondLst>
                            <p:childTnLst>
                              <p:par>
                                <p:cTn id="41" presetID="21" presetClass="entr" presetSubtype="1"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heel(1)">
                                      <p:cBhvr>
                                        <p:cTn id="4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3" grpId="0"/>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19"/>
          <p:cNvSpPr txBox="1">
            <a:spLocks noChangeArrowheads="1"/>
          </p:cNvSpPr>
          <p:nvPr/>
        </p:nvSpPr>
        <p:spPr bwMode="auto">
          <a:xfrm>
            <a:off x="7270750" y="4936331"/>
            <a:ext cx="3193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1200">
                <a:solidFill>
                  <a:srgbClr val="8CC5B1"/>
                </a:solidFill>
                <a:latin typeface="微软雅黑" pitchFamily="34" charset="-122"/>
                <a:ea typeface="微软雅黑" pitchFamily="34" charset="-122"/>
              </a:rPr>
              <a:t>   </a:t>
            </a:r>
          </a:p>
        </p:txBody>
      </p:sp>
      <p:pic>
        <p:nvPicPr>
          <p:cNvPr id="32771" name="图片 1" descr="组48325同意"/>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8769" y="267957"/>
            <a:ext cx="1792288" cy="456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文本框 7"/>
          <p:cNvSpPr txBox="1">
            <a:spLocks noChangeArrowheads="1"/>
          </p:cNvSpPr>
          <p:nvPr/>
        </p:nvSpPr>
        <p:spPr bwMode="auto">
          <a:xfrm>
            <a:off x="513821" y="262301"/>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2400" b="1" dirty="0" smtClean="0">
                <a:solidFill>
                  <a:srgbClr val="EF7509"/>
                </a:solidFill>
                <a:latin typeface="思源黑体 CN Heavy"/>
                <a:ea typeface="思源黑体 CN Heavy"/>
                <a:cs typeface="思源黑体 CN Heavy"/>
              </a:rPr>
              <a:t>课堂小结</a:t>
            </a:r>
            <a:endParaRPr lang="zh-CN" altLang="en-US" sz="2400" b="1" dirty="0">
              <a:solidFill>
                <a:srgbClr val="EF7509"/>
              </a:solidFill>
              <a:latin typeface="思源黑体 CN Heavy"/>
              <a:ea typeface="思源黑体 CN Heavy"/>
              <a:cs typeface="思源黑体 CN Heavy"/>
            </a:endParaRPr>
          </a:p>
        </p:txBody>
      </p:sp>
      <p:sp>
        <p:nvSpPr>
          <p:cNvPr id="32774" name="文本框 1"/>
          <p:cNvSpPr txBox="1">
            <a:spLocks noChangeArrowheads="1"/>
          </p:cNvSpPr>
          <p:nvPr/>
        </p:nvSpPr>
        <p:spPr bwMode="auto">
          <a:xfrm>
            <a:off x="1003300" y="1264354"/>
            <a:ext cx="39528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3200" dirty="0">
                <a:latin typeface="微软雅黑" pitchFamily="34" charset="-122"/>
                <a:ea typeface="微软雅黑" pitchFamily="34" charset="-122"/>
              </a:rPr>
              <a:t>文艺复兴运动</a:t>
            </a:r>
          </a:p>
        </p:txBody>
      </p:sp>
      <p:sp>
        <p:nvSpPr>
          <p:cNvPr id="32775" name="左大括号 32770"/>
          <p:cNvSpPr>
            <a:spLocks/>
          </p:cNvSpPr>
          <p:nvPr/>
        </p:nvSpPr>
        <p:spPr bwMode="auto">
          <a:xfrm>
            <a:off x="1525588" y="1264354"/>
            <a:ext cx="204016" cy="2922754"/>
          </a:xfrm>
          <a:prstGeom prst="leftBrace">
            <a:avLst>
              <a:gd name="adj1" fmla="val 152620"/>
              <a:gd name="adj2" fmla="val 50000"/>
            </a:avLst>
          </a:prstGeom>
          <a:solidFill>
            <a:schemeClr val="tx2"/>
          </a:solidFill>
          <a:ln w="25400">
            <a:solidFill>
              <a:schemeClr val="bg1"/>
            </a:solidFill>
            <a:round/>
            <a:headEnd/>
            <a:tailEnd/>
          </a:ln>
        </p:spPr>
        <p:txBody>
          <a:bodyPr wrap="none" lIns="90170" tIns="46990" rIns="90170" bIns="4699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zh-CN" altLang="en-US">
              <a:latin typeface="黑体" pitchFamily="49" charset="-122"/>
              <a:ea typeface="黑体" pitchFamily="49" charset="-122"/>
            </a:endParaRPr>
          </a:p>
        </p:txBody>
      </p:sp>
      <p:sp>
        <p:nvSpPr>
          <p:cNvPr id="32776" name="文本框 6"/>
          <p:cNvSpPr txBox="1">
            <a:spLocks noChangeArrowheads="1"/>
          </p:cNvSpPr>
          <p:nvPr/>
        </p:nvSpPr>
        <p:spPr bwMode="auto">
          <a:xfrm>
            <a:off x="1786876" y="1233255"/>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800" dirty="0">
                <a:latin typeface="微软雅黑" pitchFamily="34" charset="-122"/>
                <a:ea typeface="微软雅黑" pitchFamily="34" charset="-122"/>
                <a:sym typeface="+mn-ea"/>
              </a:rPr>
              <a:t>文艺复兴</a:t>
            </a:r>
          </a:p>
        </p:txBody>
      </p:sp>
      <p:sp>
        <p:nvSpPr>
          <p:cNvPr id="32777" name="左大括号 32770"/>
          <p:cNvSpPr>
            <a:spLocks/>
          </p:cNvSpPr>
          <p:nvPr/>
        </p:nvSpPr>
        <p:spPr bwMode="auto">
          <a:xfrm>
            <a:off x="3348567" y="411510"/>
            <a:ext cx="118534" cy="2376338"/>
          </a:xfrm>
          <a:prstGeom prst="leftBrace">
            <a:avLst>
              <a:gd name="adj1" fmla="val 153212"/>
              <a:gd name="adj2" fmla="val 48852"/>
            </a:avLst>
          </a:prstGeom>
          <a:solidFill>
            <a:schemeClr val="tx2"/>
          </a:solidFill>
          <a:ln w="25400">
            <a:solidFill>
              <a:schemeClr val="bg1"/>
            </a:solidFill>
            <a:round/>
            <a:headEnd/>
            <a:tailEnd/>
          </a:ln>
        </p:spPr>
        <p:txBody>
          <a:bodyPr wrap="none" lIns="90170" tIns="46990" rIns="90170" bIns="4699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zh-CN" altLang="en-US">
              <a:latin typeface="黑体" pitchFamily="49" charset="-122"/>
              <a:ea typeface="黑体" pitchFamily="49" charset="-122"/>
            </a:endParaRPr>
          </a:p>
        </p:txBody>
      </p:sp>
      <p:sp>
        <p:nvSpPr>
          <p:cNvPr id="10" name="Text Box 10"/>
          <p:cNvSpPr txBox="1">
            <a:spLocks noChangeArrowheads="1"/>
          </p:cNvSpPr>
          <p:nvPr/>
        </p:nvSpPr>
        <p:spPr bwMode="auto">
          <a:xfrm>
            <a:off x="3593314" y="267957"/>
            <a:ext cx="45353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zh-CN" sz="2000" dirty="0">
                <a:solidFill>
                  <a:srgbClr val="FF0000"/>
                </a:solidFill>
                <a:latin typeface="微软雅黑" pitchFamily="34" charset="-122"/>
                <a:ea typeface="微软雅黑" pitchFamily="34" charset="-122"/>
              </a:rPr>
              <a:t>兴起时间：</a:t>
            </a:r>
            <a:r>
              <a:rPr lang="en-US" altLang="zh-CN" sz="2000" dirty="0">
                <a:solidFill>
                  <a:srgbClr val="FF0000"/>
                </a:solidFill>
                <a:latin typeface="微软雅黑" pitchFamily="34" charset="-122"/>
                <a:ea typeface="微软雅黑" pitchFamily="34" charset="-122"/>
              </a:rPr>
              <a:t>14</a:t>
            </a:r>
            <a:r>
              <a:rPr lang="zh-CN" altLang="en-US" sz="2000" dirty="0">
                <a:solidFill>
                  <a:srgbClr val="FF0000"/>
                </a:solidFill>
                <a:latin typeface="微软雅黑" pitchFamily="34" charset="-122"/>
                <a:ea typeface="微软雅黑" pitchFamily="34" charset="-122"/>
              </a:rPr>
              <a:t>世纪中叶</a:t>
            </a:r>
          </a:p>
        </p:txBody>
      </p:sp>
      <p:sp>
        <p:nvSpPr>
          <p:cNvPr id="3" name="Text Box 10"/>
          <p:cNvSpPr txBox="1">
            <a:spLocks noChangeArrowheads="1"/>
          </p:cNvSpPr>
          <p:nvPr/>
        </p:nvSpPr>
        <p:spPr bwMode="auto">
          <a:xfrm>
            <a:off x="3593314" y="627534"/>
            <a:ext cx="4273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zh-CN" sz="2000" dirty="0">
                <a:solidFill>
                  <a:srgbClr val="FF0000"/>
                </a:solidFill>
                <a:latin typeface="微软雅黑" pitchFamily="34" charset="-122"/>
                <a:ea typeface="微软雅黑" pitchFamily="34" charset="-122"/>
              </a:rPr>
              <a:t>兴起地点：意大利</a:t>
            </a:r>
            <a:endParaRPr lang="zh-CN" altLang="en-US" sz="2000" dirty="0">
              <a:solidFill>
                <a:srgbClr val="FF0000"/>
              </a:solidFill>
              <a:latin typeface="微软雅黑" pitchFamily="34" charset="-122"/>
              <a:ea typeface="微软雅黑" pitchFamily="34" charset="-122"/>
            </a:endParaRPr>
          </a:p>
        </p:txBody>
      </p:sp>
      <p:sp>
        <p:nvSpPr>
          <p:cNvPr id="4" name="Text Box 10"/>
          <p:cNvSpPr txBox="1">
            <a:spLocks noChangeArrowheads="1"/>
          </p:cNvSpPr>
          <p:nvPr/>
        </p:nvSpPr>
        <p:spPr bwMode="auto">
          <a:xfrm>
            <a:off x="3594932" y="1385274"/>
            <a:ext cx="42732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zh-CN" sz="2000" dirty="0">
                <a:solidFill>
                  <a:srgbClr val="FF0000"/>
                </a:solidFill>
                <a:latin typeface="微软雅黑" pitchFamily="34" charset="-122"/>
                <a:ea typeface="微软雅黑" pitchFamily="34" charset="-122"/>
              </a:rPr>
              <a:t>核心思想：人文主义</a:t>
            </a:r>
            <a:endParaRPr lang="zh-CN" altLang="en-US" sz="2000" dirty="0">
              <a:solidFill>
                <a:srgbClr val="FF0000"/>
              </a:solidFill>
              <a:latin typeface="微软雅黑" pitchFamily="34" charset="-122"/>
              <a:ea typeface="微软雅黑" pitchFamily="34" charset="-122"/>
            </a:endParaRPr>
          </a:p>
        </p:txBody>
      </p:sp>
      <p:sp>
        <p:nvSpPr>
          <p:cNvPr id="5" name="Text Box 10"/>
          <p:cNvSpPr txBox="1">
            <a:spLocks noChangeArrowheads="1"/>
          </p:cNvSpPr>
          <p:nvPr/>
        </p:nvSpPr>
        <p:spPr bwMode="auto">
          <a:xfrm>
            <a:off x="3624359" y="1756475"/>
            <a:ext cx="59294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2000" dirty="0" smtClean="0">
                <a:solidFill>
                  <a:srgbClr val="FF0000"/>
                </a:solidFill>
                <a:latin typeface="微软雅黑" pitchFamily="34" charset="-122"/>
                <a:ea typeface="微软雅黑" pitchFamily="34" charset="-122"/>
              </a:rPr>
              <a:t>性</a:t>
            </a:r>
            <a:r>
              <a:rPr lang="zh-CN" altLang="zh-CN" sz="2000" dirty="0" smtClean="0">
                <a:solidFill>
                  <a:srgbClr val="FF0000"/>
                </a:solidFill>
                <a:latin typeface="微软雅黑" pitchFamily="34" charset="-122"/>
                <a:ea typeface="微软雅黑" pitchFamily="34" charset="-122"/>
              </a:rPr>
              <a:t>质：</a:t>
            </a:r>
            <a:r>
              <a:rPr lang="zh-CN" altLang="zh-CN" sz="2000" dirty="0" smtClean="0">
                <a:solidFill>
                  <a:srgbClr val="FF0000"/>
                </a:solidFill>
                <a:latin typeface="微软雅黑" pitchFamily="34" charset="-122"/>
                <a:ea typeface="微软雅黑" pitchFamily="34" charset="-122"/>
              </a:rPr>
              <a:t>资产阶级</a:t>
            </a:r>
            <a:r>
              <a:rPr lang="zh-CN" altLang="en-US" sz="2000" dirty="0" smtClean="0">
                <a:solidFill>
                  <a:srgbClr val="FF0000"/>
                </a:solidFill>
                <a:latin typeface="微软雅黑" pitchFamily="34" charset="-122"/>
                <a:ea typeface="微软雅黑" pitchFamily="34" charset="-122"/>
              </a:rPr>
              <a:t>思想解放运动</a:t>
            </a:r>
            <a:endParaRPr lang="zh-CN" altLang="en-US" sz="2000" dirty="0">
              <a:solidFill>
                <a:srgbClr val="FF0000"/>
              </a:solidFill>
              <a:latin typeface="微软雅黑" pitchFamily="34" charset="-122"/>
              <a:ea typeface="微软雅黑" pitchFamily="34" charset="-122"/>
            </a:endParaRPr>
          </a:p>
        </p:txBody>
      </p:sp>
      <p:sp>
        <p:nvSpPr>
          <p:cNvPr id="6" name="Text Box 10"/>
          <p:cNvSpPr txBox="1">
            <a:spLocks noChangeArrowheads="1"/>
          </p:cNvSpPr>
          <p:nvPr/>
        </p:nvSpPr>
        <p:spPr bwMode="auto">
          <a:xfrm>
            <a:off x="3594932" y="1003430"/>
            <a:ext cx="51373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zh-CN" sz="2000" dirty="0">
                <a:solidFill>
                  <a:srgbClr val="FF0000"/>
                </a:solidFill>
                <a:latin typeface="微软雅黑" pitchFamily="34" charset="-122"/>
                <a:ea typeface="微软雅黑" pitchFamily="34" charset="-122"/>
              </a:rPr>
              <a:t>根本原因：资本主义萌芽的出现</a:t>
            </a:r>
            <a:endParaRPr lang="zh-CN" altLang="en-US" sz="2000" dirty="0">
              <a:solidFill>
                <a:srgbClr val="FF0000"/>
              </a:solidFill>
              <a:latin typeface="微软雅黑" pitchFamily="34" charset="-122"/>
              <a:ea typeface="微软雅黑" pitchFamily="34" charset="-122"/>
            </a:endParaRPr>
          </a:p>
        </p:txBody>
      </p:sp>
      <p:sp>
        <p:nvSpPr>
          <p:cNvPr id="32783" name="文本框 8"/>
          <p:cNvSpPr txBox="1">
            <a:spLocks noChangeArrowheads="1"/>
          </p:cNvSpPr>
          <p:nvPr/>
        </p:nvSpPr>
        <p:spPr bwMode="auto">
          <a:xfrm>
            <a:off x="3418003" y="3132862"/>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800" dirty="0">
                <a:latin typeface="微软雅黑" pitchFamily="34" charset="-122"/>
                <a:ea typeface="微软雅黑" pitchFamily="34" charset="-122"/>
                <a:sym typeface="+mn-ea"/>
              </a:rPr>
              <a:t>但丁</a:t>
            </a:r>
          </a:p>
        </p:txBody>
      </p:sp>
      <p:sp>
        <p:nvSpPr>
          <p:cNvPr id="32784" name="文本框 10"/>
          <p:cNvSpPr txBox="1">
            <a:spLocks noChangeArrowheads="1"/>
          </p:cNvSpPr>
          <p:nvPr/>
        </p:nvSpPr>
        <p:spPr bwMode="auto">
          <a:xfrm>
            <a:off x="3439247" y="4183118"/>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800" dirty="0">
                <a:latin typeface="微软雅黑" pitchFamily="34" charset="-122"/>
                <a:ea typeface="微软雅黑" pitchFamily="34" charset="-122"/>
                <a:sym typeface="+mn-ea"/>
              </a:rPr>
              <a:t>莎士比亚</a:t>
            </a:r>
          </a:p>
        </p:txBody>
      </p:sp>
      <p:sp>
        <p:nvSpPr>
          <p:cNvPr id="32785" name="文本框 11"/>
          <p:cNvSpPr txBox="1">
            <a:spLocks noChangeArrowheads="1"/>
          </p:cNvSpPr>
          <p:nvPr/>
        </p:nvSpPr>
        <p:spPr bwMode="auto">
          <a:xfrm>
            <a:off x="3407834" y="3631407"/>
            <a:ext cx="13484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800" dirty="0">
                <a:latin typeface="微软雅黑" pitchFamily="34" charset="-122"/>
                <a:ea typeface="微软雅黑" pitchFamily="34" charset="-122"/>
                <a:sym typeface="+mn-ea"/>
              </a:rPr>
              <a:t>达·芬奇</a:t>
            </a:r>
          </a:p>
        </p:txBody>
      </p:sp>
      <p:sp>
        <p:nvSpPr>
          <p:cNvPr id="14" name="文本框 13"/>
          <p:cNvSpPr txBox="1">
            <a:spLocks noChangeArrowheads="1"/>
          </p:cNvSpPr>
          <p:nvPr/>
        </p:nvSpPr>
        <p:spPr bwMode="auto">
          <a:xfrm>
            <a:off x="4650382" y="321982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000" dirty="0">
                <a:solidFill>
                  <a:srgbClr val="FF0000"/>
                </a:solidFill>
                <a:latin typeface="微软雅黑" pitchFamily="34" charset="-122"/>
                <a:ea typeface="微软雅黑" pitchFamily="34" charset="-122"/>
                <a:sym typeface="+mn-ea"/>
              </a:rPr>
              <a:t>《神曲》</a:t>
            </a:r>
          </a:p>
        </p:txBody>
      </p:sp>
      <p:sp>
        <p:nvSpPr>
          <p:cNvPr id="17" name="文本框 16"/>
          <p:cNvSpPr txBox="1">
            <a:spLocks noChangeArrowheads="1"/>
          </p:cNvSpPr>
          <p:nvPr/>
        </p:nvSpPr>
        <p:spPr bwMode="auto">
          <a:xfrm>
            <a:off x="5018130" y="4228445"/>
            <a:ext cx="40318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000">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dirty="0" smtClean="0">
                <a:sym typeface="+mn-ea"/>
              </a:rPr>
              <a:t>《哈姆雷特》《罗密欧与朱丽叶》</a:t>
            </a:r>
            <a:endParaRPr lang="zh-CN" altLang="en-US" dirty="0">
              <a:sym typeface="+mn-ea"/>
            </a:endParaRPr>
          </a:p>
        </p:txBody>
      </p:sp>
      <p:sp>
        <p:nvSpPr>
          <p:cNvPr id="18" name="文本框 17"/>
          <p:cNvSpPr txBox="1">
            <a:spLocks noChangeArrowheads="1"/>
          </p:cNvSpPr>
          <p:nvPr/>
        </p:nvSpPr>
        <p:spPr bwMode="auto">
          <a:xfrm>
            <a:off x="4650382" y="3725443"/>
            <a:ext cx="3518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000">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dirty="0">
                <a:sym typeface="+mn-ea"/>
              </a:rPr>
              <a:t>《蒙娜丽莎》《最后的晚餐》</a:t>
            </a:r>
          </a:p>
        </p:txBody>
      </p:sp>
      <p:sp>
        <p:nvSpPr>
          <p:cNvPr id="23" name="Text Box 10"/>
          <p:cNvSpPr txBox="1">
            <a:spLocks noChangeArrowheads="1"/>
          </p:cNvSpPr>
          <p:nvPr/>
        </p:nvSpPr>
        <p:spPr bwMode="auto">
          <a:xfrm>
            <a:off x="3624359" y="2158154"/>
            <a:ext cx="59294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2000" dirty="0" smtClean="0">
                <a:solidFill>
                  <a:srgbClr val="FF0000"/>
                </a:solidFill>
                <a:latin typeface="微软雅黑" pitchFamily="34" charset="-122"/>
                <a:ea typeface="微软雅黑" pitchFamily="34" charset="-122"/>
              </a:rPr>
              <a:t>历史意义：</a:t>
            </a:r>
            <a:endParaRPr lang="zh-CN" altLang="en-US" sz="2000" dirty="0">
              <a:solidFill>
                <a:srgbClr val="FF0000"/>
              </a:solidFill>
              <a:latin typeface="微软雅黑" pitchFamily="34" charset="-122"/>
              <a:ea typeface="微软雅黑" pitchFamily="34" charset="-122"/>
            </a:endParaRPr>
          </a:p>
        </p:txBody>
      </p:sp>
      <p:sp>
        <p:nvSpPr>
          <p:cNvPr id="24" name="文本框 6"/>
          <p:cNvSpPr txBox="1">
            <a:spLocks noChangeArrowheads="1"/>
          </p:cNvSpPr>
          <p:nvPr/>
        </p:nvSpPr>
        <p:spPr bwMode="auto">
          <a:xfrm>
            <a:off x="1729604" y="3663888"/>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2800" dirty="0" smtClean="0">
                <a:latin typeface="微软雅黑" pitchFamily="34" charset="-122"/>
                <a:ea typeface="微软雅黑" pitchFamily="34" charset="-122"/>
                <a:sym typeface="+mn-ea"/>
              </a:rPr>
              <a:t>代表人物</a:t>
            </a:r>
            <a:endParaRPr lang="zh-CN" altLang="en-US" sz="2800" dirty="0">
              <a:latin typeface="微软雅黑" pitchFamily="34" charset="-122"/>
              <a:ea typeface="微软雅黑" pitchFamily="34" charset="-122"/>
              <a:sym typeface="+mn-ea"/>
            </a:endParaRPr>
          </a:p>
        </p:txBody>
      </p:sp>
      <p:sp>
        <p:nvSpPr>
          <p:cNvPr id="25" name="左大括号 32770"/>
          <p:cNvSpPr>
            <a:spLocks/>
          </p:cNvSpPr>
          <p:nvPr/>
        </p:nvSpPr>
        <p:spPr bwMode="auto">
          <a:xfrm>
            <a:off x="3235966" y="3219822"/>
            <a:ext cx="114595" cy="1501123"/>
          </a:xfrm>
          <a:prstGeom prst="leftBrace">
            <a:avLst>
              <a:gd name="adj1" fmla="val 153212"/>
              <a:gd name="adj2" fmla="val 48852"/>
            </a:avLst>
          </a:prstGeom>
          <a:solidFill>
            <a:schemeClr val="tx2"/>
          </a:solidFill>
          <a:ln w="25400">
            <a:solidFill>
              <a:schemeClr val="bg1"/>
            </a:solidFill>
            <a:round/>
            <a:headEnd/>
            <a:tailEnd/>
          </a:ln>
        </p:spPr>
        <p:txBody>
          <a:bodyPr wrap="none" lIns="90170" tIns="46990" rIns="90170" bIns="4699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endParaRPr lang="zh-CN" altLang="en-US">
              <a:latin typeface="黑体" pitchFamily="49" charset="-122"/>
              <a:ea typeface="黑体" pitchFamily="49" charset="-122"/>
            </a:endParaRPr>
          </a:p>
        </p:txBody>
      </p:sp>
      <p:sp>
        <p:nvSpPr>
          <p:cNvPr id="26" name="Text Box 10"/>
          <p:cNvSpPr txBox="1">
            <a:spLocks noChangeArrowheads="1"/>
          </p:cNvSpPr>
          <p:nvPr/>
        </p:nvSpPr>
        <p:spPr bwMode="auto">
          <a:xfrm>
            <a:off x="3624359" y="2558264"/>
            <a:ext cx="59294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2000" dirty="0" smtClean="0">
                <a:solidFill>
                  <a:srgbClr val="FF0000"/>
                </a:solidFill>
                <a:latin typeface="微软雅黑" pitchFamily="34" charset="-122"/>
                <a:ea typeface="微软雅黑" pitchFamily="34" charset="-122"/>
              </a:rPr>
              <a:t>扩展传播：</a:t>
            </a:r>
            <a:endParaRPr lang="zh-CN" altLang="en-US" sz="2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4288860659"/>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800" decel="100000"/>
                                        <p:tgtEl>
                                          <p:spTgt spid="3"/>
                                        </p:tgtEl>
                                      </p:cBhvr>
                                    </p:animEffect>
                                    <p:anim calcmode="lin" valueType="num">
                                      <p:cBhvr>
                                        <p:cTn id="18" dur="800" decel="100000" fill="hold"/>
                                        <p:tgtEl>
                                          <p:spTgt spid="3"/>
                                        </p:tgtEl>
                                        <p:attrNameLst>
                                          <p:attrName>style.rotation</p:attrName>
                                        </p:attrNameLst>
                                      </p:cBhvr>
                                      <p:tavLst>
                                        <p:tav tm="0">
                                          <p:val>
                                            <p:fltVal val="-90"/>
                                          </p:val>
                                        </p:tav>
                                        <p:tav tm="100000">
                                          <p:val>
                                            <p:fltVal val="0"/>
                                          </p:val>
                                        </p:tav>
                                      </p:tavLst>
                                    </p:anim>
                                    <p:anim calcmode="lin" valueType="num">
                                      <p:cBhvr>
                                        <p:cTn id="19" dur="800" decel="100000" fill="hold"/>
                                        <p:tgtEl>
                                          <p:spTgt spid="3"/>
                                        </p:tgtEl>
                                        <p:attrNameLst>
                                          <p:attrName>ppt_x</p:attrName>
                                        </p:attrNameLst>
                                      </p:cBhvr>
                                      <p:tavLst>
                                        <p:tav tm="0">
                                          <p:val>
                                            <p:strVal val="#ppt_x+0.4"/>
                                          </p:val>
                                        </p:tav>
                                        <p:tav tm="100000">
                                          <p:val>
                                            <p:strVal val="#ppt_x-0.05"/>
                                          </p:val>
                                        </p:tav>
                                      </p:tavLst>
                                    </p:anim>
                                    <p:anim calcmode="lin" valueType="num">
                                      <p:cBhvr>
                                        <p:cTn id="20" dur="800" decel="100000" fill="hold"/>
                                        <p:tgtEl>
                                          <p:spTgt spid="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800" decel="100000"/>
                                        <p:tgtEl>
                                          <p:spTgt spid="4"/>
                                        </p:tgtEl>
                                      </p:cBhvr>
                                    </p:animEffect>
                                    <p:anim calcmode="lin" valueType="num">
                                      <p:cBhvr>
                                        <p:cTn id="28" dur="800" decel="100000" fill="hold"/>
                                        <p:tgtEl>
                                          <p:spTgt spid="4"/>
                                        </p:tgtEl>
                                        <p:attrNameLst>
                                          <p:attrName>style.rotation</p:attrName>
                                        </p:attrNameLst>
                                      </p:cBhvr>
                                      <p:tavLst>
                                        <p:tav tm="0">
                                          <p:val>
                                            <p:fltVal val="-90"/>
                                          </p:val>
                                        </p:tav>
                                        <p:tav tm="100000">
                                          <p:val>
                                            <p:fltVal val="0"/>
                                          </p:val>
                                        </p:tav>
                                      </p:tavLst>
                                    </p:anim>
                                    <p:anim calcmode="lin" valueType="num">
                                      <p:cBhvr>
                                        <p:cTn id="29" dur="800" decel="100000" fill="hold"/>
                                        <p:tgtEl>
                                          <p:spTgt spid="4"/>
                                        </p:tgtEl>
                                        <p:attrNameLst>
                                          <p:attrName>ppt_x</p:attrName>
                                        </p:attrNameLst>
                                      </p:cBhvr>
                                      <p:tavLst>
                                        <p:tav tm="0">
                                          <p:val>
                                            <p:strVal val="#ppt_x+0.4"/>
                                          </p:val>
                                        </p:tav>
                                        <p:tav tm="100000">
                                          <p:val>
                                            <p:strVal val="#ppt_x-0.05"/>
                                          </p:val>
                                        </p:tav>
                                      </p:tavLst>
                                    </p:anim>
                                    <p:anim calcmode="lin" valueType="num">
                                      <p:cBhvr>
                                        <p:cTn id="30" dur="800" decel="100000" fill="hold"/>
                                        <p:tgtEl>
                                          <p:spTgt spid="4"/>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800" decel="100000"/>
                                        <p:tgtEl>
                                          <p:spTgt spid="5"/>
                                        </p:tgtEl>
                                      </p:cBhvr>
                                    </p:animEffect>
                                    <p:anim calcmode="lin" valueType="num">
                                      <p:cBhvr>
                                        <p:cTn id="38" dur="800" decel="100000" fill="hold"/>
                                        <p:tgtEl>
                                          <p:spTgt spid="5"/>
                                        </p:tgtEl>
                                        <p:attrNameLst>
                                          <p:attrName>style.rotation</p:attrName>
                                        </p:attrNameLst>
                                      </p:cBhvr>
                                      <p:tavLst>
                                        <p:tav tm="0">
                                          <p:val>
                                            <p:fltVal val="-90"/>
                                          </p:val>
                                        </p:tav>
                                        <p:tav tm="100000">
                                          <p:val>
                                            <p:fltVal val="0"/>
                                          </p:val>
                                        </p:tav>
                                      </p:tavLst>
                                    </p:anim>
                                    <p:anim calcmode="lin" valueType="num">
                                      <p:cBhvr>
                                        <p:cTn id="39" dur="800" decel="100000" fill="hold"/>
                                        <p:tgtEl>
                                          <p:spTgt spid="5"/>
                                        </p:tgtEl>
                                        <p:attrNameLst>
                                          <p:attrName>ppt_x</p:attrName>
                                        </p:attrNameLst>
                                      </p:cBhvr>
                                      <p:tavLst>
                                        <p:tav tm="0">
                                          <p:val>
                                            <p:strVal val="#ppt_x+0.4"/>
                                          </p:val>
                                        </p:tav>
                                        <p:tav tm="100000">
                                          <p:val>
                                            <p:strVal val="#ppt_x-0.05"/>
                                          </p:val>
                                        </p:tav>
                                      </p:tavLst>
                                    </p:anim>
                                    <p:anim calcmode="lin" valueType="num">
                                      <p:cBhvr>
                                        <p:cTn id="40" dur="800" decel="100000" fill="hold"/>
                                        <p:tgtEl>
                                          <p:spTgt spid="5"/>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800" decel="100000"/>
                                        <p:tgtEl>
                                          <p:spTgt spid="6"/>
                                        </p:tgtEl>
                                      </p:cBhvr>
                                    </p:animEffect>
                                    <p:anim calcmode="lin" valueType="num">
                                      <p:cBhvr>
                                        <p:cTn id="48" dur="800" decel="100000" fill="hold"/>
                                        <p:tgtEl>
                                          <p:spTgt spid="6"/>
                                        </p:tgtEl>
                                        <p:attrNameLst>
                                          <p:attrName>style.rotation</p:attrName>
                                        </p:attrNameLst>
                                      </p:cBhvr>
                                      <p:tavLst>
                                        <p:tav tm="0">
                                          <p:val>
                                            <p:fltVal val="-90"/>
                                          </p:val>
                                        </p:tav>
                                        <p:tav tm="100000">
                                          <p:val>
                                            <p:fltVal val="0"/>
                                          </p:val>
                                        </p:tav>
                                      </p:tavLst>
                                    </p:anim>
                                    <p:anim calcmode="lin" valueType="num">
                                      <p:cBhvr>
                                        <p:cTn id="49" dur="800" decel="100000" fill="hold"/>
                                        <p:tgtEl>
                                          <p:spTgt spid="6"/>
                                        </p:tgtEl>
                                        <p:attrNameLst>
                                          <p:attrName>ppt_x</p:attrName>
                                        </p:attrNameLst>
                                      </p:cBhvr>
                                      <p:tavLst>
                                        <p:tav tm="0">
                                          <p:val>
                                            <p:strVal val="#ppt_x+0.4"/>
                                          </p:val>
                                        </p:tav>
                                        <p:tav tm="100000">
                                          <p:val>
                                            <p:strVal val="#ppt_x-0.05"/>
                                          </p:val>
                                        </p:tav>
                                      </p:tavLst>
                                    </p:anim>
                                    <p:anim calcmode="lin" valueType="num">
                                      <p:cBhvr>
                                        <p:cTn id="50" dur="800" decel="100000" fill="hold"/>
                                        <p:tgtEl>
                                          <p:spTgt spid="6"/>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0"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800" decel="100000"/>
                                        <p:tgtEl>
                                          <p:spTgt spid="23"/>
                                        </p:tgtEl>
                                      </p:cBhvr>
                                    </p:animEffect>
                                    <p:anim calcmode="lin" valueType="num">
                                      <p:cBhvr>
                                        <p:cTn id="76" dur="800" decel="100000" fill="hold"/>
                                        <p:tgtEl>
                                          <p:spTgt spid="23"/>
                                        </p:tgtEl>
                                        <p:attrNameLst>
                                          <p:attrName>style.rotation</p:attrName>
                                        </p:attrNameLst>
                                      </p:cBhvr>
                                      <p:tavLst>
                                        <p:tav tm="0">
                                          <p:val>
                                            <p:fltVal val="-90"/>
                                          </p:val>
                                        </p:tav>
                                        <p:tav tm="100000">
                                          <p:val>
                                            <p:fltVal val="0"/>
                                          </p:val>
                                        </p:tav>
                                      </p:tavLst>
                                    </p:anim>
                                    <p:anim calcmode="lin" valueType="num">
                                      <p:cBhvr>
                                        <p:cTn id="77" dur="800" decel="100000" fill="hold"/>
                                        <p:tgtEl>
                                          <p:spTgt spid="23"/>
                                        </p:tgtEl>
                                        <p:attrNameLst>
                                          <p:attrName>ppt_x</p:attrName>
                                        </p:attrNameLst>
                                      </p:cBhvr>
                                      <p:tavLst>
                                        <p:tav tm="0">
                                          <p:val>
                                            <p:strVal val="#ppt_x+0.4"/>
                                          </p:val>
                                        </p:tav>
                                        <p:tav tm="100000">
                                          <p:val>
                                            <p:strVal val="#ppt_x-0.05"/>
                                          </p:val>
                                        </p:tav>
                                      </p:tavLst>
                                    </p:anim>
                                    <p:anim calcmode="lin" valueType="num">
                                      <p:cBhvr>
                                        <p:cTn id="78" dur="800" decel="100000" fill="hold"/>
                                        <p:tgtEl>
                                          <p:spTgt spid="23"/>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0" presetClass="entr" presetSubtype="0"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800" decel="100000"/>
                                        <p:tgtEl>
                                          <p:spTgt spid="26"/>
                                        </p:tgtEl>
                                      </p:cBhvr>
                                    </p:animEffect>
                                    <p:anim calcmode="lin" valueType="num">
                                      <p:cBhvr>
                                        <p:cTn id="86" dur="800" decel="100000" fill="hold"/>
                                        <p:tgtEl>
                                          <p:spTgt spid="26"/>
                                        </p:tgtEl>
                                        <p:attrNameLst>
                                          <p:attrName>style.rotation</p:attrName>
                                        </p:attrNameLst>
                                      </p:cBhvr>
                                      <p:tavLst>
                                        <p:tav tm="0">
                                          <p:val>
                                            <p:fltVal val="-90"/>
                                          </p:val>
                                        </p:tav>
                                        <p:tav tm="100000">
                                          <p:val>
                                            <p:fltVal val="0"/>
                                          </p:val>
                                        </p:tav>
                                      </p:tavLst>
                                    </p:anim>
                                    <p:anim calcmode="lin" valueType="num">
                                      <p:cBhvr>
                                        <p:cTn id="87" dur="800" decel="100000" fill="hold"/>
                                        <p:tgtEl>
                                          <p:spTgt spid="26"/>
                                        </p:tgtEl>
                                        <p:attrNameLst>
                                          <p:attrName>ppt_x</p:attrName>
                                        </p:attrNameLst>
                                      </p:cBhvr>
                                      <p:tavLst>
                                        <p:tav tm="0">
                                          <p:val>
                                            <p:strVal val="#ppt_x+0.4"/>
                                          </p:val>
                                        </p:tav>
                                        <p:tav tm="100000">
                                          <p:val>
                                            <p:strVal val="#ppt_x-0.05"/>
                                          </p:val>
                                        </p:tav>
                                      </p:tavLst>
                                    </p:anim>
                                    <p:anim calcmode="lin" valueType="num">
                                      <p:cBhvr>
                                        <p:cTn id="88" dur="800" decel="100000" fill="hold"/>
                                        <p:tgtEl>
                                          <p:spTgt spid="26"/>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P spid="4" grpId="0"/>
      <p:bldP spid="5" grpId="0"/>
      <p:bldP spid="6" grpId="0"/>
      <p:bldP spid="14" grpId="0"/>
      <p:bldP spid="17" grpId="0"/>
      <p:bldP spid="18" grpId="0"/>
      <p:bldP spid="23"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19"/>
          <p:cNvSpPr txBox="1">
            <a:spLocks noChangeArrowheads="1"/>
          </p:cNvSpPr>
          <p:nvPr/>
        </p:nvSpPr>
        <p:spPr bwMode="auto">
          <a:xfrm>
            <a:off x="7270750" y="4936331"/>
            <a:ext cx="3193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1200">
                <a:solidFill>
                  <a:srgbClr val="8CC5B1"/>
                </a:solidFill>
                <a:latin typeface="微软雅黑" pitchFamily="34" charset="-122"/>
                <a:ea typeface="微软雅黑" pitchFamily="34" charset="-122"/>
              </a:rPr>
              <a:t>   </a:t>
            </a:r>
          </a:p>
        </p:txBody>
      </p:sp>
      <p:pic>
        <p:nvPicPr>
          <p:cNvPr id="28675" name="图片 1" descr="组48325同意"/>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08347"/>
            <a:ext cx="1792288" cy="456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文本框 7"/>
          <p:cNvSpPr txBox="1">
            <a:spLocks noChangeArrowheads="1"/>
          </p:cNvSpPr>
          <p:nvPr/>
        </p:nvSpPr>
        <p:spPr bwMode="auto">
          <a:xfrm>
            <a:off x="489852" y="102691"/>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2400" b="1" dirty="0">
                <a:solidFill>
                  <a:srgbClr val="EF7509"/>
                </a:solidFill>
                <a:latin typeface="思源黑体 CN Heavy"/>
                <a:ea typeface="思源黑体 CN Heavy"/>
                <a:cs typeface="思源黑体 CN Heavy"/>
              </a:rPr>
              <a:t>课堂练习</a:t>
            </a:r>
          </a:p>
        </p:txBody>
      </p:sp>
      <p:sp>
        <p:nvSpPr>
          <p:cNvPr id="100" name="文本框 99"/>
          <p:cNvSpPr txBox="1"/>
          <p:nvPr/>
        </p:nvSpPr>
        <p:spPr>
          <a:xfrm>
            <a:off x="88106" y="573823"/>
            <a:ext cx="8948389" cy="4524315"/>
          </a:xfrm>
          <a:prstGeom prst="rect">
            <a:avLst/>
          </a:prstGeom>
          <a:noFill/>
          <a:ln w="9525">
            <a:noFill/>
          </a:ln>
        </p:spPr>
        <p:txBody>
          <a:bodyPr wrap="square">
            <a:spAutoFit/>
          </a:bodyPr>
          <a:lstStyle>
            <a:lvl1pPr indent="2667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2400" b="1" dirty="0">
                <a:latin typeface="+mn-ea"/>
              </a:rPr>
              <a:t>1</a:t>
            </a:r>
            <a:r>
              <a:rPr lang="zh-CN" altLang="en-US" sz="2400" b="1" dirty="0">
                <a:latin typeface="+mn-ea"/>
              </a:rPr>
              <a:t>、</a:t>
            </a:r>
            <a:r>
              <a:rPr lang="en-US" altLang="zh-CN" sz="2400" b="1" dirty="0">
                <a:latin typeface="+mn-ea"/>
              </a:rPr>
              <a:t>14</a:t>
            </a:r>
            <a:r>
              <a:rPr lang="zh-CN" altLang="zh-CN" sz="2400" b="1" dirty="0">
                <a:latin typeface="+mn-ea"/>
              </a:rPr>
              <a:t>世纪发源于意大利的文艺复兴，</a:t>
            </a:r>
            <a:r>
              <a:rPr lang="zh-CN" altLang="en-US" sz="2400" b="1" dirty="0">
                <a:latin typeface="+mn-ea"/>
              </a:rPr>
              <a:t>“</a:t>
            </a:r>
            <a:r>
              <a:rPr lang="zh-CN" altLang="zh-CN" sz="2400" b="1" dirty="0">
                <a:latin typeface="+mn-ea"/>
              </a:rPr>
              <a:t>是一场人类相信自己有能力驾驭自然并通过自己的努力完善自身的世俗运动</a:t>
            </a:r>
            <a:r>
              <a:rPr lang="zh-CN" altLang="en-US" sz="2400" b="1" dirty="0">
                <a:latin typeface="+mn-ea"/>
              </a:rPr>
              <a:t>”</a:t>
            </a:r>
            <a:r>
              <a:rPr lang="zh-CN" altLang="zh-CN" sz="2400" b="1" dirty="0">
                <a:latin typeface="+mn-ea"/>
              </a:rPr>
              <a:t>。该运动兴起的背景是</a:t>
            </a:r>
            <a:r>
              <a:rPr lang="en-US" altLang="zh-CN" sz="2400" b="1" dirty="0">
                <a:latin typeface="+mn-ea"/>
              </a:rPr>
              <a:t>(   </a:t>
            </a:r>
            <a:r>
              <a:rPr lang="en-US" altLang="zh-CN" sz="2400" b="1" dirty="0" smtClean="0">
                <a:latin typeface="+mn-ea"/>
              </a:rPr>
              <a:t>      )</a:t>
            </a:r>
            <a:endParaRPr lang="en-US" altLang="zh-CN" sz="2400" b="1" dirty="0">
              <a:latin typeface="+mn-ea"/>
            </a:endParaRPr>
          </a:p>
          <a:p>
            <a:r>
              <a:rPr lang="en-US" altLang="zh-CN" sz="2400" b="1" dirty="0">
                <a:latin typeface="+mn-ea"/>
              </a:rPr>
              <a:t>  A</a:t>
            </a:r>
            <a:r>
              <a:rPr lang="zh-CN" altLang="zh-CN" sz="2400" b="1" dirty="0">
                <a:latin typeface="+mn-ea"/>
              </a:rPr>
              <a:t>．启蒙运动的兴起   </a:t>
            </a:r>
            <a:r>
              <a:rPr lang="zh-CN" altLang="zh-CN" sz="2400" b="1" dirty="0" smtClean="0">
                <a:latin typeface="+mn-ea"/>
              </a:rPr>
              <a:t> </a:t>
            </a:r>
            <a:r>
              <a:rPr lang="en-US" altLang="zh-CN" sz="2400" b="1" dirty="0" smtClean="0">
                <a:latin typeface="+mn-ea"/>
              </a:rPr>
              <a:t> B</a:t>
            </a:r>
            <a:r>
              <a:rPr lang="zh-CN" altLang="zh-CN" sz="2400" b="1" dirty="0">
                <a:latin typeface="+mn-ea"/>
              </a:rPr>
              <a:t>．欧洲资本主义萌芽的出现</a:t>
            </a:r>
            <a:r>
              <a:rPr lang="en-US" altLang="zh-CN" sz="2400" b="1" dirty="0" smtClean="0">
                <a:solidFill>
                  <a:srgbClr val="FFFFFF"/>
                </a:solidFill>
                <a:latin typeface="+mn-ea"/>
              </a:rPr>
              <a:t>[</a:t>
            </a:r>
            <a:endParaRPr lang="zh-CN" altLang="zh-CN" sz="2400" b="1" dirty="0">
              <a:solidFill>
                <a:srgbClr val="FFFFFF"/>
              </a:solidFill>
              <a:latin typeface="+mn-ea"/>
            </a:endParaRPr>
          </a:p>
          <a:p>
            <a:r>
              <a:rPr lang="en-US" altLang="zh-CN" sz="2400" b="1" dirty="0" smtClean="0">
                <a:latin typeface="+mn-ea"/>
              </a:rPr>
              <a:t>  C</a:t>
            </a:r>
            <a:r>
              <a:rPr lang="zh-CN" altLang="zh-CN" sz="2400" b="1" dirty="0">
                <a:latin typeface="+mn-ea"/>
              </a:rPr>
              <a:t>．新航路的开辟      </a:t>
            </a:r>
            <a:r>
              <a:rPr lang="en-US" altLang="zh-CN" sz="2400" b="1" dirty="0" smtClean="0">
                <a:latin typeface="+mn-ea"/>
              </a:rPr>
              <a:t>  D</a:t>
            </a:r>
            <a:r>
              <a:rPr lang="zh-CN" altLang="zh-CN" sz="2400" b="1" dirty="0">
                <a:latin typeface="+mn-ea"/>
              </a:rPr>
              <a:t>．工业革命的爆发</a:t>
            </a:r>
          </a:p>
          <a:p>
            <a:r>
              <a:rPr lang="en-US" altLang="zh-CN" sz="2400" b="1" dirty="0">
                <a:latin typeface="+mn-ea"/>
              </a:rPr>
              <a:t>2</a:t>
            </a:r>
            <a:r>
              <a:rPr lang="zh-CN" altLang="en-US" sz="2400" b="1" dirty="0">
                <a:latin typeface="+mn-ea"/>
              </a:rPr>
              <a:t>、14至16世纪的西欧，随着资本主义萌芽的出现，最先掀起反封建、反神学的资产阶级思想文化运动的国家是(   </a:t>
            </a:r>
            <a:r>
              <a:rPr lang="zh-CN" altLang="en-US" sz="2400" b="1" dirty="0" smtClean="0">
                <a:latin typeface="+mn-ea"/>
              </a:rPr>
              <a:t>     )</a:t>
            </a:r>
            <a:endParaRPr lang="zh-CN" altLang="en-US" sz="2400" b="1" dirty="0">
              <a:latin typeface="+mn-ea"/>
            </a:endParaRPr>
          </a:p>
          <a:p>
            <a:r>
              <a:rPr lang="zh-CN" altLang="en-US" sz="2400" b="1" dirty="0">
                <a:latin typeface="+mn-ea"/>
              </a:rPr>
              <a:t>A．英国  </a:t>
            </a:r>
            <a:r>
              <a:rPr lang="zh-CN" altLang="en-US" sz="2400" b="1" dirty="0" smtClean="0">
                <a:latin typeface="+mn-ea"/>
              </a:rPr>
              <a:t>     B</a:t>
            </a:r>
            <a:r>
              <a:rPr lang="zh-CN" altLang="en-US" sz="2400" b="1" dirty="0">
                <a:latin typeface="+mn-ea"/>
              </a:rPr>
              <a:t>．法国   </a:t>
            </a:r>
            <a:r>
              <a:rPr lang="zh-CN" altLang="en-US" sz="2400" b="1" dirty="0" smtClean="0">
                <a:latin typeface="+mn-ea"/>
              </a:rPr>
              <a:t>       C</a:t>
            </a:r>
            <a:r>
              <a:rPr lang="zh-CN" altLang="en-US" sz="2400" b="1" dirty="0">
                <a:latin typeface="+mn-ea"/>
              </a:rPr>
              <a:t>．意大利  </a:t>
            </a:r>
            <a:r>
              <a:rPr lang="zh-CN" altLang="en-US" sz="2400" b="1" dirty="0" smtClean="0">
                <a:latin typeface="+mn-ea"/>
              </a:rPr>
              <a:t>   D</a:t>
            </a:r>
            <a:r>
              <a:rPr lang="zh-CN" altLang="en-US" sz="2400" b="1" dirty="0">
                <a:latin typeface="+mn-ea"/>
              </a:rPr>
              <a:t>．德国</a:t>
            </a:r>
          </a:p>
          <a:p>
            <a:r>
              <a:rPr lang="en-US" altLang="zh-CN" sz="2400" b="1" dirty="0">
                <a:latin typeface="+mn-ea"/>
              </a:rPr>
              <a:t>3</a:t>
            </a:r>
            <a:r>
              <a:rPr lang="zh-CN" altLang="en-US" sz="2400" b="1" dirty="0">
                <a:latin typeface="+mn-ea"/>
              </a:rPr>
              <a:t>、“仿佛经过漫长的中世纪，沉睡的人文精神重新觉醒了……好像度过沉滞悠长的停顿死亡，生命再次诞生，喜悦光明重临人间。”美学家蒋勋在这里评价的文化运动是(  </a:t>
            </a:r>
            <a:r>
              <a:rPr lang="zh-CN" altLang="en-US" sz="2400" b="1" dirty="0" smtClean="0">
                <a:latin typeface="+mn-ea"/>
              </a:rPr>
              <a:t>      </a:t>
            </a:r>
            <a:r>
              <a:rPr lang="zh-CN" altLang="en-US" sz="2400" b="1" dirty="0">
                <a:latin typeface="+mn-ea"/>
              </a:rPr>
              <a:t>)</a:t>
            </a:r>
          </a:p>
          <a:p>
            <a:r>
              <a:rPr lang="zh-CN" altLang="en-US" sz="2400" b="1" dirty="0">
                <a:latin typeface="+mn-ea"/>
              </a:rPr>
              <a:t>A．百家争鸣  B．文艺复兴   C．启蒙运动  D．宪章运动</a:t>
            </a:r>
          </a:p>
        </p:txBody>
      </p:sp>
      <p:sp>
        <p:nvSpPr>
          <p:cNvPr id="2" name="文本框 1"/>
          <p:cNvSpPr txBox="1">
            <a:spLocks noChangeArrowheads="1"/>
          </p:cNvSpPr>
          <p:nvPr/>
        </p:nvSpPr>
        <p:spPr bwMode="auto">
          <a:xfrm>
            <a:off x="6228184" y="4010025"/>
            <a:ext cx="4111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5400" b="1" dirty="0">
                <a:solidFill>
                  <a:srgbClr val="FF0000"/>
                </a:solidFill>
                <a:latin typeface="微软雅黑" pitchFamily="34" charset="-122"/>
                <a:ea typeface="微软雅黑" pitchFamily="34" charset="-122"/>
              </a:rPr>
              <a:t>B</a:t>
            </a:r>
          </a:p>
        </p:txBody>
      </p:sp>
      <p:sp>
        <p:nvSpPr>
          <p:cNvPr id="3" name="文本框 2"/>
          <p:cNvSpPr txBox="1">
            <a:spLocks noChangeArrowheads="1"/>
          </p:cNvSpPr>
          <p:nvPr/>
        </p:nvSpPr>
        <p:spPr bwMode="auto">
          <a:xfrm>
            <a:off x="2267744" y="1082369"/>
            <a:ext cx="4111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5400" b="1" dirty="0">
                <a:solidFill>
                  <a:srgbClr val="FF0000"/>
                </a:solidFill>
                <a:latin typeface="微软雅黑" pitchFamily="34" charset="-122"/>
                <a:ea typeface="微软雅黑" pitchFamily="34" charset="-122"/>
              </a:rPr>
              <a:t>B</a:t>
            </a:r>
          </a:p>
        </p:txBody>
      </p:sp>
      <p:sp>
        <p:nvSpPr>
          <p:cNvPr id="4" name="文本框 3"/>
          <p:cNvSpPr txBox="1">
            <a:spLocks noChangeArrowheads="1"/>
          </p:cNvSpPr>
          <p:nvPr/>
        </p:nvSpPr>
        <p:spPr bwMode="auto">
          <a:xfrm>
            <a:off x="7065169" y="2571750"/>
            <a:ext cx="4111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5400" b="1" dirty="0" smtClean="0">
                <a:solidFill>
                  <a:srgbClr val="FF0000"/>
                </a:solidFill>
                <a:latin typeface="微软雅黑" pitchFamily="34" charset="-122"/>
                <a:ea typeface="微软雅黑" pitchFamily="34" charset="-122"/>
              </a:rPr>
              <a:t>C</a:t>
            </a:r>
            <a:endParaRPr lang="en-US" altLang="zh-CN" sz="54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735110991"/>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19"/>
          <p:cNvSpPr txBox="1">
            <a:spLocks noChangeArrowheads="1"/>
          </p:cNvSpPr>
          <p:nvPr/>
        </p:nvSpPr>
        <p:spPr bwMode="auto">
          <a:xfrm>
            <a:off x="7270750" y="4936331"/>
            <a:ext cx="31931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Font typeface="Arial" pitchFamily="34" charset="0"/>
              <a:buNone/>
            </a:pPr>
            <a:r>
              <a:rPr lang="zh-CN" altLang="en-US" sz="1200">
                <a:solidFill>
                  <a:srgbClr val="8CC5B1"/>
                </a:solidFill>
                <a:latin typeface="微软雅黑" pitchFamily="34" charset="-122"/>
                <a:ea typeface="微软雅黑" pitchFamily="34" charset="-122"/>
              </a:rPr>
              <a:t>   </a:t>
            </a:r>
          </a:p>
        </p:txBody>
      </p:sp>
      <p:sp>
        <p:nvSpPr>
          <p:cNvPr id="29702" name="文本框 99"/>
          <p:cNvSpPr txBox="1">
            <a:spLocks noChangeArrowheads="1"/>
          </p:cNvSpPr>
          <p:nvPr/>
        </p:nvSpPr>
        <p:spPr bwMode="auto">
          <a:xfrm>
            <a:off x="154575" y="104239"/>
            <a:ext cx="8983662"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zh-CN" sz="2800" b="1" dirty="0">
                <a:latin typeface="+mn-ea"/>
              </a:rPr>
              <a:t>4．在神学笼罩的黑暗中，随着欧洲封建社会的衰落和新兴资产阶级的产生，思想文化的巨人向愚昧和无知发起了挑战。这一挑战的先驱是(  </a:t>
            </a:r>
            <a:r>
              <a:rPr lang="en-US" altLang="zh-CN" sz="2800" b="1" dirty="0" smtClean="0">
                <a:latin typeface="+mn-ea"/>
              </a:rPr>
              <a:t>      </a:t>
            </a:r>
            <a:r>
              <a:rPr lang="zh-CN" altLang="zh-CN" sz="2800" b="1" dirty="0" smtClean="0">
                <a:latin typeface="+mn-ea"/>
              </a:rPr>
              <a:t> </a:t>
            </a:r>
            <a:r>
              <a:rPr lang="zh-CN" altLang="zh-CN" sz="2800" b="1" dirty="0">
                <a:latin typeface="+mn-ea"/>
              </a:rPr>
              <a:t>)</a:t>
            </a:r>
          </a:p>
          <a:p>
            <a:r>
              <a:rPr lang="zh-CN" altLang="zh-CN" sz="2800" b="1" dirty="0">
                <a:latin typeface="+mn-ea"/>
              </a:rPr>
              <a:t>A．伏尔泰  </a:t>
            </a:r>
            <a:r>
              <a:rPr lang="en-US" altLang="zh-CN" sz="2800" b="1" dirty="0" smtClean="0">
                <a:latin typeface="+mn-ea"/>
              </a:rPr>
              <a:t>          </a:t>
            </a:r>
            <a:r>
              <a:rPr lang="zh-CN" altLang="zh-CN" sz="2800" b="1" dirty="0" smtClean="0">
                <a:latin typeface="+mn-ea"/>
              </a:rPr>
              <a:t>B</a:t>
            </a:r>
            <a:r>
              <a:rPr lang="zh-CN" altLang="zh-CN" sz="2800" b="1" dirty="0">
                <a:latin typeface="+mn-ea"/>
              </a:rPr>
              <a:t>．但</a:t>
            </a:r>
            <a:r>
              <a:rPr lang="zh-CN" altLang="zh-CN" sz="2800" b="1" dirty="0" smtClean="0">
                <a:latin typeface="+mn-ea"/>
              </a:rPr>
              <a:t>丁</a:t>
            </a:r>
            <a:r>
              <a:rPr lang="en-US" altLang="zh-CN" sz="2800" b="1" dirty="0" smtClean="0">
                <a:latin typeface="+mn-ea"/>
              </a:rPr>
              <a:t>    </a:t>
            </a:r>
            <a:r>
              <a:rPr lang="en-US" altLang="zh-CN" sz="2800" b="1" dirty="0">
                <a:latin typeface="+mn-ea"/>
              </a:rPr>
              <a:t> </a:t>
            </a:r>
            <a:endParaRPr lang="en-US" altLang="zh-CN" sz="2800" b="1" dirty="0" smtClean="0">
              <a:latin typeface="+mn-ea"/>
            </a:endParaRPr>
          </a:p>
          <a:p>
            <a:r>
              <a:rPr lang="zh-CN" altLang="zh-CN" sz="2800" b="1" dirty="0" smtClean="0">
                <a:latin typeface="+mn-ea"/>
              </a:rPr>
              <a:t>C</a:t>
            </a:r>
            <a:r>
              <a:rPr lang="zh-CN" altLang="zh-CN" sz="2800" b="1" dirty="0">
                <a:latin typeface="+mn-ea"/>
              </a:rPr>
              <a:t>．达·芬奇 </a:t>
            </a:r>
            <a:r>
              <a:rPr lang="en-US" altLang="zh-CN" sz="2800" b="1" dirty="0" smtClean="0">
                <a:latin typeface="+mn-ea"/>
              </a:rPr>
              <a:t>         </a:t>
            </a:r>
            <a:r>
              <a:rPr lang="zh-CN" altLang="zh-CN" sz="2800" b="1" dirty="0" smtClean="0">
                <a:latin typeface="+mn-ea"/>
              </a:rPr>
              <a:t>D</a:t>
            </a:r>
            <a:r>
              <a:rPr lang="zh-CN" altLang="zh-CN" sz="2800" b="1" dirty="0">
                <a:latin typeface="+mn-ea"/>
              </a:rPr>
              <a:t>．莎士比亚</a:t>
            </a:r>
          </a:p>
          <a:p>
            <a:r>
              <a:rPr lang="en-US" altLang="zh-CN" sz="2800" b="1" dirty="0">
                <a:latin typeface="+mn-ea"/>
              </a:rPr>
              <a:t>5.</a:t>
            </a:r>
            <a:r>
              <a:rPr lang="zh-CN" altLang="zh-CN" sz="2800" b="1" dirty="0">
                <a:latin typeface="+mn-ea"/>
              </a:rPr>
              <a:t>文艺复兴伊始，有一部文学作品描写了人类战胜邪恶，到达人生真善美境界和实现理想社会的故事，抨击了天主教会的种种罪恶，谴责了统治阶级的腐败和贪婪。这部作品是(   </a:t>
            </a:r>
            <a:r>
              <a:rPr lang="zh-CN" altLang="zh-CN" sz="2800" b="1" dirty="0" smtClean="0">
                <a:latin typeface="+mn-ea"/>
              </a:rPr>
              <a:t>)</a:t>
            </a:r>
            <a:r>
              <a:rPr lang="en-US" altLang="zh-CN" sz="2800" b="1" dirty="0" smtClean="0">
                <a:latin typeface="+mn-ea"/>
              </a:rPr>
              <a:t> </a:t>
            </a:r>
          </a:p>
          <a:p>
            <a:r>
              <a:rPr lang="zh-CN" altLang="zh-CN" sz="2800" b="1" dirty="0" smtClean="0">
                <a:latin typeface="+mn-ea"/>
              </a:rPr>
              <a:t>A</a:t>
            </a:r>
            <a:r>
              <a:rPr lang="zh-CN" altLang="zh-CN" sz="2800" b="1" dirty="0">
                <a:latin typeface="+mn-ea"/>
              </a:rPr>
              <a:t>．</a:t>
            </a:r>
            <a:r>
              <a:rPr lang="zh-CN" altLang="zh-CN" sz="2800" b="1" dirty="0" smtClean="0">
                <a:latin typeface="+mn-ea"/>
              </a:rPr>
              <a:t>《神曲》</a:t>
            </a:r>
            <a:r>
              <a:rPr lang="en-US" altLang="zh-CN" sz="2800" b="1" dirty="0" smtClean="0">
                <a:latin typeface="+mn-ea"/>
              </a:rPr>
              <a:t>           </a:t>
            </a:r>
            <a:r>
              <a:rPr lang="zh-CN" altLang="zh-CN" sz="2800" b="1" dirty="0" smtClean="0">
                <a:latin typeface="+mn-ea"/>
              </a:rPr>
              <a:t>B</a:t>
            </a:r>
            <a:r>
              <a:rPr lang="zh-CN" altLang="zh-CN" sz="2800" b="1" dirty="0">
                <a:latin typeface="+mn-ea"/>
              </a:rPr>
              <a:t>．</a:t>
            </a:r>
            <a:r>
              <a:rPr lang="zh-CN" altLang="zh-CN" sz="2800" b="1" dirty="0" smtClean="0">
                <a:latin typeface="+mn-ea"/>
              </a:rPr>
              <a:t>《圣经》</a:t>
            </a:r>
            <a:endParaRPr lang="en-US" altLang="zh-CN" sz="2800" b="1" dirty="0" smtClean="0">
              <a:latin typeface="+mn-ea"/>
            </a:endParaRPr>
          </a:p>
          <a:p>
            <a:r>
              <a:rPr lang="zh-CN" altLang="zh-CN" sz="2800" b="1" dirty="0" smtClean="0">
                <a:latin typeface="+mn-ea"/>
              </a:rPr>
              <a:t>C</a:t>
            </a:r>
            <a:r>
              <a:rPr lang="zh-CN" altLang="zh-CN" sz="2800" b="1" dirty="0">
                <a:latin typeface="+mn-ea"/>
              </a:rPr>
              <a:t>．</a:t>
            </a:r>
            <a:r>
              <a:rPr lang="zh-CN" altLang="zh-CN" sz="2800" b="1" dirty="0" smtClean="0">
                <a:latin typeface="+mn-ea"/>
              </a:rPr>
              <a:t>《最后的晚餐》</a:t>
            </a:r>
            <a:r>
              <a:rPr lang="en-US" altLang="zh-CN" sz="2800" b="1" dirty="0" smtClean="0">
                <a:latin typeface="+mn-ea"/>
              </a:rPr>
              <a:t>     </a:t>
            </a:r>
            <a:r>
              <a:rPr lang="zh-CN" altLang="zh-CN" sz="2800" b="1" dirty="0" smtClean="0">
                <a:latin typeface="+mn-ea"/>
              </a:rPr>
              <a:t>D</a:t>
            </a:r>
            <a:r>
              <a:rPr lang="zh-CN" altLang="zh-CN" sz="2800" b="1" dirty="0">
                <a:latin typeface="+mn-ea"/>
              </a:rPr>
              <a:t>．</a:t>
            </a:r>
            <a:r>
              <a:rPr lang="zh-CN" altLang="zh-CN" sz="2800" b="1" dirty="0" smtClean="0">
                <a:latin typeface="+mn-ea"/>
              </a:rPr>
              <a:t>《哈姆雷特》</a:t>
            </a:r>
            <a:endParaRPr lang="zh-CN" altLang="zh-CN" sz="2800" b="1" dirty="0">
              <a:latin typeface="+mn-ea"/>
            </a:endParaRPr>
          </a:p>
        </p:txBody>
      </p:sp>
      <p:sp>
        <p:nvSpPr>
          <p:cNvPr id="2" name="文本框 1"/>
          <p:cNvSpPr txBox="1">
            <a:spLocks noChangeArrowheads="1"/>
          </p:cNvSpPr>
          <p:nvPr/>
        </p:nvSpPr>
        <p:spPr bwMode="auto">
          <a:xfrm>
            <a:off x="5777973" y="699542"/>
            <a:ext cx="4111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5400" b="1" dirty="0">
                <a:solidFill>
                  <a:srgbClr val="FF0000"/>
                </a:solidFill>
                <a:latin typeface="微软雅黑" pitchFamily="34" charset="-122"/>
                <a:ea typeface="微软雅黑" pitchFamily="34" charset="-122"/>
              </a:rPr>
              <a:t>B</a:t>
            </a:r>
          </a:p>
        </p:txBody>
      </p:sp>
      <p:sp>
        <p:nvSpPr>
          <p:cNvPr id="3" name="文本框 2"/>
          <p:cNvSpPr txBox="1">
            <a:spLocks noChangeArrowheads="1"/>
          </p:cNvSpPr>
          <p:nvPr/>
        </p:nvSpPr>
        <p:spPr bwMode="auto">
          <a:xfrm>
            <a:off x="2555776" y="3435846"/>
            <a:ext cx="4111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5400" b="1" dirty="0" smtClean="0">
                <a:solidFill>
                  <a:srgbClr val="FF0000"/>
                </a:solidFill>
                <a:latin typeface="微软雅黑" pitchFamily="34" charset="-122"/>
                <a:ea typeface="微软雅黑" pitchFamily="34" charset="-122"/>
              </a:rPr>
              <a:t>A</a:t>
            </a:r>
            <a:endParaRPr lang="en-US" altLang="zh-CN" sz="54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653652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771550"/>
            <a:ext cx="8280920" cy="3539430"/>
          </a:xfrm>
          <a:prstGeom prst="rect">
            <a:avLst/>
          </a:prstGeom>
        </p:spPr>
        <p:txBody>
          <a:bodyPr wrap="square">
            <a:spAutoFit/>
          </a:bodyPr>
          <a:lstStyle/>
          <a:p>
            <a:r>
              <a:rPr lang="en-US" altLang="zh-CN" sz="2800" b="1" dirty="0">
                <a:latin typeface="+mn-ea"/>
              </a:rPr>
              <a:t>6.“</a:t>
            </a:r>
            <a:r>
              <a:rPr lang="zh-CN" altLang="en-US" sz="2800" b="1" dirty="0">
                <a:latin typeface="+mn-ea"/>
              </a:rPr>
              <a:t>文艺复兴时期，人们对文学、艺术等方面的巨大成就极为欢欣。他们认为这是一次精神的新生，而不是像花开花落那样，只是周而复始的重复。”文艺复兴是一次“精神的新生”，是因为</a:t>
            </a:r>
            <a:r>
              <a:rPr lang="en-US" altLang="zh-CN" sz="2800" b="1" dirty="0">
                <a:latin typeface="+mn-ea"/>
              </a:rPr>
              <a:t>(     )</a:t>
            </a:r>
          </a:p>
          <a:p>
            <a:r>
              <a:rPr lang="en-US" altLang="zh-CN" sz="2800" b="1" dirty="0">
                <a:latin typeface="+mn-ea"/>
              </a:rPr>
              <a:t>A</a:t>
            </a:r>
            <a:r>
              <a:rPr lang="zh-CN" altLang="en-US" sz="2800" b="1" dirty="0">
                <a:latin typeface="+mn-ea"/>
              </a:rPr>
              <a:t>．全面复兴了古代希腊罗马</a:t>
            </a:r>
            <a:r>
              <a:rPr lang="zh-CN" altLang="en-US" sz="2800" b="1" dirty="0" smtClean="0">
                <a:latin typeface="+mn-ea"/>
              </a:rPr>
              <a:t>文化</a:t>
            </a:r>
            <a:endParaRPr lang="en-US" altLang="zh-CN" sz="2800" b="1" dirty="0" smtClean="0">
              <a:latin typeface="+mn-ea"/>
            </a:endParaRPr>
          </a:p>
          <a:p>
            <a:r>
              <a:rPr lang="en-US" altLang="zh-CN" sz="2800" b="1" dirty="0" smtClean="0">
                <a:latin typeface="+mn-ea"/>
              </a:rPr>
              <a:t>B</a:t>
            </a:r>
            <a:r>
              <a:rPr lang="zh-CN" altLang="en-US" sz="2800" b="1" dirty="0">
                <a:latin typeface="+mn-ea"/>
              </a:rPr>
              <a:t>．几乎蔓延到了西欧所有国家</a:t>
            </a:r>
          </a:p>
          <a:p>
            <a:r>
              <a:rPr lang="en-US" altLang="zh-CN" sz="2800" b="1" dirty="0">
                <a:latin typeface="+mn-ea"/>
              </a:rPr>
              <a:t>C</a:t>
            </a:r>
            <a:r>
              <a:rPr lang="zh-CN" altLang="en-US" sz="2800" b="1" dirty="0">
                <a:latin typeface="+mn-ea"/>
              </a:rPr>
              <a:t>．是资产阶级的思想</a:t>
            </a:r>
            <a:r>
              <a:rPr lang="zh-CN" altLang="en-US" sz="2800" b="1" dirty="0" smtClean="0">
                <a:latin typeface="+mn-ea"/>
              </a:rPr>
              <a:t>解放运动</a:t>
            </a:r>
            <a:endParaRPr lang="en-US" altLang="zh-CN" sz="2800" b="1" dirty="0" smtClean="0">
              <a:latin typeface="+mn-ea"/>
            </a:endParaRPr>
          </a:p>
          <a:p>
            <a:r>
              <a:rPr lang="en-US" altLang="zh-CN" sz="2800" b="1" dirty="0" smtClean="0">
                <a:latin typeface="+mn-ea"/>
              </a:rPr>
              <a:t>D</a:t>
            </a:r>
            <a:r>
              <a:rPr lang="zh-CN" altLang="en-US" sz="2800" b="1" dirty="0">
                <a:latin typeface="+mn-ea"/>
              </a:rPr>
              <a:t>．为法国大革命提供了思想武器</a:t>
            </a:r>
          </a:p>
        </p:txBody>
      </p:sp>
      <p:sp>
        <p:nvSpPr>
          <p:cNvPr id="3" name="文本框 3"/>
          <p:cNvSpPr txBox="1">
            <a:spLocks noChangeArrowheads="1"/>
          </p:cNvSpPr>
          <p:nvPr/>
        </p:nvSpPr>
        <p:spPr bwMode="auto">
          <a:xfrm flipH="1">
            <a:off x="7308304" y="1923678"/>
            <a:ext cx="5873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en-US" altLang="zh-CN" sz="5400" b="1" dirty="0">
                <a:solidFill>
                  <a:srgbClr val="FF0000"/>
                </a:solidFill>
                <a:latin typeface="微软雅黑" pitchFamily="34" charset="-122"/>
                <a:ea typeface="微软雅黑" pitchFamily="34" charset="-122"/>
              </a:rPr>
              <a:t>C</a:t>
            </a:r>
          </a:p>
        </p:txBody>
      </p:sp>
    </p:spTree>
    <p:extLst>
      <p:ext uri="{BB962C8B-B14F-4D97-AF65-F5344CB8AC3E}">
        <p14:creationId xmlns:p14="http://schemas.microsoft.com/office/powerpoint/2010/main" val="284489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4356"/>
          <p:cNvSpPr>
            <a:spLocks noChangeArrowheads="1"/>
          </p:cNvSpPr>
          <p:nvPr/>
        </p:nvSpPr>
        <p:spPr bwMode="auto">
          <a:xfrm>
            <a:off x="0" y="762001"/>
            <a:ext cx="9144000" cy="1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600"/>
          </a:p>
        </p:txBody>
      </p:sp>
      <p:sp>
        <p:nvSpPr>
          <p:cNvPr id="39940" name="文本框 1"/>
          <p:cNvSpPr txBox="1">
            <a:spLocks noChangeArrowheads="1"/>
          </p:cNvSpPr>
          <p:nvPr/>
        </p:nvSpPr>
        <p:spPr bwMode="auto">
          <a:xfrm>
            <a:off x="170739" y="339502"/>
            <a:ext cx="8985250" cy="4478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3800"/>
              </a:lnSpc>
            </a:pPr>
            <a:r>
              <a:rPr lang="en-US" altLang="zh-CN" sz="2800" b="1" dirty="0" smtClean="0">
                <a:latin typeface="+mn-ea"/>
              </a:rPr>
              <a:t>7. 14</a:t>
            </a:r>
            <a:r>
              <a:rPr lang="zh-CN" altLang="en-US" sz="2800" b="1" dirty="0" smtClean="0">
                <a:latin typeface="+mn-ea"/>
              </a:rPr>
              <a:t>世纪中叶，欧洲思想文化领域开始摆脱宗教束缚，关注现世人生，追求个性自由。这一转变起源于（　　）</a:t>
            </a:r>
          </a:p>
          <a:p>
            <a:pPr>
              <a:lnSpc>
                <a:spcPts val="3800"/>
              </a:lnSpc>
            </a:pPr>
            <a:r>
              <a:rPr lang="en-US" altLang="zh-CN" sz="2800" b="1" dirty="0" smtClean="0">
                <a:latin typeface="+mn-ea"/>
              </a:rPr>
              <a:t>A</a:t>
            </a:r>
            <a:r>
              <a:rPr lang="zh-CN" altLang="en-US" sz="2800" b="1" dirty="0">
                <a:latin typeface="+mn-ea"/>
              </a:rPr>
              <a:t>．意大利　　</a:t>
            </a:r>
            <a:r>
              <a:rPr lang="en-US" altLang="zh-CN" sz="2800" b="1" dirty="0">
                <a:latin typeface="+mn-ea"/>
              </a:rPr>
              <a:t>B</a:t>
            </a:r>
            <a:r>
              <a:rPr lang="zh-CN" altLang="en-US" sz="2800" b="1" dirty="0">
                <a:latin typeface="+mn-ea"/>
              </a:rPr>
              <a:t>．法国　　</a:t>
            </a:r>
            <a:r>
              <a:rPr lang="en-US" altLang="zh-CN" sz="2800" b="1" dirty="0">
                <a:latin typeface="+mn-ea"/>
              </a:rPr>
              <a:t>C</a:t>
            </a:r>
            <a:r>
              <a:rPr lang="zh-CN" altLang="en-US" sz="2800" b="1" dirty="0">
                <a:latin typeface="+mn-ea"/>
              </a:rPr>
              <a:t>．英国　　</a:t>
            </a:r>
            <a:r>
              <a:rPr lang="en-US" altLang="zh-CN" sz="2800" b="1" dirty="0">
                <a:latin typeface="+mn-ea"/>
              </a:rPr>
              <a:t>D</a:t>
            </a:r>
            <a:r>
              <a:rPr lang="zh-CN" altLang="en-US" sz="2800" b="1" dirty="0">
                <a:latin typeface="+mn-ea"/>
              </a:rPr>
              <a:t>．西班牙</a:t>
            </a:r>
          </a:p>
          <a:p>
            <a:pPr>
              <a:lnSpc>
                <a:spcPts val="3800"/>
              </a:lnSpc>
            </a:pPr>
            <a:endParaRPr lang="en-US" altLang="zh-CN" sz="2800" b="1" dirty="0" smtClean="0">
              <a:latin typeface="+mn-ea"/>
            </a:endParaRPr>
          </a:p>
          <a:p>
            <a:pPr>
              <a:lnSpc>
                <a:spcPts val="3800"/>
              </a:lnSpc>
            </a:pPr>
            <a:r>
              <a:rPr lang="en-US" altLang="zh-CN" sz="2800" b="1" dirty="0" smtClean="0">
                <a:latin typeface="+mn-ea"/>
              </a:rPr>
              <a:t>8</a:t>
            </a:r>
            <a:r>
              <a:rPr lang="en-US" altLang="zh-CN" sz="2800" b="1" dirty="0">
                <a:latin typeface="+mn-ea"/>
              </a:rPr>
              <a:t>.</a:t>
            </a:r>
            <a:r>
              <a:rPr lang="zh-CN" altLang="en-US" sz="2800" b="1" dirty="0">
                <a:latin typeface="+mn-ea"/>
              </a:rPr>
              <a:t>史学家布克哈特评价一场运动时说：“由信仰、幻想和幼稚偏见织成的神学面纱最先在意大利烟消云散了。”他评价的是（　　）</a:t>
            </a:r>
          </a:p>
          <a:p>
            <a:pPr>
              <a:lnSpc>
                <a:spcPts val="3800"/>
              </a:lnSpc>
            </a:pPr>
            <a:r>
              <a:rPr lang="en-US" altLang="zh-CN" sz="2800" b="1" dirty="0">
                <a:latin typeface="+mn-ea"/>
              </a:rPr>
              <a:t>A</a:t>
            </a:r>
            <a:r>
              <a:rPr lang="zh-CN" altLang="en-US" sz="2800" b="1" dirty="0">
                <a:latin typeface="+mn-ea"/>
              </a:rPr>
              <a:t>．新航路的开辟　　　</a:t>
            </a:r>
            <a:r>
              <a:rPr lang="en-US" altLang="zh-CN" sz="2800" b="1" dirty="0">
                <a:latin typeface="+mn-ea"/>
              </a:rPr>
              <a:t>B</a:t>
            </a:r>
            <a:r>
              <a:rPr lang="zh-CN" altLang="en-US" sz="2800" b="1" dirty="0">
                <a:latin typeface="+mn-ea"/>
              </a:rPr>
              <a:t>．宗教改革</a:t>
            </a:r>
          </a:p>
          <a:p>
            <a:pPr>
              <a:lnSpc>
                <a:spcPts val="3800"/>
              </a:lnSpc>
            </a:pPr>
            <a:r>
              <a:rPr lang="en-US" altLang="zh-CN" sz="2800" b="1" dirty="0">
                <a:latin typeface="+mn-ea"/>
              </a:rPr>
              <a:t>C</a:t>
            </a:r>
            <a:r>
              <a:rPr lang="zh-CN" altLang="en-US" sz="2800" b="1" dirty="0">
                <a:latin typeface="+mn-ea"/>
              </a:rPr>
              <a:t>．文艺复兴　　　　　</a:t>
            </a:r>
            <a:r>
              <a:rPr lang="en-US" altLang="zh-CN" sz="2800" b="1" dirty="0">
                <a:latin typeface="+mn-ea"/>
              </a:rPr>
              <a:t>D</a:t>
            </a:r>
            <a:r>
              <a:rPr lang="zh-CN" altLang="en-US" sz="2800" b="1" dirty="0">
                <a:latin typeface="+mn-ea"/>
              </a:rPr>
              <a:t>．启蒙运动</a:t>
            </a:r>
          </a:p>
        </p:txBody>
      </p:sp>
      <p:sp>
        <p:nvSpPr>
          <p:cNvPr id="2" name="文本框 1"/>
          <p:cNvSpPr txBox="1"/>
          <p:nvPr/>
        </p:nvSpPr>
        <p:spPr>
          <a:xfrm>
            <a:off x="8059737" y="627534"/>
            <a:ext cx="923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0" hangingPunct="0">
              <a:defRPr sz="5400" b="1">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noProof="1"/>
              <a:t>Ａ</a:t>
            </a:r>
          </a:p>
        </p:txBody>
      </p:sp>
      <p:sp>
        <p:nvSpPr>
          <p:cNvPr id="3" name="文本框 2"/>
          <p:cNvSpPr txBox="1"/>
          <p:nvPr/>
        </p:nvSpPr>
        <p:spPr>
          <a:xfrm>
            <a:off x="2339752" y="3050190"/>
            <a:ext cx="923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0" hangingPunct="0">
              <a:defRPr sz="5400" b="1">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noProof="1"/>
              <a:t>Ｃ　</a:t>
            </a:r>
          </a:p>
        </p:txBody>
      </p:sp>
    </p:spTree>
    <p:extLst>
      <p:ext uri="{BB962C8B-B14F-4D97-AF65-F5344CB8AC3E}">
        <p14:creationId xmlns:p14="http://schemas.microsoft.com/office/powerpoint/2010/main" val="726776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
          <p:cNvSpPr txBox="1">
            <a:spLocks noChangeArrowheads="1"/>
          </p:cNvSpPr>
          <p:nvPr/>
        </p:nvSpPr>
        <p:spPr bwMode="auto">
          <a:xfrm>
            <a:off x="158750" y="159544"/>
            <a:ext cx="8824913"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dirty="0">
                <a:latin typeface="+mn-ea"/>
              </a:rPr>
              <a:t>9.</a:t>
            </a:r>
            <a:r>
              <a:rPr lang="zh-CN" altLang="en-US" sz="2800" b="1" dirty="0">
                <a:latin typeface="+mn-ea"/>
              </a:rPr>
              <a:t>文艺复兴“是一场人类相信自己有能力驾驭自然并通过自己努力完善自身的世俗运动”。该运动的背景是</a:t>
            </a:r>
            <a:r>
              <a:rPr lang="en-US" altLang="zh-CN" sz="2800" b="1" dirty="0">
                <a:latin typeface="+mn-ea"/>
              </a:rPr>
              <a:t>(</a:t>
            </a:r>
            <a:r>
              <a:rPr lang="zh-CN" altLang="en-US" sz="2800" b="1" dirty="0">
                <a:latin typeface="+mn-ea"/>
              </a:rPr>
              <a:t>　　</a:t>
            </a:r>
            <a:r>
              <a:rPr lang="en-US" altLang="zh-CN" sz="2800" b="1" dirty="0">
                <a:latin typeface="+mn-ea"/>
              </a:rPr>
              <a:t>) </a:t>
            </a:r>
          </a:p>
          <a:p>
            <a:pPr>
              <a:lnSpc>
                <a:spcPct val="150000"/>
              </a:lnSpc>
            </a:pPr>
            <a:r>
              <a:rPr lang="en-US" altLang="zh-CN" sz="2800" b="1" dirty="0" smtClean="0">
                <a:latin typeface="+mn-ea"/>
              </a:rPr>
              <a:t>A</a:t>
            </a:r>
            <a:r>
              <a:rPr lang="en-US" altLang="zh-CN" sz="2800" b="1" dirty="0">
                <a:latin typeface="+mn-ea"/>
              </a:rPr>
              <a:t>.</a:t>
            </a:r>
            <a:r>
              <a:rPr lang="zh-CN" altLang="en-US" sz="2800" b="1" dirty="0">
                <a:latin typeface="+mn-ea"/>
              </a:rPr>
              <a:t>启蒙运动的兴起</a:t>
            </a:r>
          </a:p>
          <a:p>
            <a:pPr>
              <a:lnSpc>
                <a:spcPct val="150000"/>
              </a:lnSpc>
            </a:pPr>
            <a:r>
              <a:rPr lang="en-US" altLang="zh-CN" sz="2800" b="1" dirty="0">
                <a:latin typeface="+mn-ea"/>
              </a:rPr>
              <a:t>B.</a:t>
            </a:r>
            <a:r>
              <a:rPr lang="zh-CN" altLang="en-US" sz="2800" b="1" dirty="0">
                <a:latin typeface="+mn-ea"/>
              </a:rPr>
              <a:t>欧洲资本主义萌芽的出现</a:t>
            </a:r>
          </a:p>
          <a:p>
            <a:pPr>
              <a:lnSpc>
                <a:spcPct val="150000"/>
              </a:lnSpc>
            </a:pPr>
            <a:r>
              <a:rPr lang="en-US" altLang="zh-CN" sz="2800" b="1" dirty="0">
                <a:latin typeface="+mn-ea"/>
              </a:rPr>
              <a:t>C.</a:t>
            </a:r>
            <a:r>
              <a:rPr lang="zh-CN" altLang="en-US" sz="2800" b="1" dirty="0">
                <a:latin typeface="+mn-ea"/>
              </a:rPr>
              <a:t>新航路的开辟</a:t>
            </a:r>
          </a:p>
          <a:p>
            <a:pPr>
              <a:lnSpc>
                <a:spcPct val="150000"/>
              </a:lnSpc>
            </a:pPr>
            <a:r>
              <a:rPr lang="en-US" altLang="zh-CN" sz="2800" b="1" dirty="0">
                <a:latin typeface="+mn-ea"/>
              </a:rPr>
              <a:t>D.</a:t>
            </a:r>
            <a:r>
              <a:rPr lang="zh-CN" altLang="en-US" sz="2800" b="1" dirty="0">
                <a:latin typeface="+mn-ea"/>
              </a:rPr>
              <a:t>工业革命的爆发</a:t>
            </a:r>
          </a:p>
        </p:txBody>
      </p:sp>
      <p:sp>
        <p:nvSpPr>
          <p:cNvPr id="2" name="文本框 1"/>
          <p:cNvSpPr txBox="1"/>
          <p:nvPr/>
        </p:nvSpPr>
        <p:spPr>
          <a:xfrm>
            <a:off x="395536" y="1347614"/>
            <a:ext cx="923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0" hangingPunct="0">
              <a:defRPr sz="5400" b="1">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noProof="1"/>
              <a:t>Ｂ　</a:t>
            </a:r>
          </a:p>
        </p:txBody>
      </p:sp>
    </p:spTree>
    <p:extLst>
      <p:ext uri="{BB962C8B-B14F-4D97-AF65-F5344CB8AC3E}">
        <p14:creationId xmlns:p14="http://schemas.microsoft.com/office/powerpoint/2010/main" val="6253589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1"/>
          <p:cNvSpPr txBox="1">
            <a:spLocks noChangeArrowheads="1"/>
          </p:cNvSpPr>
          <p:nvPr/>
        </p:nvSpPr>
        <p:spPr bwMode="auto">
          <a:xfrm>
            <a:off x="158750" y="339502"/>
            <a:ext cx="8824913" cy="458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3500"/>
              </a:lnSpc>
            </a:pPr>
            <a:r>
              <a:rPr lang="en-US" altLang="zh-CN" sz="2600" b="1" dirty="0">
                <a:latin typeface="+mn-ea"/>
              </a:rPr>
              <a:t>10.</a:t>
            </a:r>
            <a:r>
              <a:rPr lang="zh-CN" altLang="en-US" sz="2600" b="1" dirty="0">
                <a:latin typeface="+mn-ea"/>
              </a:rPr>
              <a:t>文艺复兴时期，在文学界涌现大量巨人，其中被称为文艺复兴“文学三杰”的是（　　）</a:t>
            </a:r>
          </a:p>
          <a:p>
            <a:pPr>
              <a:lnSpc>
                <a:spcPts val="3500"/>
              </a:lnSpc>
            </a:pPr>
            <a:r>
              <a:rPr lang="en-US" altLang="zh-CN" sz="2600" b="1" dirty="0">
                <a:latin typeface="+mn-ea"/>
              </a:rPr>
              <a:t>①</a:t>
            </a:r>
            <a:r>
              <a:rPr lang="zh-CN" altLang="en-US" sz="2600" b="1" dirty="0">
                <a:latin typeface="+mn-ea"/>
              </a:rPr>
              <a:t>但丁　</a:t>
            </a:r>
            <a:r>
              <a:rPr lang="en-US" altLang="zh-CN" sz="2600" b="1" dirty="0">
                <a:latin typeface="+mn-ea"/>
              </a:rPr>
              <a:t>②</a:t>
            </a:r>
            <a:r>
              <a:rPr lang="zh-CN" altLang="en-US" sz="2600" b="1" dirty="0">
                <a:latin typeface="+mn-ea"/>
              </a:rPr>
              <a:t>莎士比亚　</a:t>
            </a:r>
            <a:r>
              <a:rPr lang="en-US" altLang="zh-CN" sz="2600" b="1" dirty="0">
                <a:latin typeface="+mn-ea"/>
              </a:rPr>
              <a:t>③</a:t>
            </a:r>
            <a:r>
              <a:rPr lang="zh-CN" altLang="en-US" sz="2600" b="1" dirty="0">
                <a:latin typeface="+mn-ea"/>
              </a:rPr>
              <a:t>彼特拉克　</a:t>
            </a:r>
            <a:r>
              <a:rPr lang="en-US" altLang="zh-CN" sz="2600" b="1" dirty="0">
                <a:latin typeface="+mn-ea"/>
              </a:rPr>
              <a:t>④</a:t>
            </a:r>
            <a:r>
              <a:rPr lang="zh-CN" altLang="en-US" sz="2600" b="1" dirty="0">
                <a:latin typeface="+mn-ea"/>
              </a:rPr>
              <a:t>薄伽丘</a:t>
            </a:r>
          </a:p>
          <a:p>
            <a:pPr>
              <a:lnSpc>
                <a:spcPts val="3500"/>
              </a:lnSpc>
            </a:pPr>
            <a:r>
              <a:rPr lang="en-US" altLang="zh-CN" sz="2600" b="1" dirty="0">
                <a:latin typeface="+mn-ea"/>
              </a:rPr>
              <a:t>A. ①②③</a:t>
            </a:r>
            <a:r>
              <a:rPr lang="zh-CN" altLang="en-US" sz="2600" b="1" dirty="0">
                <a:latin typeface="+mn-ea"/>
              </a:rPr>
              <a:t>　　</a:t>
            </a:r>
            <a:r>
              <a:rPr lang="en-US" altLang="zh-CN" sz="2600" b="1" dirty="0">
                <a:latin typeface="+mn-ea"/>
              </a:rPr>
              <a:t>B. ①②④</a:t>
            </a:r>
            <a:r>
              <a:rPr lang="zh-CN" altLang="en-US" sz="2600" b="1" dirty="0">
                <a:latin typeface="+mn-ea"/>
              </a:rPr>
              <a:t>　　</a:t>
            </a:r>
            <a:r>
              <a:rPr lang="en-US" altLang="zh-CN" sz="2600" b="1" dirty="0">
                <a:latin typeface="+mn-ea"/>
              </a:rPr>
              <a:t>C. ①③④</a:t>
            </a:r>
            <a:r>
              <a:rPr lang="zh-CN" altLang="en-US" sz="2600" b="1" dirty="0">
                <a:latin typeface="+mn-ea"/>
              </a:rPr>
              <a:t>　　</a:t>
            </a:r>
            <a:r>
              <a:rPr lang="en-US" altLang="zh-CN" sz="2600" b="1" dirty="0">
                <a:latin typeface="+mn-ea"/>
              </a:rPr>
              <a:t>D.②③④</a:t>
            </a:r>
          </a:p>
          <a:p>
            <a:pPr>
              <a:lnSpc>
                <a:spcPts val="3500"/>
              </a:lnSpc>
            </a:pPr>
            <a:endParaRPr lang="en-US" altLang="zh-CN" sz="2600" b="1" dirty="0" smtClean="0">
              <a:latin typeface="+mn-ea"/>
            </a:endParaRPr>
          </a:p>
          <a:p>
            <a:pPr>
              <a:lnSpc>
                <a:spcPts val="3500"/>
              </a:lnSpc>
            </a:pPr>
            <a:r>
              <a:rPr lang="en-US" altLang="zh-CN" sz="2600" b="1" dirty="0" smtClean="0">
                <a:latin typeface="+mn-ea"/>
              </a:rPr>
              <a:t>11</a:t>
            </a:r>
            <a:r>
              <a:rPr lang="en-US" altLang="zh-CN" sz="2600" b="1" dirty="0">
                <a:latin typeface="+mn-ea"/>
              </a:rPr>
              <a:t>.</a:t>
            </a:r>
            <a:r>
              <a:rPr lang="zh-CN" altLang="en-US" sz="2600" b="1" dirty="0">
                <a:latin typeface="+mn-ea"/>
              </a:rPr>
              <a:t>文艺复兴时期，出现一大批文学界、艺术界巨人。这些巨人有（　　）</a:t>
            </a:r>
          </a:p>
          <a:p>
            <a:pPr>
              <a:lnSpc>
                <a:spcPts val="3500"/>
              </a:lnSpc>
            </a:pPr>
            <a:r>
              <a:rPr lang="en-US" altLang="zh-CN" sz="2600" b="1" dirty="0">
                <a:latin typeface="+mn-ea"/>
              </a:rPr>
              <a:t>①</a:t>
            </a:r>
            <a:r>
              <a:rPr lang="zh-CN" altLang="en-US" sz="2600" b="1" dirty="0">
                <a:latin typeface="+mn-ea"/>
              </a:rPr>
              <a:t>但丁　</a:t>
            </a:r>
            <a:r>
              <a:rPr lang="en-US" altLang="zh-CN" sz="2600" b="1" dirty="0">
                <a:latin typeface="+mn-ea"/>
              </a:rPr>
              <a:t>②</a:t>
            </a:r>
            <a:r>
              <a:rPr lang="zh-CN" altLang="en-US" sz="2600" b="1" dirty="0">
                <a:latin typeface="+mn-ea"/>
              </a:rPr>
              <a:t>爱迪生　</a:t>
            </a:r>
            <a:r>
              <a:rPr lang="en-US" altLang="zh-CN" sz="2600" b="1" dirty="0">
                <a:latin typeface="+mn-ea"/>
              </a:rPr>
              <a:t>③</a:t>
            </a:r>
            <a:r>
              <a:rPr lang="zh-CN" altLang="en-US" sz="2600" b="1" dirty="0">
                <a:latin typeface="+mn-ea"/>
              </a:rPr>
              <a:t>达</a:t>
            </a:r>
            <a:r>
              <a:rPr lang="en-US" altLang="zh-CN" sz="2600" b="1" dirty="0">
                <a:latin typeface="+mn-ea"/>
              </a:rPr>
              <a:t>·</a:t>
            </a:r>
            <a:r>
              <a:rPr lang="zh-CN" altLang="en-US" sz="2600" b="1" dirty="0">
                <a:latin typeface="+mn-ea"/>
              </a:rPr>
              <a:t>芬奇　</a:t>
            </a:r>
            <a:r>
              <a:rPr lang="en-US" altLang="zh-CN" sz="2600" b="1" dirty="0">
                <a:latin typeface="+mn-ea"/>
              </a:rPr>
              <a:t>④</a:t>
            </a:r>
            <a:r>
              <a:rPr lang="zh-CN" altLang="en-US" sz="2600" b="1" dirty="0">
                <a:latin typeface="+mn-ea"/>
              </a:rPr>
              <a:t>莎士比亚</a:t>
            </a:r>
          </a:p>
          <a:p>
            <a:pPr>
              <a:lnSpc>
                <a:spcPts val="3500"/>
              </a:lnSpc>
            </a:pPr>
            <a:r>
              <a:rPr lang="en-US" altLang="zh-CN" sz="2600" b="1" dirty="0">
                <a:latin typeface="+mn-ea"/>
              </a:rPr>
              <a:t>A</a:t>
            </a:r>
            <a:r>
              <a:rPr lang="zh-CN" altLang="en-US" sz="2600" b="1" dirty="0">
                <a:latin typeface="+mn-ea"/>
              </a:rPr>
              <a:t>．</a:t>
            </a:r>
            <a:r>
              <a:rPr lang="en-US" altLang="zh-CN" sz="2600" b="1" dirty="0">
                <a:latin typeface="+mn-ea"/>
              </a:rPr>
              <a:t>①②④</a:t>
            </a:r>
            <a:r>
              <a:rPr lang="zh-CN" altLang="en-US" sz="2600" b="1" dirty="0">
                <a:latin typeface="+mn-ea"/>
              </a:rPr>
              <a:t>　　</a:t>
            </a:r>
            <a:r>
              <a:rPr lang="zh-CN" altLang="en-US" sz="2600" b="1" dirty="0" smtClean="0">
                <a:latin typeface="+mn-ea"/>
              </a:rPr>
              <a:t>         </a:t>
            </a:r>
            <a:r>
              <a:rPr lang="en-US" altLang="zh-CN" sz="2600" b="1" dirty="0" smtClean="0">
                <a:latin typeface="+mn-ea"/>
              </a:rPr>
              <a:t>B</a:t>
            </a:r>
            <a:r>
              <a:rPr lang="zh-CN" altLang="en-US" sz="2600" b="1" dirty="0">
                <a:latin typeface="+mn-ea"/>
              </a:rPr>
              <a:t>．</a:t>
            </a:r>
            <a:r>
              <a:rPr lang="en-US" altLang="zh-CN" sz="2600" b="1" dirty="0">
                <a:latin typeface="+mn-ea"/>
              </a:rPr>
              <a:t>②③</a:t>
            </a:r>
          </a:p>
          <a:p>
            <a:pPr>
              <a:lnSpc>
                <a:spcPts val="3500"/>
              </a:lnSpc>
            </a:pPr>
            <a:r>
              <a:rPr lang="en-US" altLang="zh-CN" sz="2600" b="1" dirty="0">
                <a:latin typeface="+mn-ea"/>
              </a:rPr>
              <a:t>C</a:t>
            </a:r>
            <a:r>
              <a:rPr lang="zh-CN" altLang="en-US" sz="2600" b="1" dirty="0">
                <a:latin typeface="+mn-ea"/>
              </a:rPr>
              <a:t>．</a:t>
            </a:r>
            <a:r>
              <a:rPr lang="en-US" altLang="zh-CN" sz="2600" b="1" dirty="0">
                <a:latin typeface="+mn-ea"/>
              </a:rPr>
              <a:t>①③</a:t>
            </a:r>
            <a:r>
              <a:rPr lang="zh-CN" altLang="en-US" sz="2600" b="1" dirty="0">
                <a:latin typeface="+mn-ea"/>
              </a:rPr>
              <a:t>　　　</a:t>
            </a:r>
            <a:r>
              <a:rPr lang="zh-CN" altLang="en-US" sz="2600" b="1" dirty="0" smtClean="0">
                <a:latin typeface="+mn-ea"/>
              </a:rPr>
              <a:t>         </a:t>
            </a:r>
            <a:r>
              <a:rPr lang="en-US" altLang="zh-CN" sz="2600" b="1" dirty="0" smtClean="0">
                <a:latin typeface="+mn-ea"/>
              </a:rPr>
              <a:t>D</a:t>
            </a:r>
            <a:r>
              <a:rPr lang="zh-CN" altLang="en-US" sz="2600" b="1" dirty="0">
                <a:latin typeface="+mn-ea"/>
              </a:rPr>
              <a:t>．</a:t>
            </a:r>
            <a:r>
              <a:rPr lang="en-US" altLang="zh-CN" sz="2600" b="1" dirty="0">
                <a:latin typeface="+mn-ea"/>
              </a:rPr>
              <a:t>①③④</a:t>
            </a:r>
          </a:p>
        </p:txBody>
      </p:sp>
      <p:sp>
        <p:nvSpPr>
          <p:cNvPr id="2" name="文本框 1"/>
          <p:cNvSpPr txBox="1"/>
          <p:nvPr/>
        </p:nvSpPr>
        <p:spPr>
          <a:xfrm>
            <a:off x="4109243" y="555526"/>
            <a:ext cx="923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0" hangingPunct="0">
              <a:defRPr sz="5400" b="1">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noProof="1"/>
              <a:t>Ｃ　</a:t>
            </a:r>
          </a:p>
        </p:txBody>
      </p:sp>
      <p:sp>
        <p:nvSpPr>
          <p:cNvPr id="3" name="文本框 2"/>
          <p:cNvSpPr txBox="1"/>
          <p:nvPr/>
        </p:nvSpPr>
        <p:spPr>
          <a:xfrm>
            <a:off x="1528964" y="2787774"/>
            <a:ext cx="923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0" hangingPunct="0">
              <a:defRPr sz="5400" b="1">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noProof="1"/>
              <a:t>Ｄ　</a:t>
            </a:r>
          </a:p>
        </p:txBody>
      </p:sp>
    </p:spTree>
    <p:extLst>
      <p:ext uri="{BB962C8B-B14F-4D97-AF65-F5344CB8AC3E}">
        <p14:creationId xmlns:p14="http://schemas.microsoft.com/office/powerpoint/2010/main" val="580594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4356"/>
          <p:cNvSpPr>
            <a:spLocks noChangeArrowheads="1"/>
          </p:cNvSpPr>
          <p:nvPr/>
        </p:nvSpPr>
        <p:spPr bwMode="auto">
          <a:xfrm>
            <a:off x="0" y="656035"/>
            <a:ext cx="9144000" cy="1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2600"/>
          </a:p>
        </p:txBody>
      </p:sp>
      <p:sp>
        <p:nvSpPr>
          <p:cNvPr id="44036" name="文本框 1"/>
          <p:cNvSpPr txBox="1">
            <a:spLocks noChangeArrowheads="1"/>
          </p:cNvSpPr>
          <p:nvPr/>
        </p:nvSpPr>
        <p:spPr bwMode="auto">
          <a:xfrm>
            <a:off x="158750" y="764381"/>
            <a:ext cx="8824913"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dirty="0" smtClean="0">
                <a:latin typeface="+mn-ea"/>
              </a:rPr>
              <a:t>12</a:t>
            </a:r>
            <a:r>
              <a:rPr lang="en-US" altLang="zh-CN" sz="2800" b="1" dirty="0">
                <a:latin typeface="+mn-ea"/>
              </a:rPr>
              <a:t>. </a:t>
            </a:r>
            <a:r>
              <a:rPr lang="zh-CN" altLang="en-US" sz="2800" b="1" dirty="0">
                <a:latin typeface="+mn-ea"/>
              </a:rPr>
              <a:t>文艺复兴运动中“兴”的内涵是指</a:t>
            </a:r>
            <a:r>
              <a:rPr lang="en-US" altLang="zh-CN" sz="2800" b="1" dirty="0">
                <a:latin typeface="+mn-ea"/>
              </a:rPr>
              <a:t>(</a:t>
            </a:r>
            <a:r>
              <a:rPr lang="zh-CN" altLang="en-US" sz="2800" b="1" dirty="0">
                <a:latin typeface="+mn-ea"/>
              </a:rPr>
              <a:t>　　</a:t>
            </a:r>
            <a:r>
              <a:rPr lang="en-US" altLang="zh-CN" sz="2800" b="1" dirty="0">
                <a:latin typeface="+mn-ea"/>
              </a:rPr>
              <a:t>)</a:t>
            </a:r>
          </a:p>
          <a:p>
            <a:pPr>
              <a:lnSpc>
                <a:spcPct val="150000"/>
              </a:lnSpc>
            </a:pPr>
            <a:r>
              <a:rPr lang="en-US" altLang="zh-CN" sz="2800" b="1" dirty="0" smtClean="0">
                <a:latin typeface="+mn-ea"/>
              </a:rPr>
              <a:t>A</a:t>
            </a:r>
            <a:r>
              <a:rPr lang="en-US" altLang="zh-CN" sz="2800" b="1" dirty="0">
                <a:latin typeface="+mn-ea"/>
              </a:rPr>
              <a:t>. </a:t>
            </a:r>
            <a:r>
              <a:rPr lang="zh-CN" altLang="en-US" sz="2800" b="1" dirty="0">
                <a:latin typeface="+mn-ea"/>
              </a:rPr>
              <a:t>封建文化的兴起	   </a:t>
            </a:r>
            <a:endParaRPr lang="en-US" altLang="zh-CN" sz="2800" b="1" dirty="0" smtClean="0">
              <a:latin typeface="+mn-ea"/>
            </a:endParaRPr>
          </a:p>
          <a:p>
            <a:pPr>
              <a:lnSpc>
                <a:spcPct val="150000"/>
              </a:lnSpc>
            </a:pPr>
            <a:r>
              <a:rPr lang="en-US" altLang="zh-CN" sz="2800" b="1" dirty="0" smtClean="0">
                <a:latin typeface="+mn-ea"/>
              </a:rPr>
              <a:t>B</a:t>
            </a:r>
            <a:r>
              <a:rPr lang="en-US" altLang="zh-CN" sz="2800" b="1" dirty="0">
                <a:latin typeface="+mn-ea"/>
              </a:rPr>
              <a:t>. </a:t>
            </a:r>
            <a:r>
              <a:rPr lang="zh-CN" altLang="en-US" sz="2800" b="1" dirty="0">
                <a:latin typeface="+mn-ea"/>
              </a:rPr>
              <a:t>古希腊、罗马文化的复兴</a:t>
            </a:r>
          </a:p>
          <a:p>
            <a:pPr>
              <a:lnSpc>
                <a:spcPct val="150000"/>
              </a:lnSpc>
            </a:pPr>
            <a:r>
              <a:rPr lang="en-US" altLang="zh-CN" sz="2800" b="1" dirty="0">
                <a:latin typeface="+mn-ea"/>
              </a:rPr>
              <a:t>C. </a:t>
            </a:r>
            <a:r>
              <a:rPr lang="zh-CN" altLang="en-US" sz="2800" b="1" dirty="0">
                <a:latin typeface="+mn-ea"/>
              </a:rPr>
              <a:t>基督教文化的兴起  　　</a:t>
            </a:r>
            <a:endParaRPr lang="en-US" altLang="zh-CN" sz="2800" b="1" dirty="0" smtClean="0">
              <a:latin typeface="+mn-ea"/>
            </a:endParaRPr>
          </a:p>
          <a:p>
            <a:pPr>
              <a:lnSpc>
                <a:spcPct val="150000"/>
              </a:lnSpc>
            </a:pPr>
            <a:r>
              <a:rPr lang="en-US" altLang="zh-CN" sz="2800" b="1" dirty="0" smtClean="0">
                <a:latin typeface="+mn-ea"/>
              </a:rPr>
              <a:t>D</a:t>
            </a:r>
            <a:r>
              <a:rPr lang="en-US" altLang="zh-CN" sz="2800" b="1" dirty="0">
                <a:latin typeface="+mn-ea"/>
              </a:rPr>
              <a:t>. </a:t>
            </a:r>
            <a:r>
              <a:rPr lang="zh-CN" altLang="en-US" sz="2800" b="1" dirty="0">
                <a:latin typeface="+mn-ea"/>
              </a:rPr>
              <a:t>资产阶级文化的兴起</a:t>
            </a:r>
          </a:p>
        </p:txBody>
      </p:sp>
      <p:sp>
        <p:nvSpPr>
          <p:cNvPr id="3" name="文本框 2"/>
          <p:cNvSpPr txBox="1"/>
          <p:nvPr/>
        </p:nvSpPr>
        <p:spPr>
          <a:xfrm>
            <a:off x="6516215" y="710208"/>
            <a:ext cx="923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0" hangingPunct="0">
              <a:defRPr sz="5400" b="1">
                <a:solidFill>
                  <a:srgbClr val="FF0000"/>
                </a:solidFill>
                <a:latin typeface="微软雅黑" pitchFamily="34" charset="-122"/>
                <a:ea typeface="微软雅黑" pitchFamily="34" charset="-122"/>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r>
              <a:rPr lang="zh-CN" altLang="en-US" noProof="1"/>
              <a:t>Ｄ</a:t>
            </a:r>
          </a:p>
        </p:txBody>
      </p:sp>
    </p:spTree>
    <p:extLst>
      <p:ext uri="{BB962C8B-B14F-4D97-AF65-F5344CB8AC3E}">
        <p14:creationId xmlns:p14="http://schemas.microsoft.com/office/powerpoint/2010/main" val="14793152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36753034130&amp;di=43e7e1db79e1e2023fc5d6c60831a63f&amp;imgtype=0&amp;src=http%3A%2F%2Fp5.qhmsg.com%2Ft0134758cdf51307bb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4288" y="2823306"/>
            <a:ext cx="1979712" cy="23144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imgsa.baidu.com/timg?image&amp;quality=80&amp;size=b9999_10000&amp;sec=1536753119913&amp;di=1aac6d861f5fe4686341c346fccf38f1&amp;imgtype=0&amp;src=http%3A%2F%2Fimg4.duitang.com%2Fuploads%2Fitem%2F201509%2F21%2F20150921022948_8EvMU.thumb.700_0.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27392"/>
            <a:ext cx="2294353" cy="319243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a:spLocks noChangeArrowheads="1"/>
          </p:cNvSpPr>
          <p:nvPr/>
        </p:nvSpPr>
        <p:spPr bwMode="auto">
          <a:xfrm>
            <a:off x="1475656" y="699542"/>
            <a:ext cx="6842125" cy="1938992"/>
          </a:xfrm>
          <a:prstGeom prst="rect">
            <a:avLst/>
          </a:prstGeom>
          <a:noFill/>
          <a:ln w="9525">
            <a:noFill/>
            <a:miter lim="800000"/>
            <a:headEnd/>
            <a:tailEnd/>
          </a:ln>
        </p:spPr>
        <p:txBody>
          <a:bodyPr>
            <a:spAutoFit/>
          </a:bodyPr>
          <a:lstStyle/>
          <a:p>
            <a:pPr algn="ctr"/>
            <a:r>
              <a:rPr lang="zh-CN" altLang="en-US" sz="6000" dirty="0" smtClean="0">
                <a:solidFill>
                  <a:srgbClr val="C00000"/>
                </a:solidFill>
                <a:latin typeface="华文行楷"/>
                <a:ea typeface="华文行楷"/>
                <a:cs typeface="华文行楷"/>
              </a:rPr>
              <a:t>第</a:t>
            </a:r>
            <a:r>
              <a:rPr lang="en-US" altLang="zh-CN" sz="6000" dirty="0" smtClean="0">
                <a:solidFill>
                  <a:srgbClr val="C00000"/>
                </a:solidFill>
                <a:latin typeface="华文行楷"/>
                <a:ea typeface="华文行楷"/>
                <a:cs typeface="华文行楷"/>
              </a:rPr>
              <a:t>14</a:t>
            </a:r>
            <a:r>
              <a:rPr lang="zh-CN" altLang="en-US" sz="6000" dirty="0" smtClean="0">
                <a:solidFill>
                  <a:srgbClr val="C00000"/>
                </a:solidFill>
                <a:latin typeface="华文行楷"/>
                <a:ea typeface="华文行楷"/>
                <a:cs typeface="华文行楷"/>
              </a:rPr>
              <a:t>课</a:t>
            </a:r>
            <a:endParaRPr lang="en-US" altLang="zh-CN" sz="6000" dirty="0">
              <a:solidFill>
                <a:srgbClr val="C00000"/>
              </a:solidFill>
              <a:latin typeface="华文行楷"/>
              <a:ea typeface="华文行楷"/>
              <a:cs typeface="华文行楷"/>
            </a:endParaRPr>
          </a:p>
          <a:p>
            <a:pPr algn="ctr"/>
            <a:r>
              <a:rPr lang="zh-CN" altLang="en-US" sz="6000" dirty="0" smtClean="0">
                <a:solidFill>
                  <a:srgbClr val="C00000"/>
                </a:solidFill>
                <a:latin typeface="华文行楷"/>
                <a:ea typeface="华文行楷"/>
                <a:cs typeface="华文行楷"/>
              </a:rPr>
              <a:t>文艺复兴运动</a:t>
            </a:r>
            <a:endParaRPr lang="zh-CN" altLang="en-US" sz="6000" dirty="0">
              <a:solidFill>
                <a:srgbClr val="C00000"/>
              </a:solidFill>
              <a:latin typeface="华文行楷"/>
              <a:ea typeface="华文行楷"/>
              <a:cs typeface="华文行楷"/>
            </a:endParaRPr>
          </a:p>
        </p:txBody>
      </p:sp>
      <p:sp>
        <p:nvSpPr>
          <p:cNvPr id="5" name="TextBox 4"/>
          <p:cNvSpPr txBox="1"/>
          <p:nvPr/>
        </p:nvSpPr>
        <p:spPr>
          <a:xfrm>
            <a:off x="2771800" y="4313996"/>
            <a:ext cx="3538148" cy="461665"/>
          </a:xfrm>
          <a:prstGeom prst="rect">
            <a:avLst/>
          </a:prstGeom>
          <a:noFill/>
        </p:spPr>
        <p:txBody>
          <a:bodyPr wrap="none" rtlCol="0">
            <a:spAutoFit/>
          </a:bodyPr>
          <a:lstStyle/>
          <a:p>
            <a:r>
              <a:rPr lang="zh-CN" altLang="en-US" sz="2400" b="1" dirty="0" smtClean="0">
                <a:solidFill>
                  <a:srgbClr val="0070C0"/>
                </a:solidFill>
                <a:latin typeface="华文楷体" panose="02010600040101010101" pitchFamily="2" charset="-122"/>
                <a:ea typeface="华文楷体" panose="02010600040101010101" pitchFamily="2" charset="-122"/>
              </a:rPr>
              <a:t>肥城市龙山中学    赵英昌</a:t>
            </a:r>
            <a:endParaRPr lang="zh-CN" altLang="en-US" sz="2400" b="1" dirty="0">
              <a:solidFill>
                <a:srgbClr val="0070C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453092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2" name="矩形标注 5131"/>
          <p:cNvSpPr>
            <a:spLocks noChangeArrowheads="1"/>
          </p:cNvSpPr>
          <p:nvPr/>
        </p:nvSpPr>
        <p:spPr bwMode="auto">
          <a:xfrm>
            <a:off x="97661" y="195486"/>
            <a:ext cx="8820150" cy="2232769"/>
          </a:xfrm>
          <a:prstGeom prst="wedgeRectCallout">
            <a:avLst>
              <a:gd name="adj1" fmla="val -14713"/>
              <a:gd name="adj2" fmla="val -63866"/>
            </a:avLst>
          </a:prstGeom>
          <a:noFill/>
          <a:ln w="9525">
            <a:noFill/>
            <a:miter lim="800000"/>
            <a:headEnd/>
            <a:tailEnd/>
          </a:ln>
        </p:spPr>
        <p:txBody>
          <a:bodyPr/>
          <a:lstStyle/>
          <a:p>
            <a:r>
              <a:rPr lang="zh-CN" altLang="en-US" sz="3200" b="1" dirty="0">
                <a:solidFill>
                  <a:srgbClr val="FF0000"/>
                </a:solidFill>
              </a:rPr>
              <a:t>一、</a:t>
            </a:r>
            <a:r>
              <a:rPr lang="zh-CN" altLang="en-US" sz="3200" b="1" dirty="0" smtClean="0">
                <a:solidFill>
                  <a:srgbClr val="FF0000"/>
                </a:solidFill>
              </a:rPr>
              <a:t>文艺复兴</a:t>
            </a:r>
            <a:endParaRPr lang="en-US" altLang="zh-CN" sz="3200" b="1" dirty="0" smtClean="0">
              <a:solidFill>
                <a:srgbClr val="FF0000"/>
              </a:solidFill>
            </a:endParaRPr>
          </a:p>
          <a:p>
            <a:endParaRPr lang="zh-CN" altLang="en-US" sz="1600" b="1" dirty="0"/>
          </a:p>
          <a:p>
            <a:r>
              <a:rPr lang="zh-CN" altLang="en-US" sz="2800" b="1" dirty="0" smtClean="0"/>
              <a:t>兴起时间：</a:t>
            </a:r>
            <a:endParaRPr lang="en-US" altLang="zh-CN" sz="2800" b="1" dirty="0" smtClean="0"/>
          </a:p>
          <a:p>
            <a:endParaRPr lang="en-US" altLang="zh-CN" sz="1000" b="1" dirty="0" smtClean="0"/>
          </a:p>
          <a:p>
            <a:r>
              <a:rPr lang="zh-CN" altLang="en-US" sz="2800" b="1" dirty="0" smtClean="0"/>
              <a:t>兴起</a:t>
            </a:r>
            <a:r>
              <a:rPr lang="zh-CN" altLang="en-US" sz="2800" b="1" dirty="0"/>
              <a:t>地点</a:t>
            </a:r>
            <a:r>
              <a:rPr lang="zh-CN" altLang="en-US" sz="2800" b="1" dirty="0" smtClean="0"/>
              <a:t>：</a:t>
            </a:r>
            <a:endParaRPr lang="en-US" altLang="zh-CN" sz="2800" b="1" dirty="0" smtClean="0"/>
          </a:p>
          <a:p>
            <a:endParaRPr lang="en-US" altLang="zh-CN" sz="1000" b="1" dirty="0" smtClean="0"/>
          </a:p>
          <a:p>
            <a:r>
              <a:rPr lang="zh-CN" altLang="en-US" sz="2800" b="1" dirty="0" smtClean="0"/>
              <a:t>根本</a:t>
            </a:r>
            <a:r>
              <a:rPr lang="zh-CN" altLang="en-US" sz="2800" b="1" dirty="0"/>
              <a:t>原因</a:t>
            </a:r>
            <a:r>
              <a:rPr lang="zh-CN" altLang="en-US" sz="2800" b="1" dirty="0" smtClean="0"/>
              <a:t>：</a:t>
            </a:r>
            <a:endParaRPr lang="en-US" altLang="zh-CN" sz="2800" b="1" dirty="0" smtClean="0"/>
          </a:p>
          <a:p>
            <a:endParaRPr lang="en-US" altLang="zh-CN" sz="1400" b="1" dirty="0" smtClean="0"/>
          </a:p>
          <a:p>
            <a:endParaRPr lang="en-US" altLang="zh-CN" sz="1000" b="1" dirty="0" smtClean="0"/>
          </a:p>
          <a:p>
            <a:endParaRPr lang="en-US" altLang="zh-CN" sz="1000" b="1" dirty="0"/>
          </a:p>
          <a:p>
            <a:endParaRPr lang="en-US" altLang="zh-CN" sz="1000" b="1" dirty="0" smtClean="0"/>
          </a:p>
          <a:p>
            <a:endParaRPr lang="en-US" altLang="zh-CN" sz="1000" b="1" dirty="0" smtClean="0"/>
          </a:p>
          <a:p>
            <a:r>
              <a:rPr lang="zh-CN" altLang="en-US" sz="2800" b="1" dirty="0" smtClean="0"/>
              <a:t>主要主张：</a:t>
            </a:r>
            <a:endParaRPr lang="en-US" altLang="zh-CN" sz="2800" b="1" dirty="0" smtClean="0"/>
          </a:p>
          <a:p>
            <a:endParaRPr lang="en-US" altLang="zh-CN" sz="1000" b="1" dirty="0" smtClean="0"/>
          </a:p>
          <a:p>
            <a:endParaRPr lang="en-US" altLang="zh-CN" sz="1000" b="1" dirty="0"/>
          </a:p>
          <a:p>
            <a:endParaRPr lang="en-US" altLang="zh-CN" sz="1000" b="1" dirty="0" smtClean="0"/>
          </a:p>
          <a:p>
            <a:r>
              <a:rPr lang="zh-CN" altLang="en-US" sz="2800" b="1" dirty="0" smtClean="0"/>
              <a:t>核心</a:t>
            </a:r>
            <a:r>
              <a:rPr lang="zh-CN" altLang="en-US" sz="2800" b="1" dirty="0" smtClean="0"/>
              <a:t>思想：</a:t>
            </a:r>
            <a:endParaRPr lang="en-US" altLang="zh-CN" sz="2800" b="1" dirty="0" smtClean="0"/>
          </a:p>
        </p:txBody>
      </p:sp>
      <p:pic>
        <p:nvPicPr>
          <p:cNvPr id="5" name="图片 4" descr="屏幕剪辑"/>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4248" y="2906993"/>
            <a:ext cx="2195736" cy="2236506"/>
          </a:xfrm>
          <a:prstGeom prst="rect">
            <a:avLst/>
          </a:prstGeom>
        </p:spPr>
      </p:pic>
      <p:sp>
        <p:nvSpPr>
          <p:cNvPr id="9" name="矩形标注 8"/>
          <p:cNvSpPr>
            <a:spLocks noChangeArrowheads="1"/>
          </p:cNvSpPr>
          <p:nvPr/>
        </p:nvSpPr>
        <p:spPr bwMode="auto">
          <a:xfrm>
            <a:off x="1870861" y="915565"/>
            <a:ext cx="7161005" cy="2297145"/>
          </a:xfrm>
          <a:prstGeom prst="wedgeRectCallout">
            <a:avLst>
              <a:gd name="adj1" fmla="val -14713"/>
              <a:gd name="adj2" fmla="val -63866"/>
            </a:avLst>
          </a:prstGeom>
          <a:noFill/>
          <a:ln w="9525">
            <a:noFill/>
            <a:miter lim="800000"/>
            <a:headEnd/>
            <a:tailEnd/>
          </a:ln>
        </p:spPr>
        <p:txBody>
          <a:bodyPr/>
          <a:lstStyle/>
          <a:p>
            <a:r>
              <a:rPr lang="en-US" altLang="zh-CN" sz="2800" b="1" dirty="0" smtClean="0"/>
              <a:t>14</a:t>
            </a:r>
            <a:r>
              <a:rPr lang="zh-CN" altLang="en-US" sz="2800" b="1" dirty="0"/>
              <a:t>世纪中叶</a:t>
            </a:r>
            <a:r>
              <a:rPr lang="zh-CN" altLang="en-US" sz="2800" b="1" dirty="0" smtClean="0"/>
              <a:t>。</a:t>
            </a:r>
            <a:endParaRPr lang="en-US" altLang="zh-CN" sz="2800" b="1" dirty="0" smtClean="0"/>
          </a:p>
          <a:p>
            <a:endParaRPr lang="zh-CN" altLang="en-US" sz="1000" b="1" dirty="0"/>
          </a:p>
          <a:p>
            <a:r>
              <a:rPr lang="zh-CN" altLang="en-US" sz="2800" b="1" dirty="0" smtClean="0"/>
              <a:t>意大利</a:t>
            </a:r>
            <a:r>
              <a:rPr lang="zh-CN" altLang="en-US" sz="2800" b="1" dirty="0"/>
              <a:t>的佛罗伦萨、威尼斯等地</a:t>
            </a:r>
            <a:r>
              <a:rPr lang="zh-CN" altLang="en-US" sz="2800" b="1" dirty="0" smtClean="0"/>
              <a:t>。</a:t>
            </a:r>
            <a:endParaRPr lang="en-US" altLang="zh-CN" sz="2800" b="1" dirty="0" smtClean="0"/>
          </a:p>
          <a:p>
            <a:endParaRPr lang="zh-CN" altLang="en-US" sz="1000" b="1" dirty="0"/>
          </a:p>
          <a:p>
            <a:r>
              <a:rPr lang="zh-CN" altLang="en-US" sz="2400" b="1" dirty="0" smtClean="0">
                <a:solidFill>
                  <a:srgbClr val="0070C0"/>
                </a:solidFill>
              </a:rPr>
              <a:t>意大利的一些城市出现了</a:t>
            </a:r>
            <a:r>
              <a:rPr lang="zh-CN" altLang="en-US" sz="2400" b="1" dirty="0" smtClean="0">
                <a:solidFill>
                  <a:srgbClr val="FF0000"/>
                </a:solidFill>
              </a:rPr>
              <a:t>资本主义</a:t>
            </a:r>
            <a:r>
              <a:rPr lang="zh-CN" altLang="en-US" sz="2400" b="1" dirty="0" smtClean="0">
                <a:solidFill>
                  <a:srgbClr val="FF0000"/>
                </a:solidFill>
              </a:rPr>
              <a:t>萌芽</a:t>
            </a:r>
            <a:r>
              <a:rPr lang="zh-CN" altLang="en-US" sz="2400" b="1" dirty="0" smtClean="0">
                <a:solidFill>
                  <a:srgbClr val="0000FF"/>
                </a:solidFill>
              </a:rPr>
              <a:t>（根本原因）</a:t>
            </a:r>
            <a:r>
              <a:rPr lang="zh-CN" altLang="en-US" sz="2400" b="1" dirty="0">
                <a:solidFill>
                  <a:srgbClr val="0070C0"/>
                </a:solidFill>
              </a:rPr>
              <a:t>，</a:t>
            </a:r>
            <a:r>
              <a:rPr lang="zh-CN" altLang="en-US" sz="2400" b="1" dirty="0" smtClean="0">
                <a:solidFill>
                  <a:srgbClr val="0070C0"/>
                </a:solidFill>
              </a:rPr>
              <a:t>形成中的</a:t>
            </a:r>
            <a:r>
              <a:rPr lang="zh-CN" altLang="en-US" sz="2400" b="1" dirty="0" smtClean="0">
                <a:solidFill>
                  <a:srgbClr val="FF0000"/>
                </a:solidFill>
              </a:rPr>
              <a:t>资产阶级</a:t>
            </a:r>
            <a:r>
              <a:rPr lang="zh-CN" altLang="en-US" sz="2400" b="1" dirty="0" smtClean="0">
                <a:solidFill>
                  <a:srgbClr val="0070C0"/>
                </a:solidFill>
              </a:rPr>
              <a:t>不满罗马教廷对精神世界的控制。</a:t>
            </a:r>
            <a:endParaRPr lang="en-US" altLang="zh-CN" sz="2800" b="1" dirty="0" smtClean="0">
              <a:solidFill>
                <a:srgbClr val="FF0000"/>
              </a:solidFill>
            </a:endParaRPr>
          </a:p>
        </p:txBody>
      </p:sp>
      <p:sp>
        <p:nvSpPr>
          <p:cNvPr id="6" name="矩形 5"/>
          <p:cNvSpPr/>
          <p:nvPr/>
        </p:nvSpPr>
        <p:spPr>
          <a:xfrm>
            <a:off x="1848744" y="3363838"/>
            <a:ext cx="6984776" cy="830997"/>
          </a:xfrm>
          <a:prstGeom prst="rect">
            <a:avLst/>
          </a:prstGeom>
        </p:spPr>
        <p:txBody>
          <a:bodyPr wrap="square">
            <a:spAutoFit/>
          </a:bodyPr>
          <a:lstStyle/>
          <a:p>
            <a:r>
              <a:rPr lang="zh-CN" altLang="en-US" sz="2400" b="1" dirty="0"/>
              <a:t>要求建立一种以</a:t>
            </a:r>
            <a:r>
              <a:rPr lang="zh-CN" altLang="en-US" sz="2400" b="1" dirty="0">
                <a:solidFill>
                  <a:srgbClr val="FF0000"/>
                </a:solidFill>
              </a:rPr>
              <a:t>人</a:t>
            </a:r>
            <a:r>
              <a:rPr lang="zh-CN" altLang="en-US" sz="2400" b="1" dirty="0"/>
              <a:t>为中心而不是以神为中心的生活哲学</a:t>
            </a:r>
            <a:r>
              <a:rPr lang="zh-CN" altLang="en-US" sz="2400" b="1" dirty="0" smtClean="0"/>
              <a:t>；提倡</a:t>
            </a:r>
            <a:r>
              <a:rPr lang="zh-CN" altLang="en-US" sz="2400" b="1" dirty="0"/>
              <a:t>发扬</a:t>
            </a:r>
            <a:r>
              <a:rPr lang="zh-CN" altLang="en-US" sz="2400" b="1" dirty="0">
                <a:solidFill>
                  <a:srgbClr val="FF0000"/>
                </a:solidFill>
              </a:rPr>
              <a:t>人</a:t>
            </a:r>
            <a:r>
              <a:rPr lang="zh-CN" altLang="en-US" sz="2400" b="1" dirty="0"/>
              <a:t>的个性，追求享受</a:t>
            </a:r>
            <a:r>
              <a:rPr lang="zh-CN" altLang="en-US" sz="2400" b="1" dirty="0">
                <a:solidFill>
                  <a:srgbClr val="FF0000"/>
                </a:solidFill>
              </a:rPr>
              <a:t>现世</a:t>
            </a:r>
            <a:r>
              <a:rPr lang="zh-CN" altLang="en-US" sz="2400" b="1" dirty="0"/>
              <a:t>生活。</a:t>
            </a:r>
          </a:p>
        </p:txBody>
      </p:sp>
      <p:sp>
        <p:nvSpPr>
          <p:cNvPr id="11" name="矩形 10"/>
          <p:cNvSpPr/>
          <p:nvPr/>
        </p:nvSpPr>
        <p:spPr>
          <a:xfrm>
            <a:off x="1824667" y="4227934"/>
            <a:ext cx="6984776" cy="523220"/>
          </a:xfrm>
          <a:prstGeom prst="rect">
            <a:avLst/>
          </a:prstGeom>
        </p:spPr>
        <p:txBody>
          <a:bodyPr wrap="square">
            <a:spAutoFit/>
          </a:bodyPr>
          <a:lstStyle/>
          <a:p>
            <a:r>
              <a:rPr lang="zh-CN" altLang="en-US" sz="2800" b="1" dirty="0" smtClean="0">
                <a:solidFill>
                  <a:srgbClr val="FF0000"/>
                </a:solidFill>
              </a:rPr>
              <a:t>人文主义</a:t>
            </a:r>
            <a:endParaRPr lang="zh-CN" altLang="en-US" sz="2800" b="1" dirty="0">
              <a:solidFill>
                <a:srgbClr val="FF0000"/>
              </a:solidFill>
            </a:endParaRPr>
          </a:p>
        </p:txBody>
      </p:sp>
    </p:spTree>
    <p:extLst>
      <p:ext uri="{BB962C8B-B14F-4D97-AF65-F5344CB8AC3E}">
        <p14:creationId xmlns:p14="http://schemas.microsoft.com/office/powerpoint/2010/main" val="295393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wipe(left)">
                                      <p:cBhvr>
                                        <p:cTn id="10" dur="500"/>
                                        <p:tgtEl>
                                          <p:spTgt spid="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wipe(left)">
                                      <p:cBhvr>
                                        <p:cTn id="15" dur="500"/>
                                        <p:tgtEl>
                                          <p:spTgt spid="9">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xit" presetSubtype="0" fill="hold" nodeType="clickEffect">
                                  <p:stCondLst>
                                    <p:cond delay="0"/>
                                  </p:stCondLst>
                                  <p:childTnLst>
                                    <p:animEffect transition="out" filter="fade">
                                      <p:cBhvr>
                                        <p:cTn id="19" dur="1000"/>
                                        <p:tgtEl>
                                          <p:spTgt spid="5"/>
                                        </p:tgtEl>
                                      </p:cBhvr>
                                    </p:animEffect>
                                    <p:anim calcmode="lin" valueType="num">
                                      <p:cBhvr>
                                        <p:cTn id="20" dur="1000"/>
                                        <p:tgtEl>
                                          <p:spTgt spid="5"/>
                                        </p:tgtEl>
                                        <p:attrNameLst>
                                          <p:attrName>ppt_x</p:attrName>
                                        </p:attrNameLst>
                                      </p:cBhvr>
                                      <p:tavLst>
                                        <p:tav tm="0">
                                          <p:val>
                                            <p:strVal val="ppt_x"/>
                                          </p:val>
                                        </p:tav>
                                        <p:tav tm="100000">
                                          <p:val>
                                            <p:strVal val="ppt_x"/>
                                          </p:val>
                                        </p:tav>
                                      </p:tavLst>
                                    </p:anim>
                                    <p:anim calcmode="lin" valueType="num">
                                      <p:cBhvr>
                                        <p:cTn id="21" dur="1000"/>
                                        <p:tgtEl>
                                          <p:spTgt spid="5"/>
                                        </p:tgtEl>
                                        <p:attrNameLst>
                                          <p:attrName>ppt_y</p:attrName>
                                        </p:attrNameLst>
                                      </p:cBhvr>
                                      <p:tavLst>
                                        <p:tav tm="0">
                                          <p:val>
                                            <p:strVal val="ppt_y"/>
                                          </p:val>
                                        </p:tav>
                                        <p:tav tm="100000">
                                          <p:val>
                                            <p:strVal val="ppt_y+.1"/>
                                          </p:val>
                                        </p:tav>
                                      </p:tavLst>
                                    </p:anim>
                                    <p:set>
                                      <p:cBhvr>
                                        <p:cTn id="22" dur="1" fill="hold">
                                          <p:stCondLst>
                                            <p:cond delay="999"/>
                                          </p:stCondLst>
                                        </p:cTn>
                                        <p:tgtEl>
                                          <p:spTgt spid="5"/>
                                        </p:tgtEl>
                                        <p:attrNameLst>
                                          <p:attrName>style.visibility</p:attrName>
                                        </p:attrNameLst>
                                      </p:cBhvr>
                                      <p:to>
                                        <p:strVal val="hidden"/>
                                      </p:to>
                                    </p:se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95486"/>
            <a:ext cx="2656496" cy="584775"/>
          </a:xfrm>
          <a:prstGeom prst="rect">
            <a:avLst/>
          </a:prstGeom>
        </p:spPr>
        <p:txBody>
          <a:bodyPr wrap="none">
            <a:spAutoFit/>
          </a:bodyPr>
          <a:lstStyle/>
          <a:p>
            <a:r>
              <a:rPr lang="zh-CN" altLang="en-US" sz="3200" b="1" dirty="0">
                <a:solidFill>
                  <a:srgbClr val="FF0000"/>
                </a:solidFill>
              </a:rPr>
              <a:t>一、文艺复兴</a:t>
            </a:r>
            <a:endParaRPr lang="en-US" altLang="zh-CN" sz="3200" b="1" dirty="0">
              <a:solidFill>
                <a:srgbClr val="FF0000"/>
              </a:solidFill>
            </a:endParaRPr>
          </a:p>
        </p:txBody>
      </p:sp>
      <p:sp>
        <p:nvSpPr>
          <p:cNvPr id="3" name="TextBox 2"/>
          <p:cNvSpPr txBox="1"/>
          <p:nvPr/>
        </p:nvSpPr>
        <p:spPr>
          <a:xfrm>
            <a:off x="323528" y="780261"/>
            <a:ext cx="1988045" cy="954107"/>
          </a:xfrm>
          <a:prstGeom prst="rect">
            <a:avLst/>
          </a:prstGeom>
          <a:noFill/>
        </p:spPr>
        <p:txBody>
          <a:bodyPr wrap="none" rtlCol="0">
            <a:spAutoFit/>
          </a:bodyPr>
          <a:lstStyle/>
          <a:p>
            <a:r>
              <a:rPr lang="zh-CN" altLang="en-US" sz="2800" b="1" dirty="0" smtClean="0"/>
              <a:t>历史意义：</a:t>
            </a:r>
            <a:endParaRPr lang="en-US" altLang="zh-CN" sz="2800" b="1" dirty="0" smtClean="0"/>
          </a:p>
          <a:p>
            <a:r>
              <a:rPr lang="zh-CN" altLang="en-US" sz="2800" b="1" dirty="0" smtClean="0"/>
              <a:t>（影响）</a:t>
            </a:r>
            <a:endParaRPr lang="zh-CN" altLang="en-US" sz="2800" b="1" dirty="0"/>
          </a:p>
        </p:txBody>
      </p:sp>
      <p:sp>
        <p:nvSpPr>
          <p:cNvPr id="4" name="矩形 3"/>
          <p:cNvSpPr/>
          <p:nvPr/>
        </p:nvSpPr>
        <p:spPr>
          <a:xfrm>
            <a:off x="2102180" y="793315"/>
            <a:ext cx="6942375" cy="830997"/>
          </a:xfrm>
          <a:prstGeom prst="rect">
            <a:avLst/>
          </a:prstGeom>
        </p:spPr>
        <p:txBody>
          <a:bodyPr wrap="square">
            <a:spAutoFit/>
          </a:bodyPr>
          <a:lstStyle/>
          <a:p>
            <a:r>
              <a:rPr lang="en-US" altLang="zh-CN" sz="2400" b="1" dirty="0" smtClean="0">
                <a:solidFill>
                  <a:schemeClr val="hlink"/>
                </a:solidFill>
              </a:rPr>
              <a:t>1</a:t>
            </a:r>
            <a:r>
              <a:rPr lang="zh-CN" altLang="en-US" sz="2400" b="1" dirty="0" smtClean="0">
                <a:solidFill>
                  <a:schemeClr val="hlink"/>
                </a:solidFill>
              </a:rPr>
              <a:t>、文艺复兴</a:t>
            </a:r>
            <a:r>
              <a:rPr lang="zh-CN" altLang="en-US" sz="2400" b="1" dirty="0">
                <a:solidFill>
                  <a:schemeClr val="hlink"/>
                </a:solidFill>
              </a:rPr>
              <a:t>是一场反对教会“神权至上”和提倡人文主义</a:t>
            </a:r>
            <a:r>
              <a:rPr lang="zh-CN" altLang="en-US" sz="2400" b="1" dirty="0" smtClean="0">
                <a:solidFill>
                  <a:schemeClr val="hlink"/>
                </a:solidFill>
              </a:rPr>
              <a:t>的</a:t>
            </a:r>
            <a:r>
              <a:rPr lang="zh-CN" altLang="en-US" sz="2400" b="1" dirty="0">
                <a:solidFill>
                  <a:schemeClr val="hlink"/>
                </a:solidFill>
              </a:rPr>
              <a:t>新文化运动，</a:t>
            </a:r>
            <a:r>
              <a:rPr lang="zh-CN" altLang="en-US" sz="2400" b="1" dirty="0" smtClean="0">
                <a:solidFill>
                  <a:schemeClr val="hlink"/>
                </a:solidFill>
              </a:rPr>
              <a:t>促进</a:t>
            </a:r>
            <a:r>
              <a:rPr lang="zh-CN" altLang="en-US" sz="2400" b="1" dirty="0">
                <a:solidFill>
                  <a:schemeClr val="hlink"/>
                </a:solidFill>
              </a:rPr>
              <a:t>了人们思想的大解放。</a:t>
            </a:r>
            <a:endParaRPr lang="zh-CN" altLang="en-US" sz="2400" dirty="0">
              <a:solidFill>
                <a:srgbClr val="C00000"/>
              </a:solidFill>
            </a:endParaRPr>
          </a:p>
        </p:txBody>
      </p:sp>
      <p:sp>
        <p:nvSpPr>
          <p:cNvPr id="5" name="矩形 4"/>
          <p:cNvSpPr/>
          <p:nvPr/>
        </p:nvSpPr>
        <p:spPr>
          <a:xfrm>
            <a:off x="2114260" y="1707654"/>
            <a:ext cx="6839318" cy="1384995"/>
          </a:xfrm>
          <a:prstGeom prst="rect">
            <a:avLst/>
          </a:prstGeom>
        </p:spPr>
        <p:txBody>
          <a:bodyPr wrap="square">
            <a:spAutoFit/>
          </a:bodyPr>
          <a:lstStyle/>
          <a:p>
            <a:r>
              <a:rPr lang="en-US" altLang="zh-CN" sz="2400" b="1" dirty="0" smtClean="0">
                <a:solidFill>
                  <a:schemeClr val="hlink"/>
                </a:solidFill>
              </a:rPr>
              <a:t>2</a:t>
            </a:r>
            <a:r>
              <a:rPr lang="zh-CN" altLang="en-US" sz="2400" b="1" dirty="0" smtClean="0">
                <a:solidFill>
                  <a:schemeClr val="hlink"/>
                </a:solidFill>
              </a:rPr>
              <a:t>、文艺复兴</a:t>
            </a:r>
            <a:r>
              <a:rPr lang="zh-CN" altLang="en-US" sz="2400" b="1" dirty="0">
                <a:solidFill>
                  <a:schemeClr val="hlink"/>
                </a:solidFill>
              </a:rPr>
              <a:t>运动推动了欧洲文化思想领域的繁荣。</a:t>
            </a:r>
            <a:endParaRPr lang="en-US" altLang="zh-CN" sz="2400" b="1" dirty="0" smtClean="0">
              <a:solidFill>
                <a:schemeClr val="hlink"/>
              </a:solidFill>
            </a:endParaRPr>
          </a:p>
          <a:p>
            <a:endParaRPr lang="en-US" altLang="zh-CN" sz="1200" b="1" dirty="0">
              <a:solidFill>
                <a:schemeClr val="hlink"/>
              </a:solidFill>
            </a:endParaRPr>
          </a:p>
          <a:p>
            <a:r>
              <a:rPr lang="en-US" altLang="zh-CN" sz="2400" b="1" dirty="0" smtClean="0">
                <a:solidFill>
                  <a:schemeClr val="hlink"/>
                </a:solidFill>
              </a:rPr>
              <a:t>3</a:t>
            </a:r>
            <a:r>
              <a:rPr lang="zh-CN" altLang="en-US" sz="2400" b="1" dirty="0" smtClean="0">
                <a:solidFill>
                  <a:schemeClr val="hlink"/>
                </a:solidFill>
              </a:rPr>
              <a:t>、文艺复兴</a:t>
            </a:r>
            <a:r>
              <a:rPr lang="zh-CN" altLang="en-US" sz="2400" b="1" dirty="0" smtClean="0">
                <a:solidFill>
                  <a:schemeClr val="hlink"/>
                </a:solidFill>
              </a:rPr>
              <a:t>运动为</a:t>
            </a:r>
            <a:r>
              <a:rPr lang="zh-CN" altLang="en-US" sz="2400" b="1" dirty="0">
                <a:solidFill>
                  <a:schemeClr val="hlink"/>
                </a:solidFill>
              </a:rPr>
              <a:t>欧洲资本主义的产生奠定了思想文化基础。</a:t>
            </a:r>
          </a:p>
        </p:txBody>
      </p:sp>
      <p:sp>
        <p:nvSpPr>
          <p:cNvPr id="6" name="TextBox 5"/>
          <p:cNvSpPr txBox="1"/>
          <p:nvPr/>
        </p:nvSpPr>
        <p:spPr>
          <a:xfrm>
            <a:off x="435965" y="3899308"/>
            <a:ext cx="1988045" cy="523220"/>
          </a:xfrm>
          <a:prstGeom prst="rect">
            <a:avLst/>
          </a:prstGeom>
          <a:noFill/>
        </p:spPr>
        <p:txBody>
          <a:bodyPr wrap="none" rtlCol="0">
            <a:spAutoFit/>
          </a:bodyPr>
          <a:lstStyle/>
          <a:p>
            <a:r>
              <a:rPr lang="zh-CN" altLang="en-US" sz="2800" b="1" dirty="0" smtClean="0"/>
              <a:t>扩展传播：</a:t>
            </a:r>
            <a:endParaRPr lang="zh-CN" altLang="en-US" sz="2800" b="1" dirty="0"/>
          </a:p>
        </p:txBody>
      </p:sp>
      <p:sp>
        <p:nvSpPr>
          <p:cNvPr id="7" name="矩形 6"/>
          <p:cNvSpPr/>
          <p:nvPr/>
        </p:nvSpPr>
        <p:spPr>
          <a:xfrm>
            <a:off x="2219137" y="3892866"/>
            <a:ext cx="6760419" cy="830997"/>
          </a:xfrm>
          <a:prstGeom prst="rect">
            <a:avLst/>
          </a:prstGeom>
        </p:spPr>
        <p:txBody>
          <a:bodyPr wrap="square">
            <a:spAutoFit/>
          </a:bodyPr>
          <a:lstStyle/>
          <a:p>
            <a:r>
              <a:rPr lang="en-US" altLang="zh-CN" sz="2400" b="1" dirty="0" smtClean="0">
                <a:solidFill>
                  <a:schemeClr val="hlink"/>
                </a:solidFill>
              </a:rPr>
              <a:t>15</a:t>
            </a:r>
            <a:r>
              <a:rPr lang="zh-CN" altLang="en-US" sz="2400" b="1" dirty="0" smtClean="0">
                <a:solidFill>
                  <a:schemeClr val="hlink"/>
                </a:solidFill>
              </a:rPr>
              <a:t>、</a:t>
            </a:r>
            <a:r>
              <a:rPr lang="en-US" altLang="zh-CN" sz="2400" b="1" dirty="0" smtClean="0">
                <a:solidFill>
                  <a:schemeClr val="hlink"/>
                </a:solidFill>
              </a:rPr>
              <a:t>16</a:t>
            </a:r>
            <a:r>
              <a:rPr lang="zh-CN" altLang="en-US" sz="2400" b="1" dirty="0" smtClean="0">
                <a:solidFill>
                  <a:schemeClr val="hlink"/>
                </a:solidFill>
              </a:rPr>
              <a:t>世纪，文艺复兴开始向西欧其他国家和地区传播。</a:t>
            </a:r>
            <a:endParaRPr lang="zh-CN" altLang="en-US" sz="2400" dirty="0">
              <a:solidFill>
                <a:srgbClr val="C00000"/>
              </a:solidFill>
            </a:endParaRPr>
          </a:p>
        </p:txBody>
      </p:sp>
      <p:sp>
        <p:nvSpPr>
          <p:cNvPr id="8" name="Text Box 10"/>
          <p:cNvSpPr txBox="1">
            <a:spLocks noChangeArrowheads="1"/>
          </p:cNvSpPr>
          <p:nvPr/>
        </p:nvSpPr>
        <p:spPr bwMode="auto">
          <a:xfrm>
            <a:off x="465380" y="3217386"/>
            <a:ext cx="1266693" cy="523220"/>
          </a:xfrm>
          <a:prstGeom prst="rect">
            <a:avLst/>
          </a:prstGeom>
          <a:noFill/>
          <a:extLst/>
        </p:spPr>
        <p:txBody>
          <a:bodyPr wrap="none" rtlCol="0">
            <a:spAutoFit/>
          </a:bodyPr>
          <a:lstStyle>
            <a:defPPr>
              <a:defRPr lang="zh-CN"/>
            </a:defPPr>
            <a:lvl1pPr>
              <a:defRPr sz="2800" b="1"/>
            </a:lvl1pPr>
          </a:lstStyle>
          <a:p>
            <a:r>
              <a:rPr lang="zh-CN" altLang="en-US" dirty="0"/>
              <a:t>性</a:t>
            </a:r>
            <a:r>
              <a:rPr lang="zh-CN" altLang="zh-CN" dirty="0"/>
              <a:t>质：</a:t>
            </a:r>
            <a:endParaRPr lang="zh-CN" altLang="en-US" dirty="0"/>
          </a:p>
        </p:txBody>
      </p:sp>
      <p:sp>
        <p:nvSpPr>
          <p:cNvPr id="9" name="矩形 8"/>
          <p:cNvSpPr/>
          <p:nvPr/>
        </p:nvSpPr>
        <p:spPr>
          <a:xfrm>
            <a:off x="1823954" y="3217386"/>
            <a:ext cx="3775393" cy="523220"/>
          </a:xfrm>
          <a:prstGeom prst="rect">
            <a:avLst/>
          </a:prstGeom>
        </p:spPr>
        <p:txBody>
          <a:bodyPr wrap="none">
            <a:spAutoFit/>
          </a:bodyPr>
          <a:lstStyle/>
          <a:p>
            <a:pPr>
              <a:buFont typeface="Arial" pitchFamily="34" charset="0"/>
              <a:buNone/>
            </a:pPr>
            <a:r>
              <a:rPr lang="zh-CN" altLang="zh-CN" sz="2800" dirty="0">
                <a:solidFill>
                  <a:srgbClr val="FF0000"/>
                </a:solidFill>
                <a:latin typeface="微软雅黑" pitchFamily="34" charset="-122"/>
                <a:ea typeface="微软雅黑" pitchFamily="34" charset="-122"/>
              </a:rPr>
              <a:t>资产阶级</a:t>
            </a:r>
            <a:r>
              <a:rPr lang="zh-CN" altLang="en-US" sz="2800" dirty="0">
                <a:solidFill>
                  <a:srgbClr val="FF0000"/>
                </a:solidFill>
                <a:latin typeface="微软雅黑" pitchFamily="34" charset="-122"/>
                <a:ea typeface="微软雅黑" pitchFamily="34" charset="-122"/>
              </a:rPr>
              <a:t>思想解放运动</a:t>
            </a:r>
            <a:endParaRPr lang="zh-CN" altLang="en-US" sz="28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940182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800" decel="100000"/>
                                        <p:tgtEl>
                                          <p:spTgt spid="8"/>
                                        </p:tgtEl>
                                      </p:cBhvr>
                                    </p:animEffect>
                                    <p:anim calcmode="lin" valueType="num">
                                      <p:cBhvr>
                                        <p:cTn id="23" dur="800" decel="100000" fill="hold"/>
                                        <p:tgtEl>
                                          <p:spTgt spid="8"/>
                                        </p:tgtEl>
                                        <p:attrNameLst>
                                          <p:attrName>style.rotation</p:attrName>
                                        </p:attrNameLst>
                                      </p:cBhvr>
                                      <p:tavLst>
                                        <p:tav tm="0">
                                          <p:val>
                                            <p:fltVal val="-90"/>
                                          </p:val>
                                        </p:tav>
                                        <p:tav tm="100000">
                                          <p:val>
                                            <p:fltVal val="0"/>
                                          </p:val>
                                        </p:tav>
                                      </p:tavLst>
                                    </p:anim>
                                    <p:anim calcmode="lin" valueType="num">
                                      <p:cBhvr>
                                        <p:cTn id="24" dur="800" decel="100000" fill="hold"/>
                                        <p:tgtEl>
                                          <p:spTgt spid="8"/>
                                        </p:tgtEl>
                                        <p:attrNameLst>
                                          <p:attrName>ppt_x</p:attrName>
                                        </p:attrNameLst>
                                      </p:cBhvr>
                                      <p:tavLst>
                                        <p:tav tm="0">
                                          <p:val>
                                            <p:strVal val="#ppt_x+0.4"/>
                                          </p:val>
                                        </p:tav>
                                        <p:tav tm="100000">
                                          <p:val>
                                            <p:strVal val="#ppt_x-0.05"/>
                                          </p:val>
                                        </p:tav>
                                      </p:tavLst>
                                    </p:anim>
                                    <p:anim calcmode="lin" valueType="num">
                                      <p:cBhvr>
                                        <p:cTn id="25" dur="800" decel="100000" fill="hold"/>
                                        <p:tgtEl>
                                          <p:spTgt spid="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745810548"/>
              </p:ext>
            </p:extLst>
          </p:nvPr>
        </p:nvGraphicFramePr>
        <p:xfrm>
          <a:off x="611560" y="843558"/>
          <a:ext cx="7992888" cy="3888432"/>
        </p:xfrm>
        <a:graphic>
          <a:graphicData uri="http://schemas.openxmlformats.org/drawingml/2006/table">
            <a:tbl>
              <a:tblPr firstRow="1" bandRow="1">
                <a:tableStyleId>{5C22544A-7EE6-4342-B048-85BDC9FD1C3A}</a:tableStyleId>
              </a:tblPr>
              <a:tblGrid>
                <a:gridCol w="796145"/>
                <a:gridCol w="1592291"/>
                <a:gridCol w="923932"/>
                <a:gridCol w="2678698"/>
                <a:gridCol w="2001822"/>
              </a:tblGrid>
              <a:tr h="486054">
                <a:tc>
                  <a:txBody>
                    <a:bodyPr/>
                    <a:lstStyle/>
                    <a:p>
                      <a:r>
                        <a:rPr lang="zh-CN" altLang="en-US" sz="2000" dirty="0" smtClean="0">
                          <a:solidFill>
                            <a:schemeClr val="tx1"/>
                          </a:solidFill>
                        </a:rPr>
                        <a:t>领域</a:t>
                      </a:r>
                      <a:endParaRPr lang="zh-CN" altLang="en-US" sz="200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000" dirty="0" smtClean="0">
                          <a:solidFill>
                            <a:schemeClr val="tx1"/>
                          </a:solidFill>
                        </a:rPr>
                        <a:t>代表人物</a:t>
                      </a:r>
                      <a:endParaRPr lang="zh-CN" altLang="en-US" sz="200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000" dirty="0" smtClean="0">
                          <a:solidFill>
                            <a:schemeClr val="tx1"/>
                          </a:solidFill>
                        </a:rPr>
                        <a:t>国别</a:t>
                      </a:r>
                      <a:endParaRPr lang="zh-CN" altLang="en-US" sz="200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000" dirty="0" smtClean="0">
                          <a:solidFill>
                            <a:schemeClr val="tx1"/>
                          </a:solidFill>
                        </a:rPr>
                        <a:t>代表作</a:t>
                      </a:r>
                      <a:endParaRPr lang="zh-CN" altLang="en-US" sz="200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000" dirty="0" smtClean="0">
                          <a:solidFill>
                            <a:schemeClr val="tx1"/>
                          </a:solidFill>
                        </a:rPr>
                        <a:t>评价</a:t>
                      </a:r>
                      <a:endParaRPr lang="zh-CN" altLang="en-US" sz="2000"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rowSpan="3">
                  <a:txBody>
                    <a:bodyPr/>
                    <a:lstStyle/>
                    <a:p>
                      <a:r>
                        <a:rPr lang="zh-CN" altLang="en-US" sz="2400" dirty="0" smtClean="0">
                          <a:solidFill>
                            <a:srgbClr val="C00000"/>
                          </a:solidFill>
                        </a:rPr>
                        <a:t>文学三杰</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400" dirty="0" smtClean="0">
                          <a:solidFill>
                            <a:srgbClr val="C00000"/>
                          </a:solidFill>
                        </a:rPr>
                        <a:t>但丁</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6">
                  <a:txBody>
                    <a:bodyPr/>
                    <a:lstStyle/>
                    <a:p>
                      <a:r>
                        <a:rPr lang="zh-CN" altLang="en-US" sz="2400" dirty="0" smtClean="0">
                          <a:solidFill>
                            <a:srgbClr val="C00000"/>
                          </a:solidFill>
                        </a:rPr>
                        <a:t>意</a:t>
                      </a:r>
                      <a:endParaRPr lang="en-US" altLang="zh-CN" sz="2400" dirty="0" smtClean="0">
                        <a:solidFill>
                          <a:srgbClr val="C00000"/>
                        </a:solidFill>
                      </a:endParaRPr>
                    </a:p>
                    <a:p>
                      <a:r>
                        <a:rPr lang="zh-CN" altLang="en-US" sz="2400" dirty="0" smtClean="0">
                          <a:solidFill>
                            <a:srgbClr val="C00000"/>
                          </a:solidFill>
                        </a:rPr>
                        <a:t>大</a:t>
                      </a:r>
                      <a:endParaRPr lang="en-US" altLang="zh-CN" sz="2400" dirty="0" smtClean="0">
                        <a:solidFill>
                          <a:srgbClr val="C00000"/>
                        </a:solidFill>
                      </a:endParaRPr>
                    </a:p>
                    <a:p>
                      <a:r>
                        <a:rPr lang="zh-CN" altLang="en-US" sz="2400" dirty="0" smtClean="0">
                          <a:solidFill>
                            <a:srgbClr val="C00000"/>
                          </a:solidFill>
                        </a:rPr>
                        <a:t>利</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000" dirty="0" smtClean="0">
                          <a:solidFill>
                            <a:srgbClr val="C00000"/>
                          </a:solidFill>
                        </a:rPr>
                        <a:t>文艺复兴的先驱</a:t>
                      </a:r>
                      <a:endParaRPr lang="zh-CN" altLang="en-US" sz="20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vMerge="1">
                  <a:txBody>
                    <a:bodyPr/>
                    <a:lstStyle/>
                    <a:p>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000" kern="1200" dirty="0">
                        <a:solidFill>
                          <a:srgbClr val="C00000"/>
                        </a:solidFill>
                        <a:latin typeface="+mn-lt"/>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vMerge="1">
                  <a:txBody>
                    <a:bodyPr/>
                    <a:lstStyle/>
                    <a:p>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rowSpan="3">
                  <a:txBody>
                    <a:bodyPr/>
                    <a:lstStyle/>
                    <a:p>
                      <a:r>
                        <a:rPr lang="zh-CN" altLang="en-US" sz="2400" dirty="0" smtClean="0">
                          <a:solidFill>
                            <a:srgbClr val="C00000"/>
                          </a:solidFill>
                        </a:rPr>
                        <a:t>美术三杰</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CN" sz="2400" b="0" kern="100" dirty="0" smtClean="0">
                          <a:solidFill>
                            <a:srgbClr val="C00000"/>
                          </a:solidFill>
                          <a:effectLst/>
                          <a:latin typeface="Times New Roman"/>
                          <a:ea typeface="+mn-ea"/>
                        </a:rPr>
                        <a:t>达·芬奇</a:t>
                      </a:r>
                      <a:endParaRPr lang="zh-CN" altLang="en-US" sz="2400" b="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2000" kern="1200" dirty="0" smtClean="0">
                          <a:solidFill>
                            <a:srgbClr val="C00000"/>
                          </a:solidFill>
                          <a:latin typeface="+mn-lt"/>
                          <a:ea typeface="+mn-ea"/>
                          <a:cs typeface="+mn-cs"/>
                        </a:rPr>
                        <a:t>伟大的</a:t>
                      </a:r>
                      <a:r>
                        <a:rPr lang="zh-CN" altLang="zh-CN" sz="2000" kern="1200" dirty="0" smtClean="0">
                          <a:solidFill>
                            <a:srgbClr val="C00000"/>
                          </a:solidFill>
                          <a:latin typeface="+mn-lt"/>
                          <a:ea typeface="+mn-ea"/>
                          <a:cs typeface="+mn-cs"/>
                        </a:rPr>
                        <a:t>艺术大师</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vMerge="1">
                  <a:txBody>
                    <a:bodyPr/>
                    <a:lstStyle/>
                    <a:p>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vMerge="1">
                  <a:txBody>
                    <a:bodyPr/>
                    <a:lstStyle/>
                    <a:p>
                      <a:endParaRPr lang="zh-CN"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CN" altLang="en-US" dirty="0">
                        <a:solidFill>
                          <a:schemeClr val="tx1"/>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86054">
                <a:tc>
                  <a:txBody>
                    <a:bodyPr/>
                    <a:lstStyle/>
                    <a:p>
                      <a:r>
                        <a:rPr lang="zh-CN" altLang="en-US" sz="2400" dirty="0" smtClean="0">
                          <a:solidFill>
                            <a:srgbClr val="C00000"/>
                          </a:solidFill>
                        </a:rPr>
                        <a:t>戏剧</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400" dirty="0" smtClean="0">
                          <a:solidFill>
                            <a:srgbClr val="C00000"/>
                          </a:solidFill>
                        </a:rPr>
                        <a:t>莎士比亚</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400" dirty="0" smtClean="0">
                          <a:solidFill>
                            <a:srgbClr val="C00000"/>
                          </a:solidFill>
                        </a:rPr>
                        <a:t>英国</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2400" dirty="0" smtClean="0">
                          <a:solidFill>
                            <a:srgbClr val="C00000"/>
                          </a:solidFill>
                        </a:rPr>
                        <a:t>文学巨匠</a:t>
                      </a:r>
                      <a:endParaRPr lang="zh-CN" altLang="en-US" sz="2400" dirty="0">
                        <a:solidFill>
                          <a:srgbClr val="C00000"/>
                        </a:solidFill>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TextBox 3"/>
          <p:cNvSpPr txBox="1"/>
          <p:nvPr/>
        </p:nvSpPr>
        <p:spPr>
          <a:xfrm>
            <a:off x="467544" y="195486"/>
            <a:ext cx="5540299" cy="584775"/>
          </a:xfrm>
          <a:prstGeom prst="rect">
            <a:avLst/>
          </a:prstGeom>
        </p:spPr>
        <p:txBody>
          <a:bodyPr wrap="none">
            <a:spAutoFit/>
          </a:bodyPr>
          <a:lstStyle>
            <a:defPPr>
              <a:defRPr lang="zh-CN"/>
            </a:defPPr>
            <a:lvl1pPr>
              <a:defRPr sz="3200" b="1">
                <a:solidFill>
                  <a:srgbClr val="FF0000"/>
                </a:solidFill>
              </a:defRPr>
            </a:lvl1pPr>
          </a:lstStyle>
          <a:p>
            <a:r>
              <a:rPr lang="zh-CN" altLang="en-US" dirty="0"/>
              <a:t>二、文艺复兴时期的代表人物</a:t>
            </a:r>
          </a:p>
        </p:txBody>
      </p:sp>
      <p:cxnSp>
        <p:nvCxnSpPr>
          <p:cNvPr id="6" name="直接连接符 5"/>
          <p:cNvCxnSpPr/>
          <p:nvPr/>
        </p:nvCxnSpPr>
        <p:spPr>
          <a:xfrm>
            <a:off x="3923928" y="1851670"/>
            <a:ext cx="2664296"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54016" y="2351162"/>
            <a:ext cx="2664296" cy="4343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23928" y="3291830"/>
            <a:ext cx="2664296" cy="432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23928" y="3773227"/>
            <a:ext cx="2664296" cy="447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3" idx="3"/>
          </p:cNvCxnSpPr>
          <p:nvPr/>
        </p:nvCxnSpPr>
        <p:spPr>
          <a:xfrm>
            <a:off x="6618312" y="2315179"/>
            <a:ext cx="1986136" cy="4725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618312" y="3291830"/>
            <a:ext cx="1986136" cy="4706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588224" y="3762474"/>
            <a:ext cx="2016224" cy="4579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548190" y="1390005"/>
            <a:ext cx="1415772" cy="461665"/>
          </a:xfrm>
          <a:prstGeom prst="rect">
            <a:avLst/>
          </a:prstGeom>
          <a:noFill/>
        </p:spPr>
        <p:txBody>
          <a:bodyPr wrap="none" rtlCol="0">
            <a:spAutoFit/>
          </a:bodyPr>
          <a:lstStyle/>
          <a:p>
            <a:r>
              <a:rPr lang="en-US" altLang="zh-CN" sz="2400" dirty="0" smtClean="0"/>
              <a:t>《</a:t>
            </a:r>
            <a:r>
              <a:rPr lang="zh-CN" altLang="en-US" sz="2400" dirty="0" smtClean="0"/>
              <a:t>神曲</a:t>
            </a:r>
            <a:r>
              <a:rPr lang="en-US" altLang="zh-CN" sz="2400" dirty="0" smtClean="0"/>
              <a:t>》</a:t>
            </a:r>
            <a:endParaRPr lang="zh-CN" altLang="en-US" sz="2400" dirty="0"/>
          </a:p>
        </p:txBody>
      </p:sp>
      <p:sp>
        <p:nvSpPr>
          <p:cNvPr id="29" name="TextBox 28"/>
          <p:cNvSpPr txBox="1"/>
          <p:nvPr/>
        </p:nvSpPr>
        <p:spPr>
          <a:xfrm>
            <a:off x="1475656" y="1836861"/>
            <a:ext cx="1415772" cy="461665"/>
          </a:xfrm>
          <a:prstGeom prst="rect">
            <a:avLst/>
          </a:prstGeom>
          <a:noFill/>
        </p:spPr>
        <p:txBody>
          <a:bodyPr wrap="none" rtlCol="0">
            <a:spAutoFit/>
          </a:bodyPr>
          <a:lstStyle/>
          <a:p>
            <a:r>
              <a:rPr lang="zh-CN" altLang="en-US" sz="2400" dirty="0" smtClean="0"/>
              <a:t>彼特拉克</a:t>
            </a:r>
            <a:endParaRPr lang="zh-CN" altLang="en-US" sz="2400" dirty="0"/>
          </a:p>
        </p:txBody>
      </p:sp>
      <p:sp>
        <p:nvSpPr>
          <p:cNvPr id="30" name="TextBox 29"/>
          <p:cNvSpPr txBox="1"/>
          <p:nvPr/>
        </p:nvSpPr>
        <p:spPr>
          <a:xfrm>
            <a:off x="1629544" y="2337494"/>
            <a:ext cx="1107996" cy="461665"/>
          </a:xfrm>
          <a:prstGeom prst="rect">
            <a:avLst/>
          </a:prstGeom>
          <a:noFill/>
        </p:spPr>
        <p:txBody>
          <a:bodyPr wrap="none" rtlCol="0">
            <a:spAutoFit/>
          </a:bodyPr>
          <a:lstStyle/>
          <a:p>
            <a:r>
              <a:rPr lang="zh-CN" altLang="en-US" sz="2400" smtClean="0"/>
              <a:t>薄伽丘</a:t>
            </a:r>
            <a:endParaRPr lang="zh-CN" altLang="en-US" sz="2400" dirty="0"/>
          </a:p>
        </p:txBody>
      </p:sp>
      <p:sp>
        <p:nvSpPr>
          <p:cNvPr id="31" name="TextBox 30"/>
          <p:cNvSpPr txBox="1"/>
          <p:nvPr/>
        </p:nvSpPr>
        <p:spPr>
          <a:xfrm>
            <a:off x="1629544" y="3296319"/>
            <a:ext cx="1107996" cy="461665"/>
          </a:xfrm>
          <a:prstGeom prst="rect">
            <a:avLst/>
          </a:prstGeom>
          <a:noFill/>
        </p:spPr>
        <p:txBody>
          <a:bodyPr wrap="none" rtlCol="0">
            <a:spAutoFit/>
          </a:bodyPr>
          <a:lstStyle/>
          <a:p>
            <a:r>
              <a:rPr lang="zh-CN" altLang="en-US" sz="2400" smtClean="0"/>
              <a:t>拉斐</a:t>
            </a:r>
            <a:r>
              <a:rPr lang="zh-CN" altLang="en-US" sz="2400"/>
              <a:t>尔</a:t>
            </a:r>
            <a:endParaRPr lang="zh-CN" altLang="en-US" sz="2400" dirty="0"/>
          </a:p>
        </p:txBody>
      </p:sp>
      <p:sp>
        <p:nvSpPr>
          <p:cNvPr id="32" name="TextBox 31"/>
          <p:cNvSpPr txBox="1"/>
          <p:nvPr/>
        </p:nvSpPr>
        <p:spPr>
          <a:xfrm>
            <a:off x="1321767" y="3773227"/>
            <a:ext cx="1723549" cy="461665"/>
          </a:xfrm>
          <a:prstGeom prst="rect">
            <a:avLst/>
          </a:prstGeom>
          <a:noFill/>
        </p:spPr>
        <p:txBody>
          <a:bodyPr wrap="none" rtlCol="0">
            <a:spAutoFit/>
          </a:bodyPr>
          <a:lstStyle/>
          <a:p>
            <a:r>
              <a:rPr lang="zh-CN" altLang="en-US" sz="2400" smtClean="0"/>
              <a:t>米开朗琪罗</a:t>
            </a:r>
            <a:endParaRPr lang="zh-CN" altLang="en-US" sz="2400" dirty="0"/>
          </a:p>
        </p:txBody>
      </p:sp>
      <p:sp>
        <p:nvSpPr>
          <p:cNvPr id="33" name="TextBox 32"/>
          <p:cNvSpPr txBox="1"/>
          <p:nvPr/>
        </p:nvSpPr>
        <p:spPr>
          <a:xfrm>
            <a:off x="3954016" y="2859782"/>
            <a:ext cx="2698175" cy="307777"/>
          </a:xfrm>
          <a:prstGeom prst="rect">
            <a:avLst/>
          </a:prstGeom>
          <a:noFill/>
        </p:spPr>
        <p:txBody>
          <a:bodyPr wrap="none" rtlCol="0">
            <a:spAutoFit/>
          </a:bodyPr>
          <a:lstStyle/>
          <a:p>
            <a:r>
              <a:rPr lang="en-US" altLang="zh-CN" sz="1400" dirty="0" smtClean="0"/>
              <a:t>《</a:t>
            </a:r>
            <a:r>
              <a:rPr lang="zh-CN" altLang="en-US" sz="1400" dirty="0" smtClean="0"/>
              <a:t>蒙娜丽莎</a:t>
            </a:r>
            <a:r>
              <a:rPr lang="en-US" altLang="zh-CN" sz="1400" dirty="0" smtClean="0"/>
              <a:t>》</a:t>
            </a:r>
            <a:r>
              <a:rPr lang="zh-CN" altLang="en-US" sz="1400" dirty="0" smtClean="0"/>
              <a:t>、</a:t>
            </a:r>
            <a:r>
              <a:rPr lang="en-US" altLang="zh-CN" sz="1400" dirty="0" smtClean="0"/>
              <a:t>《</a:t>
            </a:r>
            <a:r>
              <a:rPr lang="zh-CN" altLang="en-US" sz="1400" dirty="0" smtClean="0"/>
              <a:t>最后的晚餐</a:t>
            </a:r>
            <a:r>
              <a:rPr lang="en-US" altLang="zh-CN" sz="1400" dirty="0" smtClean="0"/>
              <a:t>》</a:t>
            </a:r>
            <a:endParaRPr lang="zh-CN" altLang="en-US" sz="1400" dirty="0"/>
          </a:p>
        </p:txBody>
      </p:sp>
      <p:sp>
        <p:nvSpPr>
          <p:cNvPr id="34" name="TextBox 33"/>
          <p:cNvSpPr txBox="1"/>
          <p:nvPr/>
        </p:nvSpPr>
        <p:spPr>
          <a:xfrm>
            <a:off x="3774479" y="4322432"/>
            <a:ext cx="3057247" cy="307777"/>
          </a:xfrm>
          <a:prstGeom prst="rect">
            <a:avLst/>
          </a:prstGeom>
          <a:noFill/>
        </p:spPr>
        <p:txBody>
          <a:bodyPr wrap="none" rtlCol="0">
            <a:spAutoFit/>
          </a:bodyPr>
          <a:lstStyle/>
          <a:p>
            <a:r>
              <a:rPr lang="en-US" altLang="zh-CN" sz="1400" dirty="0" smtClean="0"/>
              <a:t>《</a:t>
            </a:r>
            <a:r>
              <a:rPr lang="zh-CN" altLang="en-US" sz="1400" dirty="0" smtClean="0"/>
              <a:t>哈姆雷特</a:t>
            </a:r>
            <a:r>
              <a:rPr lang="en-US" altLang="zh-CN" sz="1400" dirty="0" smtClean="0"/>
              <a:t>》</a:t>
            </a:r>
            <a:r>
              <a:rPr lang="zh-CN" altLang="en-US" sz="1400" dirty="0" smtClean="0"/>
              <a:t>、</a:t>
            </a:r>
            <a:r>
              <a:rPr lang="en-US" altLang="zh-CN" sz="1400" dirty="0" smtClean="0"/>
              <a:t>《</a:t>
            </a:r>
            <a:r>
              <a:rPr lang="zh-CN" altLang="en-US" sz="1400" dirty="0" smtClean="0"/>
              <a:t>罗密欧与朱丽</a:t>
            </a:r>
            <a:r>
              <a:rPr lang="zh-CN" altLang="en-US" sz="1400" dirty="0"/>
              <a:t>叶</a:t>
            </a:r>
            <a:r>
              <a:rPr lang="en-US" altLang="zh-CN" sz="1400" dirty="0" smtClean="0"/>
              <a:t>》</a:t>
            </a:r>
            <a:endParaRPr lang="zh-CN" altLang="en-US" sz="1400" dirty="0"/>
          </a:p>
        </p:txBody>
      </p:sp>
      <p:sp>
        <p:nvSpPr>
          <p:cNvPr id="35" name="TextBox 34"/>
          <p:cNvSpPr txBox="1"/>
          <p:nvPr/>
        </p:nvSpPr>
        <p:spPr>
          <a:xfrm>
            <a:off x="6595717" y="1836860"/>
            <a:ext cx="2031325" cy="461665"/>
          </a:xfrm>
          <a:prstGeom prst="rect">
            <a:avLst/>
          </a:prstGeom>
          <a:noFill/>
        </p:spPr>
        <p:txBody>
          <a:bodyPr wrap="none" rtlCol="0">
            <a:spAutoFit/>
          </a:bodyPr>
          <a:lstStyle/>
          <a:p>
            <a:r>
              <a:rPr lang="zh-CN" altLang="en-US" sz="2400" dirty="0">
                <a:solidFill>
                  <a:srgbClr val="C00000"/>
                </a:solidFill>
              </a:rPr>
              <a:t>文艺复兴之父</a:t>
            </a:r>
          </a:p>
        </p:txBody>
      </p:sp>
    </p:spTree>
    <p:extLst>
      <p:ext uri="{BB962C8B-B14F-4D97-AF65-F5344CB8AC3E}">
        <p14:creationId xmlns:p14="http://schemas.microsoft.com/office/powerpoint/2010/main" val="287488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2"/>
          <p:cNvSpPr txBox="1">
            <a:spLocks noChangeArrowheads="1"/>
          </p:cNvSpPr>
          <p:nvPr/>
        </p:nvSpPr>
        <p:spPr bwMode="auto">
          <a:xfrm>
            <a:off x="88901" y="195486"/>
            <a:ext cx="881221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950" b="1" noProof="1">
                <a:solidFill>
                  <a:schemeClr val="folHlink"/>
                </a:solidFill>
                <a:latin typeface="Times New Roman" panose="02020603050405020304" pitchFamily="18" charset="0"/>
              </a:rPr>
              <a:t>       </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神曲</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分为</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地狱</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炼狱</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和</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天堂</a:t>
            </a:r>
            <a:r>
              <a:rPr lang="en-US" altLang="zh-CN" sz="2400" b="1" noProof="1" smtClean="0">
                <a:latin typeface="Times New Roman" panose="02020603050405020304" pitchFamily="18" charset="0"/>
              </a:rPr>
              <a:t>》</a:t>
            </a:r>
            <a:r>
              <a:rPr lang="zh-CN" altLang="en-US" sz="2400" b="1" noProof="1" smtClean="0">
                <a:latin typeface="Times New Roman" panose="02020603050405020304" pitchFamily="18" charset="0"/>
              </a:rPr>
              <a:t>三部分，共</a:t>
            </a:r>
            <a:r>
              <a:rPr lang="en-US" altLang="zh-CN" sz="2400" b="1" noProof="1" smtClean="0">
                <a:latin typeface="Times New Roman" panose="02020603050405020304" pitchFamily="18" charset="0"/>
              </a:rPr>
              <a:t>100</a:t>
            </a:r>
            <a:r>
              <a:rPr lang="zh-CN" altLang="en-US" sz="2400" b="1" noProof="1" smtClean="0">
                <a:latin typeface="Times New Roman" panose="02020603050405020304" pitchFamily="18" charset="0"/>
              </a:rPr>
              <a:t>歌，描写了诗人梦游地狱、炼狱和天堂的经过。</a:t>
            </a:r>
            <a:endParaRPr lang="en-US" altLang="zh-CN" sz="2400" b="1" noProof="1">
              <a:latin typeface="Times New Roman" panose="02020603050405020304" pitchFamily="18" charset="0"/>
            </a:endParaRPr>
          </a:p>
          <a:p>
            <a:r>
              <a:rPr lang="en-US" altLang="zh-CN" sz="2400" b="1" noProof="1" smtClean="0">
                <a:latin typeface="Times New Roman" panose="02020603050405020304" pitchFamily="18" charset="0"/>
              </a:rPr>
              <a:t>        </a:t>
            </a:r>
            <a:r>
              <a:rPr lang="zh-CN" altLang="en-US" sz="2400" b="1" noProof="1" smtClean="0">
                <a:latin typeface="Times New Roman" panose="02020603050405020304" pitchFamily="18" charset="0"/>
              </a:rPr>
              <a:t>诗中通过隐喻的手法来</a:t>
            </a:r>
            <a:r>
              <a:rPr lang="zh-CN" altLang="en-US" sz="2400" b="1" noProof="1" smtClean="0">
                <a:solidFill>
                  <a:srgbClr val="FF0000"/>
                </a:solidFill>
                <a:latin typeface="Times New Roman" panose="02020603050405020304" pitchFamily="18" charset="0"/>
              </a:rPr>
              <a:t>抨击</a:t>
            </a:r>
            <a:r>
              <a:rPr lang="zh-CN" altLang="en-US" sz="2400" b="1" noProof="1">
                <a:solidFill>
                  <a:srgbClr val="FF0000"/>
                </a:solidFill>
                <a:latin typeface="Times New Roman" panose="02020603050405020304" pitchFamily="18" charset="0"/>
              </a:rPr>
              <a:t>教会的贪婪</a:t>
            </a:r>
            <a:r>
              <a:rPr lang="zh-CN" altLang="en-US" sz="2400" b="1" noProof="1" smtClean="0">
                <a:solidFill>
                  <a:srgbClr val="FF0000"/>
                </a:solidFill>
                <a:latin typeface="Times New Roman" panose="02020603050405020304" pitchFamily="18" charset="0"/>
              </a:rPr>
              <a:t>腐化</a:t>
            </a:r>
            <a:r>
              <a:rPr lang="zh-CN" altLang="en-US" sz="2400" b="1" noProof="1" smtClean="0">
                <a:latin typeface="Times New Roman" panose="02020603050405020304" pitchFamily="18" charset="0"/>
              </a:rPr>
              <a:t>，表达</a:t>
            </a:r>
            <a:r>
              <a:rPr lang="zh-CN" altLang="en-US" sz="2400" b="1" noProof="1">
                <a:latin typeface="Times New Roman" panose="02020603050405020304" pitchFamily="18" charset="0"/>
              </a:rPr>
              <a:t>了</a:t>
            </a:r>
            <a:r>
              <a:rPr lang="zh-CN" altLang="en-US" sz="2400" b="1" noProof="1">
                <a:solidFill>
                  <a:srgbClr val="FF0000"/>
                </a:solidFill>
                <a:latin typeface="Times New Roman" panose="02020603050405020304" pitchFamily="18" charset="0"/>
              </a:rPr>
              <a:t>市民阶层的感情与理想</a:t>
            </a:r>
            <a:r>
              <a:rPr lang="zh-CN" altLang="en-US" sz="2400" b="1" noProof="1">
                <a:solidFill>
                  <a:schemeClr val="folHlink"/>
                </a:solidFill>
                <a:latin typeface="Times New Roman" panose="02020603050405020304" pitchFamily="18" charset="0"/>
              </a:rPr>
              <a:t>。</a:t>
            </a:r>
          </a:p>
        </p:txBody>
      </p:sp>
      <p:grpSp>
        <p:nvGrpSpPr>
          <p:cNvPr id="26626" name="组合 1"/>
          <p:cNvGrpSpPr>
            <a:grpSpLocks/>
          </p:cNvGrpSpPr>
          <p:nvPr/>
        </p:nvGrpSpPr>
        <p:grpSpPr bwMode="auto">
          <a:xfrm>
            <a:off x="17463" y="1894285"/>
            <a:ext cx="8488362" cy="3057151"/>
            <a:chOff x="2627762" y="2607829"/>
            <a:chExt cx="5707531" cy="3038730"/>
          </a:xfrm>
        </p:grpSpPr>
        <p:sp>
          <p:nvSpPr>
            <p:cNvPr id="26627" name="Rectangle 2"/>
            <p:cNvSpPr>
              <a:spLocks noChangeArrowheads="1"/>
            </p:cNvSpPr>
            <p:nvPr/>
          </p:nvSpPr>
          <p:spPr bwMode="auto">
            <a:xfrm>
              <a:off x="2627762" y="5417118"/>
              <a:ext cx="1882326" cy="22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500" b="1">
                  <a:solidFill>
                    <a:srgbClr val="663300"/>
                  </a:solidFill>
                  <a:latin typeface="Times New Roman" pitchFamily="18" charset="0"/>
                  <a:ea typeface="黑体" pitchFamily="49" charset="-122"/>
                </a:rPr>
                <a:t>幻游</a:t>
              </a:r>
              <a:r>
                <a:rPr lang="en-US" altLang="zh-CN" sz="1500" b="1">
                  <a:solidFill>
                    <a:srgbClr val="FF0000"/>
                  </a:solidFill>
                  <a:latin typeface="Times New Roman" pitchFamily="18" charset="0"/>
                  <a:ea typeface="黑体" pitchFamily="49" charset="-122"/>
                </a:rPr>
                <a:t>《</a:t>
              </a:r>
              <a:r>
                <a:rPr lang="zh-CN" altLang="en-US" sz="1500" b="1">
                  <a:solidFill>
                    <a:srgbClr val="FF0000"/>
                  </a:solidFill>
                  <a:latin typeface="Times New Roman" pitchFamily="18" charset="0"/>
                  <a:ea typeface="黑体" pitchFamily="49" charset="-122"/>
                </a:rPr>
                <a:t>地狱</a:t>
              </a:r>
              <a:r>
                <a:rPr lang="en-US" altLang="zh-CN" sz="1500" b="1">
                  <a:solidFill>
                    <a:srgbClr val="FF0000"/>
                  </a:solidFill>
                  <a:latin typeface="Times New Roman" pitchFamily="18" charset="0"/>
                  <a:ea typeface="黑体" pitchFamily="49" charset="-122"/>
                </a:rPr>
                <a:t>》</a:t>
              </a:r>
            </a:p>
          </p:txBody>
        </p:sp>
        <p:sp>
          <p:nvSpPr>
            <p:cNvPr id="26628" name="Rectangle 4"/>
            <p:cNvSpPr>
              <a:spLocks noChangeArrowheads="1"/>
            </p:cNvSpPr>
            <p:nvPr/>
          </p:nvSpPr>
          <p:spPr bwMode="auto">
            <a:xfrm>
              <a:off x="4648829" y="5417117"/>
              <a:ext cx="1768034" cy="22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500" b="1">
                  <a:solidFill>
                    <a:srgbClr val="663300"/>
                  </a:solidFill>
                  <a:latin typeface="Times New Roman" pitchFamily="18" charset="0"/>
                  <a:ea typeface="黑体" pitchFamily="49" charset="-122"/>
                </a:rPr>
                <a:t>幻游</a:t>
              </a:r>
              <a:r>
                <a:rPr lang="en-US" altLang="zh-CN" sz="1500" b="1">
                  <a:solidFill>
                    <a:srgbClr val="FF0000"/>
                  </a:solidFill>
                  <a:latin typeface="Times New Roman" pitchFamily="18" charset="0"/>
                  <a:ea typeface="黑体" pitchFamily="49" charset="-122"/>
                </a:rPr>
                <a:t>《</a:t>
              </a:r>
              <a:r>
                <a:rPr lang="zh-CN" altLang="en-US" sz="1500" b="1">
                  <a:solidFill>
                    <a:srgbClr val="FF0000"/>
                  </a:solidFill>
                  <a:latin typeface="Times New Roman" pitchFamily="18" charset="0"/>
                  <a:ea typeface="黑体" pitchFamily="49" charset="-122"/>
                </a:rPr>
                <a:t>炼狱</a:t>
              </a:r>
              <a:r>
                <a:rPr lang="en-US" altLang="zh-CN" sz="1500" b="1">
                  <a:solidFill>
                    <a:srgbClr val="FF0000"/>
                  </a:solidFill>
                  <a:latin typeface="Times New Roman" pitchFamily="18" charset="0"/>
                  <a:ea typeface="黑体" pitchFamily="49" charset="-122"/>
                </a:rPr>
                <a:t>》</a:t>
              </a:r>
            </a:p>
          </p:txBody>
        </p:sp>
        <p:sp>
          <p:nvSpPr>
            <p:cNvPr id="26629" name="Text Box 5"/>
            <p:cNvSpPr txBox="1">
              <a:spLocks noChangeArrowheads="1"/>
            </p:cNvSpPr>
            <p:nvPr/>
          </p:nvSpPr>
          <p:spPr bwMode="auto">
            <a:xfrm>
              <a:off x="6555603" y="5417118"/>
              <a:ext cx="1779689" cy="22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500" b="1">
                  <a:solidFill>
                    <a:srgbClr val="663300"/>
                  </a:solidFill>
                  <a:latin typeface="Times New Roman" pitchFamily="18" charset="0"/>
                  <a:ea typeface="黑体" pitchFamily="49" charset="-122"/>
                </a:rPr>
                <a:t>幻游</a:t>
              </a:r>
              <a:r>
                <a:rPr lang="en-US" altLang="zh-CN" sz="1500" b="1">
                  <a:solidFill>
                    <a:srgbClr val="FF0000"/>
                  </a:solidFill>
                  <a:latin typeface="Times New Roman" pitchFamily="18" charset="0"/>
                  <a:ea typeface="黑体" pitchFamily="49" charset="-122"/>
                </a:rPr>
                <a:t>《</a:t>
              </a:r>
              <a:r>
                <a:rPr lang="zh-CN" altLang="en-US" sz="1500" b="1">
                  <a:solidFill>
                    <a:srgbClr val="FF0000"/>
                  </a:solidFill>
                  <a:latin typeface="Times New Roman" pitchFamily="18" charset="0"/>
                  <a:ea typeface="黑体" pitchFamily="49" charset="-122"/>
                </a:rPr>
                <a:t>天堂</a:t>
              </a:r>
              <a:r>
                <a:rPr lang="en-US" altLang="zh-CN" sz="1500" b="1">
                  <a:solidFill>
                    <a:srgbClr val="FF0000"/>
                  </a:solidFill>
                  <a:latin typeface="Times New Roman" pitchFamily="18" charset="0"/>
                  <a:ea typeface="黑体" pitchFamily="49" charset="-122"/>
                </a:rPr>
                <a:t>》</a:t>
              </a:r>
            </a:p>
          </p:txBody>
        </p:sp>
        <p:pic>
          <p:nvPicPr>
            <p:cNvPr id="26630" name="Picture 7" desc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829" y="2607830"/>
              <a:ext cx="1768034" cy="272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8" descr="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62" y="2607830"/>
              <a:ext cx="1882326" cy="272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9" desc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5604" y="2607829"/>
              <a:ext cx="1779689" cy="272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126166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250031"/>
            <a:ext cx="390525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3"/>
          <p:cNvSpPr>
            <a:spLocks noChangeArrowheads="1"/>
          </p:cNvSpPr>
          <p:nvPr/>
        </p:nvSpPr>
        <p:spPr bwMode="auto">
          <a:xfrm>
            <a:off x="533400" y="248842"/>
            <a:ext cx="3570208" cy="830997"/>
          </a:xfrm>
          <a:prstGeom prst="rect">
            <a:avLst/>
          </a:prstGeom>
          <a:noFill/>
          <a:ln>
            <a:noFill/>
          </a:ln>
          <a:effectLst>
            <a:outerShdw dist="35921" dir="2700000" algn="ctr" rotWithShape="0">
              <a:srgbClr val="FFFF66"/>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4800" b="1" dirty="0">
                <a:solidFill>
                  <a:srgbClr val="CC6600"/>
                </a:solidFill>
                <a:latin typeface="Times New Roman" pitchFamily="18" charset="0"/>
                <a:ea typeface="华文新魏" pitchFamily="2" charset="-122"/>
              </a:rPr>
              <a:t>“</a:t>
            </a:r>
            <a:r>
              <a:rPr lang="zh-CN" altLang="en-US" sz="4800" b="1" dirty="0">
                <a:solidFill>
                  <a:srgbClr val="CC6600"/>
                </a:solidFill>
                <a:latin typeface="华文新魏" pitchFamily="2" charset="-122"/>
                <a:ea typeface="华文新魏" pitchFamily="2" charset="-122"/>
              </a:rPr>
              <a:t>蒙娜丽莎</a:t>
            </a:r>
            <a:r>
              <a:rPr lang="zh-CN" altLang="en-US" sz="4800" b="1" dirty="0">
                <a:solidFill>
                  <a:srgbClr val="CC6600"/>
                </a:solidFill>
                <a:latin typeface="Times New Roman" pitchFamily="18" charset="0"/>
                <a:ea typeface="华文新魏" pitchFamily="2" charset="-122"/>
              </a:rPr>
              <a:t>”</a:t>
            </a:r>
            <a:endParaRPr lang="zh-CN" altLang="en-US" sz="4800" b="1" dirty="0">
              <a:solidFill>
                <a:srgbClr val="CC6600"/>
              </a:solidFill>
              <a:latin typeface="华文新魏" pitchFamily="2" charset="-122"/>
              <a:ea typeface="华文新魏" pitchFamily="2" charset="-122"/>
            </a:endParaRPr>
          </a:p>
        </p:txBody>
      </p:sp>
      <p:sp>
        <p:nvSpPr>
          <p:cNvPr id="11268" name="Rectangle 4"/>
          <p:cNvSpPr>
            <a:spLocks noChangeArrowheads="1"/>
          </p:cNvSpPr>
          <p:nvPr/>
        </p:nvSpPr>
        <p:spPr bwMode="auto">
          <a:xfrm>
            <a:off x="323850" y="4137422"/>
            <a:ext cx="4185761" cy="830997"/>
          </a:xfrm>
          <a:prstGeom prst="rect">
            <a:avLst/>
          </a:prstGeom>
          <a:noFill/>
          <a:ln>
            <a:noFill/>
          </a:ln>
          <a:effectLst>
            <a:outerShdw dist="35921" dir="2700000" algn="ctr" rotWithShape="0">
              <a:srgbClr val="FFFF66"/>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dirty="0">
                <a:solidFill>
                  <a:srgbClr val="FF9900"/>
                </a:solidFill>
                <a:latin typeface="Times New Roman" pitchFamily="18" charset="0"/>
                <a:ea typeface="华文行楷" pitchFamily="2" charset="-122"/>
              </a:rPr>
              <a:t>“</a:t>
            </a:r>
            <a:r>
              <a:rPr lang="zh-CN" altLang="en-US" sz="4800" b="1" dirty="0">
                <a:solidFill>
                  <a:srgbClr val="FF9900"/>
                </a:solidFill>
                <a:latin typeface="华文行楷" pitchFamily="2" charset="-122"/>
                <a:ea typeface="华文行楷" pitchFamily="2" charset="-122"/>
              </a:rPr>
              <a:t>永恒的微笑</a:t>
            </a:r>
            <a:r>
              <a:rPr lang="zh-CN" altLang="en-US" sz="4800" b="1" dirty="0">
                <a:solidFill>
                  <a:srgbClr val="FF9900"/>
                </a:solidFill>
                <a:latin typeface="Times New Roman" pitchFamily="18" charset="0"/>
                <a:ea typeface="华文行楷" pitchFamily="2" charset="-122"/>
              </a:rPr>
              <a:t>”</a:t>
            </a:r>
            <a:endParaRPr lang="zh-CN" altLang="en-US" sz="4800" b="1" dirty="0">
              <a:solidFill>
                <a:srgbClr val="FF9900"/>
              </a:solidFill>
              <a:latin typeface="华文行楷" pitchFamily="2" charset="-122"/>
              <a:ea typeface="华文行楷" pitchFamily="2" charset="-122"/>
            </a:endParaRPr>
          </a:p>
        </p:txBody>
      </p:sp>
      <p:sp>
        <p:nvSpPr>
          <p:cNvPr id="30724" name="Text Box 5"/>
          <p:cNvSpPr txBox="1">
            <a:spLocks noChangeArrowheads="1"/>
          </p:cNvSpPr>
          <p:nvPr/>
        </p:nvSpPr>
        <p:spPr bwMode="auto">
          <a:xfrm>
            <a:off x="405800" y="998101"/>
            <a:ext cx="4637087" cy="3139321"/>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600" b="1" dirty="0">
                <a:solidFill>
                  <a:srgbClr val="333399"/>
                </a:solidFill>
                <a:ea typeface="华文新魏" pitchFamily="2" charset="-122"/>
              </a:rPr>
              <a:t>“</a:t>
            </a:r>
            <a:r>
              <a:rPr lang="zh-CN" altLang="en-US" sz="3600" b="1" dirty="0">
                <a:solidFill>
                  <a:srgbClr val="333399"/>
                </a:solidFill>
                <a:ea typeface="华文新魏" pitchFamily="2" charset="-122"/>
              </a:rPr>
              <a:t>谜一般的微笑”、</a:t>
            </a:r>
          </a:p>
          <a:p>
            <a:pPr>
              <a:spcBef>
                <a:spcPct val="50000"/>
              </a:spcBef>
            </a:pPr>
            <a:r>
              <a:rPr lang="zh-CN" altLang="en-US" sz="3600" b="1" dirty="0">
                <a:solidFill>
                  <a:srgbClr val="333399"/>
                </a:solidFill>
                <a:ea typeface="华文新魏" pitchFamily="2" charset="-122"/>
              </a:rPr>
              <a:t>“神秘的微笑”、</a:t>
            </a:r>
          </a:p>
          <a:p>
            <a:pPr>
              <a:spcBef>
                <a:spcPct val="50000"/>
              </a:spcBef>
            </a:pPr>
            <a:r>
              <a:rPr lang="zh-CN" altLang="en-US" sz="3600" b="1" dirty="0">
                <a:solidFill>
                  <a:srgbClr val="333399"/>
                </a:solidFill>
                <a:ea typeface="华文新魏" pitchFamily="2" charset="-122"/>
              </a:rPr>
              <a:t>“魅惑的微笑”、</a:t>
            </a:r>
          </a:p>
          <a:p>
            <a:pPr>
              <a:spcBef>
                <a:spcPct val="50000"/>
              </a:spcBef>
            </a:pPr>
            <a:r>
              <a:rPr lang="zh-CN" altLang="en-US" sz="3600" b="1" dirty="0">
                <a:solidFill>
                  <a:srgbClr val="333399"/>
                </a:solidFill>
                <a:ea typeface="华文新魏" pitchFamily="2" charset="-122"/>
              </a:rPr>
              <a:t>“邪气的笑”</a:t>
            </a:r>
            <a:r>
              <a:rPr lang="en-US" altLang="zh-CN" sz="3600" b="1" dirty="0">
                <a:solidFill>
                  <a:srgbClr val="333399"/>
                </a:solidFill>
                <a:ea typeface="华文新魏" pitchFamily="2" charset="-122"/>
              </a:rPr>
              <a:t>……</a:t>
            </a:r>
          </a:p>
        </p:txBody>
      </p:sp>
      <p:sp>
        <p:nvSpPr>
          <p:cNvPr id="11270" name="文本框 11269"/>
          <p:cNvSpPr txBox="1"/>
          <p:nvPr/>
        </p:nvSpPr>
        <p:spPr>
          <a:xfrm>
            <a:off x="4860926" y="2895600"/>
            <a:ext cx="4068763" cy="2123658"/>
          </a:xfrm>
          <a:prstGeom prst="rect">
            <a:avLst/>
          </a:prstGeom>
          <a:noFill/>
          <a:ln w="9525">
            <a:noFill/>
          </a:ln>
        </p:spPr>
        <p:txBody>
          <a:bodyPr>
            <a:spAutoFit/>
          </a:bodyPr>
          <a:lstStyle/>
          <a:p>
            <a:r>
              <a:rPr lang="en-US" altLang="zh-CN" b="1" noProof="1">
                <a:solidFill>
                  <a:srgbClr val="FFFFCC"/>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4400" b="1" noProof="1">
                <a:solidFill>
                  <a:srgbClr val="99FF33"/>
                </a:solidFill>
                <a:effectLst>
                  <a:outerShdw blurRad="38100" dist="38100" dir="2700000">
                    <a:srgbClr val="C0C0C0"/>
                  </a:outerShdw>
                </a:effectLst>
                <a:latin typeface="黑体" panose="02010609060101010101" pitchFamily="2" charset="-122"/>
                <a:ea typeface="黑体" panose="02010609060101010101" pitchFamily="2" charset="-122"/>
              </a:rPr>
              <a:t>蒙娜丽莎</a:t>
            </a:r>
            <a:r>
              <a:rPr lang="en-US" altLang="zh-CN" sz="4400" b="1" noProof="1">
                <a:solidFill>
                  <a:srgbClr val="99FF33"/>
                </a:solidFill>
                <a:effectLst>
                  <a:outerShdw blurRad="38100" dist="38100" dir="2700000">
                    <a:srgbClr val="C0C0C0"/>
                  </a:outerShdw>
                </a:effectLst>
                <a:latin typeface="黑体" panose="02010609060101010101" pitchFamily="2" charset="-122"/>
                <a:ea typeface="黑体" panose="02010609060101010101" pitchFamily="2" charset="-122"/>
              </a:rPr>
              <a:t>》</a:t>
            </a:r>
            <a:r>
              <a:rPr lang="zh-CN" altLang="en-US" sz="4400" b="1" noProof="1">
                <a:solidFill>
                  <a:srgbClr val="99FF33"/>
                </a:solidFill>
                <a:effectLst>
                  <a:outerShdw blurRad="38100" dist="38100" dir="2700000">
                    <a:srgbClr val="C0C0C0"/>
                  </a:outerShdw>
                </a:effectLst>
                <a:latin typeface="黑体" panose="02010609060101010101" pitchFamily="2" charset="-122"/>
                <a:ea typeface="黑体" panose="02010609060101010101" pitchFamily="2" charset="-122"/>
              </a:rPr>
              <a:t>表现了人内心的真实感情</a:t>
            </a:r>
            <a:endParaRPr lang="zh-CN" altLang="en-US" sz="4400" noProof="1">
              <a:solidFill>
                <a:srgbClr val="99FF33"/>
              </a:solidFill>
            </a:endParaRPr>
          </a:p>
        </p:txBody>
      </p:sp>
      <p:pic>
        <p:nvPicPr>
          <p:cNvPr id="11271" name="图片 11270" descr="466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2576"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4099331"/>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linds(horizontal)">
                                      <p:cBhvr>
                                        <p:cTn id="7" dur="500"/>
                                        <p:tgtEl>
                                          <p:spTgt spid="11267"/>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268"/>
                                        </p:tgtEl>
                                        <p:attrNameLst>
                                          <p:attrName>style.visibility</p:attrName>
                                        </p:attrNameLst>
                                      </p:cBhvr>
                                      <p:to>
                                        <p:strVal val="visible"/>
                                      </p:to>
                                    </p:set>
                                    <p:animEffect transition="in" filter="blinds(horizontal)">
                                      <p:cBhvr>
                                        <p:cTn id="11" dur="500"/>
                                        <p:tgtEl>
                                          <p:spTgt spid="1126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1271"/>
                                        </p:tgtEl>
                                        <p:attrNameLst>
                                          <p:attrName>style.visibility</p:attrName>
                                        </p:attrNameLst>
                                      </p:cBhvr>
                                      <p:to>
                                        <p:strVal val="visible"/>
                                      </p:to>
                                    </p:set>
                                    <p:animEffect transition="in" filter="dissolve">
                                      <p:cBhvr>
                                        <p:cTn id="16" dur="500"/>
                                        <p:tgtEl>
                                          <p:spTgt spid="1127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8" presetClass="exit" presetSubtype="16" fill="hold" nodeType="clickEffect">
                                  <p:stCondLst>
                                    <p:cond delay="0"/>
                                  </p:stCondLst>
                                  <p:childTnLst>
                                    <p:animEffect transition="out" filter="diamond(in)">
                                      <p:cBhvr>
                                        <p:cTn id="20" dur="1000"/>
                                        <p:tgtEl>
                                          <p:spTgt spid="11271"/>
                                        </p:tgtEl>
                                      </p:cBhvr>
                                    </p:animEffect>
                                    <p:set>
                                      <p:cBhvr>
                                        <p:cTn id="21" dur="1" fill="hold">
                                          <p:stCondLst>
                                            <p:cond delay="999"/>
                                          </p:stCondLst>
                                        </p:cTn>
                                        <p:tgtEl>
                                          <p:spTgt spid="112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idx="4294967295"/>
          </p:nvPr>
        </p:nvSpPr>
        <p:spPr>
          <a:xfrm>
            <a:off x="1259632" y="0"/>
            <a:ext cx="5976937" cy="475060"/>
          </a:xfrm>
        </p:spPr>
        <p:txBody>
          <a:bodyPr>
            <a:normAutofit fontScale="90000"/>
          </a:bodyPr>
          <a:lstStyle/>
          <a:p>
            <a:r>
              <a:rPr lang="zh-CN" altLang="en-US" sz="4000" b="1" dirty="0" smtClean="0">
                <a:latin typeface="楷体_GB2312"/>
                <a:ea typeface="楷体_GB2312"/>
                <a:cs typeface="楷体_GB2312"/>
              </a:rPr>
              <a:t>最后的晚餐</a:t>
            </a:r>
          </a:p>
        </p:txBody>
      </p:sp>
      <p:sp>
        <p:nvSpPr>
          <p:cNvPr id="31746" name="Rectangle 3"/>
          <p:cNvSpPr>
            <a:spLocks noGrp="1" noChangeArrowheads="1"/>
          </p:cNvSpPr>
          <p:nvPr>
            <p:ph idx="4294967295"/>
          </p:nvPr>
        </p:nvSpPr>
        <p:spPr/>
        <p:txBody>
          <a:bodyPr/>
          <a:lstStyle/>
          <a:p>
            <a:endParaRPr lang="zh-CN" altLang="zh-CN" smtClean="0"/>
          </a:p>
        </p:txBody>
      </p:sp>
      <p:pic>
        <p:nvPicPr>
          <p:cNvPr id="31747" name="Picture 4" descr="006lasts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5526"/>
            <a:ext cx="9144000" cy="435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Oval 5"/>
          <p:cNvSpPr>
            <a:spLocks noChangeArrowheads="1"/>
          </p:cNvSpPr>
          <p:nvPr/>
        </p:nvSpPr>
        <p:spPr bwMode="auto">
          <a:xfrm>
            <a:off x="1619672" y="2732583"/>
            <a:ext cx="864097" cy="1162084"/>
          </a:xfrm>
          <a:prstGeom prst="ellipse">
            <a:avLst/>
          </a:pr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p>
        </p:txBody>
      </p:sp>
    </p:spTree>
    <p:extLst>
      <p:ext uri="{BB962C8B-B14F-4D97-AF65-F5344CB8AC3E}">
        <p14:creationId xmlns:p14="http://schemas.microsoft.com/office/powerpoint/2010/main" val="4086910669"/>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linds(horizontal)">
                                      <p:cBhvr>
                                        <p:cTn id="7"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14288"/>
            <a:ext cx="4687441" cy="421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0502" y="1535791"/>
            <a:ext cx="4723509" cy="353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p:nvPr/>
        </p:nvSpPr>
        <p:spPr>
          <a:xfrm>
            <a:off x="907149" y="4175858"/>
            <a:ext cx="2088232" cy="954107"/>
          </a:xfrm>
          <a:prstGeom prst="rect">
            <a:avLst/>
          </a:prstGeom>
          <a:solidFill>
            <a:srgbClr val="FFFF00"/>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fontAlgn="auto">
              <a:spcBef>
                <a:spcPts val="0"/>
              </a:spcBef>
              <a:spcAft>
                <a:spcPts val="0"/>
              </a:spcAft>
              <a:defRPr/>
            </a:pPr>
            <a:r>
              <a:rPr lang="zh-CN" altLang="en-US" sz="2800" noProof="1">
                <a:solidFill>
                  <a:srgbClr val="FF0000"/>
                </a:solidFill>
              </a:rPr>
              <a:t>西斯廷圣母（拉斐尔）</a:t>
            </a:r>
          </a:p>
        </p:txBody>
      </p:sp>
      <p:sp>
        <p:nvSpPr>
          <p:cNvPr id="4" name="文本框 3"/>
          <p:cNvSpPr txBox="1"/>
          <p:nvPr/>
        </p:nvSpPr>
        <p:spPr>
          <a:xfrm>
            <a:off x="5940152" y="483518"/>
            <a:ext cx="2520280" cy="954107"/>
          </a:xfrm>
          <a:prstGeom prst="rect">
            <a:avLst/>
          </a:prstGeom>
          <a:solidFill>
            <a:srgbClr val="FFFF00"/>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fontAlgn="auto">
              <a:spcBef>
                <a:spcPts val="0"/>
              </a:spcBef>
              <a:spcAft>
                <a:spcPts val="0"/>
              </a:spcAft>
              <a:defRPr/>
            </a:pPr>
            <a:r>
              <a:rPr lang="en-US" altLang="zh-CN" sz="2800" noProof="1">
                <a:solidFill>
                  <a:srgbClr val="FF0000"/>
                </a:solidFill>
              </a:rPr>
              <a:t>        </a:t>
            </a:r>
            <a:r>
              <a:rPr lang="zh-CN" altLang="en-US" sz="2800" noProof="1">
                <a:solidFill>
                  <a:srgbClr val="FF0000"/>
                </a:solidFill>
              </a:rPr>
              <a:t>大卫</a:t>
            </a:r>
          </a:p>
          <a:p>
            <a:pPr fontAlgn="auto">
              <a:spcBef>
                <a:spcPts val="0"/>
              </a:spcBef>
              <a:spcAft>
                <a:spcPts val="0"/>
              </a:spcAft>
              <a:defRPr/>
            </a:pPr>
            <a:r>
              <a:rPr lang="zh-CN" altLang="en-US" sz="2800" noProof="1">
                <a:solidFill>
                  <a:srgbClr val="FF0000"/>
                </a:solidFill>
              </a:rPr>
              <a:t>（米开朗琪罗）</a:t>
            </a:r>
          </a:p>
        </p:txBody>
      </p:sp>
    </p:spTree>
    <p:extLst>
      <p:ext uri="{BB962C8B-B14F-4D97-AF65-F5344CB8AC3E}">
        <p14:creationId xmlns:p14="http://schemas.microsoft.com/office/powerpoint/2010/main" val="42222576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694</TotalTime>
  <Words>1038</Words>
  <PresentationFormat>全屏显示(16:9)</PresentationFormat>
  <Paragraphs>172</Paragraphs>
  <Slides>18</Slides>
  <Notes>1</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最后的晚餐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2018-09-12T01:21:07Z</dcterms:created>
  <dcterms:modified xsi:type="dcterms:W3CDTF">2018-10-22T01:41:56Z</dcterms:modified>
</cp:coreProperties>
</file>