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14"/>
  </p:notesMasterIdLst>
  <p:sldIdLst>
    <p:sldId id="462" r:id="rId4"/>
    <p:sldId id="315" r:id="rId5"/>
    <p:sldId id="417" r:id="rId6"/>
    <p:sldId id="418" r:id="rId7"/>
    <p:sldId id="454" r:id="rId8"/>
    <p:sldId id="422" r:id="rId9"/>
    <p:sldId id="423" r:id="rId10"/>
    <p:sldId id="427" r:id="rId11"/>
    <p:sldId id="428" r:id="rId12"/>
    <p:sldId id="420" r:id="rId13"/>
    <p:sldId id="352" r:id="rId15"/>
    <p:sldId id="407" r:id="rId16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B8313"/>
    <a:srgbClr val="340A5E"/>
    <a:srgbClr val="009900"/>
    <a:srgbClr val="0000FF"/>
    <a:srgbClr val="FF00FF"/>
    <a:srgbClr val="FF00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62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DCA6681-9F70-4373-8E1F-171FD662AE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fld id="{0F3488F1-0A45-447B-A175-044ED88B4DC6}" type="slidenum">
              <a:rPr lang="zh-CN" altLang="en-US" smtClean="0">
                <a:latin typeface="Arial" charset="0"/>
                <a:ea typeface="宋体" charset="-122"/>
              </a:rPr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3"/>
          <p:cNvSpPr txBox="1">
            <a:spLocks noChangeArrowheads="1"/>
          </p:cNvSpPr>
          <p:nvPr/>
        </p:nvSpPr>
        <p:spPr bwMode="auto">
          <a:xfrm>
            <a:off x="939800" y="908050"/>
            <a:ext cx="4127500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1320800" y="4156075"/>
            <a:ext cx="9886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 探寻新航路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55613" y="3074988"/>
            <a:ext cx="11277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第五单元   步入近代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26625"/>
          <p:cNvSpPr txBox="1">
            <a:spLocks noChangeArrowheads="1"/>
          </p:cNvSpPr>
          <p:nvPr/>
        </p:nvSpPr>
        <p:spPr bwMode="auto">
          <a:xfrm>
            <a:off x="627063" y="630238"/>
            <a:ext cx="5337175" cy="58420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新航路开辟的影响</a:t>
            </a:r>
          </a:p>
        </p:txBody>
      </p:sp>
      <p:sp>
        <p:nvSpPr>
          <p:cNvPr id="35842" name="文本框 26626"/>
          <p:cNvSpPr txBox="1">
            <a:spLocks noChangeArrowheads="1"/>
          </p:cNvSpPr>
          <p:nvPr/>
        </p:nvSpPr>
        <p:spPr bwMode="auto">
          <a:xfrm>
            <a:off x="627063" y="1628775"/>
            <a:ext cx="10941050" cy="128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en-US" sz="2800" b="1">
                <a:latin typeface="宋体" charset="-122"/>
              </a:rPr>
              <a:t>①</a:t>
            </a:r>
            <a:r>
              <a:rPr lang="zh-CN" altLang="en-US" sz="2800" b="1">
                <a:latin typeface="宋体" charset="-122"/>
              </a:rPr>
              <a:t>新航路开辟以后，从欧洲到亚洲、美洲和非洲等地的交通往来日益密切，世界开始连成一个整体。</a:t>
            </a:r>
          </a:p>
        </p:txBody>
      </p:sp>
      <p:sp>
        <p:nvSpPr>
          <p:cNvPr id="35843" name="文本框 26627"/>
          <p:cNvSpPr txBox="1">
            <a:spLocks noChangeArrowheads="1"/>
          </p:cNvSpPr>
          <p:nvPr/>
        </p:nvSpPr>
        <p:spPr bwMode="auto">
          <a:xfrm>
            <a:off x="623888" y="4665663"/>
            <a:ext cx="10942637" cy="128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④为欧洲开辟了殖民扩张道路，造成了亚、非、拉国家和地区的贫穷和落后。</a:t>
            </a:r>
          </a:p>
        </p:txBody>
      </p:sp>
      <p:sp>
        <p:nvSpPr>
          <p:cNvPr id="35844" name="矩形 5"/>
          <p:cNvSpPr>
            <a:spLocks noChangeArrowheads="1"/>
          </p:cNvSpPr>
          <p:nvPr/>
        </p:nvSpPr>
        <p:spPr bwMode="auto">
          <a:xfrm>
            <a:off x="623888" y="3121025"/>
            <a:ext cx="5054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  <a:sym typeface="Wingdings" pitchFamily="2" charset="2"/>
              </a:rPr>
              <a:t>②欧洲贸易中心转移。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35845" name="矩形 6"/>
          <p:cNvSpPr>
            <a:spLocks noChangeArrowheads="1"/>
          </p:cNvSpPr>
          <p:nvPr/>
        </p:nvSpPr>
        <p:spPr bwMode="auto">
          <a:xfrm>
            <a:off x="623888" y="3913188"/>
            <a:ext cx="74580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  <a:sym typeface="Wingdings" pitchFamily="2" charset="2"/>
              </a:rPr>
              <a:t>③促进了资本主义的产生、发展。</a:t>
            </a:r>
            <a:endParaRPr lang="zh-CN" altLang="en-US" sz="2800" b="1"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占位符 62466"/>
          <p:cNvSpPr txBox="1">
            <a:spLocks noChangeArrowheads="1"/>
          </p:cNvSpPr>
          <p:nvPr/>
        </p:nvSpPr>
        <p:spPr bwMode="auto">
          <a:xfrm>
            <a:off x="1928813" y="3527425"/>
            <a:ext cx="1947862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   图一</a:t>
            </a:r>
            <a:r>
              <a:rPr lang="zh-CN" altLang="en-US" sz="2400"/>
              <a:t> </a:t>
            </a:r>
          </a:p>
        </p:txBody>
      </p:sp>
      <p:pic>
        <p:nvPicPr>
          <p:cNvPr id="37890" name="图片 62468" descr="8b584c4b-c242-4446-8147-6f4575e18f04_0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9400" y="790575"/>
            <a:ext cx="109410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矩形 62469"/>
          <p:cNvSpPr>
            <a:spLocks noChangeArrowheads="1"/>
          </p:cNvSpPr>
          <p:nvPr/>
        </p:nvSpPr>
        <p:spPr bwMode="auto">
          <a:xfrm>
            <a:off x="7534275" y="3527425"/>
            <a:ext cx="1949450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400" b="1"/>
              <a:t>   图二</a:t>
            </a:r>
          </a:p>
        </p:txBody>
      </p:sp>
      <p:sp>
        <p:nvSpPr>
          <p:cNvPr id="37892" name="文本框 62471"/>
          <p:cNvSpPr txBox="1">
            <a:spLocks noChangeArrowheads="1"/>
          </p:cNvSpPr>
          <p:nvPr/>
        </p:nvSpPr>
        <p:spPr bwMode="auto">
          <a:xfrm>
            <a:off x="239713" y="4032250"/>
            <a:ext cx="11710987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图一是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1420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年时欧洲人认识的世界范围，图二是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1620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年时欧洲人认识的世界范围。从图一到图二发生了什么变化？原因是什么？</a:t>
            </a:r>
          </a:p>
        </p:txBody>
      </p:sp>
      <p:sp>
        <p:nvSpPr>
          <p:cNvPr id="37893" name="文本框 62472"/>
          <p:cNvSpPr txBox="1">
            <a:spLocks noChangeArrowheads="1"/>
          </p:cNvSpPr>
          <p:nvPr/>
        </p:nvSpPr>
        <p:spPr bwMode="auto">
          <a:xfrm>
            <a:off x="239713" y="5199063"/>
            <a:ext cx="80819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世界由孤立、隔绝的状态到连成一个整体。</a:t>
            </a:r>
          </a:p>
        </p:txBody>
      </p:sp>
      <p:sp>
        <p:nvSpPr>
          <p:cNvPr id="37894" name="文本框 62473"/>
          <p:cNvSpPr txBox="1">
            <a:spLocks noChangeArrowheads="1"/>
          </p:cNvSpPr>
          <p:nvPr/>
        </p:nvSpPr>
        <p:spPr bwMode="auto">
          <a:xfrm>
            <a:off x="279400" y="5775325"/>
            <a:ext cx="11795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原因：新航路的开辟，拓展了空间，打破各大洲之间的隔绝状态</a:t>
            </a:r>
          </a:p>
        </p:txBody>
      </p:sp>
      <p:grpSp>
        <p:nvGrpSpPr>
          <p:cNvPr id="37895" name="组合 1"/>
          <p:cNvGrpSpPr/>
          <p:nvPr/>
        </p:nvGrpSpPr>
        <p:grpSpPr bwMode="auto">
          <a:xfrm>
            <a:off x="239713" y="103188"/>
            <a:ext cx="3109912" cy="687387"/>
            <a:chOff x="283" y="575"/>
            <a:chExt cx="3675" cy="1083"/>
          </a:xfrm>
        </p:grpSpPr>
        <p:pic>
          <p:nvPicPr>
            <p:cNvPr id="37896" name="图片 8205" descr="13240475_221319465105_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7" name="矩形 8201"/>
            <p:cNvSpPr>
              <a:spLocks noChangeArrowheads="1"/>
            </p:cNvSpPr>
            <p:nvPr/>
          </p:nvSpPr>
          <p:spPr bwMode="auto">
            <a:xfrm>
              <a:off x="1938" y="733"/>
              <a:ext cx="1647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en-US" altLang="zh-CN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思考</a:t>
              </a:r>
            </a:p>
          </p:txBody>
        </p:sp>
        <p:sp>
          <p:nvSpPr>
            <p:cNvPr id="37898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1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27650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184275"/>
            <a:ext cx="8747125" cy="495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ChangeArrowheads="1"/>
          </p:cNvSpPr>
          <p:nvPr/>
        </p:nvSpPr>
        <p:spPr bwMode="auto">
          <a:xfrm>
            <a:off x="138113" y="958850"/>
            <a:ext cx="5330825" cy="62865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探寻新航路的热潮</a:t>
            </a:r>
          </a:p>
        </p:txBody>
      </p:sp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623888" y="2708275"/>
            <a:ext cx="742950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新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航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路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开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辟</a:t>
            </a:r>
          </a:p>
        </p:txBody>
      </p:sp>
      <p:sp>
        <p:nvSpPr>
          <p:cNvPr id="28675" name="左大括号 3"/>
          <p:cNvSpPr/>
          <p:nvPr/>
        </p:nvSpPr>
        <p:spPr bwMode="auto">
          <a:xfrm>
            <a:off x="1390650" y="3068638"/>
            <a:ext cx="481013" cy="2089150"/>
          </a:xfrm>
          <a:prstGeom prst="leftBrace">
            <a:avLst>
              <a:gd name="adj1" fmla="val 6233"/>
              <a:gd name="adj2" fmla="val 50000"/>
            </a:avLst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1871663" y="2762250"/>
            <a:ext cx="12477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原因</a:t>
            </a:r>
          </a:p>
        </p:txBody>
      </p:sp>
      <p:sp>
        <p:nvSpPr>
          <p:cNvPr id="28677" name="矩形 5"/>
          <p:cNvSpPr>
            <a:spLocks noChangeArrowheads="1"/>
          </p:cNvSpPr>
          <p:nvPr/>
        </p:nvSpPr>
        <p:spPr bwMode="auto">
          <a:xfrm>
            <a:off x="1871663" y="4868863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条件</a:t>
            </a:r>
          </a:p>
        </p:txBody>
      </p:sp>
      <p:sp>
        <p:nvSpPr>
          <p:cNvPr id="28678" name="左大括号 6"/>
          <p:cNvSpPr/>
          <p:nvPr/>
        </p:nvSpPr>
        <p:spPr bwMode="auto">
          <a:xfrm>
            <a:off x="3024188" y="1989138"/>
            <a:ext cx="477837" cy="2087562"/>
          </a:xfrm>
          <a:prstGeom prst="leftBrace">
            <a:avLst>
              <a:gd name="adj1" fmla="val 6250"/>
              <a:gd name="adj2" fmla="val 50000"/>
            </a:avLst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8679" name="Rectangle 5"/>
          <p:cNvSpPr>
            <a:spLocks noChangeArrowheads="1"/>
          </p:cNvSpPr>
          <p:nvPr/>
        </p:nvSpPr>
        <p:spPr bwMode="auto">
          <a:xfrm>
            <a:off x="3502025" y="2420938"/>
            <a:ext cx="5486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欧洲人狂热追求货币和黄金</a:t>
            </a:r>
          </a:p>
        </p:txBody>
      </p:sp>
      <p:sp>
        <p:nvSpPr>
          <p:cNvPr id="28680" name="Rectangle 6"/>
          <p:cNvSpPr>
            <a:spLocks noChangeArrowheads="1"/>
          </p:cNvSpPr>
          <p:nvPr/>
        </p:nvSpPr>
        <p:spPr bwMode="auto">
          <a:xfrm>
            <a:off x="3502025" y="3824288"/>
            <a:ext cx="29670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东西商道受阻</a:t>
            </a:r>
          </a:p>
        </p:txBody>
      </p:sp>
      <p:sp>
        <p:nvSpPr>
          <p:cNvPr id="28681" name="Rectangle 19"/>
          <p:cNvSpPr>
            <a:spLocks noChangeArrowheads="1"/>
          </p:cNvSpPr>
          <p:nvPr/>
        </p:nvSpPr>
        <p:spPr bwMode="auto">
          <a:xfrm>
            <a:off x="3517900" y="3116263"/>
            <a:ext cx="49768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马可</a:t>
            </a:r>
            <a:r>
              <a:rPr lang="en-US" altLang="zh-CN" sz="2400" b="1">
                <a:solidFill>
                  <a:srgbClr val="0000FF"/>
                </a:solidFill>
                <a:latin typeface="宋体" charset="-122"/>
              </a:rPr>
              <a:t>-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波罗</a:t>
            </a:r>
            <a:r>
              <a:rPr lang="en-US" altLang="zh-CN" sz="2400" b="1">
                <a:solidFill>
                  <a:srgbClr val="0000FF"/>
                </a:solidFill>
                <a:latin typeface="宋体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行纪的影响</a:t>
            </a:r>
          </a:p>
        </p:txBody>
      </p:sp>
      <p:sp>
        <p:nvSpPr>
          <p:cNvPr id="28682" name="矩形 11"/>
          <p:cNvSpPr>
            <a:spLocks noChangeArrowheads="1"/>
          </p:cNvSpPr>
          <p:nvPr/>
        </p:nvSpPr>
        <p:spPr bwMode="auto">
          <a:xfrm>
            <a:off x="3406775" y="1743075"/>
            <a:ext cx="84486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商品经济的发展和资本主义萌芽的出现（根源）</a:t>
            </a:r>
          </a:p>
        </p:txBody>
      </p:sp>
      <p:sp>
        <p:nvSpPr>
          <p:cNvPr id="28683" name="左大括号 12"/>
          <p:cNvSpPr/>
          <p:nvPr/>
        </p:nvSpPr>
        <p:spPr bwMode="auto">
          <a:xfrm>
            <a:off x="3024188" y="4508500"/>
            <a:ext cx="477837" cy="1368425"/>
          </a:xfrm>
          <a:prstGeom prst="leftBrace">
            <a:avLst>
              <a:gd name="adj1" fmla="val 6258"/>
              <a:gd name="adj2" fmla="val 50000"/>
            </a:avLst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8684" name="Text Box 9"/>
          <p:cNvSpPr txBox="1">
            <a:spLocks noChangeArrowheads="1"/>
          </p:cNvSpPr>
          <p:nvPr/>
        </p:nvSpPr>
        <p:spPr bwMode="auto">
          <a:xfrm>
            <a:off x="3406775" y="4365625"/>
            <a:ext cx="2328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地圆学说的流行</a:t>
            </a:r>
          </a:p>
        </p:txBody>
      </p:sp>
      <p:sp>
        <p:nvSpPr>
          <p:cNvPr id="28685" name="Text Box 10"/>
          <p:cNvSpPr txBox="1">
            <a:spLocks noChangeArrowheads="1"/>
          </p:cNvSpPr>
          <p:nvPr/>
        </p:nvSpPr>
        <p:spPr bwMode="auto">
          <a:xfrm>
            <a:off x="3406775" y="4987925"/>
            <a:ext cx="2328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造船技术的进步</a:t>
            </a:r>
          </a:p>
        </p:txBody>
      </p:sp>
      <p:sp>
        <p:nvSpPr>
          <p:cNvPr id="28686" name="Text Box 11"/>
          <p:cNvSpPr txBox="1">
            <a:spLocks noChangeArrowheads="1"/>
          </p:cNvSpPr>
          <p:nvPr/>
        </p:nvSpPr>
        <p:spPr bwMode="auto">
          <a:xfrm>
            <a:off x="3406775" y="5635625"/>
            <a:ext cx="2328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指南针得到应用</a:t>
            </a:r>
          </a:p>
        </p:txBody>
      </p:sp>
      <p:grpSp>
        <p:nvGrpSpPr>
          <p:cNvPr id="28687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28688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9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  <p:bldP spid="28682" grpId="0"/>
      <p:bldP spid="28684" grpId="0"/>
      <p:bldP spid="28685" grpId="0"/>
      <p:bldP spid="286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1505"/>
          <p:cNvSpPr txBox="1">
            <a:spLocks noChangeArrowheads="1"/>
          </p:cNvSpPr>
          <p:nvPr/>
        </p:nvSpPr>
        <p:spPr bwMode="auto">
          <a:xfrm>
            <a:off x="1200150" y="1125538"/>
            <a:ext cx="4981575" cy="6413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600" noProof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itchFamily="18" charset="0"/>
                <a:ea typeface="黑体" pitchFamily="49" charset="-122"/>
              </a:rPr>
              <a:t>天文地理知识</a:t>
            </a:r>
          </a:p>
        </p:txBody>
      </p:sp>
      <p:sp>
        <p:nvSpPr>
          <p:cNvPr id="29698" name="文本框 21506"/>
          <p:cNvSpPr txBox="1">
            <a:spLocks noChangeArrowheads="1"/>
          </p:cNvSpPr>
          <p:nvPr/>
        </p:nvSpPr>
        <p:spPr bwMode="auto">
          <a:xfrm>
            <a:off x="1252538" y="2817813"/>
            <a:ext cx="4981575" cy="6413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600" noProof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itchFamily="18" charset="0"/>
                <a:ea typeface="黑体" pitchFamily="49" charset="-122"/>
              </a:rPr>
              <a:t>航海、造船技术</a:t>
            </a:r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6383338" y="1125538"/>
            <a:ext cx="4703762" cy="650875"/>
            <a:chOff x="0" y="0"/>
            <a:chExt cx="2223" cy="410"/>
          </a:xfrm>
        </p:grpSpPr>
        <p:sp>
          <p:nvSpPr>
            <p:cNvPr id="29711" name="矩形 21509"/>
            <p:cNvSpPr>
              <a:spLocks noChangeArrowheads="1"/>
            </p:cNvSpPr>
            <p:nvPr/>
          </p:nvSpPr>
          <p:spPr bwMode="auto">
            <a:xfrm>
              <a:off x="0" y="0"/>
              <a:ext cx="2223" cy="4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 sz="3200" b="1">
                <a:solidFill>
                  <a:srgbClr val="0000FF"/>
                </a:solidFill>
                <a:latin typeface="Times New Roman" pitchFamily="18" charset="0"/>
              </a:endParaRPr>
            </a:p>
          </p:txBody>
        </p:sp>
        <p:sp>
          <p:nvSpPr>
            <p:cNvPr id="29712" name="文本框 21510"/>
            <p:cNvSpPr txBox="1">
              <a:spLocks noChangeArrowheads="1"/>
            </p:cNvSpPr>
            <p:nvPr/>
          </p:nvSpPr>
          <p:spPr bwMode="auto">
            <a:xfrm>
              <a:off x="46" y="45"/>
              <a:ext cx="2131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地圆学说的流行</a:t>
              </a:r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6383338" y="1989138"/>
            <a:ext cx="4703762" cy="2378075"/>
            <a:chOff x="0" y="0"/>
            <a:chExt cx="2223" cy="1499"/>
          </a:xfrm>
        </p:grpSpPr>
        <p:grpSp>
          <p:nvGrpSpPr>
            <p:cNvPr id="29702" name="组合 21512"/>
            <p:cNvGrpSpPr/>
            <p:nvPr/>
          </p:nvGrpSpPr>
          <p:grpSpPr bwMode="auto">
            <a:xfrm>
              <a:off x="0" y="0"/>
              <a:ext cx="2223" cy="410"/>
              <a:chOff x="0" y="0"/>
              <a:chExt cx="2223" cy="410"/>
            </a:xfrm>
          </p:grpSpPr>
          <p:sp>
            <p:nvSpPr>
              <p:cNvPr id="29709" name="矩形 215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23" cy="40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>
                  <a:buFont typeface="Arial" charset="0"/>
                  <a:buNone/>
                </a:pPr>
                <a:endParaRPr lang="zh-CN" altLang="en-US" sz="3200" b="1">
                  <a:solidFill>
                    <a:srgbClr val="0000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710" name="文本框 21514"/>
              <p:cNvSpPr txBox="1">
                <a:spLocks noChangeArrowheads="1"/>
              </p:cNvSpPr>
              <p:nvPr/>
            </p:nvSpPr>
            <p:spPr bwMode="auto">
              <a:xfrm>
                <a:off x="46" y="45"/>
                <a:ext cx="2131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rgbClr val="0000FF"/>
                    </a:solidFill>
                    <a:latin typeface="Times New Roman" pitchFamily="18" charset="0"/>
                    <a:ea typeface="黑体" pitchFamily="49" charset="-122"/>
                  </a:rPr>
                  <a:t>指南针</a:t>
                </a:r>
              </a:p>
            </p:txBody>
          </p:sp>
        </p:grpSp>
        <p:grpSp>
          <p:nvGrpSpPr>
            <p:cNvPr id="29703" name="组合 21515"/>
            <p:cNvGrpSpPr/>
            <p:nvPr/>
          </p:nvGrpSpPr>
          <p:grpSpPr bwMode="auto">
            <a:xfrm>
              <a:off x="0" y="545"/>
              <a:ext cx="2223" cy="411"/>
              <a:chOff x="0" y="0"/>
              <a:chExt cx="2223" cy="411"/>
            </a:xfrm>
          </p:grpSpPr>
          <p:sp>
            <p:nvSpPr>
              <p:cNvPr id="29707" name="矩形 215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23" cy="40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>
                  <a:buFont typeface="Arial" charset="0"/>
                  <a:buNone/>
                </a:pPr>
                <a:endParaRPr lang="zh-CN" altLang="en-US" sz="3200" b="1">
                  <a:solidFill>
                    <a:srgbClr val="0000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708" name="文本框 21517"/>
              <p:cNvSpPr txBox="1">
                <a:spLocks noChangeArrowheads="1"/>
              </p:cNvSpPr>
              <p:nvPr/>
            </p:nvSpPr>
            <p:spPr bwMode="auto">
              <a:xfrm>
                <a:off x="46" y="45"/>
                <a:ext cx="2131" cy="3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rgbClr val="0000FF"/>
                    </a:solidFill>
                    <a:latin typeface="Times New Roman" pitchFamily="18" charset="0"/>
                    <a:ea typeface="黑体" pitchFamily="49" charset="-122"/>
                  </a:rPr>
                  <a:t>造船技术</a:t>
                </a:r>
              </a:p>
            </p:txBody>
          </p:sp>
        </p:grpSp>
        <p:grpSp>
          <p:nvGrpSpPr>
            <p:cNvPr id="29704" name="组合 21518"/>
            <p:cNvGrpSpPr/>
            <p:nvPr/>
          </p:nvGrpSpPr>
          <p:grpSpPr bwMode="auto">
            <a:xfrm>
              <a:off x="0" y="1089"/>
              <a:ext cx="2223" cy="410"/>
              <a:chOff x="0" y="0"/>
              <a:chExt cx="2223" cy="410"/>
            </a:xfrm>
          </p:grpSpPr>
          <p:sp>
            <p:nvSpPr>
              <p:cNvPr id="29705" name="矩形 215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23" cy="40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>
                  <a:buFont typeface="Arial" charset="0"/>
                  <a:buNone/>
                </a:pPr>
                <a:endParaRPr lang="zh-CN" altLang="en-US" sz="3200" b="1">
                  <a:solidFill>
                    <a:srgbClr val="0000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706" name="文本框 21520"/>
              <p:cNvSpPr txBox="1">
                <a:spLocks noChangeArrowheads="1"/>
              </p:cNvSpPr>
              <p:nvPr/>
            </p:nvSpPr>
            <p:spPr bwMode="auto">
              <a:xfrm>
                <a:off x="46" y="45"/>
                <a:ext cx="2131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rgbClr val="0000FF"/>
                    </a:solidFill>
                    <a:latin typeface="Times New Roman" pitchFamily="18" charset="0"/>
                    <a:ea typeface="黑体" pitchFamily="49" charset="-122"/>
                  </a:rPr>
                  <a:t>星盘</a:t>
                </a:r>
              </a:p>
            </p:txBody>
          </p:sp>
        </p:grpSp>
      </p:grpSp>
      <p:pic>
        <p:nvPicPr>
          <p:cNvPr id="29701" name="图片 35" descr="航海仪器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8838" y="3917950"/>
            <a:ext cx="53752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261938" y="358775"/>
            <a:ext cx="4960937" cy="62865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3200" b="1">
                <a:latin typeface="宋体" charset="-122"/>
                <a:sym typeface="+mn-ea"/>
              </a:rPr>
              <a:t>探寻新航路的过程</a:t>
            </a:r>
            <a:endParaRPr lang="zh-CN" altLang="en-US" sz="3200" b="1">
              <a:latin typeface="宋体" charset="-122"/>
              <a:ea typeface="黑体" pitchFamily="49" charset="-122"/>
              <a:sym typeface="+mn-ea"/>
            </a:endParaRPr>
          </a:p>
        </p:txBody>
      </p:sp>
      <p:pic>
        <p:nvPicPr>
          <p:cNvPr id="3072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212850"/>
            <a:ext cx="1070768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文本框 3"/>
          <p:cNvSpPr txBox="1">
            <a:spLocks noChangeArrowheads="1"/>
          </p:cNvSpPr>
          <p:nvPr/>
        </p:nvSpPr>
        <p:spPr bwMode="auto">
          <a:xfrm>
            <a:off x="539750" y="4829175"/>
            <a:ext cx="10429875" cy="88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第一个探寻</a:t>
            </a:r>
            <a:r>
              <a:rPr lang="zh-CN" altLang="en-US" sz="2600" b="1">
                <a:solidFill>
                  <a:srgbClr val="C00000"/>
                </a:solidFill>
                <a:latin typeface="宋体" charset="-122"/>
              </a:rPr>
              <a:t>新航路</a:t>
            </a:r>
            <a:r>
              <a:rPr lang="zh-CN" altLang="en-US" sz="2600" b="1">
                <a:latin typeface="宋体" charset="-122"/>
              </a:rPr>
              <a:t>的是</a:t>
            </a:r>
            <a:r>
              <a:rPr lang="zh-CN" altLang="en-US" sz="2600" b="1">
                <a:solidFill>
                  <a:srgbClr val="C00000"/>
                </a:solidFill>
                <a:latin typeface="宋体" charset="-122"/>
              </a:rPr>
              <a:t>迪亚士</a:t>
            </a:r>
            <a:r>
              <a:rPr lang="zh-CN" altLang="en-US" sz="2600" b="1">
                <a:latin typeface="宋体" charset="-122"/>
              </a:rPr>
              <a:t>船队，第一个找到</a:t>
            </a:r>
            <a:r>
              <a:rPr lang="zh-CN" altLang="en-US" sz="2600" b="1">
                <a:solidFill>
                  <a:srgbClr val="2B8313"/>
                </a:solidFill>
                <a:latin typeface="宋体" charset="-122"/>
              </a:rPr>
              <a:t>东方航路</a:t>
            </a:r>
            <a:r>
              <a:rPr lang="zh-CN" altLang="en-US" sz="2600" b="1">
                <a:latin typeface="宋体" charset="-122"/>
              </a:rPr>
              <a:t>的是</a:t>
            </a:r>
            <a:r>
              <a:rPr lang="zh-CN" altLang="en-US" sz="2600" b="1">
                <a:solidFill>
                  <a:srgbClr val="2B8313"/>
                </a:solidFill>
                <a:latin typeface="宋体" charset="-122"/>
              </a:rPr>
              <a:t>达•伽马</a:t>
            </a:r>
            <a:r>
              <a:rPr lang="zh-CN" altLang="en-US" sz="2600" b="1">
                <a:latin typeface="宋体" charset="-122"/>
              </a:rPr>
              <a:t>，发现</a:t>
            </a:r>
            <a:r>
              <a:rPr lang="zh-CN" altLang="en-US" sz="2600" b="1">
                <a:solidFill>
                  <a:srgbClr val="0000FF"/>
                </a:solidFill>
                <a:latin typeface="宋体" charset="-122"/>
              </a:rPr>
              <a:t>新大陆</a:t>
            </a:r>
            <a:r>
              <a:rPr lang="zh-CN" altLang="en-US" sz="2600" b="1">
                <a:latin typeface="宋体" charset="-122"/>
              </a:rPr>
              <a:t>的是</a:t>
            </a:r>
            <a:r>
              <a:rPr lang="zh-CN" altLang="en-US" sz="2600" b="1">
                <a:solidFill>
                  <a:srgbClr val="0000FF"/>
                </a:solidFill>
                <a:latin typeface="宋体" charset="-122"/>
              </a:rPr>
              <a:t>哥伦布</a:t>
            </a:r>
            <a:r>
              <a:rPr lang="zh-CN" altLang="en-US" sz="2600" b="1">
                <a:latin typeface="宋体" charset="-122"/>
              </a:rPr>
              <a:t>。证明</a:t>
            </a:r>
            <a:r>
              <a:rPr lang="zh-CN" altLang="en-US" sz="2600" b="1">
                <a:solidFill>
                  <a:srgbClr val="340A5E"/>
                </a:solidFill>
                <a:latin typeface="宋体" charset="-122"/>
              </a:rPr>
              <a:t>地圆说</a:t>
            </a:r>
            <a:r>
              <a:rPr lang="zh-CN" altLang="en-US" sz="2600" b="1">
                <a:latin typeface="宋体" charset="-122"/>
              </a:rPr>
              <a:t>的是</a:t>
            </a:r>
            <a:r>
              <a:rPr lang="zh-CN" altLang="en-US" sz="2600" b="1">
                <a:solidFill>
                  <a:srgbClr val="340A5E"/>
                </a:solidFill>
                <a:latin typeface="宋体" charset="-122"/>
              </a:rPr>
              <a:t>麦哲伦</a:t>
            </a:r>
            <a:r>
              <a:rPr lang="zh-CN" altLang="en-US" sz="2600" b="1">
                <a:latin typeface="宋体" charset="-122"/>
              </a:rPr>
              <a:t>船队。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6"/>
          <p:cNvSpPr>
            <a:spLocks noChangeArrowheads="1"/>
          </p:cNvSpPr>
          <p:nvPr/>
        </p:nvSpPr>
        <p:spPr bwMode="auto">
          <a:xfrm>
            <a:off x="9202738" y="336073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1746" name="Rectangle 10"/>
          <p:cNvSpPr>
            <a:spLocks noChangeArrowheads="1"/>
          </p:cNvSpPr>
          <p:nvPr/>
        </p:nvSpPr>
        <p:spPr bwMode="auto">
          <a:xfrm>
            <a:off x="8288338" y="492283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pic>
        <p:nvPicPr>
          <p:cNvPr id="3174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479425"/>
            <a:ext cx="10634663" cy="612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picflow.koolearn.com/upload/papers/c07/20120817/20120817215113134169041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5400" y="1268413"/>
            <a:ext cx="9694863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矩形 82"/>
          <p:cNvSpPr>
            <a:spLocks noChangeArrowheads="1"/>
          </p:cNvSpPr>
          <p:nvPr/>
        </p:nvSpPr>
        <p:spPr bwMode="auto">
          <a:xfrm>
            <a:off x="4175125" y="5300663"/>
            <a:ext cx="2684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哥伦布到达美洲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1"/>
          <p:cNvGrpSpPr/>
          <p:nvPr/>
        </p:nvGrpSpPr>
        <p:grpSpPr bwMode="auto">
          <a:xfrm>
            <a:off x="239713" y="365125"/>
            <a:ext cx="3109912" cy="687388"/>
            <a:chOff x="283" y="575"/>
            <a:chExt cx="3675" cy="1083"/>
          </a:xfrm>
        </p:grpSpPr>
        <p:pic>
          <p:nvPicPr>
            <p:cNvPr id="33796" name="图片 8205" descr="13240475_221319465105_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7" name="矩形 8201"/>
            <p:cNvSpPr>
              <a:spLocks noChangeArrowheads="1"/>
            </p:cNvSpPr>
            <p:nvPr/>
          </p:nvSpPr>
          <p:spPr bwMode="auto">
            <a:xfrm>
              <a:off x="1938" y="733"/>
              <a:ext cx="1438" cy="8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动脑筋</a:t>
              </a:r>
            </a:p>
          </p:txBody>
        </p:sp>
        <p:sp>
          <p:nvSpPr>
            <p:cNvPr id="33798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4" name="矩形 6"/>
          <p:cNvSpPr>
            <a:spLocks noChangeArrowheads="1"/>
          </p:cNvSpPr>
          <p:nvPr/>
        </p:nvSpPr>
        <p:spPr bwMode="auto">
          <a:xfrm>
            <a:off x="431800" y="1870075"/>
            <a:ext cx="11423650" cy="247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材料：“当地的居民都跑来岸边</a:t>
            </a:r>
            <a:r>
              <a:rPr lang="en-US" altLang="zh-CN" sz="2600" b="1">
                <a:latin typeface="宋体" charset="-122"/>
              </a:rPr>
              <a:t>……</a:t>
            </a:r>
            <a:r>
              <a:rPr lang="zh-CN" altLang="en-US" sz="2600" b="1">
                <a:latin typeface="宋体" charset="-122"/>
              </a:rPr>
              <a:t>有人给我们送来淡水，有人给我们送来食物。有一个老人坐船前来</a:t>
            </a:r>
            <a:r>
              <a:rPr lang="en-US" altLang="zh-CN" sz="2600" b="1">
                <a:latin typeface="宋体" charset="-122"/>
              </a:rPr>
              <a:t>……</a:t>
            </a:r>
            <a:r>
              <a:rPr lang="zh-CN" altLang="en-US" sz="2600" b="1">
                <a:latin typeface="宋体" charset="-122"/>
              </a:rPr>
              <a:t>许多人都来了，包括妇女在内，每个人都带些东西。”　　　　</a:t>
            </a:r>
            <a:endParaRPr lang="zh-CN" altLang="en-US" sz="2600" b="1">
              <a:latin typeface="宋体" charset="-122"/>
            </a:endParaRPr>
          </a:p>
          <a:p>
            <a:pPr algn="r"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　　　　　　　　</a:t>
            </a:r>
            <a:r>
              <a:rPr lang="en-US" altLang="zh-CN" sz="2600" b="1">
                <a:latin typeface="宋体" charset="-122"/>
              </a:rPr>
              <a:t>——</a:t>
            </a:r>
            <a:r>
              <a:rPr lang="zh-CN" altLang="en-US" sz="2600" b="1">
                <a:latin typeface="宋体" charset="-122"/>
              </a:rPr>
              <a:t>哥伦布第一次航行日记</a:t>
            </a:r>
          </a:p>
        </p:txBody>
      </p:sp>
      <p:pic>
        <p:nvPicPr>
          <p:cNvPr id="33795" name="Picture 2" descr="http://www.qqmofasi.com/data/attachments/2014/09/11/158_WKuee23Lk4en0kK2HNke_larg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1" r="48341"/>
          <a:stretch>
            <a:fillRect/>
          </a:stretch>
        </p:blipFill>
        <p:spPr bwMode="auto">
          <a:xfrm>
            <a:off x="10172700" y="4941888"/>
            <a:ext cx="17780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"/>
          <p:cNvSpPr>
            <a:spLocks noChangeArrowheads="1"/>
          </p:cNvSpPr>
          <p:nvPr/>
        </p:nvSpPr>
        <p:spPr bwMode="auto">
          <a:xfrm>
            <a:off x="431800" y="981075"/>
            <a:ext cx="11423650" cy="461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回答下列问题：</a:t>
            </a:r>
            <a:endParaRPr lang="en-US" altLang="zh-CN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（１）根据所学内容，“当地的居民”是指什么人？哥伦布认为他们是什么人？</a:t>
            </a:r>
            <a:endParaRPr lang="zh-CN" altLang="en-US" sz="24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en-US" altLang="zh-CN" sz="24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（２）从材料中可看出当地居民对哥伦布等人是什么态度？</a:t>
            </a:r>
            <a:endParaRPr lang="zh-CN" altLang="en-US" sz="24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en-US" altLang="zh-CN" sz="24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（３）联系新航路开辟的目的，设想这对当地居民将带来什么样的命运。</a:t>
            </a:r>
          </a:p>
        </p:txBody>
      </p:sp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1677988" y="2762250"/>
            <a:ext cx="38211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印第安人，印度人</a:t>
            </a:r>
          </a:p>
        </p:txBody>
      </p:sp>
      <p:sp>
        <p:nvSpPr>
          <p:cNvPr id="34819" name="文本框 2"/>
          <p:cNvSpPr txBox="1">
            <a:spLocks noChangeArrowheads="1"/>
          </p:cNvSpPr>
          <p:nvPr/>
        </p:nvSpPr>
        <p:spPr bwMode="auto">
          <a:xfrm>
            <a:off x="1871663" y="3860800"/>
            <a:ext cx="33734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热情欢迎、恭顺</a:t>
            </a:r>
          </a:p>
        </p:txBody>
      </p:sp>
      <p:sp>
        <p:nvSpPr>
          <p:cNvPr id="34820" name="文本框 3"/>
          <p:cNvSpPr txBox="1">
            <a:spLocks noChangeArrowheads="1"/>
          </p:cNvSpPr>
          <p:nvPr/>
        </p:nvSpPr>
        <p:spPr bwMode="auto">
          <a:xfrm>
            <a:off x="1582738" y="5589588"/>
            <a:ext cx="51593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被剥削、被殖民、被奴役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731</Words>
  <PresentationFormat>自定义</PresentationFormat>
  <Paragraphs>97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