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4"/>
  </p:notesMasterIdLst>
  <p:sldIdLst>
    <p:sldId id="299" r:id="rId3"/>
    <p:sldId id="344" r:id="rId4"/>
    <p:sldId id="325" r:id="rId5"/>
    <p:sldId id="260" r:id="rId6"/>
    <p:sldId id="300" r:id="rId7"/>
    <p:sldId id="326" r:id="rId8"/>
    <p:sldId id="362" r:id="rId9"/>
    <p:sldId id="266" r:id="rId10"/>
    <p:sldId id="268" r:id="rId11"/>
    <p:sldId id="327" r:id="rId12"/>
    <p:sldId id="270" r:id="rId13"/>
    <p:sldId id="271" r:id="rId15"/>
    <p:sldId id="272" r:id="rId16"/>
    <p:sldId id="301" r:id="rId17"/>
    <p:sldId id="274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3D6926-3AC2-4DCA-9B69-525A02D6DB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3D6926-3AC2-4DCA-9B69-525A02D6DB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93D6926-3AC2-4DCA-9B69-525A02D6DB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slide" Target="slide18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Group 2"/>
          <p:cNvGraphicFramePr>
            <a:graphicFrameLocks noGrp="1"/>
          </p:cNvGraphicFramePr>
          <p:nvPr/>
        </p:nvGraphicFramePr>
        <p:xfrm>
          <a:off x="1714500" y="1584325"/>
          <a:ext cx="8763000" cy="520001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60145"/>
                <a:gridCol w="1054100"/>
                <a:gridCol w="1029970"/>
                <a:gridCol w="2589530"/>
                <a:gridCol w="1968500"/>
              </a:tblGrid>
              <a:tr h="821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航海家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资助</a:t>
                      </a:r>
                      <a:endParaRPr kumimoji="1" lang="zh-CN" altLang="en-US" sz="2400" b="1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国家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航 行时 间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航　行　线　路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 要 成 就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</a:tr>
              <a:tr h="10233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迪亚士</a:t>
                      </a:r>
                      <a:endParaRPr kumimoji="1" lang="zh-CN" altLang="en-US" sz="2400" b="1" i="0" u="none" strike="noStrike" kern="1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</a:tr>
              <a:tr h="11172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哥伦布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</a:tr>
              <a:tr h="969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达</a:t>
                      </a: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·</a:t>
                      </a:r>
                      <a:r>
                        <a:rPr kumimoji="1" lang="zh-CN" alt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伽马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</a:tr>
              <a:tr h="11232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麦哲伦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6000" marR="36000" marT="36001" marB="36001" anchor="ctr" anchorCtr="1" horzOverflow="overflow"/>
                </a:tc>
              </a:tr>
            </a:tbl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88774" y="2549793"/>
            <a:ext cx="1189037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葡萄牙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19787" y="4676550"/>
            <a:ext cx="118903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葡萄牙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63866" y="2549208"/>
            <a:ext cx="12592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1487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～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1488</a:t>
            </a:r>
            <a:endParaRPr lang="en-US" altLang="zh-CN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022215" y="2549208"/>
            <a:ext cx="26854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沿非洲西海岸，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到达好望角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590884" y="2549525"/>
            <a:ext cx="20367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发现好望角</a:t>
            </a:r>
            <a:endParaRPr lang="zh-CN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935382" y="3627244"/>
            <a:ext cx="92864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西班牙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863867" y="3627021"/>
            <a:ext cx="12592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1492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1493</a:t>
            </a:r>
            <a:endParaRPr lang="en-US" altLang="zh-CN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022215" y="3411602"/>
            <a:ext cx="25685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从西班牙出发，横渡大西洋，到达美洲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591071" y="3627403"/>
            <a:ext cx="1623097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发现新大陆美洲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863807" y="4635992"/>
            <a:ext cx="12592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1497</a:t>
            </a:r>
            <a:r>
              <a:rPr lang="en-US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endParaRPr lang="en-US" alt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1498</a:t>
            </a:r>
            <a:endParaRPr lang="en-US" altLang="zh-CN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022344" y="4679240"/>
            <a:ext cx="250031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从葡萄牙出发，经好望角进入印度洋，到达印度的西南海岸</a:t>
            </a:r>
            <a:endParaRPr lang="zh-CN" altLang="en-US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590883" y="4580299"/>
            <a:ext cx="214576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第一个找到从西欧直通东方国家的新航路</a:t>
            </a:r>
            <a:endParaRPr lang="zh-CN" altLang="en-US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946658" y="5694268"/>
            <a:ext cx="962546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西班牙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909161" y="5660613"/>
            <a:ext cx="12592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1519</a:t>
            </a:r>
            <a:r>
              <a:rPr lang="zh-CN" altLang="en-US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endParaRPr lang="zh-CN" alt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1522</a:t>
            </a:r>
            <a:endParaRPr lang="en-US" altLang="zh-CN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022215" y="5601970"/>
            <a:ext cx="24999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从西班牙出发，向西进入太平洋、印度洋，</a:t>
            </a:r>
            <a:r>
              <a:rPr lang="zh-CN" altLang="en-US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绕好望角</a:t>
            </a:r>
            <a:r>
              <a:rPr lang="zh-CN" altLang="en-US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回到欧洲</a:t>
            </a:r>
            <a:endParaRPr lang="zh-CN" altLang="en-US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522509" y="5787057"/>
            <a:ext cx="2103014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实现人类第一次环球航行</a:t>
            </a:r>
            <a:endParaRPr lang="zh-CN" altLang="en-US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4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2524051" y="771100"/>
            <a:ext cx="698514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en-US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新</a:t>
            </a:r>
            <a:r>
              <a:rPr kumimoji="1" lang="zh-CN" altLang="en-US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航路开辟的</a:t>
            </a:r>
            <a:r>
              <a:rPr kumimoji="1" lang="zh-CN" altLang="en-US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过程：</a:t>
            </a:r>
            <a:endParaRPr kumimoji="1" lang="zh-CN" altLang="en-US" sz="40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8" name="Group 4"/>
          <p:cNvGrpSpPr/>
          <p:nvPr/>
        </p:nvGrpSpPr>
        <p:grpSpPr bwMode="auto">
          <a:xfrm>
            <a:off x="1524000" y="0"/>
            <a:ext cx="9144000" cy="836613"/>
            <a:chOff x="0" y="0"/>
            <a:chExt cx="5760" cy="527"/>
          </a:xfrm>
        </p:grpSpPr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929" y="73"/>
              <a:ext cx="2359" cy="3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solidFill>
                      <a:srgbClr val="00FF00"/>
                    </a:solidFill>
                    <a:round/>
                  </a:ln>
                  <a:solidFill>
                    <a:srgbClr val="FF0000"/>
                  </a:solidFill>
                  <a:latin typeface="隶书"/>
                  <a:ea typeface="隶书"/>
                </a:rPr>
                <a:t>温故知新</a:t>
              </a:r>
              <a:endParaRPr lang="zh-CN" altLang="en-US" sz="3600" b="1" kern="10">
                <a:ln w="9525">
                  <a:solidFill>
                    <a:srgbClr val="00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1" grpId="0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Oval 3"/>
          <p:cNvSpPr>
            <a:spLocks noChangeArrowheads="1"/>
          </p:cNvSpPr>
          <p:nvPr/>
        </p:nvSpPr>
        <p:spPr bwMode="auto">
          <a:xfrm>
            <a:off x="6786488" y="154712"/>
            <a:ext cx="1355725" cy="114300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40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欧洲</a:t>
            </a:r>
            <a:endParaRPr kumimoji="1" lang="zh-CN" altLang="en-US" sz="4000" b="1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94212" name="Oval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18270" y="4230474"/>
            <a:ext cx="1492250" cy="114300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非洲</a:t>
            </a:r>
            <a:endParaRPr kumimoji="1"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94213" name="Oval 5"/>
          <p:cNvSpPr>
            <a:spLocks noChangeArrowheads="1"/>
          </p:cNvSpPr>
          <p:nvPr/>
        </p:nvSpPr>
        <p:spPr bwMode="auto">
          <a:xfrm>
            <a:off x="1847215" y="2348548"/>
            <a:ext cx="1492250" cy="114300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美洲</a:t>
            </a:r>
            <a:endParaRPr kumimoji="1"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94214" name="Line 6"/>
          <p:cNvSpPr>
            <a:spLocks noChangeShapeType="1"/>
          </p:cNvSpPr>
          <p:nvPr/>
        </p:nvSpPr>
        <p:spPr bwMode="auto">
          <a:xfrm flipH="1" flipV="1">
            <a:off x="2991272" y="3294251"/>
            <a:ext cx="3602037" cy="1790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4215" name="Line 7"/>
          <p:cNvSpPr>
            <a:spLocks noChangeShapeType="1"/>
          </p:cNvSpPr>
          <p:nvPr/>
        </p:nvSpPr>
        <p:spPr bwMode="auto">
          <a:xfrm flipV="1">
            <a:off x="3185835" y="1355105"/>
            <a:ext cx="3600450" cy="993775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4216" name="Line 8"/>
          <p:cNvSpPr>
            <a:spLocks noChangeShapeType="1"/>
          </p:cNvSpPr>
          <p:nvPr/>
        </p:nvSpPr>
        <p:spPr bwMode="auto">
          <a:xfrm>
            <a:off x="7505700" y="1480185"/>
            <a:ext cx="9525" cy="259905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13320" name="Picture 9" descr="At028酷帆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640" y="2348875"/>
            <a:ext cx="2133600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8256175" y="154712"/>
            <a:ext cx="2152650" cy="4391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出程</a:t>
            </a:r>
            <a:r>
              <a:rPr kumimoji="1" lang="zh-CN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从欧洲港口载上廉价货物到非洲</a:t>
            </a:r>
            <a:r>
              <a:rPr kumimoji="1"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kumimoji="1"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换取</a:t>
            </a:r>
            <a:r>
              <a:rPr kumimoji="1"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kumimoji="1"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奴隶</a:t>
            </a:r>
            <a:endParaRPr kumimoji="1" lang="zh-CN" alt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19" name="Text Box 1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 rot="1608777">
            <a:off x="2526263" y="4154095"/>
            <a:ext cx="4157662" cy="144526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中程</a:t>
            </a:r>
            <a:r>
              <a:rPr kumimoji="1"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运奴隶到美洲贩卖</a:t>
            </a:r>
            <a:endParaRPr kumimoji="1" lang="zh-CN" alt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20" name="Text Box 1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 rot="20669849">
            <a:off x="2524904" y="497951"/>
            <a:ext cx="4138613" cy="132207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归程</a:t>
            </a:r>
            <a:r>
              <a:rPr kumimoji="1"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从美洲运金银、工业原料到欧洲</a:t>
            </a:r>
            <a:endParaRPr kumimoji="1" lang="zh-CN" altLang="en-US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94615" y="6059170"/>
            <a:ext cx="11898630" cy="706755"/>
          </a:xfrm>
          <a:prstGeom prst="rect">
            <a:avLst/>
          </a:prstGeom>
          <a:solidFill>
            <a:srgbClr val="99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影响：</a:t>
            </a:r>
            <a:r>
              <a:rPr lang="zh-CN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种植园和黑奴贸易为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英国带来了巨额利润</a:t>
            </a:r>
            <a:r>
              <a:rPr lang="zh-CN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ldLvl="0" animBg="1"/>
      <p:bldP spid="94212" grpId="0" bldLvl="0" animBg="1"/>
      <p:bldP spid="94213" grpId="0" bldLvl="0" animBg="1"/>
      <p:bldP spid="94214" grpId="0" bldLvl="0" animBg="1"/>
      <p:bldP spid="94215" grpId="0" bldLvl="0" animBg="1"/>
      <p:bldP spid="94216" grpId="0" bldLvl="0" animBg="1"/>
      <p:bldP spid="94218" grpId="0" bldLvl="0" animBg="1" autoUpdateAnimBg="0"/>
      <p:bldP spid="94219" grpId="0" bldLvl="0" animBg="1" autoUpdateAnimBg="0"/>
      <p:bldP spid="94220" grpId="0" bldLvl="0" animBg="1" autoUpdateAnimBg="0"/>
      <p:bldP spid="18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140335" y="915035"/>
            <a:ext cx="11996420" cy="439991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材料一  英国从奴隶贸易中所得到的资金甚至超过了国内的积累。英国重要的商业和船运业中心利物浦，本是一个荒僻的小村庄，在奴隶贸易中发展成英国的第二港口。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材料二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美洲金银产地的发现，土著居民的被剿杀、被奴役和被埋葬于矿井，非洲变成了商业性地猎获黑人的场所。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材料三   </a:t>
            </a:r>
            <a:r>
              <a:rPr lang="zh-CN" altLang="en-US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资本来到这个世界，从头到脚，每一个毛孔都滴着血和肮脏的东西。</a:t>
            </a:r>
            <a:r>
              <a:rPr lang="zh-CN" altLang="en-US" b="1">
                <a:sym typeface="+mn-ea"/>
              </a:rPr>
              <a:t>                                                         </a:t>
            </a:r>
            <a:r>
              <a:rPr lang="en-US" altLang="zh-CN" b="1">
                <a:sym typeface="+mn-ea"/>
              </a:rPr>
              <a:t>——</a:t>
            </a:r>
            <a:r>
              <a:rPr lang="zh-CN" altLang="en-US" b="1">
                <a:sym typeface="+mn-ea"/>
              </a:rPr>
              <a:t>马克思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021" y="50593"/>
            <a:ext cx="10426148" cy="645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讨论：如何评价三角贸易</a:t>
            </a:r>
            <a:r>
              <a:rPr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？（角度：英国、殖民地）</a:t>
            </a:r>
            <a:r>
              <a:rPr lang="zh-CN" altLang="en-US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9845" y="5638165"/>
            <a:ext cx="6583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资本原始积累的野蛮性和残酷性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1742" y="24992"/>
            <a:ext cx="6437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、荷、法、英殖民争霸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1742" y="645844"/>
            <a:ext cx="771452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荷兰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崛起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）为什么将荷兰称为“海上马车夫”？</a:t>
            </a:r>
            <a:endParaRPr lang="en-US" altLang="zh-CN" sz="2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荷兰侵占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了哪些殖民地？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965" y="24992"/>
            <a:ext cx="3760695" cy="2254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743" y="2537346"/>
            <a:ext cx="4239916" cy="3322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荷兰一度控制着波罗的海、印度及美洲的全部贸易。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殖民地：爪哇岛、马六甲、锡兰、中国台湾、好望角、新尼德兰。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660" t="2875" r="14706" b="2418"/>
          <a:stretch>
            <a:fillRect/>
          </a:stretch>
        </p:blipFill>
        <p:spPr>
          <a:xfrm rot="16200000">
            <a:off x="6166934" y="806035"/>
            <a:ext cx="4443582" cy="752587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8713694" y="2347180"/>
            <a:ext cx="1156447" cy="457200"/>
          </a:xfrm>
          <a:prstGeom prst="wedgeRoundRectCallout">
            <a:avLst>
              <a:gd name="adj1" fmla="val -72704"/>
              <a:gd name="adj2" fmla="val 801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波罗的海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7575" y="137069"/>
            <a:ext cx="9180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、荷、法、英殖民争霸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3158" y="981135"/>
            <a:ext cx="106348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3200" b="1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法国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的崛起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lvl="0">
              <a:lnSpc>
                <a:spcPct val="125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zh-CN" sz="32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世纪下半叶，法国侵占了哪些殖民地？</a:t>
            </a:r>
            <a:r>
              <a:rPr lang="en-US" altLang="zh-CN" dirty="0"/>
              <a:t>	</a:t>
            </a:r>
            <a:endParaRPr lang="en-US" altLang="zh-CN" sz="32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7053" y="3343393"/>
            <a:ext cx="1863864" cy="17532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北美洲、非洲、亚洲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http://08.imgmini.eastday.com/mobile/20170904/20170904035417_623a0285c5fa99a7468c47b205a23057_1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75" y="2304574"/>
            <a:ext cx="8782468" cy="443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4020670" y="2602107"/>
            <a:ext cx="779929" cy="443753"/>
          </a:xfrm>
          <a:prstGeom prst="wedgeRoundRectCallout">
            <a:avLst>
              <a:gd name="adj1" fmla="val -24282"/>
              <a:gd name="adj2" fmla="val 8674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法国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3"/>
          <p:cNvSpPr/>
          <p:nvPr/>
        </p:nvSpPr>
        <p:spPr>
          <a:xfrm>
            <a:off x="642620" y="396240"/>
            <a:ext cx="6066155" cy="632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“日不落帝国”的建立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2" name="椭圆 25601"/>
          <p:cNvSpPr/>
          <p:nvPr/>
        </p:nvSpPr>
        <p:spPr>
          <a:xfrm>
            <a:off x="9061450" y="1470025"/>
            <a:ext cx="914400" cy="914400"/>
          </a:xfrm>
          <a:prstGeom prst="ellipse">
            <a:avLst/>
          </a:prstGeom>
          <a:solidFill>
            <a:srgbClr val="CCECFF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椭圆 25602"/>
          <p:cNvSpPr/>
          <p:nvPr/>
        </p:nvSpPr>
        <p:spPr>
          <a:xfrm>
            <a:off x="9061450" y="3146425"/>
            <a:ext cx="914400" cy="914400"/>
          </a:xfrm>
          <a:prstGeom prst="ellipse">
            <a:avLst/>
          </a:prstGeom>
          <a:solidFill>
            <a:srgbClr val="CCECFF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荷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4" name="椭圆 25603"/>
          <p:cNvSpPr/>
          <p:nvPr/>
        </p:nvSpPr>
        <p:spPr>
          <a:xfrm>
            <a:off x="9061450" y="4899025"/>
            <a:ext cx="914400" cy="914400"/>
          </a:xfrm>
          <a:prstGeom prst="ellipse">
            <a:avLst/>
          </a:prstGeom>
          <a:solidFill>
            <a:srgbClr val="CCECFF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直接连接符 7"/>
          <p:cNvSpPr/>
          <p:nvPr/>
        </p:nvSpPr>
        <p:spPr>
          <a:xfrm flipV="1">
            <a:off x="5861050" y="1922463"/>
            <a:ext cx="2762250" cy="84296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" name="直接连接符 8"/>
          <p:cNvSpPr/>
          <p:nvPr/>
        </p:nvSpPr>
        <p:spPr>
          <a:xfrm flipV="1">
            <a:off x="6013450" y="3603625"/>
            <a:ext cx="2895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" name="直接连接符 9"/>
          <p:cNvSpPr/>
          <p:nvPr/>
        </p:nvSpPr>
        <p:spPr>
          <a:xfrm>
            <a:off x="5784850" y="4365625"/>
            <a:ext cx="2895600" cy="838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28" name="椭圆 25607"/>
          <p:cNvSpPr/>
          <p:nvPr/>
        </p:nvSpPr>
        <p:spPr>
          <a:xfrm>
            <a:off x="4108450" y="2689225"/>
            <a:ext cx="1752600" cy="1676400"/>
          </a:xfrm>
          <a:prstGeom prst="ellipse">
            <a:avLst/>
          </a:prstGeom>
          <a:solidFill>
            <a:srgbClr val="CCECFF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英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25608"/>
          <p:cNvSpPr txBox="1"/>
          <p:nvPr/>
        </p:nvSpPr>
        <p:spPr>
          <a:xfrm rot="-900000">
            <a:off x="5619750" y="1776413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无敌舰队”之战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5609"/>
          <p:cNvSpPr txBox="1"/>
          <p:nvPr/>
        </p:nvSpPr>
        <p:spPr>
          <a:xfrm rot="-900000">
            <a:off x="6327775" y="2460625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世纪末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5610"/>
          <p:cNvSpPr txBox="1"/>
          <p:nvPr/>
        </p:nvSpPr>
        <p:spPr>
          <a:xfrm>
            <a:off x="6362700" y="3146425"/>
            <a:ext cx="26314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三次“英荷战争”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25611"/>
          <p:cNvSpPr txBox="1"/>
          <p:nvPr/>
        </p:nvSpPr>
        <p:spPr>
          <a:xfrm rot="900000">
            <a:off x="6059488" y="4287838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七年战争”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5612"/>
          <p:cNvSpPr txBox="1"/>
          <p:nvPr/>
        </p:nvSpPr>
        <p:spPr>
          <a:xfrm>
            <a:off x="6708775" y="3603625"/>
            <a:ext cx="1102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25613"/>
          <p:cNvSpPr txBox="1"/>
          <p:nvPr/>
        </p:nvSpPr>
        <p:spPr>
          <a:xfrm rot="900000">
            <a:off x="5768975" y="4800600"/>
            <a:ext cx="26339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—18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世纪中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左箭头 17"/>
          <p:cNvSpPr/>
          <p:nvPr/>
        </p:nvSpPr>
        <p:spPr>
          <a:xfrm>
            <a:off x="3194050" y="3375025"/>
            <a:ext cx="762000" cy="304800"/>
          </a:xfrm>
          <a:prstGeom prst="lef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79650" y="1546225"/>
            <a:ext cx="838200" cy="4038600"/>
          </a:xfrm>
          <a:prstGeom prst="rect">
            <a:avLst/>
          </a:prstGeom>
          <a:solidFill>
            <a:srgbClr val="CCEC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殖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民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国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523" y="124631"/>
            <a:ext cx="603480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荷法英三国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殖民争霸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结果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8" y="831246"/>
            <a:ext cx="10159105" cy="589228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896260" y="186275"/>
            <a:ext cx="954107" cy="65372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4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英国自诩为“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日不落帝国</a:t>
            </a:r>
            <a:r>
              <a:rPr lang="zh-CN" altLang="en-US" sz="40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3126" y="1619818"/>
            <a:ext cx="9965083" cy="31692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欧洲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：客观上有利于欧洲国家的资本主义原始积累；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世界市场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：有助于世界市场逐渐形成；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殖民地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：给殖民地人民带来深重的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灾难；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欧洲工业产品、近代文化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传到殖民地，对殖民地社会的发展产生了深远影响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" y="67310"/>
            <a:ext cx="11252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四、评价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早期殖民掠夺（对欧洲、世界市场、殖民地）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277553" y="5162257"/>
            <a:ext cx="176407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对欧洲：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0" name="Text Box 6"/>
          <p:cNvSpPr txBox="1">
            <a:spLocks noChangeArrowheads="1"/>
          </p:cNvSpPr>
          <p:nvPr/>
        </p:nvSpPr>
        <p:spPr bwMode="auto">
          <a:xfrm>
            <a:off x="325613" y="86728"/>
            <a:ext cx="32889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417" y="2564937"/>
            <a:ext cx="738664" cy="29320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早期殖民掠夺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987759" y="1589584"/>
            <a:ext cx="387626" cy="436327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8063" y="1080265"/>
            <a:ext cx="2391673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早期殖民国家：</a:t>
            </a:r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葡萄牙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西班牙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8064" y="2673124"/>
            <a:ext cx="239167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英国的殖民扩张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8064" y="3994294"/>
            <a:ext cx="239167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荷、法、英殖民争霸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914591" y="1023306"/>
            <a:ext cx="304797" cy="10126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0667" y="844394"/>
            <a:ext cx="599950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背景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）商品经济繁荣（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）新航路开辟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19407" y="1669340"/>
            <a:ext cx="397565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葡萄牙与西班牙的殖民活动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3952382" y="2458597"/>
            <a:ext cx="258043" cy="97040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88222" y="2356113"/>
            <a:ext cx="155340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英西战争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34434" y="2991127"/>
            <a:ext cx="492277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三角贸易（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）三程（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）所带物品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25153" y="4556507"/>
            <a:ext cx="806684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英国争霸过程：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英西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英荷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英法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英国“日不落帝国”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8062" y="5474233"/>
            <a:ext cx="2391673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早期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殖民</a:t>
            </a:r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掠夺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47334" y="1472737"/>
            <a:ext cx="298833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葡萄牙占领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中国澳门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7334" y="2138573"/>
            <a:ext cx="279931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西班牙“无敌舰队”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8668798" y="1565051"/>
            <a:ext cx="304797" cy="10126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25154" y="3888493"/>
            <a:ext cx="801051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荷兰、法国崛起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荷兰“海上马车夫”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，曾强占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中国台湾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839358" y="3944244"/>
            <a:ext cx="258043" cy="97040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924523" y="5467661"/>
            <a:ext cx="258043" cy="97040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77553" y="6304249"/>
            <a:ext cx="176407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对殖民地：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77553" y="5722029"/>
            <a:ext cx="223101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</a:t>
            </a:r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世界市场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0" grpId="0" bldLvl="0" animBg="1"/>
      <p:bldP spid="11" grpId="0" bldLvl="0" animBg="1"/>
      <p:bldP spid="13" grpId="0" bldLvl="0" animBg="1"/>
      <p:bldP spid="21" grpId="0" bldLvl="0" animBg="1"/>
      <p:bldP spid="22" grpId="0" bldLvl="0" animBg="1"/>
      <p:bldP spid="23" grpId="0" bldLvl="0" animBg="1"/>
      <p:bldP spid="2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4" grpId="0" bldLvl="0" animBg="1"/>
      <p:bldP spid="28" grpId="0" bldLvl="0" animBg="1"/>
      <p:bldP spid="2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964094" y="1631576"/>
            <a:ext cx="103068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24147" y="135578"/>
            <a:ext cx="28402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习题巩固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4147" y="1026181"/>
            <a:ext cx="105867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1500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年左右，大西洋的开放，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对欧洲人是有利的，但对其他地方的人则意味着灾难．”下列不属于“灾难”的是（　　）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．增加资本积累	            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．丧失精壮劳力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．沦为殖民地	            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．土著居民遭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屠杀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147" y="3878345"/>
            <a:ext cx="103397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它加速了欧洲资本原始积累，却使非洲丧失近亿的精壮劳力。它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）</a:t>
            </a:r>
            <a:endParaRPr lang="zh-CN" altLang="en-US" sz="2800" kern="1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．亚历山大东征                        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．罗马帝国的扩张 </a:t>
            </a:r>
            <a:endParaRPr lang="zh-CN" altLang="en-US" sz="2800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．罪恶的“三角贸易”                  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．疯狂迫害犹太人</a:t>
            </a:r>
            <a:endParaRPr lang="zh-CN" altLang="en-US" sz="2800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964094" y="1631576"/>
            <a:ext cx="103068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01686" y="101400"/>
            <a:ext cx="27600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习题巩固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684" y="3683941"/>
            <a:ext cx="1103169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世界遗产委员会评价说：“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15﹣19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世纪，（戈雷岛）相继被葡萄牙、荷兰、英国和法国占领，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岛上简陋的奴隶居住区和装饰华丽的奴隶贸易场所形成鲜明的对比。”材料揭示了（　　）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．奴隶主民主政治的局限性	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．亚历山大东征的过程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．罗马帝国的扩张范围	    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．资本主义发展的野蛮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685" y="914552"/>
            <a:ext cx="110316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英国在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世纪后半期成为世界上最大的殖民地国家，它先后打败的国家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 ）</a:t>
            </a:r>
            <a:endParaRPr lang="zh-CN" altLang="en-US" sz="2800" kern="1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．西班牙、荷兰、法国                 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．西班牙、法国、荷兰 </a:t>
            </a:r>
            <a:endParaRPr lang="zh-CN" altLang="en-US" sz="2800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．荷兰、西班牙、法国                 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．荷兰、法国、西班牙</a:t>
            </a:r>
            <a:endParaRPr lang="zh-CN" altLang="en-US" sz="2800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8950" y="408940"/>
            <a:ext cx="10546080" cy="40055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一、人被发现是指？世界被发现是指？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二、新航路开辟的影响？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积极影响？（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点）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2.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消极影响？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4695" y="1243330"/>
            <a:ext cx="582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文艺复兴            新航路开辟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8260" y="4414520"/>
            <a:ext cx="7040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使欧洲国家走上殖民扩张的道路，</a:t>
            </a:r>
            <a:endParaRPr lang="zh-CN" altLang="en-US" sz="36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0000"/>
                </a:solidFill>
              </a:rPr>
              <a:t>造成亚非拉的贫困和落后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3"/>
          <p:cNvSpPr>
            <a:spLocks noChangeArrowheads="1"/>
          </p:cNvSpPr>
          <p:nvPr/>
        </p:nvSpPr>
        <p:spPr bwMode="auto">
          <a:xfrm>
            <a:off x="9505950" y="1412776"/>
            <a:ext cx="1019175" cy="11430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欧洲</a:t>
            </a:r>
            <a:endParaRPr kumimoji="1"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3" name="Oval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505950" y="4913313"/>
            <a:ext cx="1120775" cy="11430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非洲</a:t>
            </a:r>
            <a:endParaRPr kumimoji="1"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Oval 5"/>
          <p:cNvSpPr>
            <a:spLocks noChangeArrowheads="1"/>
          </p:cNvSpPr>
          <p:nvPr/>
        </p:nvSpPr>
        <p:spPr bwMode="auto">
          <a:xfrm>
            <a:off x="4656138" y="2932113"/>
            <a:ext cx="1120775" cy="11430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美洲</a:t>
            </a:r>
            <a:endParaRPr kumimoji="1"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 flipH="1" flipV="1">
            <a:off x="5776912" y="3916361"/>
            <a:ext cx="3703463" cy="145685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102" name="Line 7"/>
          <p:cNvSpPr>
            <a:spLocks noChangeShapeType="1"/>
          </p:cNvSpPr>
          <p:nvPr/>
        </p:nvSpPr>
        <p:spPr bwMode="auto">
          <a:xfrm flipV="1">
            <a:off x="5808663" y="2132856"/>
            <a:ext cx="3671713" cy="1251694"/>
          </a:xfrm>
          <a:prstGeom prst="line">
            <a:avLst/>
          </a:prstGeom>
          <a:noFill/>
          <a:ln w="76200">
            <a:solidFill>
              <a:srgbClr val="66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10056440" y="2636912"/>
            <a:ext cx="0" cy="2209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4105" name="Group 14"/>
          <p:cNvGrpSpPr/>
          <p:nvPr/>
        </p:nvGrpSpPr>
        <p:grpSpPr bwMode="auto">
          <a:xfrm>
            <a:off x="5951538" y="4508500"/>
            <a:ext cx="1012825" cy="1130300"/>
            <a:chOff x="3199" y="2984"/>
            <a:chExt cx="638" cy="712"/>
          </a:xfrm>
        </p:grpSpPr>
        <p:grpSp>
          <p:nvGrpSpPr>
            <p:cNvPr id="4111" name="Group 15"/>
            <p:cNvGrpSpPr/>
            <p:nvPr/>
          </p:nvGrpSpPr>
          <p:grpSpPr bwMode="auto">
            <a:xfrm>
              <a:off x="3271" y="3475"/>
              <a:ext cx="550" cy="221"/>
              <a:chOff x="3271" y="3475"/>
              <a:chExt cx="550" cy="221"/>
            </a:xfrm>
          </p:grpSpPr>
          <p:sp>
            <p:nvSpPr>
              <p:cNvPr id="4208" name="Oval 16"/>
              <p:cNvSpPr>
                <a:spLocks noChangeArrowheads="1"/>
              </p:cNvSpPr>
              <p:nvPr/>
            </p:nvSpPr>
            <p:spPr bwMode="auto">
              <a:xfrm>
                <a:off x="3272" y="3508"/>
                <a:ext cx="549" cy="188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9" name="Oval 17"/>
              <p:cNvSpPr>
                <a:spLocks noChangeArrowheads="1"/>
              </p:cNvSpPr>
              <p:nvPr/>
            </p:nvSpPr>
            <p:spPr bwMode="auto">
              <a:xfrm>
                <a:off x="3271" y="3475"/>
                <a:ext cx="549" cy="188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0" name="Line 18"/>
              <p:cNvSpPr>
                <a:spLocks noChangeShapeType="1"/>
              </p:cNvSpPr>
              <p:nvPr/>
            </p:nvSpPr>
            <p:spPr bwMode="auto">
              <a:xfrm>
                <a:off x="3273" y="3577"/>
                <a:ext cx="1" cy="2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1" name="Line 19"/>
              <p:cNvSpPr>
                <a:spLocks noChangeShapeType="1"/>
              </p:cNvSpPr>
              <p:nvPr/>
            </p:nvSpPr>
            <p:spPr bwMode="auto">
              <a:xfrm>
                <a:off x="3440" y="3658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2" name="Line 20"/>
              <p:cNvSpPr>
                <a:spLocks noChangeShapeType="1"/>
              </p:cNvSpPr>
              <p:nvPr/>
            </p:nvSpPr>
            <p:spPr bwMode="auto">
              <a:xfrm>
                <a:off x="3549" y="3664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3" name="Line 21"/>
              <p:cNvSpPr>
                <a:spLocks noChangeShapeType="1"/>
              </p:cNvSpPr>
              <p:nvPr/>
            </p:nvSpPr>
            <p:spPr bwMode="auto">
              <a:xfrm>
                <a:off x="3651" y="3659"/>
                <a:ext cx="1" cy="2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4" name="Line 22"/>
              <p:cNvSpPr>
                <a:spLocks noChangeShapeType="1"/>
              </p:cNvSpPr>
              <p:nvPr/>
            </p:nvSpPr>
            <p:spPr bwMode="auto">
              <a:xfrm>
                <a:off x="3758" y="3629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5" name="Line 23"/>
              <p:cNvSpPr>
                <a:spLocks noChangeShapeType="1"/>
              </p:cNvSpPr>
              <p:nvPr/>
            </p:nvSpPr>
            <p:spPr bwMode="auto">
              <a:xfrm>
                <a:off x="3820" y="3572"/>
                <a:ext cx="1" cy="3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6" name="Line 24"/>
              <p:cNvSpPr>
                <a:spLocks noChangeShapeType="1"/>
              </p:cNvSpPr>
              <p:nvPr/>
            </p:nvSpPr>
            <p:spPr bwMode="auto">
              <a:xfrm>
                <a:off x="3345" y="3636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7" name="Freeform 25"/>
              <p:cNvSpPr/>
              <p:nvPr/>
            </p:nvSpPr>
            <p:spPr bwMode="auto">
              <a:xfrm>
                <a:off x="3402" y="3506"/>
                <a:ext cx="288" cy="120"/>
              </a:xfrm>
              <a:custGeom>
                <a:avLst/>
                <a:gdLst>
                  <a:gd name="T0" fmla="*/ 80 w 577"/>
                  <a:gd name="T1" fmla="*/ 7 h 240"/>
                  <a:gd name="T2" fmla="*/ 44 w 577"/>
                  <a:gd name="T3" fmla="*/ 4 h 240"/>
                  <a:gd name="T4" fmla="*/ 16 w 577"/>
                  <a:gd name="T5" fmla="*/ 9 h 240"/>
                  <a:gd name="T6" fmla="*/ 2 w 577"/>
                  <a:gd name="T7" fmla="*/ 19 h 240"/>
                  <a:gd name="T8" fmla="*/ 0 w 577"/>
                  <a:gd name="T9" fmla="*/ 31 h 240"/>
                  <a:gd name="T10" fmla="*/ 6 w 577"/>
                  <a:gd name="T11" fmla="*/ 42 h 240"/>
                  <a:gd name="T12" fmla="*/ 16 w 577"/>
                  <a:gd name="T13" fmla="*/ 49 h 240"/>
                  <a:gd name="T14" fmla="*/ 21 w 577"/>
                  <a:gd name="T15" fmla="*/ 48 h 240"/>
                  <a:gd name="T16" fmla="*/ 42 w 577"/>
                  <a:gd name="T17" fmla="*/ 59 h 240"/>
                  <a:gd name="T18" fmla="*/ 45 w 577"/>
                  <a:gd name="T19" fmla="*/ 51 h 240"/>
                  <a:gd name="T20" fmla="*/ 57 w 577"/>
                  <a:gd name="T21" fmla="*/ 56 h 240"/>
                  <a:gd name="T22" fmla="*/ 74 w 577"/>
                  <a:gd name="T23" fmla="*/ 52 h 240"/>
                  <a:gd name="T24" fmla="*/ 76 w 577"/>
                  <a:gd name="T25" fmla="*/ 40 h 240"/>
                  <a:gd name="T26" fmla="*/ 90 w 577"/>
                  <a:gd name="T27" fmla="*/ 44 h 240"/>
                  <a:gd name="T28" fmla="*/ 94 w 577"/>
                  <a:gd name="T29" fmla="*/ 52 h 240"/>
                  <a:gd name="T30" fmla="*/ 105 w 577"/>
                  <a:gd name="T31" fmla="*/ 60 h 240"/>
                  <a:gd name="T32" fmla="*/ 128 w 577"/>
                  <a:gd name="T33" fmla="*/ 53 h 240"/>
                  <a:gd name="T34" fmla="*/ 142 w 577"/>
                  <a:gd name="T35" fmla="*/ 43 h 240"/>
                  <a:gd name="T36" fmla="*/ 144 w 577"/>
                  <a:gd name="T37" fmla="*/ 28 h 240"/>
                  <a:gd name="T38" fmla="*/ 130 w 577"/>
                  <a:gd name="T39" fmla="*/ 18 h 240"/>
                  <a:gd name="T40" fmla="*/ 91 w 577"/>
                  <a:gd name="T41" fmla="*/ 19 h 240"/>
                  <a:gd name="T42" fmla="*/ 86 w 577"/>
                  <a:gd name="T43" fmla="*/ 9 h 240"/>
                  <a:gd name="T44" fmla="*/ 99 w 577"/>
                  <a:gd name="T45" fmla="*/ 19 h 240"/>
                  <a:gd name="T46" fmla="*/ 116 w 577"/>
                  <a:gd name="T47" fmla="*/ 9 h 240"/>
                  <a:gd name="T48" fmla="*/ 123 w 577"/>
                  <a:gd name="T49" fmla="*/ 7 h 240"/>
                  <a:gd name="T50" fmla="*/ 113 w 577"/>
                  <a:gd name="T51" fmla="*/ 0 h 240"/>
                  <a:gd name="T52" fmla="*/ 94 w 577"/>
                  <a:gd name="T53" fmla="*/ 3 h 240"/>
                  <a:gd name="T54" fmla="*/ 80 w 577"/>
                  <a:gd name="T55" fmla="*/ 7 h 24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7" h="240">
                    <a:moveTo>
                      <a:pt x="320" y="26"/>
                    </a:moveTo>
                    <a:lnTo>
                      <a:pt x="179" y="15"/>
                    </a:lnTo>
                    <a:lnTo>
                      <a:pt x="66" y="34"/>
                    </a:lnTo>
                    <a:lnTo>
                      <a:pt x="9" y="74"/>
                    </a:lnTo>
                    <a:lnTo>
                      <a:pt x="0" y="123"/>
                    </a:lnTo>
                    <a:lnTo>
                      <a:pt x="27" y="166"/>
                    </a:lnTo>
                    <a:lnTo>
                      <a:pt x="64" y="194"/>
                    </a:lnTo>
                    <a:lnTo>
                      <a:pt x="87" y="191"/>
                    </a:lnTo>
                    <a:lnTo>
                      <a:pt x="168" y="233"/>
                    </a:lnTo>
                    <a:lnTo>
                      <a:pt x="182" y="201"/>
                    </a:lnTo>
                    <a:lnTo>
                      <a:pt x="230" y="221"/>
                    </a:lnTo>
                    <a:lnTo>
                      <a:pt x="298" y="207"/>
                    </a:lnTo>
                    <a:lnTo>
                      <a:pt x="307" y="160"/>
                    </a:lnTo>
                    <a:lnTo>
                      <a:pt x="361" y="175"/>
                    </a:lnTo>
                    <a:lnTo>
                      <a:pt x="376" y="207"/>
                    </a:lnTo>
                    <a:lnTo>
                      <a:pt x="420" y="240"/>
                    </a:lnTo>
                    <a:lnTo>
                      <a:pt x="512" y="211"/>
                    </a:lnTo>
                    <a:lnTo>
                      <a:pt x="571" y="170"/>
                    </a:lnTo>
                    <a:lnTo>
                      <a:pt x="577" y="110"/>
                    </a:lnTo>
                    <a:lnTo>
                      <a:pt x="523" y="71"/>
                    </a:lnTo>
                    <a:lnTo>
                      <a:pt x="366" y="73"/>
                    </a:lnTo>
                    <a:lnTo>
                      <a:pt x="344" y="34"/>
                    </a:lnTo>
                    <a:lnTo>
                      <a:pt x="398" y="73"/>
                    </a:lnTo>
                    <a:lnTo>
                      <a:pt x="467" y="36"/>
                    </a:lnTo>
                    <a:lnTo>
                      <a:pt x="494" y="26"/>
                    </a:lnTo>
                    <a:lnTo>
                      <a:pt x="453" y="0"/>
                    </a:lnTo>
                    <a:lnTo>
                      <a:pt x="376" y="10"/>
                    </a:lnTo>
                    <a:lnTo>
                      <a:pt x="320" y="26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8" name="Oval 26"/>
              <p:cNvSpPr>
                <a:spLocks noChangeArrowheads="1"/>
              </p:cNvSpPr>
              <p:nvPr/>
            </p:nvSpPr>
            <p:spPr bwMode="auto">
              <a:xfrm>
                <a:off x="3321" y="3489"/>
                <a:ext cx="461" cy="157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2" name="Group 27"/>
            <p:cNvGrpSpPr/>
            <p:nvPr/>
          </p:nvGrpSpPr>
          <p:grpSpPr bwMode="auto">
            <a:xfrm>
              <a:off x="3199" y="3411"/>
              <a:ext cx="550" cy="219"/>
              <a:chOff x="3199" y="3411"/>
              <a:chExt cx="550" cy="219"/>
            </a:xfrm>
          </p:grpSpPr>
          <p:sp>
            <p:nvSpPr>
              <p:cNvPr id="4197" name="Oval 28"/>
              <p:cNvSpPr>
                <a:spLocks noChangeArrowheads="1"/>
              </p:cNvSpPr>
              <p:nvPr/>
            </p:nvSpPr>
            <p:spPr bwMode="auto">
              <a:xfrm>
                <a:off x="3200" y="3443"/>
                <a:ext cx="549" cy="187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8" name="Oval 29"/>
              <p:cNvSpPr>
                <a:spLocks noChangeArrowheads="1"/>
              </p:cNvSpPr>
              <p:nvPr/>
            </p:nvSpPr>
            <p:spPr bwMode="auto">
              <a:xfrm>
                <a:off x="3199" y="3411"/>
                <a:ext cx="549" cy="186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9" name="Line 30"/>
              <p:cNvSpPr>
                <a:spLocks noChangeShapeType="1"/>
              </p:cNvSpPr>
              <p:nvPr/>
            </p:nvSpPr>
            <p:spPr bwMode="auto">
              <a:xfrm>
                <a:off x="3201" y="3512"/>
                <a:ext cx="1" cy="2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0" name="Line 31"/>
              <p:cNvSpPr>
                <a:spLocks noChangeShapeType="1"/>
              </p:cNvSpPr>
              <p:nvPr/>
            </p:nvSpPr>
            <p:spPr bwMode="auto">
              <a:xfrm>
                <a:off x="3370" y="3592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1" name="Line 32"/>
              <p:cNvSpPr>
                <a:spLocks noChangeShapeType="1"/>
              </p:cNvSpPr>
              <p:nvPr/>
            </p:nvSpPr>
            <p:spPr bwMode="auto">
              <a:xfrm>
                <a:off x="3477" y="3599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" name="Line 33"/>
              <p:cNvSpPr>
                <a:spLocks noChangeShapeType="1"/>
              </p:cNvSpPr>
              <p:nvPr/>
            </p:nvSpPr>
            <p:spPr bwMode="auto">
              <a:xfrm>
                <a:off x="3578" y="3593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" name="Line 34"/>
              <p:cNvSpPr>
                <a:spLocks noChangeShapeType="1"/>
              </p:cNvSpPr>
              <p:nvPr/>
            </p:nvSpPr>
            <p:spPr bwMode="auto">
              <a:xfrm>
                <a:off x="3686" y="3564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" name="Line 35"/>
              <p:cNvSpPr>
                <a:spLocks noChangeShapeType="1"/>
              </p:cNvSpPr>
              <p:nvPr/>
            </p:nvSpPr>
            <p:spPr bwMode="auto">
              <a:xfrm>
                <a:off x="3747" y="3506"/>
                <a:ext cx="1" cy="3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" name="Line 36"/>
              <p:cNvSpPr>
                <a:spLocks noChangeShapeType="1"/>
              </p:cNvSpPr>
              <p:nvPr/>
            </p:nvSpPr>
            <p:spPr bwMode="auto">
              <a:xfrm>
                <a:off x="3273" y="3571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" name="Freeform 37"/>
              <p:cNvSpPr/>
              <p:nvPr/>
            </p:nvSpPr>
            <p:spPr bwMode="auto">
              <a:xfrm>
                <a:off x="3329" y="3443"/>
                <a:ext cx="290" cy="118"/>
              </a:xfrm>
              <a:custGeom>
                <a:avLst/>
                <a:gdLst>
                  <a:gd name="T0" fmla="*/ 80 w 579"/>
                  <a:gd name="T1" fmla="*/ 6 h 236"/>
                  <a:gd name="T2" fmla="*/ 46 w 579"/>
                  <a:gd name="T3" fmla="*/ 4 h 236"/>
                  <a:gd name="T4" fmla="*/ 18 w 579"/>
                  <a:gd name="T5" fmla="*/ 8 h 236"/>
                  <a:gd name="T6" fmla="*/ 3 w 579"/>
                  <a:gd name="T7" fmla="*/ 18 h 236"/>
                  <a:gd name="T8" fmla="*/ 0 w 579"/>
                  <a:gd name="T9" fmla="*/ 31 h 236"/>
                  <a:gd name="T10" fmla="*/ 8 w 579"/>
                  <a:gd name="T11" fmla="*/ 41 h 236"/>
                  <a:gd name="T12" fmla="*/ 17 w 579"/>
                  <a:gd name="T13" fmla="*/ 49 h 236"/>
                  <a:gd name="T14" fmla="*/ 22 w 579"/>
                  <a:gd name="T15" fmla="*/ 48 h 236"/>
                  <a:gd name="T16" fmla="*/ 42 w 579"/>
                  <a:gd name="T17" fmla="*/ 58 h 236"/>
                  <a:gd name="T18" fmla="*/ 46 w 579"/>
                  <a:gd name="T19" fmla="*/ 50 h 236"/>
                  <a:gd name="T20" fmla="*/ 59 w 579"/>
                  <a:gd name="T21" fmla="*/ 55 h 236"/>
                  <a:gd name="T22" fmla="*/ 75 w 579"/>
                  <a:gd name="T23" fmla="*/ 52 h 236"/>
                  <a:gd name="T24" fmla="*/ 78 w 579"/>
                  <a:gd name="T25" fmla="*/ 40 h 236"/>
                  <a:gd name="T26" fmla="*/ 91 w 579"/>
                  <a:gd name="T27" fmla="*/ 44 h 236"/>
                  <a:gd name="T28" fmla="*/ 94 w 579"/>
                  <a:gd name="T29" fmla="*/ 52 h 236"/>
                  <a:gd name="T30" fmla="*/ 106 w 579"/>
                  <a:gd name="T31" fmla="*/ 59 h 236"/>
                  <a:gd name="T32" fmla="*/ 129 w 579"/>
                  <a:gd name="T33" fmla="*/ 53 h 236"/>
                  <a:gd name="T34" fmla="*/ 143 w 579"/>
                  <a:gd name="T35" fmla="*/ 42 h 236"/>
                  <a:gd name="T36" fmla="*/ 145 w 579"/>
                  <a:gd name="T37" fmla="*/ 27 h 236"/>
                  <a:gd name="T38" fmla="*/ 131 w 579"/>
                  <a:gd name="T39" fmla="*/ 18 h 236"/>
                  <a:gd name="T40" fmla="*/ 92 w 579"/>
                  <a:gd name="T41" fmla="*/ 18 h 236"/>
                  <a:gd name="T42" fmla="*/ 87 w 579"/>
                  <a:gd name="T43" fmla="*/ 8 h 236"/>
                  <a:gd name="T44" fmla="*/ 100 w 579"/>
                  <a:gd name="T45" fmla="*/ 18 h 236"/>
                  <a:gd name="T46" fmla="*/ 118 w 579"/>
                  <a:gd name="T47" fmla="*/ 9 h 236"/>
                  <a:gd name="T48" fmla="*/ 124 w 579"/>
                  <a:gd name="T49" fmla="*/ 6 h 236"/>
                  <a:gd name="T50" fmla="*/ 114 w 579"/>
                  <a:gd name="T51" fmla="*/ 0 h 236"/>
                  <a:gd name="T52" fmla="*/ 94 w 579"/>
                  <a:gd name="T53" fmla="*/ 2 h 236"/>
                  <a:gd name="T54" fmla="*/ 80 w 579"/>
                  <a:gd name="T55" fmla="*/ 6 h 2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36">
                    <a:moveTo>
                      <a:pt x="320" y="24"/>
                    </a:moveTo>
                    <a:lnTo>
                      <a:pt x="181" y="13"/>
                    </a:lnTo>
                    <a:lnTo>
                      <a:pt x="69" y="32"/>
                    </a:lnTo>
                    <a:lnTo>
                      <a:pt x="9" y="72"/>
                    </a:lnTo>
                    <a:lnTo>
                      <a:pt x="0" y="122"/>
                    </a:lnTo>
                    <a:lnTo>
                      <a:pt x="29" y="164"/>
                    </a:lnTo>
                    <a:lnTo>
                      <a:pt x="67" y="195"/>
                    </a:lnTo>
                    <a:lnTo>
                      <a:pt x="88" y="189"/>
                    </a:lnTo>
                    <a:lnTo>
                      <a:pt x="168" y="232"/>
                    </a:lnTo>
                    <a:lnTo>
                      <a:pt x="184" y="199"/>
                    </a:lnTo>
                    <a:lnTo>
                      <a:pt x="233" y="219"/>
                    </a:lnTo>
                    <a:lnTo>
                      <a:pt x="297" y="206"/>
                    </a:lnTo>
                    <a:lnTo>
                      <a:pt x="309" y="158"/>
                    </a:lnTo>
                    <a:lnTo>
                      <a:pt x="361" y="173"/>
                    </a:lnTo>
                    <a:lnTo>
                      <a:pt x="376" y="206"/>
                    </a:lnTo>
                    <a:lnTo>
                      <a:pt x="422" y="236"/>
                    </a:lnTo>
                    <a:lnTo>
                      <a:pt x="514" y="210"/>
                    </a:lnTo>
                    <a:lnTo>
                      <a:pt x="571" y="167"/>
                    </a:lnTo>
                    <a:lnTo>
                      <a:pt x="579" y="108"/>
                    </a:lnTo>
                    <a:lnTo>
                      <a:pt x="524" y="69"/>
                    </a:lnTo>
                    <a:lnTo>
                      <a:pt x="365" y="70"/>
                    </a:lnTo>
                    <a:lnTo>
                      <a:pt x="347" y="32"/>
                    </a:lnTo>
                    <a:lnTo>
                      <a:pt x="399" y="70"/>
                    </a:lnTo>
                    <a:lnTo>
                      <a:pt x="470" y="34"/>
                    </a:lnTo>
                    <a:lnTo>
                      <a:pt x="496" y="24"/>
                    </a:lnTo>
                    <a:lnTo>
                      <a:pt x="453" y="0"/>
                    </a:lnTo>
                    <a:lnTo>
                      <a:pt x="376" y="7"/>
                    </a:lnTo>
                    <a:lnTo>
                      <a:pt x="320" y="2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7" name="Oval 38"/>
              <p:cNvSpPr>
                <a:spLocks noChangeArrowheads="1"/>
              </p:cNvSpPr>
              <p:nvPr/>
            </p:nvSpPr>
            <p:spPr bwMode="auto">
              <a:xfrm>
                <a:off x="3248" y="3424"/>
                <a:ext cx="462" cy="157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3" name="Group 39"/>
            <p:cNvGrpSpPr/>
            <p:nvPr/>
          </p:nvGrpSpPr>
          <p:grpSpPr bwMode="auto">
            <a:xfrm>
              <a:off x="3285" y="3373"/>
              <a:ext cx="552" cy="219"/>
              <a:chOff x="3285" y="3373"/>
              <a:chExt cx="552" cy="219"/>
            </a:xfrm>
          </p:grpSpPr>
          <p:sp>
            <p:nvSpPr>
              <p:cNvPr id="4186" name="Oval 40"/>
              <p:cNvSpPr>
                <a:spLocks noChangeArrowheads="1"/>
              </p:cNvSpPr>
              <p:nvPr/>
            </p:nvSpPr>
            <p:spPr bwMode="auto">
              <a:xfrm>
                <a:off x="3287" y="3407"/>
                <a:ext cx="550" cy="185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7" name="Oval 41"/>
              <p:cNvSpPr>
                <a:spLocks noChangeArrowheads="1"/>
              </p:cNvSpPr>
              <p:nvPr/>
            </p:nvSpPr>
            <p:spPr bwMode="auto">
              <a:xfrm>
                <a:off x="3285" y="3373"/>
                <a:ext cx="548" cy="186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8" name="Line 42"/>
              <p:cNvSpPr>
                <a:spLocks noChangeShapeType="1"/>
              </p:cNvSpPr>
              <p:nvPr/>
            </p:nvSpPr>
            <p:spPr bwMode="auto">
              <a:xfrm>
                <a:off x="3287" y="3474"/>
                <a:ext cx="1" cy="2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9" name="Line 43"/>
              <p:cNvSpPr>
                <a:spLocks noChangeShapeType="1"/>
              </p:cNvSpPr>
              <p:nvPr/>
            </p:nvSpPr>
            <p:spPr bwMode="auto">
              <a:xfrm>
                <a:off x="3454" y="3554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0" name="Line 44"/>
              <p:cNvSpPr>
                <a:spLocks noChangeShapeType="1"/>
              </p:cNvSpPr>
              <p:nvPr/>
            </p:nvSpPr>
            <p:spPr bwMode="auto">
              <a:xfrm>
                <a:off x="3563" y="3561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1" name="Line 45"/>
              <p:cNvSpPr>
                <a:spLocks noChangeShapeType="1"/>
              </p:cNvSpPr>
              <p:nvPr/>
            </p:nvSpPr>
            <p:spPr bwMode="auto">
              <a:xfrm>
                <a:off x="3663" y="3555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2" name="Line 46"/>
              <p:cNvSpPr>
                <a:spLocks noChangeShapeType="1"/>
              </p:cNvSpPr>
              <p:nvPr/>
            </p:nvSpPr>
            <p:spPr bwMode="auto">
              <a:xfrm>
                <a:off x="3772" y="3527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3" name="Line 47"/>
              <p:cNvSpPr>
                <a:spLocks noChangeShapeType="1"/>
              </p:cNvSpPr>
              <p:nvPr/>
            </p:nvSpPr>
            <p:spPr bwMode="auto">
              <a:xfrm>
                <a:off x="3834" y="3469"/>
                <a:ext cx="1" cy="3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4" name="Line 48"/>
              <p:cNvSpPr>
                <a:spLocks noChangeShapeType="1"/>
              </p:cNvSpPr>
              <p:nvPr/>
            </p:nvSpPr>
            <p:spPr bwMode="auto">
              <a:xfrm>
                <a:off x="3358" y="3533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5" name="Freeform 49"/>
              <p:cNvSpPr/>
              <p:nvPr/>
            </p:nvSpPr>
            <p:spPr bwMode="auto">
              <a:xfrm>
                <a:off x="3414" y="3405"/>
                <a:ext cx="290" cy="118"/>
              </a:xfrm>
              <a:custGeom>
                <a:avLst/>
                <a:gdLst>
                  <a:gd name="T0" fmla="*/ 80 w 579"/>
                  <a:gd name="T1" fmla="*/ 6 h 236"/>
                  <a:gd name="T2" fmla="*/ 46 w 579"/>
                  <a:gd name="T3" fmla="*/ 4 h 236"/>
                  <a:gd name="T4" fmla="*/ 17 w 579"/>
                  <a:gd name="T5" fmla="*/ 8 h 236"/>
                  <a:gd name="T6" fmla="*/ 2 w 579"/>
                  <a:gd name="T7" fmla="*/ 19 h 236"/>
                  <a:gd name="T8" fmla="*/ 0 w 579"/>
                  <a:gd name="T9" fmla="*/ 31 h 236"/>
                  <a:gd name="T10" fmla="*/ 7 w 579"/>
                  <a:gd name="T11" fmla="*/ 41 h 236"/>
                  <a:gd name="T12" fmla="*/ 17 w 579"/>
                  <a:gd name="T13" fmla="*/ 49 h 236"/>
                  <a:gd name="T14" fmla="*/ 22 w 579"/>
                  <a:gd name="T15" fmla="*/ 48 h 236"/>
                  <a:gd name="T16" fmla="*/ 42 w 579"/>
                  <a:gd name="T17" fmla="*/ 58 h 236"/>
                  <a:gd name="T18" fmla="*/ 46 w 579"/>
                  <a:gd name="T19" fmla="*/ 50 h 236"/>
                  <a:gd name="T20" fmla="*/ 58 w 579"/>
                  <a:gd name="T21" fmla="*/ 55 h 236"/>
                  <a:gd name="T22" fmla="*/ 75 w 579"/>
                  <a:gd name="T23" fmla="*/ 52 h 236"/>
                  <a:gd name="T24" fmla="*/ 78 w 579"/>
                  <a:gd name="T25" fmla="*/ 40 h 236"/>
                  <a:gd name="T26" fmla="*/ 91 w 579"/>
                  <a:gd name="T27" fmla="*/ 44 h 236"/>
                  <a:gd name="T28" fmla="*/ 95 w 579"/>
                  <a:gd name="T29" fmla="*/ 52 h 236"/>
                  <a:gd name="T30" fmla="*/ 106 w 579"/>
                  <a:gd name="T31" fmla="*/ 59 h 236"/>
                  <a:gd name="T32" fmla="*/ 128 w 579"/>
                  <a:gd name="T33" fmla="*/ 53 h 236"/>
                  <a:gd name="T34" fmla="*/ 143 w 579"/>
                  <a:gd name="T35" fmla="*/ 42 h 236"/>
                  <a:gd name="T36" fmla="*/ 145 w 579"/>
                  <a:gd name="T37" fmla="*/ 27 h 236"/>
                  <a:gd name="T38" fmla="*/ 131 w 579"/>
                  <a:gd name="T39" fmla="*/ 18 h 236"/>
                  <a:gd name="T40" fmla="*/ 92 w 579"/>
                  <a:gd name="T41" fmla="*/ 18 h 236"/>
                  <a:gd name="T42" fmla="*/ 87 w 579"/>
                  <a:gd name="T43" fmla="*/ 8 h 236"/>
                  <a:gd name="T44" fmla="*/ 100 w 579"/>
                  <a:gd name="T45" fmla="*/ 18 h 236"/>
                  <a:gd name="T46" fmla="*/ 118 w 579"/>
                  <a:gd name="T47" fmla="*/ 9 h 236"/>
                  <a:gd name="T48" fmla="*/ 124 w 579"/>
                  <a:gd name="T49" fmla="*/ 6 h 236"/>
                  <a:gd name="T50" fmla="*/ 114 w 579"/>
                  <a:gd name="T51" fmla="*/ 0 h 236"/>
                  <a:gd name="T52" fmla="*/ 95 w 579"/>
                  <a:gd name="T53" fmla="*/ 2 h 236"/>
                  <a:gd name="T54" fmla="*/ 80 w 579"/>
                  <a:gd name="T55" fmla="*/ 6 h 2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36">
                    <a:moveTo>
                      <a:pt x="319" y="24"/>
                    </a:moveTo>
                    <a:lnTo>
                      <a:pt x="183" y="13"/>
                    </a:lnTo>
                    <a:lnTo>
                      <a:pt x="67" y="32"/>
                    </a:lnTo>
                    <a:lnTo>
                      <a:pt x="7" y="74"/>
                    </a:lnTo>
                    <a:lnTo>
                      <a:pt x="0" y="122"/>
                    </a:lnTo>
                    <a:lnTo>
                      <a:pt x="28" y="164"/>
                    </a:lnTo>
                    <a:lnTo>
                      <a:pt x="65" y="194"/>
                    </a:lnTo>
                    <a:lnTo>
                      <a:pt x="87" y="191"/>
                    </a:lnTo>
                    <a:lnTo>
                      <a:pt x="168" y="232"/>
                    </a:lnTo>
                    <a:lnTo>
                      <a:pt x="184" y="200"/>
                    </a:lnTo>
                    <a:lnTo>
                      <a:pt x="232" y="219"/>
                    </a:lnTo>
                    <a:lnTo>
                      <a:pt x="299" y="206"/>
                    </a:lnTo>
                    <a:lnTo>
                      <a:pt x="310" y="158"/>
                    </a:lnTo>
                    <a:lnTo>
                      <a:pt x="362" y="174"/>
                    </a:lnTo>
                    <a:lnTo>
                      <a:pt x="378" y="206"/>
                    </a:lnTo>
                    <a:lnTo>
                      <a:pt x="421" y="236"/>
                    </a:lnTo>
                    <a:lnTo>
                      <a:pt x="512" y="211"/>
                    </a:lnTo>
                    <a:lnTo>
                      <a:pt x="572" y="167"/>
                    </a:lnTo>
                    <a:lnTo>
                      <a:pt x="579" y="108"/>
                    </a:lnTo>
                    <a:lnTo>
                      <a:pt x="524" y="69"/>
                    </a:lnTo>
                    <a:lnTo>
                      <a:pt x="365" y="70"/>
                    </a:lnTo>
                    <a:lnTo>
                      <a:pt x="347" y="32"/>
                    </a:lnTo>
                    <a:lnTo>
                      <a:pt x="399" y="70"/>
                    </a:lnTo>
                    <a:lnTo>
                      <a:pt x="469" y="36"/>
                    </a:lnTo>
                    <a:lnTo>
                      <a:pt x="495" y="24"/>
                    </a:lnTo>
                    <a:lnTo>
                      <a:pt x="455" y="0"/>
                    </a:lnTo>
                    <a:lnTo>
                      <a:pt x="378" y="7"/>
                    </a:lnTo>
                    <a:lnTo>
                      <a:pt x="319" y="2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96" name="Oval 50"/>
              <p:cNvSpPr>
                <a:spLocks noChangeArrowheads="1"/>
              </p:cNvSpPr>
              <p:nvPr/>
            </p:nvSpPr>
            <p:spPr bwMode="auto">
              <a:xfrm>
                <a:off x="3333" y="3387"/>
                <a:ext cx="461" cy="157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4" name="Group 51"/>
            <p:cNvGrpSpPr/>
            <p:nvPr/>
          </p:nvGrpSpPr>
          <p:grpSpPr bwMode="auto">
            <a:xfrm>
              <a:off x="3265" y="3324"/>
              <a:ext cx="550" cy="220"/>
              <a:chOff x="3265" y="3324"/>
              <a:chExt cx="550" cy="220"/>
            </a:xfrm>
          </p:grpSpPr>
          <p:sp>
            <p:nvSpPr>
              <p:cNvPr id="4175" name="Oval 52"/>
              <p:cNvSpPr>
                <a:spLocks noChangeArrowheads="1"/>
              </p:cNvSpPr>
              <p:nvPr/>
            </p:nvSpPr>
            <p:spPr bwMode="auto">
              <a:xfrm>
                <a:off x="3266" y="3358"/>
                <a:ext cx="549" cy="186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6" name="Oval 53"/>
              <p:cNvSpPr>
                <a:spLocks noChangeArrowheads="1"/>
              </p:cNvSpPr>
              <p:nvPr/>
            </p:nvSpPr>
            <p:spPr bwMode="auto">
              <a:xfrm>
                <a:off x="3265" y="3324"/>
                <a:ext cx="549" cy="186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7" name="Line 54"/>
              <p:cNvSpPr>
                <a:spLocks noChangeShapeType="1"/>
              </p:cNvSpPr>
              <p:nvPr/>
            </p:nvSpPr>
            <p:spPr bwMode="auto">
              <a:xfrm>
                <a:off x="3266" y="3426"/>
                <a:ext cx="1" cy="2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8" name="Line 55"/>
              <p:cNvSpPr>
                <a:spLocks noChangeShapeType="1"/>
              </p:cNvSpPr>
              <p:nvPr/>
            </p:nvSpPr>
            <p:spPr bwMode="auto">
              <a:xfrm>
                <a:off x="3434" y="3506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9" name="Line 56"/>
              <p:cNvSpPr>
                <a:spLocks noChangeShapeType="1"/>
              </p:cNvSpPr>
              <p:nvPr/>
            </p:nvSpPr>
            <p:spPr bwMode="auto">
              <a:xfrm>
                <a:off x="3543" y="3512"/>
                <a:ext cx="1" cy="2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0" name="Line 57"/>
              <p:cNvSpPr>
                <a:spLocks noChangeShapeType="1"/>
              </p:cNvSpPr>
              <p:nvPr/>
            </p:nvSpPr>
            <p:spPr bwMode="auto">
              <a:xfrm>
                <a:off x="3644" y="3506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1" name="Line 58"/>
              <p:cNvSpPr>
                <a:spLocks noChangeShapeType="1"/>
              </p:cNvSpPr>
              <p:nvPr/>
            </p:nvSpPr>
            <p:spPr bwMode="auto">
              <a:xfrm>
                <a:off x="3752" y="3478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2" name="Line 59"/>
              <p:cNvSpPr>
                <a:spLocks noChangeShapeType="1"/>
              </p:cNvSpPr>
              <p:nvPr/>
            </p:nvSpPr>
            <p:spPr bwMode="auto">
              <a:xfrm>
                <a:off x="3813" y="3421"/>
                <a:ext cx="1" cy="29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3" name="Line 60"/>
              <p:cNvSpPr>
                <a:spLocks noChangeShapeType="1"/>
              </p:cNvSpPr>
              <p:nvPr/>
            </p:nvSpPr>
            <p:spPr bwMode="auto">
              <a:xfrm>
                <a:off x="3339" y="3484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4" name="Freeform 61"/>
              <p:cNvSpPr/>
              <p:nvPr/>
            </p:nvSpPr>
            <p:spPr bwMode="auto">
              <a:xfrm>
                <a:off x="3395" y="3356"/>
                <a:ext cx="289" cy="118"/>
              </a:xfrm>
              <a:custGeom>
                <a:avLst/>
                <a:gdLst>
                  <a:gd name="T0" fmla="*/ 80 w 579"/>
                  <a:gd name="T1" fmla="*/ 6 h 236"/>
                  <a:gd name="T2" fmla="*/ 45 w 579"/>
                  <a:gd name="T3" fmla="*/ 4 h 236"/>
                  <a:gd name="T4" fmla="*/ 17 w 579"/>
                  <a:gd name="T5" fmla="*/ 8 h 236"/>
                  <a:gd name="T6" fmla="*/ 2 w 579"/>
                  <a:gd name="T7" fmla="*/ 19 h 236"/>
                  <a:gd name="T8" fmla="*/ 0 w 579"/>
                  <a:gd name="T9" fmla="*/ 31 h 236"/>
                  <a:gd name="T10" fmla="*/ 7 w 579"/>
                  <a:gd name="T11" fmla="*/ 41 h 236"/>
                  <a:gd name="T12" fmla="*/ 16 w 579"/>
                  <a:gd name="T13" fmla="*/ 49 h 236"/>
                  <a:gd name="T14" fmla="*/ 21 w 579"/>
                  <a:gd name="T15" fmla="*/ 48 h 236"/>
                  <a:gd name="T16" fmla="*/ 42 w 579"/>
                  <a:gd name="T17" fmla="*/ 58 h 236"/>
                  <a:gd name="T18" fmla="*/ 46 w 579"/>
                  <a:gd name="T19" fmla="*/ 50 h 236"/>
                  <a:gd name="T20" fmla="*/ 58 w 579"/>
                  <a:gd name="T21" fmla="*/ 55 h 236"/>
                  <a:gd name="T22" fmla="*/ 74 w 579"/>
                  <a:gd name="T23" fmla="*/ 52 h 236"/>
                  <a:gd name="T24" fmla="*/ 77 w 579"/>
                  <a:gd name="T25" fmla="*/ 40 h 236"/>
                  <a:gd name="T26" fmla="*/ 90 w 579"/>
                  <a:gd name="T27" fmla="*/ 44 h 236"/>
                  <a:gd name="T28" fmla="*/ 94 w 579"/>
                  <a:gd name="T29" fmla="*/ 52 h 236"/>
                  <a:gd name="T30" fmla="*/ 105 w 579"/>
                  <a:gd name="T31" fmla="*/ 59 h 236"/>
                  <a:gd name="T32" fmla="*/ 128 w 579"/>
                  <a:gd name="T33" fmla="*/ 53 h 236"/>
                  <a:gd name="T34" fmla="*/ 143 w 579"/>
                  <a:gd name="T35" fmla="*/ 42 h 236"/>
                  <a:gd name="T36" fmla="*/ 144 w 579"/>
                  <a:gd name="T37" fmla="*/ 27 h 236"/>
                  <a:gd name="T38" fmla="*/ 131 w 579"/>
                  <a:gd name="T39" fmla="*/ 18 h 236"/>
                  <a:gd name="T40" fmla="*/ 91 w 579"/>
                  <a:gd name="T41" fmla="*/ 18 h 236"/>
                  <a:gd name="T42" fmla="*/ 87 w 579"/>
                  <a:gd name="T43" fmla="*/ 8 h 236"/>
                  <a:gd name="T44" fmla="*/ 100 w 579"/>
                  <a:gd name="T45" fmla="*/ 18 h 236"/>
                  <a:gd name="T46" fmla="*/ 117 w 579"/>
                  <a:gd name="T47" fmla="*/ 9 h 236"/>
                  <a:gd name="T48" fmla="*/ 124 w 579"/>
                  <a:gd name="T49" fmla="*/ 6 h 236"/>
                  <a:gd name="T50" fmla="*/ 113 w 579"/>
                  <a:gd name="T51" fmla="*/ 0 h 236"/>
                  <a:gd name="T52" fmla="*/ 94 w 579"/>
                  <a:gd name="T53" fmla="*/ 2 h 236"/>
                  <a:gd name="T54" fmla="*/ 80 w 579"/>
                  <a:gd name="T55" fmla="*/ 6 h 2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36">
                    <a:moveTo>
                      <a:pt x="321" y="24"/>
                    </a:moveTo>
                    <a:lnTo>
                      <a:pt x="183" y="13"/>
                    </a:lnTo>
                    <a:lnTo>
                      <a:pt x="68" y="32"/>
                    </a:lnTo>
                    <a:lnTo>
                      <a:pt x="9" y="74"/>
                    </a:lnTo>
                    <a:lnTo>
                      <a:pt x="0" y="121"/>
                    </a:lnTo>
                    <a:lnTo>
                      <a:pt x="29" y="164"/>
                    </a:lnTo>
                    <a:lnTo>
                      <a:pt x="67" y="194"/>
                    </a:lnTo>
                    <a:lnTo>
                      <a:pt x="87" y="190"/>
                    </a:lnTo>
                    <a:lnTo>
                      <a:pt x="168" y="232"/>
                    </a:lnTo>
                    <a:lnTo>
                      <a:pt x="185" y="198"/>
                    </a:lnTo>
                    <a:lnTo>
                      <a:pt x="232" y="219"/>
                    </a:lnTo>
                    <a:lnTo>
                      <a:pt x="299" y="205"/>
                    </a:lnTo>
                    <a:lnTo>
                      <a:pt x="311" y="158"/>
                    </a:lnTo>
                    <a:lnTo>
                      <a:pt x="361" y="173"/>
                    </a:lnTo>
                    <a:lnTo>
                      <a:pt x="378" y="205"/>
                    </a:lnTo>
                    <a:lnTo>
                      <a:pt x="422" y="236"/>
                    </a:lnTo>
                    <a:lnTo>
                      <a:pt x="513" y="211"/>
                    </a:lnTo>
                    <a:lnTo>
                      <a:pt x="573" y="167"/>
                    </a:lnTo>
                    <a:lnTo>
                      <a:pt x="579" y="108"/>
                    </a:lnTo>
                    <a:lnTo>
                      <a:pt x="524" y="69"/>
                    </a:lnTo>
                    <a:lnTo>
                      <a:pt x="366" y="70"/>
                    </a:lnTo>
                    <a:lnTo>
                      <a:pt x="348" y="32"/>
                    </a:lnTo>
                    <a:lnTo>
                      <a:pt x="400" y="70"/>
                    </a:lnTo>
                    <a:lnTo>
                      <a:pt x="469" y="35"/>
                    </a:lnTo>
                    <a:lnTo>
                      <a:pt x="497" y="24"/>
                    </a:lnTo>
                    <a:lnTo>
                      <a:pt x="455" y="0"/>
                    </a:lnTo>
                    <a:lnTo>
                      <a:pt x="378" y="7"/>
                    </a:lnTo>
                    <a:lnTo>
                      <a:pt x="321" y="2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85" name="Oval 62"/>
              <p:cNvSpPr>
                <a:spLocks noChangeArrowheads="1"/>
              </p:cNvSpPr>
              <p:nvPr/>
            </p:nvSpPr>
            <p:spPr bwMode="auto">
              <a:xfrm>
                <a:off x="3314" y="3337"/>
                <a:ext cx="461" cy="157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5" name="Group 63"/>
            <p:cNvGrpSpPr/>
            <p:nvPr/>
          </p:nvGrpSpPr>
          <p:grpSpPr bwMode="auto">
            <a:xfrm>
              <a:off x="3245" y="3254"/>
              <a:ext cx="551" cy="219"/>
              <a:chOff x="3245" y="3254"/>
              <a:chExt cx="551" cy="219"/>
            </a:xfrm>
          </p:grpSpPr>
          <p:sp>
            <p:nvSpPr>
              <p:cNvPr id="4164" name="Oval 64"/>
              <p:cNvSpPr>
                <a:spLocks noChangeArrowheads="1"/>
              </p:cNvSpPr>
              <p:nvPr/>
            </p:nvSpPr>
            <p:spPr bwMode="auto">
              <a:xfrm>
                <a:off x="3246" y="3287"/>
                <a:ext cx="550" cy="186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5" name="Oval 65"/>
              <p:cNvSpPr>
                <a:spLocks noChangeArrowheads="1"/>
              </p:cNvSpPr>
              <p:nvPr/>
            </p:nvSpPr>
            <p:spPr bwMode="auto">
              <a:xfrm>
                <a:off x="3245" y="3254"/>
                <a:ext cx="549" cy="186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6" name="Line 66"/>
              <p:cNvSpPr>
                <a:spLocks noChangeShapeType="1"/>
              </p:cNvSpPr>
              <p:nvPr/>
            </p:nvSpPr>
            <p:spPr bwMode="auto">
              <a:xfrm>
                <a:off x="3247" y="3356"/>
                <a:ext cx="1" cy="2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7" name="Line 67"/>
              <p:cNvSpPr>
                <a:spLocks noChangeShapeType="1"/>
              </p:cNvSpPr>
              <p:nvPr/>
            </p:nvSpPr>
            <p:spPr bwMode="auto">
              <a:xfrm>
                <a:off x="3414" y="3435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8" name="Line 68"/>
              <p:cNvSpPr>
                <a:spLocks noChangeShapeType="1"/>
              </p:cNvSpPr>
              <p:nvPr/>
            </p:nvSpPr>
            <p:spPr bwMode="auto">
              <a:xfrm>
                <a:off x="3523" y="3442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9" name="Line 69"/>
              <p:cNvSpPr>
                <a:spLocks noChangeShapeType="1"/>
              </p:cNvSpPr>
              <p:nvPr/>
            </p:nvSpPr>
            <p:spPr bwMode="auto">
              <a:xfrm>
                <a:off x="3624" y="3436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0" name="Line 70"/>
              <p:cNvSpPr>
                <a:spLocks noChangeShapeType="1"/>
              </p:cNvSpPr>
              <p:nvPr/>
            </p:nvSpPr>
            <p:spPr bwMode="auto">
              <a:xfrm>
                <a:off x="3733" y="3408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1" name="Line 71"/>
              <p:cNvSpPr>
                <a:spLocks noChangeShapeType="1"/>
              </p:cNvSpPr>
              <p:nvPr/>
            </p:nvSpPr>
            <p:spPr bwMode="auto">
              <a:xfrm>
                <a:off x="3794" y="3350"/>
                <a:ext cx="1" cy="3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2" name="Line 72"/>
              <p:cNvSpPr>
                <a:spLocks noChangeShapeType="1"/>
              </p:cNvSpPr>
              <p:nvPr/>
            </p:nvSpPr>
            <p:spPr bwMode="auto">
              <a:xfrm>
                <a:off x="3319" y="3413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3" name="Freeform 73"/>
              <p:cNvSpPr/>
              <p:nvPr/>
            </p:nvSpPr>
            <p:spPr bwMode="auto">
              <a:xfrm>
                <a:off x="3375" y="3284"/>
                <a:ext cx="289" cy="121"/>
              </a:xfrm>
              <a:custGeom>
                <a:avLst/>
                <a:gdLst>
                  <a:gd name="T0" fmla="*/ 80 w 579"/>
                  <a:gd name="T1" fmla="*/ 7 h 240"/>
                  <a:gd name="T2" fmla="*/ 45 w 579"/>
                  <a:gd name="T3" fmla="*/ 4 h 240"/>
                  <a:gd name="T4" fmla="*/ 17 w 579"/>
                  <a:gd name="T5" fmla="*/ 9 h 240"/>
                  <a:gd name="T6" fmla="*/ 2 w 579"/>
                  <a:gd name="T7" fmla="*/ 19 h 240"/>
                  <a:gd name="T8" fmla="*/ 0 w 579"/>
                  <a:gd name="T9" fmla="*/ 32 h 240"/>
                  <a:gd name="T10" fmla="*/ 7 w 579"/>
                  <a:gd name="T11" fmla="*/ 42 h 240"/>
                  <a:gd name="T12" fmla="*/ 16 w 579"/>
                  <a:gd name="T13" fmla="*/ 49 h 240"/>
                  <a:gd name="T14" fmla="*/ 21 w 579"/>
                  <a:gd name="T15" fmla="*/ 48 h 240"/>
                  <a:gd name="T16" fmla="*/ 42 w 579"/>
                  <a:gd name="T17" fmla="*/ 59 h 240"/>
                  <a:gd name="T18" fmla="*/ 46 w 579"/>
                  <a:gd name="T19" fmla="*/ 51 h 240"/>
                  <a:gd name="T20" fmla="*/ 58 w 579"/>
                  <a:gd name="T21" fmla="*/ 56 h 240"/>
                  <a:gd name="T22" fmla="*/ 74 w 579"/>
                  <a:gd name="T23" fmla="*/ 53 h 240"/>
                  <a:gd name="T24" fmla="*/ 77 w 579"/>
                  <a:gd name="T25" fmla="*/ 41 h 240"/>
                  <a:gd name="T26" fmla="*/ 90 w 579"/>
                  <a:gd name="T27" fmla="*/ 44 h 240"/>
                  <a:gd name="T28" fmla="*/ 94 w 579"/>
                  <a:gd name="T29" fmla="*/ 53 h 240"/>
                  <a:gd name="T30" fmla="*/ 105 w 579"/>
                  <a:gd name="T31" fmla="*/ 61 h 240"/>
                  <a:gd name="T32" fmla="*/ 128 w 579"/>
                  <a:gd name="T33" fmla="*/ 54 h 240"/>
                  <a:gd name="T34" fmla="*/ 143 w 579"/>
                  <a:gd name="T35" fmla="*/ 43 h 240"/>
                  <a:gd name="T36" fmla="*/ 144 w 579"/>
                  <a:gd name="T37" fmla="*/ 28 h 240"/>
                  <a:gd name="T38" fmla="*/ 130 w 579"/>
                  <a:gd name="T39" fmla="*/ 18 h 240"/>
                  <a:gd name="T40" fmla="*/ 91 w 579"/>
                  <a:gd name="T41" fmla="*/ 19 h 240"/>
                  <a:gd name="T42" fmla="*/ 86 w 579"/>
                  <a:gd name="T43" fmla="*/ 9 h 240"/>
                  <a:gd name="T44" fmla="*/ 99 w 579"/>
                  <a:gd name="T45" fmla="*/ 19 h 240"/>
                  <a:gd name="T46" fmla="*/ 117 w 579"/>
                  <a:gd name="T47" fmla="*/ 9 h 240"/>
                  <a:gd name="T48" fmla="*/ 124 w 579"/>
                  <a:gd name="T49" fmla="*/ 7 h 240"/>
                  <a:gd name="T50" fmla="*/ 113 w 579"/>
                  <a:gd name="T51" fmla="*/ 0 h 240"/>
                  <a:gd name="T52" fmla="*/ 94 w 579"/>
                  <a:gd name="T53" fmla="*/ 3 h 240"/>
                  <a:gd name="T54" fmla="*/ 80 w 579"/>
                  <a:gd name="T55" fmla="*/ 7 h 24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40">
                    <a:moveTo>
                      <a:pt x="320" y="26"/>
                    </a:moveTo>
                    <a:lnTo>
                      <a:pt x="181" y="15"/>
                    </a:lnTo>
                    <a:lnTo>
                      <a:pt x="68" y="35"/>
                    </a:lnTo>
                    <a:lnTo>
                      <a:pt x="9" y="74"/>
                    </a:lnTo>
                    <a:lnTo>
                      <a:pt x="0" y="124"/>
                    </a:lnTo>
                    <a:lnTo>
                      <a:pt x="29" y="167"/>
                    </a:lnTo>
                    <a:lnTo>
                      <a:pt x="66" y="194"/>
                    </a:lnTo>
                    <a:lnTo>
                      <a:pt x="86" y="191"/>
                    </a:lnTo>
                    <a:lnTo>
                      <a:pt x="168" y="233"/>
                    </a:lnTo>
                    <a:lnTo>
                      <a:pt x="184" y="202"/>
                    </a:lnTo>
                    <a:lnTo>
                      <a:pt x="232" y="221"/>
                    </a:lnTo>
                    <a:lnTo>
                      <a:pt x="299" y="208"/>
                    </a:lnTo>
                    <a:lnTo>
                      <a:pt x="308" y="160"/>
                    </a:lnTo>
                    <a:lnTo>
                      <a:pt x="361" y="175"/>
                    </a:lnTo>
                    <a:lnTo>
                      <a:pt x="378" y="208"/>
                    </a:lnTo>
                    <a:lnTo>
                      <a:pt x="422" y="240"/>
                    </a:lnTo>
                    <a:lnTo>
                      <a:pt x="513" y="212"/>
                    </a:lnTo>
                    <a:lnTo>
                      <a:pt x="573" y="170"/>
                    </a:lnTo>
                    <a:lnTo>
                      <a:pt x="579" y="110"/>
                    </a:lnTo>
                    <a:lnTo>
                      <a:pt x="522" y="72"/>
                    </a:lnTo>
                    <a:lnTo>
                      <a:pt x="367" y="73"/>
                    </a:lnTo>
                    <a:lnTo>
                      <a:pt x="346" y="35"/>
                    </a:lnTo>
                    <a:lnTo>
                      <a:pt x="398" y="73"/>
                    </a:lnTo>
                    <a:lnTo>
                      <a:pt x="469" y="36"/>
                    </a:lnTo>
                    <a:lnTo>
                      <a:pt x="496" y="26"/>
                    </a:lnTo>
                    <a:lnTo>
                      <a:pt x="455" y="0"/>
                    </a:lnTo>
                    <a:lnTo>
                      <a:pt x="378" y="11"/>
                    </a:lnTo>
                    <a:lnTo>
                      <a:pt x="320" y="26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74" name="Oval 74"/>
              <p:cNvSpPr>
                <a:spLocks noChangeArrowheads="1"/>
              </p:cNvSpPr>
              <p:nvPr/>
            </p:nvSpPr>
            <p:spPr bwMode="auto">
              <a:xfrm>
                <a:off x="3295" y="3267"/>
                <a:ext cx="460" cy="158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6" name="Group 75"/>
            <p:cNvGrpSpPr/>
            <p:nvPr/>
          </p:nvGrpSpPr>
          <p:grpSpPr bwMode="auto">
            <a:xfrm>
              <a:off x="3239" y="3199"/>
              <a:ext cx="550" cy="220"/>
              <a:chOff x="3239" y="3199"/>
              <a:chExt cx="550" cy="220"/>
            </a:xfrm>
          </p:grpSpPr>
          <p:sp>
            <p:nvSpPr>
              <p:cNvPr id="4153" name="Oval 76"/>
              <p:cNvSpPr>
                <a:spLocks noChangeArrowheads="1"/>
              </p:cNvSpPr>
              <p:nvPr/>
            </p:nvSpPr>
            <p:spPr bwMode="auto">
              <a:xfrm>
                <a:off x="3240" y="3232"/>
                <a:ext cx="549" cy="187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4" name="Oval 77"/>
              <p:cNvSpPr>
                <a:spLocks noChangeArrowheads="1"/>
              </p:cNvSpPr>
              <p:nvPr/>
            </p:nvSpPr>
            <p:spPr bwMode="auto">
              <a:xfrm>
                <a:off x="3239" y="3199"/>
                <a:ext cx="549" cy="188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5" name="Line 78"/>
              <p:cNvSpPr>
                <a:spLocks noChangeShapeType="1"/>
              </p:cNvSpPr>
              <p:nvPr/>
            </p:nvSpPr>
            <p:spPr bwMode="auto">
              <a:xfrm>
                <a:off x="3240" y="3301"/>
                <a:ext cx="1" cy="22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6" name="Line 79"/>
              <p:cNvSpPr>
                <a:spLocks noChangeShapeType="1"/>
              </p:cNvSpPr>
              <p:nvPr/>
            </p:nvSpPr>
            <p:spPr bwMode="auto">
              <a:xfrm>
                <a:off x="3408" y="3381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7" name="Line 80"/>
              <p:cNvSpPr>
                <a:spLocks noChangeShapeType="1"/>
              </p:cNvSpPr>
              <p:nvPr/>
            </p:nvSpPr>
            <p:spPr bwMode="auto">
              <a:xfrm>
                <a:off x="3516" y="3387"/>
                <a:ext cx="1" cy="2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8" name="Line 81"/>
              <p:cNvSpPr>
                <a:spLocks noChangeShapeType="1"/>
              </p:cNvSpPr>
              <p:nvPr/>
            </p:nvSpPr>
            <p:spPr bwMode="auto">
              <a:xfrm>
                <a:off x="3618" y="3382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9" name="Line 82"/>
              <p:cNvSpPr>
                <a:spLocks noChangeShapeType="1"/>
              </p:cNvSpPr>
              <p:nvPr/>
            </p:nvSpPr>
            <p:spPr bwMode="auto">
              <a:xfrm>
                <a:off x="3727" y="3353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0" name="Line 83"/>
              <p:cNvSpPr>
                <a:spLocks noChangeShapeType="1"/>
              </p:cNvSpPr>
              <p:nvPr/>
            </p:nvSpPr>
            <p:spPr bwMode="auto">
              <a:xfrm>
                <a:off x="3787" y="3296"/>
                <a:ext cx="1" cy="3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1" name="Line 84"/>
              <p:cNvSpPr>
                <a:spLocks noChangeShapeType="1"/>
              </p:cNvSpPr>
              <p:nvPr/>
            </p:nvSpPr>
            <p:spPr bwMode="auto">
              <a:xfrm>
                <a:off x="3313" y="3359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2" name="Freeform 85"/>
              <p:cNvSpPr/>
              <p:nvPr/>
            </p:nvSpPr>
            <p:spPr bwMode="auto">
              <a:xfrm>
                <a:off x="3369" y="3231"/>
                <a:ext cx="289" cy="119"/>
              </a:xfrm>
              <a:custGeom>
                <a:avLst/>
                <a:gdLst>
                  <a:gd name="T0" fmla="*/ 80 w 579"/>
                  <a:gd name="T1" fmla="*/ 7 h 238"/>
                  <a:gd name="T2" fmla="*/ 45 w 579"/>
                  <a:gd name="T3" fmla="*/ 4 h 238"/>
                  <a:gd name="T4" fmla="*/ 17 w 579"/>
                  <a:gd name="T5" fmla="*/ 9 h 238"/>
                  <a:gd name="T6" fmla="*/ 2 w 579"/>
                  <a:gd name="T7" fmla="*/ 19 h 238"/>
                  <a:gd name="T8" fmla="*/ 0 w 579"/>
                  <a:gd name="T9" fmla="*/ 31 h 238"/>
                  <a:gd name="T10" fmla="*/ 7 w 579"/>
                  <a:gd name="T11" fmla="*/ 42 h 238"/>
                  <a:gd name="T12" fmla="*/ 16 w 579"/>
                  <a:gd name="T13" fmla="*/ 49 h 238"/>
                  <a:gd name="T14" fmla="*/ 21 w 579"/>
                  <a:gd name="T15" fmla="*/ 48 h 238"/>
                  <a:gd name="T16" fmla="*/ 42 w 579"/>
                  <a:gd name="T17" fmla="*/ 59 h 238"/>
                  <a:gd name="T18" fmla="*/ 46 w 579"/>
                  <a:gd name="T19" fmla="*/ 50 h 238"/>
                  <a:gd name="T20" fmla="*/ 58 w 579"/>
                  <a:gd name="T21" fmla="*/ 55 h 238"/>
                  <a:gd name="T22" fmla="*/ 74 w 579"/>
                  <a:gd name="T23" fmla="*/ 52 h 238"/>
                  <a:gd name="T24" fmla="*/ 77 w 579"/>
                  <a:gd name="T25" fmla="*/ 40 h 238"/>
                  <a:gd name="T26" fmla="*/ 90 w 579"/>
                  <a:gd name="T27" fmla="*/ 44 h 238"/>
                  <a:gd name="T28" fmla="*/ 94 w 579"/>
                  <a:gd name="T29" fmla="*/ 52 h 238"/>
                  <a:gd name="T30" fmla="*/ 105 w 579"/>
                  <a:gd name="T31" fmla="*/ 60 h 238"/>
                  <a:gd name="T32" fmla="*/ 128 w 579"/>
                  <a:gd name="T33" fmla="*/ 53 h 238"/>
                  <a:gd name="T34" fmla="*/ 142 w 579"/>
                  <a:gd name="T35" fmla="*/ 43 h 238"/>
                  <a:gd name="T36" fmla="*/ 144 w 579"/>
                  <a:gd name="T37" fmla="*/ 28 h 238"/>
                  <a:gd name="T38" fmla="*/ 131 w 579"/>
                  <a:gd name="T39" fmla="*/ 18 h 238"/>
                  <a:gd name="T40" fmla="*/ 91 w 579"/>
                  <a:gd name="T41" fmla="*/ 18 h 238"/>
                  <a:gd name="T42" fmla="*/ 87 w 579"/>
                  <a:gd name="T43" fmla="*/ 9 h 238"/>
                  <a:gd name="T44" fmla="*/ 100 w 579"/>
                  <a:gd name="T45" fmla="*/ 18 h 238"/>
                  <a:gd name="T46" fmla="*/ 117 w 579"/>
                  <a:gd name="T47" fmla="*/ 9 h 238"/>
                  <a:gd name="T48" fmla="*/ 123 w 579"/>
                  <a:gd name="T49" fmla="*/ 7 h 238"/>
                  <a:gd name="T50" fmla="*/ 113 w 579"/>
                  <a:gd name="T51" fmla="*/ 0 h 238"/>
                  <a:gd name="T52" fmla="*/ 94 w 579"/>
                  <a:gd name="T53" fmla="*/ 2 h 238"/>
                  <a:gd name="T54" fmla="*/ 80 w 579"/>
                  <a:gd name="T55" fmla="*/ 7 h 23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38">
                    <a:moveTo>
                      <a:pt x="320" y="25"/>
                    </a:moveTo>
                    <a:lnTo>
                      <a:pt x="181" y="15"/>
                    </a:lnTo>
                    <a:lnTo>
                      <a:pt x="69" y="35"/>
                    </a:lnTo>
                    <a:lnTo>
                      <a:pt x="9" y="75"/>
                    </a:lnTo>
                    <a:lnTo>
                      <a:pt x="0" y="122"/>
                    </a:lnTo>
                    <a:lnTo>
                      <a:pt x="29" y="166"/>
                    </a:lnTo>
                    <a:lnTo>
                      <a:pt x="67" y="194"/>
                    </a:lnTo>
                    <a:lnTo>
                      <a:pt x="87" y="191"/>
                    </a:lnTo>
                    <a:lnTo>
                      <a:pt x="168" y="233"/>
                    </a:lnTo>
                    <a:lnTo>
                      <a:pt x="185" y="200"/>
                    </a:lnTo>
                    <a:lnTo>
                      <a:pt x="232" y="219"/>
                    </a:lnTo>
                    <a:lnTo>
                      <a:pt x="297" y="208"/>
                    </a:lnTo>
                    <a:lnTo>
                      <a:pt x="310" y="159"/>
                    </a:lnTo>
                    <a:lnTo>
                      <a:pt x="363" y="175"/>
                    </a:lnTo>
                    <a:lnTo>
                      <a:pt x="376" y="208"/>
                    </a:lnTo>
                    <a:lnTo>
                      <a:pt x="422" y="238"/>
                    </a:lnTo>
                    <a:lnTo>
                      <a:pt x="513" y="211"/>
                    </a:lnTo>
                    <a:lnTo>
                      <a:pt x="571" y="170"/>
                    </a:lnTo>
                    <a:lnTo>
                      <a:pt x="579" y="111"/>
                    </a:lnTo>
                    <a:lnTo>
                      <a:pt x="524" y="70"/>
                    </a:lnTo>
                    <a:lnTo>
                      <a:pt x="366" y="72"/>
                    </a:lnTo>
                    <a:lnTo>
                      <a:pt x="348" y="35"/>
                    </a:lnTo>
                    <a:lnTo>
                      <a:pt x="400" y="72"/>
                    </a:lnTo>
                    <a:lnTo>
                      <a:pt x="470" y="36"/>
                    </a:lnTo>
                    <a:lnTo>
                      <a:pt x="495" y="25"/>
                    </a:lnTo>
                    <a:lnTo>
                      <a:pt x="454" y="0"/>
                    </a:lnTo>
                    <a:lnTo>
                      <a:pt x="376" y="8"/>
                    </a:lnTo>
                    <a:lnTo>
                      <a:pt x="320" y="2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63" name="Oval 86"/>
              <p:cNvSpPr>
                <a:spLocks noChangeArrowheads="1"/>
              </p:cNvSpPr>
              <p:nvPr/>
            </p:nvSpPr>
            <p:spPr bwMode="auto">
              <a:xfrm>
                <a:off x="3288" y="3213"/>
                <a:ext cx="460" cy="157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7" name="Group 87"/>
            <p:cNvGrpSpPr/>
            <p:nvPr/>
          </p:nvGrpSpPr>
          <p:grpSpPr bwMode="auto">
            <a:xfrm>
              <a:off x="3199" y="3123"/>
              <a:ext cx="550" cy="220"/>
              <a:chOff x="3199" y="3123"/>
              <a:chExt cx="550" cy="220"/>
            </a:xfrm>
          </p:grpSpPr>
          <p:sp>
            <p:nvSpPr>
              <p:cNvPr id="4142" name="Oval 88"/>
              <p:cNvSpPr>
                <a:spLocks noChangeArrowheads="1"/>
              </p:cNvSpPr>
              <p:nvPr/>
            </p:nvSpPr>
            <p:spPr bwMode="auto">
              <a:xfrm>
                <a:off x="3200" y="3157"/>
                <a:ext cx="549" cy="186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3" name="Oval 89"/>
              <p:cNvSpPr>
                <a:spLocks noChangeArrowheads="1"/>
              </p:cNvSpPr>
              <p:nvPr/>
            </p:nvSpPr>
            <p:spPr bwMode="auto">
              <a:xfrm>
                <a:off x="3199" y="3123"/>
                <a:ext cx="549" cy="187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4" name="Line 90"/>
              <p:cNvSpPr>
                <a:spLocks noChangeShapeType="1"/>
              </p:cNvSpPr>
              <p:nvPr/>
            </p:nvSpPr>
            <p:spPr bwMode="auto">
              <a:xfrm>
                <a:off x="3201" y="3225"/>
                <a:ext cx="1" cy="2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5" name="Line 91"/>
              <p:cNvSpPr>
                <a:spLocks noChangeShapeType="1"/>
              </p:cNvSpPr>
              <p:nvPr/>
            </p:nvSpPr>
            <p:spPr bwMode="auto">
              <a:xfrm>
                <a:off x="3370" y="3305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6" name="Line 92"/>
              <p:cNvSpPr>
                <a:spLocks noChangeShapeType="1"/>
              </p:cNvSpPr>
              <p:nvPr/>
            </p:nvSpPr>
            <p:spPr bwMode="auto">
              <a:xfrm>
                <a:off x="3477" y="3312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7" name="Line 93"/>
              <p:cNvSpPr>
                <a:spLocks noChangeShapeType="1"/>
              </p:cNvSpPr>
              <p:nvPr/>
            </p:nvSpPr>
            <p:spPr bwMode="auto">
              <a:xfrm>
                <a:off x="3578" y="3306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8" name="Line 94"/>
              <p:cNvSpPr>
                <a:spLocks noChangeShapeType="1"/>
              </p:cNvSpPr>
              <p:nvPr/>
            </p:nvSpPr>
            <p:spPr bwMode="auto">
              <a:xfrm>
                <a:off x="3686" y="3278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9" name="Line 95"/>
              <p:cNvSpPr>
                <a:spLocks noChangeShapeType="1"/>
              </p:cNvSpPr>
              <p:nvPr/>
            </p:nvSpPr>
            <p:spPr bwMode="auto">
              <a:xfrm>
                <a:off x="3747" y="3220"/>
                <a:ext cx="1" cy="3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0" name="Line 96"/>
              <p:cNvSpPr>
                <a:spLocks noChangeShapeType="1"/>
              </p:cNvSpPr>
              <p:nvPr/>
            </p:nvSpPr>
            <p:spPr bwMode="auto">
              <a:xfrm>
                <a:off x="3273" y="3284"/>
                <a:ext cx="1" cy="2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1" name="Freeform 97"/>
              <p:cNvSpPr/>
              <p:nvPr/>
            </p:nvSpPr>
            <p:spPr bwMode="auto">
              <a:xfrm>
                <a:off x="3329" y="3155"/>
                <a:ext cx="290" cy="119"/>
              </a:xfrm>
              <a:custGeom>
                <a:avLst/>
                <a:gdLst>
                  <a:gd name="T0" fmla="*/ 80 w 579"/>
                  <a:gd name="T1" fmla="*/ 7 h 238"/>
                  <a:gd name="T2" fmla="*/ 46 w 579"/>
                  <a:gd name="T3" fmla="*/ 4 h 238"/>
                  <a:gd name="T4" fmla="*/ 18 w 579"/>
                  <a:gd name="T5" fmla="*/ 9 h 238"/>
                  <a:gd name="T6" fmla="*/ 3 w 579"/>
                  <a:gd name="T7" fmla="*/ 19 h 238"/>
                  <a:gd name="T8" fmla="*/ 0 w 579"/>
                  <a:gd name="T9" fmla="*/ 31 h 238"/>
                  <a:gd name="T10" fmla="*/ 8 w 579"/>
                  <a:gd name="T11" fmla="*/ 42 h 238"/>
                  <a:gd name="T12" fmla="*/ 17 w 579"/>
                  <a:gd name="T13" fmla="*/ 49 h 238"/>
                  <a:gd name="T14" fmla="*/ 22 w 579"/>
                  <a:gd name="T15" fmla="*/ 48 h 238"/>
                  <a:gd name="T16" fmla="*/ 42 w 579"/>
                  <a:gd name="T17" fmla="*/ 59 h 238"/>
                  <a:gd name="T18" fmla="*/ 46 w 579"/>
                  <a:gd name="T19" fmla="*/ 50 h 238"/>
                  <a:gd name="T20" fmla="*/ 59 w 579"/>
                  <a:gd name="T21" fmla="*/ 55 h 238"/>
                  <a:gd name="T22" fmla="*/ 75 w 579"/>
                  <a:gd name="T23" fmla="*/ 52 h 238"/>
                  <a:gd name="T24" fmla="*/ 78 w 579"/>
                  <a:gd name="T25" fmla="*/ 40 h 238"/>
                  <a:gd name="T26" fmla="*/ 91 w 579"/>
                  <a:gd name="T27" fmla="*/ 44 h 238"/>
                  <a:gd name="T28" fmla="*/ 94 w 579"/>
                  <a:gd name="T29" fmla="*/ 52 h 238"/>
                  <a:gd name="T30" fmla="*/ 106 w 579"/>
                  <a:gd name="T31" fmla="*/ 60 h 238"/>
                  <a:gd name="T32" fmla="*/ 129 w 579"/>
                  <a:gd name="T33" fmla="*/ 53 h 238"/>
                  <a:gd name="T34" fmla="*/ 143 w 579"/>
                  <a:gd name="T35" fmla="*/ 43 h 238"/>
                  <a:gd name="T36" fmla="*/ 145 w 579"/>
                  <a:gd name="T37" fmla="*/ 28 h 238"/>
                  <a:gd name="T38" fmla="*/ 131 w 579"/>
                  <a:gd name="T39" fmla="*/ 18 h 238"/>
                  <a:gd name="T40" fmla="*/ 92 w 579"/>
                  <a:gd name="T41" fmla="*/ 19 h 238"/>
                  <a:gd name="T42" fmla="*/ 87 w 579"/>
                  <a:gd name="T43" fmla="*/ 9 h 238"/>
                  <a:gd name="T44" fmla="*/ 100 w 579"/>
                  <a:gd name="T45" fmla="*/ 19 h 238"/>
                  <a:gd name="T46" fmla="*/ 118 w 579"/>
                  <a:gd name="T47" fmla="*/ 9 h 238"/>
                  <a:gd name="T48" fmla="*/ 124 w 579"/>
                  <a:gd name="T49" fmla="*/ 7 h 238"/>
                  <a:gd name="T50" fmla="*/ 114 w 579"/>
                  <a:gd name="T51" fmla="*/ 0 h 238"/>
                  <a:gd name="T52" fmla="*/ 94 w 579"/>
                  <a:gd name="T53" fmla="*/ 3 h 238"/>
                  <a:gd name="T54" fmla="*/ 80 w 579"/>
                  <a:gd name="T55" fmla="*/ 7 h 23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38">
                    <a:moveTo>
                      <a:pt x="320" y="25"/>
                    </a:moveTo>
                    <a:lnTo>
                      <a:pt x="181" y="14"/>
                    </a:lnTo>
                    <a:lnTo>
                      <a:pt x="69" y="34"/>
                    </a:lnTo>
                    <a:lnTo>
                      <a:pt x="9" y="74"/>
                    </a:lnTo>
                    <a:lnTo>
                      <a:pt x="0" y="123"/>
                    </a:lnTo>
                    <a:lnTo>
                      <a:pt x="29" y="167"/>
                    </a:lnTo>
                    <a:lnTo>
                      <a:pt x="67" y="195"/>
                    </a:lnTo>
                    <a:lnTo>
                      <a:pt x="88" y="192"/>
                    </a:lnTo>
                    <a:lnTo>
                      <a:pt x="168" y="234"/>
                    </a:lnTo>
                    <a:lnTo>
                      <a:pt x="184" y="200"/>
                    </a:lnTo>
                    <a:lnTo>
                      <a:pt x="233" y="220"/>
                    </a:lnTo>
                    <a:lnTo>
                      <a:pt x="297" y="208"/>
                    </a:lnTo>
                    <a:lnTo>
                      <a:pt x="309" y="159"/>
                    </a:lnTo>
                    <a:lnTo>
                      <a:pt x="361" y="175"/>
                    </a:lnTo>
                    <a:lnTo>
                      <a:pt x="376" y="208"/>
                    </a:lnTo>
                    <a:lnTo>
                      <a:pt x="422" y="238"/>
                    </a:lnTo>
                    <a:lnTo>
                      <a:pt x="514" y="211"/>
                    </a:lnTo>
                    <a:lnTo>
                      <a:pt x="571" y="171"/>
                    </a:lnTo>
                    <a:lnTo>
                      <a:pt x="579" y="110"/>
                    </a:lnTo>
                    <a:lnTo>
                      <a:pt x="524" y="70"/>
                    </a:lnTo>
                    <a:lnTo>
                      <a:pt x="365" y="73"/>
                    </a:lnTo>
                    <a:lnTo>
                      <a:pt x="347" y="34"/>
                    </a:lnTo>
                    <a:lnTo>
                      <a:pt x="399" y="73"/>
                    </a:lnTo>
                    <a:lnTo>
                      <a:pt x="470" y="36"/>
                    </a:lnTo>
                    <a:lnTo>
                      <a:pt x="496" y="25"/>
                    </a:lnTo>
                    <a:lnTo>
                      <a:pt x="453" y="0"/>
                    </a:lnTo>
                    <a:lnTo>
                      <a:pt x="376" y="10"/>
                    </a:lnTo>
                    <a:lnTo>
                      <a:pt x="320" y="2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52" name="Oval 98"/>
              <p:cNvSpPr>
                <a:spLocks noChangeArrowheads="1"/>
              </p:cNvSpPr>
              <p:nvPr/>
            </p:nvSpPr>
            <p:spPr bwMode="auto">
              <a:xfrm>
                <a:off x="3248" y="3137"/>
                <a:ext cx="462" cy="157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8" name="Group 99"/>
            <p:cNvGrpSpPr/>
            <p:nvPr/>
          </p:nvGrpSpPr>
          <p:grpSpPr bwMode="auto">
            <a:xfrm>
              <a:off x="3265" y="3046"/>
              <a:ext cx="550" cy="222"/>
              <a:chOff x="3265" y="3046"/>
              <a:chExt cx="550" cy="222"/>
            </a:xfrm>
          </p:grpSpPr>
          <p:sp>
            <p:nvSpPr>
              <p:cNvPr id="4131" name="Oval 100"/>
              <p:cNvSpPr>
                <a:spLocks noChangeArrowheads="1"/>
              </p:cNvSpPr>
              <p:nvPr/>
            </p:nvSpPr>
            <p:spPr bwMode="auto">
              <a:xfrm>
                <a:off x="3266" y="3081"/>
                <a:ext cx="549" cy="187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2" name="Oval 101"/>
              <p:cNvSpPr>
                <a:spLocks noChangeArrowheads="1"/>
              </p:cNvSpPr>
              <p:nvPr/>
            </p:nvSpPr>
            <p:spPr bwMode="auto">
              <a:xfrm>
                <a:off x="3265" y="3046"/>
                <a:ext cx="549" cy="188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3" name="Line 102"/>
              <p:cNvSpPr>
                <a:spLocks noChangeShapeType="1"/>
              </p:cNvSpPr>
              <p:nvPr/>
            </p:nvSpPr>
            <p:spPr bwMode="auto">
              <a:xfrm>
                <a:off x="3266" y="3149"/>
                <a:ext cx="1" cy="2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4" name="Line 103"/>
              <p:cNvSpPr>
                <a:spLocks noChangeShapeType="1"/>
              </p:cNvSpPr>
              <p:nvPr/>
            </p:nvSpPr>
            <p:spPr bwMode="auto">
              <a:xfrm>
                <a:off x="3434" y="3229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5" name="Line 104"/>
              <p:cNvSpPr>
                <a:spLocks noChangeShapeType="1"/>
              </p:cNvSpPr>
              <p:nvPr/>
            </p:nvSpPr>
            <p:spPr bwMode="auto">
              <a:xfrm>
                <a:off x="3543" y="3236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6" name="Line 105"/>
              <p:cNvSpPr>
                <a:spLocks noChangeShapeType="1"/>
              </p:cNvSpPr>
              <p:nvPr/>
            </p:nvSpPr>
            <p:spPr bwMode="auto">
              <a:xfrm>
                <a:off x="3644" y="3230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7" name="Line 106"/>
              <p:cNvSpPr>
                <a:spLocks noChangeShapeType="1"/>
              </p:cNvSpPr>
              <p:nvPr/>
            </p:nvSpPr>
            <p:spPr bwMode="auto">
              <a:xfrm>
                <a:off x="3752" y="3201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8" name="Line 107"/>
              <p:cNvSpPr>
                <a:spLocks noChangeShapeType="1"/>
              </p:cNvSpPr>
              <p:nvPr/>
            </p:nvSpPr>
            <p:spPr bwMode="auto">
              <a:xfrm>
                <a:off x="3813" y="3144"/>
                <a:ext cx="1" cy="3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9" name="Line 108"/>
              <p:cNvSpPr>
                <a:spLocks noChangeShapeType="1"/>
              </p:cNvSpPr>
              <p:nvPr/>
            </p:nvSpPr>
            <p:spPr bwMode="auto">
              <a:xfrm>
                <a:off x="3339" y="3208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0" name="Freeform 109"/>
              <p:cNvSpPr/>
              <p:nvPr/>
            </p:nvSpPr>
            <p:spPr bwMode="auto">
              <a:xfrm>
                <a:off x="3395" y="3079"/>
                <a:ext cx="289" cy="119"/>
              </a:xfrm>
              <a:custGeom>
                <a:avLst/>
                <a:gdLst>
                  <a:gd name="T0" fmla="*/ 80 w 579"/>
                  <a:gd name="T1" fmla="*/ 6 h 239"/>
                  <a:gd name="T2" fmla="*/ 45 w 579"/>
                  <a:gd name="T3" fmla="*/ 3 h 239"/>
                  <a:gd name="T4" fmla="*/ 17 w 579"/>
                  <a:gd name="T5" fmla="*/ 8 h 239"/>
                  <a:gd name="T6" fmla="*/ 2 w 579"/>
                  <a:gd name="T7" fmla="*/ 18 h 239"/>
                  <a:gd name="T8" fmla="*/ 0 w 579"/>
                  <a:gd name="T9" fmla="*/ 30 h 239"/>
                  <a:gd name="T10" fmla="*/ 7 w 579"/>
                  <a:gd name="T11" fmla="*/ 41 h 239"/>
                  <a:gd name="T12" fmla="*/ 16 w 579"/>
                  <a:gd name="T13" fmla="*/ 48 h 239"/>
                  <a:gd name="T14" fmla="*/ 21 w 579"/>
                  <a:gd name="T15" fmla="*/ 47 h 239"/>
                  <a:gd name="T16" fmla="*/ 42 w 579"/>
                  <a:gd name="T17" fmla="*/ 58 h 239"/>
                  <a:gd name="T18" fmla="*/ 46 w 579"/>
                  <a:gd name="T19" fmla="*/ 50 h 239"/>
                  <a:gd name="T20" fmla="*/ 58 w 579"/>
                  <a:gd name="T21" fmla="*/ 55 h 239"/>
                  <a:gd name="T22" fmla="*/ 74 w 579"/>
                  <a:gd name="T23" fmla="*/ 51 h 239"/>
                  <a:gd name="T24" fmla="*/ 77 w 579"/>
                  <a:gd name="T25" fmla="*/ 39 h 239"/>
                  <a:gd name="T26" fmla="*/ 90 w 579"/>
                  <a:gd name="T27" fmla="*/ 43 h 239"/>
                  <a:gd name="T28" fmla="*/ 94 w 579"/>
                  <a:gd name="T29" fmla="*/ 51 h 239"/>
                  <a:gd name="T30" fmla="*/ 105 w 579"/>
                  <a:gd name="T31" fmla="*/ 59 h 239"/>
                  <a:gd name="T32" fmla="*/ 128 w 579"/>
                  <a:gd name="T33" fmla="*/ 52 h 239"/>
                  <a:gd name="T34" fmla="*/ 143 w 579"/>
                  <a:gd name="T35" fmla="*/ 42 h 239"/>
                  <a:gd name="T36" fmla="*/ 144 w 579"/>
                  <a:gd name="T37" fmla="*/ 27 h 239"/>
                  <a:gd name="T38" fmla="*/ 131 w 579"/>
                  <a:gd name="T39" fmla="*/ 17 h 239"/>
                  <a:gd name="T40" fmla="*/ 91 w 579"/>
                  <a:gd name="T41" fmla="*/ 18 h 239"/>
                  <a:gd name="T42" fmla="*/ 87 w 579"/>
                  <a:gd name="T43" fmla="*/ 8 h 239"/>
                  <a:gd name="T44" fmla="*/ 100 w 579"/>
                  <a:gd name="T45" fmla="*/ 18 h 239"/>
                  <a:gd name="T46" fmla="*/ 117 w 579"/>
                  <a:gd name="T47" fmla="*/ 9 h 239"/>
                  <a:gd name="T48" fmla="*/ 124 w 579"/>
                  <a:gd name="T49" fmla="*/ 6 h 239"/>
                  <a:gd name="T50" fmla="*/ 113 w 579"/>
                  <a:gd name="T51" fmla="*/ 0 h 239"/>
                  <a:gd name="T52" fmla="*/ 94 w 579"/>
                  <a:gd name="T53" fmla="*/ 2 h 239"/>
                  <a:gd name="T54" fmla="*/ 80 w 579"/>
                  <a:gd name="T55" fmla="*/ 6 h 239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9" h="239">
                    <a:moveTo>
                      <a:pt x="321" y="26"/>
                    </a:moveTo>
                    <a:lnTo>
                      <a:pt x="183" y="15"/>
                    </a:lnTo>
                    <a:lnTo>
                      <a:pt x="68" y="34"/>
                    </a:lnTo>
                    <a:lnTo>
                      <a:pt x="9" y="75"/>
                    </a:lnTo>
                    <a:lnTo>
                      <a:pt x="0" y="123"/>
                    </a:lnTo>
                    <a:lnTo>
                      <a:pt x="29" y="166"/>
                    </a:lnTo>
                    <a:lnTo>
                      <a:pt x="67" y="194"/>
                    </a:lnTo>
                    <a:lnTo>
                      <a:pt x="87" y="191"/>
                    </a:lnTo>
                    <a:lnTo>
                      <a:pt x="168" y="233"/>
                    </a:lnTo>
                    <a:lnTo>
                      <a:pt x="185" y="200"/>
                    </a:lnTo>
                    <a:lnTo>
                      <a:pt x="232" y="220"/>
                    </a:lnTo>
                    <a:lnTo>
                      <a:pt x="299" y="207"/>
                    </a:lnTo>
                    <a:lnTo>
                      <a:pt x="311" y="158"/>
                    </a:lnTo>
                    <a:lnTo>
                      <a:pt x="361" y="175"/>
                    </a:lnTo>
                    <a:lnTo>
                      <a:pt x="378" y="207"/>
                    </a:lnTo>
                    <a:lnTo>
                      <a:pt x="422" y="239"/>
                    </a:lnTo>
                    <a:lnTo>
                      <a:pt x="513" y="211"/>
                    </a:lnTo>
                    <a:lnTo>
                      <a:pt x="573" y="170"/>
                    </a:lnTo>
                    <a:lnTo>
                      <a:pt x="579" y="110"/>
                    </a:lnTo>
                    <a:lnTo>
                      <a:pt x="524" y="70"/>
                    </a:lnTo>
                    <a:lnTo>
                      <a:pt x="366" y="73"/>
                    </a:lnTo>
                    <a:lnTo>
                      <a:pt x="348" y="34"/>
                    </a:lnTo>
                    <a:lnTo>
                      <a:pt x="400" y="73"/>
                    </a:lnTo>
                    <a:lnTo>
                      <a:pt x="469" y="36"/>
                    </a:lnTo>
                    <a:lnTo>
                      <a:pt x="497" y="26"/>
                    </a:lnTo>
                    <a:lnTo>
                      <a:pt x="455" y="0"/>
                    </a:lnTo>
                    <a:lnTo>
                      <a:pt x="378" y="10"/>
                    </a:lnTo>
                    <a:lnTo>
                      <a:pt x="321" y="26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1" name="Oval 110"/>
              <p:cNvSpPr>
                <a:spLocks noChangeArrowheads="1"/>
              </p:cNvSpPr>
              <p:nvPr/>
            </p:nvSpPr>
            <p:spPr bwMode="auto">
              <a:xfrm>
                <a:off x="3314" y="3062"/>
                <a:ext cx="461" cy="156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19" name="Group 111"/>
            <p:cNvGrpSpPr/>
            <p:nvPr/>
          </p:nvGrpSpPr>
          <p:grpSpPr bwMode="auto">
            <a:xfrm>
              <a:off x="3271" y="2984"/>
              <a:ext cx="550" cy="219"/>
              <a:chOff x="3271" y="2984"/>
              <a:chExt cx="550" cy="219"/>
            </a:xfrm>
          </p:grpSpPr>
          <p:sp>
            <p:nvSpPr>
              <p:cNvPr id="4120" name="Oval 112"/>
              <p:cNvSpPr>
                <a:spLocks noChangeArrowheads="1"/>
              </p:cNvSpPr>
              <p:nvPr/>
            </p:nvSpPr>
            <p:spPr bwMode="auto">
              <a:xfrm>
                <a:off x="3272" y="3015"/>
                <a:ext cx="549" cy="188"/>
              </a:xfrm>
              <a:prstGeom prst="ellipse">
                <a:avLst/>
              </a:prstGeom>
              <a:solidFill>
                <a:srgbClr val="BF7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1" name="Oval 113"/>
              <p:cNvSpPr>
                <a:spLocks noChangeArrowheads="1"/>
              </p:cNvSpPr>
              <p:nvPr/>
            </p:nvSpPr>
            <p:spPr bwMode="auto">
              <a:xfrm>
                <a:off x="3271" y="2984"/>
                <a:ext cx="549" cy="185"/>
              </a:xfrm>
              <a:prstGeom prst="ellipse">
                <a:avLst/>
              </a:prstGeom>
              <a:solidFill>
                <a:srgbClr val="FF9F00"/>
              </a:solidFill>
              <a:ln w="4763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2" name="Line 114"/>
              <p:cNvSpPr>
                <a:spLocks noChangeShapeType="1"/>
              </p:cNvSpPr>
              <p:nvPr/>
            </p:nvSpPr>
            <p:spPr bwMode="auto">
              <a:xfrm>
                <a:off x="3273" y="3084"/>
                <a:ext cx="1" cy="2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3" name="Line 115"/>
              <p:cNvSpPr>
                <a:spLocks noChangeShapeType="1"/>
              </p:cNvSpPr>
              <p:nvPr/>
            </p:nvSpPr>
            <p:spPr bwMode="auto">
              <a:xfrm>
                <a:off x="3440" y="3164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4" name="Line 116"/>
              <p:cNvSpPr>
                <a:spLocks noChangeShapeType="1"/>
              </p:cNvSpPr>
              <p:nvPr/>
            </p:nvSpPr>
            <p:spPr bwMode="auto">
              <a:xfrm>
                <a:off x="3549" y="3171"/>
                <a:ext cx="1" cy="27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5" name="Line 117"/>
              <p:cNvSpPr>
                <a:spLocks noChangeShapeType="1"/>
              </p:cNvSpPr>
              <p:nvPr/>
            </p:nvSpPr>
            <p:spPr bwMode="auto">
              <a:xfrm>
                <a:off x="3651" y="3164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6" name="Line 118"/>
              <p:cNvSpPr>
                <a:spLocks noChangeShapeType="1"/>
              </p:cNvSpPr>
              <p:nvPr/>
            </p:nvSpPr>
            <p:spPr bwMode="auto">
              <a:xfrm>
                <a:off x="3758" y="3137"/>
                <a:ext cx="1" cy="25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7" name="Line 119"/>
              <p:cNvSpPr>
                <a:spLocks noChangeShapeType="1"/>
              </p:cNvSpPr>
              <p:nvPr/>
            </p:nvSpPr>
            <p:spPr bwMode="auto">
              <a:xfrm>
                <a:off x="3820" y="3079"/>
                <a:ext cx="1" cy="3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8" name="Line 120"/>
              <p:cNvSpPr>
                <a:spLocks noChangeShapeType="1"/>
              </p:cNvSpPr>
              <p:nvPr/>
            </p:nvSpPr>
            <p:spPr bwMode="auto">
              <a:xfrm>
                <a:off x="3345" y="3143"/>
                <a:ext cx="1" cy="2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9" name="Freeform 121"/>
              <p:cNvSpPr/>
              <p:nvPr/>
            </p:nvSpPr>
            <p:spPr bwMode="auto">
              <a:xfrm>
                <a:off x="3402" y="3014"/>
                <a:ext cx="288" cy="119"/>
              </a:xfrm>
              <a:custGeom>
                <a:avLst/>
                <a:gdLst>
                  <a:gd name="T0" fmla="*/ 80 w 577"/>
                  <a:gd name="T1" fmla="*/ 6 h 238"/>
                  <a:gd name="T2" fmla="*/ 44 w 577"/>
                  <a:gd name="T3" fmla="*/ 4 h 238"/>
                  <a:gd name="T4" fmla="*/ 16 w 577"/>
                  <a:gd name="T5" fmla="*/ 9 h 238"/>
                  <a:gd name="T6" fmla="*/ 2 w 577"/>
                  <a:gd name="T7" fmla="*/ 19 h 238"/>
                  <a:gd name="T8" fmla="*/ 0 w 577"/>
                  <a:gd name="T9" fmla="*/ 31 h 238"/>
                  <a:gd name="T10" fmla="*/ 6 w 577"/>
                  <a:gd name="T11" fmla="*/ 42 h 238"/>
                  <a:gd name="T12" fmla="*/ 16 w 577"/>
                  <a:gd name="T13" fmla="*/ 49 h 238"/>
                  <a:gd name="T14" fmla="*/ 21 w 577"/>
                  <a:gd name="T15" fmla="*/ 48 h 238"/>
                  <a:gd name="T16" fmla="*/ 42 w 577"/>
                  <a:gd name="T17" fmla="*/ 58 h 238"/>
                  <a:gd name="T18" fmla="*/ 45 w 577"/>
                  <a:gd name="T19" fmla="*/ 50 h 238"/>
                  <a:gd name="T20" fmla="*/ 57 w 577"/>
                  <a:gd name="T21" fmla="*/ 55 h 238"/>
                  <a:gd name="T22" fmla="*/ 74 w 577"/>
                  <a:gd name="T23" fmla="*/ 52 h 238"/>
                  <a:gd name="T24" fmla="*/ 76 w 577"/>
                  <a:gd name="T25" fmla="*/ 40 h 238"/>
                  <a:gd name="T26" fmla="*/ 90 w 577"/>
                  <a:gd name="T27" fmla="*/ 44 h 238"/>
                  <a:gd name="T28" fmla="*/ 94 w 577"/>
                  <a:gd name="T29" fmla="*/ 52 h 238"/>
                  <a:gd name="T30" fmla="*/ 105 w 577"/>
                  <a:gd name="T31" fmla="*/ 60 h 238"/>
                  <a:gd name="T32" fmla="*/ 128 w 577"/>
                  <a:gd name="T33" fmla="*/ 53 h 238"/>
                  <a:gd name="T34" fmla="*/ 142 w 577"/>
                  <a:gd name="T35" fmla="*/ 42 h 238"/>
                  <a:gd name="T36" fmla="*/ 144 w 577"/>
                  <a:gd name="T37" fmla="*/ 28 h 238"/>
                  <a:gd name="T38" fmla="*/ 130 w 577"/>
                  <a:gd name="T39" fmla="*/ 18 h 238"/>
                  <a:gd name="T40" fmla="*/ 91 w 577"/>
                  <a:gd name="T41" fmla="*/ 18 h 238"/>
                  <a:gd name="T42" fmla="*/ 86 w 577"/>
                  <a:gd name="T43" fmla="*/ 9 h 238"/>
                  <a:gd name="T44" fmla="*/ 99 w 577"/>
                  <a:gd name="T45" fmla="*/ 18 h 238"/>
                  <a:gd name="T46" fmla="*/ 116 w 577"/>
                  <a:gd name="T47" fmla="*/ 9 h 238"/>
                  <a:gd name="T48" fmla="*/ 123 w 577"/>
                  <a:gd name="T49" fmla="*/ 6 h 238"/>
                  <a:gd name="T50" fmla="*/ 113 w 577"/>
                  <a:gd name="T51" fmla="*/ 0 h 238"/>
                  <a:gd name="T52" fmla="*/ 94 w 577"/>
                  <a:gd name="T53" fmla="*/ 3 h 238"/>
                  <a:gd name="T54" fmla="*/ 80 w 577"/>
                  <a:gd name="T55" fmla="*/ 6 h 23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77" h="238">
                    <a:moveTo>
                      <a:pt x="320" y="24"/>
                    </a:moveTo>
                    <a:lnTo>
                      <a:pt x="179" y="13"/>
                    </a:lnTo>
                    <a:lnTo>
                      <a:pt x="66" y="33"/>
                    </a:lnTo>
                    <a:lnTo>
                      <a:pt x="9" y="73"/>
                    </a:lnTo>
                    <a:lnTo>
                      <a:pt x="0" y="121"/>
                    </a:lnTo>
                    <a:lnTo>
                      <a:pt x="27" y="165"/>
                    </a:lnTo>
                    <a:lnTo>
                      <a:pt x="64" y="195"/>
                    </a:lnTo>
                    <a:lnTo>
                      <a:pt x="87" y="189"/>
                    </a:lnTo>
                    <a:lnTo>
                      <a:pt x="168" y="232"/>
                    </a:lnTo>
                    <a:lnTo>
                      <a:pt x="182" y="199"/>
                    </a:lnTo>
                    <a:lnTo>
                      <a:pt x="230" y="220"/>
                    </a:lnTo>
                    <a:lnTo>
                      <a:pt x="298" y="207"/>
                    </a:lnTo>
                    <a:lnTo>
                      <a:pt x="307" y="159"/>
                    </a:lnTo>
                    <a:lnTo>
                      <a:pt x="361" y="175"/>
                    </a:lnTo>
                    <a:lnTo>
                      <a:pt x="376" y="207"/>
                    </a:lnTo>
                    <a:lnTo>
                      <a:pt x="420" y="238"/>
                    </a:lnTo>
                    <a:lnTo>
                      <a:pt x="512" y="210"/>
                    </a:lnTo>
                    <a:lnTo>
                      <a:pt x="571" y="168"/>
                    </a:lnTo>
                    <a:lnTo>
                      <a:pt x="577" y="109"/>
                    </a:lnTo>
                    <a:lnTo>
                      <a:pt x="523" y="70"/>
                    </a:lnTo>
                    <a:lnTo>
                      <a:pt x="366" y="72"/>
                    </a:lnTo>
                    <a:lnTo>
                      <a:pt x="344" y="33"/>
                    </a:lnTo>
                    <a:lnTo>
                      <a:pt x="398" y="72"/>
                    </a:lnTo>
                    <a:lnTo>
                      <a:pt x="467" y="35"/>
                    </a:lnTo>
                    <a:lnTo>
                      <a:pt x="494" y="24"/>
                    </a:lnTo>
                    <a:lnTo>
                      <a:pt x="453" y="0"/>
                    </a:lnTo>
                    <a:lnTo>
                      <a:pt x="376" y="9"/>
                    </a:lnTo>
                    <a:lnTo>
                      <a:pt x="320" y="2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0" name="Oval 122"/>
              <p:cNvSpPr>
                <a:spLocks noChangeArrowheads="1"/>
              </p:cNvSpPr>
              <p:nvPr/>
            </p:nvSpPr>
            <p:spPr bwMode="auto">
              <a:xfrm>
                <a:off x="3321" y="2997"/>
                <a:ext cx="461" cy="155"/>
              </a:xfrm>
              <a:prstGeom prst="ellipse">
                <a:avLst/>
              </a:prstGeom>
              <a:noFill/>
              <a:ln w="4763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06" name="Rectangle 124" descr="沙滩"/>
          <p:cNvSpPr>
            <a:spLocks noChangeArrowheads="1"/>
          </p:cNvSpPr>
          <p:nvPr/>
        </p:nvSpPr>
        <p:spPr bwMode="auto">
          <a:xfrm>
            <a:off x="1524000" y="-26988"/>
            <a:ext cx="9144000" cy="1079501"/>
          </a:xfrm>
          <a:prstGeom prst="rect">
            <a:avLst/>
          </a:prstGeom>
          <a:blipFill dpi="0" rotWithShape="1">
            <a:blip r:embed="rId1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142" name="WordArt 126"/>
          <p:cNvSpPr>
            <a:spLocks noChangeArrowheads="1" noChangeShapeType="1" noTextEdit="1"/>
          </p:cNvSpPr>
          <p:nvPr/>
        </p:nvSpPr>
        <p:spPr bwMode="auto">
          <a:xfrm>
            <a:off x="2135188" y="1411288"/>
            <a:ext cx="6481762" cy="8651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800" b="1" kern="10" dirty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第</a:t>
            </a:r>
            <a:r>
              <a:rPr lang="en-US" altLang="zh-CN" sz="4800" b="1" kern="10" dirty="0" smtClean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16</a:t>
            </a:r>
            <a:r>
              <a:rPr lang="zh-CN" altLang="en-US" sz="4800" b="1" kern="10" dirty="0" smtClean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课 </a:t>
            </a:r>
            <a:r>
              <a:rPr lang="zh-CN" altLang="en-US" sz="4800" b="1" kern="10" dirty="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隶书"/>
                <a:ea typeface="隶书"/>
              </a:rPr>
              <a:t>早期的殖民扩张</a:t>
            </a:r>
            <a:endParaRPr lang="zh-CN" altLang="en-US" sz="4800" b="1" kern="10" dirty="0">
              <a:ln w="28575">
                <a:solidFill>
                  <a:srgbClr val="FFFF00"/>
                </a:solidFill>
                <a:round/>
              </a:ln>
              <a:solidFill>
                <a:srgbClr val="FF0000"/>
              </a:solidFill>
              <a:latin typeface="隶书"/>
              <a:ea typeface="隶书"/>
            </a:endParaRPr>
          </a:p>
        </p:txBody>
      </p:sp>
      <p:sp>
        <p:nvSpPr>
          <p:cNvPr id="4109" name="WordArt 127"/>
          <p:cNvSpPr>
            <a:spLocks noChangeArrowheads="1" noChangeShapeType="1" noTextEdit="1"/>
          </p:cNvSpPr>
          <p:nvPr/>
        </p:nvSpPr>
        <p:spPr bwMode="auto">
          <a:xfrm>
            <a:off x="2135188" y="260648"/>
            <a:ext cx="7921252" cy="6913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 dirty="0">
                <a:ln w="19050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</a:t>
            </a:r>
            <a:r>
              <a:rPr lang="zh-CN" altLang="en-US" sz="4400" b="1" kern="10" dirty="0" smtClean="0">
                <a:ln w="19050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 </a:t>
            </a:r>
            <a:r>
              <a:rPr lang="zh-CN" altLang="en-US" sz="4400" b="1" kern="10" dirty="0">
                <a:ln w="19050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步入近代</a:t>
            </a:r>
            <a:endParaRPr lang="zh-CN" altLang="en-US" sz="4400" b="1" kern="10" dirty="0">
              <a:ln w="19050">
                <a:solidFill>
                  <a:srgbClr val="FFFF00"/>
                </a:solidFill>
                <a:round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49500"/>
            <a:ext cx="4176713" cy="356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5" descr="B_0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6839" y="2565003"/>
            <a:ext cx="30956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4980" y="907415"/>
            <a:ext cx="605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欧洲人开始早期殖民掠夺的背景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2145" y="1849755"/>
            <a:ext cx="11115040" cy="13220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中世纪晚期，西欧商品经济空前繁荣，需要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市场和原料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新航路的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开辟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，打开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了欧洲人的眼界。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117" y="260969"/>
            <a:ext cx="9180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、早期殖民国家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980" y="3730625"/>
            <a:ext cx="6583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/>
            <a:r>
              <a:rPr lang="zh-CN" altLang="en-US" sz="3600"/>
              <a:t>最早走上殖民扩张道路的国家？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652145" y="4579620"/>
            <a:ext cx="1111504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lvl="0">
              <a:lnSpc>
                <a:spcPct val="125000"/>
              </a:lnSpc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西班牙、葡萄牙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2"/>
          <p:cNvGrpSpPr/>
          <p:nvPr/>
        </p:nvGrpSpPr>
        <p:grpSpPr>
          <a:xfrm>
            <a:off x="144780" y="-76200"/>
            <a:ext cx="11964035" cy="7010400"/>
            <a:chOff x="240" y="480"/>
            <a:chExt cx="5328" cy="3504"/>
          </a:xfrm>
        </p:grpSpPr>
        <p:pic>
          <p:nvPicPr>
            <p:cNvPr id="14338" name="Picture 3" descr="海外殖民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" y="480"/>
              <a:ext cx="5328" cy="35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Rectangle 4"/>
            <p:cNvSpPr/>
            <p:nvPr/>
          </p:nvSpPr>
          <p:spPr>
            <a:xfrm>
              <a:off x="240" y="480"/>
              <a:ext cx="5328" cy="3504"/>
            </a:xfrm>
            <a:prstGeom prst="rect">
              <a:avLst/>
            </a:prstGeom>
            <a:noFill/>
            <a:ln w="44450" cap="flat" cmpd="sng">
              <a:solidFill>
                <a:srgbClr val="0099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193541" name="Text Box 5"/>
          <p:cNvSpPr txBox="1"/>
          <p:nvPr/>
        </p:nvSpPr>
        <p:spPr>
          <a:xfrm>
            <a:off x="1543050" y="-47625"/>
            <a:ext cx="335280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西班牙殖民重点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:         </a:t>
            </a:r>
            <a:endParaRPr lang="en-US" altLang="zh-CN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3542" name="Text Box 6"/>
          <p:cNvSpPr txBox="1"/>
          <p:nvPr/>
        </p:nvSpPr>
        <p:spPr>
          <a:xfrm>
            <a:off x="1760220" y="570865"/>
            <a:ext cx="2392363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以美洲为主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3547" name="Freeform 11"/>
          <p:cNvSpPr/>
          <p:nvPr/>
        </p:nvSpPr>
        <p:spPr>
          <a:xfrm>
            <a:off x="6426200" y="3205163"/>
            <a:ext cx="184150" cy="101600"/>
          </a:xfrm>
          <a:custGeom>
            <a:avLst/>
            <a:gdLst/>
            <a:ahLst/>
            <a:cxnLst>
              <a:cxn ang="0">
                <a:pos x="0" y="70564375"/>
              </a:cxn>
              <a:cxn ang="0">
                <a:pos x="93246575" y="7561263"/>
              </a:cxn>
              <a:cxn ang="0">
                <a:pos x="279738138" y="100806250"/>
              </a:cxn>
              <a:cxn ang="0">
                <a:pos x="279738138" y="161290000"/>
              </a:cxn>
            </a:cxnLst>
            <a:pathLst>
              <a:path w="116" h="64">
                <a:moveTo>
                  <a:pt x="0" y="28"/>
                </a:moveTo>
                <a:cubicBezTo>
                  <a:pt x="12" y="20"/>
                  <a:pt x="22" y="6"/>
                  <a:pt x="37" y="3"/>
                </a:cubicBezTo>
                <a:cubicBezTo>
                  <a:pt x="53" y="0"/>
                  <a:pt x="103" y="30"/>
                  <a:pt x="111" y="40"/>
                </a:cubicBezTo>
                <a:cubicBezTo>
                  <a:pt x="116" y="46"/>
                  <a:pt x="111" y="56"/>
                  <a:pt x="111" y="64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3549" name="Freeform 13"/>
          <p:cNvSpPr/>
          <p:nvPr/>
        </p:nvSpPr>
        <p:spPr>
          <a:xfrm>
            <a:off x="6796088" y="3378200"/>
            <a:ext cx="155575" cy="142875"/>
          </a:xfrm>
          <a:custGeom>
            <a:avLst/>
            <a:gdLst/>
            <a:ahLst/>
            <a:cxnLst>
              <a:cxn ang="0">
                <a:pos x="0" y="10080625"/>
              </a:cxn>
              <a:cxn ang="0">
                <a:pos x="186491563" y="42843450"/>
              </a:cxn>
              <a:cxn ang="0">
                <a:pos x="246975313" y="226814063"/>
              </a:cxn>
            </a:cxnLst>
            <a:pathLst>
              <a:path w="98" h="90">
                <a:moveTo>
                  <a:pt x="0" y="4"/>
                </a:moveTo>
                <a:cubicBezTo>
                  <a:pt x="25" y="8"/>
                  <a:pt x="55" y="0"/>
                  <a:pt x="74" y="17"/>
                </a:cubicBezTo>
                <a:cubicBezTo>
                  <a:pt x="93" y="34"/>
                  <a:pt x="98" y="90"/>
                  <a:pt x="98" y="90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3553" name="Text Box 17"/>
          <p:cNvSpPr txBox="1"/>
          <p:nvPr/>
        </p:nvSpPr>
        <p:spPr>
          <a:xfrm>
            <a:off x="6981825" y="-28575"/>
            <a:ext cx="365760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葡萄牙的殖民重点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en-US" altLang="zh-CN" sz="28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3554" name="Text Box 18"/>
          <p:cNvSpPr txBox="1"/>
          <p:nvPr/>
        </p:nvSpPr>
        <p:spPr>
          <a:xfrm>
            <a:off x="7988300" y="549275"/>
            <a:ext cx="264477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非洲和亚洲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3559" name="Freeform 23"/>
          <p:cNvSpPr/>
          <p:nvPr/>
        </p:nvSpPr>
        <p:spPr>
          <a:xfrm>
            <a:off x="2792413" y="3559175"/>
            <a:ext cx="184150" cy="85725"/>
          </a:xfrm>
          <a:custGeom>
            <a:avLst/>
            <a:gdLst/>
            <a:ahLst/>
            <a:cxnLst>
              <a:cxn ang="0">
                <a:pos x="148690013" y="2520950"/>
              </a:cxn>
              <a:cxn ang="0">
                <a:pos x="272176875" y="32762825"/>
              </a:cxn>
              <a:cxn ang="0">
                <a:pos x="241935000" y="126007813"/>
              </a:cxn>
              <a:cxn ang="0">
                <a:pos x="55443438" y="63004700"/>
              </a:cxn>
              <a:cxn ang="0">
                <a:pos x="148690013" y="2520950"/>
              </a:cxn>
            </a:cxnLst>
            <a:pathLst>
              <a:path w="116" h="54">
                <a:moveTo>
                  <a:pt x="59" y="1"/>
                </a:moveTo>
                <a:cubicBezTo>
                  <a:pt x="75" y="5"/>
                  <a:pt x="98" y="0"/>
                  <a:pt x="108" y="13"/>
                </a:cubicBezTo>
                <a:cubicBezTo>
                  <a:pt x="116" y="23"/>
                  <a:pt x="109" y="48"/>
                  <a:pt x="96" y="50"/>
                </a:cubicBezTo>
                <a:cubicBezTo>
                  <a:pt x="70" y="54"/>
                  <a:pt x="0" y="39"/>
                  <a:pt x="22" y="25"/>
                </a:cubicBezTo>
                <a:cubicBezTo>
                  <a:pt x="34" y="17"/>
                  <a:pt x="47" y="9"/>
                  <a:pt x="59" y="1"/>
                </a:cubicBezTo>
                <a:close/>
              </a:path>
            </a:pathLst>
          </a:custGeom>
          <a:solidFill>
            <a:srgbClr val="66FF33"/>
          </a:solidFill>
          <a:ln w="9525" cap="flat" cmpd="sng">
            <a:solidFill>
              <a:srgbClr val="66FF33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3563" name="Text Box 27"/>
          <p:cNvSpPr txBox="1"/>
          <p:nvPr/>
        </p:nvSpPr>
        <p:spPr>
          <a:xfrm>
            <a:off x="7862570" y="1154430"/>
            <a:ext cx="317119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8000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侵略特点：</a:t>
            </a:r>
            <a:endParaRPr lang="zh-CN" altLang="en-US" sz="4000" b="1" dirty="0">
              <a:solidFill>
                <a:srgbClr val="80008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建立据点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垄断商路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劫掠式贸易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564" name="Text Box 28"/>
          <p:cNvSpPr txBox="1"/>
          <p:nvPr/>
        </p:nvSpPr>
        <p:spPr>
          <a:xfrm>
            <a:off x="1678305" y="1132523"/>
            <a:ext cx="241300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80008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侵略特点</a:t>
            </a:r>
            <a:endParaRPr lang="zh-CN" altLang="en-US" sz="4000" b="1" dirty="0">
              <a:solidFill>
                <a:srgbClr val="80008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建殖民地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掠夺金银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黑奴贸易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2" grpId="0" bldLvl="0" animBg="1"/>
      <p:bldP spid="193554" grpId="0" bldLvl="0" animBg="1"/>
      <p:bldP spid="193563" grpId="0" bldLvl="0" animBg="1"/>
      <p:bldP spid="19356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342564" y="80670"/>
            <a:ext cx="8227396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读材料，感知殖民</a:t>
            </a:r>
            <a:r>
              <a:rPr lang="zh-CN" altLang="en-US" sz="4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统治的残酷性</a:t>
            </a:r>
            <a:endParaRPr lang="zh-CN" altLang="en-US" sz="4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265" y="1313815"/>
            <a:ext cx="11631295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西班牙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掠去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了约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250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万公斤的黄金和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亿公斤的白银。葡萄牙从巴西运走至少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有价值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亿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美元的黄金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亿美元的金刚石。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开发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种植园，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强迫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印第安人和黑人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作为奴隶在种植园劳动</a:t>
            </a:r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zh-CN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大规模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屠杀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印第安人。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62919" y="392279"/>
            <a:ext cx="5437052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葡萄牙、西班牙从殖民地获得了大量财富，为什么很快就衰落下去了？</a:t>
            </a:r>
            <a:endParaRPr lang="zh-CN" altLang="en-US" sz="36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48" y="3172411"/>
            <a:ext cx="4988734" cy="3494172"/>
          </a:xfrm>
          <a:prstGeom prst="rect">
            <a:avLst/>
          </a:prstGeom>
        </p:spPr>
      </p:pic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49749" y="190573"/>
            <a:ext cx="4988733" cy="2784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材料  商人一旦富有，所渴望的是取得地产，购买贵族头衔，借以分享贵族的特权，对投资工业则望而却步。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世界近代史编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2920" y="3820090"/>
            <a:ext cx="5789388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葡萄牙、西班牙掠夺的财富未能转化为资本原始积累，而是被挥霍、浪费。</a:t>
            </a:r>
            <a:endParaRPr lang="zh-CN" altLang="en-US" sz="36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165" y="49530"/>
            <a:ext cx="4531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二、英国的殖民扩张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563" y="912270"/>
            <a:ext cx="5399964" cy="34952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6215" y="694690"/>
            <a:ext cx="2348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英西海战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215" y="3136900"/>
            <a:ext cx="5060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noProof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英国的殖民活动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方式：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225" y="3878580"/>
            <a:ext cx="48533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/>
          </a:p>
          <a:p>
            <a:r>
              <a:rPr lang="zh-CN" altLang="en-US" sz="3200" dirty="0" smtClean="0"/>
              <a:t>在北美建立大种植园</a:t>
            </a:r>
            <a:endParaRPr lang="zh-CN" altLang="en-US" sz="3200" dirty="0" smtClean="0"/>
          </a:p>
          <a:p>
            <a:endParaRPr lang="zh-CN" altLang="en-US" sz="3200" dirty="0" smtClean="0"/>
          </a:p>
          <a:p>
            <a:r>
              <a:rPr lang="zh-CN" altLang="en-US" sz="3200" dirty="0" smtClean="0"/>
              <a:t>贩卖非洲黑奴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96215" y="1526540"/>
            <a:ext cx="23488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时间：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结果：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" y="1478280"/>
            <a:ext cx="12026265" cy="537972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504565" y="73025"/>
            <a:ext cx="8691880" cy="1568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n w="0"/>
              </a:rPr>
              <a:t>分组讨论</a:t>
            </a:r>
            <a:r>
              <a:rPr lang="zh-CN" altLang="en-US" sz="3200" dirty="0">
                <a:ln w="0"/>
              </a:rPr>
              <a:t>：</a:t>
            </a:r>
            <a:r>
              <a:rPr lang="zh-CN" altLang="en-US" sz="3200" dirty="0" smtClean="0">
                <a:ln w="0"/>
              </a:rPr>
              <a:t>三</a:t>
            </a:r>
            <a:r>
              <a:rPr lang="zh-CN" altLang="en-US" sz="3200" dirty="0">
                <a:ln w="0"/>
              </a:rPr>
              <a:t>角贸易的航程路线简单画下来，并解释每次航程中带了什么。</a:t>
            </a:r>
            <a:endParaRPr lang="en-US" altLang="zh-CN" sz="3200" dirty="0">
              <a:ln w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3077" y="0"/>
            <a:ext cx="3210333" cy="954158"/>
            <a:chOff x="924342" y="367752"/>
            <a:chExt cx="3210333" cy="954158"/>
          </a:xfrm>
        </p:grpSpPr>
        <p:grpSp>
          <p:nvGrpSpPr>
            <p:cNvPr id="27" name="组合 26"/>
            <p:cNvGrpSpPr/>
            <p:nvPr/>
          </p:nvGrpSpPr>
          <p:grpSpPr>
            <a:xfrm>
              <a:off x="964096" y="440637"/>
              <a:ext cx="3170579" cy="881273"/>
              <a:chOff x="964096" y="440637"/>
              <a:chExt cx="3170579" cy="881273"/>
            </a:xfrm>
          </p:grpSpPr>
          <p:sp>
            <p:nvSpPr>
              <p:cNvPr id="32" name="流程图: 接点 31"/>
              <p:cNvSpPr/>
              <p:nvPr/>
            </p:nvSpPr>
            <p:spPr>
              <a:xfrm>
                <a:off x="964096" y="457200"/>
                <a:ext cx="824947" cy="854765"/>
              </a:xfrm>
              <a:prstGeom prst="flowChartConnector">
                <a:avLst/>
              </a:prstGeom>
              <a:solidFill>
                <a:srgbClr val="00808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流程图: 接点 32"/>
              <p:cNvSpPr/>
              <p:nvPr/>
            </p:nvSpPr>
            <p:spPr>
              <a:xfrm>
                <a:off x="1742663" y="440637"/>
                <a:ext cx="824947" cy="854765"/>
              </a:xfrm>
              <a:prstGeom prst="flowChartConnector">
                <a:avLst/>
              </a:prstGeom>
              <a:solidFill>
                <a:srgbClr val="00808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流程图: 接点 33"/>
              <p:cNvSpPr/>
              <p:nvPr/>
            </p:nvSpPr>
            <p:spPr>
              <a:xfrm>
                <a:off x="2511284" y="443952"/>
                <a:ext cx="824947" cy="854765"/>
              </a:xfrm>
              <a:prstGeom prst="flowChartConnector">
                <a:avLst/>
              </a:prstGeom>
              <a:solidFill>
                <a:srgbClr val="00808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流程图: 接点 34"/>
              <p:cNvSpPr/>
              <p:nvPr/>
            </p:nvSpPr>
            <p:spPr>
              <a:xfrm>
                <a:off x="3309728" y="467145"/>
                <a:ext cx="824947" cy="854765"/>
              </a:xfrm>
              <a:prstGeom prst="flowChartConnector">
                <a:avLst/>
              </a:prstGeom>
              <a:solidFill>
                <a:srgbClr val="008080"/>
              </a:soli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924342" y="367752"/>
              <a:ext cx="6791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合</a:t>
              </a:r>
              <a:endPara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02907" y="371067"/>
              <a:ext cx="6791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</a:t>
              </a:r>
              <a:endPara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93163" y="381006"/>
              <a:ext cx="6791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  <a:endParaRPr lang="zh-CN" altLang="en-US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491416" y="374380"/>
              <a:ext cx="6791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</a:t>
              </a:r>
              <a:endPara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2280</Words>
  <PresentationFormat>宽屏</PresentationFormat>
  <Paragraphs>286</Paragraphs>
  <Slides>19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黑体</vt:lpstr>
      <vt:lpstr>Times New Roman</vt:lpstr>
      <vt:lpstr>隶书</vt:lpstr>
      <vt:lpstr>Calibri</vt:lpstr>
      <vt:lpstr>微软雅黑</vt:lpstr>
      <vt:lpstr>楷体</vt:lpstr>
      <vt:lpstr>华文彩云</vt:lpstr>
      <vt:lpstr>Times New Roman</vt:lpstr>
      <vt:lpstr>等线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2018-03-01T02:03:00Z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