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7" r:id="rId3"/>
    <p:sldId id="278" r:id="rId4"/>
    <p:sldId id="259" r:id="rId6"/>
    <p:sldId id="280" r:id="rId7"/>
    <p:sldId id="283" r:id="rId8"/>
    <p:sldId id="261" r:id="rId9"/>
    <p:sldId id="262" r:id="rId10"/>
    <p:sldId id="263" r:id="rId11"/>
    <p:sldId id="268" r:id="rId12"/>
    <p:sldId id="285" r:id="rId13"/>
    <p:sldId id="286" r:id="rId14"/>
    <p:sldId id="287" r:id="rId15"/>
    <p:sldId id="269" r:id="rId16"/>
    <p:sldId id="304" r:id="rId17"/>
    <p:sldId id="288" r:id="rId18"/>
    <p:sldId id="290" r:id="rId19"/>
    <p:sldId id="303" r:id="rId20"/>
    <p:sldId id="291" r:id="rId21"/>
    <p:sldId id="305" r:id="rId22"/>
    <p:sldId id="271" r:id="rId23"/>
    <p:sldId id="292" r:id="rId24"/>
    <p:sldId id="273" r:id="rId25"/>
    <p:sldId id="293" r:id="rId26"/>
    <p:sldId id="274" r:id="rId27"/>
    <p:sldId id="294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44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420D29-BD61-401F-844F-63800D0B48C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9D2ABE9-AEED-4FC1-949C-0E39370B78A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B0300E0-BFBA-4C14-BD43-96E4A6030C20}" type="slidenum">
              <a:rPr lang="en-US" altLang="zh-CN"/>
            </a:fld>
            <a:endParaRPr lang="en-US" altLang="zh-CN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D0A3860-F071-4C31-BF13-4973214FC758}" type="slidenum">
              <a:rPr lang="en-US" altLang="zh-CN" smtClean="0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/>
              <a:t>　　奥里弗</a:t>
            </a:r>
            <a:r>
              <a:rPr lang="en-US" altLang="zh-CN"/>
              <a:t>·</a:t>
            </a:r>
            <a:r>
              <a:rPr lang="zh-CN" altLang="en-US"/>
              <a:t>克伦威尔：</a:t>
            </a:r>
            <a:r>
              <a:rPr lang="en-US" altLang="zh-CN"/>
              <a:t>1640</a:t>
            </a:r>
            <a:r>
              <a:rPr lang="zh-CN" altLang="en-US"/>
              <a:t>年的新国会中，他参加起草了</a:t>
            </a:r>
            <a:r>
              <a:rPr lang="en-US" altLang="zh-CN"/>
              <a:t>《</a:t>
            </a:r>
            <a:r>
              <a:rPr lang="zh-CN" altLang="en-US"/>
              <a:t>大抗议书</a:t>
            </a:r>
            <a:r>
              <a:rPr lang="en-US" altLang="zh-CN"/>
              <a:t>》</a:t>
            </a:r>
            <a:r>
              <a:rPr lang="zh-CN" altLang="en-US"/>
              <a:t>，反对君主专制。</a:t>
            </a:r>
            <a:r>
              <a:rPr lang="en-US" altLang="zh-CN"/>
              <a:t>1642</a:t>
            </a:r>
            <a:r>
              <a:rPr lang="zh-CN" altLang="en-US"/>
              <a:t>年，查理一世掀起内战后，克伦威尔以自己组织的“铁骑军”屡建战功。</a:t>
            </a:r>
            <a:r>
              <a:rPr lang="en-US" altLang="zh-CN"/>
              <a:t>1645</a:t>
            </a:r>
            <a:r>
              <a:rPr lang="zh-CN" altLang="en-US"/>
              <a:t>年，国会授权克伦威尔改组军队，他组成“新模范军”。</a:t>
            </a:r>
            <a:r>
              <a:rPr lang="en-US" altLang="zh-CN"/>
              <a:t>1645</a:t>
            </a:r>
            <a:r>
              <a:rPr lang="zh-CN" altLang="en-US"/>
              <a:t>年</a:t>
            </a:r>
            <a:r>
              <a:rPr lang="en-US" altLang="zh-CN"/>
              <a:t>6</a:t>
            </a:r>
            <a:r>
              <a:rPr lang="zh-CN" altLang="en-US"/>
              <a:t>月的纳西比战役，取得了第一次内战的胜利。</a:t>
            </a:r>
            <a:r>
              <a:rPr lang="en-US" altLang="zh-CN"/>
              <a:t>1648</a:t>
            </a:r>
            <a:r>
              <a:rPr lang="zh-CN" altLang="en-US"/>
              <a:t>年</a:t>
            </a:r>
            <a:r>
              <a:rPr lang="en-US" altLang="zh-CN"/>
              <a:t>8</a:t>
            </a:r>
            <a:r>
              <a:rPr lang="zh-CN" altLang="en-US"/>
              <a:t>月，克伦威尔在普雷斯顿击溃了苏格兰王军；</a:t>
            </a:r>
            <a:r>
              <a:rPr lang="en-US" altLang="zh-CN"/>
              <a:t>9</a:t>
            </a:r>
            <a:r>
              <a:rPr lang="zh-CN" altLang="en-US"/>
              <a:t>月，俘获国王查理一世。内战结束后，他以国会和军队的名义处死国王，宣布废除君主制，成立了共和国。</a:t>
            </a:r>
            <a:r>
              <a:rPr lang="en-US" altLang="zh-CN"/>
              <a:t>1653</a:t>
            </a:r>
            <a:r>
              <a:rPr lang="zh-CN" altLang="en-US"/>
              <a:t>年，克伦威尔驱散旧国会，实行军事独裁，成了英格兰、苏格兰和爱尔兰的“护国主”，一个没有国王头衔的国王。克伦威尔的独裁统治邀起广大群众的反抗，由于政治腐败，又给王党造成阴谋复辟的机会。</a:t>
            </a:r>
            <a:r>
              <a:rPr lang="en-US" altLang="zh-CN"/>
              <a:t>1660</a:t>
            </a:r>
            <a:r>
              <a:rPr lang="zh-CN" altLang="en-US"/>
              <a:t>年，斯图亚特王查理二世复辟。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499F070-9638-4668-B24F-9A341A5DFE38}" type="slidenum">
              <a:rPr lang="en-US" altLang="zh-CN"/>
            </a:fld>
            <a:endParaRPr lang="en-US" altLang="zh-CN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18CC0D1-750D-4A70-83FE-A2465C06EF23}" type="slidenum">
              <a:rPr lang="en-US" altLang="zh-CN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r>
              <a:rPr lang="zh-CN" altLang="en-US"/>
              <a:t>版权所有，盗版必究</a:t>
            </a: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47107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293481-2B8A-444E-9826-6A96845232A0}" type="slidenum">
              <a:rPr lang="en-US" altLang="zh-CN" sz="1200" smtClean="0"/>
            </a:fld>
            <a:endParaRPr lang="en-US" altLang="zh-CN" sz="120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A667519-C4AC-4622-A5A0-0120E92C5BE3}" type="slidenum">
              <a:rPr lang="en-US" altLang="zh-CN" smtClean="0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/>
              <a:t>　　下议院：始自英国的平民院（后改称“下议院”）。之后为许多资本主义国家效仿，但名称各不相同，如美国、日本称“众议院”，法国称“国民议会”，荷兰称“第二院”等。下议院通常按人口比例由选民分选区选举产生，定期改选。下议院一般都享有立法和监督政府、监督财政等权力。尤其在议会制（内阁制）国家，下议院被赋予更多权力。内阁的组成、条约的缔结、财政预算的制定等，均须先经下议院审查和通过。在下议院否决财政预算，或通过对内阁的“不信任案”时，除非解散议会，内阁必须总辞职。</a:t>
            </a:r>
            <a:endParaRPr lang="zh-CN" altLang="en-US"/>
          </a:p>
          <a:p>
            <a:r>
              <a:rPr lang="zh-CN" altLang="en-US"/>
              <a:t>　　上议院：有权否决下议院所通过的法案。议员由间接选举产生或由国家元首制定，任期比下议院议员长，有的终身任职、也有世袭。上议院名称各国叫法不一，如英国叫贵族院，美国、日本叫参议院等。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534CE-3B42-41F7-A434-52E967BE0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C5C06-6990-4F37-B06C-D34BCAE1DC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24F0-8A2C-4FE4-8AF0-85C3D421F0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84528-CA34-449D-BCEA-E21B4DDDF2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82DB9-2F7E-4FFB-9F0B-364E0C282A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E70B-C2E4-44DA-BBE6-77808FBB1F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3B97-22A4-4B58-92D2-C08C2703C5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15654-7E12-4726-B4B8-BB91B000AD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DD6A4-80FC-4D18-B8FC-161073D7D3B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8712-6774-47E7-9EA1-FE7D800EDC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EB7BF-703C-4BDB-B0A2-7E3B540640A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A4B08-906E-4EB4-8642-BC4E70C6B5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8566-544F-499A-B752-9560BC019D7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DF2C4-54AE-4F68-9301-3F57631F9D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29769-33EF-4B3E-8B4E-DF25B60E41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3156B-488A-402E-8CFC-F9188DCE24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BB0EB-B3C2-476F-922F-17ADAEB0804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B48D6-70C2-41D9-8DC0-D4E667B9D1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A42DC-019A-4B1C-9ECE-F4CF72B20AD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B392-6EAA-42EE-A7F2-CFEC6397F4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5F4A1-FF04-4EB8-A4EF-65E7911B1AD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F879-1E01-4198-8192-399CB28D39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240E82-4ED5-48FF-A8E1-9F83799A72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1A4B3F-BBA9-4C8F-ACCF-2084E22A7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3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50f4bfbfbedab64c00e4956f736afc379311e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8352" y="892840"/>
            <a:ext cx="3687445" cy="3776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5649539" y="4756121"/>
            <a:ext cx="15050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手工工场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8836"/>
          <a:stretch>
            <a:fillRect/>
          </a:stretch>
        </p:blipFill>
        <p:spPr>
          <a:xfrm>
            <a:off x="691253" y="702007"/>
            <a:ext cx="3532505" cy="42849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94030" y="4986955"/>
            <a:ext cx="152694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+mn-ea"/>
                <a:ea typeface="+mn-ea"/>
              </a:rPr>
              <a:t>租地农场</a:t>
            </a:r>
            <a:endParaRPr lang="zh-CN" altLang="en-US" sz="2400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-13648" y="-27296"/>
            <a:ext cx="9144000" cy="57147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</a:ln>
          <a:effectLst>
            <a:glow rad="139700">
              <a:srgbClr val="00B0F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12700"/>
          </a:effec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7504" y="5589240"/>
            <a:ext cx="3552598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/>
              <a:t>资本主义萌芽</a:t>
            </a:r>
            <a:endParaRPr lang="zh-CN" altLang="en-US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9-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1000"/>
            <a:ext cx="51339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5234940" y="3976370"/>
            <a:ext cx="381000" cy="431800"/>
            <a:chOff x="4896" y="2928"/>
            <a:chExt cx="288" cy="384"/>
          </a:xfrm>
        </p:grpSpPr>
        <p:sp>
          <p:nvSpPr>
            <p:cNvPr id="1043" name="Line 4"/>
            <p:cNvSpPr>
              <a:spLocks noChangeShapeType="1"/>
            </p:cNvSpPr>
            <p:nvPr/>
          </p:nvSpPr>
          <p:spPr bwMode="auto">
            <a:xfrm>
              <a:off x="4944" y="2928"/>
              <a:ext cx="192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4" name="Line 5"/>
            <p:cNvSpPr>
              <a:spLocks noChangeShapeType="1"/>
            </p:cNvSpPr>
            <p:nvPr/>
          </p:nvSpPr>
          <p:spPr bwMode="auto">
            <a:xfrm flipH="1">
              <a:off x="4896" y="2928"/>
              <a:ext cx="240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5" name="Line 6"/>
            <p:cNvSpPr>
              <a:spLocks noChangeShapeType="1"/>
            </p:cNvSpPr>
            <p:nvPr/>
          </p:nvSpPr>
          <p:spPr bwMode="auto">
            <a:xfrm>
              <a:off x="4896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6" name="Line 7"/>
            <p:cNvSpPr>
              <a:spLocks noChangeShapeType="1"/>
            </p:cNvSpPr>
            <p:nvPr/>
          </p:nvSpPr>
          <p:spPr bwMode="auto">
            <a:xfrm flipV="1">
              <a:off x="5040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425440" y="4874895"/>
            <a:ext cx="385763" cy="433388"/>
            <a:chOff x="4896" y="2928"/>
            <a:chExt cx="288" cy="384"/>
          </a:xfrm>
        </p:grpSpPr>
        <p:sp>
          <p:nvSpPr>
            <p:cNvPr id="1039" name="Line 9"/>
            <p:cNvSpPr>
              <a:spLocks noChangeShapeType="1"/>
            </p:cNvSpPr>
            <p:nvPr/>
          </p:nvSpPr>
          <p:spPr bwMode="auto">
            <a:xfrm>
              <a:off x="4944" y="2928"/>
              <a:ext cx="192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0" name="Line 10"/>
            <p:cNvSpPr>
              <a:spLocks noChangeShapeType="1"/>
            </p:cNvSpPr>
            <p:nvPr/>
          </p:nvSpPr>
          <p:spPr bwMode="auto">
            <a:xfrm flipH="1">
              <a:off x="4896" y="2928"/>
              <a:ext cx="240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1" name="Line 11"/>
            <p:cNvSpPr>
              <a:spLocks noChangeShapeType="1"/>
            </p:cNvSpPr>
            <p:nvPr/>
          </p:nvSpPr>
          <p:spPr bwMode="auto">
            <a:xfrm>
              <a:off x="4896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2" name="Line 12"/>
            <p:cNvSpPr>
              <a:spLocks noChangeShapeType="1"/>
            </p:cNvSpPr>
            <p:nvPr/>
          </p:nvSpPr>
          <p:spPr bwMode="auto">
            <a:xfrm flipV="1">
              <a:off x="5040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1030" name="Text Box 13"/>
          <p:cNvSpPr txBox="1">
            <a:spLocks noChangeArrowheads="1"/>
          </p:cNvSpPr>
          <p:nvPr/>
        </p:nvSpPr>
        <p:spPr bwMode="auto">
          <a:xfrm>
            <a:off x="375761" y="0"/>
            <a:ext cx="7386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+mn-ea"/>
                <a:ea typeface="+mn-ea"/>
              </a:rPr>
              <a:t>英国资产阶级革命形势图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84686" name="AutoShape 14"/>
          <p:cNvSpPr>
            <a:spLocks noChangeArrowheads="1"/>
          </p:cNvSpPr>
          <p:nvPr/>
        </p:nvSpPr>
        <p:spPr bwMode="auto">
          <a:xfrm>
            <a:off x="3904764" y="1562418"/>
            <a:ext cx="2047308" cy="1223962"/>
          </a:xfrm>
          <a:prstGeom prst="wedgeRectCallout">
            <a:avLst>
              <a:gd name="adj1" fmla="val 35535"/>
              <a:gd name="adj2" fmla="val 130051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CC3300"/>
                </a:solidFill>
                <a:latin typeface="+mn-ea"/>
                <a:ea typeface="+mn-ea"/>
              </a:rPr>
              <a:t>马斯顿荒原战役</a:t>
            </a:r>
            <a:endParaRPr lang="zh-CN" altLang="en-US" sz="2800">
              <a:solidFill>
                <a:srgbClr val="CC3300"/>
              </a:solidFill>
              <a:latin typeface="+mn-ea"/>
              <a:ea typeface="+mn-ea"/>
            </a:endParaRPr>
          </a:p>
        </p:txBody>
      </p:sp>
      <p:sp>
        <p:nvSpPr>
          <p:cNvPr id="284687" name="AutoShape 15"/>
          <p:cNvSpPr>
            <a:spLocks noChangeArrowheads="1"/>
          </p:cNvSpPr>
          <p:nvPr/>
        </p:nvSpPr>
        <p:spPr bwMode="auto">
          <a:xfrm>
            <a:off x="6582093" y="5308284"/>
            <a:ext cx="2447925" cy="865187"/>
          </a:xfrm>
          <a:prstGeom prst="wedgeRectCallout">
            <a:avLst>
              <a:gd name="adj1" fmla="val -84370"/>
              <a:gd name="adj2" fmla="val -74222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>
                <a:solidFill>
                  <a:srgbClr val="CC3300"/>
                </a:solidFill>
                <a:latin typeface="+mn-ea"/>
                <a:ea typeface="+mn-ea"/>
              </a:rPr>
              <a:t>纳西比战役</a:t>
            </a:r>
            <a:endParaRPr lang="zh-CN" altLang="en-US" sz="3200">
              <a:solidFill>
                <a:srgbClr val="CC3300"/>
              </a:solidFill>
              <a:latin typeface="+mn-ea"/>
              <a:ea typeface="+mn-ea"/>
            </a:endParaRPr>
          </a:p>
        </p:txBody>
      </p:sp>
      <p:grpSp>
        <p:nvGrpSpPr>
          <p:cNvPr id="4" name="Group 17"/>
          <p:cNvGrpSpPr/>
          <p:nvPr/>
        </p:nvGrpSpPr>
        <p:grpSpPr bwMode="auto">
          <a:xfrm>
            <a:off x="307133" y="2598543"/>
            <a:ext cx="3941397" cy="3575050"/>
            <a:chOff x="77" y="1961"/>
            <a:chExt cx="2809" cy="2252"/>
          </a:xfrm>
        </p:grpSpPr>
        <p:pic>
          <p:nvPicPr>
            <p:cNvPr id="1037" name="Picture 18" descr="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" y="1961"/>
              <a:ext cx="1245" cy="1573"/>
            </a:xfrm>
            <a:prstGeom prst="rect">
              <a:avLst/>
            </a:prstGeom>
            <a:noFill/>
            <a:ln w="9525">
              <a:solidFill>
                <a:srgbClr val="0066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8" name="Text Box 19"/>
            <p:cNvSpPr txBox="1">
              <a:spLocks noChangeArrowheads="1"/>
            </p:cNvSpPr>
            <p:nvPr/>
          </p:nvSpPr>
          <p:spPr bwMode="auto">
            <a:xfrm>
              <a:off x="77" y="3225"/>
              <a:ext cx="2809" cy="9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800">
                  <a:solidFill>
                    <a:srgbClr val="0000FF"/>
                  </a:solidFill>
                  <a:latin typeface="+mn-ea"/>
                  <a:ea typeface="+mn-ea"/>
                </a:rPr>
                <a:t>革命领导人：</a:t>
              </a:r>
              <a:endParaRPr lang="zh-CN" altLang="en-US" sz="4800">
                <a:solidFill>
                  <a:srgbClr val="0000FF"/>
                </a:solidFill>
                <a:latin typeface="+mn-ea"/>
                <a:ea typeface="+mn-ea"/>
              </a:endParaRPr>
            </a:p>
            <a:p>
              <a:pPr algn="ctr"/>
              <a:r>
                <a:rPr lang="zh-CN" altLang="en-US" sz="4800">
                  <a:solidFill>
                    <a:srgbClr val="0000FF"/>
                  </a:solidFill>
                  <a:latin typeface="+mn-ea"/>
                  <a:ea typeface="+mn-ea"/>
                </a:rPr>
                <a:t>克伦威尔</a:t>
              </a:r>
              <a:endParaRPr lang="zh-CN" altLang="en-US" sz="480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14343" name="Picture 8" descr="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965" y="381000"/>
            <a:ext cx="2202180" cy="280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爆炸形 1 5"/>
          <p:cNvSpPr/>
          <p:nvPr/>
        </p:nvSpPr>
        <p:spPr>
          <a:xfrm>
            <a:off x="1331595" y="1341120"/>
            <a:ext cx="2592070" cy="208788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0415" y="178562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胜</a:t>
            </a:r>
            <a:endParaRPr lang="zh-CN" altLang="en-US" sz="7200" b="1">
              <a:ln w="50800" cmpd="thickThin">
                <a:solidFill>
                  <a:srgbClr val="5B9BD5">
                    <a:lumMod val="75000"/>
                  </a:srgb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6510655" y="2016760"/>
            <a:ext cx="2592070" cy="2087880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6145" y="246126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败</a:t>
            </a:r>
            <a:endParaRPr lang="zh-CN" altLang="en-US" sz="72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4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4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7000"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7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7000"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86" grpId="0" bldLvl="0" animBg="1" autoUpdateAnimBg="0"/>
      <p:bldP spid="284687" grpId="0" bldLvl="0" animBg="1" autoUpdateAnimBg="0"/>
      <p:bldP spid="7" grpId="0"/>
      <p:bldP spid="6" grpId="0" animBg="1"/>
      <p:bldP spid="8" grpId="0" bldLvl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处死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0" y="56271"/>
            <a:ext cx="9061891" cy="6717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62774" y="4869160"/>
            <a:ext cx="7795021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10000"/>
              </a:spcBef>
              <a:defRPr/>
            </a:pP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1649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年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月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30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日，查理一世被处死，其意义在于否定了君权神授。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308817" y="2951647"/>
          <a:ext cx="4884741" cy="3517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BMP 图象" r:id="rId1" imgW="5553710" imgH="3862070" progId="Paint.Picture">
                  <p:embed/>
                </p:oleObj>
              </mc:Choice>
              <mc:Fallback>
                <p:oleObj name="BMP 图象" r:id="rId1" imgW="5553710" imgH="3862070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817" y="2951647"/>
                        <a:ext cx="4884741" cy="3517424"/>
                      </a:xfrm>
                      <a:prstGeom prst="rect">
                        <a:avLst/>
                      </a:prstGeom>
                      <a:noFill/>
                      <a:ln w="57150" cmpd="thinThick">
                        <a:solidFill>
                          <a:srgbClr val="CC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/>
          <p:cNvGrpSpPr/>
          <p:nvPr/>
        </p:nvGrpSpPr>
        <p:grpSpPr bwMode="auto">
          <a:xfrm>
            <a:off x="5831403" y="2859921"/>
            <a:ext cx="3162424" cy="3609150"/>
            <a:chOff x="1791" y="527"/>
            <a:chExt cx="2863" cy="3221"/>
          </a:xfrm>
        </p:grpSpPr>
        <p:pic>
          <p:nvPicPr>
            <p:cNvPr id="5125" name="Picture 5" descr="圆形镜框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527"/>
              <a:ext cx="2863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" y="1053"/>
              <a:ext cx="2004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304768" y="627683"/>
            <a:ext cx="8689059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+mn-ea"/>
              </a:rPr>
              <a:t> </a:t>
            </a:r>
            <a:r>
              <a:rPr lang="en-US" altLang="zh-CN" sz="3200" dirty="0">
                <a:latin typeface="+mn-ea"/>
              </a:rPr>
              <a:t>1653</a:t>
            </a:r>
            <a:r>
              <a:rPr lang="zh-CN" altLang="en-US" sz="3200" dirty="0">
                <a:latin typeface="+mn-ea"/>
              </a:rPr>
              <a:t>年，克伦威尔驱散议会，实行军事独裁，成了“护国主”，一个没有国王头衔的国王。克伦威尔的独裁统治激起广大群众的反抗，由于政治腐败，又给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王党</a:t>
            </a:r>
            <a:r>
              <a:rPr lang="zh-CN" altLang="en-US" sz="3200" dirty="0">
                <a:latin typeface="+mn-ea"/>
              </a:rPr>
              <a:t>造成阴谋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复辟</a:t>
            </a:r>
            <a:r>
              <a:rPr lang="zh-CN" altLang="en-US" sz="3200" dirty="0">
                <a:latin typeface="+mn-ea"/>
              </a:rPr>
              <a:t>的机会。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53350" y="139641"/>
            <a:ext cx="2304256" cy="70788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</a:rPr>
              <a:t>复辟阶段</a:t>
            </a:r>
            <a:endParaRPr lang="zh-CN" altLang="en-US" sz="4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16387" name="Picture 5" descr="200752318515493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"/>
          <a:stretch>
            <a:fillRect/>
          </a:stretch>
        </p:blipFill>
        <p:spPr bwMode="auto">
          <a:xfrm>
            <a:off x="801422" y="1073359"/>
            <a:ext cx="3312368" cy="34462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1737526" y="4591900"/>
            <a:ext cx="14401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查理二世</a:t>
            </a:r>
            <a:endParaRPr kumimoji="1"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6389" name="Picture 7" descr="2007523185323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"/>
          <a:stretch>
            <a:fillRect/>
          </a:stretch>
        </p:blipFill>
        <p:spPr bwMode="auto">
          <a:xfrm>
            <a:off x="5220072" y="260648"/>
            <a:ext cx="3385630" cy="369394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6048419" y="4080220"/>
            <a:ext cx="17289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詹姆士二世</a:t>
            </a:r>
            <a:endParaRPr kumimoji="1"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79512" y="5085184"/>
            <a:ext cx="8784976" cy="11734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1" lang="en-US" altLang="zh-CN" sz="3200" dirty="0">
                <a:latin typeface="宋体" panose="02010600030101010101" pitchFamily="2" charset="-122"/>
              </a:rPr>
              <a:t>1660</a:t>
            </a:r>
            <a:r>
              <a:rPr kumimoji="1" lang="zh-CN" altLang="en-US" sz="3200" dirty="0">
                <a:latin typeface="宋体" panose="02010600030101010101" pitchFamily="2" charset="-122"/>
              </a:rPr>
              <a:t>年</a:t>
            </a:r>
            <a:r>
              <a:rPr kumimoji="1" lang="en-US" altLang="zh-CN" sz="3200" dirty="0">
                <a:latin typeface="宋体" panose="02010600030101010101" pitchFamily="2" charset="-122"/>
              </a:rPr>
              <a:t>5</a:t>
            </a:r>
            <a:r>
              <a:rPr kumimoji="1" lang="zh-CN" altLang="en-US" sz="3200" dirty="0">
                <a:latin typeface="宋体" panose="02010600030101010101" pitchFamily="2" charset="-122"/>
              </a:rPr>
              <a:t>月</a:t>
            </a:r>
            <a:r>
              <a:rPr kumimoji="1" lang="en-US" altLang="zh-CN" sz="3200" dirty="0">
                <a:latin typeface="宋体" panose="02010600030101010101" pitchFamily="2" charset="-122"/>
              </a:rPr>
              <a:t>26</a:t>
            </a:r>
            <a:r>
              <a:rPr kumimoji="1" lang="zh-CN" altLang="en-US" sz="3200" dirty="0">
                <a:latin typeface="宋体" panose="02010600030101010101" pitchFamily="2" charset="-122"/>
              </a:rPr>
              <a:t>日，查理二世回到英国，继承王位，斯图亚特王朝复辟。</a:t>
            </a:r>
            <a:endParaRPr kumimoji="1"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16388" grpId="0"/>
      <p:bldP spid="16390" grpId="0"/>
      <p:bldP spid="348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81643" y="772160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詹姆士一世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1195" y="2072640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查理一世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1195" y="3279140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查理二世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8603" y="4526915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詹姆士二世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8603" y="5566410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玛丽、威廉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195" y="1260475"/>
            <a:ext cx="751205" cy="439991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4000"/>
              <a:t>英国国王顺序：</a:t>
            </a:r>
            <a:endParaRPr lang="zh-CN" altLang="en-US" sz="400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4060825" y="1417320"/>
            <a:ext cx="6985" cy="4991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2"/>
          </p:cNvCxnSpPr>
          <p:nvPr/>
        </p:nvCxnSpPr>
        <p:spPr>
          <a:xfrm flipH="1">
            <a:off x="4027805" y="5172075"/>
            <a:ext cx="635" cy="3943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067810" y="3932555"/>
            <a:ext cx="0" cy="43116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4060825" y="2717800"/>
            <a:ext cx="0" cy="47752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67325" y="141732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父子</a:t>
            </a:r>
            <a:endParaRPr lang="zh-CN" altLang="en-US" sz="4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67325" y="2633980"/>
            <a:ext cx="11042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父子</a:t>
            </a:r>
            <a:endParaRPr lang="zh-CN" altLang="en-US" sz="3600"/>
          </a:p>
        </p:txBody>
      </p:sp>
      <p:sp>
        <p:nvSpPr>
          <p:cNvPr id="14" name="文本框 13"/>
          <p:cNvSpPr txBox="1"/>
          <p:nvPr/>
        </p:nvSpPr>
        <p:spPr>
          <a:xfrm>
            <a:off x="5267325" y="382587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兄弟</a:t>
            </a:r>
            <a:endParaRPr lang="zh-CN" altLang="en-US" sz="3600"/>
          </a:p>
        </p:txBody>
      </p:sp>
      <p:sp>
        <p:nvSpPr>
          <p:cNvPr id="15" name="文本框 14"/>
          <p:cNvSpPr txBox="1"/>
          <p:nvPr/>
        </p:nvSpPr>
        <p:spPr>
          <a:xfrm>
            <a:off x="5267325" y="504698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父女</a:t>
            </a:r>
            <a:endParaRPr lang="zh-CN" altLang="en-US" sz="36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884680" y="2417445"/>
            <a:ext cx="736600" cy="2369185"/>
          </a:xfrm>
          <a:custGeom>
            <a:avLst/>
            <a:gdLst>
              <a:gd name="connisteX0" fmla="*/ 736600 w 736600"/>
              <a:gd name="connsiteY0" fmla="*/ 43180 h 2369185"/>
              <a:gd name="connisteX1" fmla="*/ 650240 w 736600"/>
              <a:gd name="connsiteY1" fmla="*/ 28575 h 2369185"/>
              <a:gd name="connisteX2" fmla="*/ 563245 w 736600"/>
              <a:gd name="connsiteY2" fmla="*/ 28575 h 2369185"/>
              <a:gd name="connisteX3" fmla="*/ 491490 w 736600"/>
              <a:gd name="connsiteY3" fmla="*/ 28575 h 2369185"/>
              <a:gd name="connisteX4" fmla="*/ 130175 w 736600"/>
              <a:gd name="connsiteY4" fmla="*/ 0 h 2369185"/>
              <a:gd name="connisteX5" fmla="*/ 0 w 736600"/>
              <a:gd name="connsiteY5" fmla="*/ 2354580 h 2369185"/>
              <a:gd name="connisteX6" fmla="*/ 303530 w 736600"/>
              <a:gd name="connsiteY6" fmla="*/ 2369185 h 2369185"/>
              <a:gd name="connisteX7" fmla="*/ 346710 w 736600"/>
              <a:gd name="connsiteY7" fmla="*/ 2369185 h 2369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736600" h="2369185">
                <a:moveTo>
                  <a:pt x="736600" y="43180"/>
                </a:moveTo>
                <a:lnTo>
                  <a:pt x="650240" y="28575"/>
                </a:lnTo>
                <a:lnTo>
                  <a:pt x="563245" y="28575"/>
                </a:lnTo>
                <a:lnTo>
                  <a:pt x="491490" y="28575"/>
                </a:lnTo>
                <a:lnTo>
                  <a:pt x="130175" y="0"/>
                </a:lnTo>
                <a:lnTo>
                  <a:pt x="0" y="2354580"/>
                </a:lnTo>
                <a:lnTo>
                  <a:pt x="303530" y="2369185"/>
                </a:lnTo>
                <a:lnTo>
                  <a:pt x="346710" y="236918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48435" y="341757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父子</a:t>
            </a:r>
            <a:endParaRPr lang="zh-CN" altLang="en-US" sz="36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1285" y="3079115"/>
            <a:ext cx="2522220" cy="132207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p>
            <a:r>
              <a:rPr kumimoji="1" lang="zh-CN" altLang="en-US" sz="4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詹查查詹</a:t>
            </a:r>
            <a:endParaRPr kumimoji="1" lang="zh-CN" altLang="en-US" sz="40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r>
              <a:rPr kumimoji="1" lang="zh-CN" altLang="en-US" sz="4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一一二二</a:t>
            </a:r>
            <a:endParaRPr kumimoji="1" lang="zh-CN" altLang="en-US" sz="40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2" grpId="0"/>
      <p:bldP spid="13" grpId="0"/>
      <p:bldP spid="14" grpId="0"/>
      <p:bldP spid="15" grpId="0"/>
      <p:bldP spid="18" grpId="0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玛丽与威廉 (1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0" y="6965"/>
            <a:ext cx="9144000" cy="20621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1688</a:t>
            </a:r>
            <a:r>
              <a:rPr lang="zh-CN" altLang="en-US" dirty="0">
                <a:latin typeface="宋体" panose="02010600030101010101" pitchFamily="2" charset="-122"/>
              </a:rPr>
              <a:t>年，英国议会邀请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玛丽</a:t>
            </a:r>
            <a:r>
              <a:rPr lang="zh-CN" altLang="en-US" dirty="0">
                <a:latin typeface="宋体" panose="02010600030101010101" pitchFamily="2" charset="-122"/>
              </a:rPr>
              <a:t>公主与荷兰执政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威廉</a:t>
            </a:r>
            <a:r>
              <a:rPr lang="zh-CN" altLang="en-US" dirty="0">
                <a:latin typeface="宋体" panose="02010600030101010101" pitchFamily="2" charset="-122"/>
              </a:rPr>
              <a:t>即位，共同统治英国，并驱逐了詹姆士二世。资产阶级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保留了国王</a:t>
            </a:r>
            <a:r>
              <a:rPr lang="zh-CN" altLang="en-US" dirty="0">
                <a:latin typeface="宋体" panose="02010600030101010101" pitchFamily="2" charset="-122"/>
              </a:rPr>
              <a:t>，以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妥协的方式</a:t>
            </a:r>
            <a:r>
              <a:rPr lang="zh-CN" altLang="en-US" dirty="0">
                <a:latin typeface="宋体" panose="02010600030101010101" pitchFamily="2" charset="-122"/>
              </a:rPr>
              <a:t>确立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民主制</a:t>
            </a:r>
            <a:r>
              <a:rPr lang="zh-CN" altLang="en-US" dirty="0">
                <a:latin typeface="宋体" panose="02010600030101010101" pitchFamily="2" charset="-122"/>
              </a:rPr>
              <a:t>，这场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不流血</a:t>
            </a:r>
            <a:r>
              <a:rPr lang="zh-CN" altLang="en-US" dirty="0">
                <a:latin typeface="宋体" panose="02010600030101010101" pitchFamily="2" charset="-122"/>
              </a:rPr>
              <a:t>的革命被称为</a:t>
            </a:r>
            <a:r>
              <a:rPr lang="en-US" altLang="zh-CN" dirty="0">
                <a:latin typeface="宋体" panose="02010600030101010101" pitchFamily="2" charset="-122"/>
              </a:rPr>
              <a:t>“</a:t>
            </a:r>
            <a:r>
              <a:rPr lang="zh-CN" altLang="en-US" u="sng" dirty="0">
                <a:solidFill>
                  <a:srgbClr val="FF0000"/>
                </a:solidFill>
                <a:latin typeface="宋体" panose="02010600030101010101" pitchFamily="2" charset="-122"/>
              </a:rPr>
              <a:t>光荣革命</a:t>
            </a:r>
            <a:r>
              <a:rPr lang="en-US" altLang="zh-CN" dirty="0">
                <a:latin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1996" y="3694122"/>
            <a:ext cx="5770880" cy="14452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“</a:t>
            </a:r>
            <a:r>
              <a:rPr lang="zh-CN" altLang="en-US" sz="4400" dirty="0">
                <a:solidFill>
                  <a:srgbClr val="FF0000"/>
                </a:solidFill>
              </a:rPr>
              <a:t>光荣革命</a:t>
            </a:r>
            <a:r>
              <a:rPr lang="en-US" altLang="zh-CN" sz="4400" dirty="0">
                <a:solidFill>
                  <a:srgbClr val="FF0000"/>
                </a:solidFill>
              </a:rPr>
              <a:t>”</a:t>
            </a:r>
            <a:r>
              <a:rPr lang="zh-CN" altLang="en-US" sz="4400" dirty="0">
                <a:solidFill>
                  <a:srgbClr val="FF0000"/>
                </a:solidFill>
              </a:rPr>
              <a:t>标志着：</a:t>
            </a:r>
            <a:endParaRPr lang="zh-CN" altLang="en-US" sz="4400" dirty="0">
              <a:solidFill>
                <a:srgbClr val="FF0000"/>
              </a:solidFill>
            </a:endParaRPr>
          </a:p>
          <a:p>
            <a:r>
              <a:rPr lang="zh-CN" altLang="en-US" sz="4400" dirty="0">
                <a:solidFill>
                  <a:srgbClr val="FF0000"/>
                </a:solidFill>
              </a:rPr>
              <a:t>英国资产阶级革命完成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4" name="Group 17"/>
          <p:cNvGrpSpPr/>
          <p:nvPr/>
        </p:nvGrpSpPr>
        <p:grpSpPr bwMode="auto">
          <a:xfrm>
            <a:off x="1116013" y="2924175"/>
            <a:ext cx="0" cy="3657600"/>
            <a:chOff x="528" y="1824"/>
            <a:chExt cx="0" cy="2304"/>
          </a:xfrm>
        </p:grpSpPr>
        <p:sp>
          <p:nvSpPr>
            <p:cNvPr id="6173" name="Line 18"/>
            <p:cNvSpPr>
              <a:spLocks noChangeShapeType="1"/>
            </p:cNvSpPr>
            <p:nvPr/>
          </p:nvSpPr>
          <p:spPr bwMode="auto">
            <a:xfrm>
              <a:off x="528" y="3072"/>
              <a:ext cx="0" cy="1056"/>
            </a:xfrm>
            <a:prstGeom prst="line">
              <a:avLst/>
            </a:prstGeom>
            <a:noFill/>
            <a:ln w="73025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174" name="Line 19"/>
            <p:cNvSpPr>
              <a:spLocks noChangeShapeType="1"/>
            </p:cNvSpPr>
            <p:nvPr/>
          </p:nvSpPr>
          <p:spPr bwMode="auto">
            <a:xfrm flipV="1">
              <a:off x="528" y="1824"/>
              <a:ext cx="0" cy="1248"/>
            </a:xfrm>
            <a:prstGeom prst="line">
              <a:avLst/>
            </a:prstGeom>
            <a:noFill/>
            <a:ln w="73025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" name="Group 3"/>
          <p:cNvGrpSpPr/>
          <p:nvPr/>
        </p:nvGrpSpPr>
        <p:grpSpPr bwMode="auto">
          <a:xfrm>
            <a:off x="551974" y="609898"/>
            <a:ext cx="7799388" cy="1352550"/>
            <a:chOff x="192" y="401"/>
            <a:chExt cx="4913" cy="852"/>
          </a:xfrm>
        </p:grpSpPr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946" y="401"/>
              <a:ext cx="843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3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rPr>
                <a:t>议会 </a:t>
              </a:r>
              <a:endPara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533" name="Text Box 5"/>
            <p:cNvSpPr txBox="1">
              <a:spLocks noChangeArrowheads="1"/>
            </p:cNvSpPr>
            <p:nvPr/>
          </p:nvSpPr>
          <p:spPr bwMode="auto">
            <a:xfrm>
              <a:off x="4070" y="413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3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rPr>
                <a:t>王权</a:t>
              </a:r>
              <a:endPara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77" name="Rectangle 6"/>
            <p:cNvSpPr>
              <a:spLocks noChangeArrowheads="1"/>
            </p:cNvSpPr>
            <p:nvPr/>
          </p:nvSpPr>
          <p:spPr bwMode="auto">
            <a:xfrm>
              <a:off x="192" y="821"/>
              <a:ext cx="2352" cy="4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>
                  <a:solidFill>
                    <a:srgbClr val="0000FF"/>
                  </a:solidFill>
                  <a:latin typeface="+mn-ea"/>
                  <a:ea typeface="+mn-ea"/>
                </a:rPr>
                <a:t>资产阶级和新贵族</a:t>
              </a:r>
              <a:endParaRPr lang="zh-CN" altLang="en-US" sz="360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  <p:sp>
          <p:nvSpPr>
            <p:cNvPr id="6178" name="Rectangle 7"/>
            <p:cNvSpPr>
              <a:spLocks noChangeArrowheads="1"/>
            </p:cNvSpPr>
            <p:nvPr/>
          </p:nvSpPr>
          <p:spPr bwMode="auto">
            <a:xfrm>
              <a:off x="3733" y="812"/>
              <a:ext cx="1372" cy="4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rgbClr val="0000FF"/>
                  </a:solidFill>
                  <a:latin typeface="+mn-ea"/>
                  <a:ea typeface="+mn-ea"/>
                </a:rPr>
                <a:t>封建势力</a:t>
              </a:r>
              <a:endParaRPr lang="zh-CN" altLang="en-US" sz="3600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  <p:sp>
          <p:nvSpPr>
            <p:cNvPr id="6179" name="AutoShape 8"/>
            <p:cNvSpPr>
              <a:spLocks noChangeArrowheads="1"/>
            </p:cNvSpPr>
            <p:nvPr/>
          </p:nvSpPr>
          <p:spPr bwMode="auto">
            <a:xfrm>
              <a:off x="2778" y="886"/>
              <a:ext cx="720" cy="288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3600" dirty="0">
                <a:latin typeface="+mn-ea"/>
                <a:ea typeface="+mn-ea"/>
              </a:endParaRPr>
            </a:p>
          </p:txBody>
        </p:sp>
      </p:grpSp>
      <p:sp>
        <p:nvSpPr>
          <p:cNvPr id="6147" name="Line 9"/>
          <p:cNvSpPr>
            <a:spLocks noChangeShapeType="1"/>
          </p:cNvSpPr>
          <p:nvPr/>
        </p:nvSpPr>
        <p:spPr bwMode="auto">
          <a:xfrm>
            <a:off x="0" y="4876800"/>
            <a:ext cx="8839200" cy="0"/>
          </a:xfrm>
          <a:prstGeom prst="line">
            <a:avLst/>
          </a:prstGeom>
          <a:noFill/>
          <a:ln w="7937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latin typeface="+mn-ea"/>
              <a:ea typeface="+mn-ea"/>
            </a:endParaRP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8031163" y="4876800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+mn-ea"/>
                <a:ea typeface="+mn-ea"/>
              </a:rPr>
              <a:t>时间 </a:t>
            </a:r>
            <a:endParaRPr lang="zh-CN" altLang="en-US" sz="18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149" name="Text Box 12"/>
          <p:cNvSpPr txBox="1">
            <a:spLocks noChangeArrowheads="1"/>
          </p:cNvSpPr>
          <p:nvPr/>
        </p:nvSpPr>
        <p:spPr bwMode="auto">
          <a:xfrm>
            <a:off x="1219200" y="4994275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1640 </a:t>
            </a:r>
            <a:endParaRPr lang="en-US" altLang="zh-CN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150" name="Text Box 13"/>
          <p:cNvSpPr txBox="1">
            <a:spLocks noChangeArrowheads="1"/>
          </p:cNvSpPr>
          <p:nvPr/>
        </p:nvSpPr>
        <p:spPr bwMode="auto">
          <a:xfrm>
            <a:off x="1342882" y="2823190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1649 </a:t>
            </a:r>
            <a:endParaRPr lang="en-US" altLang="zh-CN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152" name="Text Box 15"/>
          <p:cNvSpPr txBox="1">
            <a:spLocks noChangeArrowheads="1"/>
          </p:cNvSpPr>
          <p:nvPr/>
        </p:nvSpPr>
        <p:spPr bwMode="auto">
          <a:xfrm>
            <a:off x="4859401" y="6168558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1660 </a:t>
            </a:r>
            <a:endParaRPr lang="en-US" altLang="zh-CN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153" name="Text Box 16"/>
          <p:cNvSpPr txBox="1">
            <a:spLocks noChangeArrowheads="1"/>
          </p:cNvSpPr>
          <p:nvPr/>
        </p:nvSpPr>
        <p:spPr bwMode="auto">
          <a:xfrm>
            <a:off x="7906124" y="3108653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1688 </a:t>
            </a:r>
            <a:endParaRPr lang="en-US" altLang="zh-CN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52728" y="3123681"/>
            <a:ext cx="913471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民主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52728" y="5874078"/>
            <a:ext cx="913471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专制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157" name="Freeform 22"/>
          <p:cNvSpPr>
            <a:spLocks noChangeArrowheads="1"/>
          </p:cNvSpPr>
          <p:nvPr/>
        </p:nvSpPr>
        <p:spPr bwMode="auto">
          <a:xfrm>
            <a:off x="1178113" y="2991316"/>
            <a:ext cx="6665912" cy="3548062"/>
          </a:xfrm>
          <a:custGeom>
            <a:avLst/>
            <a:gdLst>
              <a:gd name="T0" fmla="*/ 0 w 3792"/>
              <a:gd name="T1" fmla="*/ 2147483646 h 2024"/>
              <a:gd name="T2" fmla="*/ 2147483646 w 3792"/>
              <a:gd name="T3" fmla="*/ 2147483646 h 2024"/>
              <a:gd name="T4" fmla="*/ 2147483646 w 3792"/>
              <a:gd name="T5" fmla="*/ 2147483646 h 2024"/>
              <a:gd name="T6" fmla="*/ 2147483646 w 3792"/>
              <a:gd name="T7" fmla="*/ 2147483646 h 2024"/>
              <a:gd name="T8" fmla="*/ 2147483646 w 3792"/>
              <a:gd name="T9" fmla="*/ 2147483646 h 20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92"/>
              <a:gd name="T16" fmla="*/ 0 h 2024"/>
              <a:gd name="T17" fmla="*/ 3792 w 3792"/>
              <a:gd name="T18" fmla="*/ 2024 h 20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92" h="2024">
                <a:moveTo>
                  <a:pt x="0" y="1016"/>
                </a:moveTo>
                <a:cubicBezTo>
                  <a:pt x="232" y="508"/>
                  <a:pt x="464" y="0"/>
                  <a:pt x="768" y="56"/>
                </a:cubicBezTo>
                <a:cubicBezTo>
                  <a:pt x="1072" y="112"/>
                  <a:pt x="1480" y="1056"/>
                  <a:pt x="1824" y="1352"/>
                </a:cubicBezTo>
                <a:cubicBezTo>
                  <a:pt x="2168" y="1648"/>
                  <a:pt x="2504" y="2024"/>
                  <a:pt x="2832" y="1832"/>
                </a:cubicBezTo>
                <a:cubicBezTo>
                  <a:pt x="3160" y="1640"/>
                  <a:pt x="3632" y="472"/>
                  <a:pt x="3792" y="200"/>
                </a:cubicBezTo>
              </a:path>
            </a:pathLst>
          </a:custGeom>
          <a:noFill/>
          <a:ln w="73025">
            <a:solidFill>
              <a:srgbClr val="3399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6000839" y="5753059"/>
            <a:ext cx="1455737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400">
                <a:latin typeface="+mn-ea"/>
                <a:ea typeface="+mn-ea"/>
              </a:rPr>
              <a:t>斯图亚特王朝复辟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1343217" y="5514688"/>
            <a:ext cx="1493837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革命爆发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6330950" y="2716155"/>
            <a:ext cx="14097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光荣革命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6161" name="Oval 26"/>
          <p:cNvSpPr>
            <a:spLocks noChangeArrowheads="1"/>
          </p:cNvSpPr>
          <p:nvPr/>
        </p:nvSpPr>
        <p:spPr bwMode="auto">
          <a:xfrm>
            <a:off x="990600" y="47244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551788" y="2094528"/>
            <a:ext cx="1871663" cy="8299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处死国王</a:t>
            </a:r>
            <a:endParaRPr lang="zh-CN" altLang="en-US" sz="2400">
              <a:latin typeface="+mn-ea"/>
              <a:ea typeface="+mn-ea"/>
            </a:endParaRPr>
          </a:p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查理一世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6165" name="Oval 30"/>
          <p:cNvSpPr>
            <a:spLocks noChangeArrowheads="1"/>
          </p:cNvSpPr>
          <p:nvPr/>
        </p:nvSpPr>
        <p:spPr bwMode="auto">
          <a:xfrm>
            <a:off x="7740650" y="3176242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66" name="Oval 31"/>
          <p:cNvSpPr>
            <a:spLocks noChangeArrowheads="1"/>
          </p:cNvSpPr>
          <p:nvPr/>
        </p:nvSpPr>
        <p:spPr bwMode="auto">
          <a:xfrm>
            <a:off x="5661819" y="6160309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67" name="Oval 11"/>
          <p:cNvSpPr>
            <a:spLocks noChangeArrowheads="1"/>
          </p:cNvSpPr>
          <p:nvPr/>
        </p:nvSpPr>
        <p:spPr bwMode="auto">
          <a:xfrm>
            <a:off x="2164664" y="2991635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22562" name="Text Box 34"/>
          <p:cNvSpPr txBox="1">
            <a:spLocks noChangeArrowheads="1"/>
          </p:cNvSpPr>
          <p:nvPr/>
        </p:nvSpPr>
        <p:spPr bwMode="auto">
          <a:xfrm>
            <a:off x="21272" y="23416"/>
            <a:ext cx="788030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英国资产阶级革命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过程</a:t>
            </a:r>
            <a:r>
              <a:rPr lang="zh-CN" altLang="en-US" sz="3600" dirty="0">
                <a:latin typeface="+mn-ea"/>
                <a:ea typeface="+mn-ea"/>
              </a:rPr>
              <a:t>（</a:t>
            </a:r>
            <a:r>
              <a:rPr lang="en-US" altLang="zh-CN" sz="3600" dirty="0">
                <a:latin typeface="+mn-ea"/>
                <a:ea typeface="+mn-ea"/>
              </a:rPr>
              <a:t>1640—1688</a:t>
            </a:r>
            <a:r>
              <a:rPr lang="zh-CN" altLang="en-US" sz="3600" dirty="0">
                <a:latin typeface="+mn-ea"/>
                <a:ea typeface="+mn-ea"/>
              </a:rPr>
              <a:t>）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6169" name="Oval 35"/>
          <p:cNvSpPr>
            <a:spLocks noChangeArrowheads="1"/>
          </p:cNvSpPr>
          <p:nvPr/>
        </p:nvSpPr>
        <p:spPr bwMode="auto">
          <a:xfrm>
            <a:off x="4305300" y="5289085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70" name="Text Box 36"/>
          <p:cNvSpPr txBox="1">
            <a:spLocks noChangeArrowheads="1"/>
          </p:cNvSpPr>
          <p:nvPr/>
        </p:nvSpPr>
        <p:spPr bwMode="auto">
          <a:xfrm>
            <a:off x="3521441" y="5289085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1653 </a:t>
            </a:r>
            <a:endParaRPr lang="en-US" altLang="zh-CN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2565" name="Text Box 37"/>
          <p:cNvSpPr txBox="1">
            <a:spLocks noChangeArrowheads="1"/>
          </p:cNvSpPr>
          <p:nvPr/>
        </p:nvSpPr>
        <p:spPr bwMode="auto">
          <a:xfrm>
            <a:off x="4511069" y="4490243"/>
            <a:ext cx="1973262" cy="8302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latin typeface="+mn-ea"/>
                <a:ea typeface="+mn-ea"/>
              </a:rPr>
              <a:t>克伦威尔就任“护国主”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3677233" y="2093019"/>
            <a:ext cx="4830445" cy="52197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 dirty="0"/>
              <a:t>前途是光明的，道路是曲折的</a:t>
            </a:r>
            <a:endParaRPr kumimoji="1" lang="zh-CN" altLang="en-US" sz="2800" b="1" dirty="0"/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2607894" y="2991635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3131158" y="2670473"/>
            <a:ext cx="1871663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sym typeface="+mn-ea"/>
              </a:rPr>
              <a:t>建立共和国</a:t>
            </a:r>
            <a:endParaRPr lang="zh-CN" altLang="en-US" sz="240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1" grpId="0" animBg="1"/>
      <p:bldP spid="22552" grpId="0" bldLvl="0" animBg="1"/>
      <p:bldP spid="22553" grpId="0" animBg="1"/>
      <p:bldP spid="22556" grpId="0" bldLvl="0" animBg="1"/>
      <p:bldP spid="22565" grpId="0" animBg="1" build="allAtOnce"/>
      <p:bldP spid="36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0338" name="Rectangle 2"/>
          <p:cNvSpPr>
            <a:spLocks noGrp="1"/>
          </p:cNvSpPr>
          <p:nvPr>
            <p:ph type="body"/>
          </p:nvPr>
        </p:nvSpPr>
        <p:spPr>
          <a:xfrm>
            <a:off x="247650" y="1515110"/>
            <a:ext cx="9296400" cy="4581525"/>
          </a:xfrm>
        </p:spPr>
        <p:txBody>
          <a:bodyPr vert="horz" wrap="square" lIns="91440" tIns="45720" rIns="91440" bIns="45720" anchor="t">
            <a:spAutoFit/>
          </a:bodyPr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宋体" panose="02010600030101010101" pitchFamily="2" charset="-122"/>
              </a:rPr>
              <a:t>查理二世复辟，詹姆士二世倒行逆施。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(   )1688</a:t>
            </a:r>
            <a:r>
              <a:rPr lang="zh-CN" altLang="en-US" sz="2800" b="1" dirty="0">
                <a:latin typeface="宋体" panose="02010600030101010101" pitchFamily="2" charset="-122"/>
              </a:rPr>
              <a:t>年光荣革命。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宋体" panose="02010600030101010101" pitchFamily="2" charset="-122"/>
              </a:rPr>
              <a:t>克伦威尔独揽大权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议会一度被解散。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(   )1649</a:t>
            </a:r>
            <a:r>
              <a:rPr lang="zh-CN" altLang="en-US" sz="2800" b="1" dirty="0">
                <a:latin typeface="宋体" panose="02010600030101010101" pitchFamily="2" charset="-122"/>
              </a:rPr>
              <a:t>年查理一世处死被，英国成立共和国。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(   )1640</a:t>
            </a:r>
            <a:r>
              <a:rPr lang="zh-CN" altLang="en-US" sz="2800" b="1" dirty="0">
                <a:latin typeface="宋体" panose="02010600030101010101" pitchFamily="2" charset="-122"/>
              </a:rPr>
              <a:t>年查理一世召开议会。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(   )</a:t>
            </a:r>
            <a:r>
              <a:rPr lang="zh-CN" altLang="en-US" sz="2600" b="1" dirty="0">
                <a:latin typeface="宋体" panose="02010600030101010101" pitchFamily="2" charset="-122"/>
              </a:rPr>
              <a:t>内战中克伦威尔领导的议会军打败王军取得内战胜利。</a:t>
            </a:r>
            <a:r>
              <a:rPr lang="zh-CN" altLang="en-US" sz="2800" b="1" dirty="0">
                <a:latin typeface="宋体" panose="02010600030101010101" pitchFamily="2" charset="-122"/>
              </a:rPr>
              <a:t>    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70339" name="Text Box 3"/>
          <p:cNvSpPr txBox="1"/>
          <p:nvPr/>
        </p:nvSpPr>
        <p:spPr>
          <a:xfrm>
            <a:off x="542925" y="4904740"/>
            <a:ext cx="381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0340" name="Text Box 4"/>
          <p:cNvSpPr txBox="1"/>
          <p:nvPr/>
        </p:nvSpPr>
        <p:spPr>
          <a:xfrm>
            <a:off x="546418" y="5577523"/>
            <a:ext cx="3968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0341" name="Text Box 5"/>
          <p:cNvSpPr txBox="1"/>
          <p:nvPr/>
        </p:nvSpPr>
        <p:spPr>
          <a:xfrm>
            <a:off x="504825" y="4231958"/>
            <a:ext cx="457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0342" name="Text Box 6"/>
          <p:cNvSpPr txBox="1"/>
          <p:nvPr/>
        </p:nvSpPr>
        <p:spPr>
          <a:xfrm>
            <a:off x="477838" y="3546158"/>
            <a:ext cx="533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0343" name="Text Box 7"/>
          <p:cNvSpPr txBox="1"/>
          <p:nvPr/>
        </p:nvSpPr>
        <p:spPr>
          <a:xfrm>
            <a:off x="519430" y="2369503"/>
            <a:ext cx="533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5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0344" name="Text Box 8"/>
          <p:cNvSpPr txBox="1"/>
          <p:nvPr/>
        </p:nvSpPr>
        <p:spPr>
          <a:xfrm>
            <a:off x="519430" y="301244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6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61" name="Rectangle 10"/>
          <p:cNvSpPr/>
          <p:nvPr/>
        </p:nvSpPr>
        <p:spPr>
          <a:xfrm>
            <a:off x="3429000" y="914400"/>
            <a:ext cx="2933700" cy="677863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anchor="ctr"/>
          <a:p>
            <a:pPr algn="ctr"/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革命的过程</a:t>
            </a: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8" grpId="0"/>
      <p:bldP spid="270339" grpId="0"/>
      <p:bldP spid="270340" grpId="0"/>
      <p:bldP spid="270341" grpId="0"/>
      <p:bldP spid="270342" grpId="0"/>
      <p:bldP spid="270343" grpId="0"/>
      <p:bldP spid="2703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40768"/>
            <a:ext cx="9144000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3200" dirty="0"/>
              <a:t>材料二：光荣革命是英国历史的转折点，从表面上看似乎一切都没有变化，只是换了国王，但实质上</a:t>
            </a:r>
            <a:r>
              <a:rPr lang="zh-CN" altLang="en-US" sz="3200" dirty="0">
                <a:solidFill>
                  <a:srgbClr val="FF0000"/>
                </a:solidFill>
              </a:rPr>
              <a:t>新国王是议会创造出来的，没有议会就没有国王的王位</a:t>
            </a:r>
            <a:r>
              <a:rPr lang="zh-CN" altLang="en-US" sz="3200" dirty="0"/>
              <a:t>，</a:t>
            </a:r>
            <a:r>
              <a:rPr lang="en-US" altLang="zh-CN" sz="3200" dirty="0"/>
              <a:t>……</a:t>
            </a:r>
            <a:r>
              <a:rPr lang="zh-CN" altLang="en-US" sz="3200" dirty="0"/>
              <a:t>既然创造了国王，主权当然在议会了。</a:t>
            </a:r>
            <a:endParaRPr lang="zh-CN" altLang="en-US" sz="3200" dirty="0"/>
          </a:p>
          <a:p>
            <a:pPr algn="just"/>
            <a:r>
              <a:rPr lang="zh-CN" altLang="en-US" sz="3200" dirty="0"/>
              <a:t>                                   </a:t>
            </a:r>
            <a:r>
              <a:rPr lang="en-US" altLang="zh-CN" sz="3200" dirty="0"/>
              <a:t>—</a:t>
            </a:r>
            <a:r>
              <a:rPr lang="zh-CN" altLang="en-US" sz="3200" dirty="0"/>
              <a:t>钱乘旦、许洁明</a:t>
            </a:r>
            <a:r>
              <a:rPr lang="en-US" altLang="zh-CN" sz="3200" dirty="0"/>
              <a:t>《</a:t>
            </a:r>
            <a:r>
              <a:rPr lang="zh-CN" altLang="en-US" sz="3200" dirty="0"/>
              <a:t>英国通史</a:t>
            </a:r>
            <a:r>
              <a:rPr lang="en-US" altLang="zh-CN" sz="3200" dirty="0"/>
              <a:t>》</a:t>
            </a:r>
            <a:endParaRPr lang="en-US" altLang="zh-CN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187624" y="4149080"/>
            <a:ext cx="2088232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/>
              <a:t>君权神授</a:t>
            </a:r>
            <a:endParaRPr lang="zh-CN" altLang="en-US" sz="7200" dirty="0"/>
          </a:p>
        </p:txBody>
      </p:sp>
      <p:sp>
        <p:nvSpPr>
          <p:cNvPr id="4" name="文本框 3"/>
          <p:cNvSpPr txBox="1"/>
          <p:nvPr/>
        </p:nvSpPr>
        <p:spPr>
          <a:xfrm>
            <a:off x="5508104" y="4154158"/>
            <a:ext cx="2088232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/>
              <a:t>君权</a:t>
            </a:r>
            <a:r>
              <a:rPr lang="zh-CN" altLang="en-US" sz="7200" dirty="0">
                <a:solidFill>
                  <a:schemeClr val="tx1"/>
                </a:solidFill>
              </a:rPr>
              <a:t>法</a:t>
            </a:r>
            <a:r>
              <a:rPr lang="zh-CN" altLang="en-US" sz="7200" dirty="0"/>
              <a:t>授</a:t>
            </a:r>
            <a:endParaRPr lang="zh-CN" altLang="en-US" sz="7200" dirty="0"/>
          </a:p>
        </p:txBody>
      </p:sp>
      <p:sp>
        <p:nvSpPr>
          <p:cNvPr id="6" name="箭头: 右 5"/>
          <p:cNvSpPr/>
          <p:nvPr/>
        </p:nvSpPr>
        <p:spPr>
          <a:xfrm>
            <a:off x="3743908" y="4655170"/>
            <a:ext cx="1296144" cy="129614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7675" y="1052195"/>
            <a:ext cx="665162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《权利法案》知识点归纳：</a:t>
            </a:r>
            <a:endParaRPr lang="zh-CN" altLang="en-US" sz="4000"/>
          </a:p>
          <a:p>
            <a:r>
              <a:rPr lang="en-US" altLang="zh-CN" sz="4000"/>
              <a:t>1.</a:t>
            </a:r>
            <a:r>
              <a:rPr lang="zh-CN" altLang="en-US" sz="4000"/>
              <a:t>发表时间：</a:t>
            </a:r>
            <a:endParaRPr lang="zh-CN" altLang="en-US" sz="4000"/>
          </a:p>
          <a:p>
            <a:r>
              <a:rPr lang="en-US" altLang="zh-CN" sz="4000"/>
              <a:t>2.</a:t>
            </a:r>
            <a:r>
              <a:rPr lang="zh-CN" altLang="en-US" sz="4000"/>
              <a:t>制定机构：</a:t>
            </a:r>
            <a:endParaRPr lang="zh-CN" altLang="en-US" sz="4000"/>
          </a:p>
          <a:p>
            <a:r>
              <a:rPr lang="en-US" altLang="zh-CN" sz="4000"/>
              <a:t>3.</a:t>
            </a:r>
            <a:r>
              <a:rPr lang="zh-CN" altLang="en-US" sz="4000"/>
              <a:t>主要内容：</a:t>
            </a:r>
            <a:endParaRPr lang="zh-CN" altLang="en-US" sz="4000"/>
          </a:p>
          <a:p>
            <a:r>
              <a:rPr lang="en-US" altLang="zh-CN" sz="4000"/>
              <a:t>4.</a:t>
            </a:r>
            <a:r>
              <a:rPr lang="zh-CN" altLang="en-US" sz="4000"/>
              <a:t>其他限制：</a:t>
            </a:r>
            <a:endParaRPr lang="en-US" altLang="zh-CN" sz="4000"/>
          </a:p>
          <a:p>
            <a:r>
              <a:rPr lang="en-US" altLang="zh-CN" sz="4000"/>
              <a:t>5</a:t>
            </a:r>
            <a:r>
              <a:rPr lang="zh-CN" altLang="en-US" sz="4000"/>
              <a:t>制定目的：</a:t>
            </a:r>
            <a:endParaRPr lang="zh-CN" altLang="en-US" sz="4000"/>
          </a:p>
          <a:p>
            <a:r>
              <a:rPr lang="en-US" altLang="zh-CN" sz="4000"/>
              <a:t>6.</a:t>
            </a:r>
            <a:r>
              <a:rPr lang="zh-CN" altLang="en-US" sz="4000"/>
              <a:t>作用：</a:t>
            </a:r>
            <a:endParaRPr lang="zh-CN" altLang="en-US" sz="4000"/>
          </a:p>
          <a:p>
            <a:r>
              <a:rPr lang="en-US" altLang="zh-CN" sz="4000"/>
              <a:t>7.</a:t>
            </a:r>
            <a:r>
              <a:rPr lang="zh-CN" altLang="en-US" sz="4000"/>
              <a:t>启示：</a:t>
            </a:r>
            <a:endParaRPr lang="zh-CN" altLang="en-US"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4"/>
          <p:cNvGrpSpPr/>
          <p:nvPr/>
        </p:nvGrpSpPr>
        <p:grpSpPr bwMode="auto">
          <a:xfrm>
            <a:off x="-1588" y="258762"/>
            <a:ext cx="9145588" cy="5578475"/>
            <a:chOff x="0" y="8"/>
            <a:chExt cx="5761" cy="3514"/>
          </a:xfrm>
        </p:grpSpPr>
        <p:pic>
          <p:nvPicPr>
            <p:cNvPr id="20492" name="Picture 2" descr="新航路开辟航线图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"/>
              <a:ext cx="5760" cy="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3" name="Rectangle 3"/>
            <p:cNvSpPr>
              <a:spLocks noChangeArrowheads="1"/>
            </p:cNvSpPr>
            <p:nvPr/>
          </p:nvSpPr>
          <p:spPr bwMode="auto">
            <a:xfrm>
              <a:off x="3845" y="3195"/>
              <a:ext cx="19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新航路开辟航线图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67589" name="Oval 5"/>
          <p:cNvSpPr>
            <a:spLocks noChangeArrowheads="1"/>
          </p:cNvSpPr>
          <p:nvPr/>
        </p:nvSpPr>
        <p:spPr bwMode="auto">
          <a:xfrm>
            <a:off x="3337864" y="449847"/>
            <a:ext cx="762000" cy="6858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67592" name="AutoShape 8"/>
          <p:cNvSpPr>
            <a:spLocks noChangeArrowheads="1"/>
          </p:cNvSpPr>
          <p:nvPr/>
        </p:nvSpPr>
        <p:spPr bwMode="auto">
          <a:xfrm>
            <a:off x="1492541" y="990708"/>
            <a:ext cx="1116983" cy="941388"/>
          </a:xfrm>
          <a:prstGeom prst="wedgeEllipseCallout">
            <a:avLst>
              <a:gd name="adj1" fmla="val 128856"/>
              <a:gd name="adj2" fmla="val -5488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英国</a:t>
            </a:r>
            <a:endParaRPr lang="zh-CN" altLang="en-US" sz="24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6148" name="Picture 4" descr="英国地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87" y="258762"/>
            <a:ext cx="31988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228917" y="4096035"/>
            <a:ext cx="8305800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新航路的开辟，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世界贸易的中心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由地中海区域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转移到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以西欧为中心的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大西洋沿岸。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kumimoji="1"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英国成为国际贸易的要道，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英国抓住这个机遇，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积极开展对外贸易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，进行殖民掠夺，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资本主义迅速发展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起来。</a:t>
            </a:r>
            <a:endParaRPr kumimoji="1"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英国资产阶级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力量迅速壮大，与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王权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的冲突日益激烈。</a:t>
            </a:r>
            <a:endParaRPr kumimoji="1"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04638" y="3193098"/>
            <a:ext cx="4772064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/>
              <a:t>资本主义迅速发展</a:t>
            </a:r>
            <a:endParaRPr lang="zh-CN" altLang="en-US" sz="3600" dirty="0"/>
          </a:p>
        </p:txBody>
      </p:sp>
      <p:pic>
        <p:nvPicPr>
          <p:cNvPr id="15" name="Picture 4" descr="gif0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0791" y="1209374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4099559" y="344170"/>
            <a:ext cx="4822305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地处大西洋沿岸，欧洲的西北角。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08264 -0.005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64 -0.00509 L -0.06198 -0.10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-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67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500"/>
                                        <p:tgtEl>
                                          <p:spTgt spid="67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500"/>
                                        <p:tgtEl>
                                          <p:spTgt spid="67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67592" grpId="0" animBg="1" autoUpdateAnimBg="0"/>
      <p:bldP spid="67596" grpId="0" bldLvl="0" animBg="1"/>
      <p:bldP spid="67596" grpId="1" bldLvl="0" animBg="1"/>
      <p:bldP spid="67597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59024" y="679911"/>
            <a:ext cx="87849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chemeClr val="tx2"/>
                </a:solidFill>
                <a:latin typeface="+mn-ea"/>
                <a:ea typeface="+mn-ea"/>
              </a:rPr>
              <a:t>1689</a:t>
            </a:r>
            <a:r>
              <a:rPr lang="zh-CN" altLang="en-US" sz="3200" dirty="0">
                <a:solidFill>
                  <a:schemeClr val="tx2"/>
                </a:solidFill>
                <a:latin typeface="+mn-ea"/>
                <a:ea typeface="+mn-ea"/>
              </a:rPr>
              <a:t>年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权利法案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+mn-ea"/>
                <a:ea typeface="+mn-ea"/>
              </a:rPr>
              <a:t>的颁布（机构：英国议会）</a:t>
            </a:r>
            <a:endParaRPr lang="zh-CN" altLang="en-US" sz="3200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58775" y="2219325"/>
            <a:ext cx="609600" cy="2676525"/>
          </a:xfrm>
          <a:prstGeom prst="rect">
            <a:avLst/>
          </a:prstGeom>
          <a:solidFill>
            <a:schemeClr val="bg1"/>
          </a:solidFill>
          <a:ln w="38100">
            <a:solidFill>
              <a:srgbClr val="800080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2"/>
                </a:solidFill>
                <a:latin typeface="+mn-ea"/>
                <a:ea typeface="+mn-ea"/>
              </a:rPr>
              <a:t>不经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议会</a:t>
            </a:r>
            <a:r>
              <a:rPr lang="zh-CN" altLang="en-US" sz="2800" dirty="0">
                <a:solidFill>
                  <a:schemeClr val="tx2"/>
                </a:solidFill>
                <a:latin typeface="+mn-ea"/>
                <a:ea typeface="+mn-ea"/>
              </a:rPr>
              <a:t>批准</a:t>
            </a:r>
            <a:endParaRPr lang="zh-CN" altLang="en-US" sz="2800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1191260" y="3491230"/>
            <a:ext cx="714375" cy="431800"/>
          </a:xfrm>
          <a:prstGeom prst="rightArrow">
            <a:avLst>
              <a:gd name="adj1" fmla="val 50000"/>
              <a:gd name="adj2" fmla="val 292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355725" y="2358390"/>
            <a:ext cx="549910" cy="953135"/>
          </a:xfrm>
          <a:prstGeom prst="rect">
            <a:avLst/>
          </a:prstGeom>
          <a:solidFill>
            <a:schemeClr val="bg1"/>
          </a:solidFill>
          <a:ln w="38100">
            <a:solidFill>
              <a:srgbClr val="800080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>
                <a:solidFill>
                  <a:schemeClr val="tx2"/>
                </a:solidFill>
                <a:latin typeface="+mn-ea"/>
                <a:ea typeface="+mn-ea"/>
              </a:rPr>
              <a:t>国王</a:t>
            </a:r>
            <a:endParaRPr lang="zh-CN" altLang="en-US" sz="280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013585" y="1511300"/>
            <a:ext cx="4395470" cy="4092575"/>
          </a:xfrm>
          <a:prstGeom prst="rect">
            <a:avLst/>
          </a:prstGeom>
          <a:noFill/>
          <a:ln w="38100">
            <a:solidFill>
              <a:srgbClr val="80008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议会必须定期召开，议员的选举不受国王的干涉，议员在议会内有自由发表意见的权利。</a:t>
            </a:r>
            <a:endParaRPr lang="zh-CN" altLang="en-US" sz="26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征税</a:t>
            </a:r>
            <a:endParaRPr lang="zh-CN" altLang="en-US" sz="26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在和平时期维持常备军</a:t>
            </a:r>
            <a:endParaRPr lang="zh-CN" altLang="en-US" sz="26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随意废除法律</a:t>
            </a:r>
            <a:endParaRPr lang="zh-CN" altLang="en-US" sz="26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停止法律的执行</a:t>
            </a:r>
            <a:endParaRPr lang="zh-CN" altLang="en-US" sz="2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59092" y="5798016"/>
            <a:ext cx="6049963" cy="7016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2"/>
                </a:solidFill>
                <a:latin typeface="+mn-ea"/>
                <a:ea typeface="+mn-ea"/>
              </a:rPr>
              <a:t>目的</a:t>
            </a:r>
            <a:r>
              <a:rPr lang="en-US" altLang="zh-CN" sz="4000" dirty="0">
                <a:solidFill>
                  <a:schemeClr val="tx2"/>
                </a:solidFill>
                <a:latin typeface="+mn-ea"/>
                <a:ea typeface="+mn-ea"/>
              </a:rPr>
              <a:t>:</a:t>
            </a:r>
            <a:r>
              <a:rPr lang="zh-CN" altLang="en-US" sz="4000" dirty="0">
                <a:solidFill>
                  <a:schemeClr val="tx2"/>
                </a:solidFill>
                <a:latin typeface="+mn-ea"/>
                <a:ea typeface="+mn-ea"/>
              </a:rPr>
              <a:t>限制国王的权力。</a:t>
            </a:r>
            <a:endParaRPr lang="en-US" altLang="zh-CN" sz="4000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58405" name="Rectangle 5"/>
          <p:cNvSpPr/>
          <p:nvPr/>
        </p:nvSpPr>
        <p:spPr>
          <a:xfrm>
            <a:off x="6781800" y="4994910"/>
            <a:ext cx="2057400" cy="51911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限制立法权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8403" name="Rectangle 3"/>
          <p:cNvSpPr/>
          <p:nvPr/>
        </p:nvSpPr>
        <p:spPr>
          <a:xfrm>
            <a:off x="6781800" y="3311525"/>
            <a:ext cx="2149475" cy="51911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限制财政权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8404" name="Rectangle 4"/>
          <p:cNvSpPr/>
          <p:nvPr/>
        </p:nvSpPr>
        <p:spPr>
          <a:xfrm>
            <a:off x="6781800" y="4053682"/>
            <a:ext cx="2149475" cy="52197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限制军事权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8406" name="Rectangle 6"/>
          <p:cNvSpPr/>
          <p:nvPr/>
        </p:nvSpPr>
        <p:spPr>
          <a:xfrm>
            <a:off x="6520815" y="1609725"/>
            <a:ext cx="2498725" cy="95313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限制对议会的控制权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ldLvl="0" animBg="1"/>
      <p:bldP spid="46086" grpId="0" bldLvl="0" animBg="1"/>
      <p:bldP spid="46088" grpId="0" bldLvl="0" animBg="1"/>
      <p:bldP spid="358405" grpId="0" bldLvl="0" animBg="1"/>
      <p:bldP spid="358403" grpId="0" bldLvl="0" animBg="1"/>
      <p:bldP spid="358404" grpId="0" bldLvl="0" animBg="1"/>
      <p:bldP spid="358406" grpId="0" bldLvl="0" animBg="1"/>
      <p:bldP spid="46084" grpId="0" bldLvl="0" animBg="1"/>
      <p:bldP spid="460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5" name="Text Box 3"/>
          <p:cNvSpPr txBox="1">
            <a:spLocks noChangeArrowheads="1"/>
          </p:cNvSpPr>
          <p:nvPr/>
        </p:nvSpPr>
        <p:spPr bwMode="auto">
          <a:xfrm>
            <a:off x="1547664" y="1097757"/>
            <a:ext cx="6334125" cy="1260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1689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年</a:t>
            </a: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，颁布</a:t>
            </a: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《</a:t>
            </a: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权利法案</a:t>
            </a: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》,</a:t>
            </a:r>
            <a:endParaRPr lang="en-US" altLang="zh-CN" dirty="0">
              <a:solidFill>
                <a:srgbClr val="0000FF"/>
              </a:solidFill>
              <a:latin typeface="+mn-ea"/>
              <a:ea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标志</a:t>
            </a:r>
            <a:r>
              <a:rPr lang="zh-CN" altLang="en-US" sz="4400" dirty="0">
                <a:solidFill>
                  <a:srgbClr val="FF0000"/>
                </a:solidFill>
                <a:latin typeface="方正粗倩简体" panose="03000509000000000000" charset="-122"/>
                <a:ea typeface="方正粗倩简体" panose="03000509000000000000" charset="-122"/>
              </a:rPr>
              <a:t>君主立宪制</a:t>
            </a: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的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政体建立</a:t>
            </a: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。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51236" name="Rectangle 4"/>
          <p:cNvSpPr>
            <a:spLocks noChangeArrowheads="1"/>
          </p:cNvSpPr>
          <p:nvPr/>
        </p:nvSpPr>
        <p:spPr bwMode="auto">
          <a:xfrm>
            <a:off x="3378835" y="2642870"/>
            <a:ext cx="5593715" cy="3692525"/>
          </a:xfrm>
          <a:prstGeom prst="rect">
            <a:avLst/>
          </a:prstGeom>
          <a:noFill/>
          <a:ln w="38100">
            <a:solidFill>
              <a:srgbClr val="800000"/>
            </a:solidFill>
            <a:prstDash val="sysDot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sz="2600" dirty="0">
                <a:latin typeface="+mn-ea"/>
                <a:ea typeface="+mn-ea"/>
              </a:rPr>
              <a:t>    《</a:t>
            </a:r>
            <a:r>
              <a:rPr kumimoji="1" lang="zh-CN" altLang="en-US" sz="2600" dirty="0">
                <a:latin typeface="+mn-ea"/>
                <a:ea typeface="+mn-ea"/>
              </a:rPr>
              <a:t>权利法案</a:t>
            </a:r>
            <a:r>
              <a:rPr kumimoji="1" lang="en-US" altLang="zh-CN" sz="2600" dirty="0">
                <a:latin typeface="+mn-ea"/>
                <a:ea typeface="+mn-ea"/>
              </a:rPr>
              <a:t>》</a:t>
            </a:r>
            <a:r>
              <a:rPr kumimoji="1" lang="zh-CN" altLang="en-US" sz="2600" dirty="0">
                <a:latin typeface="+mn-ea"/>
                <a:ea typeface="+mn-ea"/>
              </a:rPr>
              <a:t>限制了国王的立法权、财政权、军事权和控制议会的权力，使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议会</a:t>
            </a:r>
            <a:r>
              <a:rPr kumimoji="1" lang="zh-CN" altLang="en-US" sz="2600" dirty="0">
                <a:latin typeface="+mn-ea"/>
                <a:ea typeface="+mn-ea"/>
              </a:rPr>
              <a:t>超过国王的权力，从而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成为国家最高权力机关</a:t>
            </a:r>
            <a:r>
              <a:rPr kumimoji="1" lang="zh-CN" altLang="en-US" sz="2600" dirty="0">
                <a:latin typeface="+mn-ea"/>
                <a:ea typeface="+mn-ea"/>
              </a:rPr>
              <a:t>；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国王</a:t>
            </a:r>
            <a:r>
              <a:rPr kumimoji="1" lang="zh-CN" altLang="en-US" sz="2600" dirty="0">
                <a:latin typeface="+mn-ea"/>
                <a:ea typeface="+mn-ea"/>
              </a:rPr>
              <a:t>的权力受到法律了的严格制约，逐渐“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统而不治</a:t>
            </a:r>
            <a:r>
              <a:rPr kumimoji="1" lang="zh-CN" altLang="en-US" sz="2600" dirty="0">
                <a:latin typeface="+mn-ea"/>
                <a:ea typeface="+mn-ea"/>
              </a:rPr>
              <a:t>”。 </a:t>
            </a:r>
            <a:endParaRPr kumimoji="1" lang="zh-CN" altLang="en-US" sz="2600" dirty="0"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dirty="0">
                <a:latin typeface="+mn-ea"/>
                <a:ea typeface="+mn-ea"/>
              </a:rPr>
              <a:t>    </a:t>
            </a:r>
            <a:r>
              <a:rPr kumimoji="1" lang="en-US" altLang="zh-CN" sz="2600" dirty="0">
                <a:latin typeface="+mn-ea"/>
                <a:ea typeface="+mn-ea"/>
              </a:rPr>
              <a:t>《</a:t>
            </a:r>
            <a:r>
              <a:rPr kumimoji="1" lang="zh-CN" altLang="en-US" sz="2600" dirty="0">
                <a:latin typeface="+mn-ea"/>
                <a:ea typeface="+mn-ea"/>
              </a:rPr>
              <a:t>权利法案</a:t>
            </a:r>
            <a:r>
              <a:rPr kumimoji="1" lang="en-US" altLang="zh-CN" sz="2600" dirty="0">
                <a:latin typeface="+mn-ea"/>
                <a:ea typeface="+mn-ea"/>
              </a:rPr>
              <a:t>》</a:t>
            </a:r>
            <a:r>
              <a:rPr kumimoji="1" lang="zh-CN" altLang="en-US" sz="2600" dirty="0">
                <a:latin typeface="+mn-ea"/>
                <a:ea typeface="+mn-ea"/>
              </a:rPr>
              <a:t>为限制王权提供了宪法保障，使英国建立起了以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君主立宪制</a:t>
            </a:r>
            <a:r>
              <a:rPr kumimoji="1" lang="zh-CN" altLang="en-US" sz="2600" dirty="0">
                <a:latin typeface="+mn-ea"/>
                <a:ea typeface="+mn-ea"/>
              </a:rPr>
              <a:t>为政体的资产阶级专政国家。</a:t>
            </a:r>
            <a:endParaRPr kumimoji="1" lang="zh-CN" altLang="en-US" sz="2600" dirty="0">
              <a:latin typeface="+mn-ea"/>
              <a:ea typeface="+mn-ea"/>
            </a:endParaRPr>
          </a:p>
        </p:txBody>
      </p:sp>
      <p:pic>
        <p:nvPicPr>
          <p:cNvPr id="351239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" y="3006725"/>
            <a:ext cx="2761615" cy="196723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1240" name="Text Box 8"/>
          <p:cNvSpPr txBox="1">
            <a:spLocks noChangeArrowheads="1"/>
          </p:cNvSpPr>
          <p:nvPr/>
        </p:nvSpPr>
        <p:spPr bwMode="auto">
          <a:xfrm>
            <a:off x="323528" y="5519737"/>
            <a:ext cx="3200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+mn-ea"/>
                <a:ea typeface="+mn-ea"/>
              </a:rPr>
              <a:t>英国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权利法案</a:t>
            </a:r>
            <a:r>
              <a:rPr lang="en-US" altLang="zh-CN" sz="2800" dirty="0">
                <a:latin typeface="+mn-ea"/>
                <a:ea typeface="+mn-ea"/>
              </a:rPr>
              <a:t>》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4102" name="WordArt 12"/>
          <p:cNvSpPr>
            <a:spLocks noChangeArrowheads="1" noChangeShapeType="1" noTextEdit="1"/>
          </p:cNvSpPr>
          <p:nvPr/>
        </p:nvSpPr>
        <p:spPr bwMode="auto">
          <a:xfrm>
            <a:off x="63558" y="37456"/>
            <a:ext cx="6391275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</a:rPr>
              <a:t>英国资产阶级革命的最后成果</a:t>
            </a:r>
            <a:endParaRPr lang="zh-CN" altLang="en-US" sz="4400" kern="10" dirty="0"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5" grpId="0" bldLvl="0" animBg="1"/>
      <p:bldP spid="3512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468630" y="1459865"/>
            <a:ext cx="3703320" cy="3851957"/>
            <a:chOff x="252" y="1146"/>
            <a:chExt cx="5207" cy="3253"/>
          </a:xfrm>
        </p:grpSpPr>
        <p:sp>
          <p:nvSpPr>
            <p:cNvPr id="19460" name="Rectangle 3"/>
            <p:cNvSpPr>
              <a:spLocks noChangeArrowheads="1"/>
            </p:cNvSpPr>
            <p:nvPr/>
          </p:nvSpPr>
          <p:spPr bwMode="auto">
            <a:xfrm>
              <a:off x="839" y="4139"/>
              <a:ext cx="2477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00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0030101010101" pitchFamily="49" charset="-122"/>
                </a:rPr>
                <a:t>英国国会大厦</a:t>
              </a:r>
              <a:endParaRPr kumimoji="1" lang="zh-CN" altLang="en-US" sz="2000">
                <a:solidFill>
                  <a:srgbClr val="6633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pic>
          <p:nvPicPr>
            <p:cNvPr id="19461" name="Picture 4" descr="y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" y="1146"/>
              <a:ext cx="5207" cy="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68313" y="549275"/>
            <a:ext cx="83883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议会“权力至上”    国王“统而不治” </a:t>
            </a:r>
            <a:endParaRPr lang="zh-CN" altLang="en-US" sz="36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0" name="图片 163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320" y="1365250"/>
            <a:ext cx="3350895" cy="36385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94448" y="5660390"/>
            <a:ext cx="6151245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启示：反对专制，依法治国。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玛丽与威廉 (2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10"/>
          <p:cNvSpPr/>
          <p:nvPr/>
        </p:nvSpPr>
        <p:spPr>
          <a:xfrm>
            <a:off x="0" y="232410"/>
            <a:ext cx="5244465" cy="1036320"/>
          </a:xfrm>
          <a:prstGeom prst="wedgeRoundRectCallout">
            <a:avLst>
              <a:gd name="adj1" fmla="val -3839"/>
              <a:gd name="adj2" fmla="val 103385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我不是天主教徒</a:t>
            </a:r>
            <a:r>
              <a:rPr lang="zh-CN" altLang="en-US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endParaRPr lang="zh-CN" altLang="en-US" sz="4400" b="1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圆角矩形标注 10"/>
          <p:cNvSpPr/>
          <p:nvPr/>
        </p:nvSpPr>
        <p:spPr>
          <a:xfrm>
            <a:off x="2872105" y="3566795"/>
            <a:ext cx="5894070" cy="1036320"/>
          </a:xfrm>
          <a:prstGeom prst="wedgeRoundRectCallout">
            <a:avLst>
              <a:gd name="adj1" fmla="val -2219"/>
              <a:gd name="adj2" fmla="val -14197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r>
              <a:rPr lang="en-US" altLang="zh-CN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我也不是天主教徒！</a:t>
            </a:r>
            <a:endParaRPr lang="zh-CN" altLang="en-US" sz="4400" b="1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3" grpId="1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无标题"/>
          <p:cNvPicPr>
            <a:picLocks noChangeAspect="1" noChangeArrowheads="1"/>
          </p:cNvPicPr>
          <p:nvPr/>
        </p:nvPicPr>
        <p:blipFill>
          <a:blip r:embed="rId1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1" t="3796" r="8849"/>
          <a:stretch>
            <a:fillRect/>
          </a:stretch>
        </p:blipFill>
        <p:spPr bwMode="auto">
          <a:xfrm>
            <a:off x="899592" y="1295400"/>
            <a:ext cx="27432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163266" y="5300662"/>
            <a:ext cx="22158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英国女王伊丽莎白二世</a:t>
            </a:r>
            <a:endParaRPr lang="zh-CN" altLang="en-US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5245805" y="5300662"/>
            <a:ext cx="326938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英国首相、议会领袖特蕾莎</a:t>
            </a:r>
            <a:r>
              <a:rPr lang="en-US" altLang="zh-CN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梅</a:t>
            </a:r>
            <a:endParaRPr lang="zh-CN" altLang="en-US" sz="1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1691680" y="471113"/>
            <a:ext cx="6400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0000CC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谁是英国真正的统治者呢？</a:t>
            </a:r>
            <a:endParaRPr lang="zh-CN" altLang="en-US" sz="4000" dirty="0">
              <a:solidFill>
                <a:srgbClr val="0000CC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510" name="WordArt 7"/>
          <p:cNvSpPr>
            <a:spLocks noChangeArrowheads="1" noChangeShapeType="1" noTextEdit="1"/>
          </p:cNvSpPr>
          <p:nvPr/>
        </p:nvSpPr>
        <p:spPr bwMode="auto">
          <a:xfrm rot="2012767">
            <a:off x="7939088" y="3525838"/>
            <a:ext cx="935037" cy="17732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3360000" scaled="1"/>
              </a:gradFill>
              <a:latin typeface="宋体" panose="02010600030101010101" pitchFamily="2" charset="-122"/>
            </a:endParaRPr>
          </a:p>
        </p:txBody>
      </p:sp>
      <p:pic>
        <p:nvPicPr>
          <p:cNvPr id="21511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92669"/>
            <a:ext cx="2744787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 rot="2012767">
            <a:off x="7413625" y="3813175"/>
            <a:ext cx="935038" cy="17732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3360000" scaled="1"/>
                </a:gradFill>
                <a:latin typeface="宋体" panose="02010600030101010101" pitchFamily="2" charset="-122"/>
              </a:rPr>
              <a:t>√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3360000" scaled="1"/>
              </a:gra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7466013" y="3959225"/>
            <a:ext cx="458787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176463" y="17065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/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94395" y="834806"/>
            <a:ext cx="903649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006600"/>
                </a:solidFill>
                <a:latin typeface="宋体" panose="02010600030101010101" pitchFamily="2" charset="-122"/>
              </a:rPr>
              <a:t>一、议会与王权的斗争</a:t>
            </a:r>
            <a:endParaRPr lang="zh-CN" altLang="en-US" sz="3600" dirty="0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1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17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世纪初英国开始了斯图亚特王朝   </a:t>
            </a:r>
            <a:endParaRPr lang="en-US" altLang="zh-CN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的统治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2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、议会与国王的矛盾激化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600" dirty="0">
                <a:solidFill>
                  <a:srgbClr val="006600"/>
                </a:solidFill>
                <a:latin typeface="宋体" panose="02010600030101010101" pitchFamily="2" charset="-122"/>
              </a:rPr>
              <a:t>二、革命的发生</a:t>
            </a:r>
            <a:endParaRPr lang="zh-CN" altLang="en-US" sz="3600" dirty="0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1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、背景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2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、根本原因 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3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、主要过程过程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4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权利法案</a:t>
            </a: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》</a:t>
            </a:r>
            <a:endParaRPr lang="en-US" altLang="zh-CN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5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、君主立宪制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grpSp>
        <p:nvGrpSpPr>
          <p:cNvPr id="28679" name="Group 7"/>
          <p:cNvGrpSpPr/>
          <p:nvPr/>
        </p:nvGrpSpPr>
        <p:grpSpPr bwMode="auto">
          <a:xfrm>
            <a:off x="0" y="-26988"/>
            <a:ext cx="9144000" cy="836613"/>
            <a:chOff x="0" y="845"/>
            <a:chExt cx="5760" cy="527"/>
          </a:xfrm>
        </p:grpSpPr>
        <p:pic>
          <p:nvPicPr>
            <p:cNvPr id="28680" name="Picture 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45"/>
              <a:ext cx="5760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1" name="WordArt 3"/>
            <p:cNvSpPr>
              <a:spLocks noChangeArrowheads="1" noChangeShapeType="1" noTextEdit="1"/>
            </p:cNvSpPr>
            <p:nvPr/>
          </p:nvSpPr>
          <p:spPr bwMode="auto">
            <a:xfrm>
              <a:off x="567" y="918"/>
              <a:ext cx="2450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宋体" panose="02010600030101010101" pitchFamily="2" charset="-122"/>
                </a:rPr>
                <a:t>本课小结</a:t>
              </a:r>
              <a:endParaRPr lang="zh-CN" altLang="en-US" sz="3600" b="1" kern="1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21088"/>
            <a:ext cx="3363837" cy="220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301608" cy="1143000"/>
          </a:xfr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 君主立宪制的英国</a:t>
            </a:r>
            <a:endParaRPr lang="zh-CN" altLang="en-US" sz="4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88" y="3573016"/>
            <a:ext cx="5113338" cy="74771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latin typeface="+mn-ea"/>
              </a:rPr>
              <a:t>资本主义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民主政治</a:t>
            </a:r>
            <a:r>
              <a:rPr lang="zh-CN" altLang="en-US" sz="2800" dirty="0">
                <a:latin typeface="+mn-ea"/>
              </a:rPr>
              <a:t>制度的开端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6148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21468" r="6392" b="21935"/>
          <a:stretch>
            <a:fillRect/>
          </a:stretch>
        </p:blipFill>
        <p:spPr bwMode="auto">
          <a:xfrm>
            <a:off x="179512" y="2833625"/>
            <a:ext cx="3242681" cy="193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imgsa.baidu.com/timg?image&amp;quality=80&amp;size=b9999_10000&amp;sec=1536402152904&amp;di=a93eacf981b42bca03124952706c2ba7&amp;imgtype=0&amp;src=http%3A%2F%2Fp0.ifengimg.com%2Fpmop%2F2017%2F0616%2FE4BAF1F48AB9DDA87C2BBEC4A35EB9177100D57E_size60_w550_h338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" y="1985010"/>
            <a:ext cx="3858260" cy="2371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38760" y="1029335"/>
            <a:ext cx="385889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altLang="zh-CN" sz="2800" dirty="0"/>
              <a:t>1215</a:t>
            </a:r>
            <a:r>
              <a:rPr lang="zh-CN" altLang="en-US" sz="2800" dirty="0"/>
              <a:t>年颁布</a:t>
            </a:r>
            <a:r>
              <a:rPr lang="en-US" altLang="zh-CN" sz="2800" dirty="0"/>
              <a:t>《</a:t>
            </a:r>
            <a:r>
              <a:rPr lang="zh-CN" altLang="en-US" sz="2800" dirty="0"/>
              <a:t>大宪章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61925" y="5243830"/>
            <a:ext cx="4249420" cy="1024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just"/>
            <a:r>
              <a:rPr lang="zh-CN" altLang="en-US" sz="36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+mn-ea"/>
              </a:rPr>
              <a:t>王权有限</a:t>
            </a:r>
            <a:endParaRPr lang="zh-CN" altLang="en-US" sz="3600" dirty="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7320" y="5243830"/>
            <a:ext cx="4229735" cy="112966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just"/>
            <a:r>
              <a:rPr lang="zh-CN" altLang="en-US" sz="36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+mn-ea"/>
              </a:rPr>
              <a:t>王在法下</a:t>
            </a:r>
            <a:endParaRPr lang="zh-CN" altLang="en-US" sz="3600" dirty="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645" y="720725"/>
            <a:ext cx="46031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英格兰曾在（      ）年颁布《大宪章》，维护（       ）的特权，规定没有经过协商，国王无权（           ）逐渐确立了（</a:t>
            </a:r>
            <a:r>
              <a:rPr lang="en-US" altLang="zh-CN" sz="3600"/>
              <a:t>“       ”</a:t>
            </a:r>
            <a:r>
              <a:rPr lang="zh-CN" altLang="en-US" sz="3600"/>
              <a:t>）和（</a:t>
            </a:r>
            <a:r>
              <a:rPr lang="en-US" altLang="zh-CN" sz="3600"/>
              <a:t>“        ”</a:t>
            </a:r>
            <a:r>
              <a:rPr lang="zh-CN" altLang="en-US" sz="3600"/>
              <a:t>）的基本原则。</a:t>
            </a:r>
            <a:r>
              <a:rPr lang="zh-CN" altLang="en-US" u="sng"/>
              <a:t>       </a:t>
            </a:r>
            <a:endParaRPr lang="zh-CN" altLang="en-US" u="sn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>
            <a:off x="125730" y="1894205"/>
            <a:ext cx="5147310" cy="2220595"/>
            <a:chOff x="0" y="-165"/>
            <a:chExt cx="7071" cy="3694"/>
          </a:xfrm>
        </p:grpSpPr>
        <p:sp>
          <p:nvSpPr>
            <p:cNvPr id="9219" name="Text Box 2"/>
            <p:cNvSpPr txBox="1">
              <a:spLocks noChangeArrowheads="1"/>
            </p:cNvSpPr>
            <p:nvPr/>
          </p:nvSpPr>
          <p:spPr bwMode="auto">
            <a:xfrm>
              <a:off x="164" y="725"/>
              <a:ext cx="621" cy="1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上院</a:t>
              </a:r>
              <a:endPara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249" name="Picture 6" descr="上议院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1" y="-165"/>
              <a:ext cx="6070" cy="3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Text Box 9"/>
            <p:cNvSpPr txBox="1">
              <a:spLocks noChangeArrowheads="1"/>
            </p:cNvSpPr>
            <p:nvPr/>
          </p:nvSpPr>
          <p:spPr bwMode="auto">
            <a:xfrm>
              <a:off x="0" y="725"/>
              <a:ext cx="1632" cy="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宋体" panose="02010600030101010101" pitchFamily="2" charset="-122"/>
                </a:rPr>
                <a:t>  </a:t>
              </a:r>
              <a:endParaRPr lang="zh-CN" altLang="en-US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9223" name="Group 7"/>
          <p:cNvGrpSpPr/>
          <p:nvPr/>
        </p:nvGrpSpPr>
        <p:grpSpPr bwMode="auto">
          <a:xfrm>
            <a:off x="69850" y="4268470"/>
            <a:ext cx="5203825" cy="2270760"/>
            <a:chOff x="54" y="682"/>
            <a:chExt cx="5730" cy="2858"/>
          </a:xfrm>
        </p:grpSpPr>
        <p:sp>
          <p:nvSpPr>
            <p:cNvPr id="9224" name="Text Box 2"/>
            <p:cNvSpPr txBox="1">
              <a:spLocks noChangeArrowheads="1"/>
            </p:cNvSpPr>
            <p:nvPr/>
          </p:nvSpPr>
          <p:spPr bwMode="auto">
            <a:xfrm>
              <a:off x="271" y="1433"/>
              <a:ext cx="633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下院</a:t>
              </a:r>
              <a:endPara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245" name="Picture 5" descr="下议院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" y="682"/>
              <a:ext cx="4878" cy="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7" name="Text Box 9"/>
            <p:cNvSpPr txBox="1">
              <a:spLocks noChangeArrowheads="1"/>
            </p:cNvSpPr>
            <p:nvPr/>
          </p:nvSpPr>
          <p:spPr bwMode="auto">
            <a:xfrm>
              <a:off x="54" y="1197"/>
              <a:ext cx="2889" cy="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</a:t>
              </a:r>
              <a:endParaRPr lang="zh-CN" altLang="en-US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413" y="557530"/>
            <a:ext cx="8698865" cy="11988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13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世纪末，英格兰基本确立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议会制度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8305" y="1894205"/>
            <a:ext cx="364998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议会由（   ）两院构成。上院主要由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组成，又称贵族院。下议院主要由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和（    ）组成，又称平民院。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（    ）权掌握在议会手中。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643438" y="981075"/>
            <a:ext cx="4267200" cy="48196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1603</a:t>
            </a:r>
            <a:r>
              <a:rPr kumimoji="1"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年，苏格兰国王詹姆士</a:t>
            </a:r>
            <a:r>
              <a:rPr kumimoji="1"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·</a:t>
            </a:r>
            <a:r>
              <a:rPr kumimoji="1"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斯图亚特继承英国王位，称詹姆士一世，开始了斯图亚特王朝在英国的统治。詹姆士一世为了维护封建专制统治，竭力鼓吹</a:t>
            </a:r>
            <a:r>
              <a:rPr kumimoji="1"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“君权神授”</a:t>
            </a:r>
            <a:r>
              <a:rPr kumimoji="1"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kumimoji="1"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9219" name="Object 13"/>
          <p:cNvGraphicFramePr>
            <a:graphicFrameLocks noChangeAspect="1"/>
          </p:cNvGraphicFramePr>
          <p:nvPr/>
        </p:nvGraphicFramePr>
        <p:xfrm>
          <a:off x="92770" y="476672"/>
          <a:ext cx="4283968" cy="6050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3" name="BMP 图像" r:id="rId1" imgW="2819400" imgH="2676525" progId="Paint.Picture">
                  <p:embed/>
                </p:oleObj>
              </mc:Choice>
              <mc:Fallback>
                <p:oleObj name="BMP 图像" r:id="rId1" imgW="2819400" imgH="2676525" progId="Paint.Pictur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70" y="476672"/>
                        <a:ext cx="4283968" cy="6050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678" name="Group 6"/>
          <p:cNvGrpSpPr/>
          <p:nvPr/>
        </p:nvGrpSpPr>
        <p:grpSpPr bwMode="auto">
          <a:xfrm>
            <a:off x="4653025" y="2420888"/>
            <a:ext cx="4248025" cy="2347161"/>
            <a:chOff x="111" y="632"/>
            <a:chExt cx="2558" cy="1426"/>
          </a:xfrm>
        </p:grpSpPr>
        <p:sp>
          <p:nvSpPr>
            <p:cNvPr id="9221" name="AutoShape 7"/>
            <p:cNvSpPr>
              <a:spLocks noChangeArrowheads="1"/>
            </p:cNvSpPr>
            <p:nvPr/>
          </p:nvSpPr>
          <p:spPr bwMode="auto">
            <a:xfrm>
              <a:off x="111" y="632"/>
              <a:ext cx="2558" cy="1426"/>
            </a:xfrm>
            <a:prstGeom prst="wedgeRoundRectCallout">
              <a:avLst>
                <a:gd name="adj1" fmla="val -81917"/>
                <a:gd name="adj2" fmla="val -69514"/>
                <a:gd name="adj3" fmla="val 16667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1" lang="zh-CN" altLang="zh-CN" sz="2400" dirty="0">
                <a:latin typeface="宋体" panose="02010600030101010101" pitchFamily="2" charset="-122"/>
              </a:endParaRPr>
            </a:p>
          </p:txBody>
        </p:sp>
        <p:sp>
          <p:nvSpPr>
            <p:cNvPr id="28680" name="Text Box 8"/>
            <p:cNvSpPr txBox="1">
              <a:spLocks noChangeArrowheads="1"/>
            </p:cNvSpPr>
            <p:nvPr/>
          </p:nvSpPr>
          <p:spPr bwMode="auto">
            <a:xfrm>
              <a:off x="185" y="762"/>
              <a:ext cx="2410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  <a:defRPr/>
              </a:pPr>
              <a:r>
                <a:rPr kumimoji="1"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</a:rPr>
                <a:t>国王创造法律，而非法律创造国王，国王是上帝派到世间的最高权威，有无限的权力。</a:t>
              </a:r>
              <a:endParaRPr kumimoji="1" lang="zh-CN" altLang="en-US" sz="2800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8" name="Group 4"/>
          <p:cNvGrpSpPr/>
          <p:nvPr/>
        </p:nvGrpSpPr>
        <p:grpSpPr bwMode="auto">
          <a:xfrm>
            <a:off x="5004494" y="331876"/>
            <a:ext cx="3721100" cy="5957955"/>
            <a:chOff x="1663" y="495"/>
            <a:chExt cx="2344" cy="3752"/>
          </a:xfrm>
        </p:grpSpPr>
        <p:sp>
          <p:nvSpPr>
            <p:cNvPr id="10244" name="Text Box 5"/>
            <p:cNvSpPr txBox="1">
              <a:spLocks noChangeArrowheads="1"/>
            </p:cNvSpPr>
            <p:nvPr/>
          </p:nvSpPr>
          <p:spPr bwMode="auto">
            <a:xfrm>
              <a:off x="1753" y="3536"/>
              <a:ext cx="2254" cy="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000" b="1" dirty="0">
                  <a:solidFill>
                    <a:srgbClr val="663300"/>
                  </a:solidFill>
                  <a:latin typeface="宋体" panose="02010600030101010101" pitchFamily="2" charset="-122"/>
                </a:rPr>
                <a:t>查理一世</a:t>
              </a:r>
              <a:endParaRPr kumimoji="1" lang="zh-CN" altLang="en-US" sz="2000" b="1" dirty="0">
                <a:solidFill>
                  <a:srgbClr val="663300"/>
                </a:solidFill>
                <a:latin typeface="宋体" panose="02010600030101010101" pitchFamily="2" charset="-122"/>
              </a:endParaRP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2000" b="1" dirty="0">
                  <a:latin typeface="宋体" panose="02010600030101010101" pitchFamily="2" charset="-122"/>
                </a:rPr>
                <a:t>Charles Ⅰ</a:t>
              </a:r>
              <a:endParaRPr kumimoji="1" lang="en-US" altLang="zh-CN" sz="2000" b="1" dirty="0">
                <a:latin typeface="宋体" panose="02010600030101010101" pitchFamily="2" charset="-122"/>
              </a:endParaRP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2000" b="1" dirty="0">
                  <a:latin typeface="宋体" panose="02010600030101010101" pitchFamily="2" charset="-122"/>
                </a:rPr>
                <a:t>1600.11.19</a:t>
              </a:r>
              <a:r>
                <a:rPr kumimoji="1" lang="zh-CN" altLang="en-US" sz="2000" b="1" dirty="0">
                  <a:latin typeface="宋体" panose="02010600030101010101" pitchFamily="2" charset="-122"/>
                </a:rPr>
                <a:t>～</a:t>
              </a:r>
              <a:r>
                <a:rPr kumimoji="1" lang="en-US" altLang="zh-CN" sz="2000" b="1" dirty="0">
                  <a:latin typeface="宋体" panose="02010600030101010101" pitchFamily="2" charset="-122"/>
                </a:rPr>
                <a:t>1649.1.30</a:t>
              </a:r>
              <a:endParaRPr kumimoji="1" lang="en-US" altLang="zh-CN" sz="2000" b="1" dirty="0">
                <a:latin typeface="宋体" panose="02010600030101010101" pitchFamily="2" charset="-122"/>
              </a:endParaRP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kumimoji="1" lang="zh-CN" altLang="en-US" sz="2000" b="1" dirty="0">
                  <a:latin typeface="宋体" panose="02010600030101010101" pitchFamily="2" charset="-122"/>
                </a:rPr>
                <a:t>英格兰、苏格兰、与爱尔兰国王</a:t>
              </a:r>
              <a:endParaRPr kumimoji="1" lang="zh-CN" altLang="en-US" sz="2000" b="1" dirty="0">
                <a:latin typeface="宋体" panose="02010600030101010101" pitchFamily="2" charset="-122"/>
              </a:endParaRPr>
            </a:p>
          </p:txBody>
        </p:sp>
        <p:pic>
          <p:nvPicPr>
            <p:cNvPr id="10245" name="Picture 6" descr="05查理一世打猎像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" y="495"/>
              <a:ext cx="2244" cy="28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24902" y="605572"/>
            <a:ext cx="4464942" cy="52622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  查理一世独断专行，无视英国议会的传统，寻找种种借口，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绕开议会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，巧立名目，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任意征税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。资产阶级和新贵族利益受到侵犯。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spcBef>
                <a:spcPts val="0"/>
              </a:spcBef>
              <a:defRPr/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他大量出售专卖权，把专卖权出售给他的亲信和大商人，一般工商业主因为没有获得专卖权而被逼迫停业，造成生产混乱，工商业萧条，许多工人失业，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严重阻碍了资本主义经济的发展。</a:t>
            </a:r>
            <a:endParaRPr lang="zh-CN" altLang="en-US" sz="2800" dirty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70052" y="508420"/>
            <a:ext cx="8075612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新兴资产阶级和新贵族要求发展资本主义，维护经济自由。</a:t>
            </a:r>
            <a:endParaRPr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70052" y="4942862"/>
            <a:ext cx="8075613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以国王为首的统治阶级鼓吹“君权神授”，</a:t>
            </a:r>
            <a:r>
              <a:rPr kumimoji="1"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严重地阻碍着资本主义的发展。</a:t>
            </a:r>
            <a:endParaRPr kumimoji="1" lang="zh-CN" altLang="en-US" sz="3600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3558" name="AutoShape 6">
            <a:hlinkClick r:id="" action="ppaction://noaction">
              <a:snd r:embed="rId1" name="explode.wav"/>
            </a:hlinkClick>
            <a:hlinkHover r:id="" action="ppaction://hlinkshowjump?jump=nextslide">
              <a:snd r:embed="rId2" name="bomb.wav"/>
            </a:hlinkHover>
          </p:cNvPr>
          <p:cNvSpPr>
            <a:spLocks noChangeArrowheads="1"/>
          </p:cNvSpPr>
          <p:nvPr/>
        </p:nvSpPr>
        <p:spPr bwMode="auto">
          <a:xfrm>
            <a:off x="864870" y="2525395"/>
            <a:ext cx="3234055" cy="1580515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dirty="0">
                <a:solidFill>
                  <a:schemeClr val="bg1"/>
                </a:solidFill>
                <a:latin typeface="宋体" panose="02010600030101010101" pitchFamily="2" charset="-122"/>
              </a:rPr>
              <a:t>矛盾</a:t>
            </a:r>
            <a:endParaRPr lang="zh-CN" altLang="en-US" sz="48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 rot="5400000">
            <a:off x="2068195" y="2011680"/>
            <a:ext cx="826770" cy="50355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 rot="16200000">
            <a:off x="2020570" y="4128135"/>
            <a:ext cx="922020" cy="50355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051786" y="2001975"/>
            <a:ext cx="90120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议会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66036" y="4317814"/>
            <a:ext cx="910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国王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192542" y="2001975"/>
            <a:ext cx="90601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民主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022997" y="4317814"/>
            <a:ext cx="90601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专制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8970" y="2081530"/>
            <a:ext cx="46812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革命爆发根本原因：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封建专制统治严重阻碍了资本主义经济的发展。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l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5543233" y="5102225"/>
            <a:ext cx="2245360" cy="142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4400" b="1" dirty="0">
                <a:solidFill>
                  <a:srgbClr val="0000CC"/>
                </a:solidFill>
                <a:latin typeface="宋体" panose="02010600030101010101" pitchFamily="2" charset="-122"/>
              </a:rPr>
              <a:t>克伦威尔</a:t>
            </a:r>
            <a:endParaRPr kumimoji="1" lang="zh-CN" altLang="en-US" sz="4400" b="1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latin typeface="宋体" panose="02010600030101010101" pitchFamily="2" charset="-122"/>
              </a:rPr>
              <a:t>Oliver Cromwell</a:t>
            </a:r>
            <a:endParaRPr kumimoji="1" lang="en-US" altLang="zh-CN" sz="1800" dirty="0"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en-US" sz="1800" dirty="0">
                <a:latin typeface="宋体" panose="02010600030101010101" pitchFamily="2" charset="-122"/>
              </a:rPr>
              <a:t>1599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4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25</a:t>
            </a:r>
            <a:r>
              <a:rPr kumimoji="1" lang="zh-CN" altLang="en-US" sz="1800" dirty="0">
                <a:latin typeface="宋体" panose="02010600030101010101" pitchFamily="2" charset="-122"/>
              </a:rPr>
              <a:t>～</a:t>
            </a:r>
            <a:r>
              <a:rPr kumimoji="1" lang="en-US" altLang="en-US" sz="1800" dirty="0">
                <a:latin typeface="宋体" panose="02010600030101010101" pitchFamily="2" charset="-122"/>
              </a:rPr>
              <a:t>1658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9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3</a:t>
            </a:r>
            <a:endParaRPr kumimoji="1" lang="en-US" altLang="zh-CN" sz="1800" dirty="0"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latin typeface="宋体" panose="02010600030101010101" pitchFamily="2" charset="-122"/>
              </a:rPr>
              <a:t>英国</a:t>
            </a:r>
            <a:r>
              <a:rPr kumimoji="1" lang="zh-CN" altLang="en-US" sz="1800" b="1" dirty="0">
                <a:latin typeface="宋体" panose="02010600030101010101" pitchFamily="2" charset="-122"/>
              </a:rPr>
              <a:t>亨廷顿</a:t>
            </a:r>
            <a:r>
              <a:rPr kumimoji="1" lang="zh-CN" altLang="en-US" sz="1800" dirty="0">
                <a:latin typeface="宋体" panose="02010600030101010101" pitchFamily="2" charset="-122"/>
              </a:rPr>
              <a:t>人</a:t>
            </a:r>
            <a:endParaRPr kumimoji="1" lang="zh-CN" altLang="en-US" sz="1800" dirty="0">
              <a:latin typeface="宋体" panose="02010600030101010101" pitchFamily="2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79221" y="519112"/>
            <a:ext cx="8261350" cy="5492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爆发标志：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1640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年查理一世召集议会开会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908685" y="5178425"/>
            <a:ext cx="3200400" cy="136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</a:rPr>
              <a:t>英王查理一世</a:t>
            </a:r>
            <a:endParaRPr kumimoji="1" lang="zh-CN" altLang="en-US" sz="4000" b="1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latin typeface="宋体" panose="02010600030101010101" pitchFamily="2" charset="-122"/>
              </a:rPr>
              <a:t>Charles Ⅰ</a:t>
            </a:r>
            <a:endParaRPr kumimoji="1" lang="en-US" altLang="zh-CN" sz="1800" dirty="0"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latin typeface="宋体" panose="02010600030101010101" pitchFamily="2" charset="-122"/>
              </a:rPr>
              <a:t>1600.11.19</a:t>
            </a:r>
            <a:r>
              <a:rPr kumimoji="1" lang="zh-CN" altLang="en-US" sz="1800" dirty="0">
                <a:latin typeface="宋体" panose="02010600030101010101" pitchFamily="2" charset="-122"/>
              </a:rPr>
              <a:t>～</a:t>
            </a:r>
            <a:r>
              <a:rPr kumimoji="1" lang="en-US" altLang="zh-CN" sz="1800" dirty="0">
                <a:latin typeface="宋体" panose="02010600030101010101" pitchFamily="2" charset="-122"/>
              </a:rPr>
              <a:t>1649.1.30</a:t>
            </a:r>
            <a:endParaRPr kumimoji="1" lang="en-US" altLang="zh-CN" sz="1800" dirty="0"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latin typeface="宋体" panose="02010600030101010101" pitchFamily="2" charset="-122"/>
              </a:rPr>
              <a:t>英格兰、苏格兰、与爱尔兰国王</a:t>
            </a:r>
            <a:endParaRPr kumimoji="1" lang="zh-CN" altLang="en-US" sz="1800" dirty="0">
              <a:latin typeface="宋体" panose="02010600030101010101" pitchFamily="2" charset="-122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20587" y="2211150"/>
            <a:ext cx="430887" cy="215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解决经费问题</a:t>
            </a:r>
            <a:endParaRPr kumimoji="1"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262529" y="1924446"/>
            <a:ext cx="430887" cy="287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解决限制王权问题</a:t>
            </a:r>
            <a:endParaRPr kumimoji="1"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4343" name="Picture 8" descr="c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5" y="1312545"/>
            <a:ext cx="2973070" cy="378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9" descr="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1355725"/>
            <a:ext cx="2765425" cy="356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0" name="Group 10"/>
          <p:cNvGrpSpPr/>
          <p:nvPr/>
        </p:nvGrpSpPr>
        <p:grpSpPr bwMode="auto">
          <a:xfrm>
            <a:off x="1654147" y="3654108"/>
            <a:ext cx="5911809" cy="1143000"/>
            <a:chOff x="880" y="1800"/>
            <a:chExt cx="3836" cy="720"/>
          </a:xfrm>
          <a:solidFill>
            <a:schemeClr val="bg1"/>
          </a:solidFill>
        </p:grpSpPr>
        <p:sp>
          <p:nvSpPr>
            <p:cNvPr id="14346" name="Text Box 11"/>
            <p:cNvSpPr txBox="1">
              <a:spLocks noChangeArrowheads="1"/>
            </p:cNvSpPr>
            <p:nvPr/>
          </p:nvSpPr>
          <p:spPr bwMode="auto">
            <a:xfrm>
              <a:off x="880" y="1967"/>
              <a:ext cx="989" cy="38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latin typeface="宋体" panose="02010600030101010101" pitchFamily="2" charset="-122"/>
                </a:rPr>
                <a:t>国王军</a:t>
              </a:r>
              <a:endParaRPr lang="zh-CN" altLang="en-US" sz="4000" dirty="0">
                <a:latin typeface="宋体" panose="02010600030101010101" pitchFamily="2" charset="-122"/>
              </a:endParaRPr>
            </a:p>
          </p:txBody>
        </p:sp>
        <p:sp>
          <p:nvSpPr>
            <p:cNvPr id="14347" name="Text Box 12"/>
            <p:cNvSpPr txBox="1">
              <a:spLocks noChangeArrowheads="1"/>
            </p:cNvSpPr>
            <p:nvPr/>
          </p:nvSpPr>
          <p:spPr bwMode="auto">
            <a:xfrm>
              <a:off x="3628" y="1947"/>
              <a:ext cx="1088" cy="4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4400" dirty="0">
                  <a:latin typeface="宋体" panose="02010600030101010101" pitchFamily="2" charset="-122"/>
                </a:rPr>
                <a:t>议会军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  <p:sp>
          <p:nvSpPr>
            <p:cNvPr id="14348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2473" y="1800"/>
              <a:ext cx="548" cy="72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spc="-720" dirty="0">
                  <a:ln w="12700">
                    <a:solidFill>
                      <a:srgbClr val="FF0000"/>
                    </a:solidFill>
                    <a:round/>
                  </a:ln>
                  <a:effectLst>
                    <a:outerShdw dist="563972" dir="14049741" sx="125000" sy="125000" algn="tl" rotWithShape="0">
                      <a:srgbClr val="C7DFD3">
                        <a:alpha val="79999"/>
                      </a:srgbClr>
                    </a:outerShdw>
                  </a:effectLst>
                  <a:latin typeface="宋体" panose="02010600030101010101" pitchFamily="2" charset="-122"/>
                </a:rPr>
                <a:t>ＶＳ</a:t>
              </a:r>
              <a:endParaRPr lang="zh-CN" altLang="en-US" sz="3600" kern="10" spc="-720" dirty="0">
                <a:ln w="12700">
                  <a:solidFill>
                    <a:srgbClr val="FF0000"/>
                  </a:solidFill>
                  <a:round/>
                </a:ln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6" grpId="0"/>
      <p:bldP spid="358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2330</Words>
  <PresentationFormat>全屏显示(4:3)</PresentationFormat>
  <Paragraphs>292</Paragraphs>
  <Slides>25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华文中宋</vt:lpstr>
      <vt:lpstr>微软雅黑</vt:lpstr>
      <vt:lpstr>Arial Unicode MS</vt:lpstr>
      <vt:lpstr>Times New Roman</vt:lpstr>
      <vt:lpstr>黑体</vt:lpstr>
      <vt:lpstr>方正姚体</vt:lpstr>
      <vt:lpstr>楷体_GB2312</vt:lpstr>
      <vt:lpstr>方正粗倩简体</vt:lpstr>
      <vt:lpstr>Office 主题</vt:lpstr>
      <vt:lpstr>Paint.Picture</vt:lpstr>
      <vt:lpstr>Paint.Picture</vt:lpstr>
      <vt:lpstr>PowerPoint 演示文稿</vt:lpstr>
      <vt:lpstr>PowerPoint 演示文稿</vt:lpstr>
      <vt:lpstr>第17课 君主立宪制的英国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2018-09-15T02:06:40Z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00080006180000000000010250300207a1000400038000</vt:lpwstr>
  </property>
  <property fmtid="{D5CDD505-2E9C-101B-9397-08002B2CF9AE}" pid="3" name="KSOProductBuildVer">
    <vt:lpwstr>2052-10.1.0.7520</vt:lpwstr>
  </property>
</Properties>
</file>