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6" r:id="rId2"/>
    <p:sldId id="277" r:id="rId3"/>
    <p:sldId id="278" r:id="rId4"/>
    <p:sldId id="259" r:id="rId5"/>
    <p:sldId id="279" r:id="rId6"/>
    <p:sldId id="280" r:id="rId7"/>
    <p:sldId id="283" r:id="rId8"/>
    <p:sldId id="261" r:id="rId9"/>
    <p:sldId id="262" r:id="rId10"/>
    <p:sldId id="265" r:id="rId11"/>
    <p:sldId id="263" r:id="rId12"/>
    <p:sldId id="284" r:id="rId13"/>
    <p:sldId id="268" r:id="rId14"/>
    <p:sldId id="285" r:id="rId15"/>
    <p:sldId id="286" r:id="rId16"/>
    <p:sldId id="287" r:id="rId17"/>
    <p:sldId id="269" r:id="rId18"/>
    <p:sldId id="288" r:id="rId19"/>
    <p:sldId id="290" r:id="rId20"/>
    <p:sldId id="291" r:id="rId21"/>
    <p:sldId id="271" r:id="rId22"/>
    <p:sldId id="292" r:id="rId23"/>
    <p:sldId id="293" r:id="rId24"/>
    <p:sldId id="273" r:id="rId25"/>
    <p:sldId id="274" r:id="rId26"/>
    <p:sldId id="294" r:id="rId2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E8AA8FA-D863-4CCC-984B-D9120C1FA38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1598852-22F4-40F6-AD2D-5F279D83BD0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C420D29-BD61-401F-844F-63800D0B48C2}" type="datetimeFigureOut">
              <a:rPr lang="zh-CN" altLang="en-US"/>
              <a:pPr>
                <a:defRPr/>
              </a:pPr>
              <a:t>2018-09-08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7A5EB31C-B3EE-47E7-8F84-B6F628C9386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AA25045E-00A4-44BF-92DD-3170ADEFC2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AEC80E3-C4B9-47EE-8C83-0F52B2B77F1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A68467D-B7A0-42FF-ACC0-D905285129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9D2ABE9-AEED-4FC1-949C-0E39370B78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2E1B99A4-70E0-4BBF-9894-544EA97ED8F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4B0300E0-BFBA-4C14-BD43-96E4A6030C20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04CEBFE6-189A-46F2-80F0-6CE7761A272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F8ABCC22-4DA5-4156-9234-1E762EDE96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69866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>
            <a:extLst>
              <a:ext uri="{FF2B5EF4-FFF2-40B4-BE49-F238E27FC236}">
                <a16:creationId xmlns:a16="http://schemas.microsoft.com/office/drawing/2014/main" id="{E04A71A0-7805-4543-BAB8-4B4C10684C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D0A3860-F071-4C31-BF13-4973214FC758}" type="slidenum">
              <a:rPr lang="en-US" altLang="zh-CN" smtClean="0">
                <a:latin typeface="Calibri" panose="020F0502020204030204" pitchFamily="34" charset="0"/>
              </a:rPr>
              <a:pPr/>
              <a:t>13</a:t>
            </a:fld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15363" name="Rectangle 2">
            <a:extLst>
              <a:ext uri="{FF2B5EF4-FFF2-40B4-BE49-F238E27FC236}">
                <a16:creationId xmlns:a16="http://schemas.microsoft.com/office/drawing/2014/main" id="{E25722D1-ED7B-4E1B-9B19-EDB7EC8B335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4" name="Rectangle 3">
            <a:extLst>
              <a:ext uri="{FF2B5EF4-FFF2-40B4-BE49-F238E27FC236}">
                <a16:creationId xmlns:a16="http://schemas.microsoft.com/office/drawing/2014/main" id="{A8FB9EE9-C83B-4EE3-8014-BA66050D3B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/>
              <a:t>　　奥里弗</a:t>
            </a:r>
            <a:r>
              <a:rPr lang="en-US" altLang="zh-CN"/>
              <a:t>·</a:t>
            </a:r>
            <a:r>
              <a:rPr lang="zh-CN" altLang="en-US"/>
              <a:t>克伦威尔：</a:t>
            </a:r>
            <a:r>
              <a:rPr lang="en-US" altLang="zh-CN"/>
              <a:t>1640</a:t>
            </a:r>
            <a:r>
              <a:rPr lang="zh-CN" altLang="en-US"/>
              <a:t>年的新国会中，他参加起草了</a:t>
            </a:r>
            <a:r>
              <a:rPr lang="en-US" altLang="zh-CN"/>
              <a:t>《</a:t>
            </a:r>
            <a:r>
              <a:rPr lang="zh-CN" altLang="en-US"/>
              <a:t>大抗议书</a:t>
            </a:r>
            <a:r>
              <a:rPr lang="en-US" altLang="zh-CN"/>
              <a:t>》</a:t>
            </a:r>
            <a:r>
              <a:rPr lang="zh-CN" altLang="en-US"/>
              <a:t>，反对君主专制。</a:t>
            </a:r>
            <a:r>
              <a:rPr lang="en-US" altLang="zh-CN"/>
              <a:t>1642</a:t>
            </a:r>
            <a:r>
              <a:rPr lang="zh-CN" altLang="en-US"/>
              <a:t>年，查理一世掀起内战后，克伦威尔以自己组织的“铁骑军”屡建战功。</a:t>
            </a:r>
            <a:r>
              <a:rPr lang="en-US" altLang="zh-CN"/>
              <a:t>1645</a:t>
            </a:r>
            <a:r>
              <a:rPr lang="zh-CN" altLang="en-US"/>
              <a:t>年，国会授权克伦威尔改组军队，他组成“新模范军”。</a:t>
            </a:r>
            <a:r>
              <a:rPr lang="en-US" altLang="zh-CN"/>
              <a:t>1645</a:t>
            </a:r>
            <a:r>
              <a:rPr lang="zh-CN" altLang="en-US"/>
              <a:t>年</a:t>
            </a:r>
            <a:r>
              <a:rPr lang="en-US" altLang="zh-CN"/>
              <a:t>6</a:t>
            </a:r>
            <a:r>
              <a:rPr lang="zh-CN" altLang="en-US"/>
              <a:t>月的纳西比战役，取得了第一次内战的胜利。</a:t>
            </a:r>
            <a:r>
              <a:rPr lang="en-US" altLang="zh-CN"/>
              <a:t>1648</a:t>
            </a:r>
            <a:r>
              <a:rPr lang="zh-CN" altLang="en-US"/>
              <a:t>年</a:t>
            </a:r>
            <a:r>
              <a:rPr lang="en-US" altLang="zh-CN"/>
              <a:t>8</a:t>
            </a:r>
            <a:r>
              <a:rPr lang="zh-CN" altLang="en-US"/>
              <a:t>月，克伦威尔在普雷斯顿击溃了苏格兰王军；</a:t>
            </a:r>
            <a:r>
              <a:rPr lang="en-US" altLang="zh-CN"/>
              <a:t>9</a:t>
            </a:r>
            <a:r>
              <a:rPr lang="zh-CN" altLang="en-US"/>
              <a:t>月，俘获国王查理一世。内战结束后，他以国会和军队的名义处死国王，宣布废除君主制，成立了共和国。</a:t>
            </a:r>
            <a:r>
              <a:rPr lang="en-US" altLang="zh-CN"/>
              <a:t>1653</a:t>
            </a:r>
            <a:r>
              <a:rPr lang="zh-CN" altLang="en-US"/>
              <a:t>年，克伦威尔驱散旧国会，实行军事独裁，成了英格兰、苏格兰和爱尔兰的“护国主”，一个没有国王头衔的国王。克伦威尔的独裁统治邀起广大群众的反抗，由于政治腐败，又给王党造成阴谋复辟的机会。</a:t>
            </a:r>
            <a:r>
              <a:rPr lang="en-US" altLang="zh-CN"/>
              <a:t>1660</a:t>
            </a:r>
            <a:r>
              <a:rPr lang="zh-CN" altLang="en-US"/>
              <a:t>年，斯图亚特王查理二世复辟。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>
            <a:extLst>
              <a:ext uri="{FF2B5EF4-FFF2-40B4-BE49-F238E27FC236}">
                <a16:creationId xmlns:a16="http://schemas.microsoft.com/office/drawing/2014/main" id="{B3E3B1A0-4079-467A-A555-73460FCDA6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F499F070-9638-4668-B24F-9A341A5DFE38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48131" name="Rectangle 2">
            <a:extLst>
              <a:ext uri="{FF2B5EF4-FFF2-40B4-BE49-F238E27FC236}">
                <a16:creationId xmlns:a16="http://schemas.microsoft.com/office/drawing/2014/main" id="{17AC4BC8-43A9-4734-B370-97B48A2C897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2" name="Rectangle 3">
            <a:extLst>
              <a:ext uri="{FF2B5EF4-FFF2-40B4-BE49-F238E27FC236}">
                <a16:creationId xmlns:a16="http://schemas.microsoft.com/office/drawing/2014/main" id="{2E06E916-6D1B-4E48-989B-2513DACFF9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21718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A038A2E0-42BF-4DA8-958F-4EBDBD05B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18CC0D1-750D-4A70-83FE-A2465C06EF23}" type="slidenum">
              <a:rPr lang="en-US" altLang="zh-CN">
                <a:latin typeface="Calibri" panose="020F0502020204030204" pitchFamily="34" charset="0"/>
              </a:rPr>
              <a:pPr/>
              <a:t>16</a:t>
            </a:fld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296B3D23-BA7B-4004-8C05-443ABC721E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D370A32-41AA-4409-95AB-B1CF20B2DA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  <a:p>
            <a:pPr eaLnBrk="1" hangingPunct="1">
              <a:spcBef>
                <a:spcPct val="0"/>
              </a:spcBef>
            </a:pPr>
            <a:r>
              <a:rPr lang="zh-CN" altLang="en-US"/>
              <a:t>版权所有，盗版必究</a:t>
            </a:r>
          </a:p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226353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0A7FDBE4-F880-4CF2-A1C3-D8D374ED71B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F293481-2B8A-444E-9826-6A96845232A0}" type="slidenum">
              <a:rPr lang="en-US" altLang="zh-CN" sz="1200" smtClean="0"/>
              <a:pPr/>
              <a:t>22</a:t>
            </a:fld>
            <a:endParaRPr lang="en-US" altLang="zh-CN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527E6B4C-4576-4F41-A123-D9F62D10CE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65CB1A8B-8268-42D1-BAC0-B79FFE818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3911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F1895D8-3395-4DA9-9C9E-9685E2DD2AB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A667519-C4AC-4622-A5A0-0120E92C5BE3}" type="slidenum">
              <a:rPr lang="en-US" altLang="zh-CN" smtClean="0">
                <a:latin typeface="Calibri" panose="020F0502020204030204" pitchFamily="34" charset="0"/>
              </a:rPr>
              <a:pPr/>
              <a:t>24</a:t>
            </a:fld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45B84A-DCAD-4131-A4B5-910AB6966F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AF7684-17B6-4EEC-9D89-269BD08EB3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/>
              <a:t>　　下议院：始自英国的平民院（后改称“下议院”）。之后为许多资本主义国家效仿，但名称各不相同，如美国、日本称“众议院”，法国称“国民议会”，荷兰称“第二院”等。下议院通常按人口比例由选民分选区选举产生，定期改选。下议院一般都享有立法和监督政府、监督财政等权力。尤其在议会制（内阁制）国家，下议院被赋予更多权力。内阁的组成、条约的缔结、财政预算的制定等，均须先经下议院审查和通过。在下议院否决财政预算，或通过对内阁的“不信任案”时，除非解散议会，内阁必须总辞职。</a:t>
            </a:r>
          </a:p>
          <a:p>
            <a:r>
              <a:rPr lang="zh-CN" altLang="en-US"/>
              <a:t>　　上议院：有权否决下议院所通过的法案。议员由间接选举产生或由国家元首制定，任期比下议院议员长，有的终身任职、也有世袭。上议院名称各国叫法不一，如英国叫贵族院，美国、日本叫参议院等。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E9A8639-3636-44FD-8958-50085B10D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534CE-3B42-41F7-A434-52E967BE094C}" type="datetimeFigureOut">
              <a:rPr lang="zh-CN" altLang="en-US"/>
              <a:pPr>
                <a:defRPr/>
              </a:pPr>
              <a:t>2018-09-08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485CE26-EC0C-47A1-A540-B4DE60758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43A80D-320B-4611-A0A7-896B99D85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C5C06-6990-4F37-B06C-D34BCAE1DC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343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965DBF-E2F9-40DC-9A58-8CEBD3833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24F0-8A2C-4FE4-8AF0-85C3D421F05B}" type="datetimeFigureOut">
              <a:rPr lang="zh-CN" altLang="en-US"/>
              <a:pPr>
                <a:defRPr/>
              </a:pPr>
              <a:t>2018-09-08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F3A318-4538-4FD7-8274-16F8BEBC1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BA9F96-4723-4877-8654-0EAD37CB8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84528-CA34-449D-BCEA-E21B4DDDF2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017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505194-98B9-4CE1-B841-C27761FEC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82DB9-2F7E-4FFB-9F0B-364E0C282AB9}" type="datetimeFigureOut">
              <a:rPr lang="zh-CN" altLang="en-US"/>
              <a:pPr>
                <a:defRPr/>
              </a:pPr>
              <a:t>2018-09-08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717D2D-27F8-4EEC-9DA2-053C95C4A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3BC075E-D289-414F-BD31-0CB9D8179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AE70B-C2E4-44DA-BBE6-77808FBB1F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018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A6DFC9E-8C3D-4865-8768-D5787BA07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3B97-22A4-4B58-92D2-C08C2703C5EB}" type="datetimeFigureOut">
              <a:rPr lang="zh-CN" altLang="en-US"/>
              <a:pPr>
                <a:defRPr/>
              </a:pPr>
              <a:t>2018-09-08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DAC3572-7A97-493C-90C2-40F145EF9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1FAD863-61C5-4AAC-986B-A19FCC159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15654-7E12-4726-B4B8-BB91B000AD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088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7C5FFEE-9325-4ED4-BD9B-06720DD20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DD6A4-80FC-4D18-B8FC-161073D7D3BF}" type="datetimeFigureOut">
              <a:rPr lang="zh-CN" altLang="en-US"/>
              <a:pPr>
                <a:defRPr/>
              </a:pPr>
              <a:t>2018-09-08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B6C4058-23BA-436F-976C-6479D678F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1C6AB45-96AB-4959-8DB4-4C8B0DA5D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08712-6774-47E7-9EA1-FE7D800EDC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912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738FC7FE-C9BB-43F1-B976-A5072A7B4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EB7BF-703C-4BDB-B0A2-7E3B540640AC}" type="datetimeFigureOut">
              <a:rPr lang="zh-CN" altLang="en-US"/>
              <a:pPr>
                <a:defRPr/>
              </a:pPr>
              <a:t>2018-09-08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76A72A23-BFA6-4653-A188-4E5F3DAE2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A7E8F5FF-BF53-401F-9145-17942A85F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A4B08-906E-4EB4-8642-BC4E70C6B5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613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7818BC45-4024-4DF6-A0A2-6E6557332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48566-544F-499A-B752-9560BC019D71}" type="datetimeFigureOut">
              <a:rPr lang="zh-CN" altLang="en-US"/>
              <a:pPr>
                <a:defRPr/>
              </a:pPr>
              <a:t>2018-09-08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4CBA51A7-7653-4581-A91F-320E78E84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91F7A343-7AC4-45C0-A44D-82D2E6ACB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DF2C4-54AE-4F68-9301-3F57631F9D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804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1878557-131E-4394-96BA-992BF8EB6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29769-33EF-4B3E-8B4E-DF25B60E4156}" type="datetimeFigureOut">
              <a:rPr lang="zh-CN" altLang="en-US"/>
              <a:pPr>
                <a:defRPr/>
              </a:pPr>
              <a:t>2018-09-08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E0A9E8F-BFD0-4814-BE20-F3E10B446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2CE0F843-D0C2-40C5-8E3D-DCF686033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3156B-488A-402E-8CFC-F9188DCE24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401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8F491373-4A28-412B-8215-7927F8B62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BB0EB-B3C2-476F-922F-17ADAEB08043}" type="datetimeFigureOut">
              <a:rPr lang="zh-CN" altLang="en-US"/>
              <a:pPr>
                <a:defRPr/>
              </a:pPr>
              <a:t>2018-09-08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431E14B5-8F0F-41DD-9C1D-CD01924C0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F3850B1F-B021-445B-8824-16403A9C0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B48D6-70C2-41D9-8DC0-D4E667B9D1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293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CEA71FF-84F0-41FD-933F-336E81E3F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A42DC-019A-4B1C-9ECE-F4CF72B20ADE}" type="datetimeFigureOut">
              <a:rPr lang="zh-CN" altLang="en-US"/>
              <a:pPr>
                <a:defRPr/>
              </a:pPr>
              <a:t>2018-09-08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8958438F-7BE3-4079-91A2-CEA858E97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2C7DB04-53E5-4937-AEF3-1CCF0E273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5B392-6EAA-42EE-A7F2-CFEC6397F4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76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B3CC506A-449D-4255-9A9D-E40EADA2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5F4A1-FF04-4EB8-A4EF-65E7911B1AD8}" type="datetimeFigureOut">
              <a:rPr lang="zh-CN" altLang="en-US"/>
              <a:pPr>
                <a:defRPr/>
              </a:pPr>
              <a:t>2018-09-08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09B8E3D-1B5E-4BC2-ACDE-2C36C32C9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36CBB54E-873A-46EE-AF66-691B5A67D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6F879-1E01-4198-8192-399CB28D39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615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B0A9BB60-3330-4C75-9CC4-4FA4829D2B0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DCC60575-2977-48D6-970A-84B03A1E598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40FCF1-07FF-4FAF-BA21-8DE3DEAADE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7240E82-4ED5-48FF-A8E1-9F83799A72FA}" type="datetimeFigureOut">
              <a:rPr lang="zh-CN" altLang="en-US"/>
              <a:pPr>
                <a:defRPr/>
              </a:pPr>
              <a:t>2018-09-08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275E79-0662-4EF9-89EB-88588ACF0E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FF55AA-5638-4A9F-AA13-847303481B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1A4B3F-BBA9-4C8F-ACCF-2084E22A7A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oleObject" Target="../embeddings/oleObject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A62DE94-4127-474D-A8BE-74BCEFFEB46B}"/>
              </a:ext>
            </a:extLst>
          </p:cNvPr>
          <p:cNvSpPr txBox="1"/>
          <p:nvPr/>
        </p:nvSpPr>
        <p:spPr>
          <a:xfrm>
            <a:off x="1051084" y="5157192"/>
            <a:ext cx="3236048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dirty="0"/>
              <a:t>沈万三和聚宝盆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27E29C-15FD-49CC-B2E2-C1536AC1C13B}"/>
              </a:ext>
            </a:extLst>
          </p:cNvPr>
          <p:cNvSpPr txBox="1"/>
          <p:nvPr/>
        </p:nvSpPr>
        <p:spPr>
          <a:xfrm>
            <a:off x="5429076" y="764704"/>
            <a:ext cx="3635896" cy="5693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sz="2800" dirty="0">
                <a:latin typeface="+mn-ea"/>
                <a:ea typeface="+mn-ea"/>
              </a:rPr>
              <a:t> 明代洪武六年（</a:t>
            </a:r>
            <a:r>
              <a:rPr lang="en-US" altLang="zh-CN" sz="2800" dirty="0">
                <a:latin typeface="+mn-ea"/>
              </a:rPr>
              <a:t>1373</a:t>
            </a:r>
            <a:r>
              <a:rPr lang="zh-CN" altLang="en-US" sz="2800" dirty="0">
                <a:latin typeface="+mn-ea"/>
                <a:ea typeface="+mn-ea"/>
              </a:rPr>
              <a:t>年），江南巨富沈万三帮助明太祖朱元璋修筑都城南京三分之一的城墙。他还向皇帝请求出资百万犒赏三军。朱元璋听闻后勃然大怒，说道：“匹夫犒天下之军乱民也，宜诛之”。</a:t>
            </a:r>
            <a:r>
              <a:rPr lang="zh-CN" altLang="en-US" sz="2800" dirty="0">
                <a:latin typeface="+mn-ea"/>
              </a:rPr>
              <a:t>最终</a:t>
            </a:r>
            <a:r>
              <a:rPr lang="zh-CN" altLang="en-US" sz="2800" dirty="0">
                <a:latin typeface="+mn-ea"/>
                <a:ea typeface="+mn-ea"/>
              </a:rPr>
              <a:t>在马皇后劝说下保住性命，流放云南。但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亿万家财悉数充公</a:t>
            </a:r>
            <a:r>
              <a:rPr lang="zh-CN" altLang="en-US" sz="2800" dirty="0">
                <a:latin typeface="+mn-ea"/>
                <a:ea typeface="+mn-ea"/>
              </a:rPr>
              <a:t>。</a:t>
            </a:r>
          </a:p>
        </p:txBody>
      </p:sp>
      <p:pic>
        <p:nvPicPr>
          <p:cNvPr id="10244" name="Picture 4" descr="http://pic.baike.soso.com/p/20130605/20130605143158-765312451.jpg">
            <a:extLst>
              <a:ext uri="{FF2B5EF4-FFF2-40B4-BE49-F238E27FC236}">
                <a16:creationId xmlns:a16="http://schemas.microsoft.com/office/drawing/2014/main" id="{C6D14146-A189-4602-9730-72FDE22E4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2" y="1685851"/>
            <a:ext cx="5206732" cy="3384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4D3BE51C-4333-4D5B-AE72-6F66EDB51CB3}"/>
              </a:ext>
            </a:extLst>
          </p:cNvPr>
          <p:cNvSpPr/>
          <p:nvPr/>
        </p:nvSpPr>
        <p:spPr>
          <a:xfrm>
            <a:off x="1619672" y="1613790"/>
            <a:ext cx="6264696" cy="349992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just"/>
            <a:r>
              <a:rPr lang="zh-CN" altLang="en-US" sz="3600" dirty="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+mn-ea"/>
              </a:rPr>
              <a:t>君主专制</a:t>
            </a:r>
          </a:p>
        </p:txBody>
      </p:sp>
    </p:spTree>
    <p:extLst>
      <p:ext uri="{BB962C8B-B14F-4D97-AF65-F5344CB8AC3E}">
        <p14:creationId xmlns:p14="http://schemas.microsoft.com/office/powerpoint/2010/main" val="898193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" descr="c0200">
            <a:extLst>
              <a:ext uri="{FF2B5EF4-FFF2-40B4-BE49-F238E27FC236}">
                <a16:creationId xmlns:a16="http://schemas.microsoft.com/office/drawing/2014/main" id="{DFE5D5A9-FDEE-4837-BFB3-FFD4367E0B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324" y="781469"/>
            <a:ext cx="8568952" cy="4812462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324000" tIns="36000" rIns="36000" bIns="360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457200" algn="just">
              <a:spcBef>
                <a:spcPct val="0"/>
              </a:spcBef>
              <a:buFontTx/>
              <a:buNone/>
            </a:pPr>
            <a:r>
              <a:rPr kumimoji="1" lang="zh-CN" altLang="en-US" sz="2800" dirty="0">
                <a:latin typeface="宋体" panose="02010600030101010101" pitchFamily="2" charset="-122"/>
              </a:rPr>
              <a:t>陛下臣民可谓生而享有此种</a:t>
            </a:r>
            <a:r>
              <a:rPr kumimoji="1"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自由</a:t>
            </a:r>
            <a:r>
              <a:rPr kumimoji="1" lang="zh-CN" altLang="en-US" sz="2800" dirty="0">
                <a:latin typeface="宋体" panose="02010600030101010101" pitchFamily="2" charset="-122"/>
              </a:rPr>
              <a:t>，即非经国会同意，得有不被强迫缴纳任何租税，特种地产税，捐献及其他各种非法捐税之自由。但在最近，却不幸有与上述法律规定背道而驰的情况发生。</a:t>
            </a:r>
            <a:endParaRPr kumimoji="1" lang="en-US" altLang="zh-CN" sz="2800" dirty="0">
              <a:latin typeface="宋体" panose="02010600030101010101" pitchFamily="2" charset="-122"/>
            </a:endParaRPr>
          </a:p>
          <a:p>
            <a:pPr indent="457200" algn="just">
              <a:spcBef>
                <a:spcPct val="0"/>
              </a:spcBef>
              <a:buFontTx/>
              <a:buNone/>
            </a:pPr>
            <a:endParaRPr kumimoji="1" lang="en-US" altLang="zh-CN" sz="2800" dirty="0">
              <a:latin typeface="宋体" panose="02010600030101010101" pitchFamily="2" charset="-122"/>
            </a:endParaRPr>
          </a:p>
          <a:p>
            <a:pPr indent="457200" algn="just">
              <a:spcBef>
                <a:spcPct val="0"/>
              </a:spcBef>
              <a:buFontTx/>
              <a:buNone/>
            </a:pPr>
            <a:r>
              <a:rPr kumimoji="1" lang="zh-CN" altLang="en-US" sz="2800" dirty="0">
                <a:latin typeface="宋体" panose="02010600030101010101" pitchFamily="2" charset="-122"/>
              </a:rPr>
              <a:t>又据名为“英格兰各项自由之大宪章”之条例明定，凡自由人除经其同侪之合法裁判，或依国法外，皆不得加以拘捕、监禁，或剥夺其管业权、各项</a:t>
            </a:r>
            <a:r>
              <a:rPr kumimoji="1"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自由</a:t>
            </a:r>
            <a:r>
              <a:rPr kumimoji="1" lang="zh-CN" altLang="en-US" sz="2800" dirty="0">
                <a:latin typeface="宋体" panose="02010600030101010101" pitchFamily="2" charset="-122"/>
              </a:rPr>
              <a:t>及自由习惯，或置诸法外，或加以放逐，亦不得以任何方式加以毁伤。</a:t>
            </a:r>
            <a:endParaRPr kumimoji="1" lang="en-US" altLang="zh-CN" sz="2800" dirty="0">
              <a:latin typeface="宋体" panose="02010600030101010101" pitchFamily="2" charset="-122"/>
            </a:endParaRPr>
          </a:p>
          <a:p>
            <a:pPr indent="457200" algn="just">
              <a:spcBef>
                <a:spcPct val="0"/>
              </a:spcBef>
              <a:buFontTx/>
              <a:buNone/>
            </a:pPr>
            <a:r>
              <a:rPr kumimoji="1" lang="en-US" altLang="zh-CN" sz="2800" dirty="0">
                <a:latin typeface="宋体" panose="02010600030101010101" pitchFamily="2" charset="-122"/>
              </a:rPr>
              <a:t>                   ——1628</a:t>
            </a:r>
            <a:r>
              <a:rPr kumimoji="1" lang="zh-CN" altLang="en-US" sz="2800" dirty="0">
                <a:latin typeface="宋体" panose="02010600030101010101" pitchFamily="2" charset="-122"/>
              </a:rPr>
              <a:t>年</a:t>
            </a:r>
            <a:r>
              <a:rPr kumimoji="1" lang="en-US" altLang="zh-CN" sz="2800" dirty="0">
                <a:latin typeface="宋体" panose="02010600030101010101" pitchFamily="2" charset="-122"/>
              </a:rPr>
              <a:t>《</a:t>
            </a:r>
            <a:r>
              <a:rPr kumimoji="1" lang="zh-CN" altLang="en-US" sz="2800" dirty="0">
                <a:latin typeface="宋体" panose="02010600030101010101" pitchFamily="2" charset="-122"/>
              </a:rPr>
              <a:t>权利请愿书</a:t>
            </a:r>
            <a:r>
              <a:rPr kumimoji="1" lang="en-US" altLang="zh-CN" sz="2800" dirty="0">
                <a:latin typeface="宋体" panose="02010600030101010101" pitchFamily="2" charset="-122"/>
              </a:rPr>
              <a:t>》</a:t>
            </a:r>
            <a:endParaRPr kumimoji="1"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13316" name="AutoShape 5" descr="ShowSoftDown">
            <a:extLst>
              <a:ext uri="{FF2B5EF4-FFF2-40B4-BE49-F238E27FC236}">
                <a16:creationId xmlns:a16="http://schemas.microsoft.com/office/drawing/2014/main" id="{82E1C850-6746-4741-87AC-F7ABC90E20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318000" y="31877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FB97B34-0AE2-4C60-9F70-7EB8991589B7}"/>
              </a:ext>
            </a:extLst>
          </p:cNvPr>
          <p:cNvSpPr/>
          <p:nvPr/>
        </p:nvSpPr>
        <p:spPr>
          <a:xfrm>
            <a:off x="1936043" y="1556792"/>
            <a:ext cx="5373513" cy="3075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just"/>
            <a:r>
              <a:rPr lang="zh-CN" altLang="en-US" sz="3600" dirty="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+mn-ea"/>
              </a:rPr>
              <a:t>限制王权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4">
            <a:extLst>
              <a:ext uri="{FF2B5EF4-FFF2-40B4-BE49-F238E27FC236}">
                <a16:creationId xmlns:a16="http://schemas.microsoft.com/office/drawing/2014/main" id="{6D4B15D8-A3EC-4B17-B14E-16B7FDA64D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052" y="508420"/>
            <a:ext cx="8075612" cy="1200329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新兴资产阶级和新贵族要求发展资本主义，维护经济自由。</a:t>
            </a:r>
          </a:p>
        </p:txBody>
      </p:sp>
      <p:sp>
        <p:nvSpPr>
          <p:cNvPr id="23557" name="Text Box 5">
            <a:extLst>
              <a:ext uri="{FF2B5EF4-FFF2-40B4-BE49-F238E27FC236}">
                <a16:creationId xmlns:a16="http://schemas.microsoft.com/office/drawing/2014/main" id="{EB885DA3-1FD2-4A1B-B548-5BA9363B1C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052" y="4942862"/>
            <a:ext cx="8075613" cy="1200329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以国王为首的统治阶级鼓吹“君权神授”，</a:t>
            </a:r>
            <a:r>
              <a:rPr kumimoji="1"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严重地阻碍着资本主义的发展。</a:t>
            </a:r>
          </a:p>
        </p:txBody>
      </p:sp>
      <p:sp>
        <p:nvSpPr>
          <p:cNvPr id="23558" name="AutoShape 6">
            <a:hlinkClick r:id="" action="ppaction://noaction">
              <a:snd r:embed="rId2" name="explode.wav"/>
            </a:hlinkClick>
            <a:hlinkHover r:id="" action="ppaction://hlinkshowjump?jump=nextslide">
              <a:snd r:embed="rId3" name="bomb.wav"/>
            </a:hlinkHover>
            <a:extLst>
              <a:ext uri="{FF2B5EF4-FFF2-40B4-BE49-F238E27FC236}">
                <a16:creationId xmlns:a16="http://schemas.microsoft.com/office/drawing/2014/main" id="{41006A0D-E214-430B-879F-B1B425347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3487" y="1805504"/>
            <a:ext cx="4104456" cy="3040603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4800" dirty="0">
                <a:solidFill>
                  <a:schemeClr val="bg1"/>
                </a:solidFill>
                <a:latin typeface="宋体" panose="02010600030101010101" pitchFamily="2" charset="-122"/>
              </a:rPr>
              <a:t>矛盾</a:t>
            </a:r>
          </a:p>
        </p:txBody>
      </p:sp>
      <p:sp>
        <p:nvSpPr>
          <p:cNvPr id="5" name="AutoShape 6">
            <a:extLst>
              <a:ext uri="{FF2B5EF4-FFF2-40B4-BE49-F238E27FC236}">
                <a16:creationId xmlns:a16="http://schemas.microsoft.com/office/drawing/2014/main" id="{9B70FE45-0BEC-4734-9404-0536D0DD37F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857941" y="2130148"/>
            <a:ext cx="1152525" cy="503238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2857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AutoShape 7">
            <a:extLst>
              <a:ext uri="{FF2B5EF4-FFF2-40B4-BE49-F238E27FC236}">
                <a16:creationId xmlns:a16="http://schemas.microsoft.com/office/drawing/2014/main" id="{D7CB26BB-3065-4D75-BEB6-B16672439D8A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862749" y="3835197"/>
            <a:ext cx="1152525" cy="503238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2857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dirty="0"/>
          </a:p>
        </p:txBody>
      </p:sp>
      <p:sp>
        <p:nvSpPr>
          <p:cNvPr id="8" name="Text Box 9">
            <a:extLst>
              <a:ext uri="{FF2B5EF4-FFF2-40B4-BE49-F238E27FC236}">
                <a16:creationId xmlns:a16="http://schemas.microsoft.com/office/drawing/2014/main" id="{C9F4B465-4295-48D5-B3AA-21AA328C7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7036" y="2001975"/>
            <a:ext cx="90120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宋体" panose="02010600030101010101" pitchFamily="2" charset="-122"/>
              </a:rPr>
              <a:t>议会</a:t>
            </a:r>
          </a:p>
        </p:txBody>
      </p:sp>
      <p:sp>
        <p:nvSpPr>
          <p:cNvPr id="9" name="Text Box 10">
            <a:extLst>
              <a:ext uri="{FF2B5EF4-FFF2-40B4-BE49-F238E27FC236}">
                <a16:creationId xmlns:a16="http://schemas.microsoft.com/office/drawing/2014/main" id="{6D49FF72-1E38-4106-AFEB-B1859A2853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7036" y="3919034"/>
            <a:ext cx="9108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宋体" panose="02010600030101010101" pitchFamily="2" charset="-122"/>
              </a:rPr>
              <a:t>国王</a:t>
            </a:r>
          </a:p>
        </p:txBody>
      </p:sp>
      <p:sp>
        <p:nvSpPr>
          <p:cNvPr id="10" name="Text Box 11">
            <a:extLst>
              <a:ext uri="{FF2B5EF4-FFF2-40B4-BE49-F238E27FC236}">
                <a16:creationId xmlns:a16="http://schemas.microsoft.com/office/drawing/2014/main" id="{8289FD4C-E6DB-4176-AEB9-FD86DA9F2B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162" y="2001975"/>
            <a:ext cx="906017" cy="5232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民主</a:t>
            </a:r>
          </a:p>
        </p:txBody>
      </p:sp>
      <p:sp>
        <p:nvSpPr>
          <p:cNvPr id="11" name="Text Box 12">
            <a:extLst>
              <a:ext uri="{FF2B5EF4-FFF2-40B4-BE49-F238E27FC236}">
                <a16:creationId xmlns:a16="http://schemas.microsoft.com/office/drawing/2014/main" id="{90EBEC5C-4890-48FD-9A68-7068E4A1B4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162" y="3919034"/>
            <a:ext cx="906017" cy="5232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专制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57" grpId="0" animBg="1"/>
      <p:bldP spid="23558" grpId="0" animBg="1"/>
      <p:bldP spid="5" grpId="0" animBg="1"/>
      <p:bldP spid="6" grpId="0" animBg="1"/>
      <p:bldP spid="8" grpId="0"/>
      <p:bldP spid="9" grpId="0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timgsa.baidu.com/timg?image&amp;quality=80&amp;size=b9999_10000&amp;sec=1504427097064&amp;di=b00f75ce714bff08fef81a6d984b6700&amp;imgtype=0&amp;src=http%3A%2F%2Fwww.xinquanedu.com%2Fzt%2F2016%2F0211ukbk%2Fimages%2Fmap.png">
            <a:extLst>
              <a:ext uri="{FF2B5EF4-FFF2-40B4-BE49-F238E27FC236}">
                <a16:creationId xmlns:a16="http://schemas.microsoft.com/office/drawing/2014/main" id="{8DC5BF45-C1B6-4676-9E55-CA2F452679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72716"/>
            <a:ext cx="4585532" cy="52565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6D2F698-7A9E-4B11-ADFC-2C321BCC57A9}"/>
              </a:ext>
            </a:extLst>
          </p:cNvPr>
          <p:cNvSpPr/>
          <p:nvPr/>
        </p:nvSpPr>
        <p:spPr>
          <a:xfrm>
            <a:off x="4809498" y="654075"/>
            <a:ext cx="4334501" cy="5693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zh-CN" altLang="en-US" sz="2800" dirty="0">
                <a:latin typeface="宋体" panose="02010600030101010101" pitchFamily="2" charset="-122"/>
              </a:rPr>
              <a:t>苏格兰与英格兰两国共戴一主，但苏格兰在内政和宗教上仍保持一定的独立性。</a:t>
            </a:r>
            <a:r>
              <a:rPr lang="en-US" altLang="zh-CN" sz="2800" dirty="0">
                <a:latin typeface="宋体" panose="02010600030101010101" pitchFamily="2" charset="-122"/>
              </a:rPr>
              <a:t>1637</a:t>
            </a:r>
            <a:r>
              <a:rPr lang="zh-CN" altLang="en-US" sz="2800" dirty="0">
                <a:latin typeface="宋体" panose="02010600030101010101" pitchFamily="2" charset="-122"/>
              </a:rPr>
              <a:t>年</a:t>
            </a:r>
            <a:r>
              <a:rPr lang="en-US" altLang="zh-CN" sz="2800" dirty="0">
                <a:latin typeface="宋体" panose="02010600030101010101" pitchFamily="2" charset="-122"/>
              </a:rPr>
              <a:t>7</a:t>
            </a:r>
            <a:r>
              <a:rPr lang="zh-CN" altLang="en-US" sz="2800" dirty="0">
                <a:latin typeface="宋体" panose="02010600030101010101" pitchFamily="2" charset="-122"/>
              </a:rPr>
              <a:t>月，查理一世强令苏格兰接受英国国教的主教制、礼拜仪式与公祷书，目的是把专制统治推行到苏格兰，引起苏格兰人民的愤怒。</a:t>
            </a:r>
            <a:r>
              <a:rPr lang="en-US" altLang="zh-CN" sz="2800" dirty="0">
                <a:latin typeface="宋体" panose="02010600030101010101" pitchFamily="2" charset="-122"/>
              </a:rPr>
              <a:t>1638</a:t>
            </a:r>
            <a:r>
              <a:rPr lang="zh-CN" altLang="en-US" sz="2800" dirty="0">
                <a:latin typeface="宋体" panose="02010600030101010101" pitchFamily="2" charset="-122"/>
              </a:rPr>
              <a:t>年，苏格兰的贵族和资产阶级发动了反英战争，并于</a:t>
            </a:r>
            <a:r>
              <a:rPr lang="en-US" altLang="zh-CN" sz="2800" dirty="0">
                <a:latin typeface="宋体" panose="02010600030101010101" pitchFamily="2" charset="-122"/>
              </a:rPr>
              <a:t>1639</a:t>
            </a:r>
            <a:r>
              <a:rPr lang="zh-CN" altLang="en-US" sz="2800" dirty="0">
                <a:latin typeface="宋体" panose="02010600030101010101" pitchFamily="2" charset="-122"/>
              </a:rPr>
              <a:t>年攻入英格兰北部，击溃英军。</a:t>
            </a:r>
          </a:p>
        </p:txBody>
      </p:sp>
    </p:spTree>
    <p:extLst>
      <p:ext uri="{BB962C8B-B14F-4D97-AF65-F5344CB8AC3E}">
        <p14:creationId xmlns:p14="http://schemas.microsoft.com/office/powerpoint/2010/main" val="143617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3">
            <a:extLst>
              <a:ext uri="{FF2B5EF4-FFF2-40B4-BE49-F238E27FC236}">
                <a16:creationId xmlns:a16="http://schemas.microsoft.com/office/drawing/2014/main" id="{8931E152-2F20-48C8-89BD-1C14FC8EF6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9459" y="5514975"/>
            <a:ext cx="2192908" cy="1024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kumimoji="1" lang="zh-CN" altLang="en-US" sz="1800" b="1" dirty="0">
                <a:solidFill>
                  <a:srgbClr val="0000CC"/>
                </a:solidFill>
                <a:latin typeface="宋体" panose="02010600030101010101" pitchFamily="2" charset="-122"/>
              </a:rPr>
              <a:t>克伦威尔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latin typeface="宋体" panose="02010600030101010101" pitchFamily="2" charset="-122"/>
              </a:rPr>
              <a:t>Oliver Cromwell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kumimoji="1" lang="en-US" altLang="en-US" sz="1800" dirty="0">
                <a:latin typeface="宋体" panose="02010600030101010101" pitchFamily="2" charset="-122"/>
              </a:rPr>
              <a:t>1599</a:t>
            </a:r>
            <a:r>
              <a:rPr kumimoji="1" lang="en-US" altLang="zh-CN" sz="1800" dirty="0">
                <a:latin typeface="宋体" panose="02010600030101010101" pitchFamily="2" charset="-122"/>
              </a:rPr>
              <a:t>.</a:t>
            </a:r>
            <a:r>
              <a:rPr kumimoji="1" lang="en-US" altLang="en-US" sz="1800" dirty="0">
                <a:latin typeface="宋体" panose="02010600030101010101" pitchFamily="2" charset="-122"/>
              </a:rPr>
              <a:t>4</a:t>
            </a:r>
            <a:r>
              <a:rPr kumimoji="1" lang="en-US" altLang="zh-CN" sz="1800" dirty="0">
                <a:latin typeface="宋体" panose="02010600030101010101" pitchFamily="2" charset="-122"/>
              </a:rPr>
              <a:t>.</a:t>
            </a:r>
            <a:r>
              <a:rPr kumimoji="1" lang="en-US" altLang="en-US" sz="1800" dirty="0">
                <a:latin typeface="宋体" panose="02010600030101010101" pitchFamily="2" charset="-122"/>
              </a:rPr>
              <a:t>25</a:t>
            </a:r>
            <a:r>
              <a:rPr kumimoji="1" lang="zh-CN" altLang="en-US" sz="1800" dirty="0">
                <a:latin typeface="宋体" panose="02010600030101010101" pitchFamily="2" charset="-122"/>
              </a:rPr>
              <a:t>～</a:t>
            </a:r>
            <a:r>
              <a:rPr kumimoji="1" lang="en-US" altLang="en-US" sz="1800" dirty="0">
                <a:latin typeface="宋体" panose="02010600030101010101" pitchFamily="2" charset="-122"/>
              </a:rPr>
              <a:t>1658</a:t>
            </a:r>
            <a:r>
              <a:rPr kumimoji="1" lang="en-US" altLang="zh-CN" sz="1800" dirty="0">
                <a:latin typeface="宋体" panose="02010600030101010101" pitchFamily="2" charset="-122"/>
              </a:rPr>
              <a:t>.</a:t>
            </a:r>
            <a:r>
              <a:rPr kumimoji="1" lang="en-US" altLang="en-US" sz="1800" dirty="0">
                <a:latin typeface="宋体" panose="02010600030101010101" pitchFamily="2" charset="-122"/>
              </a:rPr>
              <a:t>9</a:t>
            </a:r>
            <a:r>
              <a:rPr kumimoji="1" lang="en-US" altLang="zh-CN" sz="1800" dirty="0">
                <a:latin typeface="宋体" panose="02010600030101010101" pitchFamily="2" charset="-122"/>
              </a:rPr>
              <a:t>.</a:t>
            </a:r>
            <a:r>
              <a:rPr kumimoji="1" lang="en-US" altLang="en-US" sz="1800" dirty="0">
                <a:latin typeface="宋体" panose="02010600030101010101" pitchFamily="2" charset="-122"/>
              </a:rPr>
              <a:t>3</a:t>
            </a:r>
            <a:endParaRPr kumimoji="1" lang="en-US" altLang="zh-CN" sz="1800" dirty="0">
              <a:latin typeface="宋体" panose="02010600030101010101" pitchFamily="2" charset="-122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1800" dirty="0">
                <a:latin typeface="宋体" panose="02010600030101010101" pitchFamily="2" charset="-122"/>
              </a:rPr>
              <a:t>英国</a:t>
            </a:r>
            <a:r>
              <a:rPr kumimoji="1" lang="zh-CN" altLang="en-US" sz="1800" b="1" dirty="0">
                <a:latin typeface="宋体" panose="02010600030101010101" pitchFamily="2" charset="-122"/>
              </a:rPr>
              <a:t>亨廷顿</a:t>
            </a:r>
            <a:r>
              <a:rPr kumimoji="1" lang="zh-CN" altLang="en-US" sz="1800" dirty="0">
                <a:latin typeface="宋体" panose="02010600030101010101" pitchFamily="2" charset="-122"/>
              </a:rPr>
              <a:t>人</a:t>
            </a:r>
          </a:p>
        </p:txBody>
      </p:sp>
      <p:sp>
        <p:nvSpPr>
          <p:cNvPr id="35844" name="Text Box 4">
            <a:extLst>
              <a:ext uri="{FF2B5EF4-FFF2-40B4-BE49-F238E27FC236}">
                <a16:creationId xmlns:a16="http://schemas.microsoft.com/office/drawing/2014/main" id="{19CA45C4-1C0B-405F-97BB-55C49D005B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221" y="519112"/>
            <a:ext cx="8261350" cy="549275"/>
          </a:xfrm>
          <a:prstGeom prst="rect">
            <a:avLst/>
          </a:prstGeom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0" tIns="0" rIns="0" bIns="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</a:rPr>
              <a:t>爆发标志：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</a:rPr>
              <a:t>1640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</a:rPr>
              <a:t>年查理一世召集议会开会</a:t>
            </a:r>
          </a:p>
        </p:txBody>
      </p:sp>
      <p:sp>
        <p:nvSpPr>
          <p:cNvPr id="14340" name="Text Box 5">
            <a:extLst>
              <a:ext uri="{FF2B5EF4-FFF2-40B4-BE49-F238E27FC236}">
                <a16:creationId xmlns:a16="http://schemas.microsoft.com/office/drawing/2014/main" id="{8163FE05-1386-48FE-B22F-8AC6C881CA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1700" y="5514975"/>
            <a:ext cx="3200400" cy="101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kumimoji="1" lang="zh-CN" altLang="en-US" sz="1800" b="1" dirty="0">
                <a:solidFill>
                  <a:srgbClr val="0000CC"/>
                </a:solidFill>
                <a:latin typeface="宋体" panose="02010600030101010101" pitchFamily="2" charset="-122"/>
              </a:rPr>
              <a:t>英王查理一世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latin typeface="宋体" panose="02010600030101010101" pitchFamily="2" charset="-122"/>
              </a:rPr>
              <a:t>Charles Ⅰ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latin typeface="宋体" panose="02010600030101010101" pitchFamily="2" charset="-122"/>
              </a:rPr>
              <a:t>1600.11.19</a:t>
            </a:r>
            <a:r>
              <a:rPr kumimoji="1" lang="zh-CN" altLang="en-US" sz="1800" dirty="0">
                <a:latin typeface="宋体" panose="02010600030101010101" pitchFamily="2" charset="-122"/>
              </a:rPr>
              <a:t>～</a:t>
            </a:r>
            <a:r>
              <a:rPr kumimoji="1" lang="en-US" altLang="zh-CN" sz="1800" dirty="0">
                <a:latin typeface="宋体" panose="02010600030101010101" pitchFamily="2" charset="-122"/>
              </a:rPr>
              <a:t>1649.1.30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1800" dirty="0">
                <a:latin typeface="宋体" panose="02010600030101010101" pitchFamily="2" charset="-122"/>
              </a:rPr>
              <a:t>英格兰、苏格兰、与爱尔兰国王</a:t>
            </a:r>
          </a:p>
        </p:txBody>
      </p:sp>
      <p:sp>
        <p:nvSpPr>
          <p:cNvPr id="35846" name="Text Box 6">
            <a:extLst>
              <a:ext uri="{FF2B5EF4-FFF2-40B4-BE49-F238E27FC236}">
                <a16:creationId xmlns:a16="http://schemas.microsoft.com/office/drawing/2014/main" id="{1556F948-E76E-46EA-82C9-FFFE68EC18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587" y="2211150"/>
            <a:ext cx="430887" cy="2154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kumimoji="1"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解决经费问题</a:t>
            </a:r>
          </a:p>
        </p:txBody>
      </p:sp>
      <p:sp>
        <p:nvSpPr>
          <p:cNvPr id="35847" name="Text Box 7">
            <a:extLst>
              <a:ext uri="{FF2B5EF4-FFF2-40B4-BE49-F238E27FC236}">
                <a16:creationId xmlns:a16="http://schemas.microsoft.com/office/drawing/2014/main" id="{597E8816-EF4D-4FF3-869C-62438AFC56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62529" y="1924446"/>
            <a:ext cx="430887" cy="2872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kumimoji="1"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解决限制王权问题</a:t>
            </a:r>
          </a:p>
        </p:txBody>
      </p:sp>
      <p:pic>
        <p:nvPicPr>
          <p:cNvPr id="14343" name="Picture 8" descr="c">
            <a:extLst>
              <a:ext uri="{FF2B5EF4-FFF2-40B4-BE49-F238E27FC236}">
                <a16:creationId xmlns:a16="http://schemas.microsoft.com/office/drawing/2014/main" id="{B27FFE03-ACDB-410D-A8A6-8722C53BC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8" y="1312848"/>
            <a:ext cx="2973387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9" descr="k">
            <a:extLst>
              <a:ext uri="{FF2B5EF4-FFF2-40B4-BE49-F238E27FC236}">
                <a16:creationId xmlns:a16="http://schemas.microsoft.com/office/drawing/2014/main" id="{03E5248A-58FA-477D-9CA9-A49B473884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750" y="1273175"/>
            <a:ext cx="3241675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850" name="Group 10">
            <a:extLst>
              <a:ext uri="{FF2B5EF4-FFF2-40B4-BE49-F238E27FC236}">
                <a16:creationId xmlns:a16="http://schemas.microsoft.com/office/drawing/2014/main" id="{9C6F49BB-5CF6-4253-9CDA-8226A3E5F3AA}"/>
              </a:ext>
            </a:extLst>
          </p:cNvPr>
          <p:cNvGrpSpPr>
            <a:grpSpLocks/>
          </p:cNvGrpSpPr>
          <p:nvPr/>
        </p:nvGrpSpPr>
        <p:grpSpPr bwMode="auto">
          <a:xfrm>
            <a:off x="1949589" y="3068638"/>
            <a:ext cx="5233708" cy="1143000"/>
            <a:chOff x="1075" y="1800"/>
            <a:chExt cx="3396" cy="720"/>
          </a:xfrm>
          <a:solidFill>
            <a:schemeClr val="bg1"/>
          </a:solidFill>
        </p:grpSpPr>
        <p:sp>
          <p:nvSpPr>
            <p:cNvPr id="14346" name="Text Box 11">
              <a:extLst>
                <a:ext uri="{FF2B5EF4-FFF2-40B4-BE49-F238E27FC236}">
                  <a16:creationId xmlns:a16="http://schemas.microsoft.com/office/drawing/2014/main" id="{E4B174E7-64A3-48C8-8632-E72E1AE391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5" y="2044"/>
              <a:ext cx="599" cy="233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宋体" panose="02010600030101010101" pitchFamily="2" charset="-122"/>
                </a:rPr>
                <a:t>国王军</a:t>
              </a:r>
            </a:p>
          </p:txBody>
        </p:sp>
        <p:sp>
          <p:nvSpPr>
            <p:cNvPr id="14347" name="Text Box 12">
              <a:extLst>
                <a:ext uri="{FF2B5EF4-FFF2-40B4-BE49-F238E27FC236}">
                  <a16:creationId xmlns:a16="http://schemas.microsoft.com/office/drawing/2014/main" id="{5EA692A2-1AF3-4BF0-96CC-5B82B8B8F0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2" y="2044"/>
              <a:ext cx="599" cy="233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宋体" panose="02010600030101010101" pitchFamily="2" charset="-122"/>
                </a:rPr>
                <a:t>议会军</a:t>
              </a:r>
            </a:p>
          </p:txBody>
        </p:sp>
        <p:sp>
          <p:nvSpPr>
            <p:cNvPr id="14348" name="WordArt 13">
              <a:extLst>
                <a:ext uri="{FF2B5EF4-FFF2-40B4-BE49-F238E27FC236}">
                  <a16:creationId xmlns:a16="http://schemas.microsoft.com/office/drawing/2014/main" id="{A89E7158-4DE5-430C-B8BB-BD5F9AB5A22F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473" y="1800"/>
              <a:ext cx="548" cy="720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 spc="-720" dirty="0">
                  <a:ln w="12700">
                    <a:solidFill>
                      <a:srgbClr val="FF0000"/>
                    </a:solidFill>
                    <a:round/>
                    <a:headEnd/>
                    <a:tailEnd/>
                  </a:ln>
                  <a:effectLst>
                    <a:outerShdw dist="563972" dir="14049741" sx="125000" sy="125000" algn="tl" rotWithShape="0">
                      <a:srgbClr val="C7DFD3">
                        <a:alpha val="79999"/>
                      </a:srgbClr>
                    </a:outerShdw>
                  </a:effectLst>
                  <a:latin typeface="宋体" panose="02010600030101010101" pitchFamily="2" charset="-122"/>
                </a:rPr>
                <a:t>ＶＳ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nimBg="1"/>
      <p:bldP spid="35846" grpId="0"/>
      <p:bldP spid="358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 descr="9-a">
            <a:extLst>
              <a:ext uri="{FF2B5EF4-FFF2-40B4-BE49-F238E27FC236}">
                <a16:creationId xmlns:a16="http://schemas.microsoft.com/office/drawing/2014/main" id="{66CB6D98-902A-427D-9022-1C2E3CC59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81000"/>
            <a:ext cx="5133975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">
            <a:extLst>
              <a:ext uri="{FF2B5EF4-FFF2-40B4-BE49-F238E27FC236}">
                <a16:creationId xmlns:a16="http://schemas.microsoft.com/office/drawing/2014/main" id="{97D470A5-A2D4-4FB3-B5EB-8202418E1031}"/>
              </a:ext>
            </a:extLst>
          </p:cNvPr>
          <p:cNvGrpSpPr>
            <a:grpSpLocks/>
          </p:cNvGrpSpPr>
          <p:nvPr/>
        </p:nvGrpSpPr>
        <p:grpSpPr bwMode="auto">
          <a:xfrm>
            <a:off x="5213350" y="3860800"/>
            <a:ext cx="381000" cy="431800"/>
            <a:chOff x="4896" y="2928"/>
            <a:chExt cx="288" cy="384"/>
          </a:xfrm>
        </p:grpSpPr>
        <p:sp>
          <p:nvSpPr>
            <p:cNvPr id="1043" name="Line 4">
              <a:extLst>
                <a:ext uri="{FF2B5EF4-FFF2-40B4-BE49-F238E27FC236}">
                  <a16:creationId xmlns:a16="http://schemas.microsoft.com/office/drawing/2014/main" id="{FED00A45-55D2-4C75-BD83-9E5B3603BF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44" y="2928"/>
              <a:ext cx="192" cy="38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044" name="Line 5">
              <a:extLst>
                <a:ext uri="{FF2B5EF4-FFF2-40B4-BE49-F238E27FC236}">
                  <a16:creationId xmlns:a16="http://schemas.microsoft.com/office/drawing/2014/main" id="{291A93CF-61BB-4830-86DC-76F9435DFE5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96" y="2928"/>
              <a:ext cx="240" cy="38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045" name="Line 6">
              <a:extLst>
                <a:ext uri="{FF2B5EF4-FFF2-40B4-BE49-F238E27FC236}">
                  <a16:creationId xmlns:a16="http://schemas.microsoft.com/office/drawing/2014/main" id="{65BFCA35-5F35-433F-85E9-56EA5A9CDD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96" y="3168"/>
              <a:ext cx="144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046" name="Line 7">
              <a:extLst>
                <a:ext uri="{FF2B5EF4-FFF2-40B4-BE49-F238E27FC236}">
                  <a16:creationId xmlns:a16="http://schemas.microsoft.com/office/drawing/2014/main" id="{625C78AA-8096-4E73-8213-7D4D6FC67E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40" y="3168"/>
              <a:ext cx="144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3" name="Group 8">
            <a:extLst>
              <a:ext uri="{FF2B5EF4-FFF2-40B4-BE49-F238E27FC236}">
                <a16:creationId xmlns:a16="http://schemas.microsoft.com/office/drawing/2014/main" id="{DCB8CFDC-BB35-43F1-8808-CCB183F6FB5C}"/>
              </a:ext>
            </a:extLst>
          </p:cNvPr>
          <p:cNvGrpSpPr>
            <a:grpSpLocks/>
          </p:cNvGrpSpPr>
          <p:nvPr/>
        </p:nvGrpSpPr>
        <p:grpSpPr bwMode="auto">
          <a:xfrm>
            <a:off x="5359400" y="4940300"/>
            <a:ext cx="385763" cy="433388"/>
            <a:chOff x="4896" y="2928"/>
            <a:chExt cx="288" cy="384"/>
          </a:xfrm>
        </p:grpSpPr>
        <p:sp>
          <p:nvSpPr>
            <p:cNvPr id="1039" name="Line 9">
              <a:extLst>
                <a:ext uri="{FF2B5EF4-FFF2-40B4-BE49-F238E27FC236}">
                  <a16:creationId xmlns:a16="http://schemas.microsoft.com/office/drawing/2014/main" id="{A68B22F1-1859-4455-8EC6-147DC382CA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44" y="2928"/>
              <a:ext cx="192" cy="38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040" name="Line 10">
              <a:extLst>
                <a:ext uri="{FF2B5EF4-FFF2-40B4-BE49-F238E27FC236}">
                  <a16:creationId xmlns:a16="http://schemas.microsoft.com/office/drawing/2014/main" id="{5A466C92-4055-41E4-968D-64DA4F0C2A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96" y="2928"/>
              <a:ext cx="240" cy="38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041" name="Line 11">
              <a:extLst>
                <a:ext uri="{FF2B5EF4-FFF2-40B4-BE49-F238E27FC236}">
                  <a16:creationId xmlns:a16="http://schemas.microsoft.com/office/drawing/2014/main" id="{E793DB9F-5B1C-4D28-B63B-1472E89821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96" y="3168"/>
              <a:ext cx="144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042" name="Line 12">
              <a:extLst>
                <a:ext uri="{FF2B5EF4-FFF2-40B4-BE49-F238E27FC236}">
                  <a16:creationId xmlns:a16="http://schemas.microsoft.com/office/drawing/2014/main" id="{1F8C1BB2-C998-4F48-8FED-37829C1488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40" y="3168"/>
              <a:ext cx="144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1030" name="Text Box 13">
            <a:extLst>
              <a:ext uri="{FF2B5EF4-FFF2-40B4-BE49-F238E27FC236}">
                <a16:creationId xmlns:a16="http://schemas.microsoft.com/office/drawing/2014/main" id="{E177AFFD-D645-48B0-9E74-3030C3AB9C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761" y="0"/>
            <a:ext cx="73866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dirty="0">
                <a:latin typeface="+mn-ea"/>
                <a:ea typeface="+mn-ea"/>
              </a:rPr>
              <a:t>英国资产阶级革命形势图</a:t>
            </a:r>
          </a:p>
        </p:txBody>
      </p:sp>
      <p:sp>
        <p:nvSpPr>
          <p:cNvPr id="284686" name="AutoShape 14">
            <a:extLst>
              <a:ext uri="{FF2B5EF4-FFF2-40B4-BE49-F238E27FC236}">
                <a16:creationId xmlns:a16="http://schemas.microsoft.com/office/drawing/2014/main" id="{8ED39F45-E531-46AF-9494-09BE7852F7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8239" y="1779588"/>
            <a:ext cx="2047308" cy="1223962"/>
          </a:xfrm>
          <a:prstGeom prst="wedgeRectCallout">
            <a:avLst>
              <a:gd name="adj1" fmla="val -78079"/>
              <a:gd name="adj2" fmla="val 126523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>
                <a:solidFill>
                  <a:srgbClr val="CC3300"/>
                </a:solidFill>
                <a:latin typeface="+mn-ea"/>
                <a:ea typeface="+mn-ea"/>
              </a:rPr>
              <a:t>马斯顿荒原战役</a:t>
            </a:r>
          </a:p>
        </p:txBody>
      </p:sp>
      <p:sp>
        <p:nvSpPr>
          <p:cNvPr id="284687" name="AutoShape 15">
            <a:extLst>
              <a:ext uri="{FF2B5EF4-FFF2-40B4-BE49-F238E27FC236}">
                <a16:creationId xmlns:a16="http://schemas.microsoft.com/office/drawing/2014/main" id="{DE0F1B90-62B5-4543-8994-5808D138D5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8438" y="5453064"/>
            <a:ext cx="2447925" cy="865187"/>
          </a:xfrm>
          <a:prstGeom prst="wedgeRectCallout">
            <a:avLst>
              <a:gd name="adj1" fmla="val -84370"/>
              <a:gd name="adj2" fmla="val -74222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>
                <a:solidFill>
                  <a:srgbClr val="CC3300"/>
                </a:solidFill>
                <a:latin typeface="+mn-ea"/>
                <a:ea typeface="+mn-ea"/>
              </a:rPr>
              <a:t>纳西比战役</a:t>
            </a:r>
          </a:p>
        </p:txBody>
      </p:sp>
      <p:sp>
        <p:nvSpPr>
          <p:cNvPr id="284688" name="Text Box 16">
            <a:extLst>
              <a:ext uri="{FF2B5EF4-FFF2-40B4-BE49-F238E27FC236}">
                <a16:creationId xmlns:a16="http://schemas.microsoft.com/office/drawing/2014/main" id="{7E312393-DD7C-4F72-A819-389698AFB0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016" y="420470"/>
            <a:ext cx="3456458" cy="646331"/>
          </a:xfrm>
          <a:prstGeom prst="rect">
            <a:avLst/>
          </a:prstGeom>
          <a:solidFill>
            <a:srgbClr val="FFFFCC"/>
          </a:solidFill>
          <a:ln w="57150" cmpd="thickThin">
            <a:solidFill>
              <a:srgbClr val="CC3399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en-US" altLang="zh-CN" sz="3600">
                <a:latin typeface="+mn-ea"/>
                <a:ea typeface="+mn-ea"/>
              </a:rPr>
              <a:t>1642</a:t>
            </a:r>
            <a:r>
              <a:rPr kumimoji="1" lang="zh-CN" altLang="en-US" sz="3600">
                <a:latin typeface="+mn-ea"/>
                <a:ea typeface="+mn-ea"/>
              </a:rPr>
              <a:t>年内战爆发</a:t>
            </a:r>
          </a:p>
        </p:txBody>
      </p:sp>
      <p:grpSp>
        <p:nvGrpSpPr>
          <p:cNvPr id="4" name="Group 17">
            <a:extLst>
              <a:ext uri="{FF2B5EF4-FFF2-40B4-BE49-F238E27FC236}">
                <a16:creationId xmlns:a16="http://schemas.microsoft.com/office/drawing/2014/main" id="{AB06E6C4-B60F-41AF-A9BC-FAE375242228}"/>
              </a:ext>
            </a:extLst>
          </p:cNvPr>
          <p:cNvGrpSpPr>
            <a:grpSpLocks/>
          </p:cNvGrpSpPr>
          <p:nvPr/>
        </p:nvGrpSpPr>
        <p:grpSpPr bwMode="auto">
          <a:xfrm>
            <a:off x="1260749" y="3007800"/>
            <a:ext cx="2078038" cy="3394075"/>
            <a:chOff x="839" y="2024"/>
            <a:chExt cx="1481" cy="2138"/>
          </a:xfrm>
        </p:grpSpPr>
        <p:pic>
          <p:nvPicPr>
            <p:cNvPr id="1037" name="Picture 18" descr="2">
              <a:extLst>
                <a:ext uri="{FF2B5EF4-FFF2-40B4-BE49-F238E27FC236}">
                  <a16:creationId xmlns:a16="http://schemas.microsoft.com/office/drawing/2014/main" id="{EFF4A515-FA63-4E2F-AD3D-DA3B4A37AC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" y="2024"/>
              <a:ext cx="1481" cy="1872"/>
            </a:xfrm>
            <a:prstGeom prst="rect">
              <a:avLst/>
            </a:prstGeom>
            <a:noFill/>
            <a:ln w="9525">
              <a:solidFill>
                <a:srgbClr val="0066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8" name="Text Box 19">
              <a:extLst>
                <a:ext uri="{FF2B5EF4-FFF2-40B4-BE49-F238E27FC236}">
                  <a16:creationId xmlns:a16="http://schemas.microsoft.com/office/drawing/2014/main" id="{E24DBD3C-999A-44EC-A7B6-0291A4CFB9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0" y="3929"/>
              <a:ext cx="1315" cy="233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>
                  <a:solidFill>
                    <a:srgbClr val="0000FF"/>
                  </a:solidFill>
                  <a:latin typeface="+mn-ea"/>
                  <a:ea typeface="+mn-ea"/>
                </a:rPr>
                <a:t>克伦威尔</a:t>
              </a:r>
            </a:p>
          </p:txBody>
        </p:sp>
      </p:grpSp>
      <p:grpSp>
        <p:nvGrpSpPr>
          <p:cNvPr id="5" name="Group 20">
            <a:extLst>
              <a:ext uri="{FF2B5EF4-FFF2-40B4-BE49-F238E27FC236}">
                <a16:creationId xmlns:a16="http://schemas.microsoft.com/office/drawing/2014/main" id="{9B98C0E8-5EEE-4DF9-850F-15A0DCA53827}"/>
              </a:ext>
            </a:extLst>
          </p:cNvPr>
          <p:cNvGrpSpPr>
            <a:grpSpLocks/>
          </p:cNvGrpSpPr>
          <p:nvPr/>
        </p:nvGrpSpPr>
        <p:grpSpPr bwMode="auto">
          <a:xfrm>
            <a:off x="4895850" y="1762126"/>
            <a:ext cx="4248150" cy="2867025"/>
            <a:chOff x="2472" y="825"/>
            <a:chExt cx="2676" cy="1806"/>
          </a:xfrm>
        </p:grpSpPr>
        <p:graphicFrame>
          <p:nvGraphicFramePr>
            <p:cNvPr id="1026" name="Object 21">
              <a:extLst>
                <a:ext uri="{FF2B5EF4-FFF2-40B4-BE49-F238E27FC236}">
                  <a16:creationId xmlns:a16="http://schemas.microsoft.com/office/drawing/2014/main" id="{5C877FF1-230F-42AC-B5E7-3CDDA8C7C0B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67199260"/>
                </p:ext>
              </p:extLst>
            </p:nvPr>
          </p:nvGraphicFramePr>
          <p:xfrm>
            <a:off x="2472" y="825"/>
            <a:ext cx="2676" cy="17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24" name="BMP 图像" r:id="rId6" imgW="6724746" imgH="4152729" progId="Paint.Picture">
                    <p:embed/>
                  </p:oleObj>
                </mc:Choice>
                <mc:Fallback>
                  <p:oleObj name="BMP 图像" r:id="rId6" imgW="6724746" imgH="4152729" progId="Paint.Picture">
                    <p:embed/>
                    <p:pic>
                      <p:nvPicPr>
                        <p:cNvPr id="1026" name="Object 21">
                          <a:extLst>
                            <a:ext uri="{FF2B5EF4-FFF2-40B4-BE49-F238E27FC236}">
                              <a16:creationId xmlns:a16="http://schemas.microsoft.com/office/drawing/2014/main" id="{5C877FF1-230F-42AC-B5E7-3CDDA8C7C0B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72" y="825"/>
                          <a:ext cx="2676" cy="1798"/>
                        </a:xfrm>
                        <a:prstGeom prst="rect">
                          <a:avLst/>
                        </a:prstGeom>
                        <a:noFill/>
                        <a:ln w="19050">
                          <a:solidFill>
                            <a:srgbClr val="99330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6" name="Text Box 22">
              <a:extLst>
                <a:ext uri="{FF2B5EF4-FFF2-40B4-BE49-F238E27FC236}">
                  <a16:creationId xmlns:a16="http://schemas.microsoft.com/office/drawing/2014/main" id="{5C9E5A16-FCA8-4C47-9411-2C591CCE73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78" y="2030"/>
              <a:ext cx="2064" cy="601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sz="2800" dirty="0">
                  <a:solidFill>
                    <a:schemeClr val="bg1"/>
                  </a:solidFill>
                  <a:latin typeface="+mn-ea"/>
                  <a:ea typeface="+mn-ea"/>
                </a:rPr>
                <a:t>由农民组成的新模范军与王军作战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4391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4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4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4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686" grpId="0" animBg="1" autoUpdateAnimBg="0"/>
      <p:bldP spid="284687" grpId="0" animBg="1" autoUpdateAnimBg="0"/>
      <p:bldP spid="28468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处死">
            <a:extLst>
              <a:ext uri="{FF2B5EF4-FFF2-40B4-BE49-F238E27FC236}">
                <a16:creationId xmlns:a16="http://schemas.microsoft.com/office/drawing/2014/main" id="{E20CBD59-A666-4C54-A5EB-CD698DBD1E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0" y="56271"/>
            <a:ext cx="9061891" cy="67175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7" name="Rectangle 3">
            <a:extLst>
              <a:ext uri="{FF2B5EF4-FFF2-40B4-BE49-F238E27FC236}">
                <a16:creationId xmlns:a16="http://schemas.microsoft.com/office/drawing/2014/main" id="{5636D956-3D2F-47FB-9B0D-6B727C8AD6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774" y="4869160"/>
            <a:ext cx="7795021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10000"/>
              </a:spcBef>
              <a:defRPr/>
            </a:pPr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1649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年</a:t>
            </a:r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月</a:t>
            </a:r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30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日，查理一世被处死，其意义在于否定了君权神授。</a:t>
            </a:r>
          </a:p>
        </p:txBody>
      </p:sp>
    </p:spTree>
    <p:extLst>
      <p:ext uri="{BB962C8B-B14F-4D97-AF65-F5344CB8AC3E}">
        <p14:creationId xmlns:p14="http://schemas.microsoft.com/office/powerpoint/2010/main" val="121500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2802" name="Object 2">
            <a:extLst>
              <a:ext uri="{FF2B5EF4-FFF2-40B4-BE49-F238E27FC236}">
                <a16:creationId xmlns:a16="http://schemas.microsoft.com/office/drawing/2014/main" id="{3B74819D-18E4-4735-85DC-8F94321149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0345366"/>
              </p:ext>
            </p:extLst>
          </p:nvPr>
        </p:nvGraphicFramePr>
        <p:xfrm>
          <a:off x="308817" y="2951647"/>
          <a:ext cx="4884741" cy="3517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5" name="BMP 图象" r:id="rId4" imgW="5562935" imgH="3848142" progId="Paint.Picture">
                  <p:embed/>
                </p:oleObj>
              </mc:Choice>
              <mc:Fallback>
                <p:oleObj name="BMP 图象" r:id="rId4" imgW="5562935" imgH="3848142" progId="Paint.Picture">
                  <p:embed/>
                  <p:pic>
                    <p:nvPicPr>
                      <p:cNvPr id="332802" name="Object 2">
                        <a:extLst>
                          <a:ext uri="{FF2B5EF4-FFF2-40B4-BE49-F238E27FC236}">
                            <a16:creationId xmlns:a16="http://schemas.microsoft.com/office/drawing/2014/main" id="{3B74819D-18E4-4735-85DC-8F943211490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817" y="2951647"/>
                        <a:ext cx="4884741" cy="3517424"/>
                      </a:xfrm>
                      <a:prstGeom prst="rect">
                        <a:avLst/>
                      </a:prstGeom>
                      <a:noFill/>
                      <a:ln w="57150" cmpd="thinThick">
                        <a:solidFill>
                          <a:srgbClr val="CC33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4">
            <a:extLst>
              <a:ext uri="{FF2B5EF4-FFF2-40B4-BE49-F238E27FC236}">
                <a16:creationId xmlns:a16="http://schemas.microsoft.com/office/drawing/2014/main" id="{B727ABA0-6599-40F8-8E3F-5C3AC9D93559}"/>
              </a:ext>
            </a:extLst>
          </p:cNvPr>
          <p:cNvGrpSpPr>
            <a:grpSpLocks/>
          </p:cNvGrpSpPr>
          <p:nvPr/>
        </p:nvGrpSpPr>
        <p:grpSpPr bwMode="auto">
          <a:xfrm>
            <a:off x="5831403" y="2859921"/>
            <a:ext cx="3162424" cy="3609150"/>
            <a:chOff x="1791" y="527"/>
            <a:chExt cx="2863" cy="3221"/>
          </a:xfrm>
        </p:grpSpPr>
        <p:pic>
          <p:nvPicPr>
            <p:cNvPr id="5125" name="Picture 5" descr="圆形镜框1">
              <a:extLst>
                <a:ext uri="{FF2B5EF4-FFF2-40B4-BE49-F238E27FC236}">
                  <a16:creationId xmlns:a16="http://schemas.microsoft.com/office/drawing/2014/main" id="{0A31B84C-206C-43FB-84C4-0B9776A39E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1" y="527"/>
              <a:ext cx="2863" cy="3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6" name="Picture 6" descr="1">
              <a:extLst>
                <a:ext uri="{FF2B5EF4-FFF2-40B4-BE49-F238E27FC236}">
                  <a16:creationId xmlns:a16="http://schemas.microsoft.com/office/drawing/2014/main" id="{268DB70B-FFAB-4A1B-A6ED-D5A31EA165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5" y="1053"/>
              <a:ext cx="2004" cy="2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988C71E8-38F2-4939-AE5D-82004EA3CE78}"/>
              </a:ext>
            </a:extLst>
          </p:cNvPr>
          <p:cNvSpPr/>
          <p:nvPr/>
        </p:nvSpPr>
        <p:spPr>
          <a:xfrm>
            <a:off x="304768" y="627683"/>
            <a:ext cx="8689059" cy="20621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latin typeface="+mn-ea"/>
              </a:rPr>
              <a:t> </a:t>
            </a:r>
            <a:r>
              <a:rPr lang="en-US" altLang="zh-CN" sz="3200" dirty="0">
                <a:latin typeface="+mn-ea"/>
              </a:rPr>
              <a:t>1653</a:t>
            </a:r>
            <a:r>
              <a:rPr lang="zh-CN" altLang="en-US" sz="3200" dirty="0">
                <a:latin typeface="+mn-ea"/>
              </a:rPr>
              <a:t>年，克伦威尔驱散议会，实行军事独裁，成了“护国主”，一个没有国王头衔的国王。克伦威尔的独裁统治激起广大群众的反抗，由于政治腐败，又给</a:t>
            </a: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王党</a:t>
            </a:r>
            <a:r>
              <a:rPr lang="zh-CN" altLang="en-US" sz="3200" dirty="0">
                <a:latin typeface="+mn-ea"/>
              </a:rPr>
              <a:t>造成阴谋</a:t>
            </a: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复辟</a:t>
            </a:r>
            <a:r>
              <a:rPr lang="zh-CN" altLang="en-US" sz="3200" dirty="0">
                <a:latin typeface="+mn-ea"/>
              </a:rPr>
              <a:t>的机会。</a:t>
            </a:r>
          </a:p>
        </p:txBody>
      </p:sp>
    </p:spTree>
    <p:extLst>
      <p:ext uri="{BB962C8B-B14F-4D97-AF65-F5344CB8AC3E}">
        <p14:creationId xmlns:p14="http://schemas.microsoft.com/office/powerpoint/2010/main" val="806509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2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 Box 4">
            <a:extLst>
              <a:ext uri="{FF2B5EF4-FFF2-40B4-BE49-F238E27FC236}">
                <a16:creationId xmlns:a16="http://schemas.microsoft.com/office/drawing/2014/main" id="{6FD5E12D-F56F-48BF-BA7C-EF2EE1B5E6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350" y="139641"/>
            <a:ext cx="2304256" cy="707886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dirty="0">
                <a:solidFill>
                  <a:schemeClr val="bg1"/>
                </a:solidFill>
                <a:latin typeface="宋体" panose="02010600030101010101" pitchFamily="2" charset="-122"/>
              </a:rPr>
              <a:t>复辟阶段</a:t>
            </a:r>
          </a:p>
        </p:txBody>
      </p:sp>
      <p:pic>
        <p:nvPicPr>
          <p:cNvPr id="16387" name="Picture 5" descr="2007523185154938">
            <a:extLst>
              <a:ext uri="{FF2B5EF4-FFF2-40B4-BE49-F238E27FC236}">
                <a16:creationId xmlns:a16="http://schemas.microsoft.com/office/drawing/2014/main" id="{9B4D572F-6195-4349-B632-2D284757A5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7"/>
          <a:stretch>
            <a:fillRect/>
          </a:stretch>
        </p:blipFill>
        <p:spPr bwMode="auto">
          <a:xfrm>
            <a:off x="801422" y="1073359"/>
            <a:ext cx="3312368" cy="344623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8" name="Rectangle 6">
            <a:extLst>
              <a:ext uri="{FF2B5EF4-FFF2-40B4-BE49-F238E27FC236}">
                <a16:creationId xmlns:a16="http://schemas.microsoft.com/office/drawing/2014/main" id="{FBCAABF0-56BF-47C4-9D0D-BEA1B35B4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7526" y="4591900"/>
            <a:ext cx="14401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1"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查理二世</a:t>
            </a:r>
          </a:p>
        </p:txBody>
      </p:sp>
      <p:pic>
        <p:nvPicPr>
          <p:cNvPr id="16389" name="Picture 7" descr="200752318532327">
            <a:extLst>
              <a:ext uri="{FF2B5EF4-FFF2-40B4-BE49-F238E27FC236}">
                <a16:creationId xmlns:a16="http://schemas.microsoft.com/office/drawing/2014/main" id="{3C95AD53-3821-411B-9EB0-2A0C0F9A6B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"/>
          <a:stretch>
            <a:fillRect/>
          </a:stretch>
        </p:blipFill>
        <p:spPr bwMode="auto">
          <a:xfrm>
            <a:off x="5220072" y="260648"/>
            <a:ext cx="3385630" cy="369394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0" name="Rectangle 8">
            <a:extLst>
              <a:ext uri="{FF2B5EF4-FFF2-40B4-BE49-F238E27FC236}">
                <a16:creationId xmlns:a16="http://schemas.microsoft.com/office/drawing/2014/main" id="{F571482F-4ED9-4832-B9D2-791ED68E11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8419" y="4080220"/>
            <a:ext cx="172893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1"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詹姆士二世</a:t>
            </a:r>
          </a:p>
        </p:txBody>
      </p:sp>
      <p:sp>
        <p:nvSpPr>
          <p:cNvPr id="34825" name="Rectangle 9">
            <a:extLst>
              <a:ext uri="{FF2B5EF4-FFF2-40B4-BE49-F238E27FC236}">
                <a16:creationId xmlns:a16="http://schemas.microsoft.com/office/drawing/2014/main" id="{36A7B37D-85D3-49AC-B047-8D665EEC59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2" y="5085184"/>
            <a:ext cx="8784976" cy="1175706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1" lang="en-US" altLang="zh-CN" sz="3200" dirty="0">
                <a:latin typeface="宋体" panose="02010600030101010101" pitchFamily="2" charset="-122"/>
              </a:rPr>
              <a:t>1660</a:t>
            </a:r>
            <a:r>
              <a:rPr kumimoji="1" lang="zh-CN" altLang="en-US" sz="3200" dirty="0">
                <a:latin typeface="宋体" panose="02010600030101010101" pitchFamily="2" charset="-122"/>
              </a:rPr>
              <a:t>年</a:t>
            </a:r>
            <a:r>
              <a:rPr kumimoji="1" lang="en-US" altLang="zh-CN" sz="3200" dirty="0">
                <a:latin typeface="宋体" panose="02010600030101010101" pitchFamily="2" charset="-122"/>
              </a:rPr>
              <a:t>5</a:t>
            </a:r>
            <a:r>
              <a:rPr kumimoji="1" lang="zh-CN" altLang="en-US" sz="3200" dirty="0">
                <a:latin typeface="宋体" panose="02010600030101010101" pitchFamily="2" charset="-122"/>
              </a:rPr>
              <a:t>月</a:t>
            </a:r>
            <a:r>
              <a:rPr kumimoji="1" lang="en-US" altLang="zh-CN" sz="3200" dirty="0">
                <a:latin typeface="宋体" panose="02010600030101010101" pitchFamily="2" charset="-122"/>
              </a:rPr>
              <a:t>26</a:t>
            </a:r>
            <a:r>
              <a:rPr kumimoji="1" lang="zh-CN" altLang="en-US" sz="3200" dirty="0">
                <a:latin typeface="宋体" panose="02010600030101010101" pitchFamily="2" charset="-122"/>
              </a:rPr>
              <a:t>日，查理二世回到英国，继承王位，斯图亚特王朝复辟。</a:t>
            </a:r>
            <a:r>
              <a:rPr kumimoji="1"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（詹查查詹，一一二二）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  <p:bldP spid="16388" grpId="0"/>
      <p:bldP spid="16390" grpId="0"/>
      <p:bldP spid="348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玛丽与威廉 (1)">
            <a:extLst>
              <a:ext uri="{FF2B5EF4-FFF2-40B4-BE49-F238E27FC236}">
                <a16:creationId xmlns:a16="http://schemas.microsoft.com/office/drawing/2014/main" id="{1494D283-F64C-46F0-91A6-41A9F99D52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Box 4">
            <a:extLst>
              <a:ext uri="{FF2B5EF4-FFF2-40B4-BE49-F238E27FC236}">
                <a16:creationId xmlns:a16="http://schemas.microsoft.com/office/drawing/2014/main" id="{76E8B204-DE5B-4CD2-A3B1-824222D3C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965"/>
            <a:ext cx="9144000" cy="2062163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</a:rPr>
              <a:t>1688</a:t>
            </a:r>
            <a:r>
              <a:rPr lang="zh-CN" altLang="en-US" dirty="0">
                <a:latin typeface="宋体" panose="02010600030101010101" pitchFamily="2" charset="-122"/>
              </a:rPr>
              <a:t>年，英国议会邀请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玛丽</a:t>
            </a:r>
            <a:r>
              <a:rPr lang="zh-CN" altLang="en-US" dirty="0">
                <a:latin typeface="宋体" panose="02010600030101010101" pitchFamily="2" charset="-122"/>
              </a:rPr>
              <a:t>公主与荷兰执政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威廉</a:t>
            </a:r>
            <a:r>
              <a:rPr lang="zh-CN" altLang="en-US" dirty="0">
                <a:latin typeface="宋体" panose="02010600030101010101" pitchFamily="2" charset="-122"/>
              </a:rPr>
              <a:t>即位，共同统治英国，并驱逐了詹姆士二世。资产阶级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保留了国王</a:t>
            </a:r>
            <a:r>
              <a:rPr lang="zh-CN" altLang="en-US" dirty="0">
                <a:latin typeface="宋体" panose="02010600030101010101" pitchFamily="2" charset="-122"/>
              </a:rPr>
              <a:t>，以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妥协的方式</a:t>
            </a:r>
            <a:r>
              <a:rPr lang="zh-CN" altLang="en-US" dirty="0">
                <a:latin typeface="宋体" panose="02010600030101010101" pitchFamily="2" charset="-122"/>
              </a:rPr>
              <a:t>确立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民主制</a:t>
            </a:r>
            <a:r>
              <a:rPr lang="zh-CN" altLang="en-US" dirty="0">
                <a:latin typeface="宋体" panose="02010600030101010101" pitchFamily="2" charset="-122"/>
              </a:rPr>
              <a:t>，这场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不流血</a:t>
            </a:r>
            <a:r>
              <a:rPr lang="zh-CN" altLang="en-US" dirty="0">
                <a:latin typeface="宋体" panose="02010600030101010101" pitchFamily="2" charset="-122"/>
              </a:rPr>
              <a:t>的革命被称为</a:t>
            </a:r>
            <a:r>
              <a:rPr lang="en-US" altLang="zh-CN" dirty="0">
                <a:latin typeface="宋体" panose="02010600030101010101" pitchFamily="2" charset="-122"/>
              </a:rPr>
              <a:t>“</a:t>
            </a:r>
            <a:r>
              <a:rPr lang="zh-CN" altLang="en-US" u="sng" dirty="0">
                <a:solidFill>
                  <a:srgbClr val="FF0000"/>
                </a:solidFill>
                <a:latin typeface="宋体" panose="02010600030101010101" pitchFamily="2" charset="-122"/>
              </a:rPr>
              <a:t>光荣革命</a:t>
            </a:r>
            <a:r>
              <a:rPr lang="en-US" altLang="zh-CN" dirty="0">
                <a:latin typeface="宋体" panose="02010600030101010101" pitchFamily="2" charset="-122"/>
              </a:rPr>
              <a:t>”</a:t>
            </a:r>
            <a:r>
              <a:rPr lang="zh-CN" altLang="en-US" dirty="0"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132DA60-A383-4F55-9F5D-00F0A81B31FB}"/>
              </a:ext>
            </a:extLst>
          </p:cNvPr>
          <p:cNvSpPr/>
          <p:nvPr/>
        </p:nvSpPr>
        <p:spPr>
          <a:xfrm>
            <a:off x="811996" y="3694122"/>
            <a:ext cx="7520007" cy="7694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</a:rPr>
              <a:t>标志着英国资产阶级革命完成</a:t>
            </a:r>
          </a:p>
        </p:txBody>
      </p:sp>
    </p:spTree>
    <p:extLst>
      <p:ext uri="{BB962C8B-B14F-4D97-AF65-F5344CB8AC3E}">
        <p14:creationId xmlns:p14="http://schemas.microsoft.com/office/powerpoint/2010/main" val="6089791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:a16="http://schemas.microsoft.com/office/drawing/2014/main" id="{C69CD28E-C930-4D87-B0B4-CDB9C7616223}"/>
              </a:ext>
            </a:extLst>
          </p:cNvPr>
          <p:cNvGrpSpPr>
            <a:grpSpLocks/>
          </p:cNvGrpSpPr>
          <p:nvPr/>
        </p:nvGrpSpPr>
        <p:grpSpPr bwMode="auto">
          <a:xfrm>
            <a:off x="527844" y="667683"/>
            <a:ext cx="7799388" cy="1352550"/>
            <a:chOff x="192" y="401"/>
            <a:chExt cx="4913" cy="852"/>
          </a:xfrm>
        </p:grpSpPr>
        <p:sp>
          <p:nvSpPr>
            <p:cNvPr id="22532" name="Text Box 4">
              <a:extLst>
                <a:ext uri="{FF2B5EF4-FFF2-40B4-BE49-F238E27FC236}">
                  <a16:creationId xmlns:a16="http://schemas.microsoft.com/office/drawing/2014/main" id="{A2373E9C-DC88-4EBA-82A7-0A821203EC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6" y="401"/>
              <a:ext cx="843" cy="4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36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ea"/>
                  <a:ea typeface="+mn-ea"/>
                </a:rPr>
                <a:t>议会 </a:t>
              </a:r>
            </a:p>
          </p:txBody>
        </p:sp>
        <p:sp>
          <p:nvSpPr>
            <p:cNvPr id="22533" name="Text Box 5">
              <a:extLst>
                <a:ext uri="{FF2B5EF4-FFF2-40B4-BE49-F238E27FC236}">
                  <a16:creationId xmlns:a16="http://schemas.microsoft.com/office/drawing/2014/main" id="{A29B6659-2567-482B-B691-FA1565160E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0" y="413"/>
              <a:ext cx="698" cy="4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36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ea"/>
                  <a:ea typeface="+mn-ea"/>
                </a:rPr>
                <a:t>王权</a:t>
              </a:r>
            </a:p>
          </p:txBody>
        </p:sp>
        <p:sp>
          <p:nvSpPr>
            <p:cNvPr id="6177" name="Rectangle 6">
              <a:extLst>
                <a:ext uri="{FF2B5EF4-FFF2-40B4-BE49-F238E27FC236}">
                  <a16:creationId xmlns:a16="http://schemas.microsoft.com/office/drawing/2014/main" id="{83DA3DDB-431F-4590-9ECA-1050657E3E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821"/>
              <a:ext cx="2352" cy="432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3600">
                  <a:solidFill>
                    <a:srgbClr val="0000FF"/>
                  </a:solidFill>
                  <a:latin typeface="+mn-ea"/>
                  <a:ea typeface="+mn-ea"/>
                </a:rPr>
                <a:t>资产阶级和新贵族</a:t>
              </a:r>
            </a:p>
          </p:txBody>
        </p:sp>
        <p:sp>
          <p:nvSpPr>
            <p:cNvPr id="6178" name="Rectangle 7">
              <a:extLst>
                <a:ext uri="{FF2B5EF4-FFF2-40B4-BE49-F238E27FC236}">
                  <a16:creationId xmlns:a16="http://schemas.microsoft.com/office/drawing/2014/main" id="{4881E31E-099D-4D20-A9AC-272520D105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3" y="812"/>
              <a:ext cx="1372" cy="432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3600" dirty="0">
                  <a:solidFill>
                    <a:srgbClr val="0000FF"/>
                  </a:solidFill>
                  <a:latin typeface="+mn-ea"/>
                  <a:ea typeface="+mn-ea"/>
                </a:rPr>
                <a:t>封建势力</a:t>
              </a:r>
            </a:p>
          </p:txBody>
        </p:sp>
        <p:sp>
          <p:nvSpPr>
            <p:cNvPr id="6179" name="AutoShape 8">
              <a:extLst>
                <a:ext uri="{FF2B5EF4-FFF2-40B4-BE49-F238E27FC236}">
                  <a16:creationId xmlns:a16="http://schemas.microsoft.com/office/drawing/2014/main" id="{5FAABBB5-9479-4F2E-871F-F219A3B98F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8" y="886"/>
              <a:ext cx="720" cy="288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3600" dirty="0">
                <a:latin typeface="+mn-ea"/>
                <a:ea typeface="+mn-ea"/>
              </a:endParaRPr>
            </a:p>
          </p:txBody>
        </p:sp>
      </p:grpSp>
      <p:sp>
        <p:nvSpPr>
          <p:cNvPr id="6147" name="Line 9">
            <a:extLst>
              <a:ext uri="{FF2B5EF4-FFF2-40B4-BE49-F238E27FC236}">
                <a16:creationId xmlns:a16="http://schemas.microsoft.com/office/drawing/2014/main" id="{6B07714F-15CF-414A-86E4-2E3458E0F020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4876800"/>
            <a:ext cx="8839200" cy="0"/>
          </a:xfrm>
          <a:prstGeom prst="line">
            <a:avLst/>
          </a:prstGeom>
          <a:noFill/>
          <a:ln w="793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/>
            <a:endParaRPr lang="zh-CN" altLang="en-US">
              <a:latin typeface="+mn-ea"/>
              <a:ea typeface="+mn-ea"/>
            </a:endParaRPr>
          </a:p>
        </p:txBody>
      </p:sp>
      <p:sp>
        <p:nvSpPr>
          <p:cNvPr id="6148" name="Text Box 10">
            <a:extLst>
              <a:ext uri="{FF2B5EF4-FFF2-40B4-BE49-F238E27FC236}">
                <a16:creationId xmlns:a16="http://schemas.microsoft.com/office/drawing/2014/main" id="{B6F06CE9-17BC-431A-977F-A66FD0EFE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1163" y="4876800"/>
            <a:ext cx="7665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00000"/>
                </a:solidFill>
                <a:latin typeface="+mn-ea"/>
                <a:ea typeface="+mn-ea"/>
              </a:rPr>
              <a:t>时间 </a:t>
            </a:r>
          </a:p>
        </p:txBody>
      </p:sp>
      <p:sp>
        <p:nvSpPr>
          <p:cNvPr id="6149" name="Text Box 12">
            <a:extLst>
              <a:ext uri="{FF2B5EF4-FFF2-40B4-BE49-F238E27FC236}">
                <a16:creationId xmlns:a16="http://schemas.microsoft.com/office/drawing/2014/main" id="{006569B2-AA0B-41E2-87A2-9B49595473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075" y="5032375"/>
            <a:ext cx="109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</a:rPr>
              <a:t>1640 </a:t>
            </a:r>
          </a:p>
        </p:txBody>
      </p:sp>
      <p:sp>
        <p:nvSpPr>
          <p:cNvPr id="6150" name="Text Box 13">
            <a:extLst>
              <a:ext uri="{FF2B5EF4-FFF2-40B4-BE49-F238E27FC236}">
                <a16:creationId xmlns:a16="http://schemas.microsoft.com/office/drawing/2014/main" id="{EA3639DD-4CB0-4169-A106-DF2FCB5406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9417" y="2527280"/>
            <a:ext cx="109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</a:rPr>
              <a:t>1649 </a:t>
            </a:r>
          </a:p>
        </p:txBody>
      </p:sp>
      <p:sp>
        <p:nvSpPr>
          <p:cNvPr id="6151" name="Text Box 14">
            <a:extLst>
              <a:ext uri="{FF2B5EF4-FFF2-40B4-BE49-F238E27FC236}">
                <a16:creationId xmlns:a16="http://schemas.microsoft.com/office/drawing/2014/main" id="{4451E350-2725-44A6-996F-531E37A808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76" y="3807758"/>
            <a:ext cx="109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</a:rPr>
              <a:t>1642 </a:t>
            </a:r>
          </a:p>
        </p:txBody>
      </p:sp>
      <p:sp>
        <p:nvSpPr>
          <p:cNvPr id="6152" name="Text Box 15">
            <a:extLst>
              <a:ext uri="{FF2B5EF4-FFF2-40B4-BE49-F238E27FC236}">
                <a16:creationId xmlns:a16="http://schemas.microsoft.com/office/drawing/2014/main" id="{31AE35DA-C5A2-412E-98BB-5393D4C681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9401" y="6168558"/>
            <a:ext cx="109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</a:rPr>
              <a:t>1660 </a:t>
            </a:r>
          </a:p>
        </p:txBody>
      </p:sp>
      <p:sp>
        <p:nvSpPr>
          <p:cNvPr id="6153" name="Text Box 16">
            <a:extLst>
              <a:ext uri="{FF2B5EF4-FFF2-40B4-BE49-F238E27FC236}">
                <a16:creationId xmlns:a16="http://schemas.microsoft.com/office/drawing/2014/main" id="{68553F3A-27EF-4052-BCCC-FE6B756644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6124" y="3108653"/>
            <a:ext cx="109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</a:rPr>
              <a:t>1688 </a:t>
            </a:r>
          </a:p>
        </p:txBody>
      </p:sp>
      <p:grpSp>
        <p:nvGrpSpPr>
          <p:cNvPr id="6154" name="Group 17">
            <a:extLst>
              <a:ext uri="{FF2B5EF4-FFF2-40B4-BE49-F238E27FC236}">
                <a16:creationId xmlns:a16="http://schemas.microsoft.com/office/drawing/2014/main" id="{BC45F1D4-4935-40A0-9AFF-F2E1F5B299EC}"/>
              </a:ext>
            </a:extLst>
          </p:cNvPr>
          <p:cNvGrpSpPr>
            <a:grpSpLocks/>
          </p:cNvGrpSpPr>
          <p:nvPr/>
        </p:nvGrpSpPr>
        <p:grpSpPr bwMode="auto">
          <a:xfrm>
            <a:off x="1116013" y="2924175"/>
            <a:ext cx="0" cy="3657600"/>
            <a:chOff x="528" y="1824"/>
            <a:chExt cx="0" cy="2304"/>
          </a:xfrm>
        </p:grpSpPr>
        <p:sp>
          <p:nvSpPr>
            <p:cNvPr id="6173" name="Line 18">
              <a:extLst>
                <a:ext uri="{FF2B5EF4-FFF2-40B4-BE49-F238E27FC236}">
                  <a16:creationId xmlns:a16="http://schemas.microsoft.com/office/drawing/2014/main" id="{F9C9BDF2-5C7D-4746-850E-9AA5C7EFDF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" y="3072"/>
              <a:ext cx="0" cy="1056"/>
            </a:xfrm>
            <a:prstGeom prst="line">
              <a:avLst/>
            </a:prstGeom>
            <a:noFill/>
            <a:ln w="73025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6174" name="Line 19">
              <a:extLst>
                <a:ext uri="{FF2B5EF4-FFF2-40B4-BE49-F238E27FC236}">
                  <a16:creationId xmlns:a16="http://schemas.microsoft.com/office/drawing/2014/main" id="{370306FC-F0D9-4E26-9259-C8CB0496D5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8" y="1824"/>
              <a:ext cx="0" cy="1248"/>
            </a:xfrm>
            <a:prstGeom prst="line">
              <a:avLst/>
            </a:prstGeom>
            <a:noFill/>
            <a:ln w="73025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22548" name="Text Box 20">
            <a:extLst>
              <a:ext uri="{FF2B5EF4-FFF2-40B4-BE49-F238E27FC236}">
                <a16:creationId xmlns:a16="http://schemas.microsoft.com/office/drawing/2014/main" id="{DB8F435C-560B-4FC8-89FA-A5FA760023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28" y="3123681"/>
            <a:ext cx="913471" cy="52322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民主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</a:rPr>
              <a:t> </a:t>
            </a:r>
          </a:p>
        </p:txBody>
      </p:sp>
      <p:sp>
        <p:nvSpPr>
          <p:cNvPr id="22549" name="Text Box 21">
            <a:extLst>
              <a:ext uri="{FF2B5EF4-FFF2-40B4-BE49-F238E27FC236}">
                <a16:creationId xmlns:a16="http://schemas.microsoft.com/office/drawing/2014/main" id="{247FD1D5-2D9C-4AB6-871B-FB8FB9D61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28" y="5874078"/>
            <a:ext cx="913471" cy="52322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专制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</a:rPr>
              <a:t> </a:t>
            </a:r>
          </a:p>
        </p:txBody>
      </p:sp>
      <p:sp>
        <p:nvSpPr>
          <p:cNvPr id="6157" name="Freeform 22">
            <a:extLst>
              <a:ext uri="{FF2B5EF4-FFF2-40B4-BE49-F238E27FC236}">
                <a16:creationId xmlns:a16="http://schemas.microsoft.com/office/drawing/2014/main" id="{F8939319-75D7-4085-A4A8-986168C0B6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8113" y="2991316"/>
            <a:ext cx="6665912" cy="3548062"/>
          </a:xfrm>
          <a:custGeom>
            <a:avLst/>
            <a:gdLst>
              <a:gd name="T0" fmla="*/ 0 w 3792"/>
              <a:gd name="T1" fmla="*/ 2147483646 h 2024"/>
              <a:gd name="T2" fmla="*/ 2147483646 w 3792"/>
              <a:gd name="T3" fmla="*/ 2147483646 h 2024"/>
              <a:gd name="T4" fmla="*/ 2147483646 w 3792"/>
              <a:gd name="T5" fmla="*/ 2147483646 h 2024"/>
              <a:gd name="T6" fmla="*/ 2147483646 w 3792"/>
              <a:gd name="T7" fmla="*/ 2147483646 h 2024"/>
              <a:gd name="T8" fmla="*/ 2147483646 w 3792"/>
              <a:gd name="T9" fmla="*/ 2147483646 h 20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92"/>
              <a:gd name="T16" fmla="*/ 0 h 2024"/>
              <a:gd name="T17" fmla="*/ 3792 w 3792"/>
              <a:gd name="T18" fmla="*/ 2024 h 20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92" h="2024">
                <a:moveTo>
                  <a:pt x="0" y="1016"/>
                </a:moveTo>
                <a:cubicBezTo>
                  <a:pt x="232" y="508"/>
                  <a:pt x="464" y="0"/>
                  <a:pt x="768" y="56"/>
                </a:cubicBezTo>
                <a:cubicBezTo>
                  <a:pt x="1072" y="112"/>
                  <a:pt x="1480" y="1056"/>
                  <a:pt x="1824" y="1352"/>
                </a:cubicBezTo>
                <a:cubicBezTo>
                  <a:pt x="2168" y="1648"/>
                  <a:pt x="2504" y="2024"/>
                  <a:pt x="2832" y="1832"/>
                </a:cubicBezTo>
                <a:cubicBezTo>
                  <a:pt x="3160" y="1640"/>
                  <a:pt x="3632" y="472"/>
                  <a:pt x="3792" y="200"/>
                </a:cubicBezTo>
              </a:path>
            </a:pathLst>
          </a:custGeom>
          <a:noFill/>
          <a:ln w="73025">
            <a:solidFill>
              <a:srgbClr val="3399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2551" name="Rectangle 23">
            <a:extLst>
              <a:ext uri="{FF2B5EF4-FFF2-40B4-BE49-F238E27FC236}">
                <a16:creationId xmlns:a16="http://schemas.microsoft.com/office/drawing/2014/main" id="{CB2B9C37-A1D3-4480-8488-217F86C5F5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0839" y="5753059"/>
            <a:ext cx="1455737" cy="83099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400">
                <a:latin typeface="+mn-ea"/>
                <a:ea typeface="+mn-ea"/>
              </a:rPr>
              <a:t>斯图亚特王朝复辟 </a:t>
            </a:r>
          </a:p>
        </p:txBody>
      </p:sp>
      <p:sp>
        <p:nvSpPr>
          <p:cNvPr id="22552" name="Rectangle 24">
            <a:extLst>
              <a:ext uri="{FF2B5EF4-FFF2-40B4-BE49-F238E27FC236}">
                <a16:creationId xmlns:a16="http://schemas.microsoft.com/office/drawing/2014/main" id="{F0BB5523-2E51-4618-9EAB-6663A4CBF8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0537" y="5108288"/>
            <a:ext cx="1493837" cy="457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zh-CN" altLang="en-US" sz="2400">
                <a:latin typeface="+mn-ea"/>
                <a:ea typeface="+mn-ea"/>
              </a:rPr>
              <a:t>革命爆发 </a:t>
            </a:r>
          </a:p>
        </p:txBody>
      </p:sp>
      <p:sp>
        <p:nvSpPr>
          <p:cNvPr id="22553" name="Rectangle 25">
            <a:extLst>
              <a:ext uri="{FF2B5EF4-FFF2-40B4-BE49-F238E27FC236}">
                <a16:creationId xmlns:a16="http://schemas.microsoft.com/office/drawing/2014/main" id="{6FF7BB53-27AB-46A1-BEF3-562C2F4D4D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0950" y="2716155"/>
            <a:ext cx="1409700" cy="457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zh-CN" altLang="en-US" sz="2400">
                <a:latin typeface="+mn-ea"/>
                <a:ea typeface="+mn-ea"/>
              </a:rPr>
              <a:t>光荣革命</a:t>
            </a:r>
          </a:p>
        </p:txBody>
      </p:sp>
      <p:sp>
        <p:nvSpPr>
          <p:cNvPr id="6161" name="Oval 26">
            <a:extLst>
              <a:ext uri="{FF2B5EF4-FFF2-40B4-BE49-F238E27FC236}">
                <a16:creationId xmlns:a16="http://schemas.microsoft.com/office/drawing/2014/main" id="{72D83853-DE07-4302-B58C-4E7AA68778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4724400"/>
            <a:ext cx="228600" cy="228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ea"/>
              <a:ea typeface="+mn-ea"/>
            </a:endParaRPr>
          </a:p>
        </p:txBody>
      </p:sp>
      <p:sp>
        <p:nvSpPr>
          <p:cNvPr id="6162" name="Oval 27">
            <a:extLst>
              <a:ext uri="{FF2B5EF4-FFF2-40B4-BE49-F238E27FC236}">
                <a16:creationId xmlns:a16="http://schemas.microsoft.com/office/drawing/2014/main" id="{2D641BCA-7561-4D21-8515-8582AA2B2E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5117" y="3860357"/>
            <a:ext cx="228600" cy="228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ea"/>
              <a:ea typeface="+mn-ea"/>
            </a:endParaRPr>
          </a:p>
        </p:txBody>
      </p:sp>
      <p:sp>
        <p:nvSpPr>
          <p:cNvPr id="22556" name="Text Box 28">
            <a:extLst>
              <a:ext uri="{FF2B5EF4-FFF2-40B4-BE49-F238E27FC236}">
                <a16:creationId xmlns:a16="http://schemas.microsoft.com/office/drawing/2014/main" id="{D79CFCA0-280B-4766-B070-43E26BD622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293" y="2172633"/>
            <a:ext cx="1871663" cy="83099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zh-CN" altLang="en-US" sz="2400">
                <a:latin typeface="+mn-ea"/>
                <a:ea typeface="+mn-ea"/>
              </a:rPr>
              <a:t>处死国王</a:t>
            </a:r>
          </a:p>
          <a:p>
            <a:pPr algn="ctr" eaLnBrk="1" hangingPunct="1">
              <a:defRPr/>
            </a:pPr>
            <a:r>
              <a:rPr lang="zh-CN" altLang="en-US" sz="2400">
                <a:latin typeface="+mn-ea"/>
                <a:ea typeface="+mn-ea"/>
              </a:rPr>
              <a:t>建立共和国</a:t>
            </a:r>
          </a:p>
        </p:txBody>
      </p:sp>
      <p:sp>
        <p:nvSpPr>
          <p:cNvPr id="22557" name="Text Box 29">
            <a:extLst>
              <a:ext uri="{FF2B5EF4-FFF2-40B4-BE49-F238E27FC236}">
                <a16:creationId xmlns:a16="http://schemas.microsoft.com/office/drawing/2014/main" id="{E80B3C92-9F05-4A1E-BD18-BFEE49AB9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3866791"/>
            <a:ext cx="1728787" cy="457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zh-CN" altLang="en-US" sz="2400">
                <a:latin typeface="+mn-ea"/>
                <a:ea typeface="+mn-ea"/>
              </a:rPr>
              <a:t>内战爆发</a:t>
            </a:r>
          </a:p>
        </p:txBody>
      </p:sp>
      <p:sp>
        <p:nvSpPr>
          <p:cNvPr id="6165" name="Oval 30">
            <a:extLst>
              <a:ext uri="{FF2B5EF4-FFF2-40B4-BE49-F238E27FC236}">
                <a16:creationId xmlns:a16="http://schemas.microsoft.com/office/drawing/2014/main" id="{ECEC84BB-CAFF-4138-935B-49E2B7171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40650" y="3176242"/>
            <a:ext cx="228600" cy="228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ea"/>
              <a:ea typeface="+mn-ea"/>
            </a:endParaRPr>
          </a:p>
        </p:txBody>
      </p:sp>
      <p:sp>
        <p:nvSpPr>
          <p:cNvPr id="6166" name="Oval 31">
            <a:extLst>
              <a:ext uri="{FF2B5EF4-FFF2-40B4-BE49-F238E27FC236}">
                <a16:creationId xmlns:a16="http://schemas.microsoft.com/office/drawing/2014/main" id="{8F59A90E-D8A9-4409-A2C8-143718A5AB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819" y="6160309"/>
            <a:ext cx="228600" cy="228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ea"/>
              <a:ea typeface="+mn-ea"/>
            </a:endParaRPr>
          </a:p>
        </p:txBody>
      </p:sp>
      <p:sp>
        <p:nvSpPr>
          <p:cNvPr id="6167" name="Oval 11">
            <a:extLst>
              <a:ext uri="{FF2B5EF4-FFF2-40B4-BE49-F238E27FC236}">
                <a16:creationId xmlns:a16="http://schemas.microsoft.com/office/drawing/2014/main" id="{0386FD13-00D3-469C-9AB0-467B89728C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4364" y="2970680"/>
            <a:ext cx="228600" cy="228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ea"/>
              <a:ea typeface="+mn-ea"/>
            </a:endParaRPr>
          </a:p>
        </p:txBody>
      </p:sp>
      <p:sp>
        <p:nvSpPr>
          <p:cNvPr id="22562" name="Text Box 34">
            <a:extLst>
              <a:ext uri="{FF2B5EF4-FFF2-40B4-BE49-F238E27FC236}">
                <a16:creationId xmlns:a16="http://schemas.microsoft.com/office/drawing/2014/main" id="{E229CD50-93B9-4ED3-BF1D-25121BAFAB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72" y="23416"/>
            <a:ext cx="7880301" cy="646331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英国资产阶级革命</a:t>
            </a:r>
            <a:r>
              <a:rPr lang="zh-CN" altLang="en-US" sz="3600" dirty="0">
                <a:solidFill>
                  <a:schemeClr val="bg1"/>
                </a:solidFill>
                <a:latin typeface="+mn-ea"/>
                <a:ea typeface="+mn-ea"/>
              </a:rPr>
              <a:t>过程</a:t>
            </a:r>
            <a:r>
              <a:rPr lang="zh-CN" altLang="en-US" sz="3600" dirty="0">
                <a:latin typeface="+mn-ea"/>
                <a:ea typeface="+mn-ea"/>
              </a:rPr>
              <a:t>（</a:t>
            </a:r>
            <a:r>
              <a:rPr lang="en-US" altLang="zh-CN" sz="3600" dirty="0">
                <a:latin typeface="+mn-ea"/>
                <a:ea typeface="+mn-ea"/>
              </a:rPr>
              <a:t>1640—1688</a:t>
            </a:r>
            <a:r>
              <a:rPr lang="zh-CN" altLang="en-US" sz="3600" dirty="0">
                <a:latin typeface="+mn-ea"/>
                <a:ea typeface="+mn-ea"/>
              </a:rPr>
              <a:t>）</a:t>
            </a:r>
          </a:p>
        </p:txBody>
      </p:sp>
      <p:sp>
        <p:nvSpPr>
          <p:cNvPr id="6169" name="Oval 35">
            <a:extLst>
              <a:ext uri="{FF2B5EF4-FFF2-40B4-BE49-F238E27FC236}">
                <a16:creationId xmlns:a16="http://schemas.microsoft.com/office/drawing/2014/main" id="{EDB25165-EFB1-4F70-9919-61FC1A2BC2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5300" y="5289085"/>
            <a:ext cx="228600" cy="228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ea"/>
              <a:ea typeface="+mn-ea"/>
            </a:endParaRPr>
          </a:p>
        </p:txBody>
      </p:sp>
      <p:sp>
        <p:nvSpPr>
          <p:cNvPr id="6170" name="Text Box 36">
            <a:extLst>
              <a:ext uri="{FF2B5EF4-FFF2-40B4-BE49-F238E27FC236}">
                <a16:creationId xmlns:a16="http://schemas.microsoft.com/office/drawing/2014/main" id="{DDE45D39-7E71-462B-BDB3-F190E9341C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1441" y="5289085"/>
            <a:ext cx="109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</a:rPr>
              <a:t>1653 </a:t>
            </a:r>
          </a:p>
        </p:txBody>
      </p:sp>
      <p:sp>
        <p:nvSpPr>
          <p:cNvPr id="22565" name="Text Box 37">
            <a:extLst>
              <a:ext uri="{FF2B5EF4-FFF2-40B4-BE49-F238E27FC236}">
                <a16:creationId xmlns:a16="http://schemas.microsoft.com/office/drawing/2014/main" id="{665E2317-E833-4628-A8C1-32B0263380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1069" y="4490243"/>
            <a:ext cx="1973262" cy="830263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zh-CN" altLang="en-US" sz="2400" dirty="0">
                <a:latin typeface="+mn-ea"/>
                <a:ea typeface="+mn-ea"/>
              </a:rPr>
              <a:t>克伦威尔就任“护国主”</a:t>
            </a:r>
          </a:p>
        </p:txBody>
      </p:sp>
      <p:sp>
        <p:nvSpPr>
          <p:cNvPr id="36" name="Rectangle 5">
            <a:extLst>
              <a:ext uri="{FF2B5EF4-FFF2-40B4-BE49-F238E27FC236}">
                <a16:creationId xmlns:a16="http://schemas.microsoft.com/office/drawing/2014/main" id="{49F4877E-63FD-4A94-B1F0-C09DE98FA0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063" y="3589079"/>
            <a:ext cx="6873998" cy="70788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4000" b="1" dirty="0"/>
              <a:t>前途是光明的，道路是曲折的</a:t>
            </a:r>
          </a:p>
        </p:txBody>
      </p:sp>
    </p:spTree>
    <p:extLst>
      <p:ext uri="{BB962C8B-B14F-4D97-AF65-F5344CB8AC3E}">
        <p14:creationId xmlns:p14="http://schemas.microsoft.com/office/powerpoint/2010/main" val="9657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6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1" grpId="0" animBg="1"/>
      <p:bldP spid="22552" grpId="0" animBg="1"/>
      <p:bldP spid="22553" grpId="0" animBg="1"/>
      <p:bldP spid="22556" grpId="0" animBg="1"/>
      <p:bldP spid="22557" grpId="0" animBg="1"/>
      <p:bldP spid="22565" grpId="0" build="allAtOnce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50f4bfbfbedab64c00e4956f736afc379311e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8352" y="892840"/>
            <a:ext cx="3687445" cy="37760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文本框 2"/>
          <p:cNvSpPr txBox="1"/>
          <p:nvPr/>
        </p:nvSpPr>
        <p:spPr>
          <a:xfrm>
            <a:off x="5649539" y="4756121"/>
            <a:ext cx="150507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手工工场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8836"/>
          <a:stretch/>
        </p:blipFill>
        <p:spPr>
          <a:xfrm>
            <a:off x="691253" y="702007"/>
            <a:ext cx="3532505" cy="428494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694030" y="4986955"/>
            <a:ext cx="1526947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0070C0"/>
                </a:solidFill>
                <a:latin typeface="+mn-ea"/>
                <a:ea typeface="+mn-ea"/>
              </a:rPr>
              <a:t>租地农场</a:t>
            </a:r>
          </a:p>
        </p:txBody>
      </p:sp>
      <p:sp>
        <p:nvSpPr>
          <p:cNvPr id="6" name="Rectangle 20"/>
          <p:cNvSpPr>
            <a:spLocks noChangeArrowheads="1"/>
          </p:cNvSpPr>
          <p:nvPr/>
        </p:nvSpPr>
        <p:spPr bwMode="auto">
          <a:xfrm>
            <a:off x="-13648" y="-27296"/>
            <a:ext cx="9144000" cy="571479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</a:ln>
          <a:effectLst>
            <a:glow rad="139700">
              <a:srgbClr val="00B0F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  <a:softEdge rad="12700"/>
          </a:effec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669E11D-E761-4B6A-BD90-5B370FC18140}"/>
              </a:ext>
            </a:extLst>
          </p:cNvPr>
          <p:cNvSpPr txBox="1"/>
          <p:nvPr/>
        </p:nvSpPr>
        <p:spPr>
          <a:xfrm>
            <a:off x="2457504" y="5589240"/>
            <a:ext cx="3552598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4400" dirty="0"/>
              <a:t>资本主义萌芽</a:t>
            </a:r>
          </a:p>
        </p:txBody>
      </p:sp>
    </p:spTree>
    <p:extLst>
      <p:ext uri="{BB962C8B-B14F-4D97-AF65-F5344CB8AC3E}">
        <p14:creationId xmlns:p14="http://schemas.microsoft.com/office/powerpoint/2010/main" val="4924159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FF751F8-BB6F-4652-B26D-86A48B250845}"/>
              </a:ext>
            </a:extLst>
          </p:cNvPr>
          <p:cNvSpPr/>
          <p:nvPr/>
        </p:nvSpPr>
        <p:spPr>
          <a:xfrm>
            <a:off x="0" y="1340768"/>
            <a:ext cx="9144000" cy="25545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zh-CN" altLang="en-US" sz="3200" dirty="0"/>
              <a:t>材料二：光荣革命是英国历史的转折点，从表面上看似乎一切都没有变化，只是换了国王，但实质上</a:t>
            </a:r>
            <a:r>
              <a:rPr lang="zh-CN" altLang="en-US" sz="3200" dirty="0">
                <a:solidFill>
                  <a:srgbClr val="FF0000"/>
                </a:solidFill>
              </a:rPr>
              <a:t>新国王是议会创造出来的，没有议会就没有国王的王位</a:t>
            </a:r>
            <a:r>
              <a:rPr lang="zh-CN" altLang="en-US" sz="3200" dirty="0"/>
              <a:t>，</a:t>
            </a:r>
            <a:r>
              <a:rPr lang="en-US" altLang="zh-CN" sz="3200" dirty="0"/>
              <a:t>……</a:t>
            </a:r>
            <a:r>
              <a:rPr lang="zh-CN" altLang="en-US" sz="3200" dirty="0"/>
              <a:t>既然创造了国王，主权当然在议会了。</a:t>
            </a:r>
          </a:p>
          <a:p>
            <a:pPr algn="just"/>
            <a:r>
              <a:rPr lang="zh-CN" altLang="en-US" sz="3200" dirty="0"/>
              <a:t>                                   </a:t>
            </a:r>
            <a:r>
              <a:rPr lang="en-US" altLang="zh-CN" sz="3200" dirty="0"/>
              <a:t>—</a:t>
            </a:r>
            <a:r>
              <a:rPr lang="zh-CN" altLang="en-US" sz="3200" dirty="0"/>
              <a:t>钱乘旦、许洁明</a:t>
            </a:r>
            <a:r>
              <a:rPr lang="en-US" altLang="zh-CN" sz="3200" dirty="0"/>
              <a:t>《</a:t>
            </a:r>
            <a:r>
              <a:rPr lang="zh-CN" altLang="en-US" sz="3200" dirty="0"/>
              <a:t>英国通史</a:t>
            </a:r>
            <a:r>
              <a:rPr lang="en-US" altLang="zh-CN" sz="3200" dirty="0"/>
              <a:t>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86175F-60E3-4701-8B23-8177AC0F3941}"/>
              </a:ext>
            </a:extLst>
          </p:cNvPr>
          <p:cNvSpPr txBox="1"/>
          <p:nvPr/>
        </p:nvSpPr>
        <p:spPr>
          <a:xfrm>
            <a:off x="1187624" y="4149080"/>
            <a:ext cx="2088232" cy="23083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7200" dirty="0"/>
              <a:t>君权神授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25048D-7A4D-4F44-95CC-981FE82098A4}"/>
              </a:ext>
            </a:extLst>
          </p:cNvPr>
          <p:cNvSpPr txBox="1"/>
          <p:nvPr/>
        </p:nvSpPr>
        <p:spPr>
          <a:xfrm>
            <a:off x="5508104" y="4154158"/>
            <a:ext cx="2088232" cy="23083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7200" dirty="0"/>
              <a:t>君权</a:t>
            </a:r>
            <a:r>
              <a:rPr lang="zh-CN" altLang="en-US" sz="7200" dirty="0">
                <a:solidFill>
                  <a:schemeClr val="tx1"/>
                </a:solidFill>
              </a:rPr>
              <a:t>法</a:t>
            </a:r>
            <a:r>
              <a:rPr lang="zh-CN" altLang="en-US" sz="7200" dirty="0"/>
              <a:t>授</a:t>
            </a:r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C6D0BA82-B2AC-483C-A9FF-A8D47185EC2D}"/>
              </a:ext>
            </a:extLst>
          </p:cNvPr>
          <p:cNvSpPr/>
          <p:nvPr/>
        </p:nvSpPr>
        <p:spPr>
          <a:xfrm>
            <a:off x="3743908" y="4655170"/>
            <a:ext cx="1296144" cy="1296144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33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>
            <a:extLst>
              <a:ext uri="{FF2B5EF4-FFF2-40B4-BE49-F238E27FC236}">
                <a16:creationId xmlns:a16="http://schemas.microsoft.com/office/drawing/2014/main" id="{FAEAD474-B35C-4972-842F-B121D9C98A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024" y="897081"/>
            <a:ext cx="87849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chemeClr val="tx2"/>
                </a:solidFill>
                <a:latin typeface="+mn-ea"/>
                <a:ea typeface="+mn-ea"/>
              </a:rPr>
              <a:t>1689</a:t>
            </a:r>
            <a:r>
              <a:rPr lang="zh-CN" altLang="en-US" sz="3200" dirty="0">
                <a:solidFill>
                  <a:schemeClr val="tx2"/>
                </a:solidFill>
                <a:latin typeface="+mn-ea"/>
                <a:ea typeface="+mn-ea"/>
              </a:rPr>
              <a:t>年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《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权利法案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》</a:t>
            </a:r>
            <a:r>
              <a:rPr lang="zh-CN" altLang="en-US" sz="3200" dirty="0">
                <a:solidFill>
                  <a:schemeClr val="tx2"/>
                </a:solidFill>
                <a:latin typeface="+mn-ea"/>
                <a:ea typeface="+mn-ea"/>
              </a:rPr>
              <a:t>的颁布（机构：英国议会）</a:t>
            </a:r>
          </a:p>
        </p:txBody>
      </p:sp>
      <p:sp>
        <p:nvSpPr>
          <p:cNvPr id="46083" name="Text Box 3">
            <a:extLst>
              <a:ext uri="{FF2B5EF4-FFF2-40B4-BE49-F238E27FC236}">
                <a16:creationId xmlns:a16="http://schemas.microsoft.com/office/drawing/2014/main" id="{51CF1303-F832-4D7F-9703-94BC319D37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775" y="2235200"/>
            <a:ext cx="609600" cy="2676525"/>
          </a:xfrm>
          <a:prstGeom prst="rect">
            <a:avLst/>
          </a:prstGeom>
          <a:solidFill>
            <a:schemeClr val="bg1"/>
          </a:solidFill>
          <a:ln w="38100">
            <a:solidFill>
              <a:srgbClr val="80008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2800" dirty="0">
                <a:solidFill>
                  <a:schemeClr val="tx2"/>
                </a:solidFill>
                <a:latin typeface="+mn-ea"/>
                <a:ea typeface="+mn-ea"/>
              </a:rPr>
              <a:t>不经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议会</a:t>
            </a:r>
            <a:r>
              <a:rPr lang="zh-CN" altLang="en-US" sz="2800" dirty="0">
                <a:solidFill>
                  <a:schemeClr val="tx2"/>
                </a:solidFill>
                <a:latin typeface="+mn-ea"/>
                <a:ea typeface="+mn-ea"/>
              </a:rPr>
              <a:t>批准</a:t>
            </a:r>
          </a:p>
        </p:txBody>
      </p:sp>
      <p:sp>
        <p:nvSpPr>
          <p:cNvPr id="46084" name="AutoShape 4">
            <a:extLst>
              <a:ext uri="{FF2B5EF4-FFF2-40B4-BE49-F238E27FC236}">
                <a16:creationId xmlns:a16="http://schemas.microsoft.com/office/drawing/2014/main" id="{AA37F8F8-125B-454F-9F7B-DE426E3FC9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150" y="3357563"/>
            <a:ext cx="504825" cy="431800"/>
          </a:xfrm>
          <a:prstGeom prst="rightArrow">
            <a:avLst>
              <a:gd name="adj1" fmla="val 50000"/>
              <a:gd name="adj2" fmla="val 292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>
              <a:latin typeface="+mn-ea"/>
              <a:ea typeface="+mn-ea"/>
            </a:endParaRPr>
          </a:p>
        </p:txBody>
      </p:sp>
      <p:sp>
        <p:nvSpPr>
          <p:cNvPr id="46085" name="Text Box 5">
            <a:extLst>
              <a:ext uri="{FF2B5EF4-FFF2-40B4-BE49-F238E27FC236}">
                <a16:creationId xmlns:a16="http://schemas.microsoft.com/office/drawing/2014/main" id="{EDDA14EA-EE0B-4DBF-87BE-39D875E3BC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2231" y="3311524"/>
            <a:ext cx="951657" cy="523875"/>
          </a:xfrm>
          <a:prstGeom prst="rect">
            <a:avLst/>
          </a:prstGeom>
          <a:solidFill>
            <a:schemeClr val="bg1"/>
          </a:solidFill>
          <a:ln w="38100">
            <a:solidFill>
              <a:srgbClr val="80008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2800">
                <a:solidFill>
                  <a:schemeClr val="tx2"/>
                </a:solidFill>
                <a:latin typeface="+mn-ea"/>
                <a:ea typeface="+mn-ea"/>
              </a:rPr>
              <a:t>国王</a:t>
            </a:r>
          </a:p>
        </p:txBody>
      </p:sp>
      <p:sp>
        <p:nvSpPr>
          <p:cNvPr id="46086" name="Text Box 6">
            <a:extLst>
              <a:ext uri="{FF2B5EF4-FFF2-40B4-BE49-F238E27FC236}">
                <a16:creationId xmlns:a16="http://schemas.microsoft.com/office/drawing/2014/main" id="{790EC3C3-21FD-4913-8849-1977B3E649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4106" y="2219325"/>
            <a:ext cx="4362390" cy="2692400"/>
          </a:xfrm>
          <a:prstGeom prst="rect">
            <a:avLst/>
          </a:prstGeom>
          <a:noFill/>
          <a:ln w="38100">
            <a:solidFill>
              <a:srgbClr val="800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2600" dirty="0">
                <a:solidFill>
                  <a:schemeClr val="tx2"/>
                </a:solidFill>
                <a:latin typeface="+mn-ea"/>
                <a:ea typeface="+mn-ea"/>
              </a:rPr>
              <a:t>不得</a:t>
            </a:r>
            <a:r>
              <a:rPr lang="zh-CN" altLang="en-US" sz="2600" dirty="0">
                <a:latin typeface="+mn-ea"/>
                <a:ea typeface="+mn-ea"/>
              </a:rPr>
              <a:t>      </a:t>
            </a:r>
            <a:r>
              <a:rPr lang="zh-CN" altLang="en-US" sz="2600" dirty="0">
                <a:solidFill>
                  <a:srgbClr val="FF0000"/>
                </a:solidFill>
                <a:latin typeface="+mn-ea"/>
                <a:ea typeface="+mn-ea"/>
              </a:rPr>
              <a:t>征税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2600" dirty="0">
                <a:solidFill>
                  <a:schemeClr val="tx2"/>
                </a:solidFill>
                <a:latin typeface="+mn-ea"/>
                <a:ea typeface="+mn-ea"/>
              </a:rPr>
              <a:t>不得</a:t>
            </a:r>
            <a:r>
              <a:rPr lang="zh-CN" altLang="en-US" sz="2600" dirty="0">
                <a:latin typeface="+mn-ea"/>
                <a:ea typeface="+mn-ea"/>
              </a:rPr>
              <a:t>      </a:t>
            </a:r>
            <a:r>
              <a:rPr lang="zh-CN" altLang="en-US" sz="2600" dirty="0">
                <a:solidFill>
                  <a:srgbClr val="FF0000"/>
                </a:solidFill>
                <a:latin typeface="+mn-ea"/>
                <a:ea typeface="+mn-ea"/>
              </a:rPr>
              <a:t>在和平时期维持常备军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2600" dirty="0">
                <a:solidFill>
                  <a:schemeClr val="tx2"/>
                </a:solidFill>
                <a:latin typeface="+mn-ea"/>
                <a:ea typeface="+mn-ea"/>
              </a:rPr>
              <a:t>不得</a:t>
            </a:r>
            <a:r>
              <a:rPr lang="zh-CN" altLang="en-US" sz="2600" dirty="0">
                <a:latin typeface="+mn-ea"/>
                <a:ea typeface="+mn-ea"/>
              </a:rPr>
              <a:t>      </a:t>
            </a:r>
            <a:r>
              <a:rPr lang="zh-CN" altLang="en-US" sz="2600" dirty="0">
                <a:solidFill>
                  <a:srgbClr val="FF0000"/>
                </a:solidFill>
                <a:latin typeface="+mn-ea"/>
                <a:ea typeface="+mn-ea"/>
              </a:rPr>
              <a:t>随意废除法律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2600" dirty="0">
                <a:solidFill>
                  <a:schemeClr val="tx2"/>
                </a:solidFill>
                <a:latin typeface="+mn-ea"/>
                <a:ea typeface="+mn-ea"/>
              </a:rPr>
              <a:t>不得</a:t>
            </a:r>
            <a:r>
              <a:rPr lang="zh-CN" altLang="en-US" sz="2600" dirty="0">
                <a:latin typeface="+mn-ea"/>
                <a:ea typeface="+mn-ea"/>
              </a:rPr>
              <a:t>      </a:t>
            </a:r>
            <a:r>
              <a:rPr lang="zh-CN" altLang="en-US" sz="2600" dirty="0">
                <a:solidFill>
                  <a:srgbClr val="FF0000"/>
                </a:solidFill>
                <a:latin typeface="+mn-ea"/>
                <a:ea typeface="+mn-ea"/>
              </a:rPr>
              <a:t>停止法律的执行</a:t>
            </a:r>
          </a:p>
        </p:txBody>
      </p:sp>
      <p:sp>
        <p:nvSpPr>
          <p:cNvPr id="46087" name="AutoShape 7">
            <a:extLst>
              <a:ext uri="{FF2B5EF4-FFF2-40B4-BE49-F238E27FC236}">
                <a16:creationId xmlns:a16="http://schemas.microsoft.com/office/drawing/2014/main" id="{8144D377-75D9-461A-8A89-F26FC361E3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2550" y="3357563"/>
            <a:ext cx="504825" cy="431800"/>
          </a:xfrm>
          <a:prstGeom prst="rightArrow">
            <a:avLst>
              <a:gd name="adj1" fmla="val 50000"/>
              <a:gd name="adj2" fmla="val 292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>
              <a:latin typeface="+mn-ea"/>
              <a:ea typeface="+mn-ea"/>
            </a:endParaRPr>
          </a:p>
        </p:txBody>
      </p:sp>
      <p:sp>
        <p:nvSpPr>
          <p:cNvPr id="46088" name="Text Box 8">
            <a:extLst>
              <a:ext uri="{FF2B5EF4-FFF2-40B4-BE49-F238E27FC236}">
                <a16:creationId xmlns:a16="http://schemas.microsoft.com/office/drawing/2014/main" id="{A42A91FD-A114-474F-8921-8D70635DD8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2" y="5342086"/>
            <a:ext cx="60499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2"/>
                </a:solidFill>
                <a:latin typeface="+mn-ea"/>
                <a:ea typeface="+mn-ea"/>
              </a:rPr>
              <a:t>目的</a:t>
            </a:r>
            <a:r>
              <a:rPr lang="en-US" altLang="zh-CN" sz="4000" dirty="0">
                <a:solidFill>
                  <a:schemeClr val="tx2"/>
                </a:solidFill>
                <a:latin typeface="+mn-ea"/>
                <a:ea typeface="+mn-ea"/>
              </a:rPr>
              <a:t>:</a:t>
            </a:r>
            <a:r>
              <a:rPr lang="zh-CN" altLang="en-US" sz="4000" dirty="0">
                <a:solidFill>
                  <a:schemeClr val="tx2"/>
                </a:solidFill>
                <a:latin typeface="+mn-ea"/>
                <a:ea typeface="+mn-ea"/>
              </a:rPr>
              <a:t>限制国王的权力。</a:t>
            </a:r>
            <a:endParaRPr lang="en-US" altLang="zh-CN" sz="4000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pic>
        <p:nvPicPr>
          <p:cNvPr id="10" name="图片 16391">
            <a:extLst>
              <a:ext uri="{FF2B5EF4-FFF2-40B4-BE49-F238E27FC236}">
                <a16:creationId xmlns:a16="http://schemas.microsoft.com/office/drawing/2014/main" id="{87B24585-AE20-49B8-A6DE-574CF54F3D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972667"/>
            <a:ext cx="2151921" cy="1844947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animBg="1"/>
      <p:bldP spid="46085" grpId="0" animBg="1"/>
      <p:bldP spid="46086" grpId="0" animBg="1"/>
      <p:bldP spid="4608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5" name="Text Box 3">
            <a:extLst>
              <a:ext uri="{FF2B5EF4-FFF2-40B4-BE49-F238E27FC236}">
                <a16:creationId xmlns:a16="http://schemas.microsoft.com/office/drawing/2014/main" id="{5F5D7C08-13CE-4F29-8F49-3F355BC11D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7664" y="1097757"/>
            <a:ext cx="6334125" cy="1066800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rgbClr val="0000FF"/>
                </a:solidFill>
                <a:latin typeface="+mn-ea"/>
                <a:ea typeface="+mn-ea"/>
              </a:rPr>
              <a:t>1689</a:t>
            </a:r>
            <a:r>
              <a:rPr lang="zh-CN" altLang="en-US" dirty="0">
                <a:solidFill>
                  <a:srgbClr val="0000FF"/>
                </a:solidFill>
                <a:latin typeface="+mn-ea"/>
                <a:ea typeface="+mn-ea"/>
              </a:rPr>
              <a:t>年，通过了</a:t>
            </a:r>
            <a:r>
              <a:rPr lang="en-US" altLang="zh-CN" dirty="0">
                <a:solidFill>
                  <a:srgbClr val="0000FF"/>
                </a:solidFill>
                <a:latin typeface="+mn-ea"/>
                <a:ea typeface="+mn-ea"/>
              </a:rPr>
              <a:t>《</a:t>
            </a:r>
            <a:r>
              <a:rPr lang="zh-CN" altLang="en-US" dirty="0">
                <a:solidFill>
                  <a:srgbClr val="0000FF"/>
                </a:solidFill>
                <a:latin typeface="+mn-ea"/>
                <a:ea typeface="+mn-ea"/>
              </a:rPr>
              <a:t>权利法案</a:t>
            </a:r>
            <a:r>
              <a:rPr lang="en-US" altLang="zh-CN" dirty="0">
                <a:solidFill>
                  <a:srgbClr val="0000FF"/>
                </a:solidFill>
                <a:latin typeface="+mn-ea"/>
                <a:ea typeface="+mn-ea"/>
              </a:rPr>
              <a:t>》,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0000FF"/>
                </a:solidFill>
                <a:latin typeface="+mn-ea"/>
                <a:ea typeface="+mn-ea"/>
              </a:rPr>
              <a:t>确立了君主立宪制的政体。</a:t>
            </a:r>
          </a:p>
        </p:txBody>
      </p:sp>
      <p:sp>
        <p:nvSpPr>
          <p:cNvPr id="351236" name="Rectangle 4">
            <a:extLst>
              <a:ext uri="{FF2B5EF4-FFF2-40B4-BE49-F238E27FC236}">
                <a16:creationId xmlns:a16="http://schemas.microsoft.com/office/drawing/2014/main" id="{0E9427B6-D782-4FD8-89F4-1CF77F007D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2339975"/>
            <a:ext cx="4876800" cy="4098925"/>
          </a:xfrm>
          <a:prstGeom prst="rect">
            <a:avLst/>
          </a:prstGeom>
          <a:noFill/>
          <a:ln w="38100">
            <a:solidFill>
              <a:srgbClr val="800000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zh-CN" sz="2600" dirty="0">
                <a:latin typeface="+mn-ea"/>
                <a:ea typeface="+mn-ea"/>
              </a:rPr>
              <a:t>    《</a:t>
            </a:r>
            <a:r>
              <a:rPr kumimoji="1" lang="zh-CN" altLang="en-US" sz="2600" dirty="0">
                <a:latin typeface="+mn-ea"/>
                <a:ea typeface="+mn-ea"/>
              </a:rPr>
              <a:t>权利法案</a:t>
            </a:r>
            <a:r>
              <a:rPr kumimoji="1" lang="en-US" altLang="zh-CN" sz="2600" dirty="0">
                <a:latin typeface="+mn-ea"/>
                <a:ea typeface="+mn-ea"/>
              </a:rPr>
              <a:t>》</a:t>
            </a:r>
            <a:r>
              <a:rPr kumimoji="1" lang="zh-CN" altLang="en-US" sz="2600" dirty="0">
                <a:latin typeface="+mn-ea"/>
                <a:ea typeface="+mn-ea"/>
              </a:rPr>
              <a:t>限制了国王的立法权、财政权、军事权和控制议会的权力，使</a:t>
            </a:r>
            <a:r>
              <a:rPr kumimoji="1" lang="zh-CN" altLang="en-US" sz="2600" dirty="0">
                <a:solidFill>
                  <a:srgbClr val="FF0000"/>
                </a:solidFill>
                <a:latin typeface="+mn-ea"/>
                <a:ea typeface="+mn-ea"/>
              </a:rPr>
              <a:t>议会</a:t>
            </a:r>
            <a:r>
              <a:rPr kumimoji="1" lang="zh-CN" altLang="en-US" sz="2600" dirty="0">
                <a:latin typeface="+mn-ea"/>
                <a:ea typeface="+mn-ea"/>
              </a:rPr>
              <a:t>超过国王的权力，从而</a:t>
            </a:r>
            <a:r>
              <a:rPr kumimoji="1" lang="zh-CN" altLang="en-US" sz="2600" dirty="0">
                <a:solidFill>
                  <a:srgbClr val="FF0000"/>
                </a:solidFill>
                <a:latin typeface="+mn-ea"/>
                <a:ea typeface="+mn-ea"/>
              </a:rPr>
              <a:t>成为国家最高权力机关</a:t>
            </a:r>
            <a:r>
              <a:rPr kumimoji="1" lang="zh-CN" altLang="en-US" sz="2600" dirty="0">
                <a:latin typeface="+mn-ea"/>
                <a:ea typeface="+mn-ea"/>
              </a:rPr>
              <a:t>；</a:t>
            </a:r>
            <a:r>
              <a:rPr kumimoji="1" lang="zh-CN" altLang="en-US" sz="2600" dirty="0">
                <a:solidFill>
                  <a:srgbClr val="FF0000"/>
                </a:solidFill>
                <a:latin typeface="+mn-ea"/>
                <a:ea typeface="+mn-ea"/>
              </a:rPr>
              <a:t>国王</a:t>
            </a:r>
            <a:r>
              <a:rPr kumimoji="1" lang="zh-CN" altLang="en-US" sz="2600" dirty="0">
                <a:latin typeface="+mn-ea"/>
                <a:ea typeface="+mn-ea"/>
              </a:rPr>
              <a:t>的权力受到法律了的严格制约，逐渐“</a:t>
            </a:r>
            <a:r>
              <a:rPr kumimoji="1" lang="zh-CN" altLang="en-US" sz="2600" dirty="0">
                <a:solidFill>
                  <a:srgbClr val="FF0000"/>
                </a:solidFill>
                <a:latin typeface="+mn-ea"/>
                <a:ea typeface="+mn-ea"/>
              </a:rPr>
              <a:t>统而不治</a:t>
            </a:r>
            <a:r>
              <a:rPr kumimoji="1" lang="zh-CN" altLang="en-US" sz="2600" dirty="0">
                <a:latin typeface="+mn-ea"/>
                <a:ea typeface="+mn-ea"/>
              </a:rPr>
              <a:t>”。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2600" dirty="0">
                <a:latin typeface="+mn-ea"/>
                <a:ea typeface="+mn-ea"/>
              </a:rPr>
              <a:t>    </a:t>
            </a:r>
            <a:r>
              <a:rPr kumimoji="1" lang="en-US" altLang="zh-CN" sz="2600" dirty="0">
                <a:latin typeface="+mn-ea"/>
                <a:ea typeface="+mn-ea"/>
              </a:rPr>
              <a:t>《</a:t>
            </a:r>
            <a:r>
              <a:rPr kumimoji="1" lang="zh-CN" altLang="en-US" sz="2600" dirty="0">
                <a:latin typeface="+mn-ea"/>
                <a:ea typeface="+mn-ea"/>
              </a:rPr>
              <a:t>权利法案</a:t>
            </a:r>
            <a:r>
              <a:rPr kumimoji="1" lang="en-US" altLang="zh-CN" sz="2600" dirty="0">
                <a:latin typeface="+mn-ea"/>
                <a:ea typeface="+mn-ea"/>
              </a:rPr>
              <a:t>》</a:t>
            </a:r>
            <a:r>
              <a:rPr kumimoji="1" lang="zh-CN" altLang="en-US" sz="2600" dirty="0">
                <a:latin typeface="+mn-ea"/>
                <a:ea typeface="+mn-ea"/>
              </a:rPr>
              <a:t>为限制王权提供了宪法保障，使英国建立起了以</a:t>
            </a:r>
            <a:r>
              <a:rPr kumimoji="1" lang="zh-CN" altLang="en-US" sz="2600" dirty="0">
                <a:solidFill>
                  <a:srgbClr val="FF0000"/>
                </a:solidFill>
                <a:latin typeface="+mn-ea"/>
                <a:ea typeface="+mn-ea"/>
              </a:rPr>
              <a:t>君主立宪制</a:t>
            </a:r>
            <a:r>
              <a:rPr kumimoji="1" lang="zh-CN" altLang="en-US" sz="2600" dirty="0">
                <a:latin typeface="+mn-ea"/>
                <a:ea typeface="+mn-ea"/>
              </a:rPr>
              <a:t>为政体的资产阶级专政国家。</a:t>
            </a:r>
          </a:p>
        </p:txBody>
      </p:sp>
      <p:pic>
        <p:nvPicPr>
          <p:cNvPr id="351239" name="Picture 7">
            <a:extLst>
              <a:ext uri="{FF2B5EF4-FFF2-40B4-BE49-F238E27FC236}">
                <a16:creationId xmlns:a16="http://schemas.microsoft.com/office/drawing/2014/main" id="{D5147AD4-01BC-457A-9CBE-8DCA28ABD8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2819400"/>
            <a:ext cx="3810000" cy="2457450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1240" name="Text Box 8">
            <a:extLst>
              <a:ext uri="{FF2B5EF4-FFF2-40B4-BE49-F238E27FC236}">
                <a16:creationId xmlns:a16="http://schemas.microsoft.com/office/drawing/2014/main" id="{61B0A393-00FF-4A60-98B1-B772670530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5519737"/>
            <a:ext cx="3200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latin typeface="+mn-ea"/>
                <a:ea typeface="+mn-ea"/>
              </a:rPr>
              <a:t>英国</a:t>
            </a:r>
            <a:r>
              <a:rPr lang="en-US" altLang="zh-CN" sz="2800" dirty="0">
                <a:latin typeface="+mn-ea"/>
                <a:ea typeface="+mn-ea"/>
              </a:rPr>
              <a:t>《</a:t>
            </a:r>
            <a:r>
              <a:rPr lang="zh-CN" altLang="en-US" sz="2800" dirty="0">
                <a:latin typeface="+mn-ea"/>
                <a:ea typeface="+mn-ea"/>
              </a:rPr>
              <a:t>权利法案</a:t>
            </a:r>
            <a:r>
              <a:rPr lang="en-US" altLang="zh-CN" sz="2800" dirty="0">
                <a:latin typeface="+mn-ea"/>
                <a:ea typeface="+mn-ea"/>
              </a:rPr>
              <a:t>》</a:t>
            </a:r>
          </a:p>
        </p:txBody>
      </p:sp>
      <p:sp>
        <p:nvSpPr>
          <p:cNvPr id="4102" name="WordArt 12">
            <a:extLst>
              <a:ext uri="{FF2B5EF4-FFF2-40B4-BE49-F238E27FC236}">
                <a16:creationId xmlns:a16="http://schemas.microsoft.com/office/drawing/2014/main" id="{1B4638BB-6A70-4A99-BAD2-4AC779A6356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3558" y="37456"/>
            <a:ext cx="6391275" cy="838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 dirty="0"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+mn-ea"/>
                <a:ea typeface="+mn-ea"/>
              </a:rPr>
              <a:t>英国资产阶级革命的最后成果</a:t>
            </a:r>
          </a:p>
        </p:txBody>
      </p:sp>
    </p:spTree>
    <p:extLst>
      <p:ext uri="{BB962C8B-B14F-4D97-AF65-F5344CB8AC3E}">
        <p14:creationId xmlns:p14="http://schemas.microsoft.com/office/powerpoint/2010/main" val="400238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1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1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1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1235" grpId="0" animBg="1"/>
      <p:bldP spid="3512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玛丽与威廉 (2)">
            <a:extLst>
              <a:ext uri="{FF2B5EF4-FFF2-40B4-BE49-F238E27FC236}">
                <a16:creationId xmlns:a16="http://schemas.microsoft.com/office/drawing/2014/main" id="{23A85679-C855-41AD-9332-0AD57525EF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标注 10">
            <a:extLst>
              <a:ext uri="{FF2B5EF4-FFF2-40B4-BE49-F238E27FC236}">
                <a16:creationId xmlns:a16="http://schemas.microsoft.com/office/drawing/2014/main" id="{222D97AB-0DD9-4222-BAA9-39B5DB7A1609}"/>
              </a:ext>
            </a:extLst>
          </p:cNvPr>
          <p:cNvSpPr/>
          <p:nvPr/>
        </p:nvSpPr>
        <p:spPr>
          <a:xfrm>
            <a:off x="3275856" y="188640"/>
            <a:ext cx="5680273" cy="1369020"/>
          </a:xfrm>
          <a:prstGeom prst="wedgeRoundRectCallout">
            <a:avLst>
              <a:gd name="adj1" fmla="val -54815"/>
              <a:gd name="adj2" fmla="val 81227"/>
              <a:gd name="adj3" fmla="val 16667"/>
            </a:avLst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4400" b="1" noProof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4400" b="1" noProof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以后再也不能皮了！</a:t>
            </a:r>
          </a:p>
        </p:txBody>
      </p:sp>
    </p:spTree>
    <p:extLst>
      <p:ext uri="{BB962C8B-B14F-4D97-AF65-F5344CB8AC3E}">
        <p14:creationId xmlns:p14="http://schemas.microsoft.com/office/powerpoint/2010/main" val="3640298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>
            <a:extLst>
              <a:ext uri="{FF2B5EF4-FFF2-40B4-BE49-F238E27FC236}">
                <a16:creationId xmlns:a16="http://schemas.microsoft.com/office/drawing/2014/main" id="{93A911C1-9006-4961-99D6-2121D9730090}"/>
              </a:ext>
            </a:extLst>
          </p:cNvPr>
          <p:cNvGrpSpPr>
            <a:grpSpLocks/>
          </p:cNvGrpSpPr>
          <p:nvPr/>
        </p:nvGrpSpPr>
        <p:grpSpPr bwMode="auto">
          <a:xfrm>
            <a:off x="611188" y="1341438"/>
            <a:ext cx="7777162" cy="5056187"/>
            <a:chOff x="252" y="1146"/>
            <a:chExt cx="5207" cy="3185"/>
          </a:xfrm>
        </p:grpSpPr>
        <p:sp>
          <p:nvSpPr>
            <p:cNvPr id="19460" name="Rectangle 3">
              <a:extLst>
                <a:ext uri="{FF2B5EF4-FFF2-40B4-BE49-F238E27FC236}">
                  <a16:creationId xmlns:a16="http://schemas.microsoft.com/office/drawing/2014/main" id="{F07A0C02-36C6-44BA-BD36-AB138215EA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6" y="4139"/>
              <a:ext cx="102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kumimoji="1" lang="zh-CN" altLang="en-US" sz="2000">
                  <a:solidFill>
                    <a:srgbClr val="66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英国国会大厦</a:t>
              </a:r>
            </a:p>
          </p:txBody>
        </p:sp>
        <p:pic>
          <p:nvPicPr>
            <p:cNvPr id="19461" name="Picture 4" descr="y">
              <a:extLst>
                <a:ext uri="{FF2B5EF4-FFF2-40B4-BE49-F238E27FC236}">
                  <a16:creationId xmlns:a16="http://schemas.microsoft.com/office/drawing/2014/main" id="{F7F4944E-D9E7-4BFE-A6B3-6428AD5828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" y="1146"/>
              <a:ext cx="5207" cy="2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7109" name="Text Box 5">
            <a:extLst>
              <a:ext uri="{FF2B5EF4-FFF2-40B4-BE49-F238E27FC236}">
                <a16:creationId xmlns:a16="http://schemas.microsoft.com/office/drawing/2014/main" id="{385F3045-53C6-4197-8C18-8B2469CA59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549275"/>
            <a:ext cx="8388350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议会“权力至上”    国王“统而不治”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无标题">
            <a:extLst>
              <a:ext uri="{FF2B5EF4-FFF2-40B4-BE49-F238E27FC236}">
                <a16:creationId xmlns:a16="http://schemas.microsoft.com/office/drawing/2014/main" id="{EAE2D395-992A-45B0-BABB-B5F7EACE8C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1" t="3796" r="8849"/>
          <a:stretch>
            <a:fillRect/>
          </a:stretch>
        </p:blipFill>
        <p:spPr bwMode="auto">
          <a:xfrm>
            <a:off x="899592" y="1295400"/>
            <a:ext cx="2743200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3">
            <a:extLst>
              <a:ext uri="{FF2B5EF4-FFF2-40B4-BE49-F238E27FC236}">
                <a16:creationId xmlns:a16="http://schemas.microsoft.com/office/drawing/2014/main" id="{8A8E869E-44F9-4E31-9C50-DFC7317B34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3266" y="5300662"/>
            <a:ext cx="221585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英国女王伊丽莎白二世</a:t>
            </a:r>
          </a:p>
        </p:txBody>
      </p:sp>
      <p:sp>
        <p:nvSpPr>
          <p:cNvPr id="21508" name="Text Box 5">
            <a:extLst>
              <a:ext uri="{FF2B5EF4-FFF2-40B4-BE49-F238E27FC236}">
                <a16:creationId xmlns:a16="http://schemas.microsoft.com/office/drawing/2014/main" id="{BC4CEFE9-9529-4DE5-AD63-944BF69EDC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5805" y="5300662"/>
            <a:ext cx="3269383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英国首相、议会领袖特蕾莎</a:t>
            </a:r>
            <a:r>
              <a:rPr lang="en-US" altLang="zh-CN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·</a:t>
            </a:r>
            <a:r>
              <a:rPr lang="zh-CN" altLang="en-US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梅</a:t>
            </a:r>
            <a:endParaRPr lang="zh-CN" altLang="en-US" sz="18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1509" name="Text Box 6">
            <a:extLst>
              <a:ext uri="{FF2B5EF4-FFF2-40B4-BE49-F238E27FC236}">
                <a16:creationId xmlns:a16="http://schemas.microsoft.com/office/drawing/2014/main" id="{9454B835-7B5E-45C3-97BA-E91D352DFB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1680" y="471113"/>
            <a:ext cx="64008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0000CC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谁是英国真正的统治者呢？</a:t>
            </a:r>
          </a:p>
        </p:txBody>
      </p:sp>
      <p:sp>
        <p:nvSpPr>
          <p:cNvPr id="21510" name="WordArt 7">
            <a:extLst>
              <a:ext uri="{FF2B5EF4-FFF2-40B4-BE49-F238E27FC236}">
                <a16:creationId xmlns:a16="http://schemas.microsoft.com/office/drawing/2014/main" id="{E417240E-89D6-4332-9B3F-3E32F892FED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2012767">
            <a:off x="7939088" y="3525838"/>
            <a:ext cx="935037" cy="17732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endParaRPr lang="zh-CN" alt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3360000" scaled="1"/>
              </a:gradFill>
              <a:latin typeface="宋体" panose="02010600030101010101" pitchFamily="2" charset="-122"/>
            </a:endParaRPr>
          </a:p>
        </p:txBody>
      </p:sp>
      <p:pic>
        <p:nvPicPr>
          <p:cNvPr id="21511" name="图片 1">
            <a:extLst>
              <a:ext uri="{FF2B5EF4-FFF2-40B4-BE49-F238E27FC236}">
                <a16:creationId xmlns:a16="http://schemas.microsoft.com/office/drawing/2014/main" id="{5960C06E-B70B-4F71-B5C9-DF5EB5B88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292669"/>
            <a:ext cx="2744787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WordArt 7">
            <a:extLst>
              <a:ext uri="{FF2B5EF4-FFF2-40B4-BE49-F238E27FC236}">
                <a16:creationId xmlns:a16="http://schemas.microsoft.com/office/drawing/2014/main" id="{7106A63E-EED8-4304-B56D-29D905728A9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2012767">
            <a:off x="7413625" y="3813175"/>
            <a:ext cx="935038" cy="17732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3360000" scaled="1"/>
                </a:gradFill>
                <a:latin typeface="宋体" panose="02010600030101010101" pitchFamily="2" charset="-122"/>
              </a:rPr>
              <a:t>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7466013" y="3959225"/>
            <a:ext cx="458787" cy="9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800"/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2176463" y="17065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800"/>
          </a:p>
        </p:txBody>
      </p:sp>
      <p:sp>
        <p:nvSpPr>
          <p:cNvPr id="164870" name="Text Box 6"/>
          <p:cNvSpPr txBox="1">
            <a:spLocks noChangeArrowheads="1"/>
          </p:cNvSpPr>
          <p:nvPr/>
        </p:nvSpPr>
        <p:spPr bwMode="auto">
          <a:xfrm>
            <a:off x="94395" y="834806"/>
            <a:ext cx="9036495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rgbClr val="006600"/>
                </a:solidFill>
                <a:latin typeface="宋体" panose="02010600030101010101" pitchFamily="2" charset="-122"/>
              </a:rPr>
              <a:t>一、议会与王权的斗争</a:t>
            </a:r>
          </a:p>
          <a:p>
            <a:pPr>
              <a:defRPr/>
            </a:pPr>
            <a:r>
              <a:rPr lang="en-US" altLang="zh-CN" sz="3600" dirty="0">
                <a:solidFill>
                  <a:srgbClr val="0000CC"/>
                </a:solidFill>
                <a:latin typeface="宋体" panose="02010600030101010101" pitchFamily="2" charset="-122"/>
              </a:rPr>
              <a:t>    1</a:t>
            </a: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3600" dirty="0">
                <a:solidFill>
                  <a:srgbClr val="0000CC"/>
                </a:solidFill>
                <a:latin typeface="宋体" panose="02010600030101010101" pitchFamily="2" charset="-122"/>
              </a:rPr>
              <a:t>17</a:t>
            </a: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世纪初英国开始了斯图亚特王朝   </a:t>
            </a:r>
            <a:endParaRPr lang="en-US" altLang="zh-CN" sz="3600" dirty="0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3600" dirty="0">
                <a:solidFill>
                  <a:srgbClr val="0000CC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的统治</a:t>
            </a:r>
          </a:p>
          <a:p>
            <a:pPr>
              <a:defRPr/>
            </a:pPr>
            <a:r>
              <a:rPr lang="en-US" altLang="zh-CN" sz="3600" dirty="0">
                <a:solidFill>
                  <a:srgbClr val="0000CC"/>
                </a:solidFill>
                <a:latin typeface="宋体" panose="02010600030101010101" pitchFamily="2" charset="-122"/>
              </a:rPr>
              <a:t>    2</a:t>
            </a: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、议会与国王的矛盾激化</a:t>
            </a:r>
          </a:p>
          <a:p>
            <a:pPr>
              <a:defRPr/>
            </a:pPr>
            <a:r>
              <a:rPr lang="zh-CN" altLang="en-US" sz="3600" dirty="0">
                <a:solidFill>
                  <a:srgbClr val="006600"/>
                </a:solidFill>
                <a:latin typeface="宋体" panose="02010600030101010101" pitchFamily="2" charset="-122"/>
              </a:rPr>
              <a:t>二、革命的发生</a:t>
            </a:r>
          </a:p>
          <a:p>
            <a:pPr>
              <a:defRPr/>
            </a:pPr>
            <a:r>
              <a:rPr lang="en-US" altLang="zh-CN" sz="3600" dirty="0">
                <a:solidFill>
                  <a:srgbClr val="0000CC"/>
                </a:solidFill>
                <a:latin typeface="宋体" panose="02010600030101010101" pitchFamily="2" charset="-122"/>
              </a:rPr>
              <a:t>    1</a:t>
            </a: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、背景</a:t>
            </a:r>
          </a:p>
          <a:p>
            <a:pPr>
              <a:defRPr/>
            </a:pPr>
            <a:r>
              <a:rPr lang="en-US" altLang="zh-CN" sz="3600" dirty="0">
                <a:solidFill>
                  <a:srgbClr val="0000CC"/>
                </a:solidFill>
                <a:latin typeface="宋体" panose="02010600030101010101" pitchFamily="2" charset="-122"/>
              </a:rPr>
              <a:t>    2</a:t>
            </a: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、根本原因 </a:t>
            </a:r>
          </a:p>
          <a:p>
            <a:pPr>
              <a:defRPr/>
            </a:pPr>
            <a:r>
              <a:rPr lang="en-US" altLang="zh-CN" sz="3600" dirty="0">
                <a:solidFill>
                  <a:srgbClr val="0000CC"/>
                </a:solidFill>
                <a:latin typeface="宋体" panose="02010600030101010101" pitchFamily="2" charset="-122"/>
              </a:rPr>
              <a:t>    3</a:t>
            </a: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、主要过程过程</a:t>
            </a:r>
          </a:p>
          <a:p>
            <a:pPr>
              <a:defRPr/>
            </a:pPr>
            <a:r>
              <a:rPr lang="en-US" altLang="zh-CN" sz="3600" dirty="0">
                <a:solidFill>
                  <a:srgbClr val="0000CC"/>
                </a:solidFill>
                <a:latin typeface="宋体" panose="02010600030101010101" pitchFamily="2" charset="-122"/>
              </a:rPr>
              <a:t>    4</a:t>
            </a: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3600" dirty="0">
                <a:solidFill>
                  <a:srgbClr val="0000CC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权利法案</a:t>
            </a:r>
            <a:r>
              <a:rPr lang="en-US" altLang="zh-CN" sz="3600" dirty="0">
                <a:solidFill>
                  <a:srgbClr val="0000CC"/>
                </a:solidFill>
                <a:latin typeface="宋体" panose="02010600030101010101" pitchFamily="2" charset="-122"/>
              </a:rPr>
              <a:t>》</a:t>
            </a:r>
          </a:p>
          <a:p>
            <a:pPr>
              <a:defRPr/>
            </a:pPr>
            <a:r>
              <a:rPr lang="en-US" altLang="zh-CN" sz="3600" dirty="0">
                <a:solidFill>
                  <a:srgbClr val="0000CC"/>
                </a:solidFill>
                <a:latin typeface="宋体" panose="02010600030101010101" pitchFamily="2" charset="-122"/>
              </a:rPr>
              <a:t>    5</a:t>
            </a:r>
            <a:r>
              <a:rPr lang="zh-CN" altLang="en-US" sz="3600" dirty="0">
                <a:solidFill>
                  <a:srgbClr val="0000CC"/>
                </a:solidFill>
                <a:latin typeface="宋体" panose="02010600030101010101" pitchFamily="2" charset="-122"/>
              </a:rPr>
              <a:t>、君主立宪制</a:t>
            </a:r>
          </a:p>
        </p:txBody>
      </p:sp>
      <p:grpSp>
        <p:nvGrpSpPr>
          <p:cNvPr id="28679" name="Group 7"/>
          <p:cNvGrpSpPr>
            <a:grpSpLocks/>
          </p:cNvGrpSpPr>
          <p:nvPr/>
        </p:nvGrpSpPr>
        <p:grpSpPr bwMode="auto">
          <a:xfrm>
            <a:off x="0" y="-26988"/>
            <a:ext cx="9144000" cy="836613"/>
            <a:chOff x="0" y="845"/>
            <a:chExt cx="5760" cy="527"/>
          </a:xfrm>
        </p:grpSpPr>
        <p:pic>
          <p:nvPicPr>
            <p:cNvPr id="28680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845"/>
              <a:ext cx="5760" cy="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81" name="WordArt 3"/>
            <p:cNvSpPr>
              <a:spLocks noChangeArrowheads="1" noChangeShapeType="1" noTextEdit="1"/>
            </p:cNvSpPr>
            <p:nvPr/>
          </p:nvSpPr>
          <p:spPr bwMode="auto">
            <a:xfrm>
              <a:off x="567" y="918"/>
              <a:ext cx="2450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宋体" panose="02010600030101010101" pitchFamily="2" charset="-122"/>
                </a:rPr>
                <a:t>本课小结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5B248D12-9DFC-43D6-8000-7795B4C4FE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221088"/>
            <a:ext cx="3363837" cy="220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47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4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4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4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4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4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48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48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48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4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4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4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48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48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48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48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48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48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48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48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48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48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48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48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48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48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48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48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48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48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4">
            <a:extLst>
              <a:ext uri="{FF2B5EF4-FFF2-40B4-BE49-F238E27FC236}">
                <a16:creationId xmlns:a16="http://schemas.microsoft.com/office/drawing/2014/main" id="{028F505D-0887-4247-BFE4-ABDD020094FF}"/>
              </a:ext>
            </a:extLst>
          </p:cNvPr>
          <p:cNvGrpSpPr>
            <a:grpSpLocks/>
          </p:cNvGrpSpPr>
          <p:nvPr/>
        </p:nvGrpSpPr>
        <p:grpSpPr bwMode="auto">
          <a:xfrm>
            <a:off x="-1588" y="258762"/>
            <a:ext cx="9145588" cy="5578475"/>
            <a:chOff x="0" y="8"/>
            <a:chExt cx="5761" cy="3514"/>
          </a:xfrm>
        </p:grpSpPr>
        <p:pic>
          <p:nvPicPr>
            <p:cNvPr id="20492" name="Picture 2" descr="新航路开辟航线图">
              <a:extLst>
                <a:ext uri="{FF2B5EF4-FFF2-40B4-BE49-F238E27FC236}">
                  <a16:creationId xmlns:a16="http://schemas.microsoft.com/office/drawing/2014/main" id="{A95D3135-BA12-432F-82E1-D05C4AE9A3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8"/>
              <a:ext cx="5760" cy="3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3" name="Rectangle 3">
              <a:extLst>
                <a:ext uri="{FF2B5EF4-FFF2-40B4-BE49-F238E27FC236}">
                  <a16:creationId xmlns:a16="http://schemas.microsoft.com/office/drawing/2014/main" id="{FF1647CF-4BA6-45F0-9C7C-5832AA117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5" y="3195"/>
              <a:ext cx="19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800" b="1" dirty="0">
                  <a:latin typeface="宋体" panose="02010600030101010101" pitchFamily="2" charset="-122"/>
                </a:rPr>
                <a:t>新航路开辟航线图</a:t>
              </a:r>
            </a:p>
          </p:txBody>
        </p:sp>
      </p:grpSp>
      <p:sp>
        <p:nvSpPr>
          <p:cNvPr id="67589" name="Oval 5">
            <a:extLst>
              <a:ext uri="{FF2B5EF4-FFF2-40B4-BE49-F238E27FC236}">
                <a16:creationId xmlns:a16="http://schemas.microsoft.com/office/drawing/2014/main" id="{A047FDA6-0417-4620-8B87-EE8B2704A0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7864" y="449847"/>
            <a:ext cx="762000" cy="685800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67592" name="AutoShape 8">
            <a:extLst>
              <a:ext uri="{FF2B5EF4-FFF2-40B4-BE49-F238E27FC236}">
                <a16:creationId xmlns:a16="http://schemas.microsoft.com/office/drawing/2014/main" id="{20B2CF1B-3335-46DD-91E9-8A14379DE0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541" y="990708"/>
            <a:ext cx="1116983" cy="941388"/>
          </a:xfrm>
          <a:prstGeom prst="wedgeEllipseCallout">
            <a:avLst>
              <a:gd name="adj1" fmla="val 128856"/>
              <a:gd name="adj2" fmla="val -54889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</a:rPr>
              <a:t>英国</a:t>
            </a:r>
          </a:p>
        </p:txBody>
      </p:sp>
      <p:sp>
        <p:nvSpPr>
          <p:cNvPr id="67596" name="Rectangle 12">
            <a:extLst>
              <a:ext uri="{FF2B5EF4-FFF2-40B4-BE49-F238E27FC236}">
                <a16:creationId xmlns:a16="http://schemas.microsoft.com/office/drawing/2014/main" id="{514420DB-81A1-4D2E-AB40-8C137E8B7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799" y="3048000"/>
            <a:ext cx="4822305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800000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地处大西洋沿岸，欧洲的西北角。</a:t>
            </a:r>
          </a:p>
        </p:txBody>
      </p:sp>
      <p:pic>
        <p:nvPicPr>
          <p:cNvPr id="6148" name="Picture 4" descr="英国地图">
            <a:extLst>
              <a:ext uri="{FF2B5EF4-FFF2-40B4-BE49-F238E27FC236}">
                <a16:creationId xmlns:a16="http://schemas.microsoft.com/office/drawing/2014/main" id="{6DB9B270-7375-4E00-AEC4-966753288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5187" y="258762"/>
            <a:ext cx="3198813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97" name="Text Box 13">
            <a:extLst>
              <a:ext uri="{FF2B5EF4-FFF2-40B4-BE49-F238E27FC236}">
                <a16:creationId xmlns:a16="http://schemas.microsoft.com/office/drawing/2014/main" id="{673FA8E0-6353-4D1A-B464-EBF913163E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512" y="2215165"/>
            <a:ext cx="8305800" cy="2308324"/>
          </a:xfrm>
          <a:prstGeom prst="rect">
            <a:avLst/>
          </a:prstGeom>
          <a:solidFill>
            <a:schemeClr val="bg1"/>
          </a:solidFill>
          <a:ln w="38100">
            <a:solidFill>
              <a:srgbClr val="80000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新航路的开辟，</a:t>
            </a:r>
            <a:r>
              <a:rPr kumimoji="1"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世界贸易的中心</a:t>
            </a:r>
            <a:r>
              <a:rPr kumimoji="1"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由地中海区域</a:t>
            </a:r>
            <a:r>
              <a:rPr kumimoji="1"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转移到</a:t>
            </a:r>
            <a:r>
              <a:rPr kumimoji="1"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以西欧为中心的</a:t>
            </a:r>
            <a:r>
              <a:rPr kumimoji="1"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大西洋沿岸。</a:t>
            </a:r>
            <a:r>
              <a:rPr kumimoji="1"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endParaRPr kumimoji="1" lang="en-US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英国成为国际贸易的要道，</a:t>
            </a:r>
            <a:r>
              <a:rPr kumimoji="1"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英国抓住这个机遇，</a:t>
            </a:r>
            <a:r>
              <a:rPr kumimoji="1"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积极开展对外贸易</a:t>
            </a:r>
            <a:r>
              <a:rPr kumimoji="1"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，进行殖民掠夺，</a:t>
            </a:r>
            <a:r>
              <a:rPr kumimoji="1"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资本主义迅速发展</a:t>
            </a:r>
            <a:r>
              <a:rPr kumimoji="1"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起来。</a:t>
            </a:r>
            <a:endParaRPr kumimoji="1" lang="en-US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英国资产阶级</a:t>
            </a:r>
            <a:r>
              <a:rPr kumimoji="1"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力量迅速壮大，与</a:t>
            </a:r>
            <a:r>
              <a:rPr kumimoji="1"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王权</a:t>
            </a:r>
            <a:r>
              <a:rPr kumimoji="1"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的冲突日益激烈。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9EC7DB5-6C9D-4995-B02D-15179EAE8057}"/>
              </a:ext>
            </a:extLst>
          </p:cNvPr>
          <p:cNvSpPr txBox="1"/>
          <p:nvPr/>
        </p:nvSpPr>
        <p:spPr>
          <a:xfrm>
            <a:off x="2300268" y="5837238"/>
            <a:ext cx="4772064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4400" dirty="0"/>
              <a:t>资本主义迅速发展</a:t>
            </a:r>
          </a:p>
        </p:txBody>
      </p:sp>
      <p:pic>
        <p:nvPicPr>
          <p:cNvPr id="15" name="Picture 4" descr="gif010.gif">
            <a:extLst>
              <a:ext uri="{FF2B5EF4-FFF2-40B4-BE49-F238E27FC236}">
                <a16:creationId xmlns:a16="http://schemas.microsoft.com/office/drawing/2014/main" id="{73CB7F6E-EADA-49EC-8771-F76C708B4A2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791" y="1209374"/>
            <a:ext cx="504056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36123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08264 -0.0050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2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264 -0.00509 L -0.06198 -0.107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" y="-5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500"/>
                                        <p:tgtEl>
                                          <p:spTgt spid="67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500"/>
                                        <p:tgtEl>
                                          <p:spTgt spid="675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500"/>
                                        <p:tgtEl>
                                          <p:spTgt spid="675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nimBg="1"/>
      <p:bldP spid="67592" grpId="0" animBg="1" autoUpdateAnimBg="0"/>
      <p:bldP spid="67596" grpId="0" animBg="1"/>
      <p:bldP spid="67596" grpId="1" animBg="1"/>
      <p:bldP spid="67597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>
            <a:extLst>
              <a:ext uri="{FF2B5EF4-FFF2-40B4-BE49-F238E27FC236}">
                <a16:creationId xmlns:a16="http://schemas.microsoft.com/office/drawing/2014/main" id="{9A0498F3-FDA6-410D-B088-D211A4F2D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1340768"/>
            <a:ext cx="8301608" cy="1143000"/>
          </a:xfrm>
        </p:spPr>
        <p:txBody>
          <a:bodyPr/>
          <a:lstStyle/>
          <a:p>
            <a:r>
              <a:rPr lang="zh-CN" altLang="en-US" sz="4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4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17</a:t>
            </a:r>
            <a:r>
              <a:rPr lang="zh-CN" altLang="en-US" sz="4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 君主立宪制的英国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E23C222-E189-4426-B9BB-E89EB4914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3888" y="3573016"/>
            <a:ext cx="5113338" cy="747712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zh-CN" altLang="en-US" sz="2800" dirty="0">
                <a:latin typeface="+mn-ea"/>
              </a:rPr>
              <a:t>资本主义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民主政治</a:t>
            </a:r>
            <a:r>
              <a:rPr lang="zh-CN" altLang="en-US" sz="2800" dirty="0">
                <a:latin typeface="+mn-ea"/>
              </a:rPr>
              <a:t>制度的开端</a:t>
            </a:r>
          </a:p>
        </p:txBody>
      </p:sp>
      <p:pic>
        <p:nvPicPr>
          <p:cNvPr id="6148" name="图片 1">
            <a:extLst>
              <a:ext uri="{FF2B5EF4-FFF2-40B4-BE49-F238E27FC236}">
                <a16:creationId xmlns:a16="http://schemas.microsoft.com/office/drawing/2014/main" id="{4BC2C3ED-5920-439E-B19C-74E7995DA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3" t="21468" r="6392" b="21935"/>
          <a:stretch>
            <a:fillRect/>
          </a:stretch>
        </p:blipFill>
        <p:spPr bwMode="auto">
          <a:xfrm>
            <a:off x="179512" y="2833625"/>
            <a:ext cx="3242681" cy="1938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gss1.bdstatic.com/9vo3dSag_xI4khGkpoWK1HF6hhy/baike/w%3D268%3Bg%3D0/sign=6f3a2e735743fbf2c52ca1258845adbd/43a7d933c895d143042def5877f082025aaf0775.jpg">
            <a:extLst>
              <a:ext uri="{FF2B5EF4-FFF2-40B4-BE49-F238E27FC236}">
                <a16:creationId xmlns:a16="http://schemas.microsoft.com/office/drawing/2014/main" id="{E8BA1C97-3F01-46F7-928A-D11B17C11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99300"/>
            <a:ext cx="2740741" cy="31907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1D99681-29DE-40CA-87EF-7A0B20246557}"/>
              </a:ext>
            </a:extLst>
          </p:cNvPr>
          <p:cNvSpPr txBox="1"/>
          <p:nvPr/>
        </p:nvSpPr>
        <p:spPr>
          <a:xfrm>
            <a:off x="4355976" y="1994656"/>
            <a:ext cx="3456384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“无地王约翰”</a:t>
            </a:r>
            <a:endParaRPr lang="en-US" altLang="zh-CN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John </a:t>
            </a:r>
            <a:r>
              <a:rPr lang="en-US" altLang="zh-CN" sz="3600" dirty="0" err="1">
                <a:latin typeface="宋体" panose="02010600030101010101" pitchFamily="2" charset="-122"/>
                <a:ea typeface="宋体" panose="02010600030101010101" pitchFamily="2" charset="-122"/>
              </a:rPr>
              <a:t>Lackland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E78D33C-1F1D-402E-93BD-08562D810C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612" y="399300"/>
            <a:ext cx="1929388" cy="1499619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FE9EE8FA-DA8C-4B49-82CD-076FAA61EA6D}"/>
              </a:ext>
            </a:extLst>
          </p:cNvPr>
          <p:cNvSpPr/>
          <p:nvPr/>
        </p:nvSpPr>
        <p:spPr>
          <a:xfrm>
            <a:off x="107504" y="3933056"/>
            <a:ext cx="8892480" cy="26776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2400" dirty="0">
                <a:latin typeface="+mn-ea"/>
              </a:rPr>
              <a:t>12</a:t>
            </a:r>
            <a:r>
              <a:rPr lang="zh-CN" altLang="en-US" sz="2400" dirty="0">
                <a:latin typeface="+mn-ea"/>
              </a:rPr>
              <a:t>世纪初，英格兰出现了一位好战却又屡战屡败的国王约翰。在连年的对外战争中，他失去了英格兰在欧洲大陆除阿基坦公国的全部领地。为了维持战事，约翰王加紧了对市民和贵族的盘剥。到了</a:t>
            </a:r>
            <a:r>
              <a:rPr lang="en-US" altLang="zh-CN" sz="2400" dirty="0">
                <a:latin typeface="+mn-ea"/>
              </a:rPr>
              <a:t>1215</a:t>
            </a:r>
            <a:r>
              <a:rPr lang="zh-CN" altLang="en-US" sz="2400" dirty="0">
                <a:latin typeface="+mn-ea"/>
              </a:rPr>
              <a:t>年春天，愤怒的贵族们集结起来，武装讨伐国王。</a:t>
            </a:r>
            <a:r>
              <a:rPr lang="en-US" altLang="zh-CN" sz="2400" dirty="0">
                <a:latin typeface="+mn-ea"/>
              </a:rPr>
              <a:t>1215</a:t>
            </a:r>
            <a:r>
              <a:rPr lang="zh-CN" altLang="en-US" sz="2400" dirty="0">
                <a:latin typeface="+mn-ea"/>
              </a:rPr>
              <a:t>年</a:t>
            </a:r>
            <a:r>
              <a:rPr lang="en-US" altLang="zh-CN" sz="2400" dirty="0">
                <a:latin typeface="+mn-ea"/>
              </a:rPr>
              <a:t>6</a:t>
            </a:r>
            <a:r>
              <a:rPr lang="zh-CN" altLang="en-US" sz="2400" dirty="0">
                <a:latin typeface="+mn-ea"/>
              </a:rPr>
              <a:t>月</a:t>
            </a:r>
            <a:r>
              <a:rPr lang="en-US" altLang="zh-CN" sz="2400" dirty="0">
                <a:latin typeface="+mn-ea"/>
              </a:rPr>
              <a:t>15</a:t>
            </a:r>
            <a:r>
              <a:rPr lang="zh-CN" altLang="en-US" sz="2400" dirty="0">
                <a:latin typeface="+mn-ea"/>
              </a:rPr>
              <a:t>日，面临绝路的约翰王，不得不同意与</a:t>
            </a:r>
            <a:r>
              <a:rPr lang="en-US" altLang="zh-CN" sz="2400" dirty="0">
                <a:latin typeface="+mn-ea"/>
              </a:rPr>
              <a:t>25</a:t>
            </a:r>
            <a:r>
              <a:rPr lang="zh-CN" altLang="en-US" sz="2400" dirty="0">
                <a:latin typeface="+mn-ea"/>
              </a:rPr>
              <a:t>位贵族代表举行谈判。刀光剑影下，贵族代表与国王进行了整整四天的交锋和妥协，最后，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自由大宪章</a:t>
            </a:r>
            <a:r>
              <a:rPr lang="en-US" altLang="zh-CN" sz="2400" dirty="0">
                <a:latin typeface="+mn-ea"/>
              </a:rPr>
              <a:t>》——</a:t>
            </a:r>
            <a:r>
              <a:rPr lang="zh-CN" altLang="en-US" sz="2400" dirty="0">
                <a:latin typeface="+mn-ea"/>
              </a:rPr>
              <a:t>这份和平停战宣言终于签署了。</a:t>
            </a:r>
          </a:p>
        </p:txBody>
      </p:sp>
    </p:spTree>
    <p:extLst>
      <p:ext uri="{BB962C8B-B14F-4D97-AF65-F5344CB8AC3E}">
        <p14:creationId xmlns:p14="http://schemas.microsoft.com/office/powerpoint/2010/main" val="338042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EF0E88-153D-4033-94F4-8DCA6E9FF7BD}"/>
              </a:ext>
            </a:extLst>
          </p:cNvPr>
          <p:cNvSpPr/>
          <p:nvPr/>
        </p:nvSpPr>
        <p:spPr>
          <a:xfrm>
            <a:off x="5508104" y="908720"/>
            <a:ext cx="3494935" cy="48936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zh-CN" altLang="en-US" sz="2400" dirty="0">
                <a:latin typeface="+mn-ea"/>
                <a:ea typeface="+mn-ea"/>
              </a:rPr>
              <a:t>除下列三项税金外，</a:t>
            </a:r>
            <a:r>
              <a:rPr lang="zh-CN" altLang="en-US" sz="2400" dirty="0">
                <a:solidFill>
                  <a:schemeClr val="tx1"/>
                </a:solidFill>
                <a:latin typeface="+mn-ea"/>
                <a:ea typeface="+mn-ea"/>
              </a:rPr>
              <a:t>设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无全国公意许可，将不征收任何免役税与贡金</a:t>
            </a:r>
            <a:r>
              <a:rPr lang="zh-CN" altLang="en-US" sz="2400" dirty="0">
                <a:latin typeface="+mn-ea"/>
                <a:ea typeface="+mn-ea"/>
              </a:rPr>
              <a:t>。即（一）赎回余等身体时之赎金（指被俘时）。（二）策封余等之长子为武士时之费用。（三）余等之长女出嫁时之费用</a:t>
            </a:r>
            <a:r>
              <a:rPr lang="en-US" altLang="zh-CN" sz="2400" dirty="0">
                <a:latin typeface="+mn-ea"/>
                <a:ea typeface="+mn-ea"/>
              </a:rPr>
              <a:t>——</a:t>
            </a:r>
            <a:r>
              <a:rPr lang="zh-CN" altLang="en-US" sz="2400" dirty="0">
                <a:latin typeface="+mn-ea"/>
                <a:ea typeface="+mn-ea"/>
              </a:rPr>
              <a:t>但以一次为限。且为此三项目的征收之贡金亦务求适当。关于伦敦城之贡金，按同样规定办理。</a:t>
            </a:r>
          </a:p>
        </p:txBody>
      </p:sp>
      <p:pic>
        <p:nvPicPr>
          <p:cNvPr id="15362" name="Picture 2" descr="https://timgsa.baidu.com/timg?image&amp;quality=80&amp;size=b9999_10000&amp;sec=1536402152904&amp;di=a93eacf981b42bca03124952706c2ba7&amp;imgtype=0&amp;src=http%3A%2F%2Fp0.ifengimg.com%2Fpmop%2F2017%2F0616%2FE4BAF1F48AB9DDA87C2BBEC4A35EB9177100D57E_size60_w550_h338.jpeg">
            <a:extLst>
              <a:ext uri="{FF2B5EF4-FFF2-40B4-BE49-F238E27FC236}">
                <a16:creationId xmlns:a16="http://schemas.microsoft.com/office/drawing/2014/main" id="{03CFE5D3-21BD-406A-A76B-195821713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5238750" cy="32194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246D375-5015-49A0-A840-A333444FA1BA}"/>
              </a:ext>
            </a:extLst>
          </p:cNvPr>
          <p:cNvSpPr txBox="1"/>
          <p:nvPr/>
        </p:nvSpPr>
        <p:spPr>
          <a:xfrm>
            <a:off x="1034691" y="4653136"/>
            <a:ext cx="3384376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sz="2800" dirty="0"/>
              <a:t>签订</a:t>
            </a:r>
            <a:r>
              <a:rPr lang="en-US" altLang="zh-CN" sz="2800" dirty="0"/>
              <a:t>《</a:t>
            </a:r>
            <a:r>
              <a:rPr lang="zh-CN" altLang="en-US" sz="2800" dirty="0"/>
              <a:t>自由大宪章</a:t>
            </a:r>
            <a:r>
              <a:rPr lang="en-US" altLang="zh-CN" sz="2800" dirty="0"/>
              <a:t>》</a:t>
            </a:r>
            <a:endParaRPr lang="zh-CN" altLang="en-US" sz="28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27FBAD5-DA60-4CB9-AE7E-783153A04ACA}"/>
              </a:ext>
            </a:extLst>
          </p:cNvPr>
          <p:cNvSpPr/>
          <p:nvPr/>
        </p:nvSpPr>
        <p:spPr>
          <a:xfrm>
            <a:off x="1732310" y="397779"/>
            <a:ext cx="5373513" cy="3075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just"/>
            <a:r>
              <a:rPr lang="zh-CN" altLang="en-US" sz="3600" dirty="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+mn-ea"/>
              </a:rPr>
              <a:t>王权有限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68304BB-982A-497F-A0D5-851C02220483}"/>
              </a:ext>
            </a:extLst>
          </p:cNvPr>
          <p:cNvSpPr/>
          <p:nvPr/>
        </p:nvSpPr>
        <p:spPr>
          <a:xfrm>
            <a:off x="1609655" y="3068959"/>
            <a:ext cx="6130697" cy="343300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just"/>
            <a:r>
              <a:rPr lang="zh-CN" altLang="en-US" sz="3600" dirty="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+mn-ea"/>
              </a:rPr>
              <a:t>王在法下</a:t>
            </a:r>
          </a:p>
        </p:txBody>
      </p:sp>
    </p:spTree>
    <p:extLst>
      <p:ext uri="{BB962C8B-B14F-4D97-AF65-F5344CB8AC3E}">
        <p14:creationId xmlns:p14="http://schemas.microsoft.com/office/powerpoint/2010/main" val="50061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>
            <a:extLst>
              <a:ext uri="{FF2B5EF4-FFF2-40B4-BE49-F238E27FC236}">
                <a16:creationId xmlns:a16="http://schemas.microsoft.com/office/drawing/2014/main" id="{A8688DAA-6C15-4DCC-8AE2-0F7840942BCB}"/>
              </a:ext>
            </a:extLst>
          </p:cNvPr>
          <p:cNvGrpSpPr>
            <a:grpSpLocks/>
          </p:cNvGrpSpPr>
          <p:nvPr/>
        </p:nvGrpSpPr>
        <p:grpSpPr bwMode="auto">
          <a:xfrm>
            <a:off x="179388" y="476250"/>
            <a:ext cx="8856662" cy="5626100"/>
            <a:chOff x="0" y="0"/>
            <a:chExt cx="5579" cy="3544"/>
          </a:xfrm>
        </p:grpSpPr>
        <p:sp>
          <p:nvSpPr>
            <p:cNvPr id="9219" name="Text Box 2">
              <a:extLst>
                <a:ext uri="{FF2B5EF4-FFF2-40B4-BE49-F238E27FC236}">
                  <a16:creationId xmlns:a16="http://schemas.microsoft.com/office/drawing/2014/main" id="{46AADC15-AA60-49E8-A54A-5E9473EC1B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" y="45"/>
              <a:ext cx="1451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algn="just" eaLnBrk="1" hangingPunct="1">
                <a:spcBef>
                  <a:spcPct val="50000"/>
                </a:spcBef>
                <a:defRPr/>
              </a:pPr>
              <a:r>
                <a:rPr lang="zh-CN" altLang="en-US" sz="32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议会的上院</a:t>
              </a:r>
            </a:p>
          </p:txBody>
        </p:sp>
        <p:pic>
          <p:nvPicPr>
            <p:cNvPr id="10249" name="Picture 6" descr="上议院">
              <a:extLst>
                <a:ext uri="{FF2B5EF4-FFF2-40B4-BE49-F238E27FC236}">
                  <a16:creationId xmlns:a16="http://schemas.microsoft.com/office/drawing/2014/main" id="{C6C013DF-D439-4E80-8129-EBE0B6AC5D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0" y="680"/>
              <a:ext cx="3719" cy="2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0" name="Picture 8" descr="上议院">
              <a:extLst>
                <a:ext uri="{FF2B5EF4-FFF2-40B4-BE49-F238E27FC236}">
                  <a16:creationId xmlns:a16="http://schemas.microsoft.com/office/drawing/2014/main" id="{1C82D6B9-4529-4B22-9247-282EC2AAC8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0" y="0"/>
              <a:ext cx="3719" cy="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1" name="Text Box 9">
              <a:extLst>
                <a:ext uri="{FF2B5EF4-FFF2-40B4-BE49-F238E27FC236}">
                  <a16:creationId xmlns:a16="http://schemas.microsoft.com/office/drawing/2014/main" id="{065CCDCA-1CA9-4A5F-8600-CB150DC10C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725"/>
              <a:ext cx="1814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50000"/>
                </a:spcBef>
              </a:pPr>
              <a:r>
                <a:rPr lang="en-US" altLang="zh-CN" sz="2400" b="1" dirty="0">
                  <a:latin typeface="宋体" panose="02010600030101010101" pitchFamily="2" charset="-122"/>
                </a:rPr>
                <a:t>  14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世纪中期议会形成上下两院。上院主要由贵族和高级教士组成，又称贵族院。</a:t>
              </a:r>
              <a:endParaRPr lang="zh-CN" altLang="en-US" b="1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9223" name="Group 7">
            <a:extLst>
              <a:ext uri="{FF2B5EF4-FFF2-40B4-BE49-F238E27FC236}">
                <a16:creationId xmlns:a16="http://schemas.microsoft.com/office/drawing/2014/main" id="{8B4105D6-AA20-47AD-9DAE-ED21F7032600}"/>
              </a:ext>
            </a:extLst>
          </p:cNvPr>
          <p:cNvGrpSpPr>
            <a:grpSpLocks/>
          </p:cNvGrpSpPr>
          <p:nvPr/>
        </p:nvGrpSpPr>
        <p:grpSpPr bwMode="auto">
          <a:xfrm>
            <a:off x="193675" y="485775"/>
            <a:ext cx="8878888" cy="5616575"/>
            <a:chOff x="54" y="0"/>
            <a:chExt cx="5593" cy="3538"/>
          </a:xfrm>
        </p:grpSpPr>
        <p:sp>
          <p:nvSpPr>
            <p:cNvPr id="9224" name="Text Box 2">
              <a:extLst>
                <a:ext uri="{FF2B5EF4-FFF2-40B4-BE49-F238E27FC236}">
                  <a16:creationId xmlns:a16="http://schemas.microsoft.com/office/drawing/2014/main" id="{F734D9BE-2520-4E64-9C08-1A75AF796F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7" y="315"/>
              <a:ext cx="141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algn="just" eaLnBrk="1" hangingPunct="1">
                <a:spcBef>
                  <a:spcPct val="50000"/>
                </a:spcBef>
                <a:defRPr/>
              </a:pPr>
              <a:r>
                <a:rPr lang="zh-CN" altLang="en-US" sz="32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议会的下院</a:t>
              </a:r>
            </a:p>
          </p:txBody>
        </p:sp>
        <p:pic>
          <p:nvPicPr>
            <p:cNvPr id="10245" name="Picture 5" descr="下议院">
              <a:extLst>
                <a:ext uri="{FF2B5EF4-FFF2-40B4-BE49-F238E27FC236}">
                  <a16:creationId xmlns:a16="http://schemas.microsoft.com/office/drawing/2014/main" id="{EE9847C0-E6AA-402C-9F34-29A8010599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5" y="680"/>
              <a:ext cx="3674" cy="2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6" name="Picture 7" descr="commons_title">
              <a:extLst>
                <a:ext uri="{FF2B5EF4-FFF2-40B4-BE49-F238E27FC236}">
                  <a16:creationId xmlns:a16="http://schemas.microsoft.com/office/drawing/2014/main" id="{A489D291-A316-4918-81D5-293C6BC42E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5" y="0"/>
              <a:ext cx="3742" cy="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7" name="Text Box 9">
              <a:extLst>
                <a:ext uri="{FF2B5EF4-FFF2-40B4-BE49-F238E27FC236}">
                  <a16:creationId xmlns:a16="http://schemas.microsoft.com/office/drawing/2014/main" id="{6A001FD1-F4B9-4887-90FF-650499198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" y="1979"/>
              <a:ext cx="1769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50000"/>
                </a:spcBef>
              </a:pPr>
              <a:r>
                <a:rPr lang="zh-CN" altLang="en-US" sz="2400" b="1" dirty="0">
                  <a:latin typeface="宋体" panose="02010600030101010101" pitchFamily="2" charset="-122"/>
                </a:rPr>
                <a:t>  下议院主要由地方各县及各市镇的骑士、市民和资产阶级化的贵族组成，又称平民院。</a:t>
              </a:r>
              <a:endParaRPr lang="zh-CN" altLang="en-US" b="1" dirty="0"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908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>
            <a:extLst>
              <a:ext uri="{FF2B5EF4-FFF2-40B4-BE49-F238E27FC236}">
                <a16:creationId xmlns:a16="http://schemas.microsoft.com/office/drawing/2014/main" id="{B841C500-96B9-4650-AF85-E4B46BCE9C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3438" y="981075"/>
            <a:ext cx="4267200" cy="4819650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kumimoji="1"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1603</a:t>
            </a:r>
            <a:r>
              <a:rPr kumimoji="1"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年，苏格兰国王詹姆士</a:t>
            </a:r>
            <a:r>
              <a:rPr kumimoji="1"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·</a:t>
            </a:r>
            <a:r>
              <a:rPr kumimoji="1"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斯图亚特继承英国王位，称詹姆士一世，开始了斯图亚特王朝在英国的统治。詹姆士一世为了维护封建专制统治，竭力鼓吹</a:t>
            </a:r>
            <a:r>
              <a:rPr kumimoji="1"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“君权神授”</a:t>
            </a:r>
            <a:r>
              <a:rPr kumimoji="1"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</a:p>
        </p:txBody>
      </p:sp>
      <p:graphicFrame>
        <p:nvGraphicFramePr>
          <p:cNvPr id="9219" name="Object 13">
            <a:extLst>
              <a:ext uri="{FF2B5EF4-FFF2-40B4-BE49-F238E27FC236}">
                <a16:creationId xmlns:a16="http://schemas.microsoft.com/office/drawing/2014/main" id="{94DCE980-0D11-4714-8CF6-2EA7D37DB0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0099044"/>
              </p:ext>
            </p:extLst>
          </p:nvPr>
        </p:nvGraphicFramePr>
        <p:xfrm>
          <a:off x="92770" y="476672"/>
          <a:ext cx="4283968" cy="6050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3" name="BMP 图像" r:id="rId3" imgW="2819520" imgH="2676600" progId="Paint.Picture">
                  <p:embed/>
                </p:oleObj>
              </mc:Choice>
              <mc:Fallback>
                <p:oleObj name="BMP 图像" r:id="rId3" imgW="2819520" imgH="2676600" progId="Paint.Picture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770" y="476672"/>
                        <a:ext cx="4283968" cy="60502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8678" name="Group 6">
            <a:extLst>
              <a:ext uri="{FF2B5EF4-FFF2-40B4-BE49-F238E27FC236}">
                <a16:creationId xmlns:a16="http://schemas.microsoft.com/office/drawing/2014/main" id="{44BB3B48-1687-4E29-898C-EA79BD362CF8}"/>
              </a:ext>
            </a:extLst>
          </p:cNvPr>
          <p:cNvGrpSpPr>
            <a:grpSpLocks/>
          </p:cNvGrpSpPr>
          <p:nvPr/>
        </p:nvGrpSpPr>
        <p:grpSpPr bwMode="auto">
          <a:xfrm>
            <a:off x="4653025" y="2420888"/>
            <a:ext cx="4248025" cy="2347161"/>
            <a:chOff x="111" y="632"/>
            <a:chExt cx="2558" cy="1426"/>
          </a:xfrm>
        </p:grpSpPr>
        <p:sp>
          <p:nvSpPr>
            <p:cNvPr id="9221" name="AutoShape 7">
              <a:extLst>
                <a:ext uri="{FF2B5EF4-FFF2-40B4-BE49-F238E27FC236}">
                  <a16:creationId xmlns:a16="http://schemas.microsoft.com/office/drawing/2014/main" id="{F2B2681F-0659-4D69-8F74-B25B02D96E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" y="632"/>
              <a:ext cx="2558" cy="1426"/>
            </a:xfrm>
            <a:prstGeom prst="wedgeRoundRectCallout">
              <a:avLst>
                <a:gd name="adj1" fmla="val -81917"/>
                <a:gd name="adj2" fmla="val -69514"/>
                <a:gd name="adj3" fmla="val 16667"/>
              </a:avLst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FF66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kumimoji="1" lang="zh-CN" altLang="zh-CN" sz="2400" dirty="0">
                <a:latin typeface="宋体" panose="02010600030101010101" pitchFamily="2" charset="-122"/>
              </a:endParaRPr>
            </a:p>
          </p:txBody>
        </p:sp>
        <p:sp>
          <p:nvSpPr>
            <p:cNvPr id="28680" name="Text Box 8">
              <a:extLst>
                <a:ext uri="{FF2B5EF4-FFF2-40B4-BE49-F238E27FC236}">
                  <a16:creationId xmlns:a16="http://schemas.microsoft.com/office/drawing/2014/main" id="{FB268EE4-22B6-4606-AFD8-09832EA364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5" y="762"/>
              <a:ext cx="2410" cy="1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spcBef>
                  <a:spcPct val="50000"/>
                </a:spcBef>
                <a:defRPr/>
              </a:pPr>
              <a:r>
                <a:rPr kumimoji="1" lang="zh-CN" altLang="en-US" sz="2800" dirty="0">
                  <a:solidFill>
                    <a:schemeClr val="bg1"/>
                  </a:solidFill>
                  <a:latin typeface="宋体" panose="02010600030101010101" pitchFamily="2" charset="-122"/>
                </a:rPr>
                <a:t>国王创造法律，而非法律创造国王，国王是上帝派到世间的最高权威，有无限的权力。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8" name="Group 4">
            <a:extLst>
              <a:ext uri="{FF2B5EF4-FFF2-40B4-BE49-F238E27FC236}">
                <a16:creationId xmlns:a16="http://schemas.microsoft.com/office/drawing/2014/main" id="{460A804C-B49C-494F-AD03-435442C3CF24}"/>
              </a:ext>
            </a:extLst>
          </p:cNvPr>
          <p:cNvGrpSpPr>
            <a:grpSpLocks/>
          </p:cNvGrpSpPr>
          <p:nvPr/>
        </p:nvGrpSpPr>
        <p:grpSpPr bwMode="auto">
          <a:xfrm>
            <a:off x="5004494" y="331876"/>
            <a:ext cx="3721100" cy="5957955"/>
            <a:chOff x="1663" y="495"/>
            <a:chExt cx="2344" cy="3752"/>
          </a:xfrm>
        </p:grpSpPr>
        <p:sp>
          <p:nvSpPr>
            <p:cNvPr id="10244" name="Text Box 5">
              <a:extLst>
                <a:ext uri="{FF2B5EF4-FFF2-40B4-BE49-F238E27FC236}">
                  <a16:creationId xmlns:a16="http://schemas.microsoft.com/office/drawing/2014/main" id="{C4962738-C195-4991-B9E9-A456F720C4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53" y="3536"/>
              <a:ext cx="2254" cy="7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kumimoji="1" lang="zh-CN" altLang="en-US" sz="2000" b="1" dirty="0">
                  <a:solidFill>
                    <a:srgbClr val="663300"/>
                  </a:solidFill>
                  <a:latin typeface="宋体" panose="02010600030101010101" pitchFamily="2" charset="-122"/>
                </a:rPr>
                <a:t>查理一世</a:t>
              </a:r>
            </a:p>
            <a:p>
              <a:pPr algn="ctr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kumimoji="1" lang="en-US" altLang="zh-CN" sz="2000" b="1" dirty="0">
                  <a:latin typeface="宋体" panose="02010600030101010101" pitchFamily="2" charset="-122"/>
                </a:rPr>
                <a:t>Charles Ⅰ</a:t>
              </a:r>
            </a:p>
            <a:p>
              <a:pPr algn="ctr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kumimoji="1" lang="en-US" altLang="zh-CN" sz="2000" b="1" dirty="0">
                  <a:latin typeface="宋体" panose="02010600030101010101" pitchFamily="2" charset="-122"/>
                </a:rPr>
                <a:t>1600.11.19</a:t>
              </a:r>
              <a:r>
                <a:rPr kumimoji="1" lang="zh-CN" altLang="en-US" sz="2000" b="1" dirty="0">
                  <a:latin typeface="宋体" panose="02010600030101010101" pitchFamily="2" charset="-122"/>
                </a:rPr>
                <a:t>～</a:t>
              </a:r>
              <a:r>
                <a:rPr kumimoji="1" lang="en-US" altLang="zh-CN" sz="2000" b="1" dirty="0">
                  <a:latin typeface="宋体" panose="02010600030101010101" pitchFamily="2" charset="-122"/>
                </a:rPr>
                <a:t>1649.1.30</a:t>
              </a:r>
            </a:p>
            <a:p>
              <a:pPr algn="ctr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kumimoji="1" lang="zh-CN" altLang="en-US" sz="2000" b="1" dirty="0">
                  <a:latin typeface="宋体" panose="02010600030101010101" pitchFamily="2" charset="-122"/>
                </a:rPr>
                <a:t>英格兰、苏格兰、与爱尔兰国王</a:t>
              </a:r>
            </a:p>
          </p:txBody>
        </p:sp>
        <p:pic>
          <p:nvPicPr>
            <p:cNvPr id="10245" name="Picture 6" descr="05查理一世打猎像">
              <a:extLst>
                <a:ext uri="{FF2B5EF4-FFF2-40B4-BE49-F238E27FC236}">
                  <a16:creationId xmlns:a16="http://schemas.microsoft.com/office/drawing/2014/main" id="{BD0F9C44-1BAE-45F2-BDCB-4CF636ED80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" y="495"/>
              <a:ext cx="2244" cy="288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  <a:extLst/>
          </p:spPr>
        </p:pic>
      </p:grpSp>
      <p:sp>
        <p:nvSpPr>
          <p:cNvPr id="21511" name="Rectangle 7">
            <a:extLst>
              <a:ext uri="{FF2B5EF4-FFF2-40B4-BE49-F238E27FC236}">
                <a16:creationId xmlns:a16="http://schemas.microsoft.com/office/drawing/2014/main" id="{B51FB04F-0CB0-4DD4-8F35-A8DEC5F0C8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2" y="836712"/>
            <a:ext cx="4464942" cy="5262979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  查理一世独断专行，无视英国议会的传统，寻找种种借口，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绕开议会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，巧立名目，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任意征税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。资产阶级和新贵族利益受到侵犯。</a:t>
            </a:r>
            <a:endParaRPr lang="en-US" altLang="zh-CN" sz="2800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spcBef>
                <a:spcPts val="0"/>
              </a:spcBef>
              <a:defRPr/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他大量出售专卖权，把专卖权出售给他的亲信和大商人，一般工商业主因为没有获得专卖权而被逼迫停业，造成生产混乱，工商业萧条，许多工人失业，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严重阻碍了资本主义经济的发展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4305</TotalTime>
  <Words>1476</Words>
  <PresentationFormat>全屏显示(4:3)</PresentationFormat>
  <Paragraphs>145</Paragraphs>
  <Slides>26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方正姚体</vt:lpstr>
      <vt:lpstr>黑体</vt:lpstr>
      <vt:lpstr>宋体</vt:lpstr>
      <vt:lpstr>Arial</vt:lpstr>
      <vt:lpstr>Calibri</vt:lpstr>
      <vt:lpstr>Times New Roman</vt:lpstr>
      <vt:lpstr>Office 主题</vt:lpstr>
      <vt:lpstr>BMP 图像</vt:lpstr>
      <vt:lpstr>BMP 图象</vt:lpstr>
      <vt:lpstr>PowerPoint 演示文稿</vt:lpstr>
      <vt:lpstr>PowerPoint 演示文稿</vt:lpstr>
      <vt:lpstr>PowerPoint 演示文稿</vt:lpstr>
      <vt:lpstr>第17课 君主立宪制的英国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00080006180000000000010250300207a1000400038000</vt:lpwstr>
  </property>
</Properties>
</file>