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</p:sldMasterIdLst>
  <p:notesMasterIdLst>
    <p:notesMasterId r:id="rId28"/>
  </p:notesMasterIdLst>
  <p:handoutMasterIdLst>
    <p:handoutMasterId r:id="rId29"/>
  </p:handoutMasterIdLst>
  <p:sldIdLst>
    <p:sldId id="282" r:id="rId4"/>
    <p:sldId id="281" r:id="rId5"/>
    <p:sldId id="283" r:id="rId6"/>
    <p:sldId id="284" r:id="rId7"/>
    <p:sldId id="285" r:id="rId8"/>
    <p:sldId id="286" r:id="rId9"/>
    <p:sldId id="287" r:id="rId10"/>
    <p:sldId id="288" r:id="rId11"/>
    <p:sldId id="294" r:id="rId12"/>
    <p:sldId id="289" r:id="rId13"/>
    <p:sldId id="291" r:id="rId14"/>
    <p:sldId id="292" r:id="rId15"/>
    <p:sldId id="293" r:id="rId16"/>
    <p:sldId id="290" r:id="rId17"/>
    <p:sldId id="303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4" r:id="rId26"/>
    <p:sldId id="305" r:id="rId27"/>
  </p:sldIdLst>
  <p:sldSz cx="12193270" cy="6858000"/>
  <p:notesSz cx="6858000" cy="9144000"/>
  <p:defaultTextStyle>
    <a:defPPr>
      <a:defRPr lang="en-GB"/>
    </a:defPPr>
    <a:lvl1pPr algn="l" defTabSz="448945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宋体" charset="-122"/>
        <a:cs typeface="+mn-cs"/>
      </a:defRPr>
    </a:lvl1pPr>
    <a:lvl2pPr marL="742950" indent="-285750" algn="l" defTabSz="448945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宋体" charset="-122"/>
        <a:cs typeface="+mn-cs"/>
      </a:defRPr>
    </a:lvl2pPr>
    <a:lvl3pPr marL="1143000" indent="-228600" algn="l" defTabSz="448945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宋体" charset="-122"/>
        <a:cs typeface="+mn-cs"/>
      </a:defRPr>
    </a:lvl3pPr>
    <a:lvl4pPr marL="1600200" indent="-228600" algn="l" defTabSz="448945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宋体" charset="-122"/>
        <a:cs typeface="+mn-cs"/>
      </a:defRPr>
    </a:lvl4pPr>
    <a:lvl5pPr marL="2057400" indent="-228600" algn="l" defTabSz="448945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00FF"/>
    <a:srgbClr val="CC0000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864" y="-90"/>
      </p:cViewPr>
      <p:guideLst>
        <p:guide orient="horz" pos="2138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09EEC1F-371A-4C0D-B3BD-6EBF34E655C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 sz="1200" smtClean="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6770689-ED63-488E-A18B-D16B285928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圆角矩形 3072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</a:ln>
        </p:spPr>
        <p:txBody>
          <a:bodyPr/>
          <a:lstStyle/>
          <a:p>
            <a:pPr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9" name="圆角矩形 3073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00" name="文本框 3074"/>
          <p:cNvSpPr txBox="1"/>
          <p:nvPr/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日期占位符 3075"/>
          <p:cNvSpPr>
            <a:spLocks noGrp="1"/>
          </p:cNvSpPr>
          <p:nvPr>
            <p:ph type="dt"/>
          </p:nvPr>
        </p:nvSpPr>
        <p:spPr>
          <a:xfrm>
            <a:off x="3884613" y="0"/>
            <a:ext cx="2968625" cy="455613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>
            <a:lvl1pPr algn="r" defTabSz="0">
              <a:buSzPct val="100000"/>
              <a:buFont typeface="Times New Roman" pitchFamily="18" charset="0"/>
              <a:buNone/>
              <a:tabLst>
                <a:tab pos="449580" algn="l"/>
                <a:tab pos="898525" algn="l"/>
                <a:tab pos="1348105" algn="l"/>
                <a:tab pos="1797050" algn="l"/>
                <a:tab pos="2246630" algn="l"/>
                <a:tab pos="2695575" algn="l"/>
              </a:tabLst>
              <a:defRPr sz="1200" noProof="1">
                <a:latin typeface="Calibri" pitchFamily="32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zh-CN" altLang="x-none"/>
              <a:t>18/2/24</a:t>
            </a:r>
          </a:p>
        </p:txBody>
      </p:sp>
      <p:sp>
        <p:nvSpPr>
          <p:cNvPr id="25606" name="幻灯片图像占位符 3076"/>
          <p:cNvSpPr>
            <a:spLocks noGrp="1" noRot="1"/>
          </p:cNvSpPr>
          <p:nvPr>
            <p:ph type="sldImg"/>
          </p:nvPr>
        </p:nvSpPr>
        <p:spPr bwMode="auto">
          <a:xfrm>
            <a:off x="685800" y="1143000"/>
            <a:ext cx="5483225" cy="3082925"/>
          </a:xfrm>
          <a:prstGeom prst="rect">
            <a:avLst/>
          </a:prstGeom>
          <a:noFill/>
          <a:ln w="12600" cap="sq">
            <a:solidFill>
              <a:srgbClr val="000000"/>
            </a:solidFill>
            <a:round/>
          </a:ln>
        </p:spPr>
      </p:sp>
      <p:sp>
        <p:nvSpPr>
          <p:cNvPr id="4103" name="文本占位符 3077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3225" cy="359727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/>
          <a:lstStyle/>
          <a:p>
            <a:pPr lvl="0"/>
            <a:endParaRPr lang="zh-CN" altLang="en-US" noProof="0" dirty="0"/>
          </a:p>
        </p:txBody>
      </p:sp>
      <p:sp>
        <p:nvSpPr>
          <p:cNvPr id="4104" name="文本框 3078"/>
          <p:cNvSpPr txBox="1"/>
          <p:nvPr/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灯片编号占位符 3079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68625" cy="455612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b"/>
          <a:lstStyle>
            <a:lvl1pPr algn="r" defTabSz="0">
              <a:buSzPct val="100000"/>
              <a:buFont typeface="Times New Roman" pitchFamily="18" charset="0"/>
              <a:buNone/>
              <a:tabLst>
                <a:tab pos="449580" algn="l"/>
                <a:tab pos="898525" algn="l"/>
                <a:tab pos="1348105" algn="l"/>
                <a:tab pos="1797050" algn="l"/>
                <a:tab pos="2246630" algn="l"/>
                <a:tab pos="2695575" algn="l"/>
              </a:tabLst>
              <a:defRPr sz="1200" noProof="1" dirty="0">
                <a:latin typeface="Calibri" pitchFamily="32" charset="0"/>
                <a:ea typeface="宋体" pitchFamily="2" charset="-122"/>
              </a:defRPr>
            </a:lvl1pPr>
          </a:lstStyle>
          <a:p>
            <a:pPr>
              <a:defRPr/>
            </a:pPr>
            <a:fld id="{597DB21B-E0A9-43F2-ADB2-2ACFFEEDE732}" type="slidenum">
              <a:rPr lang="zh-CN" altLang="x-none"/>
            </a:fld>
            <a:endParaRPr lang="zh-CN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4489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</a:defRPr>
    </a:lvl1pPr>
    <a:lvl2pPr marL="742950" lvl="1" indent="-285750" algn="l" defTabSz="4489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</a:defRPr>
    </a:lvl2pPr>
    <a:lvl3pPr marL="1143000" lvl="2" indent="-228600" algn="l" defTabSz="4489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</a:defRPr>
    </a:lvl3pPr>
    <a:lvl4pPr marL="1600200" lvl="3" indent="-228600" algn="l" defTabSz="4489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</a:defRPr>
    </a:lvl4pPr>
    <a:lvl5pPr marL="2057400" lvl="4" indent="-228600" algn="l" defTabSz="448945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</a:defRPr>
    </a:lvl5pPr>
    <a:lvl6pPr marL="2286000" lvl="5" indent="-228600" algn="l" defTabSz="449580" rtl="0" eaLnBrk="0" fontAlgn="base" latinLnBrk="0" hangingPunct="0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buNone/>
      <a:defRPr sz="1200" b="0" i="0" u="none" kern="1200" baseline="0">
        <a:solidFill>
          <a:srgbClr val="000000"/>
        </a:solidFill>
        <a:latin typeface="Times New Roman" pitchFamily="18" charset="0"/>
      </a:defRPr>
    </a:lvl6pPr>
    <a:lvl7pPr marL="2743200" lvl="6" indent="-228600" algn="l" defTabSz="449580" rtl="0" eaLnBrk="0" fontAlgn="base" latinLnBrk="0" hangingPunct="0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buNone/>
      <a:defRPr sz="1200" b="0" i="0" u="none" kern="1200" baseline="0">
        <a:solidFill>
          <a:srgbClr val="000000"/>
        </a:solidFill>
        <a:latin typeface="Times New Roman" pitchFamily="18" charset="0"/>
      </a:defRPr>
    </a:lvl7pPr>
    <a:lvl8pPr marL="3200400" lvl="7" indent="-228600" algn="l" defTabSz="449580" rtl="0" eaLnBrk="0" fontAlgn="base" latinLnBrk="0" hangingPunct="0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buNone/>
      <a:defRPr sz="1200" b="0" i="0" u="none" kern="1200" baseline="0">
        <a:solidFill>
          <a:srgbClr val="000000"/>
        </a:solidFill>
        <a:latin typeface="Times New Roman" pitchFamily="18" charset="0"/>
      </a:defRPr>
    </a:lvl8pPr>
    <a:lvl9pPr marL="3657600" lvl="8" indent="-228600" algn="l" defTabSz="449580" rtl="0" eaLnBrk="0" fontAlgn="base" latinLnBrk="0" hangingPunct="0">
      <a:lnSpc>
        <a:spcPct val="100000"/>
      </a:lnSpc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buNone/>
      <a:defRPr sz="1200" b="0" i="0" u="none" kern="1200" baseline="0">
        <a:solidFill>
          <a:srgbClr val="000000"/>
        </a:solidFill>
        <a:latin typeface="Times New Roman" pitchFamily="18" charset="0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238" y="1122363"/>
            <a:ext cx="9145429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238" y="3602038"/>
            <a:ext cx="9145429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263" y="365125"/>
            <a:ext cx="2629311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331" y="365125"/>
            <a:ext cx="7735508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关系图"/>
          <p:cNvPicPr>
            <a:picLocks noChangeAspect="1"/>
          </p:cNvPicPr>
          <p:nvPr/>
        </p:nvPicPr>
        <p:blipFill>
          <a:blip r:embed="rId2"/>
          <a:srcRect r="2528" b="10909"/>
          <a:stretch>
            <a:fillRect/>
          </a:stretch>
        </p:blipFill>
        <p:spPr>
          <a:xfrm>
            <a:off x="239209" y="692150"/>
            <a:ext cx="11886321" cy="611028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2544498" y="2492375"/>
            <a:ext cx="7394287" cy="12223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/>
          <p:nvPr>
            <p:ph type="dt" sz="half" idx="2"/>
          </p:nvPr>
        </p:nvSpPr>
        <p:spPr>
          <a:xfrm>
            <a:off x="609664" y="6245225"/>
            <a:ext cx="284509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3" name="页脚占位符 2052"/>
          <p:cNvSpPr/>
          <p:nvPr>
            <p:ph type="ftr" sz="quarter" idx="3"/>
          </p:nvPr>
        </p:nvSpPr>
        <p:spPr>
          <a:xfrm>
            <a:off x="4166034" y="6245225"/>
            <a:ext cx="3861202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灯片编号占位符 2053"/>
          <p:cNvSpPr/>
          <p:nvPr>
            <p:ph type="sldNum" sz="quarter" idx="4"/>
          </p:nvPr>
        </p:nvSpPr>
        <p:spPr>
          <a:xfrm>
            <a:off x="8738510" y="6245225"/>
            <a:ext cx="284509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fld id="{9A0DB2DC-4C9A-4742-B13C-FB6460FD3503}" type="slidenum">
              <a:rPr lang="zh-CN"/>
            </a:fld>
            <a:endParaRPr lang="zh-CN"/>
          </a:p>
        </p:txBody>
      </p:sp>
      <p:sp>
        <p:nvSpPr>
          <p:cNvPr id="2055" name="矩形 2054"/>
          <p:cNvSpPr/>
          <p:nvPr/>
        </p:nvSpPr>
        <p:spPr>
          <a:xfrm>
            <a:off x="2118" y="549275"/>
            <a:ext cx="12193270" cy="151130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sp>
        <p:nvSpPr>
          <p:cNvPr id="2056" name="标题 2055"/>
          <p:cNvSpPr/>
          <p:nvPr>
            <p:ph type="ctrTitle"/>
          </p:nvPr>
        </p:nvSpPr>
        <p:spPr>
          <a:xfrm>
            <a:off x="1007638" y="620713"/>
            <a:ext cx="10364280" cy="14700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sz="3600" b="0"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/>
    </p:bldLst>
  </p:timing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37" y="1709738"/>
            <a:ext cx="10516695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937" y="4589463"/>
            <a:ext cx="10516695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64" y="1600200"/>
            <a:ext cx="53772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6374" y="1600200"/>
            <a:ext cx="537723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5" y="365125"/>
            <a:ext cx="1051669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75" y="1681163"/>
            <a:ext cx="5158324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75" y="2505075"/>
            <a:ext cx="515832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843" y="1681163"/>
            <a:ext cx="518372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843" y="2505075"/>
            <a:ext cx="518372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5" y="457200"/>
            <a:ext cx="393264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28" y="987425"/>
            <a:ext cx="6172843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75" y="2057400"/>
            <a:ext cx="393264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5" y="457200"/>
            <a:ext cx="393264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28" y="987425"/>
            <a:ext cx="6172843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75" y="2057400"/>
            <a:ext cx="393264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121" y="274638"/>
            <a:ext cx="2743486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64" y="274638"/>
            <a:ext cx="807141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80" y="1709738"/>
            <a:ext cx="1051724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980" y="4589463"/>
            <a:ext cx="1051724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331" y="1825625"/>
            <a:ext cx="518241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164" y="1825625"/>
            <a:ext cx="518241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9" y="365125"/>
            <a:ext cx="10517243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959" y="1778438"/>
            <a:ext cx="487433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959" y="2665379"/>
            <a:ext cx="4874335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7916" y="1778438"/>
            <a:ext cx="489834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7916" y="2665379"/>
            <a:ext cx="489834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9" y="457200"/>
            <a:ext cx="3932851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998" y="987425"/>
            <a:ext cx="6173164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19" y="2057400"/>
            <a:ext cx="3932851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919" y="457200"/>
            <a:ext cx="416600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998" y="457201"/>
            <a:ext cx="6173164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919" y="2057400"/>
            <a:ext cx="4166000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B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44894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lvl="1" algn="l" defTabSz="44894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2pPr>
      <a:lvl3pPr lvl="2" algn="l" defTabSz="44894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3pPr>
      <a:lvl4pPr lvl="3" algn="l" defTabSz="44894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4pPr>
      <a:lvl5pPr lvl="4" algn="l" defTabSz="44894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5pPr>
      <a:lvl6pPr marL="457200" algn="l" defTabSz="44894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6pPr>
      <a:lvl7pPr marL="914400" algn="l" defTabSz="44894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7pPr>
      <a:lvl8pPr marL="1371600" algn="l" defTabSz="44894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8pPr>
      <a:lvl9pPr marL="1828800" algn="l" defTabSz="448945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9pPr>
    </p:titleStyle>
    <p:bodyStyle>
      <a:lvl1pPr marL="342900" indent="-342900" algn="l" defTabSz="44894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defTabSz="44894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lvl="2" indent="-228600" algn="l" defTabSz="44894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lvl="3" indent="-228600" algn="l" defTabSz="44894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lvl="4" indent="-228600" algn="l" defTabSz="44894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lvl="5" indent="-228600" algn="l" defTabSz="449580" rtl="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20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6pPr>
      <a:lvl7pPr marL="2971800" lvl="6" indent="-228600" algn="l" defTabSz="449580" rtl="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20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7pPr>
      <a:lvl8pPr marL="3429000" lvl="7" indent="-228600" algn="l" defTabSz="449580" rtl="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20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8pPr>
      <a:lvl9pPr marL="3886200" lvl="8" indent="-228600" algn="l" defTabSz="449580" rtl="0" eaLnBrk="0" fontAlgn="base" latinLnBrk="0" hangingPunct="0">
        <a:lnSpc>
          <a:spcPct val="9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20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44958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defTabSz="44958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2pPr>
      <a:lvl3pPr marL="1143000" lvl="2" indent="-228600" algn="l" defTabSz="44958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3pPr>
      <a:lvl4pPr marL="1600200" lvl="3" indent="-228600" algn="l" defTabSz="44958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4pPr>
      <a:lvl5pPr marL="2057400" lvl="4" indent="-228600" algn="l" defTabSz="44958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5pPr>
      <a:lvl6pPr marL="2286000" lvl="5" indent="-228600" algn="l" defTabSz="44958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6pPr>
      <a:lvl7pPr marL="2743200" lvl="6" indent="-228600" algn="l" defTabSz="44958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7pPr>
      <a:lvl8pPr marL="3200400" lvl="7" indent="-228600" algn="l" defTabSz="44958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8pPr>
      <a:lvl9pPr marL="3657600" lvl="8" indent="-228600" algn="l" defTabSz="44958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1025"/>
          <p:cNvSpPr/>
          <p:nvPr/>
        </p:nvSpPr>
        <p:spPr>
          <a:xfrm>
            <a:off x="2118" y="333375"/>
            <a:ext cx="12193270" cy="1009650"/>
          </a:xfrm>
          <a:prstGeom prst="rect">
            <a:avLst/>
          </a:prstGeom>
          <a:gradFill rotWithShape="0">
            <a:gsLst>
              <a:gs pos="0">
                <a:schemeClr val="bg2">
                  <a:gamma/>
                  <a:tint val="0"/>
                  <a:invGamma/>
                  <a:alpha val="100000"/>
                </a:schemeClr>
              </a:gs>
              <a:gs pos="100000">
                <a:schemeClr val="bg2">
                  <a:alpha val="53999"/>
                </a:schemeClr>
              </a:gs>
            </a:gsLst>
            <a:lin ang="0" scaled="1"/>
            <a:tileRect/>
          </a:gradFill>
          <a:ln w="9525">
            <a:noFill/>
            <a:miter/>
          </a:ln>
        </p:spPr>
        <p:txBody>
          <a:bodyPr/>
          <a:p>
            <a:endParaRPr lang="zh-CN" altLang="en-US"/>
          </a:p>
        </p:txBody>
      </p:sp>
      <p:pic>
        <p:nvPicPr>
          <p:cNvPr id="1027" name="图片 1026" descr="关系图"/>
          <p:cNvPicPr>
            <a:picLocks noChangeAspect="1"/>
          </p:cNvPicPr>
          <p:nvPr/>
        </p:nvPicPr>
        <p:blipFill>
          <a:blip r:embed="rId12"/>
          <a:srcRect t="1094" r="8122" b="13318"/>
          <a:stretch>
            <a:fillRect/>
          </a:stretch>
        </p:blipFill>
        <p:spPr>
          <a:xfrm>
            <a:off x="7730872" y="4438650"/>
            <a:ext cx="4453931" cy="23336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28" name="标题 1027"/>
          <p:cNvSpPr/>
          <p:nvPr>
            <p:ph type="title"/>
          </p:nvPr>
        </p:nvSpPr>
        <p:spPr>
          <a:xfrm>
            <a:off x="609664" y="274638"/>
            <a:ext cx="10973943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文本占位符 1028"/>
          <p:cNvSpPr/>
          <p:nvPr>
            <p:ph type="body" idx="1"/>
          </p:nvPr>
        </p:nvSpPr>
        <p:spPr>
          <a:xfrm>
            <a:off x="609664" y="1600200"/>
            <a:ext cx="10973943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30" name="日期占位符 1029"/>
          <p:cNvSpPr/>
          <p:nvPr>
            <p:ph type="dt" sz="half" idx="2"/>
          </p:nvPr>
        </p:nvSpPr>
        <p:spPr>
          <a:xfrm>
            <a:off x="609664" y="6245225"/>
            <a:ext cx="284509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31" name="页脚占位符 1030"/>
          <p:cNvSpPr/>
          <p:nvPr>
            <p:ph type="ftr" sz="quarter" idx="3"/>
          </p:nvPr>
        </p:nvSpPr>
        <p:spPr>
          <a:xfrm>
            <a:off x="4166034" y="6245225"/>
            <a:ext cx="3861202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2" name="灯片编号占位符 1031"/>
          <p:cNvSpPr/>
          <p:nvPr>
            <p:ph type="sldNum" sz="quarter" idx="4"/>
          </p:nvPr>
        </p:nvSpPr>
        <p:spPr>
          <a:xfrm>
            <a:off x="8738510" y="6245225"/>
            <a:ext cx="2845096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bldLvl="0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1" Type="http://schemas.openxmlformats.org/officeDocument/2006/relationships/hyperlink" Target="&#21326;&#30427;&#39039;.swf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2520" y="2244090"/>
            <a:ext cx="10364470" cy="1143000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algn="ctr" defTabSz="449580">
              <a:defRPr/>
            </a:pPr>
            <a:r>
              <a:rPr lang="zh-CN" altLang="en-US" sz="4800" b="1">
                <a:solidFill>
                  <a:schemeClr val="tx1"/>
                </a:solidFill>
                <a:latin typeface="方正黑体_GBK" panose="03000509000000000000" charset="-122"/>
                <a:ea typeface="方正黑体_GBK" panose="03000509000000000000" charset="-122"/>
                <a:cs typeface="方正黑体_GBK" panose="03000509000000000000" charset="-122"/>
                <a:sym typeface="+mn-ea"/>
              </a:rPr>
              <a:t>第六单元   资本主义制度的初步确立</a:t>
            </a:r>
            <a:br>
              <a:rPr lang="zh-CN" altLang="en-US" sz="4800" b="1">
                <a:solidFill>
                  <a:schemeClr val="tx1"/>
                </a:solidFill>
                <a:latin typeface="方正黑体_GBK" panose="03000509000000000000" charset="-122"/>
                <a:ea typeface="方正黑体_GBK" panose="03000509000000000000" charset="-122"/>
                <a:cs typeface="方正黑体_GBK" panose="03000509000000000000" charset="-122"/>
              </a:rPr>
            </a:br>
            <a:br>
              <a:rPr lang="zh-CN" altLang="en-US" sz="4800" b="1">
                <a:solidFill>
                  <a:schemeClr val="tx1"/>
                </a:solidFill>
                <a:latin typeface="方正黑体_GBK" panose="03000509000000000000" charset="-122"/>
                <a:ea typeface="方正黑体_GBK" panose="03000509000000000000" charset="-122"/>
                <a:cs typeface="方正黑体_GBK" panose="03000509000000000000" charset="-122"/>
              </a:rPr>
            </a:b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18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itchFamily="2" charset="-122"/>
              </a:rPr>
              <a:t>课  美国的独立</a:t>
            </a:r>
          </a:p>
        </p:txBody>
      </p:sp>
      <p:sp>
        <p:nvSpPr>
          <p:cNvPr id="27650" name="Text Box 33"/>
          <p:cNvSpPr txBox="1">
            <a:spLocks noChangeArrowheads="1"/>
          </p:cNvSpPr>
          <p:nvPr/>
        </p:nvSpPr>
        <p:spPr bwMode="auto">
          <a:xfrm>
            <a:off x="763588" y="361950"/>
            <a:ext cx="3095625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4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九年级历史上册（R</a:t>
            </a:r>
            <a:r>
              <a:rPr lang="en-US" altLang="zh-CN" sz="24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）            教学课件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>
                <a:solidFill>
                  <a:srgbClr val="FF0000"/>
                </a:solidFill>
                <a:ea typeface="宋体" charset="-122"/>
              </a:rPr>
              <a:t>二、《独立宣言》与</a:t>
            </a:r>
            <a:r>
              <a:rPr lang="en-US" altLang="zh-CN" b="1" smtClean="0">
                <a:solidFill>
                  <a:srgbClr val="FF0000"/>
                </a:solidFill>
                <a:ea typeface="宋体" charset="-122"/>
              </a:rPr>
              <a:t>1787</a:t>
            </a:r>
            <a:r>
              <a:rPr lang="zh-CN" altLang="en-US" b="1" smtClean="0">
                <a:solidFill>
                  <a:srgbClr val="FF0000"/>
                </a:solidFill>
                <a:ea typeface="宋体" charset="-122"/>
              </a:rPr>
              <a:t>年宪法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263650"/>
            <a:ext cx="10696575" cy="1347788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3200" b="1" smtClean="0">
                <a:ea typeface="宋体" charset="-122"/>
              </a:rPr>
              <a:t>           </a:t>
            </a:r>
            <a:r>
              <a:rPr lang="zh-CN" altLang="en-US" sz="3200" b="1" smtClean="0">
                <a:ea typeface="宋体" charset="-122"/>
              </a:rPr>
              <a:t>美国独立战争中和战争后，颁布了《独立宣言》 和</a:t>
            </a:r>
            <a:r>
              <a:rPr lang="en-US" altLang="zh-CN" sz="3200" b="1" smtClean="0">
                <a:ea typeface="宋体" charset="-122"/>
              </a:rPr>
              <a:t>1787</a:t>
            </a:r>
            <a:r>
              <a:rPr lang="zh-CN" altLang="en-US" sz="3200" b="1" smtClean="0">
                <a:ea typeface="宋体" charset="-122"/>
              </a:rPr>
              <a:t>年宪法两个重要文件，从颁布时间、机构、核心内容、意义等比较这两个文件</a:t>
            </a:r>
            <a:r>
              <a:rPr lang="en-US" altLang="zh-CN" sz="3200" b="1" smtClean="0">
                <a:ea typeface="宋体" charset="-122"/>
              </a:rPr>
              <a:t>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79625" y="3133725"/>
          <a:ext cx="6399213" cy="3198813"/>
        </p:xfrm>
        <a:graphic>
          <a:graphicData uri="http://schemas.openxmlformats.org/drawingml/2006/table">
            <a:tbl>
              <a:tblPr/>
              <a:tblGrid>
                <a:gridCol w="1462088"/>
                <a:gridCol w="2054225"/>
                <a:gridCol w="2882900"/>
              </a:tblGrid>
              <a:tr h="627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书宋_GBK" pitchFamily="65" charset="-122"/>
                          <a:ea typeface="方正书宋_GBK" pitchFamily="65" charset="-122"/>
                        </a:rPr>
                        <a:t>名称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书宋_GBK" pitchFamily="65" charset="-122"/>
                        <a:ea typeface="方正书宋_GBK" pitchFamily="65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书宋_GBK" pitchFamily="65" charset="-122"/>
                          <a:ea typeface="方正书宋_GBK" pitchFamily="65" charset="-122"/>
                        </a:rPr>
                        <a:t>独立宣言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EU-BZ" pitchFamily="65" charset="-122"/>
                        <a:ea typeface="EU-BZ" pitchFamily="65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书宋_GBK" pitchFamily="65" charset="-122"/>
                          <a:ea typeface="方正书宋_GBK" pitchFamily="65" charset="-122"/>
                        </a:rPr>
                        <a:t>1787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书宋_GBK" pitchFamily="65" charset="-122"/>
                          <a:ea typeface="方正书宋_GBK" pitchFamily="65" charset="-122"/>
                        </a:rPr>
                        <a:t>年宪法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书宋_GBK" pitchFamily="65" charset="-122"/>
                        <a:ea typeface="方正书宋_GBK" pitchFamily="65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书宋_GBK" pitchFamily="65" charset="-122"/>
                          <a:ea typeface="方正书宋_GBK" pitchFamily="65" charset="-122"/>
                        </a:rPr>
                        <a:t>时间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书宋_GBK" pitchFamily="65" charset="-122"/>
                        <a:ea typeface="方正书宋_GBK" pitchFamily="65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书宋_GBK" pitchFamily="65" charset="-122"/>
                          <a:ea typeface="方正书宋_GBK" pitchFamily="65" charset="-122"/>
                        </a:rPr>
                        <a:t>机构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书宋_GBK" pitchFamily="65" charset="-122"/>
                        <a:ea typeface="方正书宋_GBK" pitchFamily="65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2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书宋_GBK" pitchFamily="65" charset="-122"/>
                          <a:ea typeface="方正书宋_GBK" pitchFamily="65" charset="-122"/>
                        </a:rPr>
                        <a:t>核心内容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书宋_GBK" pitchFamily="65" charset="-122"/>
                        <a:ea typeface="方正书宋_GBK" pitchFamily="65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书宋_GBK" pitchFamily="65" charset="-122"/>
                          <a:ea typeface="方正书宋_GBK" pitchFamily="65" charset="-122"/>
                        </a:rPr>
                        <a:t>意义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书宋_GBK" pitchFamily="65" charset="-122"/>
                        <a:ea typeface="方正书宋_GBK" pitchFamily="65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 </a:t>
                      </a: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1F2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/>
        </p:nvGraphicFramePr>
        <p:xfrm>
          <a:off x="536575" y="698500"/>
          <a:ext cx="10717213" cy="4502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2280"/>
                <a:gridCol w="3410585"/>
                <a:gridCol w="5574665"/>
              </a:tblGrid>
              <a:tr h="620395"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solidFill>
                            <a:srgbClr val="0000FF"/>
                          </a:solidFill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名称</a:t>
                      </a:r>
                      <a:endParaRPr lang="en-US" altLang="en-US" sz="2800" b="1">
                        <a:solidFill>
                          <a:srgbClr val="0000FF"/>
                        </a:solidFill>
                        <a:latin typeface="方正书宋_GBK" panose="03000509000000000000" charset="-122"/>
                        <a:ea typeface="方正书宋_GBK" panose="03000509000000000000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solidFill>
                            <a:srgbClr val="0000FF"/>
                          </a:solidFill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独立宣言</a:t>
                      </a:r>
                      <a:endParaRPr lang="en-US" altLang="en-US" sz="2800" b="1">
                        <a:solidFill>
                          <a:srgbClr val="0000FF"/>
                        </a:solidFill>
                        <a:latin typeface="EU-BZ" panose="03000509000000000000" charset="-122"/>
                        <a:ea typeface="EU-BZ" panose="03000509000000000000" charset="-122"/>
                        <a:cs typeface="EU-BZ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solidFill>
                            <a:srgbClr val="0000FF"/>
                          </a:solidFill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1787年宪法</a:t>
                      </a:r>
                      <a:endParaRPr lang="en-US" altLang="en-US" sz="2800" b="1">
                        <a:solidFill>
                          <a:srgbClr val="0000FF"/>
                        </a:solidFill>
                        <a:latin typeface="方正书宋_GBK" panose="03000509000000000000" charset="-122"/>
                        <a:ea typeface="方正书宋_GBK" panose="03000509000000000000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665"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时间</a:t>
                      </a:r>
                      <a:endParaRPr lang="en-US" altLang="en-US" sz="2800" b="1">
                        <a:latin typeface="方正书宋_GBK" panose="03000509000000000000" charset="-122"/>
                        <a:ea typeface="方正书宋_GBK" panose="03000509000000000000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1776年</a:t>
                      </a:r>
                      <a:endParaRPr lang="en-US" altLang="en-US" sz="2800" b="1">
                        <a:latin typeface="EU-BZ" panose="03000509000000000000" charset="-122"/>
                        <a:ea typeface="EU-BZ" panose="03000509000000000000" charset="-122"/>
                        <a:cs typeface="EU-BZ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1787年</a:t>
                      </a:r>
                      <a:endParaRPr lang="en-US" altLang="en-US" sz="2800" b="1">
                        <a:latin typeface="EU-BZ" panose="03000509000000000000" charset="-122"/>
                        <a:ea typeface="EU-BZ" panose="03000509000000000000" charset="-122"/>
                        <a:cs typeface="EU-BZ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030"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机构</a:t>
                      </a:r>
                      <a:endParaRPr lang="en-US" altLang="en-US" sz="2800" b="1">
                        <a:latin typeface="方正书宋_GBK" panose="03000509000000000000" charset="-122"/>
                        <a:ea typeface="方正书宋_GBK" panose="03000509000000000000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大陆会议</a:t>
                      </a:r>
                      <a:endParaRPr lang="en-US" altLang="en-US" sz="2800" b="1">
                        <a:latin typeface="方正书宋_GBK" panose="03000509000000000000" charset="-122"/>
                        <a:ea typeface="方正书宋_GBK" panose="03000509000000000000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制宪会议</a:t>
                      </a:r>
                      <a:endParaRPr lang="en-US" altLang="en-US" sz="2800" b="1">
                        <a:latin typeface="方正书宋_GBK" panose="03000509000000000000" charset="-122"/>
                        <a:ea typeface="方正书宋_GBK" panose="03000509000000000000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0170">
                <a:tc>
                  <a:txBody>
                    <a:bodyPr/>
                    <a:lstStyle/>
                    <a:p>
                      <a:pPr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 核心内容</a:t>
                      </a:r>
                      <a:endParaRPr lang="en-US" altLang="en-US" sz="2800" b="1">
                        <a:latin typeface="方正书宋_GBK" panose="03000509000000000000" charset="-122"/>
                        <a:ea typeface="方正书宋_GBK" panose="03000509000000000000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        宣告 北 美 </a:t>
                      </a:r>
                      <a:r>
                        <a:rPr lang="en-US" sz="2800" b="1">
                          <a:latin typeface="EU-BZ" panose="03000509000000000000" charset="-122"/>
                          <a:ea typeface="EU-BZ" panose="03000509000000000000" charset="-122"/>
                          <a:cs typeface="EU-BZ" panose="03000509000000000000" charset="-122"/>
                        </a:rPr>
                        <a:t>１３ </a:t>
                      </a: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个殖民地脱离英国而独立</a:t>
                      </a:r>
                      <a:endParaRPr lang="en-US" altLang="en-US" sz="2800" b="1">
                        <a:latin typeface="方正书宋_GBK" panose="03000509000000000000" charset="-122"/>
                        <a:ea typeface="方正书宋_GBK" panose="03000509000000000000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       美国是联邦制共和国</a:t>
                      </a:r>
                      <a:r>
                        <a:rPr lang="en-US" sz="2800" b="1">
                          <a:latin typeface="EU-BZ" panose="03000509000000000000" charset="-122"/>
                          <a:ea typeface="EU-BZ" panose="03000509000000000000" charset="-122"/>
                          <a:cs typeface="EU-BZ" panose="03000509000000000000" charset="-122"/>
                        </a:rPr>
                        <a:t>，</a:t>
                      </a: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行政</a:t>
                      </a:r>
                      <a:r>
                        <a:rPr lang="zh-CN" alt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、</a:t>
                      </a: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立法</a:t>
                      </a:r>
                      <a:r>
                        <a:rPr lang="zh-CN" alt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、</a:t>
                      </a: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司法三权分立</a:t>
                      </a:r>
                      <a:r>
                        <a:rPr lang="zh-CN" alt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、</a:t>
                      </a: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相互制衡</a:t>
                      </a:r>
                      <a:r>
                        <a:rPr lang="en-US" sz="2800" b="1">
                          <a:latin typeface="EU-BZ" panose="03000509000000000000" charset="-122"/>
                          <a:ea typeface="EU-BZ" panose="03000509000000000000" charset="-122"/>
                          <a:cs typeface="EU-BZ" panose="03000509000000000000" charset="-122"/>
                        </a:rPr>
                        <a:t>，</a:t>
                      </a: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总统和议员由选举产生</a:t>
                      </a:r>
                      <a:r>
                        <a:rPr lang="zh-CN" alt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。</a:t>
                      </a: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7595"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 意义</a:t>
                      </a:r>
                      <a:endParaRPr lang="en-US" altLang="en-US" sz="2800" b="1">
                        <a:latin typeface="方正书宋_GBK" panose="03000509000000000000" charset="-122"/>
                        <a:ea typeface="方正书宋_GBK" panose="03000509000000000000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 宣告美国诞生</a:t>
                      </a:r>
                      <a:endParaRPr lang="en-US" altLang="en-US" sz="2800" b="1">
                        <a:latin typeface="方正书宋_GBK" panose="03000509000000000000" charset="-122"/>
                        <a:ea typeface="方正书宋_GBK" panose="03000509000000000000" charset="-122"/>
                        <a:cs typeface="方正书宋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800"/>
                        </a:spcBef>
                        <a:buNone/>
                      </a:pP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       肯定了资产阶级民主共和政体</a:t>
                      </a:r>
                      <a:r>
                        <a:rPr lang="en-US" sz="2800" b="1">
                          <a:latin typeface="EU-BZ" panose="03000509000000000000" charset="-122"/>
                          <a:ea typeface="EU-BZ" panose="03000509000000000000" charset="-122"/>
                          <a:cs typeface="EU-BZ" panose="03000509000000000000" charset="-122"/>
                        </a:rPr>
                        <a:t>，</a:t>
                      </a:r>
                      <a:r>
                        <a:rPr 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是世界上第一部资产阶级成文宪法</a:t>
                      </a:r>
                      <a:r>
                        <a:rPr lang="zh-CN" altLang="en-US" sz="2800" b="1">
                          <a:latin typeface="方正书宋_GBK" panose="03000509000000000000" charset="-122"/>
                          <a:ea typeface="方正书宋_GBK" panose="03000509000000000000" charset="-122"/>
                          <a:cs typeface="方正书宋_GBK" panose="03000509000000000000" charset="-122"/>
                        </a:rPr>
                        <a:t>。</a:t>
                      </a: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 bwMode="auto">
          <a:xfrm>
            <a:off x="457200" y="1319213"/>
            <a:ext cx="10507663" cy="3278187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b="1" smtClean="0">
                <a:solidFill>
                  <a:srgbClr val="0000FF"/>
                </a:solidFill>
                <a:ea typeface="宋体" charset="-122"/>
              </a:rPr>
              <a:t>       </a:t>
            </a:r>
            <a:r>
              <a:rPr lang="zh-CN" altLang="en-US" b="1" smtClean="0">
                <a:solidFill>
                  <a:srgbClr val="0000FF"/>
                </a:solidFill>
                <a:ea typeface="宋体" charset="-122"/>
              </a:rPr>
              <a:t>《独立宣言》是美国独立战争期间颁布的重要文件，除宣告北美</a:t>
            </a:r>
            <a:r>
              <a:rPr lang="en-US" altLang="zh-CN" b="1" smtClean="0">
                <a:solidFill>
                  <a:srgbClr val="0000FF"/>
                </a:solidFill>
                <a:ea typeface="宋体" charset="-122"/>
              </a:rPr>
              <a:t>13</a:t>
            </a:r>
            <a:r>
              <a:rPr lang="zh-CN" altLang="en-US" b="1" smtClean="0">
                <a:solidFill>
                  <a:srgbClr val="0000FF"/>
                </a:solidFill>
                <a:ea typeface="宋体" charset="-122"/>
              </a:rPr>
              <a:t>个殖民地脱离英国而独立外，还有哪些内容? 你怎样评价它? 在当时的历史条件下，有哪些进步意义?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内容占位符 2"/>
          <p:cNvSpPr>
            <a:spLocks noGrp="1"/>
          </p:cNvSpPr>
          <p:nvPr>
            <p:ph idx="1"/>
          </p:nvPr>
        </p:nvSpPr>
        <p:spPr bwMode="auto">
          <a:xfrm>
            <a:off x="463550" y="698500"/>
            <a:ext cx="11266488" cy="452755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ea typeface="宋体" charset="-122"/>
              </a:rPr>
              <a:t>          </a:t>
            </a:r>
            <a:r>
              <a:rPr lang="zh-CN" altLang="en-US" sz="3200" b="1" smtClean="0">
                <a:ea typeface="宋体" charset="-122"/>
              </a:rPr>
              <a:t>宣布人人生而平等，享有生命权、自由权和追求幸福的权利。</a:t>
            </a:r>
            <a:endParaRPr lang="zh-CN" altLang="en-US" sz="3200" b="1" smtClean="0">
              <a:ea typeface="宋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ea typeface="宋体" charset="-122"/>
              </a:rPr>
              <a:t>         《独立宣言》是第一个以国家名义明确表述资产阶级政治要求的纲领性文献，被称为“第一个人权宣言”。</a:t>
            </a:r>
            <a:endParaRPr lang="zh-CN" altLang="en-US" sz="3200" b="1" smtClean="0">
              <a:ea typeface="宋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ea typeface="宋体" charset="-122"/>
              </a:rPr>
              <a:t>         《独立宣言》反映了殖民地人民摆脱压迫的要求，包含了资产阶级追求平等、自由、幸福的进步主张，这 在当时来说都是进步的，但是黑人和印第安人却无法享有这种平等和自由，直到现在，种族歧视现象仍然存在， 这也是它的局限性。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10221913" cy="3602037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ea typeface="宋体" charset="-122"/>
                <a:sym typeface="+mn-ea"/>
              </a:rPr>
              <a:t>       </a:t>
            </a:r>
            <a:r>
              <a:rPr lang="zh-CN" altLang="en-US" sz="2800" b="1" smtClean="0">
                <a:ea typeface="宋体" charset="-122"/>
                <a:sym typeface="+mn-ea"/>
              </a:rPr>
              <a:t>北美独立战争胜利后，美国建立了大资产阶级和种植园主的联合政权。但战后阶级矛盾异常尖锐。 资产阶级与种植园主决心建立一个强有力的中央政权，以便保护统治阶级的利益。 于是，</a:t>
            </a:r>
            <a:r>
              <a:rPr lang="en-US" altLang="zh-CN" sz="2800" b="1" smtClean="0">
                <a:ea typeface="宋体" charset="-122"/>
                <a:sym typeface="+mn-ea"/>
              </a:rPr>
              <a:t>1787</a:t>
            </a:r>
            <a:r>
              <a:rPr lang="zh-CN" altLang="en-US" sz="2800" b="1" smtClean="0">
                <a:ea typeface="宋体" charset="-122"/>
                <a:sym typeface="+mn-ea"/>
              </a:rPr>
              <a:t> 年５月以华盛顿为首的大资产阶级和种植园主共</a:t>
            </a:r>
            <a:r>
              <a:rPr lang="en-US" altLang="zh-CN" sz="2800" b="1" smtClean="0">
                <a:ea typeface="宋体" charset="-122"/>
                <a:sym typeface="+mn-ea"/>
              </a:rPr>
              <a:t>55</a:t>
            </a:r>
            <a:r>
              <a:rPr lang="zh-CN" altLang="en-US" sz="2800" b="1" smtClean="0">
                <a:ea typeface="宋体" charset="-122"/>
                <a:sym typeface="+mn-ea"/>
              </a:rPr>
              <a:t>名代表，在费城召开了制宪会议。经过近</a:t>
            </a:r>
            <a:r>
              <a:rPr lang="en-US" altLang="zh-CN" sz="2800" b="1" smtClean="0">
                <a:ea typeface="宋体" charset="-122"/>
                <a:sym typeface="+mn-ea"/>
              </a:rPr>
              <a:t>4</a:t>
            </a:r>
            <a:r>
              <a:rPr lang="zh-CN" altLang="en-US" sz="2800" b="1" smtClean="0">
                <a:ea typeface="宋体" charset="-122"/>
                <a:sym typeface="+mn-ea"/>
              </a:rPr>
              <a:t>个月的讨论，通过了宪法草案——</a:t>
            </a:r>
            <a:r>
              <a:rPr lang="en-US" altLang="zh-CN" sz="2800" b="1" smtClean="0">
                <a:ea typeface="宋体" charset="-122"/>
                <a:sym typeface="+mn-ea"/>
              </a:rPr>
              <a:t>1787</a:t>
            </a:r>
            <a:r>
              <a:rPr lang="zh-CN" altLang="en-US" sz="2800" b="1" smtClean="0">
                <a:ea typeface="宋体" charset="-122"/>
                <a:sym typeface="+mn-ea"/>
              </a:rPr>
              <a:t>年宪法。</a:t>
            </a:r>
            <a:br>
              <a:rPr lang="zh-CN" altLang="en-US" sz="2800" b="1" smtClean="0">
                <a:ea typeface="宋体" charset="-122"/>
                <a:sym typeface="+mn-ea"/>
              </a:rPr>
            </a:br>
            <a:r>
              <a:rPr lang="zh-CN" altLang="en-US" sz="2800" b="1" smtClean="0">
                <a:ea typeface="宋体" charset="-122"/>
                <a:sym typeface="+mn-ea"/>
              </a:rPr>
              <a:t>       </a:t>
            </a:r>
            <a:r>
              <a:rPr lang="zh-CN" altLang="en-US" sz="2800" b="1" smtClean="0">
                <a:solidFill>
                  <a:srgbClr val="0000FF"/>
                </a:solidFill>
                <a:ea typeface="宋体" charset="-122"/>
                <a:sym typeface="+mn-ea"/>
              </a:rPr>
              <a:t>这部宪法的内容是什么?</a:t>
            </a:r>
            <a:br>
              <a:rPr lang="zh-CN" altLang="en-US" sz="2800" b="1" smtClean="0">
                <a:solidFill>
                  <a:srgbClr val="0000FF"/>
                </a:solidFill>
                <a:ea typeface="宋体" charset="-122"/>
              </a:rPr>
            </a:br>
            <a:endParaRPr lang="zh-CN" altLang="en-US" sz="2800" b="1" smtClean="0">
              <a:solidFill>
                <a:srgbClr val="0000FF"/>
              </a:solidFill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268288" y="3876675"/>
            <a:ext cx="10410825" cy="2249488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40000"/>
              </a:lnSpc>
            </a:pPr>
            <a:endParaRPr lang="zh-CN" altLang="en-US" sz="3200" b="1" smtClean="0">
              <a:ea typeface="宋体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 smtClean="0">
                <a:ea typeface="宋体" charset="-122"/>
              </a:rPr>
              <a:t>        确立美国是联邦制共和国，联邦政府与地方政府分享权力；宪法还确定了三权分立原则及人民主权原则。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>
                <a:ea typeface="宋体" charset="-122"/>
              </a:rPr>
              <a:t>美国三权分立示意图</a:t>
            </a:r>
          </a:p>
        </p:txBody>
      </p:sp>
      <p:pic>
        <p:nvPicPr>
          <p:cNvPr id="41986" name="image84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54138" y="984250"/>
            <a:ext cx="9485312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624013"/>
            <a:ext cx="10601325" cy="4525962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ea typeface="宋体" charset="-122"/>
              </a:rPr>
              <a:t>          1787</a:t>
            </a:r>
            <a:r>
              <a:rPr lang="zh-CN" altLang="en-US" sz="3600" b="1" smtClean="0">
                <a:ea typeface="宋体" charset="-122"/>
              </a:rPr>
              <a:t>年宪法，把国家的权力分为立法、司法和行政三部分，分别由国会、最高法院和总统负责掌管。 这三种权力相互制衡，保证了资产阶级民主。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96850" y="461963"/>
            <a:ext cx="11312525" cy="4525962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ea typeface="宋体" charset="-122"/>
              </a:rPr>
              <a:t>          1787</a:t>
            </a:r>
            <a:r>
              <a:rPr lang="zh-CN" altLang="en-US" sz="3200" b="1" smtClean="0">
                <a:ea typeface="宋体" charset="-122"/>
              </a:rPr>
              <a:t>年合众国制宪会议通过联邦宪法草案后，提交各州制宪会议批准。 但当时各州对选民资格都有极严格的限制。 首先，妇女没有选举权；其次，黑人奴隶没有选举权，他们几乎未被当人看待，谈何人权、选举权?  再次，</a:t>
            </a:r>
            <a:r>
              <a:rPr lang="en-US" altLang="zh-CN" sz="3200" b="1" smtClean="0">
                <a:ea typeface="宋体" charset="-122"/>
              </a:rPr>
              <a:t>21</a:t>
            </a:r>
            <a:r>
              <a:rPr lang="zh-CN" altLang="en-US" sz="3200" b="1" smtClean="0">
                <a:ea typeface="宋体" charset="-122"/>
              </a:rPr>
              <a:t>岁以下的青少年没有选举权；最后只剩下白人成年男子，但也有财产资格、纳税多少的限制。</a:t>
            </a:r>
            <a: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  <a:t>《独立宣言》中宣称“一切人生来就是平等的”，为什么</a:t>
            </a:r>
            <a:r>
              <a:rPr lang="en-US" altLang="zh-CN" sz="3200" b="1" smtClean="0">
                <a:solidFill>
                  <a:srgbClr val="0000FF"/>
                </a:solidFill>
                <a:ea typeface="宋体" charset="-122"/>
              </a:rPr>
              <a:t>1787</a:t>
            </a:r>
            <a: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  <a:t>年宪法中对选举人有“资格”规定?  如何评价</a:t>
            </a:r>
            <a:r>
              <a:rPr lang="en-US" altLang="zh-CN" sz="3200" b="1" smtClean="0">
                <a:solidFill>
                  <a:srgbClr val="0000FF"/>
                </a:solidFill>
                <a:ea typeface="宋体" charset="-122"/>
              </a:rPr>
              <a:t>1787</a:t>
            </a:r>
            <a: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  <a:t>年宪法?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内容占位符 2"/>
          <p:cNvSpPr>
            <a:spLocks noGrp="1"/>
          </p:cNvSpPr>
          <p:nvPr>
            <p:ph idx="1"/>
          </p:nvPr>
        </p:nvSpPr>
        <p:spPr bwMode="auto">
          <a:xfrm>
            <a:off x="409575" y="603250"/>
            <a:ext cx="10720388" cy="452755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ea typeface="宋体" charset="-122"/>
              </a:rPr>
              <a:t>           </a:t>
            </a:r>
            <a:r>
              <a:rPr lang="zh-CN" altLang="en-US" sz="3200" b="1" smtClean="0">
                <a:ea typeface="宋体" charset="-122"/>
              </a:rPr>
              <a:t>这部宪法是资产阶级最早的一部成文法，在当时的历史条件下，是一部进步文献。它确立了资产阶级民主原则和资产阶级共和政体，这与殖民地时期英国的殖民统治相比较是一个巨大的进步，对欧洲各国正在进行的反封建专制的革命来说，则是一面斗争的旗帜。 维护资产阶级利益是这部宪法的本质所在。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 bwMode="auto">
          <a:xfrm>
            <a:off x="647700" y="1343025"/>
            <a:ext cx="10198100" cy="35861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50000"/>
              </a:lnSpc>
            </a:pPr>
            <a:r>
              <a:rPr lang="en-US" altLang="zh-CN" sz="3200" b="1" smtClean="0">
                <a:ea typeface="宋体" charset="-122"/>
              </a:rPr>
              <a:t>       </a:t>
            </a:r>
            <a:r>
              <a:rPr lang="zh-CN" altLang="en-US" sz="3200" b="1" smtClean="0">
                <a:ea typeface="宋体" charset="-122"/>
              </a:rPr>
              <a:t>根据</a:t>
            </a:r>
            <a:r>
              <a:rPr lang="en-US" altLang="zh-CN" sz="3200" b="1" smtClean="0">
                <a:ea typeface="宋体" charset="-122"/>
              </a:rPr>
              <a:t>1787</a:t>
            </a:r>
            <a:r>
              <a:rPr lang="zh-CN" altLang="en-US" sz="3200" b="1" smtClean="0">
                <a:ea typeface="宋体" charset="-122"/>
              </a:rPr>
              <a:t>年宪法，美国进行了历史上第一次大选，</a:t>
            </a:r>
            <a:r>
              <a:rPr lang="zh-CN" altLang="en-US" sz="3200" b="1" smtClean="0">
                <a:solidFill>
                  <a:srgbClr val="FF0000"/>
                </a:solidFill>
                <a:ea typeface="宋体" charset="-122"/>
              </a:rPr>
              <a:t>华盛顿</a:t>
            </a:r>
            <a:r>
              <a:rPr lang="zh-CN" altLang="en-US" sz="3200" b="1" smtClean="0">
                <a:ea typeface="宋体" charset="-122"/>
              </a:rPr>
              <a:t>在纽约宣誓就职，第 一届联邦政府成立。</a:t>
            </a:r>
            <a:r>
              <a:rPr lang="en-US" altLang="zh-CN" sz="3200" b="1" smtClean="0">
                <a:ea typeface="宋体" charset="-122"/>
              </a:rPr>
              <a:t>200</a:t>
            </a:r>
            <a:r>
              <a:rPr lang="zh-CN" altLang="en-US" sz="3200" b="1" smtClean="0">
                <a:ea typeface="宋体" charset="-122"/>
              </a:rPr>
              <a:t>多年来，华盛顿在美国人民的心目中享有崇高的威望，被誉为“国父”。 今天美国的首都华盛顿就是以他的名字命名的。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1"/>
          <p:cNvGrpSpPr/>
          <p:nvPr/>
        </p:nvGrpSpPr>
        <p:grpSpPr bwMode="auto">
          <a:xfrm>
            <a:off x="257175" y="271463"/>
            <a:ext cx="1989138" cy="536575"/>
            <a:chOff x="405" y="428"/>
            <a:chExt cx="3132" cy="844"/>
          </a:xfrm>
        </p:grpSpPr>
        <p:pic>
          <p:nvPicPr>
            <p:cNvPr id="2867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77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pic>
        <p:nvPicPr>
          <p:cNvPr id="28674" name="image8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125" y="1190625"/>
            <a:ext cx="6734175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" name="文本框 100"/>
          <p:cNvSpPr txBox="1"/>
          <p:nvPr/>
        </p:nvSpPr>
        <p:spPr>
          <a:xfrm>
            <a:off x="7353300" y="977900"/>
            <a:ext cx="4676775" cy="5507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5273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3200" b="1">
                <a:solidFill>
                  <a:schemeClr val="tx1"/>
                </a:solidFill>
                <a:ea typeface="方正书宋_GBK" pitchFamily="65" charset="-122"/>
              </a:rPr>
              <a:t>     </a:t>
            </a:r>
            <a:r>
              <a:rPr lang="zh-CN" sz="3200" b="1">
                <a:solidFill>
                  <a:schemeClr val="tx1"/>
                </a:solidFill>
                <a:ea typeface="方正书宋_GBK" pitchFamily="65" charset="-122"/>
              </a:rPr>
              <a:t>自由女神像</a:t>
            </a:r>
            <a:r>
              <a:rPr lang="en-US" altLang="zh-CN" sz="3200" b="1">
                <a:solidFill>
                  <a:schemeClr val="tx1"/>
                </a:solidFill>
                <a:ea typeface="方正书宋_GBK" pitchFamily="65" charset="-122"/>
              </a:rPr>
              <a:t>——</a:t>
            </a:r>
            <a:r>
              <a:rPr lang="zh-CN" sz="3200" b="1">
                <a:solidFill>
                  <a:schemeClr val="tx1"/>
                </a:solidFill>
                <a:ea typeface="方正书宋_GBK" pitchFamily="65" charset="-122"/>
              </a:rPr>
              <a:t>这是法国于</a:t>
            </a:r>
            <a:r>
              <a:rPr lang="en-US" altLang="zh-CN" sz="3200" b="1">
                <a:solidFill>
                  <a:schemeClr val="tx1"/>
                </a:solidFill>
                <a:ea typeface="方正书宋_GBK" pitchFamily="65" charset="-122"/>
              </a:rPr>
              <a:t>1876</a:t>
            </a:r>
            <a:r>
              <a:rPr lang="zh-CN" sz="3200" b="1">
                <a:solidFill>
                  <a:schemeClr val="tx1"/>
                </a:solidFill>
                <a:ea typeface="方正书宋_GBK" pitchFamily="65" charset="-122"/>
              </a:rPr>
              <a:t>年为纪念美</a:t>
            </a:r>
            <a:endParaRPr lang="zh-CN" sz="3200" b="1">
              <a:solidFill>
                <a:schemeClr val="tx1"/>
              </a:solidFill>
              <a:ea typeface="方正书宋_GBK" pitchFamily="65" charset="-122"/>
            </a:endParaRPr>
          </a:p>
          <a:p>
            <a:pPr indent="25273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sz="3200" b="1">
                <a:solidFill>
                  <a:schemeClr val="tx1"/>
                </a:solidFill>
                <a:ea typeface="方正书宋_GBK" pitchFamily="65" charset="-122"/>
              </a:rPr>
              <a:t>国独立战争期间的美法联盟赠送给美国的礼物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  <a:ea typeface="方正书宋_GBK" pitchFamily="65" charset="-122"/>
              </a:rPr>
              <a:t>。</a:t>
            </a:r>
            <a:r>
              <a:rPr lang="en-US" altLang="zh-CN" sz="3200" b="1">
                <a:solidFill>
                  <a:schemeClr val="tx1"/>
                </a:solidFill>
                <a:latin typeface="EU-BZ" pitchFamily="65" charset="-122"/>
                <a:ea typeface="方正书宋_GBK" pitchFamily="65" charset="-122"/>
              </a:rPr>
              <a:t>1886</a:t>
            </a:r>
            <a:r>
              <a:rPr lang="zh-CN" sz="3200" b="1">
                <a:solidFill>
                  <a:schemeClr val="tx1"/>
                </a:solidFill>
                <a:ea typeface="方正书宋_GBK" pitchFamily="65" charset="-122"/>
              </a:rPr>
              <a:t>年</a:t>
            </a:r>
            <a:r>
              <a:rPr lang="en-US" altLang="zh-CN" sz="3200" b="1">
                <a:solidFill>
                  <a:schemeClr val="tx1"/>
                </a:solidFill>
                <a:ea typeface="方正书宋_GBK" pitchFamily="65" charset="-122"/>
              </a:rPr>
              <a:t>10</a:t>
            </a:r>
            <a:r>
              <a:rPr lang="zh-CN" sz="3200" b="1">
                <a:solidFill>
                  <a:schemeClr val="tx1"/>
                </a:solidFill>
                <a:ea typeface="方正书宋_GBK" pitchFamily="65" charset="-122"/>
              </a:rPr>
              <a:t>月</a:t>
            </a:r>
            <a:r>
              <a:rPr lang="en-US" altLang="zh-CN" sz="3200" b="1">
                <a:solidFill>
                  <a:schemeClr val="tx1"/>
                </a:solidFill>
                <a:ea typeface="方正书宋_GBK" pitchFamily="65" charset="-122"/>
              </a:rPr>
              <a:t>28</a:t>
            </a:r>
            <a:r>
              <a:rPr lang="zh-CN" sz="3200" b="1">
                <a:solidFill>
                  <a:schemeClr val="tx1"/>
                </a:solidFill>
                <a:ea typeface="方正书宋_GBK" pitchFamily="65" charset="-122"/>
              </a:rPr>
              <a:t>日铜像落成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  <a:ea typeface="方正书宋_GBK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  <a:ea typeface="方正书宋_GBK" pitchFamily="65" charset="-122"/>
              </a:rPr>
              <a:t>它承载了一个伟大国家诞生的故事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  <a:ea typeface="方正书宋_GBK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  <a:ea typeface="方正书宋_GBK" pitchFamily="65" charset="-122"/>
              </a:rPr>
              <a:t>那就是美国的独立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  <a:ea typeface="方正书宋_GBK" pitchFamily="65" charset="-122"/>
              </a:rPr>
              <a:t>。 </a:t>
            </a:r>
            <a:r>
              <a:rPr lang="zh-CN" sz="3200" b="1">
                <a:solidFill>
                  <a:schemeClr val="tx1"/>
                </a:solidFill>
                <a:ea typeface="方正书宋_GBK" pitchFamily="65" charset="-122"/>
              </a:rPr>
              <a:t>我们今天就一起来听听这个伟大国家诞生的故事吧</a:t>
            </a:r>
            <a:r>
              <a:rPr lang="en-US" altLang="zh-CN" sz="3200" b="1">
                <a:solidFill>
                  <a:schemeClr val="tx1"/>
                </a:solidFill>
                <a:latin typeface="EU-BZ" pitchFamily="65" charset="-122"/>
                <a:ea typeface="方正书宋_GBK" pitchFamily="65" charset="-122"/>
              </a:rPr>
              <a:t>!</a:t>
            </a:r>
            <a:endParaRPr lang="en-US" altLang="zh-CN" sz="3200" b="1">
              <a:solidFill>
                <a:schemeClr val="tx1"/>
              </a:solidFill>
              <a:latin typeface="EU-BZ" pitchFamily="65" charset="-122"/>
              <a:ea typeface="方正书宋_GBK" pitchFamily="65" charset="-122"/>
            </a:endParaRPr>
          </a:p>
          <a:p>
            <a:pPr indent="25273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3200" b="1">
                <a:solidFill>
                  <a:schemeClr val="tx1"/>
                </a:solidFill>
                <a:latin typeface="EU-BZ" pitchFamily="65" charset="-122"/>
                <a:ea typeface="方正书宋_GBK" pitchFamily="65" charset="-122"/>
              </a:rPr>
              <a:t> </a:t>
            </a:r>
            <a:endParaRPr lang="en-US" altLang="en-US" sz="3200" b="1">
              <a:solidFill>
                <a:schemeClr val="tx1"/>
              </a:solidFill>
              <a:latin typeface="EU-BZ" pitchFamily="65" charset="-122"/>
              <a:ea typeface="方正书宋_GBK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6"/>
          <p:cNvSpPr>
            <a:spLocks noChangeArrowheads="1"/>
          </p:cNvSpPr>
          <p:nvPr/>
        </p:nvSpPr>
        <p:spPr bwMode="auto">
          <a:xfrm>
            <a:off x="4067175" y="1479550"/>
            <a:ext cx="6696075" cy="286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lnSpc>
                <a:spcPct val="150000"/>
              </a:lnSpc>
              <a:spcBef>
                <a:spcPct val="50000"/>
              </a:spcBef>
              <a:buFont typeface="Arial" charset="0"/>
              <a:buNone/>
            </a:pPr>
            <a:r>
              <a:rPr lang="en-US" altLang="zh-CN" sz="4800" b="1">
                <a:solidFill>
                  <a:schemeClr val="tx1"/>
                </a:solidFill>
                <a:latin typeface="Times New Roman" pitchFamily="18" charset="0"/>
              </a:rPr>
              <a:t>    </a:t>
            </a:r>
            <a:r>
              <a:rPr lang="en-US" altLang="zh-CN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战争时期的第一人，和平时期的第一人，他的同胞心目中的第一人。”</a:t>
            </a:r>
          </a:p>
        </p:txBody>
      </p:sp>
      <p:pic>
        <p:nvPicPr>
          <p:cNvPr id="47106" name="图片 1" descr="t01fa9e29073f279bdd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463" y="1177925"/>
            <a:ext cx="31496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847725" y="1730375"/>
            <a:ext cx="10841038" cy="4616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charset="-122"/>
              </a:rPr>
              <a:t>“一进”：就任大陆军总司令，取得独立战争的胜利。</a:t>
            </a:r>
            <a:endParaRPr lang="zh-CN" altLang="en-US" sz="2800" b="1">
              <a:solidFill>
                <a:schemeClr val="tx1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charset="-122"/>
              </a:rPr>
              <a:t>“一退”：拒绝当国王，避免封建君主专制在美国确立。</a:t>
            </a:r>
            <a:endParaRPr lang="zh-CN" altLang="en-US" sz="2800" b="1">
              <a:solidFill>
                <a:schemeClr val="tx1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charset="-122"/>
              </a:rPr>
              <a:t>“二进”：主持制定</a:t>
            </a:r>
            <a:r>
              <a:rPr lang="en-US" altLang="zh-CN" sz="2800" b="1">
                <a:solidFill>
                  <a:schemeClr val="tx1"/>
                </a:solidFill>
                <a:latin typeface="宋体" charset="-122"/>
              </a:rPr>
              <a:t>1787</a:t>
            </a:r>
            <a:r>
              <a:rPr lang="zh-CN" altLang="en-US" sz="2800" b="1">
                <a:solidFill>
                  <a:schemeClr val="tx1"/>
                </a:solidFill>
                <a:latin typeface="宋体" charset="-122"/>
              </a:rPr>
              <a:t>年宪法，确立了美国民主政治。</a:t>
            </a:r>
            <a:endParaRPr lang="zh-CN" altLang="en-US" sz="2800" b="1">
              <a:solidFill>
                <a:schemeClr val="tx1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charset="-122"/>
              </a:rPr>
              <a:t>“二退”：</a:t>
            </a:r>
            <a:r>
              <a:rPr lang="en-US" altLang="zh-CN" sz="2800" b="1">
                <a:solidFill>
                  <a:schemeClr val="tx1"/>
                </a:solidFill>
                <a:latin typeface="宋体" charset="-122"/>
              </a:rPr>
              <a:t>1788</a:t>
            </a:r>
            <a:r>
              <a:rPr lang="zh-CN" altLang="en-US" sz="2800" b="1">
                <a:solidFill>
                  <a:schemeClr val="tx1"/>
                </a:solidFill>
                <a:latin typeface="宋体" charset="-122"/>
              </a:rPr>
              <a:t>年夏，宪法通过，华盛顿再次踏上归程。</a:t>
            </a:r>
            <a:endParaRPr lang="zh-CN" altLang="en-US" sz="2800" b="1">
              <a:solidFill>
                <a:schemeClr val="tx1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charset="-122"/>
              </a:rPr>
              <a:t>“三进”：就任总统，维护和完善了国家民主政治制度。</a:t>
            </a:r>
            <a:endParaRPr lang="zh-CN" altLang="en-US" sz="2800" b="1">
              <a:solidFill>
                <a:schemeClr val="tx1"/>
              </a:solidFill>
              <a:latin typeface="宋体" charset="-122"/>
            </a:endParaRPr>
          </a:p>
          <a:p>
            <a:pPr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charset="-122"/>
              </a:rPr>
              <a:t>“三退”：</a:t>
            </a:r>
            <a:r>
              <a:rPr lang="en-US" altLang="zh-CN" sz="2800" b="1">
                <a:solidFill>
                  <a:schemeClr val="tx1"/>
                </a:solidFill>
                <a:latin typeface="宋体" charset="-122"/>
              </a:rPr>
              <a:t>1796</a:t>
            </a:r>
            <a:r>
              <a:rPr lang="zh-CN" altLang="en-US" sz="2800" b="1">
                <a:solidFill>
                  <a:schemeClr val="tx1"/>
                </a:solidFill>
                <a:latin typeface="宋体" charset="-122"/>
              </a:rPr>
              <a:t>年急流勇退，开创了美国总统连任不得超过两届的先例，对美国民主建设产生了深远影响。 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678363" y="1084263"/>
            <a:ext cx="2159000" cy="646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三进三退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73063" y="206375"/>
            <a:ext cx="3457575" cy="64611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美国总统华盛顿</a:t>
            </a:r>
            <a:endParaRPr lang="zh-CN" altLang="en-US" sz="36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uild="p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5" descr="9787801058928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565400"/>
            <a:ext cx="2066925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636588" y="669925"/>
            <a:ext cx="1439862" cy="64452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评 价</a:t>
            </a:r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zh-CN" altLang="en-US" sz="36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155" name="文本框 100"/>
          <p:cNvSpPr txBox="1">
            <a:spLocks noChangeArrowheads="1"/>
          </p:cNvSpPr>
          <p:nvPr/>
        </p:nvSpPr>
        <p:spPr bwMode="auto">
          <a:xfrm>
            <a:off x="2774950" y="1168400"/>
            <a:ext cx="8162925" cy="4522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zh-CN" sz="3200" b="1">
                <a:solidFill>
                  <a:schemeClr val="tx1"/>
                </a:solidFill>
              </a:rPr>
              <a:t>取得了独立战争的胜利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；</a:t>
            </a:r>
            <a:endParaRPr lang="en-US" sz="3200" b="1">
              <a:solidFill>
                <a:schemeClr val="tx1"/>
              </a:solidFill>
              <a:latin typeface="EU-BZ" pitchFamily="65" charset="-122"/>
            </a:endParaRPr>
          </a:p>
          <a:p>
            <a:pPr marL="457200" indent="-457200">
              <a:lnSpc>
                <a:spcPct val="150000"/>
              </a:lnSpc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zh-CN" sz="3200" b="1">
                <a:solidFill>
                  <a:schemeClr val="tx1"/>
                </a:solidFill>
              </a:rPr>
              <a:t>参与制定了</a:t>
            </a:r>
            <a:r>
              <a:rPr lang="en-US" altLang="zh-CN" sz="3200" b="1">
                <a:solidFill>
                  <a:schemeClr val="tx1"/>
                </a:solidFill>
              </a:rPr>
              <a:t>1787</a:t>
            </a:r>
            <a:r>
              <a:rPr lang="zh-CN" sz="3200" b="1">
                <a:solidFill>
                  <a:schemeClr val="tx1"/>
                </a:solidFill>
              </a:rPr>
              <a:t>年宪法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确立了比较民主的资产阶级政治体制；</a:t>
            </a:r>
            <a:endParaRPr lang="zh-CN" sz="3200" b="1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zh-CN" sz="3200" b="1">
                <a:solidFill>
                  <a:schemeClr val="tx1"/>
                </a:solidFill>
              </a:rPr>
              <a:t>开创了美国总统连任不得超过两届的先河。</a:t>
            </a:r>
            <a:endParaRPr lang="zh-CN" sz="3200" b="1">
              <a:solidFill>
                <a:schemeClr val="tx1"/>
              </a:solidFill>
            </a:endParaRPr>
          </a:p>
          <a:p>
            <a:pPr marL="457200" indent="-457200">
              <a:lnSpc>
                <a:spcPct val="150000"/>
              </a:lnSpc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zh-CN" sz="3200" b="1">
                <a:solidFill>
                  <a:schemeClr val="tx1"/>
                </a:solidFill>
              </a:rPr>
              <a:t>他是美国历史上伟大的资产阶级政治家、军事家，被美国人民尊称为“国父”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组合 1"/>
          <p:cNvGrpSpPr/>
          <p:nvPr/>
        </p:nvGrpSpPr>
        <p:grpSpPr bwMode="auto">
          <a:xfrm>
            <a:off x="257175" y="271463"/>
            <a:ext cx="1989138" cy="536575"/>
            <a:chOff x="405" y="428"/>
            <a:chExt cx="3133" cy="845"/>
          </a:xfrm>
        </p:grpSpPr>
        <p:pic>
          <p:nvPicPr>
            <p:cNvPr id="50179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180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  <p:sp>
        <p:nvSpPr>
          <p:cNvPr id="50178" name="文本框 100"/>
          <p:cNvSpPr txBox="1">
            <a:spLocks noChangeArrowheads="1"/>
          </p:cNvSpPr>
          <p:nvPr/>
        </p:nvSpPr>
        <p:spPr bwMode="auto">
          <a:xfrm>
            <a:off x="1220788" y="1011238"/>
            <a:ext cx="9752012" cy="5262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3200" b="1">
                <a:solidFill>
                  <a:schemeClr val="tx1"/>
                </a:solidFill>
              </a:rPr>
              <a:t>       18</a:t>
            </a:r>
            <a:r>
              <a:rPr lang="zh-CN" sz="3200" b="1">
                <a:solidFill>
                  <a:schemeClr val="tx1"/>
                </a:solidFill>
              </a:rPr>
              <a:t>世纪后期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获得发展的北美英属殖民地不满英国的殖民统治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爆发了独立战争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。</a:t>
            </a:r>
            <a:r>
              <a:rPr lang="en-US" altLang="zh-CN" sz="3200" b="1">
                <a:solidFill>
                  <a:schemeClr val="tx1"/>
                </a:solidFill>
                <a:latin typeface="EU-BZ" pitchFamily="65" charset="-122"/>
              </a:rPr>
              <a:t>1776</a:t>
            </a:r>
            <a:r>
              <a:rPr lang="zh-CN" sz="3200" b="1">
                <a:solidFill>
                  <a:schemeClr val="tx1"/>
                </a:solidFill>
              </a:rPr>
              <a:t>年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美国颁布</a:t>
            </a:r>
            <a:r>
              <a:rPr lang="en-US" altLang="zh-CN" sz="3200" b="1">
                <a:solidFill>
                  <a:schemeClr val="tx1"/>
                </a:solidFill>
                <a:latin typeface="EU-BZ" pitchFamily="65" charset="-122"/>
              </a:rPr>
              <a:t>《</a:t>
            </a:r>
            <a:r>
              <a:rPr lang="zh-CN" sz="3200" b="1">
                <a:solidFill>
                  <a:schemeClr val="tx1"/>
                </a:solidFill>
              </a:rPr>
              <a:t>独立宣言</a:t>
            </a:r>
            <a:r>
              <a:rPr lang="en-US" altLang="zh-CN" sz="3200" b="1">
                <a:solidFill>
                  <a:schemeClr val="tx1"/>
                </a:solidFill>
                <a:latin typeface="EU-BZ" pitchFamily="65" charset="-122"/>
              </a:rPr>
              <a:t>》</a:t>
            </a:r>
            <a:r>
              <a:rPr lang="zh-CN" sz="3200" b="1">
                <a:solidFill>
                  <a:schemeClr val="tx1"/>
                </a:solidFill>
              </a:rPr>
              <a:t>标志着美国的独立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华盛顿领导的大陆军经过八年奋战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最终于</a:t>
            </a:r>
            <a:r>
              <a:rPr lang="en-US" altLang="zh-CN" sz="3200" b="1">
                <a:solidFill>
                  <a:schemeClr val="tx1"/>
                </a:solidFill>
              </a:rPr>
              <a:t>1783</a:t>
            </a:r>
            <a:r>
              <a:rPr lang="zh-CN" sz="3200" b="1">
                <a:solidFill>
                  <a:schemeClr val="tx1"/>
                </a:solidFill>
              </a:rPr>
              <a:t>年获得真正的独立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。  </a:t>
            </a:r>
            <a:r>
              <a:rPr lang="en-US" altLang="zh-CN" sz="3200" b="1">
                <a:solidFill>
                  <a:schemeClr val="tx1"/>
                </a:solidFill>
                <a:latin typeface="EU-BZ" pitchFamily="65" charset="-122"/>
              </a:rPr>
              <a:t>1787</a:t>
            </a:r>
            <a:r>
              <a:rPr lang="zh-CN" sz="3200" b="1">
                <a:solidFill>
                  <a:schemeClr val="tx1"/>
                </a:solidFill>
              </a:rPr>
              <a:t>年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面对中央政府软弱无力的状况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美国制定了</a:t>
            </a:r>
            <a:r>
              <a:rPr lang="en-US" altLang="zh-CN" sz="3200" b="1">
                <a:solidFill>
                  <a:schemeClr val="tx1"/>
                </a:solidFill>
              </a:rPr>
              <a:t>1787</a:t>
            </a:r>
            <a:r>
              <a:rPr lang="zh-CN" sz="3200" b="1">
                <a:solidFill>
                  <a:schemeClr val="tx1"/>
                </a:solidFill>
              </a:rPr>
              <a:t>年宪法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根据分权制衡的原则建立了一个联邦制共和国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为美国的迅速发展奠定了基础</a:t>
            </a:r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组合 1"/>
          <p:cNvGrpSpPr/>
          <p:nvPr/>
        </p:nvGrpSpPr>
        <p:grpSpPr bwMode="auto">
          <a:xfrm>
            <a:off x="257175" y="271463"/>
            <a:ext cx="1989138" cy="536575"/>
            <a:chOff x="405" y="428"/>
            <a:chExt cx="3133" cy="845"/>
          </a:xfrm>
        </p:grpSpPr>
        <p:pic>
          <p:nvPicPr>
            <p:cNvPr id="51206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07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课文结构</a:t>
              </a:r>
            </a:p>
          </p:txBody>
        </p:sp>
      </p:grpSp>
      <p:sp>
        <p:nvSpPr>
          <p:cNvPr id="51202" name="文本框 100"/>
          <p:cNvSpPr txBox="1">
            <a:spLocks noChangeArrowheads="1"/>
          </p:cNvSpPr>
          <p:nvPr/>
        </p:nvSpPr>
        <p:spPr bwMode="auto">
          <a:xfrm>
            <a:off x="1544638" y="977900"/>
            <a:ext cx="9729787" cy="5775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sz="2800" b="1">
                <a:solidFill>
                  <a:schemeClr val="tx1"/>
                </a:solidFill>
              </a:rPr>
              <a:t>背景</a:t>
            </a:r>
            <a:r>
              <a:rPr lang="en-US" sz="2800" b="1">
                <a:solidFill>
                  <a:schemeClr val="tx1"/>
                </a:solidFill>
                <a:latin typeface="EU-BZ" pitchFamily="65" charset="-122"/>
              </a:rPr>
              <a:t>：</a:t>
            </a:r>
            <a:r>
              <a:rPr lang="zh-CN" sz="2800" b="1">
                <a:solidFill>
                  <a:schemeClr val="tx1"/>
                </a:solidFill>
              </a:rPr>
              <a:t>英国的殖民统治阻碍了北美经济的发展</a:t>
            </a:r>
            <a:endParaRPr lang="zh-CN" sz="2800" b="1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sz="2800" b="1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          开始：</a:t>
            </a:r>
            <a:r>
              <a:rPr lang="en-US" altLang="zh-CN" sz="2800" b="1">
                <a:solidFill>
                  <a:schemeClr val="tx1"/>
                </a:solidFill>
              </a:rPr>
              <a:t>1775</a:t>
            </a:r>
            <a:r>
              <a:rPr lang="zh-CN" altLang="en-US" sz="2800" b="1">
                <a:solidFill>
                  <a:schemeClr val="tx1"/>
                </a:solidFill>
              </a:rPr>
              <a:t>年，来克星顿的枪声</a:t>
            </a:r>
            <a:endParaRPr lang="zh-CN" altLang="en-US" sz="2800" b="1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          建军：组建大陆军，任命华盛顿为总司令</a:t>
            </a:r>
            <a:endParaRPr lang="zh-CN" altLang="en-US" sz="2800" b="1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经过   建国：</a:t>
            </a:r>
            <a:r>
              <a:rPr lang="en-US" altLang="zh-CN" sz="2800" b="1">
                <a:solidFill>
                  <a:schemeClr val="tx1"/>
                </a:solidFill>
              </a:rPr>
              <a:t>1776</a:t>
            </a:r>
            <a:r>
              <a:rPr lang="zh-CN" altLang="en-US" sz="2800" b="1">
                <a:solidFill>
                  <a:schemeClr val="tx1"/>
                </a:solidFill>
              </a:rPr>
              <a:t>年７月４日，通过《独立宣言》，美国诞生</a:t>
            </a:r>
            <a:endParaRPr lang="zh-CN" altLang="en-US" sz="2800" b="1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          转折：</a:t>
            </a:r>
            <a:r>
              <a:rPr lang="en-US" altLang="zh-CN" sz="2800" b="1">
                <a:solidFill>
                  <a:schemeClr val="tx1"/>
                </a:solidFill>
              </a:rPr>
              <a:t>1777</a:t>
            </a:r>
            <a:r>
              <a:rPr lang="zh-CN" altLang="en-US" sz="2800" b="1">
                <a:solidFill>
                  <a:schemeClr val="tx1"/>
                </a:solidFill>
              </a:rPr>
              <a:t>年萨拉托加大捷，成为独立战争的转折点</a:t>
            </a:r>
            <a:endParaRPr lang="zh-CN" altLang="en-US" sz="2800" b="1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          独立：</a:t>
            </a:r>
            <a:r>
              <a:rPr lang="en-US" altLang="zh-CN" sz="2800" b="1">
                <a:solidFill>
                  <a:schemeClr val="tx1"/>
                </a:solidFill>
              </a:rPr>
              <a:t>1783</a:t>
            </a:r>
            <a:r>
              <a:rPr lang="zh-CN" altLang="en-US" sz="2800" b="1">
                <a:solidFill>
                  <a:schemeClr val="tx1"/>
                </a:solidFill>
              </a:rPr>
              <a:t>年，英国承认美国独立</a:t>
            </a:r>
            <a:endParaRPr lang="zh-CN" altLang="en-US" sz="2800" b="1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zh-CN" altLang="en-US" sz="2800" b="1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结果：制订</a:t>
            </a:r>
            <a:r>
              <a:rPr lang="en-US" altLang="zh-CN" sz="2800" b="1">
                <a:solidFill>
                  <a:schemeClr val="tx1"/>
                </a:solidFill>
              </a:rPr>
              <a:t>1787</a:t>
            </a:r>
            <a:r>
              <a:rPr lang="zh-CN" altLang="en-US" sz="2800" b="1">
                <a:solidFill>
                  <a:schemeClr val="tx1"/>
                </a:solidFill>
              </a:rPr>
              <a:t>年宪法，确定美国为联邦制国家，三权分立、相互制衡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352675" y="2276475"/>
            <a:ext cx="142875" cy="22320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1470025" y="1122363"/>
            <a:ext cx="74613" cy="496887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588" y="2176463"/>
            <a:ext cx="641350" cy="28606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</a:rPr>
              <a:t>美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pPr algn="ctr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</a:rPr>
              <a:t>国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pPr algn="ctr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</a:rPr>
              <a:t>的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pPr algn="ctr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</a:rPr>
              <a:t>独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pPr algn="ctr" defTabSz="449580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</a:rPr>
              <a:t>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 bwMode="auto">
          <a:xfrm>
            <a:off x="457200" y="1176338"/>
            <a:ext cx="822960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>
                <a:solidFill>
                  <a:srgbClr val="FF0000"/>
                </a:solidFill>
                <a:ea typeface="宋体" charset="-122"/>
              </a:rPr>
              <a:t>一、独立战争的序幕</a:t>
            </a:r>
          </a:p>
        </p:txBody>
      </p:sp>
      <p:grpSp>
        <p:nvGrpSpPr>
          <p:cNvPr id="29698" name="组合 1"/>
          <p:cNvGrpSpPr/>
          <p:nvPr/>
        </p:nvGrpSpPr>
        <p:grpSpPr bwMode="auto">
          <a:xfrm>
            <a:off x="257175" y="271463"/>
            <a:ext cx="1989138" cy="536575"/>
            <a:chOff x="405" y="428"/>
            <a:chExt cx="3133" cy="845"/>
          </a:xfrm>
        </p:grpSpPr>
        <p:pic>
          <p:nvPicPr>
            <p:cNvPr id="2970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42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3" name="文本框 2"/>
            <p:cNvSpPr txBox="1">
              <a:spLocks noChangeArrowheads="1"/>
            </p:cNvSpPr>
            <p:nvPr/>
          </p:nvSpPr>
          <p:spPr bwMode="auto">
            <a:xfrm>
              <a:off x="405" y="428"/>
              <a:ext cx="2700" cy="8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课文讲解</a:t>
              </a:r>
            </a:p>
          </p:txBody>
        </p:sp>
      </p:grpSp>
      <p:pic>
        <p:nvPicPr>
          <p:cNvPr id="29699" name="图片 6145" descr="北美十三个殖民地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46913" y="271463"/>
            <a:ext cx="4062412" cy="5394325"/>
          </a:xfrm>
          <a:noFill/>
          <a:ln>
            <a:miter lim="800000"/>
            <a:headEnd/>
            <a:tailEnd/>
          </a:ln>
        </p:spPr>
      </p:pic>
      <p:sp>
        <p:nvSpPr>
          <p:cNvPr id="29700" name="文本框 6148"/>
          <p:cNvSpPr txBox="1">
            <a:spLocks noChangeArrowheads="1"/>
          </p:cNvSpPr>
          <p:nvPr/>
        </p:nvSpPr>
        <p:spPr bwMode="auto">
          <a:xfrm>
            <a:off x="6983413" y="5978525"/>
            <a:ext cx="4191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北美十三个殖民地</a:t>
            </a:r>
          </a:p>
        </p:txBody>
      </p:sp>
      <p:sp>
        <p:nvSpPr>
          <p:cNvPr id="101" name="文本框 100"/>
          <p:cNvSpPr txBox="1">
            <a:spLocks noChangeArrowheads="1"/>
          </p:cNvSpPr>
          <p:nvPr/>
        </p:nvSpPr>
        <p:spPr bwMode="auto">
          <a:xfrm>
            <a:off x="663575" y="2152650"/>
            <a:ext cx="5765800" cy="2552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3200" b="1">
                <a:solidFill>
                  <a:schemeClr val="tx1"/>
                </a:solidFill>
              </a:rPr>
              <a:t>       </a:t>
            </a:r>
            <a:r>
              <a:rPr lang="zh-CN" sz="3200" b="1">
                <a:solidFill>
                  <a:schemeClr val="tx1"/>
                </a:solidFill>
              </a:rPr>
              <a:t>从</a:t>
            </a:r>
            <a:r>
              <a:rPr lang="en-US" altLang="zh-CN" sz="3200" b="1">
                <a:solidFill>
                  <a:schemeClr val="tx1"/>
                </a:solidFill>
              </a:rPr>
              <a:t>17</a:t>
            </a:r>
            <a:r>
              <a:rPr lang="zh-CN" sz="3200" b="1">
                <a:solidFill>
                  <a:schemeClr val="tx1"/>
                </a:solidFill>
              </a:rPr>
              <a:t>世纪开始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，</a:t>
            </a:r>
            <a:r>
              <a:rPr lang="zh-CN" sz="3200" b="1">
                <a:solidFill>
                  <a:schemeClr val="tx1"/>
                </a:solidFill>
              </a:rPr>
              <a:t>英国先后在北美建立起</a:t>
            </a:r>
            <a:r>
              <a:rPr lang="en-US" altLang="zh-CN" sz="3200" b="1">
                <a:solidFill>
                  <a:schemeClr val="tx1"/>
                </a:solidFill>
              </a:rPr>
              <a:t>13</a:t>
            </a:r>
            <a:r>
              <a:rPr lang="zh-CN" sz="3200" b="1">
                <a:solidFill>
                  <a:schemeClr val="tx1"/>
                </a:solidFill>
              </a:rPr>
              <a:t>个殖民地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。</a:t>
            </a:r>
            <a:r>
              <a:rPr lang="zh-CN" sz="3200" b="1">
                <a:solidFill>
                  <a:schemeClr val="tx1"/>
                </a:solidFill>
              </a:rPr>
              <a:t>他们的辛勤劳动促进了当地农业和工商业的发</a:t>
            </a:r>
            <a:r>
              <a:rPr lang="en-US" sz="3200" b="1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zh-CN" sz="3200" b="1">
                <a:solidFill>
                  <a:schemeClr val="tx1"/>
                </a:solidFill>
              </a:rPr>
              <a:t>展</a:t>
            </a:r>
            <a:r>
              <a:rPr lang="en-US" sz="3200" b="1">
                <a:solidFill>
                  <a:schemeClr val="tx1"/>
                </a:solidFill>
                <a:latin typeface="EU-BZ" pitchFamily="65" charset="-122"/>
              </a:rPr>
              <a:t>。</a:t>
            </a:r>
            <a:r>
              <a:rPr lang="zh-CN" sz="3200" b="1">
                <a:solidFill>
                  <a:schemeClr val="tx1"/>
                </a:solidFill>
              </a:rPr>
              <a:t>但是北美经济的发展却遇到了空前的障碍</a:t>
            </a:r>
            <a:r>
              <a:rPr lang="en-US" altLang="zh-CN" sz="3200" b="1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内容占位符 2"/>
          <p:cNvSpPr>
            <a:spLocks noGrp="1"/>
          </p:cNvSpPr>
          <p:nvPr>
            <p:ph idx="1"/>
          </p:nvPr>
        </p:nvSpPr>
        <p:spPr bwMode="auto">
          <a:xfrm>
            <a:off x="520700" y="1011238"/>
            <a:ext cx="10601325" cy="4525962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史料１   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1660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年的《航海条例》，规定北美殖民地所有的输入和输出商品都要使用英国船只运输，一切物品只能运往英国。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1765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年的《印花税法》规定，所有的印刷品、商业单据、法律证件等都要缴纳印花税。</a:t>
            </a:r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b="1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     史料２   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1773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年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月 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 日发生的波士顿倾茶事件，是一场由波士顿“自由之子”所领导的政治示威事件。示威者们乔装成印第安人的模样潜入商船，将东印度公司运来的一整船茶叶倾入波士顿湾，以此反抗英国国会于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1773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年颁布的《茶税法》。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10174288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3200" b="1" smtClean="0">
                <a:solidFill>
                  <a:srgbClr val="0000FF"/>
                </a:solidFill>
                <a:ea typeface="宋体" charset="-122"/>
              </a:rPr>
              <a:t>       </a:t>
            </a:r>
            <a: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  <a:t>英国政府颁布的这一系列新税法产生了什么后果? 面对英国的高压政策，北美人民有什么反应?</a:t>
            </a:r>
          </a:p>
        </p:txBody>
      </p:sp>
      <p:pic>
        <p:nvPicPr>
          <p:cNvPr id="31746" name="image83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76425" y="1735138"/>
            <a:ext cx="8191500" cy="462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 bwMode="auto">
          <a:xfrm>
            <a:off x="790575" y="577850"/>
            <a:ext cx="10348913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br>
              <a:rPr lang="zh-CN" altLang="en-US" sz="3200" b="1" smtClean="0">
                <a:ea typeface="宋体" charset="-122"/>
              </a:rPr>
            </a:br>
            <a:r>
              <a:rPr lang="zh-CN" altLang="en-US" sz="3200" b="1" smtClean="0">
                <a:ea typeface="宋体" charset="-122"/>
              </a:rPr>
              <a:t>       激化了北美人民与英国殖民者之间的矛盾。 北美人民反抗情绪日益高涨。</a:t>
            </a:r>
          </a:p>
        </p:txBody>
      </p:sp>
      <p:sp>
        <p:nvSpPr>
          <p:cNvPr id="32770" name="内容占位符 2"/>
          <p:cNvSpPr>
            <a:spLocks noGrp="1"/>
          </p:cNvSpPr>
          <p:nvPr>
            <p:ph idx="1"/>
          </p:nvPr>
        </p:nvSpPr>
        <p:spPr bwMode="auto">
          <a:xfrm>
            <a:off x="457200" y="2289175"/>
            <a:ext cx="10347325" cy="3836988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3200" b="1" smtClean="0">
                <a:ea typeface="宋体" charset="-122"/>
              </a:rPr>
              <a:t>          </a:t>
            </a:r>
            <a:r>
              <a:rPr lang="zh-CN" altLang="en-US" sz="3200" b="1" smtClean="0">
                <a:ea typeface="宋体" charset="-122"/>
              </a:rPr>
              <a:t>英国的殖民统治导致北美人民的反抗。</a:t>
            </a:r>
            <a:r>
              <a:rPr lang="en-US" altLang="zh-CN" sz="3200" b="1" smtClean="0">
                <a:ea typeface="宋体" charset="-122"/>
              </a:rPr>
              <a:t>1773</a:t>
            </a:r>
            <a:r>
              <a:rPr lang="zh-CN" altLang="en-US" sz="3200" b="1" smtClean="0">
                <a:ea typeface="宋体" charset="-122"/>
              </a:rPr>
              <a:t>年，波士顿倾茶事件发生后，英国颁布了高压的法令，企图压制北美人民的反抗，但北美人民并没有屈服，一场战争的爆发不可避免。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 bwMode="auto">
          <a:xfrm>
            <a:off x="457200" y="457200"/>
            <a:ext cx="10221913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  <a:t>阅读教材 P</a:t>
            </a:r>
            <a:r>
              <a:rPr lang="en-US" altLang="zh-CN" sz="3200" b="1" smtClean="0">
                <a:solidFill>
                  <a:srgbClr val="0000FF"/>
                </a:solidFill>
                <a:ea typeface="宋体" charset="-122"/>
              </a:rPr>
              <a:t>85-86</a:t>
            </a:r>
            <a: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  <a:t>，归纳美国独立战争中的重大事件。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9344025" cy="45259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>
                <a:ea typeface="宋体" charset="-122"/>
              </a:rPr>
              <a:t>(１)开始：来克星顿的枪声(</a:t>
            </a:r>
            <a:r>
              <a:rPr lang="en-US" altLang="zh-CN" b="1" smtClean="0">
                <a:ea typeface="宋体" charset="-122"/>
              </a:rPr>
              <a:t>1775</a:t>
            </a:r>
            <a:r>
              <a:rPr lang="zh-CN" altLang="en-US" b="1" smtClean="0">
                <a:ea typeface="宋体" charset="-122"/>
              </a:rPr>
              <a:t>年)；</a:t>
            </a:r>
            <a:endParaRPr lang="zh-CN" altLang="en-US" b="1" smtClean="0">
              <a:ea typeface="宋体" charset="-122"/>
            </a:endParaRPr>
          </a:p>
          <a:p>
            <a:r>
              <a:rPr lang="zh-CN" altLang="en-US" b="1" smtClean="0">
                <a:ea typeface="宋体" charset="-122"/>
              </a:rPr>
              <a:t>(２)建军：组建大陆军，华盛顿为总司令；</a:t>
            </a:r>
            <a:endParaRPr lang="zh-CN" altLang="en-US" b="1" smtClean="0">
              <a:ea typeface="宋体" charset="-122"/>
            </a:endParaRPr>
          </a:p>
          <a:p>
            <a:r>
              <a:rPr lang="zh-CN" altLang="en-US" b="1" smtClean="0">
                <a:ea typeface="宋体" charset="-122"/>
              </a:rPr>
              <a:t>(３)建国：</a:t>
            </a:r>
            <a:r>
              <a:rPr lang="en-US" altLang="zh-CN" b="1" smtClean="0">
                <a:ea typeface="宋体" charset="-122"/>
              </a:rPr>
              <a:t>1776</a:t>
            </a:r>
            <a:r>
              <a:rPr lang="zh-CN" altLang="en-US" b="1" smtClean="0">
                <a:ea typeface="宋体" charset="-122"/>
              </a:rPr>
              <a:t>年</a:t>
            </a:r>
            <a:r>
              <a:rPr lang="en-US" altLang="zh-CN" b="1" smtClean="0">
                <a:ea typeface="宋体" charset="-122"/>
              </a:rPr>
              <a:t>7</a:t>
            </a:r>
            <a:r>
              <a:rPr lang="zh-CN" altLang="en-US" b="1" smtClean="0">
                <a:ea typeface="宋体" charset="-122"/>
              </a:rPr>
              <a:t>月日，《独立宣言《发表(独立)；</a:t>
            </a:r>
            <a:endParaRPr lang="zh-CN" altLang="en-US" b="1" smtClean="0">
              <a:ea typeface="宋体" charset="-122"/>
            </a:endParaRPr>
          </a:p>
          <a:p>
            <a:r>
              <a:rPr lang="zh-CN" altLang="en-US" b="1" smtClean="0">
                <a:ea typeface="宋体" charset="-122"/>
              </a:rPr>
              <a:t>(４)转折：萨拉托加战役(</a:t>
            </a:r>
            <a:r>
              <a:rPr lang="en-US" altLang="zh-CN" b="1" smtClean="0">
                <a:ea typeface="宋体" charset="-122"/>
              </a:rPr>
              <a:t>1777</a:t>
            </a:r>
            <a:r>
              <a:rPr lang="zh-CN" altLang="en-US" b="1" smtClean="0">
                <a:ea typeface="宋体" charset="-122"/>
              </a:rPr>
              <a:t>年)；</a:t>
            </a:r>
            <a:endParaRPr lang="zh-CN" altLang="en-US" b="1" smtClean="0">
              <a:ea typeface="宋体" charset="-122"/>
            </a:endParaRPr>
          </a:p>
          <a:p>
            <a:r>
              <a:rPr lang="zh-CN" altLang="en-US" b="1" smtClean="0">
                <a:ea typeface="宋体" charset="-122"/>
              </a:rPr>
              <a:t>(５)胜利：约克镇英军投降(</a:t>
            </a:r>
            <a:r>
              <a:rPr lang="en-US" altLang="zh-CN" b="1" smtClean="0">
                <a:ea typeface="宋体" charset="-122"/>
              </a:rPr>
              <a:t>1781</a:t>
            </a:r>
            <a:r>
              <a:rPr lang="zh-CN" altLang="en-US" b="1" smtClean="0">
                <a:ea typeface="宋体" charset="-122"/>
              </a:rPr>
              <a:t>年)；</a:t>
            </a:r>
            <a:endParaRPr lang="zh-CN" altLang="en-US" b="1" smtClean="0">
              <a:ea typeface="宋体" charset="-122"/>
            </a:endParaRPr>
          </a:p>
          <a:p>
            <a:r>
              <a:rPr lang="zh-CN" altLang="en-US" b="1" smtClean="0">
                <a:ea typeface="宋体" charset="-122"/>
              </a:rPr>
              <a:t>(６)结束：英国承认美国独立(</a:t>
            </a:r>
            <a:r>
              <a:rPr lang="en-US" altLang="zh-CN" b="1" smtClean="0">
                <a:ea typeface="宋体" charset="-122"/>
              </a:rPr>
              <a:t>1783</a:t>
            </a:r>
            <a:r>
              <a:rPr lang="zh-CN" altLang="en-US" b="1" smtClean="0">
                <a:ea typeface="宋体" charset="-122"/>
              </a:rPr>
              <a:t>年)。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10625138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3200" b="1" smtClean="0">
                <a:solidFill>
                  <a:srgbClr val="0000FF"/>
                </a:solidFill>
                <a:ea typeface="宋体" charset="-122"/>
              </a:rPr>
              <a:t>        </a:t>
            </a:r>
            <a: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  <a:t>为什么弱小的美国能够取得独立战争的胜利?</a:t>
            </a:r>
            <a:r>
              <a:rPr lang="zh-CN" altLang="en-US" sz="3200" b="1" smtClean="0">
                <a:solidFill>
                  <a:srgbClr val="0000FF"/>
                </a:solidFill>
                <a:ea typeface="宋体" charset="-122"/>
                <a:sym typeface="+mn-ea"/>
              </a:rPr>
              <a:t>结合教材和下面表格回答。</a:t>
            </a:r>
            <a:b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</a:br>
            <a:endParaRPr lang="zh-CN" altLang="en-US" sz="3200" b="1" smtClean="0">
              <a:solidFill>
                <a:srgbClr val="0000FF"/>
              </a:solidFill>
              <a:ea typeface="宋体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655638" y="1193800"/>
          <a:ext cx="9197975" cy="18399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2030"/>
                <a:gridCol w="4669155"/>
                <a:gridCol w="3526790"/>
              </a:tblGrid>
              <a:tr h="613410"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美国独立战争期间英美力量对比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13410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国别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英国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美国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3410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经济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老牌殖民国家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年轻国家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/>
        </p:nvGraphicFramePr>
        <p:xfrm>
          <a:off x="679450" y="3033713"/>
          <a:ext cx="9174163" cy="24114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2185"/>
                <a:gridCol w="4690110"/>
                <a:gridCol w="3511550"/>
              </a:tblGrid>
              <a:tr h="896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人口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       本土六七百万</a:t>
                      </a:r>
                      <a:r>
                        <a:rPr lang="en-US" sz="2800" b="1">
                          <a:latin typeface="EU-B6" panose="03000509000000000000" charset="-122"/>
                          <a:ea typeface="EU-B6" panose="03000509000000000000" charset="-122"/>
                          <a:cs typeface="EU-B6" panose="03000509000000000000" charset="-122"/>
                        </a:rPr>
                        <a:t>，</a:t>
                      </a: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连同殖民地在内共三千万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不到三百万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81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军事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有强大舰队</a:t>
                      </a:r>
                      <a:r>
                        <a:rPr lang="en-US" sz="2800" b="1">
                          <a:latin typeface="EU-B6" panose="03000509000000000000" charset="-122"/>
                          <a:ea typeface="EU-B6" panose="03000509000000000000" charset="-122"/>
                          <a:cs typeface="EU-B6" panose="03000509000000000000" charset="-122"/>
                        </a:rPr>
                        <a:t>，</a:t>
                      </a: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军需品充足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无海军</a:t>
                      </a:r>
                      <a:r>
                        <a:rPr lang="en-US" sz="2800" b="1">
                          <a:latin typeface="EU-B6" panose="03000509000000000000" charset="-122"/>
                          <a:ea typeface="EU-B6" panose="03000509000000000000" charset="-122"/>
                          <a:cs typeface="EU-B6" panose="03000509000000000000" charset="-122"/>
                        </a:rPr>
                        <a:t>，</a:t>
                      </a: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物资奇缺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5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性质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非正义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2800" b="1">
                          <a:latin typeface="方正楷体_GBK" panose="03000509000000000000" charset="-122"/>
                          <a:ea typeface="方正楷体_GBK" panose="03000509000000000000" charset="-122"/>
                          <a:cs typeface="方正楷体_GBK" panose="03000509000000000000" charset="-122"/>
                        </a:rPr>
                        <a:t>正义</a:t>
                      </a:r>
                      <a:endParaRPr lang="en-US" altLang="en-US" sz="2800" b="1">
                        <a:latin typeface="方正楷体_GBK" panose="03000509000000000000" charset="-122"/>
                        <a:ea typeface="方正楷体_GBK" panose="03000509000000000000" charset="-122"/>
                        <a:cs typeface="方正楷体_GBK" panose="03000509000000000000" charset="-122"/>
                      </a:endParaRPr>
                    </a:p>
                  </a:txBody>
                  <a:tcPr marL="0" marR="0" marT="0" marB="0">
                    <a:lnL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231F2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1" name="文本框 100"/>
          <p:cNvSpPr txBox="1">
            <a:spLocks noChangeArrowheads="1"/>
          </p:cNvSpPr>
          <p:nvPr/>
        </p:nvSpPr>
        <p:spPr bwMode="auto">
          <a:xfrm>
            <a:off x="1127125" y="5629275"/>
            <a:ext cx="92868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       </a:t>
            </a:r>
            <a:r>
              <a:rPr lang="zh-CN" sz="3200" b="1">
                <a:solidFill>
                  <a:srgbClr val="FF0000"/>
                </a:solidFill>
              </a:rPr>
              <a:t>战争的正义性</a:t>
            </a:r>
            <a:r>
              <a:rPr lang="en-US" sz="3200" b="1">
                <a:solidFill>
                  <a:srgbClr val="FF0000"/>
                </a:solidFill>
                <a:latin typeface="EU-BZ" pitchFamily="65" charset="-122"/>
              </a:rPr>
              <a:t>；</a:t>
            </a:r>
            <a:r>
              <a:rPr lang="zh-CN" sz="3200" b="1">
                <a:solidFill>
                  <a:srgbClr val="FF0000"/>
                </a:solidFill>
              </a:rPr>
              <a:t>人民群众的积极参加</a:t>
            </a:r>
            <a:r>
              <a:rPr lang="en-US" sz="3200" b="1">
                <a:solidFill>
                  <a:srgbClr val="FF0000"/>
                </a:solidFill>
                <a:latin typeface="EU-BZ" pitchFamily="65" charset="-122"/>
              </a:rPr>
              <a:t>；</a:t>
            </a:r>
            <a:r>
              <a:rPr lang="zh-CN" sz="3200" b="1">
                <a:solidFill>
                  <a:srgbClr val="FF0000"/>
                </a:solidFill>
              </a:rPr>
              <a:t>国际援助</a:t>
            </a:r>
            <a:r>
              <a:rPr lang="en-US" sz="3200" b="1">
                <a:solidFill>
                  <a:srgbClr val="FF0000"/>
                </a:solidFill>
                <a:latin typeface="EU-BZ" pitchFamily="65" charset="-122"/>
              </a:rPr>
              <a:t>：</a:t>
            </a:r>
            <a:r>
              <a:rPr lang="zh-CN" sz="3200" b="1">
                <a:solidFill>
                  <a:srgbClr val="FF0000"/>
                </a:solidFill>
              </a:rPr>
              <a:t>如法国的支持</a:t>
            </a:r>
            <a:r>
              <a:rPr lang="en-US" sz="3200" b="1">
                <a:solidFill>
                  <a:srgbClr val="FF0000"/>
                </a:solidFill>
                <a:latin typeface="EU-BZ" pitchFamily="65" charset="-122"/>
              </a:rPr>
              <a:t>；</a:t>
            </a:r>
            <a:r>
              <a:rPr lang="zh-CN" sz="3200" b="1">
                <a:solidFill>
                  <a:srgbClr val="FF0000"/>
                </a:solidFill>
              </a:rPr>
              <a:t>华盛顿的正确领导等</a:t>
            </a:r>
            <a:r>
              <a:rPr lang="zh-CN" altLang="en-US" sz="3200" b="1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10221913" cy="194945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b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</a:br>
            <a: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  <a:t>想一想：</a:t>
            </a:r>
            <a:b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</a:br>
            <a:r>
              <a:rPr lang="zh-CN" altLang="en-US" sz="3200" b="1" smtClean="0">
                <a:solidFill>
                  <a:srgbClr val="0000FF"/>
                </a:solidFill>
                <a:ea typeface="宋体" charset="-122"/>
              </a:rPr>
              <a:t>        美国的独立战争是一场什么性质的战争? 你是如何理解的?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 bwMode="auto">
          <a:xfrm>
            <a:off x="149225" y="2224088"/>
            <a:ext cx="10837863" cy="348297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ea typeface="宋体" charset="-122"/>
              </a:rPr>
              <a:t>          </a:t>
            </a:r>
            <a:r>
              <a:rPr lang="zh-CN" altLang="en-US" sz="3200" b="1" smtClean="0">
                <a:ea typeface="宋体" charset="-122"/>
              </a:rPr>
              <a:t>美国独立战争既是一次民族解放战争，也是一场资产阶级革命。</a:t>
            </a:r>
            <a:endParaRPr lang="zh-CN" altLang="en-US" sz="3200" b="1" smtClean="0">
              <a:ea typeface="宋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smtClean="0">
                <a:ea typeface="宋体" charset="-122"/>
              </a:rPr>
              <a:t>          这场战争对于美国来说是为争取民族独立而进行的战争，从性质上叫作民族解放战争，它又是为发展资本主义而进行的战争，所以又叫作资产阶级革命。 因此美国独立战争具有双重性质。这是美国独立战争的突出特点。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商务合作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3303</Words>
  <PresentationFormat>自定义</PresentationFormat>
  <Paragraphs>206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默认设计模板</vt:lpstr>
      <vt:lpstr>商务合作</vt:lpstr>
      <vt:lpstr>第六单元   资本主义制度的初步确立  第18课  美国的独立</vt:lpstr>
      <vt:lpstr>PowerPoint 演示文稿</vt:lpstr>
      <vt:lpstr>一、独立战争的序幕</vt:lpstr>
      <vt:lpstr>PowerPoint 演示文稿</vt:lpstr>
      <vt:lpstr>       英国政府颁布的这一系列新税法产生了什么后果? 面对英国的高压政策，北美人民有什么反应?</vt:lpstr>
      <vt:lpstr>        激化了北美人民与英国殖民者之间的矛盾。 北美人民反抗情绪日益高涨。</vt:lpstr>
      <vt:lpstr>阅读教材 P85-86，归纳美国独立战争中的重大事件。</vt:lpstr>
      <vt:lpstr>        为什么弱小的美国能够取得独立战争的胜利?结合教材和下面表格回答。 </vt:lpstr>
      <vt:lpstr> 想一想：         美国的独立战争是一场什么性质的战争? 你是如何理解的?</vt:lpstr>
      <vt:lpstr>二、《独立宣言》与1787年宪法</vt:lpstr>
      <vt:lpstr>PowerPoint 演示文稿</vt:lpstr>
      <vt:lpstr>       《独立宣言》是美国独立战争期间颁布的重要文件，除宣告北美13个殖民地脱离英国而独立外，还有哪些内容? 你怎样评价它? 在当时的历史条件下，有哪些进步意义?</vt:lpstr>
      <vt:lpstr>PowerPoint 演示文稿</vt:lpstr>
      <vt:lpstr>       北美独立战争胜利后，美国建立了大资产阶级和种植园主的联合政权。但战后阶级矛盾异常尖锐。 资产阶级与种植园主决心建立一个强有力的中央政权，以便保护统治阶级的利益。 于是，1787 年５月以华盛顿为首的大资产阶级和种植园主共55名代表，在费城召开了制宪会议。经过近4个月的讨论，通过了宪法草案——1787年宪法。        这部宪法的内容是什么? </vt:lpstr>
      <vt:lpstr>美国三权分立示意图</vt:lpstr>
      <vt:lpstr>PowerPoint 演示文稿</vt:lpstr>
      <vt:lpstr>PowerPoint 演示文稿</vt:lpstr>
      <vt:lpstr>PowerPoint 演示文稿</vt:lpstr>
      <vt:lpstr>       根据1787年宪法，美国进行了历史上第一次大选，华盛顿在纽约宣誓就职，第 一届联邦政府成立。200多年来，华盛顿在美国人民的心目中享有崇高的威望，被誉为“国父”。 今天美国的首都华盛顿就是以他的名字命名的。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2015-08-18T02:51:00Z</dcterms:created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