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sldIdLst>
    <p:sldId id="260" r:id="rId2"/>
    <p:sldId id="259" r:id="rId3"/>
    <p:sldId id="297" r:id="rId4"/>
    <p:sldId id="298" r:id="rId5"/>
    <p:sldId id="270" r:id="rId6"/>
    <p:sldId id="272" r:id="rId7"/>
    <p:sldId id="273" r:id="rId8"/>
    <p:sldId id="274" r:id="rId9"/>
    <p:sldId id="278" r:id="rId10"/>
    <p:sldId id="279" r:id="rId11"/>
    <p:sldId id="280" r:id="rId12"/>
    <p:sldId id="281" r:id="rId13"/>
    <p:sldId id="286" r:id="rId14"/>
    <p:sldId id="288" r:id="rId15"/>
    <p:sldId id="285" r:id="rId16"/>
    <p:sldId id="290" r:id="rId17"/>
    <p:sldId id="292" r:id="rId18"/>
    <p:sldId id="291" r:id="rId19"/>
    <p:sldId id="296" r:id="rId20"/>
    <p:sldId id="257" r:id="rId21"/>
    <p:sldId id="258" r:id="rId2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860" autoAdjust="0"/>
    <p:restoredTop sz="94660"/>
  </p:normalViewPr>
  <p:slideViewPr>
    <p:cSldViewPr snapToGrid="0">
      <p:cViewPr varScale="1">
        <p:scale>
          <a:sx n="85" d="100"/>
          <a:sy n="85" d="100"/>
        </p:scale>
        <p:origin x="-336"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32BF397-F5DA-4971-A122-BAF3F52C8946}" type="datetimeFigureOut">
              <a:rPr lang="zh-CN" altLang="en-US"/>
              <a:pPr>
                <a:defRPr/>
              </a:pPr>
              <a:t>2018/9/11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5C050062-A289-48CD-BE48-A28552D55D6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p:cNvSpPr>
          <p:nvPr>
            <p:ph type="sldImg" idx="2"/>
          </p:nvPr>
        </p:nvSpPr>
        <p:spPr bwMode="auto">
          <a:noFill/>
          <a:ln>
            <a:solidFill>
              <a:srgbClr val="000000"/>
            </a:solidFill>
            <a:miter lim="800000"/>
            <a:headEnd/>
            <a:tailEnd/>
          </a:ln>
        </p:spPr>
      </p:sp>
      <p:sp>
        <p:nvSpPr>
          <p:cNvPr id="32770"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854199"/>
            <a:ext cx="9144000" cy="1655763"/>
          </a:xfrm>
        </p:spPr>
        <p:txBody>
          <a:bodyPr anchor="b">
            <a:normAutofit/>
          </a:bodyPr>
          <a:lstStyle>
            <a:lvl1pPr algn="ctr">
              <a:defRPr sz="7200" b="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947F0AE-DA9F-4EE0-BCF9-C3C332CDA25D}" type="datetimeFigureOut">
              <a:rPr lang="zh-CN" altLang="en-US"/>
              <a:pPr>
                <a:defRPr/>
              </a:pPr>
              <a:t>2018/9/11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59B8E6-1B10-4A76-B2B4-E914AB8D72B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3"/>
          <p:cNvSpPr>
            <a:spLocks noGrp="1"/>
          </p:cNvSpPr>
          <p:nvPr>
            <p:ph type="dt" sz="half" idx="14"/>
          </p:nvPr>
        </p:nvSpPr>
        <p:spPr/>
        <p:txBody>
          <a:bodyPr/>
          <a:lstStyle>
            <a:lvl1pPr>
              <a:defRPr/>
            </a:lvl1pPr>
          </a:lstStyle>
          <a:p>
            <a:pPr>
              <a:defRPr/>
            </a:pPr>
            <a:fld id="{13523451-5D0E-4ADD-A778-1E9DA3E7E8E0}" type="datetimeFigureOut">
              <a:rPr lang="zh-CN" altLang="en-US"/>
              <a:pPr>
                <a:defRPr/>
              </a:pPr>
              <a:t>2018/9/11</a:t>
            </a:fld>
            <a:endParaRPr lang="zh-CN" altLang="en-US" dirty="0"/>
          </a:p>
        </p:txBody>
      </p:sp>
      <p:sp>
        <p:nvSpPr>
          <p:cNvPr id="4" name="页脚占位符 4"/>
          <p:cNvSpPr>
            <a:spLocks noGrp="1"/>
          </p:cNvSpPr>
          <p:nvPr>
            <p:ph type="ftr" sz="quarter" idx="15"/>
          </p:nvPr>
        </p:nvSpPr>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p:txBody>
          <a:bodyPr/>
          <a:lstStyle>
            <a:lvl1pPr>
              <a:defRPr/>
            </a:lvl1pPr>
          </a:lstStyle>
          <a:p>
            <a:pPr>
              <a:defRPr/>
            </a:pPr>
            <a:fld id="{73B2F63B-640B-4758-8E6C-5BAE72AE201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090F4CE0-C507-4BAA-BC90-1EFF55F62868}" type="datetimeFigureOut">
              <a:rPr lang="zh-CN" altLang="en-US"/>
              <a:pPr>
                <a:defRPr/>
              </a:pPr>
              <a:t>2018/9/11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8D220-B03D-4FA9-9F99-D88D9B5F62F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5" name="标题 4"/>
          <p:cNvSpPr>
            <a:spLocks noGrp="1"/>
          </p:cNvSpPr>
          <p:nvPr>
            <p:ph type="title"/>
          </p:nvPr>
        </p:nvSpPr>
        <p:spPr>
          <a:xfrm>
            <a:off x="838200" y="2187443"/>
            <a:ext cx="10515600" cy="2483115"/>
          </a:xfrm>
        </p:spPr>
        <p:txBody>
          <a:bodyPr>
            <a:normAutofit/>
          </a:bodyPr>
          <a:lstStyle>
            <a:lvl1pPr algn="ctr">
              <a:defRPr sz="6000" b="0"/>
            </a:lvl1pPr>
          </a:lstStyle>
          <a:p>
            <a:r>
              <a:rPr lang="zh-CN" altLang="en-US" dirty="0"/>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7C08992-D612-4AD1-9EA6-893874379827}" type="datetimeFigureOut">
              <a:rPr lang="zh-CN" altLang="en-US"/>
              <a:pPr>
                <a:defRPr/>
              </a:pPr>
              <a:t>2018/9/11</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EFDDF4-79F6-40DE-A2EE-CD62441C292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3"/>
          <p:cNvSpPr>
            <a:spLocks noGrp="1"/>
          </p:cNvSpPr>
          <p:nvPr>
            <p:ph type="dt" sz="half" idx="10"/>
          </p:nvPr>
        </p:nvSpPr>
        <p:spPr/>
        <p:txBody>
          <a:bodyPr/>
          <a:lstStyle>
            <a:lvl1pPr>
              <a:defRPr/>
            </a:lvl1pPr>
          </a:lstStyle>
          <a:p>
            <a:pPr>
              <a:defRPr/>
            </a:pPr>
            <a:fld id="{528D56C3-4EB7-4AF7-A211-3ABEBAD9DE1A}" type="datetimeFigureOut">
              <a:rPr lang="zh-CN" altLang="en-US"/>
              <a:pPr>
                <a:defRPr/>
              </a:pPr>
              <a:t>2018/9/11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3BF46AA-20BA-4DEE-91ED-F2AA692230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3"/>
          <p:cNvSpPr>
            <a:spLocks noGrp="1"/>
          </p:cNvSpPr>
          <p:nvPr>
            <p:ph type="dt" sz="half" idx="10"/>
          </p:nvPr>
        </p:nvSpPr>
        <p:spPr/>
        <p:txBody>
          <a:bodyPr/>
          <a:lstStyle>
            <a:lvl1pPr>
              <a:defRPr/>
            </a:lvl1pPr>
          </a:lstStyle>
          <a:p>
            <a:pPr>
              <a:defRPr/>
            </a:pPr>
            <a:fld id="{97772FE4-0EA5-4220-9BFD-ED2A7BBB80FE}" type="datetimeFigureOut">
              <a:rPr lang="zh-CN" altLang="en-US"/>
              <a:pPr>
                <a:defRPr/>
              </a:pPr>
              <a:t>2018/9/11</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9F1EEC6-A19E-4C27-BFAF-EB0954757C0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238500" y="2159000"/>
            <a:ext cx="5715000" cy="1382450"/>
          </a:xfrm>
        </p:spPr>
        <p:txBody>
          <a:bodyPr anchor="b">
            <a:normAutofit/>
          </a:bodyPr>
          <a:lstStyle>
            <a:lvl1pPr algn="ctr">
              <a:defRPr sz="8000" b="0">
                <a:solidFill>
                  <a:schemeClr val="tx1"/>
                </a:solidFill>
              </a:defRPr>
            </a:lvl1pPr>
          </a:lstStyle>
          <a:p>
            <a:r>
              <a:rPr lang="zh-CN" altLang="en-US" dirty="0"/>
              <a:t>单击此处编辑母版标题样式</a:t>
            </a:r>
          </a:p>
        </p:txBody>
      </p:sp>
      <p:sp>
        <p:nvSpPr>
          <p:cNvPr id="37" name="内容占位符 36"/>
          <p:cNvSpPr>
            <a:spLocks noGrp="1"/>
          </p:cNvSpPr>
          <p:nvPr>
            <p:ph sz="quarter" idx="13"/>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单击此处编辑母版文本样式</a:t>
            </a:r>
          </a:p>
        </p:txBody>
      </p:sp>
      <p:sp>
        <p:nvSpPr>
          <p:cNvPr id="4" name="日期占位符 3"/>
          <p:cNvSpPr>
            <a:spLocks noGrp="1"/>
          </p:cNvSpPr>
          <p:nvPr>
            <p:ph type="dt" sz="half" idx="14"/>
          </p:nvPr>
        </p:nvSpPr>
        <p:spPr/>
        <p:txBody>
          <a:bodyPr/>
          <a:lstStyle>
            <a:lvl1pPr>
              <a:defRPr/>
            </a:lvl1pPr>
          </a:lstStyle>
          <a:p>
            <a:pPr>
              <a:defRPr/>
            </a:pPr>
            <a:fld id="{9A07D865-CF42-4687-9AA3-55E7D3B3030F}" type="datetimeFigureOut">
              <a:rPr lang="zh-CN" altLang="en-US"/>
              <a:pPr>
                <a:defRPr/>
              </a:pPr>
              <a:t>2018/9/11</a:t>
            </a:fld>
            <a:endParaRPr lang="zh-CN" altLang="en-US" dirty="0"/>
          </a:p>
        </p:txBody>
      </p:sp>
      <p:sp>
        <p:nvSpPr>
          <p:cNvPr id="5" name="页脚占位符 4"/>
          <p:cNvSpPr>
            <a:spLocks noGrp="1"/>
          </p:cNvSpPr>
          <p:nvPr>
            <p:ph type="ftr" sz="quarter" idx="15"/>
          </p:nvPr>
        </p:nvSpPr>
        <p:spPr/>
        <p:txBody>
          <a:bodyPr/>
          <a:lstStyle>
            <a:lvl1pPr>
              <a:defRPr/>
            </a:lvl1pPr>
          </a:lstStyle>
          <a:p>
            <a:pPr>
              <a:defRPr/>
            </a:pPr>
            <a:endParaRPr lang="zh-CN" altLang="en-US"/>
          </a:p>
        </p:txBody>
      </p:sp>
      <p:sp>
        <p:nvSpPr>
          <p:cNvPr id="6" name="灯片编号占位符 5"/>
          <p:cNvSpPr>
            <a:spLocks noGrp="1"/>
          </p:cNvSpPr>
          <p:nvPr>
            <p:ph type="sldNum" sz="quarter" idx="16"/>
          </p:nvPr>
        </p:nvSpPr>
        <p:spPr/>
        <p:txBody>
          <a:bodyPr/>
          <a:lstStyle>
            <a:lvl1pPr>
              <a:defRPr/>
            </a:lvl1pPr>
          </a:lstStyle>
          <a:p>
            <a:pPr>
              <a:defRPr/>
            </a:pPr>
            <a:fld id="{934018D6-0DC5-47D4-8A3D-01E3296B46C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8216AFF-9D8E-4EF2-AAA4-B679180F44BC}" type="datetimeFigureOut">
              <a:rPr lang="zh-CN" altLang="en-US"/>
              <a:pPr>
                <a:defRPr/>
              </a:pPr>
              <a:t>2018/9/11</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45C650E-7742-41B0-ADA5-4AB4AB2B898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713673"/>
            <a:ext cx="4681654" cy="1428161"/>
          </a:xfrm>
        </p:spPr>
        <p:txBody>
          <a:bodyPr anchor="t">
            <a:normAutofit/>
          </a:bodyPr>
          <a:lstStyle>
            <a:lvl1pPr>
              <a:defRPr sz="3600"/>
            </a:lvl1pPr>
          </a:lstStyle>
          <a:p>
            <a:r>
              <a:rPr lang="zh-CN" altLang="en-US" dirty="0"/>
              <a:t>单击此处编辑母版标题样式</a:t>
            </a:r>
          </a:p>
        </p:txBody>
      </p:sp>
      <p:sp>
        <p:nvSpPr>
          <p:cNvPr id="3" name="图片占位符 2"/>
          <p:cNvSpPr>
            <a:spLocks noGrp="1" noChangeAspect="1"/>
          </p:cNvSpPr>
          <p:nvPr>
            <p:ph type="pic" idx="1"/>
          </p:nvPr>
        </p:nvSpPr>
        <p:spPr>
          <a:xfrm>
            <a:off x="5642517" y="713673"/>
            <a:ext cx="5711882" cy="540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2AD9EC4-71CA-4FD1-ADC5-DAC8647EB5F3}" type="datetimeFigureOut">
              <a:rPr lang="zh-CN" altLang="en-US"/>
              <a:pPr>
                <a:defRPr/>
              </a:pPr>
              <a:t>2018/9/11</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3053FCE-638D-4808-BF61-B5B69CB2EAA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44898" y="365125"/>
            <a:ext cx="908901" cy="5811838"/>
          </a:xfrm>
        </p:spPr>
        <p:txBody>
          <a:bodyPr vert="eaVert">
            <a:normAutofit/>
          </a:bodyPr>
          <a:lstStyle>
            <a:lvl1pPr>
              <a:defRPr sz="4400"/>
            </a:lvl1pPr>
          </a:lstStyle>
          <a:p>
            <a:r>
              <a:rPr lang="zh-CN" altLang="en-US" dirty="0"/>
              <a:t>单击此处编辑母版标题样式</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4A950F72-92E9-45A3-B158-9FC25532D47F}" type="datetimeFigureOut">
              <a:rPr lang="zh-CN" altLang="en-US"/>
              <a:pPr>
                <a:defRPr/>
              </a:pPr>
              <a:t>2018/9/11</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FB914C-4FF4-4550-B8C3-6734182FE3F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13"/>
            </p:custDataLst>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fontAlgn="auto">
              <a:spcBef>
                <a:spcPts val="0"/>
              </a:spcBef>
              <a:spcAft>
                <a:spcPts val="0"/>
              </a:spcAft>
              <a:defRPr sz="1200" smtClean="0">
                <a:solidFill>
                  <a:schemeClr val="bg1">
                    <a:lumMod val="50000"/>
                  </a:schemeClr>
                </a:solidFill>
                <a:latin typeface="黑体" panose="02010609060101010101" pitchFamily="49" charset="-122"/>
                <a:ea typeface="黑体" panose="02010609060101010101" pitchFamily="49" charset="-122"/>
              </a:defRPr>
            </a:lvl1pPr>
          </a:lstStyle>
          <a:p>
            <a:pPr>
              <a:defRPr/>
            </a:pPr>
            <a:fld id="{3BE27FEB-04F4-4CEC-869C-C889E6353484}" type="datetimeFigureOut">
              <a:rPr lang="zh-CN" altLang="en-US"/>
              <a:pPr>
                <a:defRPr/>
              </a:pPr>
              <a:t>2018/9/11</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fontAlgn="auto">
              <a:spcBef>
                <a:spcPts val="0"/>
              </a:spcBef>
              <a:spcAft>
                <a:spcPts val="0"/>
              </a:spcAft>
              <a:defRPr sz="1200">
                <a:solidFill>
                  <a:schemeClr val="bg1">
                    <a:lumMod val="50000"/>
                  </a:schemeClr>
                </a:solidFill>
                <a:latin typeface="黑体" panose="02010609060101010101" pitchFamily="49" charset="-122"/>
                <a:ea typeface="黑体" panose="02010609060101010101" pitchFamily="49" charset="-122"/>
              </a:defRPr>
            </a:lvl1pPr>
          </a:lstStyle>
          <a:p>
            <a:pPr>
              <a:defRPr/>
            </a:pPr>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fontAlgn="auto">
              <a:spcBef>
                <a:spcPts val="0"/>
              </a:spcBef>
              <a:spcAft>
                <a:spcPts val="0"/>
              </a:spcAft>
              <a:defRPr sz="1200" smtClean="0">
                <a:solidFill>
                  <a:schemeClr val="bg1">
                    <a:lumMod val="50000"/>
                  </a:schemeClr>
                </a:solidFill>
                <a:latin typeface="黑体" panose="02010609060101010101" pitchFamily="49" charset="-122"/>
                <a:ea typeface="黑体" panose="02010609060101010101" pitchFamily="49" charset="-122"/>
              </a:defRPr>
            </a:lvl1pPr>
          </a:lstStyle>
          <a:p>
            <a:pPr>
              <a:defRPr/>
            </a:pPr>
            <a:fld id="{CA53F588-6D58-446A-9F81-8A4EE6BA84AA}" type="slidenum">
              <a:rPr lang="zh-CN" altLang="en-US"/>
              <a:pPr>
                <a:defRPr/>
              </a:pPr>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7" r:id="rId2"/>
    <p:sldLayoutId id="2147483656" r:id="rId3"/>
    <p:sldLayoutId id="2147483655" r:id="rId4"/>
    <p:sldLayoutId id="2147483654" r:id="rId5"/>
    <p:sldLayoutId id="2147483653" r:id="rId6"/>
    <p:sldLayoutId id="2147483652" r:id="rId7"/>
    <p:sldLayoutId id="2147483651" r:id="rId8"/>
    <p:sldLayoutId id="2147483650" r:id="rId9"/>
    <p:sldLayoutId id="2147483649"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4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25343;&#30772;&#20177;&#19978;&#21488;.MPG" TargetMode="Externa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25915;&#21344;&#24052;&#22763;&#24213;.M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20154;&#26435;&#23459;&#35328;.MPG"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ctrTitle"/>
          </p:nvPr>
        </p:nvSpPr>
        <p:spPr>
          <a:xfrm>
            <a:off x="342900" y="1547813"/>
            <a:ext cx="11506200" cy="931862"/>
          </a:xfrm>
        </p:spPr>
        <p:txBody>
          <a:bodyPr/>
          <a:lstStyle/>
          <a:p>
            <a:r>
              <a:rPr lang="zh-CN" altLang="en-US" sz="5400" b="1" smtClean="0">
                <a:solidFill>
                  <a:srgbClr val="020049"/>
                </a:solidFill>
                <a:latin typeface="黑体" pitchFamily="49" charset="-122"/>
                <a:ea typeface="黑体" pitchFamily="49" charset="-122"/>
              </a:rPr>
              <a:t>第</a:t>
            </a:r>
            <a:r>
              <a:rPr lang="en-US" altLang="zh-CN" sz="5400" b="1" smtClean="0">
                <a:solidFill>
                  <a:srgbClr val="020049"/>
                </a:solidFill>
                <a:latin typeface="黑体" pitchFamily="49" charset="-122"/>
                <a:ea typeface="黑体" pitchFamily="49" charset="-122"/>
              </a:rPr>
              <a:t>19</a:t>
            </a:r>
            <a:r>
              <a:rPr lang="zh-CN" altLang="en-US" sz="5400" b="1" smtClean="0">
                <a:solidFill>
                  <a:srgbClr val="020049"/>
                </a:solidFill>
                <a:latin typeface="黑体" pitchFamily="49" charset="-122"/>
                <a:ea typeface="黑体" pitchFamily="49" charset="-122"/>
              </a:rPr>
              <a:t>课 法国大革命和拿破仑帝国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nvSpPr>
        <p:spPr bwMode="auto">
          <a:xfrm>
            <a:off x="161925" y="17463"/>
            <a:ext cx="11863388" cy="1325562"/>
          </a:xfrm>
          <a:prstGeom prst="rect">
            <a:avLst/>
          </a:prstGeom>
          <a:noFill/>
          <a:ln w="9525">
            <a:noFill/>
            <a:miter lim="800000"/>
            <a:headEnd/>
            <a:tailEnd/>
          </a:ln>
        </p:spPr>
        <p:txBody>
          <a:bodyPr anchor="ctr"/>
          <a:lstStyle/>
          <a:p>
            <a:pPr>
              <a:lnSpc>
                <a:spcPct val="90000"/>
              </a:lnSpc>
            </a:pPr>
            <a:r>
              <a:rPr lang="en-US" altLang="zh-CN" sz="3600">
                <a:solidFill>
                  <a:srgbClr val="002060"/>
                </a:solidFill>
                <a:latin typeface="黑体" pitchFamily="49" charset="-122"/>
                <a:ea typeface="黑体" pitchFamily="49" charset="-122"/>
                <a:sym typeface="+mn-ea"/>
              </a:rPr>
              <a:t>5</a:t>
            </a:r>
            <a:r>
              <a:rPr lang="zh-CN" altLang="en-US" sz="3600">
                <a:solidFill>
                  <a:srgbClr val="002060"/>
                </a:solidFill>
                <a:latin typeface="黑体" pitchFamily="49" charset="-122"/>
                <a:ea typeface="黑体" pitchFamily="49" charset="-122"/>
                <a:sym typeface="+mn-ea"/>
              </a:rPr>
              <a:t>、</a:t>
            </a:r>
            <a:r>
              <a:rPr lang="en-US" altLang="zh-CN" sz="3600">
                <a:solidFill>
                  <a:srgbClr val="002060"/>
                </a:solidFill>
                <a:latin typeface="黑体" pitchFamily="49" charset="-122"/>
                <a:ea typeface="黑体" pitchFamily="49" charset="-122"/>
                <a:sym typeface="+mn-ea"/>
              </a:rPr>
              <a:t>1793</a:t>
            </a:r>
            <a:r>
              <a:rPr lang="zh-CN" altLang="en-US" sz="3600">
                <a:solidFill>
                  <a:srgbClr val="002060"/>
                </a:solidFill>
                <a:latin typeface="黑体" pitchFamily="49" charset="-122"/>
                <a:ea typeface="黑体" pitchFamily="49" charset="-122"/>
                <a:sym typeface="+mn-ea"/>
              </a:rPr>
              <a:t>年</a:t>
            </a:r>
            <a:r>
              <a:rPr lang="zh-CN" altLang="en-US" sz="3600">
                <a:solidFill>
                  <a:srgbClr val="C00000"/>
                </a:solidFill>
                <a:latin typeface="黑体" pitchFamily="49" charset="-122"/>
                <a:ea typeface="黑体" pitchFamily="49" charset="-122"/>
                <a:sym typeface="+mn-ea"/>
              </a:rPr>
              <a:t>处死路易十六</a:t>
            </a:r>
            <a:endParaRPr lang="zh-CN" altLang="en-US" sz="3600">
              <a:solidFill>
                <a:srgbClr val="002060"/>
              </a:solidFill>
              <a:latin typeface="黑体" pitchFamily="49" charset="-122"/>
              <a:ea typeface="黑体" pitchFamily="49" charset="-122"/>
              <a:sym typeface="+mn-ea"/>
            </a:endParaRPr>
          </a:p>
        </p:txBody>
      </p:sp>
      <p:pic>
        <p:nvPicPr>
          <p:cNvPr id="14340" name="Picture 4" descr="处死国王"/>
          <p:cNvPicPr>
            <a:picLocks noChangeAspect="1" noChangeArrowheads="1"/>
          </p:cNvPicPr>
          <p:nvPr/>
        </p:nvPicPr>
        <p:blipFill>
          <a:blip r:embed="rId2" cstate="print"/>
          <a:srcRect/>
          <a:stretch>
            <a:fillRect/>
          </a:stretch>
        </p:blipFill>
        <p:spPr bwMode="auto">
          <a:xfrm>
            <a:off x="324485" y="1276350"/>
            <a:ext cx="6309360" cy="367538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6627" name="TextBox 9"/>
          <p:cNvSpPr txBox="1">
            <a:spLocks noChangeArrowheads="1"/>
          </p:cNvSpPr>
          <p:nvPr/>
        </p:nvSpPr>
        <p:spPr bwMode="auto">
          <a:xfrm>
            <a:off x="6910388" y="1412875"/>
            <a:ext cx="4576762" cy="3538538"/>
          </a:xfrm>
          <a:prstGeom prst="rect">
            <a:avLst/>
          </a:prstGeom>
          <a:noFill/>
          <a:ln w="9525">
            <a:noFill/>
            <a:miter lim="800000"/>
            <a:headEnd/>
            <a:tailEnd/>
          </a:ln>
        </p:spPr>
        <p:txBody>
          <a:bodyPr>
            <a:spAutoFit/>
          </a:bodyPr>
          <a:lstStyle/>
          <a:p>
            <a:r>
              <a:rPr lang="zh-CN" altLang="en-US" sz="2800" b="1">
                <a:latin typeface="宋体" charset="-122"/>
              </a:rPr>
              <a:t>在广大人民的强烈要求下，</a:t>
            </a:r>
            <a:r>
              <a:rPr lang="en-US" altLang="zh-CN" sz="2800" b="1">
                <a:latin typeface="宋体" charset="-122"/>
              </a:rPr>
              <a:t>1793</a:t>
            </a:r>
            <a:r>
              <a:rPr lang="zh-CN" altLang="en-US" sz="2800" b="1">
                <a:latin typeface="宋体" charset="-122"/>
              </a:rPr>
              <a:t>年</a:t>
            </a:r>
            <a:r>
              <a:rPr lang="en-US" altLang="zh-CN" sz="2800" b="1">
                <a:latin typeface="宋体" charset="-122"/>
              </a:rPr>
              <a:t>1</a:t>
            </a:r>
            <a:r>
              <a:rPr lang="zh-CN" altLang="en-US" sz="2800" b="1">
                <a:latin typeface="宋体" charset="-122"/>
              </a:rPr>
              <a:t>月</a:t>
            </a:r>
            <a:r>
              <a:rPr lang="en-US" altLang="zh-CN" sz="2800" b="1">
                <a:latin typeface="宋体" charset="-122"/>
              </a:rPr>
              <a:t>18</a:t>
            </a:r>
            <a:r>
              <a:rPr lang="zh-CN" altLang="en-US" sz="2800" b="1">
                <a:latin typeface="宋体" charset="-122"/>
              </a:rPr>
              <a:t>日，国民公会以叛国罪判处路易十六死刑。</a:t>
            </a:r>
            <a:r>
              <a:rPr lang="en-US" altLang="zh-CN" sz="2800" b="1">
                <a:latin typeface="宋体" charset="-122"/>
              </a:rPr>
              <a:t>1</a:t>
            </a:r>
            <a:r>
              <a:rPr lang="zh-CN" altLang="en-US" sz="2800" b="1">
                <a:latin typeface="宋体" charset="-122"/>
              </a:rPr>
              <a:t>月</a:t>
            </a:r>
            <a:r>
              <a:rPr lang="en-US" altLang="zh-CN" sz="2800" b="1">
                <a:latin typeface="宋体" charset="-122"/>
              </a:rPr>
              <a:t>21</a:t>
            </a:r>
            <a:r>
              <a:rPr lang="zh-CN" altLang="en-US" sz="2800" b="1">
                <a:latin typeface="宋体" charset="-122"/>
              </a:rPr>
              <a:t>日，年仅</a:t>
            </a:r>
            <a:r>
              <a:rPr lang="en-US" altLang="zh-CN" sz="2800" b="1">
                <a:latin typeface="宋体" charset="-122"/>
              </a:rPr>
              <a:t>39</a:t>
            </a:r>
            <a:r>
              <a:rPr lang="zh-CN" altLang="en-US" sz="2800" b="1">
                <a:latin typeface="宋体" charset="-122"/>
              </a:rPr>
              <a:t>岁的路易十六在巴黎革命广场被处死。</a:t>
            </a:r>
            <a:r>
              <a:rPr lang="en-US" altLang="zh-CN" sz="2800" b="1">
                <a:latin typeface="宋体" charset="-122"/>
              </a:rPr>
              <a:t>9</a:t>
            </a:r>
            <a:r>
              <a:rPr lang="zh-CN" altLang="en-US" sz="2800" b="1">
                <a:latin typeface="宋体" charset="-122"/>
              </a:rPr>
              <a:t>个月后，</a:t>
            </a:r>
            <a:r>
              <a:rPr lang="en-US" altLang="zh-CN" sz="2800" b="1">
                <a:latin typeface="宋体" charset="-122"/>
              </a:rPr>
              <a:t>38</a:t>
            </a:r>
            <a:r>
              <a:rPr lang="zh-CN" altLang="en-US" sz="2800" b="1">
                <a:latin typeface="宋体" charset="-122"/>
              </a:rPr>
              <a:t>岁的王后也被送上了断头台。</a:t>
            </a:r>
          </a:p>
          <a:p>
            <a:endParaRPr lang="zh-CN" altLang="en-US" sz="2800" b="1">
              <a:latin typeface="宋体" charset="-122"/>
            </a:endParaRPr>
          </a:p>
        </p:txBody>
      </p:sp>
      <p:sp>
        <p:nvSpPr>
          <p:cNvPr id="3" name="文本框 2"/>
          <p:cNvSpPr txBox="1">
            <a:spLocks noChangeArrowheads="1"/>
          </p:cNvSpPr>
          <p:nvPr/>
        </p:nvSpPr>
        <p:spPr bwMode="auto">
          <a:xfrm>
            <a:off x="323850" y="5637213"/>
            <a:ext cx="11539538" cy="954087"/>
          </a:xfrm>
          <a:prstGeom prst="rect">
            <a:avLst/>
          </a:prstGeom>
          <a:noFill/>
          <a:ln w="9525">
            <a:noFill/>
            <a:miter lim="800000"/>
            <a:headEnd/>
            <a:tailEnd/>
          </a:ln>
        </p:spPr>
        <p:txBody>
          <a:bodyPr>
            <a:spAutoFit/>
          </a:bodyPr>
          <a:lstStyle/>
          <a:p>
            <a:r>
              <a:rPr lang="en-US" altLang="zh-CN" sz="2800" b="1">
                <a:solidFill>
                  <a:srgbClr val="002060"/>
                </a:solidFill>
                <a:latin typeface="迷你简超粗圆"/>
                <a:ea typeface="迷你简超粗圆"/>
                <a:cs typeface="迷你简超粗圆"/>
                <a:sym typeface="+mn-ea"/>
              </a:rPr>
              <a:t>1793</a:t>
            </a:r>
            <a:r>
              <a:rPr lang="zh-CN" altLang="en-US" sz="2800" b="1">
                <a:solidFill>
                  <a:srgbClr val="002060"/>
                </a:solidFill>
                <a:latin typeface="迷你简超粗圆"/>
                <a:ea typeface="迷你简超粗圆"/>
                <a:cs typeface="迷你简超粗圆"/>
                <a:sym typeface="+mn-ea"/>
              </a:rPr>
              <a:t>年春，英国纠合普、奥、荷、意、西等国，以法国处死路易十六为借口，组成反法同盟，对法国发动了战争，干涉法国大革命。</a:t>
            </a:r>
          </a:p>
        </p:txBody>
      </p:sp>
      <p:pic>
        <p:nvPicPr>
          <p:cNvPr id="77827" name="Picture 3"/>
          <p:cNvPicPr>
            <a:picLocks noChangeAspect="1"/>
          </p:cNvPicPr>
          <p:nvPr/>
        </p:nvPicPr>
        <p:blipFill>
          <a:blip r:embed="rId3"/>
          <a:srcRect l="618" r="4039" b="8568"/>
          <a:stretch>
            <a:fillRect/>
          </a:stretch>
        </p:blipFill>
        <p:spPr bwMode="auto">
          <a:xfrm>
            <a:off x="403225" y="1276350"/>
            <a:ext cx="3271838" cy="4016375"/>
          </a:xfrm>
          <a:prstGeom prst="rect">
            <a:avLst/>
          </a:prstGeom>
          <a:noFill/>
          <a:ln w="76200">
            <a:solidFill>
              <a:schemeClr val="bg2"/>
            </a:solidFill>
            <a:miter lim="800000"/>
            <a:headEnd/>
            <a:tailEnd/>
          </a:ln>
        </p:spPr>
      </p:pic>
      <p:pic>
        <p:nvPicPr>
          <p:cNvPr id="77828" name="Picture 4" descr="法国王后玛丽·安东妮"/>
          <p:cNvPicPr>
            <a:picLocks noChangeAspect="1"/>
          </p:cNvPicPr>
          <p:nvPr/>
        </p:nvPicPr>
        <p:blipFill>
          <a:blip r:embed="rId4"/>
          <a:srcRect/>
          <a:stretch>
            <a:fillRect/>
          </a:stretch>
        </p:blipFill>
        <p:spPr bwMode="auto">
          <a:xfrm>
            <a:off x="3730625" y="1276350"/>
            <a:ext cx="2903538" cy="4162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p:cTn id="7" dur="500" fill="hold"/>
                                        <p:tgtEl>
                                          <p:spTgt spid="77827"/>
                                        </p:tgtEl>
                                        <p:attrNameLst>
                                          <p:attrName>ppt_w</p:attrName>
                                        </p:attrNameLst>
                                      </p:cBhvr>
                                      <p:tavLst>
                                        <p:tav tm="0">
                                          <p:val>
                                            <p:fltVal val="0"/>
                                          </p:val>
                                        </p:tav>
                                        <p:tav tm="100000">
                                          <p:val>
                                            <p:strVal val="#ppt_w"/>
                                          </p:val>
                                        </p:tav>
                                      </p:tavLst>
                                    </p:anim>
                                    <p:anim calcmode="lin" valueType="num">
                                      <p:cBhvr>
                                        <p:cTn id="8" dur="500" fill="hold"/>
                                        <p:tgtEl>
                                          <p:spTgt spid="77827"/>
                                        </p:tgtEl>
                                        <p:attrNameLst>
                                          <p:attrName>ppt_h</p:attrName>
                                        </p:attrNameLst>
                                      </p:cBhvr>
                                      <p:tavLst>
                                        <p:tav tm="0">
                                          <p:val>
                                            <p:fltVal val="0"/>
                                          </p:val>
                                        </p:tav>
                                        <p:tav tm="100000">
                                          <p:val>
                                            <p:strVal val="#ppt_h"/>
                                          </p:val>
                                        </p:tav>
                                      </p:tavLst>
                                    </p:anim>
                                    <p:animEffect transition="in" filter="fade">
                                      <p:cBhvr>
                                        <p:cTn id="9" dur="500"/>
                                        <p:tgtEl>
                                          <p:spTgt spid="77827"/>
                                        </p:tgtEl>
                                      </p:cBhvr>
                                    </p:animEffect>
                                  </p:childTnLst>
                                </p:cTn>
                              </p:par>
                              <p:par>
                                <p:cTn id="10" presetID="53" presetClass="entr" presetSubtype="16" fill="hold" nodeType="withEffect">
                                  <p:stCondLst>
                                    <p:cond delay="0"/>
                                  </p:stCondLst>
                                  <p:childTnLst>
                                    <p:set>
                                      <p:cBhvr>
                                        <p:cTn id="11" dur="1" fill="hold">
                                          <p:stCondLst>
                                            <p:cond delay="0"/>
                                          </p:stCondLst>
                                        </p:cTn>
                                        <p:tgtEl>
                                          <p:spTgt spid="77828"/>
                                        </p:tgtEl>
                                        <p:attrNameLst>
                                          <p:attrName>style.visibility</p:attrName>
                                        </p:attrNameLst>
                                      </p:cBhvr>
                                      <p:to>
                                        <p:strVal val="visible"/>
                                      </p:to>
                                    </p:set>
                                    <p:anim calcmode="lin" valueType="num">
                                      <p:cBhvr>
                                        <p:cTn id="12" dur="500" fill="hold"/>
                                        <p:tgtEl>
                                          <p:spTgt spid="77828"/>
                                        </p:tgtEl>
                                        <p:attrNameLst>
                                          <p:attrName>ppt_w</p:attrName>
                                        </p:attrNameLst>
                                      </p:cBhvr>
                                      <p:tavLst>
                                        <p:tav tm="0">
                                          <p:val>
                                            <p:fltVal val="0"/>
                                          </p:val>
                                        </p:tav>
                                        <p:tav tm="100000">
                                          <p:val>
                                            <p:strVal val="#ppt_w"/>
                                          </p:val>
                                        </p:tav>
                                      </p:tavLst>
                                    </p:anim>
                                    <p:anim calcmode="lin" valueType="num">
                                      <p:cBhvr>
                                        <p:cTn id="13" dur="500" fill="hold"/>
                                        <p:tgtEl>
                                          <p:spTgt spid="77828"/>
                                        </p:tgtEl>
                                        <p:attrNameLst>
                                          <p:attrName>ppt_h</p:attrName>
                                        </p:attrNameLst>
                                      </p:cBhvr>
                                      <p:tavLst>
                                        <p:tav tm="0">
                                          <p:val>
                                            <p:fltVal val="0"/>
                                          </p:val>
                                        </p:tav>
                                        <p:tav tm="100000">
                                          <p:val>
                                            <p:strVal val="#ppt_h"/>
                                          </p:val>
                                        </p:tav>
                                      </p:tavLst>
                                    </p:anim>
                                    <p:animEffect transition="in" filter="fade">
                                      <p:cBhvr>
                                        <p:cTn id="14" dur="500"/>
                                        <p:tgtEl>
                                          <p:spTgt spid="7782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nvSpPr>
        <p:spPr bwMode="auto">
          <a:xfrm>
            <a:off x="161925" y="17463"/>
            <a:ext cx="11863388" cy="1325562"/>
          </a:xfrm>
          <a:prstGeom prst="rect">
            <a:avLst/>
          </a:prstGeom>
          <a:noFill/>
          <a:ln w="9525">
            <a:noFill/>
            <a:miter lim="800000"/>
            <a:headEnd/>
            <a:tailEnd/>
          </a:ln>
        </p:spPr>
        <p:txBody>
          <a:bodyPr anchor="ctr"/>
          <a:lstStyle/>
          <a:p>
            <a:pPr>
              <a:lnSpc>
                <a:spcPct val="90000"/>
              </a:lnSpc>
            </a:pPr>
            <a:r>
              <a:rPr lang="en-US" altLang="zh-CN" sz="3600">
                <a:solidFill>
                  <a:srgbClr val="002060"/>
                </a:solidFill>
                <a:latin typeface="黑体" pitchFamily="49" charset="-122"/>
                <a:ea typeface="黑体" pitchFamily="49" charset="-122"/>
                <a:sym typeface="+mn-ea"/>
              </a:rPr>
              <a:t>6</a:t>
            </a:r>
            <a:r>
              <a:rPr lang="zh-CN" altLang="en-US" sz="3600">
                <a:solidFill>
                  <a:srgbClr val="002060"/>
                </a:solidFill>
                <a:latin typeface="黑体" pitchFamily="49" charset="-122"/>
                <a:ea typeface="黑体" pitchFamily="49" charset="-122"/>
                <a:sym typeface="+mn-ea"/>
              </a:rPr>
              <a:t>、革命</a:t>
            </a:r>
            <a:r>
              <a:rPr lang="zh-CN" altLang="en-US" sz="3600">
                <a:solidFill>
                  <a:srgbClr val="FF0000"/>
                </a:solidFill>
                <a:latin typeface="黑体" pitchFamily="49" charset="-122"/>
                <a:ea typeface="黑体" pitchFamily="49" charset="-122"/>
                <a:sym typeface="+mn-ea"/>
              </a:rPr>
              <a:t>高潮</a:t>
            </a:r>
            <a:r>
              <a:rPr lang="zh-CN" altLang="en-US" sz="3600">
                <a:solidFill>
                  <a:srgbClr val="002060"/>
                </a:solidFill>
                <a:latin typeface="黑体" pitchFamily="49" charset="-122"/>
                <a:ea typeface="黑体" pitchFamily="49" charset="-122"/>
                <a:sym typeface="+mn-ea"/>
              </a:rPr>
              <a:t>：雅各宾派当政</a:t>
            </a:r>
          </a:p>
        </p:txBody>
      </p:sp>
      <p:sp>
        <p:nvSpPr>
          <p:cNvPr id="22532" name="Text Box 11"/>
          <p:cNvSpPr txBox="1">
            <a:spLocks noChangeArrowheads="1"/>
          </p:cNvSpPr>
          <p:nvPr/>
        </p:nvSpPr>
        <p:spPr bwMode="auto">
          <a:xfrm>
            <a:off x="276225" y="1201738"/>
            <a:ext cx="7607300" cy="267652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ea typeface="微软雅黑" pitchFamily="34" charset="-122"/>
              </a:rPr>
              <a:t>1.</a:t>
            </a:r>
            <a:r>
              <a:rPr lang="zh-CN" altLang="en-US" sz="2800" b="1">
                <a:latin typeface="宋体" charset="-122"/>
                <a:ea typeface="微软雅黑" pitchFamily="34" charset="-122"/>
              </a:rPr>
              <a:t>雅各宾派采取了哪些措施将革命推向高潮？</a:t>
            </a:r>
          </a:p>
          <a:p>
            <a:pPr>
              <a:buFont typeface="Arial" charset="0"/>
              <a:buNone/>
            </a:pPr>
            <a:endParaRPr lang="zh-CN" altLang="en-US" sz="2800" b="1">
              <a:latin typeface="宋体" charset="-122"/>
              <a:ea typeface="微软雅黑" pitchFamily="34" charset="-122"/>
            </a:endParaRPr>
          </a:p>
          <a:p>
            <a:pPr>
              <a:buFont typeface="Arial" charset="0"/>
              <a:buNone/>
            </a:pPr>
            <a:endParaRPr lang="zh-CN" altLang="en-US" sz="2800" b="1">
              <a:latin typeface="宋体" charset="-122"/>
              <a:ea typeface="微软雅黑" pitchFamily="34" charset="-122"/>
            </a:endParaRPr>
          </a:p>
          <a:p>
            <a:pPr>
              <a:buFont typeface="Arial" charset="0"/>
              <a:buNone/>
            </a:pPr>
            <a:endParaRPr lang="zh-CN" altLang="en-US" sz="2800" b="1">
              <a:latin typeface="宋体" charset="-122"/>
              <a:ea typeface="微软雅黑" pitchFamily="34" charset="-122"/>
            </a:endParaRPr>
          </a:p>
          <a:p>
            <a:pPr>
              <a:buFont typeface="Arial" charset="0"/>
              <a:buNone/>
            </a:pPr>
            <a:endParaRPr lang="zh-CN" altLang="en-US" sz="2800" b="1">
              <a:latin typeface="宋体" charset="-122"/>
              <a:ea typeface="微软雅黑" pitchFamily="34" charset="-122"/>
            </a:endParaRPr>
          </a:p>
          <a:p>
            <a:pPr>
              <a:buFont typeface="Arial" charset="0"/>
              <a:buNone/>
            </a:pPr>
            <a:r>
              <a:rPr lang="en-US" altLang="zh-CN" sz="2800" b="1">
                <a:latin typeface="宋体" charset="-122"/>
                <a:ea typeface="微软雅黑" pitchFamily="34" charset="-122"/>
              </a:rPr>
              <a:t>2.</a:t>
            </a:r>
            <a:r>
              <a:rPr lang="zh-CN" altLang="en-US" sz="2800" b="1">
                <a:latin typeface="宋体" charset="-122"/>
                <a:ea typeface="微软雅黑" pitchFamily="34" charset="-122"/>
              </a:rPr>
              <a:t>你是怎样评价雅各宾派专政的</a:t>
            </a:r>
            <a:r>
              <a:rPr lang="en-US" altLang="zh-CN" sz="2800" b="1">
                <a:latin typeface="宋体" charset="-122"/>
                <a:ea typeface="微软雅黑" pitchFamily="34" charset="-122"/>
              </a:rPr>
              <a:t>?</a:t>
            </a:r>
          </a:p>
        </p:txBody>
      </p:sp>
      <p:pic>
        <p:nvPicPr>
          <p:cNvPr id="27651" name="Picture 9" descr="罗伯斯庇尔"/>
          <p:cNvPicPr>
            <a:picLocks noChangeAspect="1"/>
          </p:cNvPicPr>
          <p:nvPr/>
        </p:nvPicPr>
        <p:blipFill>
          <a:blip r:embed="rId2"/>
          <a:srcRect/>
          <a:stretch>
            <a:fillRect/>
          </a:stretch>
        </p:blipFill>
        <p:spPr bwMode="auto">
          <a:xfrm>
            <a:off x="7753350" y="190500"/>
            <a:ext cx="2682875" cy="3657600"/>
          </a:xfrm>
          <a:prstGeom prst="rect">
            <a:avLst/>
          </a:prstGeom>
          <a:noFill/>
          <a:ln w="9525">
            <a:noFill/>
            <a:miter lim="800000"/>
            <a:headEnd/>
            <a:tailEnd/>
          </a:ln>
        </p:spPr>
      </p:pic>
      <p:sp>
        <p:nvSpPr>
          <p:cNvPr id="27652" name="文本框 4"/>
          <p:cNvSpPr txBox="1">
            <a:spLocks noChangeArrowheads="1"/>
          </p:cNvSpPr>
          <p:nvPr/>
        </p:nvSpPr>
        <p:spPr bwMode="auto">
          <a:xfrm>
            <a:off x="10693400" y="3325813"/>
            <a:ext cx="1331913" cy="368300"/>
          </a:xfrm>
          <a:prstGeom prst="rect">
            <a:avLst/>
          </a:prstGeom>
          <a:noFill/>
          <a:ln w="9525">
            <a:noFill/>
            <a:miter lim="800000"/>
            <a:headEnd/>
            <a:tailEnd/>
          </a:ln>
        </p:spPr>
        <p:txBody>
          <a:bodyPr wrap="none">
            <a:spAutoFit/>
          </a:bodyPr>
          <a:lstStyle/>
          <a:p>
            <a:pPr>
              <a:buFont typeface="Arial" charset="0"/>
              <a:buNone/>
            </a:pPr>
            <a:r>
              <a:rPr lang="zh-CN" altLang="en-US" b="1">
                <a:solidFill>
                  <a:schemeClr val="tx2"/>
                </a:solidFill>
                <a:ea typeface="微软雅黑" pitchFamily="34" charset="-122"/>
              </a:rPr>
              <a:t>罗伯斯庇尔</a:t>
            </a:r>
          </a:p>
        </p:txBody>
      </p:sp>
      <p:sp>
        <p:nvSpPr>
          <p:cNvPr id="21508" name="Text Box 8"/>
          <p:cNvSpPr txBox="1"/>
          <p:nvPr/>
        </p:nvSpPr>
        <p:spPr>
          <a:xfrm>
            <a:off x="7681913" y="3946525"/>
            <a:ext cx="4343400" cy="267652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fontAlgn="auto">
              <a:spcBef>
                <a:spcPct val="50000"/>
              </a:spcBef>
              <a:spcAft>
                <a:spcPts val="0"/>
              </a:spcAft>
              <a:defRPr/>
            </a:pPr>
            <a:r>
              <a:rPr lang="zh-CN" altLang="en-US" sz="2400" dirty="0">
                <a:solidFill>
                  <a:srgbClr val="000000"/>
                </a:solidFill>
                <a:latin typeface="黑体" panose="02010609060101010101" pitchFamily="49" charset="-122"/>
                <a:ea typeface="黑体" panose="02010609060101010101" pitchFamily="49" charset="-122"/>
              </a:rPr>
              <a:t>法国大革命时期的著名</a:t>
            </a:r>
            <a:r>
              <a:rPr lang="zh-CN" altLang="en-US" sz="2400" dirty="0">
                <a:latin typeface="黑体" panose="02010609060101010101" pitchFamily="49" charset="-122"/>
                <a:ea typeface="黑体" panose="02010609060101010101" pitchFamily="49" charset="-122"/>
              </a:rPr>
              <a:t>政治活动家、雅各宾派</a:t>
            </a:r>
            <a:r>
              <a:rPr lang="zh-CN" altLang="en-US" sz="2400" dirty="0">
                <a:solidFill>
                  <a:srgbClr val="000000"/>
                </a:solidFill>
                <a:latin typeface="黑体" panose="02010609060101010101" pitchFamily="49" charset="-122"/>
                <a:ea typeface="黑体" panose="02010609060101010101" pitchFamily="49" charset="-122"/>
              </a:rPr>
              <a:t>专政期间的主要当权者。</a:t>
            </a:r>
            <a:r>
              <a:rPr lang="en-US" altLang="zh-CN" sz="2400" dirty="0">
                <a:solidFill>
                  <a:srgbClr val="000000"/>
                </a:solidFill>
                <a:latin typeface="黑体" panose="02010609060101010101" pitchFamily="49" charset="-122"/>
                <a:ea typeface="黑体" panose="02010609060101010101" pitchFamily="49" charset="-122"/>
              </a:rPr>
              <a:t>1789</a:t>
            </a:r>
            <a:r>
              <a:rPr lang="zh-CN" altLang="en-US" sz="2400" dirty="0">
                <a:solidFill>
                  <a:srgbClr val="000000"/>
                </a:solidFill>
                <a:latin typeface="黑体" panose="02010609060101010101" pitchFamily="49" charset="-122"/>
                <a:ea typeface="黑体" panose="02010609060101010101" pitchFamily="49" charset="-122"/>
              </a:rPr>
              <a:t>年当选为</a:t>
            </a:r>
            <a:r>
              <a:rPr lang="zh-CN" altLang="en-US" sz="2400" dirty="0">
                <a:latin typeface="黑体" panose="02010609060101010101" pitchFamily="49" charset="-122"/>
                <a:ea typeface="黑体" panose="02010609060101010101" pitchFamily="49" charset="-122"/>
              </a:rPr>
              <a:t>第三等级代表</a:t>
            </a:r>
            <a:r>
              <a:rPr lang="zh-CN" altLang="en-US" sz="2400" dirty="0">
                <a:solidFill>
                  <a:srgbClr val="000000"/>
                </a:solidFill>
                <a:latin typeface="黑体" panose="02010609060101010101" pitchFamily="49" charset="-122"/>
                <a:ea typeface="黑体" panose="02010609060101010101" pitchFamily="49" charset="-122"/>
              </a:rPr>
              <a:t>，次年成为</a:t>
            </a:r>
            <a:r>
              <a:rPr lang="zh-CN" altLang="en-US" sz="2400" dirty="0">
                <a:latin typeface="黑体" panose="02010609060101010101" pitchFamily="49" charset="-122"/>
                <a:ea typeface="黑体" panose="02010609060101010101" pitchFamily="49" charset="-122"/>
              </a:rPr>
              <a:t>雅各宾俱乐部主席</a:t>
            </a:r>
            <a:r>
              <a:rPr lang="zh-CN" altLang="en-US" sz="2400" dirty="0">
                <a:solidFill>
                  <a:srgbClr val="000000"/>
                </a:solidFill>
                <a:latin typeface="黑体" panose="02010609060101010101" pitchFamily="49" charset="-122"/>
                <a:ea typeface="黑体" panose="02010609060101010101" pitchFamily="49" charset="-122"/>
              </a:rPr>
              <a:t>。以其严峻态度、高度原则性和简朴生活博得</a:t>
            </a:r>
            <a:r>
              <a:rPr lang="zh-CN" altLang="en-US" sz="2400" dirty="0">
                <a:solidFill>
                  <a:srgbClr val="000000"/>
                </a:solidFill>
                <a:latin typeface="MS Sans Serif"/>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不可腐蚀的人</a:t>
            </a:r>
            <a:r>
              <a:rPr lang="zh-CN" altLang="en-US" sz="2400" dirty="0">
                <a:solidFill>
                  <a:srgbClr val="000000"/>
                </a:solidFill>
                <a:latin typeface="MS Sans Serif"/>
                <a:ea typeface="黑体" panose="02010609060101010101" pitchFamily="49" charset="-122"/>
              </a:rPr>
              <a:t>”</a:t>
            </a:r>
            <a:r>
              <a:rPr lang="zh-CN" altLang="en-US" sz="2400" dirty="0">
                <a:solidFill>
                  <a:srgbClr val="000000"/>
                </a:solidFill>
                <a:latin typeface="黑体" panose="02010609060101010101" pitchFamily="49" charset="-122"/>
                <a:ea typeface="黑体" panose="02010609060101010101" pitchFamily="49" charset="-122"/>
              </a:rPr>
              <a:t>的称号。</a:t>
            </a:r>
          </a:p>
        </p:txBody>
      </p:sp>
      <p:sp>
        <p:nvSpPr>
          <p:cNvPr id="3" name="文本框 2"/>
          <p:cNvSpPr txBox="1"/>
          <p:nvPr/>
        </p:nvSpPr>
        <p:spPr>
          <a:xfrm>
            <a:off x="771525" y="1963738"/>
            <a:ext cx="6391275" cy="9525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buFont typeface="Arial" panose="020B0604020202020204" pitchFamily="34" charset="0"/>
              <a:buNone/>
              <a:defRPr/>
            </a:pPr>
            <a:r>
              <a:rPr lang="zh-CN" altLang="en-US" sz="2800" b="1" dirty="0">
                <a:solidFill>
                  <a:schemeClr val="tx1"/>
                </a:solidFill>
              </a:rPr>
              <a:t>成立救国委员会，采取一系列严厉措施，平息了国内叛乱，打退了反法联军。</a:t>
            </a:r>
          </a:p>
        </p:txBody>
      </p:sp>
      <p:sp>
        <p:nvSpPr>
          <p:cNvPr id="4" name="文本框 3"/>
          <p:cNvSpPr txBox="1"/>
          <p:nvPr/>
        </p:nvSpPr>
        <p:spPr>
          <a:xfrm>
            <a:off x="466725" y="4041775"/>
            <a:ext cx="6696075" cy="9525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buFont typeface="Arial" panose="020B0604020202020204" pitchFamily="34" charset="0"/>
              <a:buNone/>
              <a:defRPr/>
            </a:pPr>
            <a:r>
              <a:rPr lang="zh-CN" altLang="en-US" sz="2800" b="1" dirty="0">
                <a:solidFill>
                  <a:schemeClr val="tx1"/>
                </a:solidFill>
              </a:rPr>
              <a:t>雅各宾派把法国大革命推向高潮，但打击面过宽，搞得人人自危</a:t>
            </a:r>
            <a:r>
              <a:rPr lang="en-US" altLang="zh-CN" sz="2800" b="1" dirty="0">
                <a:solidFill>
                  <a:schemeClr val="tx1"/>
                </a:solidFill>
              </a:rPr>
              <a:t>,</a:t>
            </a:r>
            <a:r>
              <a:rPr lang="zh-CN" altLang="en-US" sz="2800" b="1" dirty="0">
                <a:solidFill>
                  <a:schemeClr val="tx1"/>
                </a:solidFill>
              </a:rPr>
              <a:t>最后被政变推翻。</a:t>
            </a:r>
          </a:p>
        </p:txBody>
      </p:sp>
      <p:sp>
        <p:nvSpPr>
          <p:cNvPr id="5" name="标题 1"/>
          <p:cNvSpPr>
            <a:spLocks noGrp="1"/>
          </p:cNvSpPr>
          <p:nvPr/>
        </p:nvSpPr>
        <p:spPr bwMode="auto">
          <a:xfrm>
            <a:off x="165100" y="5165725"/>
            <a:ext cx="6997700" cy="1327150"/>
          </a:xfrm>
          <a:prstGeom prst="rect">
            <a:avLst/>
          </a:prstGeom>
          <a:noFill/>
          <a:ln w="9525">
            <a:noFill/>
            <a:miter lim="800000"/>
            <a:headEnd/>
            <a:tailEnd/>
          </a:ln>
        </p:spPr>
        <p:txBody>
          <a:bodyPr anchor="ctr"/>
          <a:lstStyle/>
          <a:p>
            <a:pPr>
              <a:lnSpc>
                <a:spcPct val="90000"/>
              </a:lnSpc>
            </a:pPr>
            <a:r>
              <a:rPr lang="en-US" altLang="zh-CN" sz="3600">
                <a:solidFill>
                  <a:srgbClr val="002060"/>
                </a:solidFill>
                <a:latin typeface="黑体" pitchFamily="49" charset="-122"/>
                <a:ea typeface="黑体" pitchFamily="49" charset="-122"/>
                <a:sym typeface="+mn-ea"/>
              </a:rPr>
              <a:t>7</a:t>
            </a:r>
            <a:r>
              <a:rPr lang="zh-CN" altLang="en-US" sz="3600">
                <a:solidFill>
                  <a:srgbClr val="002060"/>
                </a:solidFill>
                <a:latin typeface="黑体" pitchFamily="49" charset="-122"/>
                <a:ea typeface="黑体" pitchFamily="49" charset="-122"/>
                <a:sym typeface="+mn-ea"/>
              </a:rPr>
              <a:t>、革命</a:t>
            </a:r>
            <a:r>
              <a:rPr lang="zh-CN" altLang="en-US" sz="3600">
                <a:solidFill>
                  <a:srgbClr val="FF0000"/>
                </a:solidFill>
                <a:latin typeface="黑体" pitchFamily="49" charset="-122"/>
                <a:ea typeface="黑体" pitchFamily="49" charset="-122"/>
                <a:sym typeface="+mn-ea"/>
              </a:rPr>
              <a:t>结束</a:t>
            </a:r>
            <a:r>
              <a:rPr lang="zh-CN" altLang="en-US" sz="3600">
                <a:solidFill>
                  <a:srgbClr val="002060"/>
                </a:solidFill>
                <a:latin typeface="黑体" pitchFamily="49" charset="-122"/>
                <a:ea typeface="黑体" pitchFamily="49" charset="-122"/>
                <a:sym typeface="+mn-ea"/>
              </a:rPr>
              <a:t>：热月政变，罗伯斯庇尔被送上断头台。</a:t>
            </a:r>
          </a:p>
        </p:txBody>
      </p:sp>
      <p:sp>
        <p:nvSpPr>
          <p:cNvPr id="6" name="矩形 5"/>
          <p:cNvSpPr/>
          <p:nvPr/>
        </p:nvSpPr>
        <p:spPr>
          <a:xfrm>
            <a:off x="4408488" y="6038850"/>
            <a:ext cx="3027362" cy="584200"/>
          </a:xfrm>
          <a:prstGeom prst="rect">
            <a:avLst/>
          </a:prstGeom>
          <a:noFill/>
          <a:ln>
            <a:noFill/>
          </a:ln>
        </p:spPr>
        <p:txBody>
          <a:bodyPr wrap="none">
            <a:spAutoFit/>
          </a:bodyPr>
          <a:lstStyle/>
          <a:p>
            <a:pPr algn="ctr" fontAlgn="auto">
              <a:spcBef>
                <a:spcPts val="0"/>
              </a:spcBef>
              <a:spcAft>
                <a:spcPts val="0"/>
              </a:spcAft>
              <a:defRPr/>
            </a:pPr>
            <a:r>
              <a:rPr lang="zh-CN" altLang="en-US" sz="3200" b="1">
                <a:ln/>
                <a:solidFill>
                  <a:schemeClr val="accent1"/>
                </a:solidFill>
                <a:effectLst>
                  <a:outerShdw blurRad="38100" dist="25400" dir="5400000" algn="ctr" rotWithShape="0">
                    <a:srgbClr val="6E747A">
                      <a:alpha val="43000"/>
                    </a:srgbClr>
                  </a:outerShdw>
                </a:effectLst>
                <a:latin typeface="+mn-lt"/>
                <a:ea typeface="+mn-ea"/>
              </a:rPr>
              <a:t>革命失败了吗？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p:bldP spid="3" grpId="0" bldLvl="0" animBg="1"/>
      <p:bldP spid="4" grpId="0" bldLvl="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
          <p:cNvSpPr txBox="1">
            <a:spLocks noChangeArrowheads="1"/>
          </p:cNvSpPr>
          <p:nvPr/>
        </p:nvSpPr>
        <p:spPr bwMode="auto">
          <a:xfrm>
            <a:off x="334963" y="1076325"/>
            <a:ext cx="11730037" cy="3538538"/>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sym typeface="+mn-ea"/>
              </a:rPr>
              <a:t>材料一：</a:t>
            </a:r>
            <a:r>
              <a:rPr lang="en-US" altLang="zh-CN" sz="2800" b="1">
                <a:latin typeface="楷体" pitchFamily="49" charset="-122"/>
                <a:ea typeface="楷体" pitchFamily="49" charset="-122"/>
                <a:sym typeface="+mn-ea"/>
              </a:rPr>
              <a:t>“</a:t>
            </a:r>
            <a:r>
              <a:rPr lang="zh-CN" altLang="en-US" sz="2800" b="1">
                <a:latin typeface="楷体" pitchFamily="49" charset="-122"/>
                <a:ea typeface="楷体" pitchFamily="49" charset="-122"/>
                <a:sym typeface="+mn-ea"/>
              </a:rPr>
              <a:t>它被称为大革命不是没有道理的。这次革命给本阶级、给它服务的那个阶级，给资产阶级做了很多事情，以至整个</a:t>
            </a:r>
            <a:r>
              <a:rPr lang="en-US" altLang="zh-CN" sz="2800" b="1">
                <a:latin typeface="楷体" pitchFamily="49" charset="-122"/>
                <a:ea typeface="楷体" pitchFamily="49" charset="-122"/>
                <a:sym typeface="+mn-ea"/>
              </a:rPr>
              <a:t>19</a:t>
            </a:r>
            <a:r>
              <a:rPr lang="zh-CN" altLang="en-US" sz="2800" b="1">
                <a:latin typeface="楷体" pitchFamily="49" charset="-122"/>
                <a:ea typeface="楷体" pitchFamily="49" charset="-122"/>
                <a:sym typeface="+mn-ea"/>
              </a:rPr>
              <a:t>世纪，即给予全人类以文明和文化的世纪，都是在法国革命的标志下渡过的。”</a:t>
            </a:r>
            <a:endParaRPr lang="zh-CN" altLang="en-US" sz="2800" b="1">
              <a:latin typeface="楷体" pitchFamily="49" charset="-122"/>
              <a:ea typeface="楷体" pitchFamily="49" charset="-122"/>
            </a:endParaRPr>
          </a:p>
          <a:p>
            <a:pPr algn="r">
              <a:buFont typeface="Arial" charset="0"/>
              <a:buNone/>
            </a:pPr>
            <a:r>
              <a:rPr lang="zh-CN" altLang="en-US" sz="2800" b="1">
                <a:latin typeface="楷体" pitchFamily="49" charset="-122"/>
                <a:ea typeface="楷体" pitchFamily="49" charset="-122"/>
                <a:sym typeface="+mn-ea"/>
              </a:rPr>
              <a:t>                               </a:t>
            </a:r>
            <a:r>
              <a:rPr lang="en-US" altLang="zh-CN" sz="2800" b="1">
                <a:latin typeface="楷体" pitchFamily="49" charset="-122"/>
                <a:ea typeface="楷体" pitchFamily="49" charset="-122"/>
                <a:sym typeface="+mn-ea"/>
              </a:rPr>
              <a:t>——</a:t>
            </a:r>
            <a:r>
              <a:rPr lang="zh-CN" altLang="en-US" sz="2800" b="1">
                <a:latin typeface="楷体" pitchFamily="49" charset="-122"/>
                <a:ea typeface="楷体" pitchFamily="49" charset="-122"/>
                <a:sym typeface="+mn-ea"/>
              </a:rPr>
              <a:t>列宁</a:t>
            </a:r>
          </a:p>
          <a:p>
            <a:pPr>
              <a:buFont typeface="Arial" charset="0"/>
              <a:buNone/>
            </a:pPr>
            <a:r>
              <a:rPr lang="zh-CN" altLang="en-US" sz="2800" b="1">
                <a:latin typeface="楷体" pitchFamily="49" charset="-122"/>
                <a:ea typeface="楷体" pitchFamily="49" charset="-122"/>
              </a:rPr>
              <a:t>材料二：</a:t>
            </a:r>
            <a:r>
              <a:rPr lang="zh-CN" altLang="en-US" sz="2800" b="1">
                <a:latin typeface="楷体" pitchFamily="49" charset="-122"/>
                <a:ea typeface="楷体" pitchFamily="49" charset="-122"/>
                <a:sym typeface="+mn-ea"/>
              </a:rPr>
              <a:t>它是直至把斗争进行到底，直至交战的一方即贵族被消灭而另一方即资产阶级完全胜利的首次起义。</a:t>
            </a:r>
          </a:p>
          <a:p>
            <a:pPr algn="r">
              <a:buFont typeface="Arial" charset="0"/>
              <a:buNone/>
            </a:pPr>
            <a:r>
              <a:rPr lang="en-US" altLang="zh-CN" sz="2800" b="1">
                <a:latin typeface="楷体" pitchFamily="49" charset="-122"/>
                <a:ea typeface="楷体" pitchFamily="49" charset="-122"/>
                <a:sym typeface="+mn-ea"/>
              </a:rPr>
              <a:t>——</a:t>
            </a:r>
            <a:r>
              <a:rPr lang="zh-CN" altLang="en-US" sz="2800" b="1">
                <a:latin typeface="楷体" pitchFamily="49" charset="-122"/>
                <a:ea typeface="楷体" pitchFamily="49" charset="-122"/>
                <a:sym typeface="+mn-ea"/>
              </a:rPr>
              <a:t>恩格斯</a:t>
            </a:r>
          </a:p>
          <a:p>
            <a:pPr>
              <a:buFont typeface="Arial" charset="0"/>
              <a:buNone/>
            </a:pPr>
            <a:r>
              <a:rPr lang="zh-CN" altLang="en-US" sz="2800" b="1">
                <a:latin typeface="宋体" charset="-122"/>
                <a:cs typeface="楷体" pitchFamily="49" charset="-122"/>
                <a:sym typeface="+mn-ea"/>
              </a:rPr>
              <a:t>根据材料，结合所学知识，归纳法国大革命的历史意义。</a:t>
            </a:r>
          </a:p>
        </p:txBody>
      </p:sp>
      <p:sp>
        <p:nvSpPr>
          <p:cNvPr id="28674" name="标题 1"/>
          <p:cNvSpPr>
            <a:spLocks noGrp="1"/>
          </p:cNvSpPr>
          <p:nvPr/>
        </p:nvSpPr>
        <p:spPr bwMode="auto">
          <a:xfrm>
            <a:off x="838200" y="-25400"/>
            <a:ext cx="10515600" cy="1325563"/>
          </a:xfrm>
          <a:prstGeom prst="rect">
            <a:avLst/>
          </a:prstGeom>
          <a:noFill/>
          <a:ln w="9525">
            <a:noFill/>
            <a:miter lim="800000"/>
            <a:headEnd/>
            <a:tailEnd/>
          </a:ln>
        </p:spPr>
        <p:txBody>
          <a:bodyPr anchor="ctr"/>
          <a:lstStyle/>
          <a:p>
            <a:pPr algn="ctr">
              <a:lnSpc>
                <a:spcPct val="90000"/>
              </a:lnSpc>
            </a:pPr>
            <a:r>
              <a:rPr lang="zh-CN" altLang="en-US" sz="4400">
                <a:ea typeface="微软雅黑" pitchFamily="34" charset="-122"/>
              </a:rPr>
              <a:t>法国大革命的意义</a:t>
            </a:r>
          </a:p>
        </p:txBody>
      </p:sp>
      <p:cxnSp>
        <p:nvCxnSpPr>
          <p:cNvPr id="5" name="直接连接符 4"/>
          <p:cNvCxnSpPr/>
          <p:nvPr/>
        </p:nvCxnSpPr>
        <p:spPr>
          <a:xfrm flipV="1">
            <a:off x="11196638" y="1943100"/>
            <a:ext cx="674687"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428625" y="2387600"/>
            <a:ext cx="3543300" cy="460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994650" y="3178175"/>
            <a:ext cx="3543300" cy="460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150938" y="3670300"/>
            <a:ext cx="2962275" cy="50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365" name="Text Box 5"/>
          <p:cNvSpPr txBox="1">
            <a:spLocks noChangeArrowheads="1"/>
          </p:cNvSpPr>
          <p:nvPr/>
        </p:nvSpPr>
        <p:spPr bwMode="auto">
          <a:xfrm>
            <a:off x="428625" y="4614863"/>
            <a:ext cx="11231563" cy="1814512"/>
          </a:xfrm>
          <a:prstGeom prst="rect">
            <a:avLst/>
          </a:prstGeom>
          <a:noFill/>
          <a:ln w="9525">
            <a:noFill/>
            <a:miter lim="800000"/>
            <a:headEnd/>
            <a:tailEnd/>
          </a:ln>
        </p:spPr>
        <p:txBody>
          <a:bodyPr>
            <a:spAutoFit/>
          </a:bodyPr>
          <a:lstStyle/>
          <a:p>
            <a:pPr>
              <a:spcBef>
                <a:spcPct val="50000"/>
              </a:spcBef>
              <a:buFont typeface="Arial" charset="0"/>
              <a:buNone/>
            </a:pPr>
            <a:r>
              <a:rPr lang="en-US" altLang="zh-CN" sz="2800" b="1">
                <a:solidFill>
                  <a:srgbClr val="002060"/>
                </a:solidFill>
                <a:ea typeface="微软雅黑" pitchFamily="34" charset="-122"/>
              </a:rPr>
              <a:t>1</a:t>
            </a:r>
            <a:r>
              <a:rPr lang="zh-CN" altLang="en-US" sz="2800" b="1">
                <a:solidFill>
                  <a:srgbClr val="002060"/>
                </a:solidFill>
                <a:ea typeface="微软雅黑" pitchFamily="34" charset="-122"/>
              </a:rPr>
              <a:t>、摧毁了法国的君主统治</a:t>
            </a:r>
          </a:p>
          <a:p>
            <a:pPr>
              <a:spcBef>
                <a:spcPct val="50000"/>
              </a:spcBef>
              <a:buFont typeface="Arial" charset="0"/>
              <a:buNone/>
            </a:pPr>
            <a:r>
              <a:rPr lang="en-US" altLang="zh-CN" sz="2800" b="1">
                <a:solidFill>
                  <a:srgbClr val="002060"/>
                </a:solidFill>
                <a:ea typeface="微软雅黑" pitchFamily="34" charset="-122"/>
              </a:rPr>
              <a:t>2</a:t>
            </a:r>
            <a:r>
              <a:rPr lang="zh-CN" altLang="en-US" sz="2800" b="1">
                <a:solidFill>
                  <a:srgbClr val="002060"/>
                </a:solidFill>
                <a:ea typeface="微软雅黑" pitchFamily="34" charset="-122"/>
              </a:rPr>
              <a:t>、传播了资产阶级自由民主思想</a:t>
            </a:r>
          </a:p>
          <a:p>
            <a:pPr>
              <a:spcBef>
                <a:spcPct val="50000"/>
              </a:spcBef>
              <a:buFont typeface="Arial" charset="0"/>
              <a:buNone/>
            </a:pPr>
            <a:r>
              <a:rPr lang="en-US" altLang="zh-CN" sz="2800" b="1">
                <a:solidFill>
                  <a:srgbClr val="002060"/>
                </a:solidFill>
                <a:ea typeface="微软雅黑" pitchFamily="34" charset="-122"/>
              </a:rPr>
              <a:t>3</a:t>
            </a:r>
            <a:r>
              <a:rPr lang="zh-CN" altLang="en-US" sz="2800" b="1">
                <a:solidFill>
                  <a:srgbClr val="002060"/>
                </a:solidFill>
                <a:ea typeface="微软雅黑" pitchFamily="34" charset="-122"/>
              </a:rPr>
              <a:t>、具有世界性影响</a:t>
            </a:r>
          </a:p>
        </p:txBody>
      </p:sp>
      <p:sp>
        <p:nvSpPr>
          <p:cNvPr id="8" name="文本框 7"/>
          <p:cNvSpPr txBox="1">
            <a:spLocks noChangeArrowheads="1"/>
          </p:cNvSpPr>
          <p:nvPr/>
        </p:nvSpPr>
        <p:spPr bwMode="auto">
          <a:xfrm>
            <a:off x="6251575" y="5162550"/>
            <a:ext cx="4779963" cy="1087438"/>
          </a:xfrm>
          <a:prstGeom prst="rect">
            <a:avLst/>
          </a:prstGeom>
          <a:noFill/>
          <a:ln w="9525">
            <a:noFill/>
            <a:miter lim="800000"/>
            <a:headEnd/>
            <a:tailEnd/>
          </a:ln>
        </p:spPr>
        <p:txBody>
          <a:bodyPr>
            <a:spAutoFit/>
          </a:bodyPr>
          <a:lstStyle/>
          <a:p>
            <a:pPr>
              <a:lnSpc>
                <a:spcPct val="90000"/>
              </a:lnSpc>
              <a:buFont typeface="Wingdings" pitchFamily="2" charset="2"/>
              <a:buNone/>
            </a:pPr>
            <a:r>
              <a:rPr lang="zh-CN" altLang="en-US" sz="3600" b="1">
                <a:ea typeface="微软雅黑" pitchFamily="34" charset="-122"/>
                <a:sym typeface="+mn-ea"/>
              </a:rPr>
              <a:t>近代史上</a:t>
            </a:r>
            <a:r>
              <a:rPr lang="zh-CN" altLang="en-US" sz="3600" b="1">
                <a:solidFill>
                  <a:srgbClr val="FF0000"/>
                </a:solidFill>
                <a:ea typeface="微软雅黑" pitchFamily="34" charset="-122"/>
                <a:sym typeface="+mn-ea"/>
              </a:rPr>
              <a:t>最大、最彻底</a:t>
            </a:r>
            <a:r>
              <a:rPr lang="zh-CN" altLang="en-US" sz="3600" b="1">
                <a:ea typeface="微软雅黑" pitchFamily="34" charset="-122"/>
                <a:sym typeface="+mn-ea"/>
              </a:rPr>
              <a:t>的资产阶级革命</a:t>
            </a:r>
            <a:endParaRPr lang="zh-CN" altLang="en-US" sz="3600">
              <a:ea typeface="微软雅黑" pitchFamily="34" charset="-122"/>
            </a:endParaRPr>
          </a:p>
        </p:txBody>
      </p:sp>
      <p:pic>
        <p:nvPicPr>
          <p:cNvPr id="9" name="图片 8"/>
          <p:cNvPicPr>
            <a:picLocks noChangeAspect="1"/>
          </p:cNvPicPr>
          <p:nvPr/>
        </p:nvPicPr>
        <p:blipFill>
          <a:blip r:embed="rId2"/>
          <a:srcRect/>
          <a:stretch>
            <a:fillRect/>
          </a:stretch>
        </p:blipFill>
        <p:spPr bwMode="auto">
          <a:xfrm>
            <a:off x="5727700" y="4810125"/>
            <a:ext cx="6337300" cy="1439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5365"/>
                                        </p:tgtEl>
                                        <p:attrNameLst>
                                          <p:attrName>style.visibility</p:attrName>
                                        </p:attrNameLst>
                                      </p:cBhvr>
                                      <p:to>
                                        <p:strVal val="visible"/>
                                      </p:to>
                                    </p:set>
                                    <p:animEffect transition="in" filter="blinds(horizontal)">
                                      <p:cBhvr>
                                        <p:cTn id="29" dur="500"/>
                                        <p:tgtEl>
                                          <p:spTgt spid="1536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2" name="WordArt 10"/>
          <p:cNvSpPr>
            <a:spLocks noChangeArrowheads="1" noChangeShapeType="1" noTextEdit="1"/>
          </p:cNvSpPr>
          <p:nvPr/>
        </p:nvSpPr>
        <p:spPr bwMode="auto">
          <a:xfrm>
            <a:off x="690230" y="1324592"/>
            <a:ext cx="3305175" cy="450867"/>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19050">
                  <a:solidFill>
                    <a:srgbClr val="99CCFF"/>
                  </a:solidFill>
                  <a:round/>
                </a:ln>
                <a:solidFill>
                  <a:srgbClr val="0066CC"/>
                </a:solidFill>
                <a:effectLst>
                  <a:outerShdw dist="35921" dir="2700000" algn="ctr" rotWithShape="0">
                    <a:srgbClr val="990000"/>
                  </a:outerShdw>
                </a:effectLst>
                <a:latin typeface="迷你简超粗圆" pitchFamily="2" charset="-122"/>
                <a:ea typeface="迷你简超粗圆" pitchFamily="2" charset="-122"/>
              </a:rPr>
              <a:t>1799</a:t>
            </a:r>
            <a:r>
              <a:rPr lang="zh-CN" altLang="en-US" sz="3600" kern="10" dirty="0">
                <a:ln w="19050">
                  <a:solidFill>
                    <a:srgbClr val="99CCFF"/>
                  </a:solidFill>
                  <a:round/>
                </a:ln>
                <a:solidFill>
                  <a:srgbClr val="0066CC"/>
                </a:solidFill>
                <a:effectLst>
                  <a:outerShdw dist="35921" dir="2700000" algn="ctr" rotWithShape="0">
                    <a:srgbClr val="990000"/>
                  </a:outerShdw>
                </a:effectLst>
                <a:latin typeface="迷你简超粗圆" pitchFamily="2" charset="-122"/>
                <a:ea typeface="迷你简超粗圆" pitchFamily="2" charset="-122"/>
              </a:rPr>
              <a:t>年雾月政变</a:t>
            </a:r>
          </a:p>
        </p:txBody>
      </p:sp>
      <p:sp>
        <p:nvSpPr>
          <p:cNvPr id="13" name="TextBox 12"/>
          <p:cNvSpPr txBox="1"/>
          <p:nvPr/>
        </p:nvSpPr>
        <p:spPr>
          <a:xfrm>
            <a:off x="45371" y="37123"/>
            <a:ext cx="2214880" cy="583565"/>
          </a:xfrm>
          <a:prstGeom prst="rect">
            <a:avLst/>
          </a:prstGeom>
          <a:noFill/>
        </p:spPr>
        <p:txBody>
          <a:bodyPr wrap="none">
            <a:spAutoFit/>
          </a:bodyPr>
          <a:lstStyle/>
          <a:p>
            <a:pPr fontAlgn="auto">
              <a:spcBef>
                <a:spcPts val="0"/>
              </a:spcBef>
              <a:spcAft>
                <a:spcPts val="0"/>
              </a:spcAft>
              <a:defRPr/>
            </a:pPr>
            <a:r>
              <a:rPr lang="zh-CN" altLang="en-US" sz="3200" dirty="0">
                <a:ln w="18415" cmpd="sng">
                  <a:noFill/>
                  <a:prstDash val="solid"/>
                </a:ln>
                <a:effectLst>
                  <a:glow rad="139700">
                    <a:srgbClr val="FF0000">
                      <a:alpha val="40000"/>
                    </a:srgbClr>
                  </a:glow>
                </a:effectLst>
                <a:latin typeface="迷你简超粗圆" pitchFamily="2" charset="-122"/>
                <a:ea typeface="迷你简超粗圆" pitchFamily="2" charset="-122"/>
              </a:rPr>
              <a:t>拿破仑掌权</a:t>
            </a:r>
          </a:p>
        </p:txBody>
      </p:sp>
      <p:pic>
        <p:nvPicPr>
          <p:cNvPr id="5" name="图片 4" descr="timgQVTDCT05"/>
          <p:cNvPicPr>
            <a:picLocks noChangeAspect="1"/>
          </p:cNvPicPr>
          <p:nvPr/>
        </p:nvPicPr>
        <p:blipFill>
          <a:blip r:embed="rId2"/>
          <a:srcRect/>
          <a:stretch>
            <a:fillRect/>
          </a:stretch>
        </p:blipFill>
        <p:spPr bwMode="auto">
          <a:xfrm>
            <a:off x="4762500" y="323850"/>
            <a:ext cx="7048500" cy="3251200"/>
          </a:xfrm>
          <a:prstGeom prst="rect">
            <a:avLst/>
          </a:prstGeom>
          <a:noFill/>
          <a:ln w="9525">
            <a:noFill/>
            <a:miter lim="800000"/>
            <a:headEnd/>
            <a:tailEnd/>
          </a:ln>
        </p:spPr>
      </p:pic>
      <p:pic>
        <p:nvPicPr>
          <p:cNvPr id="6" name="图片 5" descr="timg8EUENVV8"/>
          <p:cNvPicPr>
            <a:picLocks noChangeAspect="1"/>
          </p:cNvPicPr>
          <p:nvPr/>
        </p:nvPicPr>
        <p:blipFill>
          <a:blip r:embed="rId3"/>
          <a:srcRect/>
          <a:stretch>
            <a:fillRect/>
          </a:stretch>
        </p:blipFill>
        <p:spPr bwMode="auto">
          <a:xfrm>
            <a:off x="8186738" y="3656013"/>
            <a:ext cx="3624262" cy="2868612"/>
          </a:xfrm>
          <a:prstGeom prst="rect">
            <a:avLst/>
          </a:prstGeom>
          <a:noFill/>
          <a:ln w="9525">
            <a:noFill/>
            <a:miter lim="800000"/>
            <a:headEnd/>
            <a:tailEnd/>
          </a:ln>
        </p:spPr>
      </p:pic>
      <p:sp>
        <p:nvSpPr>
          <p:cNvPr id="11" name="文本框 10"/>
          <p:cNvSpPr txBox="1">
            <a:spLocks noChangeArrowheads="1"/>
          </p:cNvSpPr>
          <p:nvPr/>
        </p:nvSpPr>
        <p:spPr bwMode="auto">
          <a:xfrm>
            <a:off x="4892675" y="3967163"/>
            <a:ext cx="3078163" cy="2060575"/>
          </a:xfrm>
          <a:prstGeom prst="rect">
            <a:avLst/>
          </a:prstGeom>
          <a:noFill/>
          <a:ln w="9525">
            <a:noFill/>
            <a:miter lim="800000"/>
            <a:headEnd/>
            <a:tailEnd/>
          </a:ln>
        </p:spPr>
        <p:txBody>
          <a:bodyPr>
            <a:spAutoFit/>
          </a:bodyPr>
          <a:lstStyle/>
          <a:p>
            <a:r>
              <a:rPr lang="zh-CN" altLang="en-US" sz="3200">
                <a:ea typeface="微软雅黑" pitchFamily="34" charset="-122"/>
              </a:rPr>
              <a:t>率领法国，取得对第二次反法同盟的胜利，个人威望登峰造极</a:t>
            </a:r>
          </a:p>
        </p:txBody>
      </p:sp>
      <p:pic>
        <p:nvPicPr>
          <p:cNvPr id="29702" name="Picture 7" descr="nap1-b"/>
          <p:cNvPicPr>
            <a:picLocks noChangeAspect="1"/>
          </p:cNvPicPr>
          <p:nvPr/>
        </p:nvPicPr>
        <p:blipFill>
          <a:blip r:embed="rId4"/>
          <a:srcRect/>
          <a:stretch>
            <a:fillRect/>
          </a:stretch>
        </p:blipFill>
        <p:spPr bwMode="auto">
          <a:xfrm>
            <a:off x="384175" y="2017713"/>
            <a:ext cx="375920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4282"/>
                                        </p:tgtEl>
                                        <p:attrNameLst>
                                          <p:attrName>style.visibility</p:attrName>
                                        </p:attrNameLst>
                                      </p:cBhvr>
                                      <p:to>
                                        <p:strVal val="visible"/>
                                      </p:to>
                                    </p:set>
                                    <p:animEffect transition="in" filter="diamond(in)">
                                      <p:cBhvr>
                                        <p:cTn id="7" dur="2000"/>
                                        <p:tgtEl>
                                          <p:spTgt spid="5428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strips(downLeft)">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4" name="Picture 12" descr="306547330fb9cdf61b4cff75">
            <a:hlinkClick r:id="rId2" action="ppaction://hlinkfile"/>
          </p:cNvPr>
          <p:cNvPicPr>
            <a:picLocks noChangeAspect="1" noChangeArrowheads="1"/>
          </p:cNvPicPr>
          <p:nvPr/>
        </p:nvPicPr>
        <p:blipFill>
          <a:blip r:embed="rId3"/>
          <a:srcRect/>
          <a:stretch>
            <a:fillRect/>
          </a:stretch>
        </p:blipFill>
        <p:spPr bwMode="auto">
          <a:xfrm>
            <a:off x="423863" y="1571625"/>
            <a:ext cx="4929187" cy="3697288"/>
          </a:xfrm>
          <a:prstGeom prst="rect">
            <a:avLst/>
          </a:prstGeom>
          <a:ln>
            <a:noFill/>
          </a:ln>
          <a:effectLst>
            <a:outerShdw blurRad="292100" dist="139700" dir="2700000" algn="tl" rotWithShape="0">
              <a:srgbClr val="333333">
                <a:alpha val="65000"/>
              </a:srgbClr>
            </a:outerShdw>
          </a:effectLst>
        </p:spPr>
      </p:pic>
      <p:pic>
        <p:nvPicPr>
          <p:cNvPr id="18448" name="Picture 16" descr="39c29a0660467dee7a8947ae"/>
          <p:cNvPicPr>
            <a:picLocks noChangeAspect="1" noChangeArrowheads="1"/>
          </p:cNvPicPr>
          <p:nvPr/>
        </p:nvPicPr>
        <p:blipFill>
          <a:blip r:embed="rId4"/>
          <a:srcRect/>
          <a:stretch>
            <a:fillRect/>
          </a:stretch>
        </p:blipFill>
        <p:spPr bwMode="auto">
          <a:xfrm>
            <a:off x="5797550" y="1562100"/>
            <a:ext cx="2289175" cy="3714750"/>
          </a:xfrm>
          <a:prstGeom prst="rect">
            <a:avLst/>
          </a:prstGeom>
          <a:ln>
            <a:noFill/>
          </a:ln>
          <a:effectLst>
            <a:outerShdw blurRad="292100" dist="139700" dir="2700000" algn="tl" rotWithShape="0">
              <a:srgbClr val="333333">
                <a:alpha val="65000"/>
              </a:srgbClr>
            </a:outerShdw>
          </a:effectLst>
        </p:spPr>
      </p:pic>
      <p:sp>
        <p:nvSpPr>
          <p:cNvPr id="18449" name="Text Box 17"/>
          <p:cNvSpPr txBox="1">
            <a:spLocks noChangeArrowheads="1"/>
          </p:cNvSpPr>
          <p:nvPr/>
        </p:nvSpPr>
        <p:spPr bwMode="auto">
          <a:xfrm>
            <a:off x="2082800" y="854075"/>
            <a:ext cx="4052888" cy="582613"/>
          </a:xfrm>
          <a:prstGeom prst="rect">
            <a:avLst/>
          </a:prstGeom>
          <a:noFill/>
          <a:ln w="57150" algn="ctr">
            <a:noFill/>
            <a:miter lim="800000"/>
          </a:ln>
          <a:effectLst/>
        </p:spPr>
        <p:txBody>
          <a:bodyPr>
            <a:spAutoFit/>
          </a:bodyPr>
          <a:lstStyle/>
          <a:p>
            <a:pPr fontAlgn="auto">
              <a:spcBef>
                <a:spcPts val="0"/>
              </a:spcBef>
              <a:spcAft>
                <a:spcPts val="0"/>
              </a:spcAft>
              <a:defRPr/>
            </a:pPr>
            <a:r>
              <a:rPr lang="zh-CN" altLang="en-US" sz="3200" dirty="0">
                <a:solidFill>
                  <a:srgbClr val="800000"/>
                </a:solidFill>
                <a:effectLst>
                  <a:outerShdw blurRad="38100" dist="38100" dir="2700000" algn="tl">
                    <a:srgbClr val="C0C0C0"/>
                  </a:outerShdw>
                </a:effectLst>
                <a:latin typeface="迷你简超粗圆" pitchFamily="2" charset="-122"/>
                <a:ea typeface="迷你简超粗圆" pitchFamily="2" charset="-122"/>
              </a:rPr>
              <a:t>拿破仑加冕典礼</a:t>
            </a:r>
          </a:p>
        </p:txBody>
      </p:sp>
      <p:sp>
        <p:nvSpPr>
          <p:cNvPr id="14" name="TextBox 13"/>
          <p:cNvSpPr txBox="1"/>
          <p:nvPr/>
        </p:nvSpPr>
        <p:spPr>
          <a:xfrm>
            <a:off x="72676" y="58078"/>
            <a:ext cx="1808480" cy="583565"/>
          </a:xfrm>
          <a:prstGeom prst="rect">
            <a:avLst/>
          </a:prstGeom>
          <a:noFill/>
        </p:spPr>
        <p:txBody>
          <a:bodyPr wrap="none">
            <a:spAutoFit/>
          </a:bodyPr>
          <a:lstStyle/>
          <a:p>
            <a:pPr fontAlgn="auto">
              <a:spcBef>
                <a:spcPts val="0"/>
              </a:spcBef>
              <a:spcAft>
                <a:spcPts val="0"/>
              </a:spcAft>
              <a:defRPr/>
            </a:pPr>
            <a:r>
              <a:rPr lang="zh-CN" altLang="en-US" sz="3200" dirty="0">
                <a:ln w="18415" cmpd="sng">
                  <a:noFill/>
                  <a:prstDash val="solid"/>
                </a:ln>
                <a:effectLst>
                  <a:glow rad="139700">
                    <a:srgbClr val="FF0000">
                      <a:alpha val="40000"/>
                    </a:srgbClr>
                  </a:glow>
                </a:effectLst>
                <a:latin typeface="迷你简超粗圆" pitchFamily="2" charset="-122"/>
                <a:ea typeface="迷你简超粗圆" pitchFamily="2" charset="-122"/>
              </a:rPr>
              <a:t>建立帝国</a:t>
            </a:r>
          </a:p>
        </p:txBody>
      </p:sp>
      <p:sp>
        <p:nvSpPr>
          <p:cNvPr id="30725" name="TextBox 9"/>
          <p:cNvSpPr txBox="1">
            <a:spLocks noChangeArrowheads="1"/>
          </p:cNvSpPr>
          <p:nvPr/>
        </p:nvSpPr>
        <p:spPr bwMode="auto">
          <a:xfrm>
            <a:off x="392113" y="5507038"/>
            <a:ext cx="5202237" cy="952500"/>
          </a:xfrm>
          <a:prstGeom prst="rect">
            <a:avLst/>
          </a:prstGeom>
          <a:noFill/>
          <a:ln w="9525">
            <a:noFill/>
            <a:miter lim="800000"/>
            <a:headEnd/>
            <a:tailEnd/>
          </a:ln>
        </p:spPr>
        <p:txBody>
          <a:bodyPr>
            <a:spAutoFit/>
          </a:bodyPr>
          <a:lstStyle/>
          <a:p>
            <a:r>
              <a:rPr lang="en-US" altLang="zh-CN" sz="2800" b="1">
                <a:latin typeface="黑体" pitchFamily="49" charset="-122"/>
                <a:ea typeface="黑体" pitchFamily="49" charset="-122"/>
              </a:rPr>
              <a:t>1804</a:t>
            </a:r>
            <a:r>
              <a:rPr lang="zh-CN" altLang="en-US" sz="2800" b="1">
                <a:latin typeface="黑体" pitchFamily="49" charset="-122"/>
                <a:ea typeface="黑体" pitchFamily="49" charset="-122"/>
              </a:rPr>
              <a:t>年，拿破仑在巴黎圣母院加冕称帝，建立了</a:t>
            </a:r>
            <a:r>
              <a:rPr lang="zh-CN" altLang="en-US" sz="2800" b="1">
                <a:solidFill>
                  <a:srgbClr val="C00000"/>
                </a:solidFill>
                <a:latin typeface="黑体" pitchFamily="49" charset="-122"/>
                <a:ea typeface="黑体" pitchFamily="49" charset="-122"/>
              </a:rPr>
              <a:t>法兰西第一帝国</a:t>
            </a:r>
            <a:r>
              <a:rPr lang="zh-CN" altLang="en-US" sz="2800" b="1">
                <a:latin typeface="黑体" pitchFamily="49" charset="-122"/>
                <a:ea typeface="黑体" pitchFamily="49" charset="-122"/>
              </a:rPr>
              <a:t>。</a:t>
            </a:r>
          </a:p>
        </p:txBody>
      </p:sp>
      <p:sp>
        <p:nvSpPr>
          <p:cNvPr id="30722" name="AutoShape 2"/>
          <p:cNvSpPr>
            <a:spLocks noChangeArrowheads="1"/>
          </p:cNvSpPr>
          <p:nvPr/>
        </p:nvSpPr>
        <p:spPr bwMode="auto">
          <a:xfrm>
            <a:off x="6003925" y="962025"/>
            <a:ext cx="5626100" cy="2679700"/>
          </a:xfrm>
          <a:prstGeom prst="wedgeRoundRectCallout">
            <a:avLst>
              <a:gd name="adj1" fmla="val -43750"/>
              <a:gd name="adj2" fmla="val 70000"/>
              <a:gd name="adj3" fmla="val 16667"/>
            </a:avLst>
          </a:prstGeom>
          <a:solidFill>
            <a:srgbClr val="CCFFFF"/>
          </a:solidFill>
          <a:ln w="12700" cmpd="sng">
            <a:solidFill>
              <a:schemeClr val="accent2"/>
            </a:solidFill>
            <a:miter lim="800000"/>
          </a:ln>
          <a:effectLst>
            <a:outerShdw dist="35921" dir="2700000" sy="50000" kx="2115830" algn="bl" rotWithShape="0">
              <a:srgbClr val="C0C0C0">
                <a:alpha val="78000"/>
              </a:srgbClr>
            </a:outerShdw>
          </a:effectLst>
        </p:spPr>
        <p:txBody>
          <a:bodyPr anchor="ctr"/>
          <a:lstStyle/>
          <a:p>
            <a:pPr algn="ctr" fontAlgn="auto">
              <a:spcBef>
                <a:spcPts val="0"/>
              </a:spcBef>
              <a:spcAft>
                <a:spcPts val="0"/>
              </a:spcAft>
              <a:defRPr/>
            </a:pPr>
            <a:endParaRPr lang="zh-CN" altLang="zh-CN">
              <a:latin typeface="+mn-lt"/>
              <a:ea typeface="+mn-ea"/>
            </a:endParaRPr>
          </a:p>
        </p:txBody>
      </p:sp>
      <p:sp>
        <p:nvSpPr>
          <p:cNvPr id="30724" name="Rectangle 4"/>
          <p:cNvSpPr>
            <a:spLocks noChangeArrowheads="1"/>
          </p:cNvSpPr>
          <p:nvPr/>
        </p:nvSpPr>
        <p:spPr bwMode="auto">
          <a:xfrm>
            <a:off x="6132513" y="1025525"/>
            <a:ext cx="5121275" cy="2552700"/>
          </a:xfrm>
          <a:prstGeom prst="rect">
            <a:avLst/>
          </a:prstGeom>
          <a:solidFill>
            <a:srgbClr val="CCFFFF">
              <a:alpha val="0"/>
            </a:srgbClr>
          </a:solidFill>
          <a:ln w="9525">
            <a:noFill/>
            <a:miter lim="800000"/>
            <a:headEnd/>
            <a:tailEnd/>
          </a:ln>
        </p:spPr>
        <p:txBody>
          <a:bodyPr>
            <a:spAutoFit/>
          </a:bodyPr>
          <a:lstStyle/>
          <a:p>
            <a:r>
              <a:rPr lang="zh-CN" altLang="en-US" sz="4000" b="1">
                <a:latin typeface="宋体" charset="-122"/>
                <a:ea typeface="微软雅黑" pitchFamily="34" charset="-122"/>
              </a:rPr>
              <a:t>议一议：拿破仑对内对外实行了哪些政策？说明了第一帝国的</a:t>
            </a:r>
            <a:r>
              <a:rPr lang="zh-CN" altLang="en-US" sz="4000" b="1">
                <a:solidFill>
                  <a:srgbClr val="0000FF"/>
                </a:solidFill>
                <a:latin typeface="宋体" charset="-122"/>
                <a:ea typeface="微软雅黑" pitchFamily="34" charset="-122"/>
              </a:rPr>
              <a:t>性质</a:t>
            </a:r>
            <a:r>
              <a:rPr lang="zh-CN" altLang="en-US" sz="4000" b="1">
                <a:latin typeface="宋体" charset="-122"/>
                <a:ea typeface="微软雅黑" pitchFamily="34" charset="-122"/>
              </a:rPr>
              <a:t>是什么？</a:t>
            </a:r>
          </a:p>
        </p:txBody>
      </p:sp>
      <p:sp>
        <p:nvSpPr>
          <p:cNvPr id="13" name="TextBox 12"/>
          <p:cNvSpPr txBox="1"/>
          <p:nvPr/>
        </p:nvSpPr>
        <p:spPr>
          <a:xfrm>
            <a:off x="6350000" y="4086225"/>
            <a:ext cx="5572125" cy="58261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fontAlgn="auto">
              <a:spcBef>
                <a:spcPts val="0"/>
              </a:spcBef>
              <a:spcAft>
                <a:spcPts val="0"/>
              </a:spcAft>
              <a:defRPr/>
            </a:pPr>
            <a:r>
              <a:rPr lang="zh-CN" altLang="en-US" sz="3200" b="1" dirty="0">
                <a:solidFill>
                  <a:schemeClr val="tx1"/>
                </a:solidFill>
                <a:latin typeface="迷你简超粗圆" pitchFamily="2" charset="-122"/>
                <a:ea typeface="迷你简超粗圆" pitchFamily="2" charset="-122"/>
              </a:rPr>
              <a:t>颁布民法典</a:t>
            </a:r>
            <a:r>
              <a:rPr lang="en-US" altLang="zh-CN" sz="3200" b="1" dirty="0">
                <a:solidFill>
                  <a:schemeClr val="tx1"/>
                </a:solidFill>
                <a:latin typeface="迷你简超粗圆" pitchFamily="2" charset="-122"/>
                <a:ea typeface="迷你简超粗圆" pitchFamily="2" charset="-122"/>
              </a:rPr>
              <a:t>——《</a:t>
            </a:r>
            <a:r>
              <a:rPr lang="zh-CN" altLang="en-US" sz="3200" b="1" dirty="0">
                <a:solidFill>
                  <a:schemeClr val="tx1"/>
                </a:solidFill>
                <a:latin typeface="迷你简超粗圆" pitchFamily="2" charset="-122"/>
                <a:ea typeface="迷你简超粗圆" pitchFamily="2" charset="-122"/>
              </a:rPr>
              <a:t>拿破仑法典</a:t>
            </a:r>
            <a:r>
              <a:rPr lang="en-US" altLang="zh-CN" sz="3200" b="1" dirty="0">
                <a:solidFill>
                  <a:schemeClr val="tx1"/>
                </a:solidFill>
                <a:latin typeface="迷你简超粗圆" pitchFamily="2" charset="-122"/>
                <a:ea typeface="迷你简超粗圆" pitchFamily="2" charset="-122"/>
              </a:rPr>
              <a:t>》</a:t>
            </a:r>
          </a:p>
        </p:txBody>
      </p:sp>
      <p:sp>
        <p:nvSpPr>
          <p:cNvPr id="2" name="TextBox 12"/>
          <p:cNvSpPr txBox="1"/>
          <p:nvPr/>
        </p:nvSpPr>
        <p:spPr>
          <a:xfrm>
            <a:off x="6350000" y="4900613"/>
            <a:ext cx="5572125" cy="10763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zh-CN" altLang="en-US" sz="3200" b="1" dirty="0">
                <a:solidFill>
                  <a:schemeClr val="tx1"/>
                </a:solidFill>
                <a:latin typeface="迷你简超粗圆" pitchFamily="2" charset="-122"/>
                <a:ea typeface="迷你简超粗圆" pitchFamily="2" charset="-122"/>
              </a:rPr>
              <a:t>对外多次打败欧洲反法同盟的军队</a:t>
            </a:r>
            <a:r>
              <a:rPr lang="zh-CN" altLang="en-US" sz="2800" b="1" dirty="0">
                <a:solidFill>
                  <a:schemeClr val="tx1"/>
                </a:solidFill>
                <a:latin typeface="迷你简超粗圆" pitchFamily="2" charset="-122"/>
                <a:ea typeface="迷你简超粗圆" pitchFamily="2" charset="-122"/>
              </a:rPr>
              <a:t>。</a:t>
            </a:r>
          </a:p>
        </p:txBody>
      </p:sp>
      <p:sp>
        <p:nvSpPr>
          <p:cNvPr id="3" name="矩形 2"/>
          <p:cNvSpPr/>
          <p:nvPr/>
        </p:nvSpPr>
        <p:spPr>
          <a:xfrm>
            <a:off x="7873365" y="6064885"/>
            <a:ext cx="2926080" cy="645160"/>
          </a:xfrm>
          <a:prstGeom prst="rect">
            <a:avLst/>
          </a:prstGeom>
          <a:noFill/>
          <a:ln>
            <a:noFill/>
          </a:ln>
        </p:spPr>
        <p:txBody>
          <a:bodyPr wrap="none">
            <a:spAutoFit/>
          </a:bodyPr>
          <a:lstStyle/>
          <a:p>
            <a:pPr algn="ctr" fontAlgn="auto">
              <a:spcBef>
                <a:spcPts val="0"/>
              </a:spcBef>
              <a:spcAft>
                <a:spcPts val="0"/>
              </a:spcAft>
              <a:defRPr/>
            </a:pPr>
            <a:r>
              <a:rPr lang="zh-CN" altLang="en-US" sz="3600" b="1">
                <a:ln w="22225">
                  <a:solidFill>
                    <a:schemeClr val="accent2"/>
                  </a:solidFill>
                  <a:prstDash val="solid"/>
                </a:ln>
                <a:solidFill>
                  <a:schemeClr val="accent2">
                    <a:lumMod val="40000"/>
                    <a:lumOff val="60000"/>
                  </a:schemeClr>
                </a:solidFill>
                <a:latin typeface="+mn-lt"/>
                <a:ea typeface="+mn-ea"/>
              </a:rPr>
              <a:t>资本主义国家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8448"/>
                                        </p:tgtEl>
                                      </p:cBhvr>
                                    </p:animEffect>
                                    <p:set>
                                      <p:cBhvr>
                                        <p:cTn id="7" dur="1" fill="hold">
                                          <p:stCondLst>
                                            <p:cond delay="499"/>
                                          </p:stCondLst>
                                        </p:cTn>
                                        <p:tgtEl>
                                          <p:spTgt spid="18448"/>
                                        </p:tgtEl>
                                        <p:attrNameLst>
                                          <p:attrName>style.visibility</p:attrName>
                                        </p:attrNameLst>
                                      </p:cBhvr>
                                      <p:to>
                                        <p:strVal val="hidden"/>
                                      </p:to>
                                    </p:set>
                                  </p:childTnLst>
                                </p:cTn>
                              </p:par>
                              <p:par>
                                <p:cTn id="8" presetID="18" presetClass="entr" presetSubtype="12" fill="hold" grpId="0" nodeType="withEffect">
                                  <p:stCondLst>
                                    <p:cond delay="0"/>
                                  </p:stCondLst>
                                  <p:childTnLst>
                                    <p:set>
                                      <p:cBhvr>
                                        <p:cTn id="9" dur="1" fill="hold">
                                          <p:stCondLst>
                                            <p:cond delay="0"/>
                                          </p:stCondLst>
                                        </p:cTn>
                                        <p:tgtEl>
                                          <p:spTgt spid="30722"/>
                                        </p:tgtEl>
                                        <p:attrNameLst>
                                          <p:attrName>style.visibility</p:attrName>
                                        </p:attrNameLst>
                                      </p:cBhvr>
                                      <p:to>
                                        <p:strVal val="visible"/>
                                      </p:to>
                                    </p:set>
                                    <p:animEffect transition="in" filter="strips(downLeft)">
                                      <p:cBhvr>
                                        <p:cTn id="10" dur="500"/>
                                        <p:tgtEl>
                                          <p:spTgt spid="3072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0724"/>
                                        </p:tgtEl>
                                        <p:attrNameLst>
                                          <p:attrName>style.visibility</p:attrName>
                                        </p:attrNameLst>
                                      </p:cBhvr>
                                      <p:to>
                                        <p:strVal val="visible"/>
                                      </p:to>
                                    </p:set>
                                    <p:animEffect transition="in" filter="barn(inVertical)">
                                      <p:cBhvr>
                                        <p:cTn id="13" dur="500"/>
                                        <p:tgtEl>
                                          <p:spTgt spid="3072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2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diamond(in)">
                                      <p:cBhvr>
                                        <p:cTn id="2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4" grpId="0" animBg="1"/>
      <p:bldP spid="13"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法典"/>
          <p:cNvPicPr>
            <a:picLocks noChangeAspect="1" noChangeArrowheads="1"/>
          </p:cNvPicPr>
          <p:nvPr/>
        </p:nvPicPr>
        <p:blipFill>
          <a:blip r:embed="rId3"/>
          <a:srcRect/>
          <a:stretch>
            <a:fillRect/>
          </a:stretch>
        </p:blipFill>
        <p:spPr bwMode="auto">
          <a:xfrm>
            <a:off x="709613" y="857250"/>
            <a:ext cx="2581275" cy="3605213"/>
          </a:xfrm>
          <a:prstGeom prst="rect">
            <a:avLst/>
          </a:prstGeom>
          <a:ln>
            <a:noFill/>
          </a:ln>
          <a:effectLst>
            <a:outerShdw blurRad="292100" dist="139700" dir="2700000" algn="tl" rotWithShape="0">
              <a:srgbClr val="333333">
                <a:alpha val="65000"/>
              </a:srgbClr>
            </a:outerShdw>
          </a:effectLst>
        </p:spPr>
      </p:pic>
      <p:sp>
        <p:nvSpPr>
          <p:cNvPr id="31746" name="Rectangle 3"/>
          <p:cNvSpPr>
            <a:spLocks noChangeArrowheads="1"/>
          </p:cNvSpPr>
          <p:nvPr/>
        </p:nvSpPr>
        <p:spPr bwMode="auto">
          <a:xfrm>
            <a:off x="2809875" y="5214938"/>
            <a:ext cx="1428750" cy="368300"/>
          </a:xfrm>
          <a:prstGeom prst="rect">
            <a:avLst/>
          </a:prstGeom>
          <a:noFill/>
          <a:ln w="9525">
            <a:noFill/>
            <a:miter lim="800000"/>
            <a:headEnd/>
            <a:tailEnd/>
          </a:ln>
        </p:spPr>
        <p:txBody>
          <a:bodyPr>
            <a:spAutoFit/>
          </a:bodyPr>
          <a:lstStyle/>
          <a:p>
            <a:r>
              <a:rPr lang="zh-CN" altLang="en-US">
                <a:solidFill>
                  <a:schemeClr val="bg1"/>
                </a:solidFill>
                <a:latin typeface="Times New Roman" pitchFamily="18" charset="0"/>
                <a:ea typeface="迷你简水柱"/>
                <a:cs typeface="迷你简水柱"/>
              </a:rPr>
              <a:t>«</a:t>
            </a:r>
            <a:r>
              <a:rPr lang="zh-CN" altLang="en-US">
                <a:solidFill>
                  <a:schemeClr val="bg1"/>
                </a:solidFill>
                <a:latin typeface="迷你简水柱"/>
                <a:ea typeface="迷你简水柱"/>
                <a:cs typeface="迷你简水柱"/>
              </a:rPr>
              <a:t>法典</a:t>
            </a:r>
            <a:r>
              <a:rPr lang="zh-CN" altLang="en-US">
                <a:solidFill>
                  <a:schemeClr val="bg1"/>
                </a:solidFill>
                <a:latin typeface="Times New Roman" pitchFamily="18" charset="0"/>
                <a:ea typeface="迷你简水柱"/>
                <a:cs typeface="迷你简水柱"/>
              </a:rPr>
              <a:t>»</a:t>
            </a:r>
            <a:r>
              <a:rPr lang="zh-CN" altLang="en-US">
                <a:solidFill>
                  <a:schemeClr val="bg1"/>
                </a:solidFill>
                <a:latin typeface="迷你简水柱"/>
                <a:ea typeface="迷你简水柱"/>
                <a:cs typeface="迷你简水柱"/>
              </a:rPr>
              <a:t>封面</a:t>
            </a:r>
          </a:p>
        </p:txBody>
      </p:sp>
      <p:sp>
        <p:nvSpPr>
          <p:cNvPr id="31747" name="TextBox 8"/>
          <p:cNvSpPr txBox="1">
            <a:spLocks noChangeArrowheads="1"/>
          </p:cNvSpPr>
          <p:nvPr/>
        </p:nvSpPr>
        <p:spPr bwMode="auto">
          <a:xfrm>
            <a:off x="671513" y="93663"/>
            <a:ext cx="2428875" cy="582612"/>
          </a:xfrm>
          <a:prstGeom prst="rect">
            <a:avLst/>
          </a:prstGeom>
          <a:noFill/>
          <a:ln w="9525">
            <a:noFill/>
            <a:miter lim="800000"/>
            <a:headEnd/>
            <a:tailEnd/>
          </a:ln>
        </p:spPr>
        <p:txBody>
          <a:bodyPr wrap="none">
            <a:spAutoFit/>
          </a:bodyPr>
          <a:lstStyle/>
          <a:p>
            <a:r>
              <a:rPr lang="zh-CN" altLang="en-US" sz="3200" b="1">
                <a:latin typeface="迷你简超粗圆"/>
                <a:ea typeface="迷你简超粗圆"/>
                <a:cs typeface="迷你简超粗圆"/>
              </a:rPr>
              <a:t>（</a:t>
            </a:r>
            <a:r>
              <a:rPr lang="en-US" altLang="zh-CN" sz="3200" b="1">
                <a:latin typeface="迷你简超粗圆"/>
                <a:ea typeface="迷你简超粗圆"/>
                <a:cs typeface="迷你简超粗圆"/>
              </a:rPr>
              <a:t>1）</a:t>
            </a:r>
            <a:r>
              <a:rPr lang="zh-CN" altLang="en-US" sz="3200" b="1">
                <a:latin typeface="迷你简超粗圆"/>
                <a:ea typeface="迷你简超粗圆"/>
                <a:cs typeface="迷你简超粗圆"/>
              </a:rPr>
              <a:t>对内：</a:t>
            </a:r>
          </a:p>
        </p:txBody>
      </p:sp>
      <p:sp>
        <p:nvSpPr>
          <p:cNvPr id="31748" name="TextBox 12"/>
          <p:cNvSpPr txBox="1">
            <a:spLocks noChangeArrowheads="1"/>
          </p:cNvSpPr>
          <p:nvPr/>
        </p:nvSpPr>
        <p:spPr bwMode="auto">
          <a:xfrm>
            <a:off x="2809875" y="93663"/>
            <a:ext cx="5899150" cy="582612"/>
          </a:xfrm>
          <a:prstGeom prst="rect">
            <a:avLst/>
          </a:prstGeom>
          <a:noFill/>
          <a:ln w="9525">
            <a:noFill/>
            <a:miter lim="800000"/>
            <a:headEnd/>
            <a:tailEnd/>
          </a:ln>
        </p:spPr>
        <p:txBody>
          <a:bodyPr wrap="none">
            <a:spAutoFit/>
          </a:bodyPr>
          <a:lstStyle/>
          <a:p>
            <a:r>
              <a:rPr lang="zh-CN" altLang="en-US" sz="3200" b="1">
                <a:latin typeface="迷你简超粗圆"/>
                <a:ea typeface="迷你简超粗圆"/>
                <a:cs typeface="迷你简超粗圆"/>
              </a:rPr>
              <a:t>颁布民法典</a:t>
            </a:r>
            <a:r>
              <a:rPr lang="en-US" altLang="zh-CN" sz="3200" b="1">
                <a:latin typeface="迷你简超粗圆"/>
                <a:ea typeface="迷你简超粗圆"/>
                <a:cs typeface="迷你简超粗圆"/>
              </a:rPr>
              <a:t>——《</a:t>
            </a:r>
            <a:r>
              <a:rPr lang="zh-CN" altLang="en-US" sz="3200" b="1">
                <a:latin typeface="迷你简超粗圆"/>
                <a:ea typeface="迷你简超粗圆"/>
                <a:cs typeface="迷你简超粗圆"/>
              </a:rPr>
              <a:t>拿破仑法典</a:t>
            </a:r>
            <a:r>
              <a:rPr lang="en-US" altLang="zh-CN" sz="3200" b="1">
                <a:latin typeface="迷你简超粗圆"/>
                <a:ea typeface="迷你简超粗圆"/>
                <a:cs typeface="迷你简超粗圆"/>
              </a:rPr>
              <a:t>》</a:t>
            </a:r>
          </a:p>
        </p:txBody>
      </p:sp>
      <p:sp>
        <p:nvSpPr>
          <p:cNvPr id="20" name="Text Box 4"/>
          <p:cNvSpPr txBox="1">
            <a:spLocks noChangeArrowheads="1"/>
          </p:cNvSpPr>
          <p:nvPr/>
        </p:nvSpPr>
        <p:spPr bwMode="auto">
          <a:xfrm>
            <a:off x="3981450" y="857250"/>
            <a:ext cx="8069263" cy="2244725"/>
          </a:xfrm>
          <a:prstGeom prst="rect">
            <a:avLst/>
          </a:prstGeom>
          <a:blipFill>
            <a:blip r:embed="rId4"/>
            <a:stretch>
              <a:fillRect/>
            </a:stretch>
          </a:blipFill>
          <a:ln w="38100">
            <a:noFill/>
            <a:miter lim="800000"/>
          </a:ln>
          <a:effectLst/>
        </p:spPr>
        <p:txBody>
          <a:bodyPr>
            <a:spAutoFit/>
          </a:bodyPr>
          <a:lstStyle/>
          <a:p>
            <a:pPr fontAlgn="auto">
              <a:spcBef>
                <a:spcPct val="50000"/>
              </a:spcBef>
              <a:spcAft>
                <a:spcPts val="0"/>
              </a:spcAft>
              <a:defRPr/>
            </a:pPr>
            <a:r>
              <a:rPr lang="zh-CN" altLang="en-US"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材料一：</a:t>
            </a:r>
            <a:endParaRPr lang="en-US" altLang="zh-CN"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endParaRPr>
          </a:p>
          <a:p>
            <a:pPr fontAlgn="auto">
              <a:spcBef>
                <a:spcPct val="50000"/>
              </a:spcBef>
              <a:spcAft>
                <a:spcPts val="0"/>
              </a:spcAft>
              <a:defRPr/>
            </a:pPr>
            <a:r>
              <a:rPr lang="zh-CN" altLang="en-US"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第</a:t>
            </a:r>
            <a:r>
              <a:rPr lang="en-US" altLang="zh-CN"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8</a:t>
            </a:r>
            <a:r>
              <a:rPr lang="zh-CN" altLang="en-US"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条：“所有法国人都享有民事权利</a:t>
            </a:r>
            <a:r>
              <a:rPr lang="en-US" altLang="zh-CN"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                        </a:t>
            </a:r>
          </a:p>
          <a:p>
            <a:pPr fontAlgn="auto">
              <a:spcBef>
                <a:spcPct val="50000"/>
              </a:spcBef>
              <a:spcAft>
                <a:spcPts val="0"/>
              </a:spcAft>
              <a:defRPr/>
            </a:pPr>
            <a:r>
              <a:rPr lang="en-US" altLang="zh-CN"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545</a:t>
            </a:r>
            <a:r>
              <a:rPr lang="zh-CN" altLang="en-US"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条：除非供公用并有公正的赔偿，不得强迫任何人放弃自己的财产</a:t>
            </a:r>
            <a:r>
              <a:rPr lang="zh-CN" altLang="en-US" sz="2800" b="1" dirty="0">
                <a:solidFill>
                  <a:schemeClr val="bg1"/>
                </a:solidFill>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     </a:t>
            </a:r>
            <a:r>
              <a:rPr lang="zh-CN" altLang="en-US" sz="2800" b="1" dirty="0">
                <a:solidFill>
                  <a:schemeClr val="bg1"/>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2800" b="1" dirty="0">
              <a:solidFill>
                <a:schemeClr val="bg1"/>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22" name="Text Box 6"/>
          <p:cNvSpPr txBox="1">
            <a:spLocks noChangeArrowheads="1"/>
          </p:cNvSpPr>
          <p:nvPr/>
        </p:nvSpPr>
        <p:spPr bwMode="auto">
          <a:xfrm>
            <a:off x="8807450" y="939800"/>
            <a:ext cx="2571750" cy="522288"/>
          </a:xfrm>
          <a:prstGeom prst="rect">
            <a:avLst/>
          </a:prstGeom>
          <a:solidFill>
            <a:schemeClr val="bg2">
              <a:lumMod val="75000"/>
            </a:schemeClr>
          </a:solidFill>
          <a:ln w="9525">
            <a:noFill/>
            <a:miter lim="800000"/>
          </a:ln>
          <a:effectLst/>
        </p:spPr>
        <p:txBody>
          <a:bodyPr>
            <a:spAutoFit/>
          </a:bodyPr>
          <a:lstStyle/>
          <a:p>
            <a:pPr fontAlgn="auto">
              <a:spcBef>
                <a:spcPct val="50000"/>
              </a:spcBef>
              <a:spcAft>
                <a:spcPts val="0"/>
              </a:spcAft>
              <a:defRPr/>
            </a:pPr>
            <a:r>
              <a:rPr lang="zh-CN" altLang="en-US" sz="2800" b="1" dirty="0">
                <a:effectLst>
                  <a:outerShdw blurRad="38100" dist="38100" dir="2700000" algn="tl">
                    <a:srgbClr val="000000"/>
                  </a:outerShdw>
                </a:effectLst>
                <a:latin typeface="Times New Roman" panose="02020603050405020304" pitchFamily="18" charset="0"/>
                <a:ea typeface="黑体" panose="02010609060101010101" pitchFamily="49" charset="-122"/>
              </a:rPr>
              <a:t>法律上的平等</a:t>
            </a:r>
          </a:p>
        </p:txBody>
      </p:sp>
      <p:sp>
        <p:nvSpPr>
          <p:cNvPr id="23" name="Text Box 7"/>
          <p:cNvSpPr txBox="1">
            <a:spLocks noChangeArrowheads="1"/>
          </p:cNvSpPr>
          <p:nvPr/>
        </p:nvSpPr>
        <p:spPr bwMode="auto">
          <a:xfrm>
            <a:off x="8389938" y="2579688"/>
            <a:ext cx="2212975" cy="522287"/>
          </a:xfrm>
          <a:prstGeom prst="rect">
            <a:avLst/>
          </a:prstGeom>
          <a:solidFill>
            <a:schemeClr val="bg2">
              <a:lumMod val="75000"/>
            </a:schemeClr>
          </a:solidFill>
          <a:ln w="9525">
            <a:noFill/>
            <a:miter lim="800000"/>
          </a:ln>
          <a:effectLst/>
        </p:spPr>
        <p:txBody>
          <a:bodyPr>
            <a:spAutoFit/>
          </a:bodyPr>
          <a:lstStyle/>
          <a:p>
            <a:pPr fontAlgn="auto">
              <a:spcBef>
                <a:spcPct val="50000"/>
              </a:spcBef>
              <a:spcAft>
                <a:spcPts val="0"/>
              </a:spcAft>
              <a:defRPr/>
            </a:pPr>
            <a:r>
              <a:rPr lang="zh-CN" altLang="en-US" sz="2800" b="1" dirty="0">
                <a:effectLst>
                  <a:outerShdw blurRad="38100" dist="38100" dir="2700000" algn="tl">
                    <a:srgbClr val="000000"/>
                  </a:outerShdw>
                </a:effectLst>
                <a:latin typeface="Times New Roman" panose="02020603050405020304" pitchFamily="18" charset="0"/>
                <a:ea typeface="黑体" panose="02010609060101010101" pitchFamily="49" charset="-122"/>
              </a:rPr>
              <a:t>保护财产权 </a:t>
            </a:r>
          </a:p>
        </p:txBody>
      </p:sp>
      <p:sp>
        <p:nvSpPr>
          <p:cNvPr id="19" name="矩形 18"/>
          <p:cNvSpPr/>
          <p:nvPr/>
        </p:nvSpPr>
        <p:spPr>
          <a:xfrm>
            <a:off x="3981450" y="3302000"/>
            <a:ext cx="8183563" cy="1816100"/>
          </a:xfrm>
          <a:prstGeom prst="rect">
            <a:avLst/>
          </a:prstGeom>
          <a:blipFill>
            <a:blip r:embed="rId4"/>
            <a:stretch>
              <a:fillRect/>
            </a:stretch>
          </a:blipFill>
        </p:spPr>
        <p:txBody>
          <a:bodyPr>
            <a:spAutoFit/>
          </a:bodyPr>
          <a:lstStyle/>
          <a:p>
            <a:pP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材料二：</a:t>
            </a:r>
            <a:endParaRPr lang="en-US" altLang="zh-CN"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a:p>
            <a:pP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在</a:t>
            </a:r>
            <a:r>
              <a:rPr lang="en-US" altLang="zh-CN"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a:t>
            </a: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拿破仑法典</a:t>
            </a:r>
            <a:r>
              <a:rPr lang="en-US" altLang="zh-CN"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a:t>
            </a: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颁布后的近</a:t>
            </a:r>
            <a:r>
              <a:rPr lang="en-US" altLang="zh-CN"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100</a:t>
            </a: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年的时间内，欧洲先后有</a:t>
            </a:r>
            <a:r>
              <a:rPr lang="en-US" altLang="zh-CN"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25</a:t>
            </a:r>
            <a:r>
              <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个国家以该法典为蓝本制定本国的民法典。如，丹麦、德国、瑞士、葡萄牙、西班牙等。</a:t>
            </a:r>
            <a:endParaRPr lang="zh-CN" altLang="en-US" sz="2800" b="1" dirty="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16" name="TextBox 15"/>
          <p:cNvSpPr txBox="1"/>
          <p:nvPr/>
        </p:nvSpPr>
        <p:spPr>
          <a:xfrm>
            <a:off x="5618163" y="3302000"/>
            <a:ext cx="6367462" cy="52228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fontAlgn="auto">
              <a:spcBef>
                <a:spcPts val="0"/>
              </a:spcBef>
              <a:spcAft>
                <a:spcPts val="0"/>
              </a:spcAft>
              <a:defRPr/>
            </a:pPr>
            <a:r>
              <a:rPr lang="zh-CN" altLang="en-US" sz="2800" b="1" dirty="0">
                <a:solidFill>
                  <a:schemeClr val="tx1"/>
                </a:solidFill>
                <a:effectLst>
                  <a:outerShdw blurRad="38100" dist="38100" dir="2700000" algn="tl">
                    <a:srgbClr val="000000">
                      <a:alpha val="43137"/>
                    </a:srgbClr>
                  </a:outerShdw>
                </a:effectLst>
                <a:latin typeface="迷你简超粗圆" pitchFamily="2" charset="-122"/>
                <a:ea typeface="迷你简超粗圆" pitchFamily="2" charset="-122"/>
              </a:rPr>
              <a:t>成为近代欧洲各国资产阶级法典的范本</a:t>
            </a:r>
          </a:p>
        </p:txBody>
      </p:sp>
      <p:sp>
        <p:nvSpPr>
          <p:cNvPr id="2" name="Text Box 4"/>
          <p:cNvSpPr txBox="1">
            <a:spLocks noChangeArrowheads="1"/>
          </p:cNvSpPr>
          <p:nvPr/>
        </p:nvSpPr>
        <p:spPr bwMode="auto">
          <a:xfrm>
            <a:off x="314325" y="4572000"/>
            <a:ext cx="3268663" cy="2244725"/>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法典巩固了法国大革命的成果，打击封建势力，促进了法国资本主义的发展。</a:t>
            </a:r>
          </a:p>
        </p:txBody>
      </p:sp>
      <p:sp>
        <p:nvSpPr>
          <p:cNvPr id="5" name="TextBox 4"/>
          <p:cNvSpPr txBox="1"/>
          <p:nvPr/>
        </p:nvSpPr>
        <p:spPr>
          <a:xfrm>
            <a:off x="3779838" y="5440363"/>
            <a:ext cx="8270875" cy="11985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fontAlgn="auto">
              <a:spcBef>
                <a:spcPct val="50000"/>
              </a:spcBef>
              <a:spcAft>
                <a:spcPts val="0"/>
              </a:spcAft>
              <a:defRPr/>
            </a:pPr>
            <a:r>
              <a:rPr lang="zh-CN"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我真正的光荣并非打了</a:t>
            </a:r>
            <a:r>
              <a:rPr lang="zh-CN" altLang="zh-CN" sz="2400" b="1" dirty="0">
                <a:latin typeface="黑体" panose="02010609060101010101" pitchFamily="49" charset="-122"/>
                <a:ea typeface="黑体" panose="02010609060101010101" pitchFamily="49" charset="-122"/>
              </a:rPr>
              <a:t>40</a:t>
            </a:r>
            <a:r>
              <a:rPr lang="zh-CN" altLang="en-US" sz="2400" b="1" dirty="0">
                <a:latin typeface="黑体" panose="02010609060101010101" pitchFamily="49" charset="-122"/>
                <a:ea typeface="黑体" panose="02010609060101010101" pitchFamily="49" charset="-122"/>
              </a:rPr>
              <a:t>次胜仗，滑铁卢之战抹去了关于这一切的记忆。但有一样东西是不会被人忘却的，它将永垂不朽</a:t>
            </a:r>
            <a:r>
              <a:rPr lang="zh-CN"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那就是我的民法典。”         </a:t>
            </a:r>
            <a:r>
              <a:rPr lang="zh-CN"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拿破仑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16" grpId="0" bldLvl="0" animBg="1"/>
      <p:bldP spid="2" grpId="0" bldLvl="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1309688" y="642938"/>
            <a:ext cx="2149475" cy="522287"/>
          </a:xfrm>
          <a:prstGeom prst="rect">
            <a:avLst/>
          </a:prstGeom>
          <a:noFill/>
          <a:ln w="9525">
            <a:noFill/>
            <a:miter lim="800000"/>
            <a:headEnd/>
            <a:tailEnd/>
          </a:ln>
        </p:spPr>
        <p:txBody>
          <a:bodyPr wrap="none">
            <a:spAutoFit/>
          </a:bodyPr>
          <a:lstStyle/>
          <a:p>
            <a:r>
              <a:rPr lang="zh-CN" altLang="en-US" sz="2800" b="1">
                <a:latin typeface="迷你简超粗圆"/>
                <a:ea typeface="迷你简超粗圆"/>
                <a:cs typeface="迷你简超粗圆"/>
              </a:rPr>
              <a:t>（</a:t>
            </a:r>
            <a:r>
              <a:rPr lang="en-US" altLang="zh-CN" sz="2800" b="1">
                <a:latin typeface="迷你简超粗圆"/>
                <a:ea typeface="迷你简超粗圆"/>
                <a:cs typeface="迷你简超粗圆"/>
              </a:rPr>
              <a:t>2）</a:t>
            </a:r>
            <a:r>
              <a:rPr lang="zh-CN" altLang="en-US" sz="2800" b="1">
                <a:latin typeface="迷你简超粗圆"/>
                <a:ea typeface="迷你简超粗圆"/>
                <a:cs typeface="迷你简超粗圆"/>
              </a:rPr>
              <a:t>对外：</a:t>
            </a:r>
          </a:p>
        </p:txBody>
      </p:sp>
      <p:sp>
        <p:nvSpPr>
          <p:cNvPr id="13" name="TextBox 12"/>
          <p:cNvSpPr txBox="1">
            <a:spLocks noChangeArrowheads="1"/>
          </p:cNvSpPr>
          <p:nvPr/>
        </p:nvSpPr>
        <p:spPr bwMode="auto">
          <a:xfrm>
            <a:off x="3238500" y="642938"/>
            <a:ext cx="7429500" cy="952500"/>
          </a:xfrm>
          <a:prstGeom prst="rect">
            <a:avLst/>
          </a:prstGeom>
          <a:noFill/>
          <a:ln w="9525">
            <a:noFill/>
            <a:miter lim="800000"/>
            <a:headEnd/>
            <a:tailEnd/>
          </a:ln>
        </p:spPr>
        <p:txBody>
          <a:bodyPr>
            <a:spAutoFit/>
          </a:bodyPr>
          <a:lstStyle/>
          <a:p>
            <a:r>
              <a:rPr lang="zh-CN" altLang="en-US" sz="2800" b="1">
                <a:latin typeface="迷你简超粗圆"/>
                <a:ea typeface="迷你简超粗圆"/>
                <a:cs typeface="迷你简超粗圆"/>
              </a:rPr>
              <a:t>对外多次打败欧洲反法同盟的军队，乘胜扩大了法国的疆域，控制了欧洲很多地方。</a:t>
            </a:r>
          </a:p>
        </p:txBody>
      </p:sp>
      <p:sp>
        <p:nvSpPr>
          <p:cNvPr id="33795" name="Text Box 2"/>
          <p:cNvSpPr txBox="1">
            <a:spLocks noChangeArrowheads="1"/>
          </p:cNvSpPr>
          <p:nvPr/>
        </p:nvSpPr>
        <p:spPr bwMode="auto">
          <a:xfrm>
            <a:off x="2063750" y="692150"/>
            <a:ext cx="1655763"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796" name="Text Box 3"/>
          <p:cNvSpPr txBox="1">
            <a:spLocks noChangeArrowheads="1"/>
          </p:cNvSpPr>
          <p:nvPr/>
        </p:nvSpPr>
        <p:spPr bwMode="auto">
          <a:xfrm>
            <a:off x="2279650" y="2997200"/>
            <a:ext cx="3600450"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797" name="Text Box 4"/>
          <p:cNvSpPr txBox="1">
            <a:spLocks noChangeArrowheads="1"/>
          </p:cNvSpPr>
          <p:nvPr/>
        </p:nvSpPr>
        <p:spPr bwMode="auto">
          <a:xfrm>
            <a:off x="3071813" y="2852738"/>
            <a:ext cx="2663825"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798" name="Text Box 5"/>
          <p:cNvSpPr txBox="1">
            <a:spLocks noChangeArrowheads="1"/>
          </p:cNvSpPr>
          <p:nvPr/>
        </p:nvSpPr>
        <p:spPr bwMode="auto">
          <a:xfrm>
            <a:off x="2855913" y="2060575"/>
            <a:ext cx="3311525"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799" name="Text Box 6"/>
          <p:cNvSpPr txBox="1">
            <a:spLocks noChangeArrowheads="1"/>
          </p:cNvSpPr>
          <p:nvPr/>
        </p:nvSpPr>
        <p:spPr bwMode="auto">
          <a:xfrm>
            <a:off x="3287713" y="1916113"/>
            <a:ext cx="4968875"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800" name="Text Box 7"/>
          <p:cNvSpPr txBox="1">
            <a:spLocks noChangeArrowheads="1"/>
          </p:cNvSpPr>
          <p:nvPr/>
        </p:nvSpPr>
        <p:spPr bwMode="auto">
          <a:xfrm>
            <a:off x="3503613" y="3141663"/>
            <a:ext cx="3384550"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sp>
        <p:nvSpPr>
          <p:cNvPr id="33801" name="Text Box 8"/>
          <p:cNvSpPr txBox="1">
            <a:spLocks noChangeArrowheads="1"/>
          </p:cNvSpPr>
          <p:nvPr/>
        </p:nvSpPr>
        <p:spPr bwMode="auto">
          <a:xfrm>
            <a:off x="3000375" y="5013325"/>
            <a:ext cx="2087563" cy="368300"/>
          </a:xfrm>
          <a:prstGeom prst="rect">
            <a:avLst/>
          </a:prstGeom>
          <a:noFill/>
          <a:ln w="9525">
            <a:noFill/>
            <a:miter lim="800000"/>
            <a:headEnd/>
            <a:tailEnd/>
          </a:ln>
        </p:spPr>
        <p:txBody>
          <a:bodyPr>
            <a:spAutoFit/>
          </a:bodyPr>
          <a:lstStyle/>
          <a:p>
            <a:pPr>
              <a:spcBef>
                <a:spcPct val="50000"/>
              </a:spcBef>
            </a:pPr>
            <a:endParaRPr lang="zh-CN" altLang="en-US">
              <a:ea typeface="微软雅黑" pitchFamily="34" charset="-122"/>
            </a:endParaRPr>
          </a:p>
        </p:txBody>
      </p:sp>
      <p:pic>
        <p:nvPicPr>
          <p:cNvPr id="46" name="Picture 9" descr="5E18010aa"/>
          <p:cNvPicPr>
            <a:picLocks noChangeAspect="1" noChangeArrowheads="1"/>
          </p:cNvPicPr>
          <p:nvPr/>
        </p:nvPicPr>
        <p:blipFill>
          <a:blip r:embed="rId2"/>
          <a:srcRect/>
          <a:stretch>
            <a:fillRect/>
          </a:stretch>
        </p:blipFill>
        <p:spPr bwMode="auto">
          <a:xfrm>
            <a:off x="1524000" y="422275"/>
            <a:ext cx="9144000" cy="6292850"/>
          </a:xfrm>
          <a:prstGeom prst="rect">
            <a:avLst/>
          </a:prstGeom>
          <a:noFill/>
          <a:ln w="9525">
            <a:solidFill>
              <a:schemeClr val="bg1"/>
            </a:solidFill>
            <a:miter lim="800000"/>
            <a:headEnd/>
            <a:tailEnd/>
          </a:ln>
        </p:spPr>
      </p:pic>
      <p:grpSp>
        <p:nvGrpSpPr>
          <p:cNvPr id="2" name="Group 37"/>
          <p:cNvGrpSpPr>
            <a:grpSpLocks/>
          </p:cNvGrpSpPr>
          <p:nvPr/>
        </p:nvGrpSpPr>
        <p:grpSpPr bwMode="auto">
          <a:xfrm>
            <a:off x="3505200" y="2590800"/>
            <a:ext cx="3773488" cy="3054350"/>
            <a:chOff x="1296" y="1584"/>
            <a:chExt cx="2377" cy="1924"/>
          </a:xfrm>
        </p:grpSpPr>
        <p:sp>
          <p:nvSpPr>
            <p:cNvPr id="33814" name="Freeform 38"/>
            <p:cNvSpPr>
              <a:spLocks noChangeArrowheads="1"/>
            </p:cNvSpPr>
            <p:nvPr/>
          </p:nvSpPr>
          <p:spPr bwMode="auto">
            <a:xfrm>
              <a:off x="1296" y="1584"/>
              <a:ext cx="1909" cy="1924"/>
            </a:xfrm>
            <a:custGeom>
              <a:avLst/>
              <a:gdLst>
                <a:gd name="T0" fmla="*/ 473 w 1909"/>
                <a:gd name="T1" fmla="*/ 1841 h 1924"/>
                <a:gd name="T2" fmla="*/ 724 w 1909"/>
                <a:gd name="T3" fmla="*/ 1569 h 1924"/>
                <a:gd name="T4" fmla="*/ 982 w 1909"/>
                <a:gd name="T5" fmla="*/ 1569 h 1924"/>
                <a:gd name="T6" fmla="*/ 1254 w 1909"/>
                <a:gd name="T7" fmla="*/ 1516 h 1924"/>
                <a:gd name="T8" fmla="*/ 1472 w 1909"/>
                <a:gd name="T9" fmla="*/ 1450 h 1924"/>
                <a:gd name="T10" fmla="*/ 1592 w 1909"/>
                <a:gd name="T11" fmla="*/ 1668 h 1924"/>
                <a:gd name="T12" fmla="*/ 1817 w 1909"/>
                <a:gd name="T13" fmla="*/ 1860 h 1924"/>
                <a:gd name="T14" fmla="*/ 1896 w 1909"/>
                <a:gd name="T15" fmla="*/ 1854 h 1924"/>
                <a:gd name="T16" fmla="*/ 1863 w 1909"/>
                <a:gd name="T17" fmla="*/ 1761 h 1924"/>
                <a:gd name="T18" fmla="*/ 1737 w 1909"/>
                <a:gd name="T19" fmla="*/ 1510 h 1924"/>
                <a:gd name="T20" fmla="*/ 1585 w 1909"/>
                <a:gd name="T21" fmla="*/ 1503 h 1924"/>
                <a:gd name="T22" fmla="*/ 1565 w 1909"/>
                <a:gd name="T23" fmla="*/ 1450 h 1924"/>
                <a:gd name="T24" fmla="*/ 1433 w 1909"/>
                <a:gd name="T25" fmla="*/ 1298 h 1924"/>
                <a:gd name="T26" fmla="*/ 1280 w 1909"/>
                <a:gd name="T27" fmla="*/ 1165 h 1924"/>
                <a:gd name="T28" fmla="*/ 1353 w 1909"/>
                <a:gd name="T29" fmla="*/ 1139 h 1924"/>
                <a:gd name="T30" fmla="*/ 1227 w 1909"/>
                <a:gd name="T31" fmla="*/ 1033 h 1924"/>
                <a:gd name="T32" fmla="*/ 1300 w 1909"/>
                <a:gd name="T33" fmla="*/ 940 h 1924"/>
                <a:gd name="T34" fmla="*/ 1380 w 1909"/>
                <a:gd name="T35" fmla="*/ 761 h 1924"/>
                <a:gd name="T36" fmla="*/ 1307 w 1909"/>
                <a:gd name="T37" fmla="*/ 516 h 1924"/>
                <a:gd name="T38" fmla="*/ 1241 w 1909"/>
                <a:gd name="T39" fmla="*/ 417 h 1924"/>
                <a:gd name="T40" fmla="*/ 1406 w 1909"/>
                <a:gd name="T41" fmla="*/ 285 h 1924"/>
                <a:gd name="T42" fmla="*/ 1499 w 1909"/>
                <a:gd name="T43" fmla="*/ 252 h 1924"/>
                <a:gd name="T44" fmla="*/ 1611 w 1909"/>
                <a:gd name="T45" fmla="*/ 126 h 1924"/>
                <a:gd name="T46" fmla="*/ 1578 w 1909"/>
                <a:gd name="T47" fmla="*/ 13 h 1924"/>
                <a:gd name="T48" fmla="*/ 1400 w 1909"/>
                <a:gd name="T49" fmla="*/ 73 h 1924"/>
                <a:gd name="T50" fmla="*/ 1267 w 1909"/>
                <a:gd name="T51" fmla="*/ 66 h 1924"/>
                <a:gd name="T52" fmla="*/ 1161 w 1909"/>
                <a:gd name="T53" fmla="*/ 80 h 1924"/>
                <a:gd name="T54" fmla="*/ 1148 w 1909"/>
                <a:gd name="T55" fmla="*/ 199 h 1924"/>
                <a:gd name="T56" fmla="*/ 1068 w 1909"/>
                <a:gd name="T57" fmla="*/ 159 h 1924"/>
                <a:gd name="T58" fmla="*/ 1016 w 1909"/>
                <a:gd name="T59" fmla="*/ 324 h 1924"/>
                <a:gd name="T60" fmla="*/ 883 w 1909"/>
                <a:gd name="T61" fmla="*/ 371 h 1924"/>
                <a:gd name="T62" fmla="*/ 698 w 1909"/>
                <a:gd name="T63" fmla="*/ 470 h 1924"/>
                <a:gd name="T64" fmla="*/ 532 w 1909"/>
                <a:gd name="T65" fmla="*/ 603 h 1924"/>
                <a:gd name="T66" fmla="*/ 360 w 1909"/>
                <a:gd name="T67" fmla="*/ 622 h 1924"/>
                <a:gd name="T68" fmla="*/ 42 w 1909"/>
                <a:gd name="T69" fmla="*/ 642 h 1924"/>
                <a:gd name="T70" fmla="*/ 75 w 1909"/>
                <a:gd name="T71" fmla="*/ 781 h 1924"/>
                <a:gd name="T72" fmla="*/ 248 w 1909"/>
                <a:gd name="T73" fmla="*/ 907 h 1924"/>
                <a:gd name="T74" fmla="*/ 334 w 1909"/>
                <a:gd name="T75" fmla="*/ 1126 h 1924"/>
                <a:gd name="T76" fmla="*/ 274 w 1909"/>
                <a:gd name="T77" fmla="*/ 1258 h 1924"/>
                <a:gd name="T78" fmla="*/ 168 w 1909"/>
                <a:gd name="T79" fmla="*/ 1470 h 1924"/>
                <a:gd name="T80" fmla="*/ 307 w 1909"/>
                <a:gd name="T81" fmla="*/ 1523 h 1924"/>
                <a:gd name="T82" fmla="*/ 413 w 1909"/>
                <a:gd name="T83" fmla="*/ 1602 h 1924"/>
                <a:gd name="T84" fmla="*/ 360 w 1909"/>
                <a:gd name="T85" fmla="*/ 1860 h 19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09"/>
                <a:gd name="T130" fmla="*/ 0 h 1924"/>
                <a:gd name="T131" fmla="*/ 1909 w 1909"/>
                <a:gd name="T132" fmla="*/ 1924 h 192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09" h="1924">
                  <a:moveTo>
                    <a:pt x="400" y="1874"/>
                  </a:moveTo>
                  <a:cubicBezTo>
                    <a:pt x="409" y="1865"/>
                    <a:pt x="415" y="1852"/>
                    <a:pt x="426" y="1847"/>
                  </a:cubicBezTo>
                  <a:cubicBezTo>
                    <a:pt x="440" y="1840"/>
                    <a:pt x="458" y="1844"/>
                    <a:pt x="473" y="1841"/>
                  </a:cubicBezTo>
                  <a:cubicBezTo>
                    <a:pt x="508" y="1834"/>
                    <a:pt x="543" y="1821"/>
                    <a:pt x="579" y="1814"/>
                  </a:cubicBezTo>
                  <a:cubicBezTo>
                    <a:pt x="628" y="1789"/>
                    <a:pt x="664" y="1755"/>
                    <a:pt x="718" y="1741"/>
                  </a:cubicBezTo>
                  <a:cubicBezTo>
                    <a:pt x="713" y="1705"/>
                    <a:pt x="708" y="1600"/>
                    <a:pt x="724" y="1569"/>
                  </a:cubicBezTo>
                  <a:cubicBezTo>
                    <a:pt x="732" y="1552"/>
                    <a:pt x="766" y="1542"/>
                    <a:pt x="784" y="1536"/>
                  </a:cubicBezTo>
                  <a:cubicBezTo>
                    <a:pt x="837" y="1538"/>
                    <a:pt x="891" y="1534"/>
                    <a:pt x="943" y="1543"/>
                  </a:cubicBezTo>
                  <a:cubicBezTo>
                    <a:pt x="958" y="1546"/>
                    <a:pt x="982" y="1569"/>
                    <a:pt x="982" y="1569"/>
                  </a:cubicBezTo>
                  <a:cubicBezTo>
                    <a:pt x="1005" y="1635"/>
                    <a:pt x="1039" y="1607"/>
                    <a:pt x="1115" y="1602"/>
                  </a:cubicBezTo>
                  <a:cubicBezTo>
                    <a:pt x="1132" y="1591"/>
                    <a:pt x="1224" y="1557"/>
                    <a:pt x="1168" y="1596"/>
                  </a:cubicBezTo>
                  <a:cubicBezTo>
                    <a:pt x="1140" y="1516"/>
                    <a:pt x="1193" y="1522"/>
                    <a:pt x="1254" y="1516"/>
                  </a:cubicBezTo>
                  <a:cubicBezTo>
                    <a:pt x="1320" y="1501"/>
                    <a:pt x="1249" y="1522"/>
                    <a:pt x="1294" y="1496"/>
                  </a:cubicBezTo>
                  <a:cubicBezTo>
                    <a:pt x="1325" y="1478"/>
                    <a:pt x="1359" y="1474"/>
                    <a:pt x="1393" y="1470"/>
                  </a:cubicBezTo>
                  <a:cubicBezTo>
                    <a:pt x="1427" y="1449"/>
                    <a:pt x="1434" y="1440"/>
                    <a:pt x="1472" y="1450"/>
                  </a:cubicBezTo>
                  <a:cubicBezTo>
                    <a:pt x="1474" y="1459"/>
                    <a:pt x="1500" y="1530"/>
                    <a:pt x="1505" y="1536"/>
                  </a:cubicBezTo>
                  <a:cubicBezTo>
                    <a:pt x="1510" y="1542"/>
                    <a:pt x="1518" y="1545"/>
                    <a:pt x="1525" y="1549"/>
                  </a:cubicBezTo>
                  <a:cubicBezTo>
                    <a:pt x="1543" y="1600"/>
                    <a:pt x="1543" y="1636"/>
                    <a:pt x="1592" y="1668"/>
                  </a:cubicBezTo>
                  <a:cubicBezTo>
                    <a:pt x="1613" y="1700"/>
                    <a:pt x="1614" y="1735"/>
                    <a:pt x="1651" y="1748"/>
                  </a:cubicBezTo>
                  <a:cubicBezTo>
                    <a:pt x="1685" y="1800"/>
                    <a:pt x="1716" y="1813"/>
                    <a:pt x="1777" y="1821"/>
                  </a:cubicBezTo>
                  <a:cubicBezTo>
                    <a:pt x="1816" y="1833"/>
                    <a:pt x="1782" y="1818"/>
                    <a:pt x="1817" y="1860"/>
                  </a:cubicBezTo>
                  <a:cubicBezTo>
                    <a:pt x="1832" y="1879"/>
                    <a:pt x="1847" y="1876"/>
                    <a:pt x="1870" y="1880"/>
                  </a:cubicBezTo>
                  <a:cubicBezTo>
                    <a:pt x="1895" y="1899"/>
                    <a:pt x="1898" y="1924"/>
                    <a:pt x="1909" y="1887"/>
                  </a:cubicBezTo>
                  <a:cubicBezTo>
                    <a:pt x="1905" y="1876"/>
                    <a:pt x="1902" y="1864"/>
                    <a:pt x="1896" y="1854"/>
                  </a:cubicBezTo>
                  <a:cubicBezTo>
                    <a:pt x="1891" y="1846"/>
                    <a:pt x="1876" y="1843"/>
                    <a:pt x="1876" y="1834"/>
                  </a:cubicBezTo>
                  <a:cubicBezTo>
                    <a:pt x="1876" y="1826"/>
                    <a:pt x="1889" y="1825"/>
                    <a:pt x="1896" y="1821"/>
                  </a:cubicBezTo>
                  <a:cubicBezTo>
                    <a:pt x="1886" y="1784"/>
                    <a:pt x="1874" y="1794"/>
                    <a:pt x="1863" y="1761"/>
                  </a:cubicBezTo>
                  <a:cubicBezTo>
                    <a:pt x="1859" y="1726"/>
                    <a:pt x="1858" y="1690"/>
                    <a:pt x="1850" y="1655"/>
                  </a:cubicBezTo>
                  <a:cubicBezTo>
                    <a:pt x="1840" y="1611"/>
                    <a:pt x="1824" y="1677"/>
                    <a:pt x="1843" y="1622"/>
                  </a:cubicBezTo>
                  <a:cubicBezTo>
                    <a:pt x="1800" y="1589"/>
                    <a:pt x="1776" y="1547"/>
                    <a:pt x="1737" y="1510"/>
                  </a:cubicBezTo>
                  <a:cubicBezTo>
                    <a:pt x="1728" y="1479"/>
                    <a:pt x="1709" y="1467"/>
                    <a:pt x="1678" y="1457"/>
                  </a:cubicBezTo>
                  <a:cubicBezTo>
                    <a:pt x="1658" y="1461"/>
                    <a:pt x="1637" y="1464"/>
                    <a:pt x="1618" y="1470"/>
                  </a:cubicBezTo>
                  <a:cubicBezTo>
                    <a:pt x="1584" y="1481"/>
                    <a:pt x="1610" y="1482"/>
                    <a:pt x="1585" y="1503"/>
                  </a:cubicBezTo>
                  <a:cubicBezTo>
                    <a:pt x="1579" y="1508"/>
                    <a:pt x="1543" y="1515"/>
                    <a:pt x="1539" y="1516"/>
                  </a:cubicBezTo>
                  <a:cubicBezTo>
                    <a:pt x="1509" y="1507"/>
                    <a:pt x="1499" y="1478"/>
                    <a:pt x="1532" y="1457"/>
                  </a:cubicBezTo>
                  <a:cubicBezTo>
                    <a:pt x="1542" y="1451"/>
                    <a:pt x="1554" y="1452"/>
                    <a:pt x="1565" y="1450"/>
                  </a:cubicBezTo>
                  <a:cubicBezTo>
                    <a:pt x="1581" y="1404"/>
                    <a:pt x="1574" y="1366"/>
                    <a:pt x="1545" y="1331"/>
                  </a:cubicBezTo>
                  <a:cubicBezTo>
                    <a:pt x="1540" y="1325"/>
                    <a:pt x="1540" y="1314"/>
                    <a:pt x="1532" y="1311"/>
                  </a:cubicBezTo>
                  <a:cubicBezTo>
                    <a:pt x="1501" y="1300"/>
                    <a:pt x="1466" y="1304"/>
                    <a:pt x="1433" y="1298"/>
                  </a:cubicBezTo>
                  <a:cubicBezTo>
                    <a:pt x="1420" y="1300"/>
                    <a:pt x="1406" y="1308"/>
                    <a:pt x="1393" y="1304"/>
                  </a:cubicBezTo>
                  <a:cubicBezTo>
                    <a:pt x="1330" y="1287"/>
                    <a:pt x="1385" y="1228"/>
                    <a:pt x="1333" y="1212"/>
                  </a:cubicBezTo>
                  <a:cubicBezTo>
                    <a:pt x="1347" y="1157"/>
                    <a:pt x="1345" y="1204"/>
                    <a:pt x="1280" y="1165"/>
                  </a:cubicBezTo>
                  <a:cubicBezTo>
                    <a:pt x="1274" y="1161"/>
                    <a:pt x="1268" y="1142"/>
                    <a:pt x="1274" y="1145"/>
                  </a:cubicBezTo>
                  <a:cubicBezTo>
                    <a:pt x="1288" y="1152"/>
                    <a:pt x="1307" y="1179"/>
                    <a:pt x="1307" y="1179"/>
                  </a:cubicBezTo>
                  <a:cubicBezTo>
                    <a:pt x="1337" y="1171"/>
                    <a:pt x="1344" y="1169"/>
                    <a:pt x="1353" y="1139"/>
                  </a:cubicBezTo>
                  <a:cubicBezTo>
                    <a:pt x="1332" y="1026"/>
                    <a:pt x="1180" y="1163"/>
                    <a:pt x="1121" y="1079"/>
                  </a:cubicBezTo>
                  <a:cubicBezTo>
                    <a:pt x="1179" y="1042"/>
                    <a:pt x="1085" y="1099"/>
                    <a:pt x="1188" y="1059"/>
                  </a:cubicBezTo>
                  <a:cubicBezTo>
                    <a:pt x="1203" y="1053"/>
                    <a:pt x="1227" y="1033"/>
                    <a:pt x="1227" y="1033"/>
                  </a:cubicBezTo>
                  <a:cubicBezTo>
                    <a:pt x="1223" y="1024"/>
                    <a:pt x="1212" y="1016"/>
                    <a:pt x="1214" y="1006"/>
                  </a:cubicBezTo>
                  <a:cubicBezTo>
                    <a:pt x="1215" y="998"/>
                    <a:pt x="1228" y="998"/>
                    <a:pt x="1234" y="993"/>
                  </a:cubicBezTo>
                  <a:cubicBezTo>
                    <a:pt x="1257" y="976"/>
                    <a:pt x="1280" y="960"/>
                    <a:pt x="1300" y="940"/>
                  </a:cubicBezTo>
                  <a:cubicBezTo>
                    <a:pt x="1305" y="898"/>
                    <a:pt x="1292" y="846"/>
                    <a:pt x="1320" y="814"/>
                  </a:cubicBezTo>
                  <a:cubicBezTo>
                    <a:pt x="1327" y="806"/>
                    <a:pt x="1339" y="802"/>
                    <a:pt x="1347" y="795"/>
                  </a:cubicBezTo>
                  <a:cubicBezTo>
                    <a:pt x="1359" y="785"/>
                    <a:pt x="1380" y="761"/>
                    <a:pt x="1380" y="761"/>
                  </a:cubicBezTo>
                  <a:cubicBezTo>
                    <a:pt x="1375" y="684"/>
                    <a:pt x="1372" y="630"/>
                    <a:pt x="1327" y="569"/>
                  </a:cubicBezTo>
                  <a:cubicBezTo>
                    <a:pt x="1325" y="558"/>
                    <a:pt x="1324" y="547"/>
                    <a:pt x="1320" y="536"/>
                  </a:cubicBezTo>
                  <a:cubicBezTo>
                    <a:pt x="1317" y="529"/>
                    <a:pt x="1310" y="524"/>
                    <a:pt x="1307" y="516"/>
                  </a:cubicBezTo>
                  <a:cubicBezTo>
                    <a:pt x="1303" y="503"/>
                    <a:pt x="1307" y="488"/>
                    <a:pt x="1300" y="477"/>
                  </a:cubicBezTo>
                  <a:cubicBezTo>
                    <a:pt x="1290" y="461"/>
                    <a:pt x="1273" y="450"/>
                    <a:pt x="1260" y="437"/>
                  </a:cubicBezTo>
                  <a:cubicBezTo>
                    <a:pt x="1254" y="430"/>
                    <a:pt x="1241" y="417"/>
                    <a:pt x="1241" y="417"/>
                  </a:cubicBezTo>
                  <a:cubicBezTo>
                    <a:pt x="1234" y="377"/>
                    <a:pt x="1222" y="337"/>
                    <a:pt x="1260" y="311"/>
                  </a:cubicBezTo>
                  <a:cubicBezTo>
                    <a:pt x="1302" y="316"/>
                    <a:pt x="1321" y="324"/>
                    <a:pt x="1360" y="311"/>
                  </a:cubicBezTo>
                  <a:cubicBezTo>
                    <a:pt x="1377" y="305"/>
                    <a:pt x="1389" y="291"/>
                    <a:pt x="1406" y="285"/>
                  </a:cubicBezTo>
                  <a:cubicBezTo>
                    <a:pt x="1432" y="276"/>
                    <a:pt x="1460" y="272"/>
                    <a:pt x="1486" y="265"/>
                  </a:cubicBezTo>
                  <a:cubicBezTo>
                    <a:pt x="1499" y="256"/>
                    <a:pt x="1512" y="247"/>
                    <a:pt x="1525" y="238"/>
                  </a:cubicBezTo>
                  <a:cubicBezTo>
                    <a:pt x="1533" y="232"/>
                    <a:pt x="1507" y="247"/>
                    <a:pt x="1499" y="252"/>
                  </a:cubicBezTo>
                  <a:cubicBezTo>
                    <a:pt x="1492" y="256"/>
                    <a:pt x="1486" y="261"/>
                    <a:pt x="1479" y="265"/>
                  </a:cubicBezTo>
                  <a:cubicBezTo>
                    <a:pt x="1487" y="241"/>
                    <a:pt x="1501" y="229"/>
                    <a:pt x="1519" y="212"/>
                  </a:cubicBezTo>
                  <a:cubicBezTo>
                    <a:pt x="1534" y="145"/>
                    <a:pt x="1566" y="162"/>
                    <a:pt x="1611" y="126"/>
                  </a:cubicBezTo>
                  <a:cubicBezTo>
                    <a:pt x="1633" y="109"/>
                    <a:pt x="1652" y="86"/>
                    <a:pt x="1671" y="66"/>
                  </a:cubicBezTo>
                  <a:cubicBezTo>
                    <a:pt x="1662" y="18"/>
                    <a:pt x="1665" y="16"/>
                    <a:pt x="1618" y="7"/>
                  </a:cubicBezTo>
                  <a:cubicBezTo>
                    <a:pt x="1605" y="9"/>
                    <a:pt x="1588" y="3"/>
                    <a:pt x="1578" y="13"/>
                  </a:cubicBezTo>
                  <a:cubicBezTo>
                    <a:pt x="1531" y="60"/>
                    <a:pt x="1624" y="62"/>
                    <a:pt x="1532" y="46"/>
                  </a:cubicBezTo>
                  <a:cubicBezTo>
                    <a:pt x="1516" y="14"/>
                    <a:pt x="1513" y="9"/>
                    <a:pt x="1479" y="0"/>
                  </a:cubicBezTo>
                  <a:cubicBezTo>
                    <a:pt x="1444" y="12"/>
                    <a:pt x="1439" y="59"/>
                    <a:pt x="1400" y="73"/>
                  </a:cubicBezTo>
                  <a:cubicBezTo>
                    <a:pt x="1390" y="45"/>
                    <a:pt x="1377" y="30"/>
                    <a:pt x="1353" y="13"/>
                  </a:cubicBezTo>
                  <a:cubicBezTo>
                    <a:pt x="1318" y="22"/>
                    <a:pt x="1316" y="27"/>
                    <a:pt x="1300" y="60"/>
                  </a:cubicBezTo>
                  <a:cubicBezTo>
                    <a:pt x="1315" y="142"/>
                    <a:pt x="1291" y="86"/>
                    <a:pt x="1267" y="66"/>
                  </a:cubicBezTo>
                  <a:cubicBezTo>
                    <a:pt x="1262" y="62"/>
                    <a:pt x="1254" y="62"/>
                    <a:pt x="1247" y="60"/>
                  </a:cubicBezTo>
                  <a:cubicBezTo>
                    <a:pt x="1234" y="16"/>
                    <a:pt x="1206" y="42"/>
                    <a:pt x="1174" y="53"/>
                  </a:cubicBezTo>
                  <a:cubicBezTo>
                    <a:pt x="1170" y="62"/>
                    <a:pt x="1166" y="71"/>
                    <a:pt x="1161" y="80"/>
                  </a:cubicBezTo>
                  <a:cubicBezTo>
                    <a:pt x="1153" y="93"/>
                    <a:pt x="1135" y="119"/>
                    <a:pt x="1135" y="119"/>
                  </a:cubicBezTo>
                  <a:cubicBezTo>
                    <a:pt x="1137" y="135"/>
                    <a:pt x="1138" y="150"/>
                    <a:pt x="1141" y="166"/>
                  </a:cubicBezTo>
                  <a:cubicBezTo>
                    <a:pt x="1143" y="177"/>
                    <a:pt x="1154" y="189"/>
                    <a:pt x="1148" y="199"/>
                  </a:cubicBezTo>
                  <a:cubicBezTo>
                    <a:pt x="1144" y="206"/>
                    <a:pt x="1097" y="217"/>
                    <a:pt x="1088" y="219"/>
                  </a:cubicBezTo>
                  <a:cubicBezTo>
                    <a:pt x="1084" y="214"/>
                    <a:pt x="1077" y="211"/>
                    <a:pt x="1075" y="205"/>
                  </a:cubicBezTo>
                  <a:cubicBezTo>
                    <a:pt x="1070" y="190"/>
                    <a:pt x="1079" y="170"/>
                    <a:pt x="1068" y="159"/>
                  </a:cubicBezTo>
                  <a:cubicBezTo>
                    <a:pt x="1060" y="151"/>
                    <a:pt x="1046" y="164"/>
                    <a:pt x="1035" y="166"/>
                  </a:cubicBezTo>
                  <a:cubicBezTo>
                    <a:pt x="1008" y="206"/>
                    <a:pt x="1014" y="230"/>
                    <a:pt x="1009" y="285"/>
                  </a:cubicBezTo>
                  <a:cubicBezTo>
                    <a:pt x="1011" y="298"/>
                    <a:pt x="1018" y="311"/>
                    <a:pt x="1016" y="324"/>
                  </a:cubicBezTo>
                  <a:cubicBezTo>
                    <a:pt x="1012" y="359"/>
                    <a:pt x="935" y="356"/>
                    <a:pt x="916" y="358"/>
                  </a:cubicBezTo>
                  <a:cubicBezTo>
                    <a:pt x="912" y="364"/>
                    <a:pt x="910" y="374"/>
                    <a:pt x="903" y="377"/>
                  </a:cubicBezTo>
                  <a:cubicBezTo>
                    <a:pt x="897" y="380"/>
                    <a:pt x="890" y="371"/>
                    <a:pt x="883" y="371"/>
                  </a:cubicBezTo>
                  <a:cubicBezTo>
                    <a:pt x="854" y="371"/>
                    <a:pt x="826" y="375"/>
                    <a:pt x="797" y="377"/>
                  </a:cubicBezTo>
                  <a:cubicBezTo>
                    <a:pt x="768" y="387"/>
                    <a:pt x="753" y="389"/>
                    <a:pt x="731" y="411"/>
                  </a:cubicBezTo>
                  <a:cubicBezTo>
                    <a:pt x="723" y="432"/>
                    <a:pt x="698" y="470"/>
                    <a:pt x="698" y="470"/>
                  </a:cubicBezTo>
                  <a:cubicBezTo>
                    <a:pt x="689" y="506"/>
                    <a:pt x="680" y="533"/>
                    <a:pt x="658" y="563"/>
                  </a:cubicBezTo>
                  <a:cubicBezTo>
                    <a:pt x="642" y="609"/>
                    <a:pt x="583" y="589"/>
                    <a:pt x="545" y="583"/>
                  </a:cubicBezTo>
                  <a:cubicBezTo>
                    <a:pt x="541" y="590"/>
                    <a:pt x="540" y="605"/>
                    <a:pt x="532" y="603"/>
                  </a:cubicBezTo>
                  <a:cubicBezTo>
                    <a:pt x="505" y="595"/>
                    <a:pt x="491" y="549"/>
                    <a:pt x="466" y="536"/>
                  </a:cubicBezTo>
                  <a:cubicBezTo>
                    <a:pt x="450" y="528"/>
                    <a:pt x="431" y="528"/>
                    <a:pt x="413" y="523"/>
                  </a:cubicBezTo>
                  <a:cubicBezTo>
                    <a:pt x="337" y="542"/>
                    <a:pt x="351" y="542"/>
                    <a:pt x="360" y="622"/>
                  </a:cubicBezTo>
                  <a:cubicBezTo>
                    <a:pt x="336" y="695"/>
                    <a:pt x="335" y="674"/>
                    <a:pt x="274" y="656"/>
                  </a:cubicBezTo>
                  <a:cubicBezTo>
                    <a:pt x="250" y="638"/>
                    <a:pt x="230" y="625"/>
                    <a:pt x="201" y="616"/>
                  </a:cubicBezTo>
                  <a:cubicBezTo>
                    <a:pt x="154" y="618"/>
                    <a:pt x="82" y="605"/>
                    <a:pt x="42" y="642"/>
                  </a:cubicBezTo>
                  <a:cubicBezTo>
                    <a:pt x="35" y="665"/>
                    <a:pt x="25" y="672"/>
                    <a:pt x="9" y="689"/>
                  </a:cubicBezTo>
                  <a:cubicBezTo>
                    <a:pt x="26" y="736"/>
                    <a:pt x="0" y="681"/>
                    <a:pt x="42" y="715"/>
                  </a:cubicBezTo>
                  <a:cubicBezTo>
                    <a:pt x="62" y="731"/>
                    <a:pt x="42" y="770"/>
                    <a:pt x="75" y="781"/>
                  </a:cubicBezTo>
                  <a:cubicBezTo>
                    <a:pt x="94" y="788"/>
                    <a:pt x="115" y="786"/>
                    <a:pt x="135" y="788"/>
                  </a:cubicBezTo>
                  <a:cubicBezTo>
                    <a:pt x="163" y="806"/>
                    <a:pt x="182" y="829"/>
                    <a:pt x="214" y="841"/>
                  </a:cubicBezTo>
                  <a:cubicBezTo>
                    <a:pt x="222" y="870"/>
                    <a:pt x="239" y="880"/>
                    <a:pt x="248" y="907"/>
                  </a:cubicBezTo>
                  <a:cubicBezTo>
                    <a:pt x="255" y="961"/>
                    <a:pt x="264" y="987"/>
                    <a:pt x="307" y="1020"/>
                  </a:cubicBezTo>
                  <a:cubicBezTo>
                    <a:pt x="312" y="1034"/>
                    <a:pt x="324" y="1045"/>
                    <a:pt x="327" y="1059"/>
                  </a:cubicBezTo>
                  <a:cubicBezTo>
                    <a:pt x="332" y="1081"/>
                    <a:pt x="330" y="1104"/>
                    <a:pt x="334" y="1126"/>
                  </a:cubicBezTo>
                  <a:cubicBezTo>
                    <a:pt x="337" y="1142"/>
                    <a:pt x="343" y="1157"/>
                    <a:pt x="347" y="1172"/>
                  </a:cubicBezTo>
                  <a:cubicBezTo>
                    <a:pt x="284" y="1183"/>
                    <a:pt x="312" y="1185"/>
                    <a:pt x="281" y="1232"/>
                  </a:cubicBezTo>
                  <a:cubicBezTo>
                    <a:pt x="279" y="1241"/>
                    <a:pt x="275" y="1249"/>
                    <a:pt x="274" y="1258"/>
                  </a:cubicBezTo>
                  <a:cubicBezTo>
                    <a:pt x="271" y="1284"/>
                    <a:pt x="272" y="1311"/>
                    <a:pt x="267" y="1337"/>
                  </a:cubicBezTo>
                  <a:cubicBezTo>
                    <a:pt x="264" y="1352"/>
                    <a:pt x="208" y="1401"/>
                    <a:pt x="195" y="1410"/>
                  </a:cubicBezTo>
                  <a:cubicBezTo>
                    <a:pt x="181" y="1430"/>
                    <a:pt x="176" y="1447"/>
                    <a:pt x="168" y="1470"/>
                  </a:cubicBezTo>
                  <a:cubicBezTo>
                    <a:pt x="188" y="1526"/>
                    <a:pt x="158" y="1459"/>
                    <a:pt x="195" y="1496"/>
                  </a:cubicBezTo>
                  <a:cubicBezTo>
                    <a:pt x="200" y="1501"/>
                    <a:pt x="194" y="1514"/>
                    <a:pt x="201" y="1516"/>
                  </a:cubicBezTo>
                  <a:cubicBezTo>
                    <a:pt x="235" y="1524"/>
                    <a:pt x="272" y="1521"/>
                    <a:pt x="307" y="1523"/>
                  </a:cubicBezTo>
                  <a:cubicBezTo>
                    <a:pt x="320" y="1536"/>
                    <a:pt x="334" y="1550"/>
                    <a:pt x="347" y="1563"/>
                  </a:cubicBezTo>
                  <a:cubicBezTo>
                    <a:pt x="362" y="1578"/>
                    <a:pt x="341" y="1587"/>
                    <a:pt x="367" y="1596"/>
                  </a:cubicBezTo>
                  <a:cubicBezTo>
                    <a:pt x="382" y="1601"/>
                    <a:pt x="398" y="1600"/>
                    <a:pt x="413" y="1602"/>
                  </a:cubicBezTo>
                  <a:cubicBezTo>
                    <a:pt x="432" y="1656"/>
                    <a:pt x="420" y="1675"/>
                    <a:pt x="380" y="1715"/>
                  </a:cubicBezTo>
                  <a:cubicBezTo>
                    <a:pt x="372" y="1746"/>
                    <a:pt x="372" y="1774"/>
                    <a:pt x="353" y="1801"/>
                  </a:cubicBezTo>
                  <a:cubicBezTo>
                    <a:pt x="348" y="1817"/>
                    <a:pt x="345" y="1846"/>
                    <a:pt x="360" y="1860"/>
                  </a:cubicBezTo>
                  <a:cubicBezTo>
                    <a:pt x="363" y="1863"/>
                    <a:pt x="423" y="1874"/>
                    <a:pt x="400" y="1874"/>
                  </a:cubicBezTo>
                  <a:close/>
                </a:path>
              </a:pathLst>
            </a:custGeom>
            <a:solidFill>
              <a:srgbClr val="FF0000"/>
            </a:solidFill>
            <a:ln w="9525">
              <a:solidFill>
                <a:schemeClr val="tx1"/>
              </a:solidFill>
              <a:round/>
              <a:headEnd/>
              <a:tailEnd/>
            </a:ln>
          </p:spPr>
          <p:txBody>
            <a:bodyPr/>
            <a:lstStyle/>
            <a:p>
              <a:endParaRPr lang="zh-CN" altLang="en-US">
                <a:ea typeface="微软雅黑" pitchFamily="34" charset="-122"/>
              </a:endParaRPr>
            </a:p>
          </p:txBody>
        </p:sp>
        <p:sp>
          <p:nvSpPr>
            <p:cNvPr id="33815" name="Freeform 39"/>
            <p:cNvSpPr>
              <a:spLocks noChangeArrowheads="1"/>
            </p:cNvSpPr>
            <p:nvPr/>
          </p:nvSpPr>
          <p:spPr bwMode="auto">
            <a:xfrm>
              <a:off x="3072" y="2592"/>
              <a:ext cx="601" cy="571"/>
            </a:xfrm>
            <a:custGeom>
              <a:avLst/>
              <a:gdLst>
                <a:gd name="T0" fmla="*/ 169 w 601"/>
                <a:gd name="T1" fmla="*/ 8 h 571"/>
                <a:gd name="T2" fmla="*/ 10 w 601"/>
                <a:gd name="T3" fmla="*/ 21 h 571"/>
                <a:gd name="T4" fmla="*/ 17 w 601"/>
                <a:gd name="T5" fmla="*/ 54 h 571"/>
                <a:gd name="T6" fmla="*/ 63 w 601"/>
                <a:gd name="T7" fmla="*/ 67 h 571"/>
                <a:gd name="T8" fmla="*/ 116 w 601"/>
                <a:gd name="T9" fmla="*/ 107 h 571"/>
                <a:gd name="T10" fmla="*/ 143 w 601"/>
                <a:gd name="T11" fmla="*/ 207 h 571"/>
                <a:gd name="T12" fmla="*/ 156 w 601"/>
                <a:gd name="T13" fmla="*/ 246 h 571"/>
                <a:gd name="T14" fmla="*/ 162 w 601"/>
                <a:gd name="T15" fmla="*/ 339 h 571"/>
                <a:gd name="T16" fmla="*/ 182 w 601"/>
                <a:gd name="T17" fmla="*/ 332 h 571"/>
                <a:gd name="T18" fmla="*/ 215 w 601"/>
                <a:gd name="T19" fmla="*/ 273 h 571"/>
                <a:gd name="T20" fmla="*/ 295 w 601"/>
                <a:gd name="T21" fmla="*/ 319 h 571"/>
                <a:gd name="T22" fmla="*/ 301 w 601"/>
                <a:gd name="T23" fmla="*/ 359 h 571"/>
                <a:gd name="T24" fmla="*/ 315 w 601"/>
                <a:gd name="T25" fmla="*/ 372 h 571"/>
                <a:gd name="T26" fmla="*/ 407 w 601"/>
                <a:gd name="T27" fmla="*/ 557 h 571"/>
                <a:gd name="T28" fmla="*/ 513 w 601"/>
                <a:gd name="T29" fmla="*/ 564 h 571"/>
                <a:gd name="T30" fmla="*/ 566 w 601"/>
                <a:gd name="T31" fmla="*/ 571 h 571"/>
                <a:gd name="T32" fmla="*/ 573 w 601"/>
                <a:gd name="T33" fmla="*/ 538 h 571"/>
                <a:gd name="T34" fmla="*/ 493 w 601"/>
                <a:gd name="T35" fmla="*/ 471 h 571"/>
                <a:gd name="T36" fmla="*/ 414 w 601"/>
                <a:gd name="T37" fmla="*/ 392 h 571"/>
                <a:gd name="T38" fmla="*/ 374 w 601"/>
                <a:gd name="T39" fmla="*/ 339 h 571"/>
                <a:gd name="T40" fmla="*/ 388 w 601"/>
                <a:gd name="T41" fmla="*/ 326 h 571"/>
                <a:gd name="T42" fmla="*/ 381 w 601"/>
                <a:gd name="T43" fmla="*/ 306 h 571"/>
                <a:gd name="T44" fmla="*/ 447 w 601"/>
                <a:gd name="T45" fmla="*/ 273 h 571"/>
                <a:gd name="T46" fmla="*/ 354 w 601"/>
                <a:gd name="T47" fmla="*/ 193 h 571"/>
                <a:gd name="T48" fmla="*/ 248 w 601"/>
                <a:gd name="T49" fmla="*/ 114 h 571"/>
                <a:gd name="T50" fmla="*/ 189 w 601"/>
                <a:gd name="T51" fmla="*/ 61 h 571"/>
                <a:gd name="T52" fmla="*/ 123 w 601"/>
                <a:gd name="T53" fmla="*/ 8 h 571"/>
                <a:gd name="T54" fmla="*/ 17 w 601"/>
                <a:gd name="T55" fmla="*/ 8 h 5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01"/>
                <a:gd name="T85" fmla="*/ 0 h 571"/>
                <a:gd name="T86" fmla="*/ 601 w 601"/>
                <a:gd name="T87" fmla="*/ 571 h 5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01" h="571">
                  <a:moveTo>
                    <a:pt x="169" y="8"/>
                  </a:moveTo>
                  <a:cubicBezTo>
                    <a:pt x="116" y="14"/>
                    <a:pt x="59" y="0"/>
                    <a:pt x="10" y="21"/>
                  </a:cubicBezTo>
                  <a:cubicBezTo>
                    <a:pt x="0" y="25"/>
                    <a:pt x="11" y="45"/>
                    <a:pt x="17" y="54"/>
                  </a:cubicBezTo>
                  <a:cubicBezTo>
                    <a:pt x="20" y="58"/>
                    <a:pt x="62" y="67"/>
                    <a:pt x="63" y="67"/>
                  </a:cubicBezTo>
                  <a:cubicBezTo>
                    <a:pt x="78" y="83"/>
                    <a:pt x="116" y="107"/>
                    <a:pt x="116" y="107"/>
                  </a:cubicBezTo>
                  <a:cubicBezTo>
                    <a:pt x="128" y="140"/>
                    <a:pt x="133" y="174"/>
                    <a:pt x="143" y="207"/>
                  </a:cubicBezTo>
                  <a:cubicBezTo>
                    <a:pt x="147" y="220"/>
                    <a:pt x="156" y="246"/>
                    <a:pt x="156" y="246"/>
                  </a:cubicBezTo>
                  <a:cubicBezTo>
                    <a:pt x="158" y="277"/>
                    <a:pt x="153" y="309"/>
                    <a:pt x="162" y="339"/>
                  </a:cubicBezTo>
                  <a:cubicBezTo>
                    <a:pt x="164" y="346"/>
                    <a:pt x="178" y="338"/>
                    <a:pt x="182" y="332"/>
                  </a:cubicBezTo>
                  <a:cubicBezTo>
                    <a:pt x="202" y="302"/>
                    <a:pt x="176" y="285"/>
                    <a:pt x="215" y="273"/>
                  </a:cubicBezTo>
                  <a:cubicBezTo>
                    <a:pt x="257" y="282"/>
                    <a:pt x="275" y="278"/>
                    <a:pt x="295" y="319"/>
                  </a:cubicBezTo>
                  <a:cubicBezTo>
                    <a:pt x="297" y="332"/>
                    <a:pt x="296" y="346"/>
                    <a:pt x="301" y="359"/>
                  </a:cubicBezTo>
                  <a:cubicBezTo>
                    <a:pt x="303" y="365"/>
                    <a:pt x="313" y="366"/>
                    <a:pt x="315" y="372"/>
                  </a:cubicBezTo>
                  <a:cubicBezTo>
                    <a:pt x="327" y="420"/>
                    <a:pt x="326" y="549"/>
                    <a:pt x="407" y="557"/>
                  </a:cubicBezTo>
                  <a:cubicBezTo>
                    <a:pt x="442" y="561"/>
                    <a:pt x="478" y="561"/>
                    <a:pt x="513" y="564"/>
                  </a:cubicBezTo>
                  <a:cubicBezTo>
                    <a:pt x="531" y="566"/>
                    <a:pt x="548" y="569"/>
                    <a:pt x="566" y="571"/>
                  </a:cubicBezTo>
                  <a:cubicBezTo>
                    <a:pt x="586" y="564"/>
                    <a:pt x="601" y="566"/>
                    <a:pt x="573" y="538"/>
                  </a:cubicBezTo>
                  <a:cubicBezTo>
                    <a:pt x="528" y="493"/>
                    <a:pt x="532" y="532"/>
                    <a:pt x="493" y="471"/>
                  </a:cubicBezTo>
                  <a:cubicBezTo>
                    <a:pt x="473" y="440"/>
                    <a:pt x="447" y="409"/>
                    <a:pt x="414" y="392"/>
                  </a:cubicBezTo>
                  <a:cubicBezTo>
                    <a:pt x="406" y="368"/>
                    <a:pt x="392" y="356"/>
                    <a:pt x="374" y="339"/>
                  </a:cubicBezTo>
                  <a:cubicBezTo>
                    <a:pt x="407" y="327"/>
                    <a:pt x="437" y="350"/>
                    <a:pt x="388" y="326"/>
                  </a:cubicBezTo>
                  <a:cubicBezTo>
                    <a:pt x="386" y="319"/>
                    <a:pt x="378" y="313"/>
                    <a:pt x="381" y="306"/>
                  </a:cubicBezTo>
                  <a:cubicBezTo>
                    <a:pt x="388" y="289"/>
                    <a:pt x="434" y="275"/>
                    <a:pt x="447" y="273"/>
                  </a:cubicBezTo>
                  <a:cubicBezTo>
                    <a:pt x="498" y="218"/>
                    <a:pt x="386" y="199"/>
                    <a:pt x="354" y="193"/>
                  </a:cubicBezTo>
                  <a:cubicBezTo>
                    <a:pt x="318" y="168"/>
                    <a:pt x="290" y="127"/>
                    <a:pt x="248" y="114"/>
                  </a:cubicBezTo>
                  <a:cubicBezTo>
                    <a:pt x="225" y="98"/>
                    <a:pt x="212" y="78"/>
                    <a:pt x="189" y="61"/>
                  </a:cubicBezTo>
                  <a:cubicBezTo>
                    <a:pt x="177" y="28"/>
                    <a:pt x="155" y="17"/>
                    <a:pt x="123" y="8"/>
                  </a:cubicBezTo>
                  <a:cubicBezTo>
                    <a:pt x="97" y="32"/>
                    <a:pt x="17" y="68"/>
                    <a:pt x="17" y="8"/>
                  </a:cubicBezTo>
                </a:path>
              </a:pathLst>
            </a:custGeom>
            <a:solidFill>
              <a:srgbClr val="FF0000"/>
            </a:solidFill>
            <a:ln w="9525">
              <a:solidFill>
                <a:schemeClr val="tx1"/>
              </a:solidFill>
              <a:round/>
              <a:headEnd/>
              <a:tailEnd/>
            </a:ln>
          </p:spPr>
          <p:txBody>
            <a:bodyPr/>
            <a:lstStyle/>
            <a:p>
              <a:endParaRPr lang="zh-CN" altLang="en-US">
                <a:ea typeface="微软雅黑" pitchFamily="34" charset="-122"/>
              </a:endParaRPr>
            </a:p>
          </p:txBody>
        </p:sp>
      </p:grpSp>
      <p:grpSp>
        <p:nvGrpSpPr>
          <p:cNvPr id="3" name="Group 34"/>
          <p:cNvGrpSpPr>
            <a:grpSpLocks/>
          </p:cNvGrpSpPr>
          <p:nvPr/>
        </p:nvGrpSpPr>
        <p:grpSpPr bwMode="auto">
          <a:xfrm>
            <a:off x="5410200" y="609600"/>
            <a:ext cx="3344863" cy="4244975"/>
            <a:chOff x="2505" y="336"/>
            <a:chExt cx="2107" cy="2674"/>
          </a:xfrm>
        </p:grpSpPr>
        <p:sp>
          <p:nvSpPr>
            <p:cNvPr id="33812" name="Freeform 35"/>
            <p:cNvSpPr>
              <a:spLocks noChangeArrowheads="1"/>
            </p:cNvSpPr>
            <p:nvPr/>
          </p:nvSpPr>
          <p:spPr bwMode="auto">
            <a:xfrm>
              <a:off x="2688" y="1056"/>
              <a:ext cx="1924" cy="1954"/>
            </a:xfrm>
            <a:custGeom>
              <a:avLst/>
              <a:gdLst>
                <a:gd name="T0" fmla="*/ 1687 w 1924"/>
                <a:gd name="T1" fmla="*/ 1053 h 1954"/>
                <a:gd name="T2" fmla="*/ 1746 w 1924"/>
                <a:gd name="T3" fmla="*/ 1179 h 1954"/>
                <a:gd name="T4" fmla="*/ 1759 w 1924"/>
                <a:gd name="T5" fmla="*/ 1444 h 1954"/>
                <a:gd name="T6" fmla="*/ 1852 w 1924"/>
                <a:gd name="T7" fmla="*/ 1536 h 1954"/>
                <a:gd name="T8" fmla="*/ 1561 w 1924"/>
                <a:gd name="T9" fmla="*/ 1728 h 1954"/>
                <a:gd name="T10" fmla="*/ 1203 w 1924"/>
                <a:gd name="T11" fmla="*/ 1874 h 1954"/>
                <a:gd name="T12" fmla="*/ 899 w 1924"/>
                <a:gd name="T13" fmla="*/ 1821 h 1954"/>
                <a:gd name="T14" fmla="*/ 680 w 1924"/>
                <a:gd name="T15" fmla="*/ 1715 h 1954"/>
                <a:gd name="T16" fmla="*/ 541 w 1924"/>
                <a:gd name="T17" fmla="*/ 1510 h 1954"/>
                <a:gd name="T18" fmla="*/ 455 w 1924"/>
                <a:gd name="T19" fmla="*/ 1199 h 1954"/>
                <a:gd name="T20" fmla="*/ 614 w 1924"/>
                <a:gd name="T21" fmla="*/ 980 h 1954"/>
                <a:gd name="T22" fmla="*/ 640 w 1924"/>
                <a:gd name="T23" fmla="*/ 861 h 1954"/>
                <a:gd name="T24" fmla="*/ 475 w 1924"/>
                <a:gd name="T25" fmla="*/ 788 h 1954"/>
                <a:gd name="T26" fmla="*/ 376 w 1924"/>
                <a:gd name="T27" fmla="*/ 636 h 1954"/>
                <a:gd name="T28" fmla="*/ 475 w 1924"/>
                <a:gd name="T29" fmla="*/ 550 h 1954"/>
                <a:gd name="T30" fmla="*/ 276 w 1924"/>
                <a:gd name="T31" fmla="*/ 543 h 1954"/>
                <a:gd name="T32" fmla="*/ 38 w 1924"/>
                <a:gd name="T33" fmla="*/ 278 h 1954"/>
                <a:gd name="T34" fmla="*/ 124 w 1924"/>
                <a:gd name="T35" fmla="*/ 60 h 1954"/>
                <a:gd name="T36" fmla="*/ 223 w 1924"/>
                <a:gd name="T37" fmla="*/ 0 h 1954"/>
                <a:gd name="T38" fmla="*/ 197 w 1924"/>
                <a:gd name="T39" fmla="*/ 86 h 1954"/>
                <a:gd name="T40" fmla="*/ 256 w 1924"/>
                <a:gd name="T41" fmla="*/ 192 h 1954"/>
                <a:gd name="T42" fmla="*/ 223 w 1924"/>
                <a:gd name="T43" fmla="*/ 298 h 1954"/>
                <a:gd name="T44" fmla="*/ 276 w 1924"/>
                <a:gd name="T45" fmla="*/ 252 h 1954"/>
                <a:gd name="T46" fmla="*/ 409 w 1924"/>
                <a:gd name="T47" fmla="*/ 278 h 1954"/>
                <a:gd name="T48" fmla="*/ 276 w 1924"/>
                <a:gd name="T49" fmla="*/ 312 h 1954"/>
                <a:gd name="T50" fmla="*/ 164 w 1924"/>
                <a:gd name="T51" fmla="*/ 285 h 1954"/>
                <a:gd name="T52" fmla="*/ 303 w 1924"/>
                <a:gd name="T53" fmla="*/ 530 h 1954"/>
                <a:gd name="T54" fmla="*/ 389 w 1924"/>
                <a:gd name="T55" fmla="*/ 470 h 1954"/>
                <a:gd name="T56" fmla="*/ 674 w 1924"/>
                <a:gd name="T57" fmla="*/ 543 h 1954"/>
                <a:gd name="T58" fmla="*/ 654 w 1924"/>
                <a:gd name="T59" fmla="*/ 543 h 1954"/>
                <a:gd name="T60" fmla="*/ 919 w 1924"/>
                <a:gd name="T61" fmla="*/ 398 h 1954"/>
                <a:gd name="T62" fmla="*/ 1011 w 1924"/>
                <a:gd name="T63" fmla="*/ 418 h 1954"/>
                <a:gd name="T64" fmla="*/ 1164 w 1924"/>
                <a:gd name="T65" fmla="*/ 312 h 1954"/>
                <a:gd name="T66" fmla="*/ 1197 w 1924"/>
                <a:gd name="T67" fmla="*/ 226 h 1954"/>
                <a:gd name="T68" fmla="*/ 1316 w 1924"/>
                <a:gd name="T69" fmla="*/ 325 h 1954"/>
                <a:gd name="T70" fmla="*/ 1216 w 1924"/>
                <a:gd name="T71" fmla="*/ 583 h 1954"/>
                <a:gd name="T72" fmla="*/ 826 w 1924"/>
                <a:gd name="T73" fmla="*/ 623 h 1954"/>
                <a:gd name="T74" fmla="*/ 707 w 1924"/>
                <a:gd name="T75" fmla="*/ 689 h 1954"/>
                <a:gd name="T76" fmla="*/ 713 w 1924"/>
                <a:gd name="T77" fmla="*/ 808 h 1954"/>
                <a:gd name="T78" fmla="*/ 985 w 1924"/>
                <a:gd name="T79" fmla="*/ 947 h 1954"/>
                <a:gd name="T80" fmla="*/ 1071 w 1924"/>
                <a:gd name="T81" fmla="*/ 1099 h 1954"/>
                <a:gd name="T82" fmla="*/ 1197 w 1924"/>
                <a:gd name="T83" fmla="*/ 1066 h 1954"/>
                <a:gd name="T84" fmla="*/ 1640 w 1924"/>
                <a:gd name="T85" fmla="*/ 980 h 1954"/>
                <a:gd name="T86" fmla="*/ 1693 w 1924"/>
                <a:gd name="T87" fmla="*/ 1053 h 1954"/>
                <a:gd name="T88" fmla="*/ 1634 w 1924"/>
                <a:gd name="T89" fmla="*/ 1040 h 1954"/>
                <a:gd name="T90" fmla="*/ 1700 w 1924"/>
                <a:gd name="T91" fmla="*/ 1027 h 19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924"/>
                <a:gd name="T139" fmla="*/ 0 h 1954"/>
                <a:gd name="T140" fmla="*/ 1924 w 1924"/>
                <a:gd name="T141" fmla="*/ 1954 h 19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924" h="1954">
                  <a:moveTo>
                    <a:pt x="1561" y="960"/>
                  </a:moveTo>
                  <a:cubicBezTo>
                    <a:pt x="1607" y="966"/>
                    <a:pt x="1630" y="979"/>
                    <a:pt x="1673" y="987"/>
                  </a:cubicBezTo>
                  <a:cubicBezTo>
                    <a:pt x="1679" y="1009"/>
                    <a:pt x="1675" y="1034"/>
                    <a:pt x="1687" y="1053"/>
                  </a:cubicBezTo>
                  <a:cubicBezTo>
                    <a:pt x="1698" y="1071"/>
                    <a:pt x="1733" y="1099"/>
                    <a:pt x="1733" y="1099"/>
                  </a:cubicBezTo>
                  <a:cubicBezTo>
                    <a:pt x="1731" y="1115"/>
                    <a:pt x="1734" y="1132"/>
                    <a:pt x="1726" y="1146"/>
                  </a:cubicBezTo>
                  <a:cubicBezTo>
                    <a:pt x="1704" y="1186"/>
                    <a:pt x="1647" y="1166"/>
                    <a:pt x="1746" y="1179"/>
                  </a:cubicBezTo>
                  <a:cubicBezTo>
                    <a:pt x="1790" y="1194"/>
                    <a:pt x="1764" y="1221"/>
                    <a:pt x="1779" y="1265"/>
                  </a:cubicBezTo>
                  <a:cubicBezTo>
                    <a:pt x="1784" y="1280"/>
                    <a:pt x="1806" y="1305"/>
                    <a:pt x="1806" y="1305"/>
                  </a:cubicBezTo>
                  <a:cubicBezTo>
                    <a:pt x="1816" y="1370"/>
                    <a:pt x="1787" y="1390"/>
                    <a:pt x="1759" y="1444"/>
                  </a:cubicBezTo>
                  <a:cubicBezTo>
                    <a:pt x="1769" y="1451"/>
                    <a:pt x="1798" y="1471"/>
                    <a:pt x="1806" y="1483"/>
                  </a:cubicBezTo>
                  <a:cubicBezTo>
                    <a:pt x="1809" y="1487"/>
                    <a:pt x="1818" y="1529"/>
                    <a:pt x="1819" y="1530"/>
                  </a:cubicBezTo>
                  <a:cubicBezTo>
                    <a:pt x="1828" y="1537"/>
                    <a:pt x="1841" y="1533"/>
                    <a:pt x="1852" y="1536"/>
                  </a:cubicBezTo>
                  <a:cubicBezTo>
                    <a:pt x="1872" y="1541"/>
                    <a:pt x="1874" y="1544"/>
                    <a:pt x="1892" y="1556"/>
                  </a:cubicBezTo>
                  <a:cubicBezTo>
                    <a:pt x="1924" y="1700"/>
                    <a:pt x="1820" y="1694"/>
                    <a:pt x="1713" y="1702"/>
                  </a:cubicBezTo>
                  <a:cubicBezTo>
                    <a:pt x="1662" y="1706"/>
                    <a:pt x="1610" y="1713"/>
                    <a:pt x="1561" y="1728"/>
                  </a:cubicBezTo>
                  <a:cubicBezTo>
                    <a:pt x="1554" y="1739"/>
                    <a:pt x="1550" y="1753"/>
                    <a:pt x="1541" y="1762"/>
                  </a:cubicBezTo>
                  <a:cubicBezTo>
                    <a:pt x="1536" y="1767"/>
                    <a:pt x="1524" y="1762"/>
                    <a:pt x="1521" y="1768"/>
                  </a:cubicBezTo>
                  <a:cubicBezTo>
                    <a:pt x="1443" y="1954"/>
                    <a:pt x="1669" y="1863"/>
                    <a:pt x="1203" y="1874"/>
                  </a:cubicBezTo>
                  <a:cubicBezTo>
                    <a:pt x="1163" y="1872"/>
                    <a:pt x="1123" y="1873"/>
                    <a:pt x="1084" y="1867"/>
                  </a:cubicBezTo>
                  <a:cubicBezTo>
                    <a:pt x="1065" y="1864"/>
                    <a:pt x="1056" y="1841"/>
                    <a:pt x="1038" y="1834"/>
                  </a:cubicBezTo>
                  <a:cubicBezTo>
                    <a:pt x="995" y="1817"/>
                    <a:pt x="945" y="1824"/>
                    <a:pt x="899" y="1821"/>
                  </a:cubicBezTo>
                  <a:cubicBezTo>
                    <a:pt x="890" y="1819"/>
                    <a:pt x="880" y="1818"/>
                    <a:pt x="872" y="1814"/>
                  </a:cubicBezTo>
                  <a:cubicBezTo>
                    <a:pt x="858" y="1807"/>
                    <a:pt x="832" y="1788"/>
                    <a:pt x="832" y="1788"/>
                  </a:cubicBezTo>
                  <a:cubicBezTo>
                    <a:pt x="792" y="1726"/>
                    <a:pt x="756" y="1727"/>
                    <a:pt x="680" y="1715"/>
                  </a:cubicBezTo>
                  <a:cubicBezTo>
                    <a:pt x="658" y="1680"/>
                    <a:pt x="626" y="1635"/>
                    <a:pt x="594" y="1609"/>
                  </a:cubicBezTo>
                  <a:cubicBezTo>
                    <a:pt x="564" y="1584"/>
                    <a:pt x="541" y="1568"/>
                    <a:pt x="528" y="1530"/>
                  </a:cubicBezTo>
                  <a:cubicBezTo>
                    <a:pt x="532" y="1523"/>
                    <a:pt x="535" y="1515"/>
                    <a:pt x="541" y="1510"/>
                  </a:cubicBezTo>
                  <a:cubicBezTo>
                    <a:pt x="546" y="1506"/>
                    <a:pt x="558" y="1509"/>
                    <a:pt x="561" y="1503"/>
                  </a:cubicBezTo>
                  <a:cubicBezTo>
                    <a:pt x="566" y="1494"/>
                    <a:pt x="535" y="1457"/>
                    <a:pt x="535" y="1457"/>
                  </a:cubicBezTo>
                  <a:cubicBezTo>
                    <a:pt x="525" y="1349"/>
                    <a:pt x="530" y="1274"/>
                    <a:pt x="455" y="1199"/>
                  </a:cubicBezTo>
                  <a:cubicBezTo>
                    <a:pt x="440" y="1168"/>
                    <a:pt x="433" y="1138"/>
                    <a:pt x="422" y="1106"/>
                  </a:cubicBezTo>
                  <a:cubicBezTo>
                    <a:pt x="434" y="1047"/>
                    <a:pt x="469" y="1048"/>
                    <a:pt x="521" y="1040"/>
                  </a:cubicBezTo>
                  <a:cubicBezTo>
                    <a:pt x="558" y="1022"/>
                    <a:pt x="572" y="991"/>
                    <a:pt x="614" y="980"/>
                  </a:cubicBezTo>
                  <a:cubicBezTo>
                    <a:pt x="629" y="982"/>
                    <a:pt x="645" y="982"/>
                    <a:pt x="660" y="987"/>
                  </a:cubicBezTo>
                  <a:cubicBezTo>
                    <a:pt x="706" y="1004"/>
                    <a:pt x="669" y="1019"/>
                    <a:pt x="707" y="994"/>
                  </a:cubicBezTo>
                  <a:cubicBezTo>
                    <a:pt x="684" y="929"/>
                    <a:pt x="700" y="900"/>
                    <a:pt x="640" y="861"/>
                  </a:cubicBezTo>
                  <a:cubicBezTo>
                    <a:pt x="632" y="835"/>
                    <a:pt x="628" y="823"/>
                    <a:pt x="601" y="815"/>
                  </a:cubicBezTo>
                  <a:cubicBezTo>
                    <a:pt x="552" y="847"/>
                    <a:pt x="577" y="844"/>
                    <a:pt x="528" y="835"/>
                  </a:cubicBezTo>
                  <a:cubicBezTo>
                    <a:pt x="509" y="814"/>
                    <a:pt x="501" y="802"/>
                    <a:pt x="475" y="788"/>
                  </a:cubicBezTo>
                  <a:cubicBezTo>
                    <a:pt x="434" y="797"/>
                    <a:pt x="289" y="790"/>
                    <a:pt x="382" y="762"/>
                  </a:cubicBezTo>
                  <a:cubicBezTo>
                    <a:pt x="409" y="710"/>
                    <a:pt x="388" y="750"/>
                    <a:pt x="356" y="715"/>
                  </a:cubicBezTo>
                  <a:cubicBezTo>
                    <a:pt x="346" y="688"/>
                    <a:pt x="355" y="656"/>
                    <a:pt x="376" y="636"/>
                  </a:cubicBezTo>
                  <a:cubicBezTo>
                    <a:pt x="407" y="646"/>
                    <a:pt x="420" y="659"/>
                    <a:pt x="448" y="669"/>
                  </a:cubicBezTo>
                  <a:cubicBezTo>
                    <a:pt x="470" y="660"/>
                    <a:pt x="503" y="664"/>
                    <a:pt x="515" y="643"/>
                  </a:cubicBezTo>
                  <a:cubicBezTo>
                    <a:pt x="556" y="571"/>
                    <a:pt x="511" y="564"/>
                    <a:pt x="475" y="550"/>
                  </a:cubicBezTo>
                  <a:cubicBezTo>
                    <a:pt x="464" y="517"/>
                    <a:pt x="446" y="494"/>
                    <a:pt x="422" y="470"/>
                  </a:cubicBezTo>
                  <a:cubicBezTo>
                    <a:pt x="382" y="487"/>
                    <a:pt x="361" y="491"/>
                    <a:pt x="316" y="497"/>
                  </a:cubicBezTo>
                  <a:cubicBezTo>
                    <a:pt x="298" y="509"/>
                    <a:pt x="285" y="541"/>
                    <a:pt x="276" y="543"/>
                  </a:cubicBezTo>
                  <a:cubicBezTo>
                    <a:pt x="246" y="549"/>
                    <a:pt x="215" y="548"/>
                    <a:pt x="184" y="550"/>
                  </a:cubicBezTo>
                  <a:cubicBezTo>
                    <a:pt x="146" y="585"/>
                    <a:pt x="116" y="528"/>
                    <a:pt x="78" y="517"/>
                  </a:cubicBezTo>
                  <a:cubicBezTo>
                    <a:pt x="29" y="446"/>
                    <a:pt x="96" y="341"/>
                    <a:pt x="38" y="278"/>
                  </a:cubicBezTo>
                  <a:cubicBezTo>
                    <a:pt x="36" y="272"/>
                    <a:pt x="31" y="266"/>
                    <a:pt x="31" y="259"/>
                  </a:cubicBezTo>
                  <a:cubicBezTo>
                    <a:pt x="31" y="127"/>
                    <a:pt x="18" y="131"/>
                    <a:pt x="117" y="113"/>
                  </a:cubicBezTo>
                  <a:cubicBezTo>
                    <a:pt x="145" y="95"/>
                    <a:pt x="176" y="78"/>
                    <a:pt x="124" y="60"/>
                  </a:cubicBezTo>
                  <a:cubicBezTo>
                    <a:pt x="100" y="76"/>
                    <a:pt x="88" y="95"/>
                    <a:pt x="64" y="113"/>
                  </a:cubicBezTo>
                  <a:cubicBezTo>
                    <a:pt x="0" y="46"/>
                    <a:pt x="80" y="51"/>
                    <a:pt x="124" y="47"/>
                  </a:cubicBezTo>
                  <a:cubicBezTo>
                    <a:pt x="160" y="11"/>
                    <a:pt x="170" y="14"/>
                    <a:pt x="223" y="0"/>
                  </a:cubicBezTo>
                  <a:cubicBezTo>
                    <a:pt x="199" y="77"/>
                    <a:pt x="225" y="57"/>
                    <a:pt x="151" y="67"/>
                  </a:cubicBezTo>
                  <a:cubicBezTo>
                    <a:pt x="160" y="71"/>
                    <a:pt x="168" y="76"/>
                    <a:pt x="177" y="80"/>
                  </a:cubicBezTo>
                  <a:cubicBezTo>
                    <a:pt x="183" y="83"/>
                    <a:pt x="193" y="81"/>
                    <a:pt x="197" y="86"/>
                  </a:cubicBezTo>
                  <a:cubicBezTo>
                    <a:pt x="203" y="93"/>
                    <a:pt x="200" y="105"/>
                    <a:pt x="204" y="113"/>
                  </a:cubicBezTo>
                  <a:cubicBezTo>
                    <a:pt x="211" y="127"/>
                    <a:pt x="221" y="140"/>
                    <a:pt x="230" y="153"/>
                  </a:cubicBezTo>
                  <a:cubicBezTo>
                    <a:pt x="239" y="166"/>
                    <a:pt x="256" y="192"/>
                    <a:pt x="256" y="192"/>
                  </a:cubicBezTo>
                  <a:cubicBezTo>
                    <a:pt x="223" y="227"/>
                    <a:pt x="214" y="226"/>
                    <a:pt x="197" y="278"/>
                  </a:cubicBezTo>
                  <a:cubicBezTo>
                    <a:pt x="194" y="287"/>
                    <a:pt x="183" y="299"/>
                    <a:pt x="190" y="305"/>
                  </a:cubicBezTo>
                  <a:cubicBezTo>
                    <a:pt x="199" y="312"/>
                    <a:pt x="212" y="300"/>
                    <a:pt x="223" y="298"/>
                  </a:cubicBezTo>
                  <a:cubicBezTo>
                    <a:pt x="234" y="300"/>
                    <a:pt x="247" y="299"/>
                    <a:pt x="256" y="305"/>
                  </a:cubicBezTo>
                  <a:cubicBezTo>
                    <a:pt x="282" y="322"/>
                    <a:pt x="232" y="356"/>
                    <a:pt x="290" y="298"/>
                  </a:cubicBezTo>
                  <a:cubicBezTo>
                    <a:pt x="286" y="283"/>
                    <a:pt x="269" y="266"/>
                    <a:pt x="276" y="252"/>
                  </a:cubicBezTo>
                  <a:cubicBezTo>
                    <a:pt x="279" y="246"/>
                    <a:pt x="289" y="246"/>
                    <a:pt x="296" y="245"/>
                  </a:cubicBezTo>
                  <a:cubicBezTo>
                    <a:pt x="314" y="242"/>
                    <a:pt x="331" y="241"/>
                    <a:pt x="349" y="239"/>
                  </a:cubicBezTo>
                  <a:cubicBezTo>
                    <a:pt x="403" y="204"/>
                    <a:pt x="395" y="240"/>
                    <a:pt x="409" y="278"/>
                  </a:cubicBezTo>
                  <a:cubicBezTo>
                    <a:pt x="399" y="315"/>
                    <a:pt x="388" y="365"/>
                    <a:pt x="362" y="391"/>
                  </a:cubicBezTo>
                  <a:cubicBezTo>
                    <a:pt x="316" y="360"/>
                    <a:pt x="332" y="378"/>
                    <a:pt x="309" y="345"/>
                  </a:cubicBezTo>
                  <a:cubicBezTo>
                    <a:pt x="300" y="315"/>
                    <a:pt x="311" y="300"/>
                    <a:pt x="276" y="312"/>
                  </a:cubicBezTo>
                  <a:cubicBezTo>
                    <a:pt x="257" y="330"/>
                    <a:pt x="248" y="343"/>
                    <a:pt x="223" y="351"/>
                  </a:cubicBezTo>
                  <a:cubicBezTo>
                    <a:pt x="189" y="340"/>
                    <a:pt x="207" y="350"/>
                    <a:pt x="177" y="305"/>
                  </a:cubicBezTo>
                  <a:cubicBezTo>
                    <a:pt x="173" y="298"/>
                    <a:pt x="164" y="285"/>
                    <a:pt x="164" y="285"/>
                  </a:cubicBezTo>
                  <a:cubicBezTo>
                    <a:pt x="155" y="346"/>
                    <a:pt x="144" y="403"/>
                    <a:pt x="190" y="451"/>
                  </a:cubicBezTo>
                  <a:cubicBezTo>
                    <a:pt x="214" y="517"/>
                    <a:pt x="233" y="504"/>
                    <a:pt x="296" y="510"/>
                  </a:cubicBezTo>
                  <a:cubicBezTo>
                    <a:pt x="298" y="517"/>
                    <a:pt x="296" y="530"/>
                    <a:pt x="303" y="530"/>
                  </a:cubicBezTo>
                  <a:cubicBezTo>
                    <a:pt x="311" y="530"/>
                    <a:pt x="311" y="516"/>
                    <a:pt x="316" y="510"/>
                  </a:cubicBezTo>
                  <a:cubicBezTo>
                    <a:pt x="322" y="503"/>
                    <a:pt x="329" y="496"/>
                    <a:pt x="336" y="490"/>
                  </a:cubicBezTo>
                  <a:cubicBezTo>
                    <a:pt x="357" y="473"/>
                    <a:pt x="360" y="476"/>
                    <a:pt x="389" y="470"/>
                  </a:cubicBezTo>
                  <a:cubicBezTo>
                    <a:pt x="434" y="486"/>
                    <a:pt x="445" y="507"/>
                    <a:pt x="482" y="523"/>
                  </a:cubicBezTo>
                  <a:cubicBezTo>
                    <a:pt x="506" y="533"/>
                    <a:pt x="530" y="538"/>
                    <a:pt x="554" y="550"/>
                  </a:cubicBezTo>
                  <a:cubicBezTo>
                    <a:pt x="594" y="548"/>
                    <a:pt x="634" y="549"/>
                    <a:pt x="674" y="543"/>
                  </a:cubicBezTo>
                  <a:cubicBezTo>
                    <a:pt x="685" y="541"/>
                    <a:pt x="652" y="537"/>
                    <a:pt x="640" y="537"/>
                  </a:cubicBezTo>
                  <a:cubicBezTo>
                    <a:pt x="629" y="537"/>
                    <a:pt x="618" y="541"/>
                    <a:pt x="607" y="543"/>
                  </a:cubicBezTo>
                  <a:cubicBezTo>
                    <a:pt x="574" y="579"/>
                    <a:pt x="635" y="547"/>
                    <a:pt x="654" y="543"/>
                  </a:cubicBezTo>
                  <a:cubicBezTo>
                    <a:pt x="677" y="520"/>
                    <a:pt x="688" y="494"/>
                    <a:pt x="720" y="484"/>
                  </a:cubicBezTo>
                  <a:cubicBezTo>
                    <a:pt x="766" y="453"/>
                    <a:pt x="745" y="462"/>
                    <a:pt x="780" y="451"/>
                  </a:cubicBezTo>
                  <a:cubicBezTo>
                    <a:pt x="832" y="419"/>
                    <a:pt x="874" y="440"/>
                    <a:pt x="919" y="398"/>
                  </a:cubicBezTo>
                  <a:cubicBezTo>
                    <a:pt x="928" y="400"/>
                    <a:pt x="939" y="398"/>
                    <a:pt x="945" y="404"/>
                  </a:cubicBezTo>
                  <a:cubicBezTo>
                    <a:pt x="952" y="411"/>
                    <a:pt x="943" y="429"/>
                    <a:pt x="952" y="431"/>
                  </a:cubicBezTo>
                  <a:cubicBezTo>
                    <a:pt x="972" y="435"/>
                    <a:pt x="991" y="422"/>
                    <a:pt x="1011" y="418"/>
                  </a:cubicBezTo>
                  <a:cubicBezTo>
                    <a:pt x="1031" y="409"/>
                    <a:pt x="1052" y="402"/>
                    <a:pt x="1071" y="391"/>
                  </a:cubicBezTo>
                  <a:cubicBezTo>
                    <a:pt x="1094" y="377"/>
                    <a:pt x="1090" y="366"/>
                    <a:pt x="1104" y="345"/>
                  </a:cubicBezTo>
                  <a:cubicBezTo>
                    <a:pt x="1118" y="323"/>
                    <a:pt x="1140" y="317"/>
                    <a:pt x="1164" y="312"/>
                  </a:cubicBezTo>
                  <a:cubicBezTo>
                    <a:pt x="1171" y="280"/>
                    <a:pt x="1166" y="258"/>
                    <a:pt x="1157" y="226"/>
                  </a:cubicBezTo>
                  <a:cubicBezTo>
                    <a:pt x="1162" y="220"/>
                    <a:pt x="1177" y="199"/>
                    <a:pt x="1190" y="206"/>
                  </a:cubicBezTo>
                  <a:cubicBezTo>
                    <a:pt x="1196" y="209"/>
                    <a:pt x="1192" y="222"/>
                    <a:pt x="1197" y="226"/>
                  </a:cubicBezTo>
                  <a:cubicBezTo>
                    <a:pt x="1206" y="234"/>
                    <a:pt x="1219" y="235"/>
                    <a:pt x="1230" y="239"/>
                  </a:cubicBezTo>
                  <a:cubicBezTo>
                    <a:pt x="1250" y="259"/>
                    <a:pt x="1253" y="280"/>
                    <a:pt x="1276" y="298"/>
                  </a:cubicBezTo>
                  <a:cubicBezTo>
                    <a:pt x="1289" y="308"/>
                    <a:pt x="1316" y="325"/>
                    <a:pt x="1316" y="325"/>
                  </a:cubicBezTo>
                  <a:cubicBezTo>
                    <a:pt x="1323" y="349"/>
                    <a:pt x="1331" y="359"/>
                    <a:pt x="1322" y="384"/>
                  </a:cubicBezTo>
                  <a:cubicBezTo>
                    <a:pt x="1317" y="414"/>
                    <a:pt x="1306" y="436"/>
                    <a:pt x="1296" y="464"/>
                  </a:cubicBezTo>
                  <a:cubicBezTo>
                    <a:pt x="1288" y="535"/>
                    <a:pt x="1286" y="558"/>
                    <a:pt x="1216" y="583"/>
                  </a:cubicBezTo>
                  <a:cubicBezTo>
                    <a:pt x="1129" y="579"/>
                    <a:pt x="1060" y="608"/>
                    <a:pt x="1005" y="550"/>
                  </a:cubicBezTo>
                  <a:cubicBezTo>
                    <a:pt x="973" y="582"/>
                    <a:pt x="949" y="588"/>
                    <a:pt x="905" y="596"/>
                  </a:cubicBezTo>
                  <a:cubicBezTo>
                    <a:pt x="854" y="635"/>
                    <a:pt x="908" y="600"/>
                    <a:pt x="826" y="623"/>
                  </a:cubicBezTo>
                  <a:cubicBezTo>
                    <a:pt x="818" y="625"/>
                    <a:pt x="814" y="634"/>
                    <a:pt x="806" y="636"/>
                  </a:cubicBezTo>
                  <a:cubicBezTo>
                    <a:pt x="787" y="642"/>
                    <a:pt x="766" y="645"/>
                    <a:pt x="746" y="649"/>
                  </a:cubicBezTo>
                  <a:cubicBezTo>
                    <a:pt x="733" y="662"/>
                    <a:pt x="713" y="671"/>
                    <a:pt x="707" y="689"/>
                  </a:cubicBezTo>
                  <a:cubicBezTo>
                    <a:pt x="697" y="718"/>
                    <a:pt x="705" y="704"/>
                    <a:pt x="680" y="729"/>
                  </a:cubicBezTo>
                  <a:cubicBezTo>
                    <a:pt x="669" y="767"/>
                    <a:pt x="671" y="733"/>
                    <a:pt x="700" y="762"/>
                  </a:cubicBezTo>
                  <a:cubicBezTo>
                    <a:pt x="706" y="768"/>
                    <a:pt x="711" y="804"/>
                    <a:pt x="713" y="808"/>
                  </a:cubicBezTo>
                  <a:cubicBezTo>
                    <a:pt x="719" y="821"/>
                    <a:pt x="731" y="830"/>
                    <a:pt x="740" y="841"/>
                  </a:cubicBezTo>
                  <a:cubicBezTo>
                    <a:pt x="766" y="873"/>
                    <a:pt x="820" y="914"/>
                    <a:pt x="859" y="927"/>
                  </a:cubicBezTo>
                  <a:cubicBezTo>
                    <a:pt x="898" y="940"/>
                    <a:pt x="944" y="940"/>
                    <a:pt x="985" y="947"/>
                  </a:cubicBezTo>
                  <a:cubicBezTo>
                    <a:pt x="994" y="975"/>
                    <a:pt x="1001" y="1053"/>
                    <a:pt x="1031" y="1073"/>
                  </a:cubicBezTo>
                  <a:cubicBezTo>
                    <a:pt x="1039" y="1078"/>
                    <a:pt x="1049" y="1078"/>
                    <a:pt x="1058" y="1080"/>
                  </a:cubicBezTo>
                  <a:cubicBezTo>
                    <a:pt x="1062" y="1086"/>
                    <a:pt x="1065" y="1095"/>
                    <a:pt x="1071" y="1099"/>
                  </a:cubicBezTo>
                  <a:cubicBezTo>
                    <a:pt x="1084" y="1108"/>
                    <a:pt x="1103" y="1106"/>
                    <a:pt x="1117" y="1113"/>
                  </a:cubicBezTo>
                  <a:cubicBezTo>
                    <a:pt x="1138" y="1124"/>
                    <a:pt x="1154" y="1132"/>
                    <a:pt x="1177" y="1139"/>
                  </a:cubicBezTo>
                  <a:cubicBezTo>
                    <a:pt x="1224" y="1116"/>
                    <a:pt x="1210" y="1108"/>
                    <a:pt x="1197" y="1066"/>
                  </a:cubicBezTo>
                  <a:cubicBezTo>
                    <a:pt x="1268" y="1031"/>
                    <a:pt x="1321" y="1026"/>
                    <a:pt x="1402" y="1020"/>
                  </a:cubicBezTo>
                  <a:cubicBezTo>
                    <a:pt x="1448" y="1007"/>
                    <a:pt x="1482" y="1015"/>
                    <a:pt x="1528" y="1007"/>
                  </a:cubicBezTo>
                  <a:cubicBezTo>
                    <a:pt x="1574" y="959"/>
                    <a:pt x="1542" y="980"/>
                    <a:pt x="1640" y="980"/>
                  </a:cubicBezTo>
                  <a:cubicBezTo>
                    <a:pt x="1700" y="964"/>
                    <a:pt x="1655" y="969"/>
                    <a:pt x="1653" y="1000"/>
                  </a:cubicBezTo>
                  <a:cubicBezTo>
                    <a:pt x="1652" y="1014"/>
                    <a:pt x="1675" y="1019"/>
                    <a:pt x="1687" y="1027"/>
                  </a:cubicBezTo>
                  <a:cubicBezTo>
                    <a:pt x="1694" y="1048"/>
                    <a:pt x="1693" y="1039"/>
                    <a:pt x="1693" y="1053"/>
                  </a:cubicBezTo>
                  <a:cubicBezTo>
                    <a:pt x="1634" y="968"/>
                    <a:pt x="1733" y="1064"/>
                    <a:pt x="1759" y="1080"/>
                  </a:cubicBezTo>
                  <a:cubicBezTo>
                    <a:pt x="1776" y="1103"/>
                    <a:pt x="1783" y="1137"/>
                    <a:pt x="1740" y="1119"/>
                  </a:cubicBezTo>
                  <a:cubicBezTo>
                    <a:pt x="1696" y="1101"/>
                    <a:pt x="1660" y="1080"/>
                    <a:pt x="1634" y="1040"/>
                  </a:cubicBezTo>
                  <a:cubicBezTo>
                    <a:pt x="1632" y="1031"/>
                    <a:pt x="1622" y="1021"/>
                    <a:pt x="1627" y="1013"/>
                  </a:cubicBezTo>
                  <a:cubicBezTo>
                    <a:pt x="1645" y="985"/>
                    <a:pt x="1670" y="1005"/>
                    <a:pt x="1687" y="1013"/>
                  </a:cubicBezTo>
                  <a:cubicBezTo>
                    <a:pt x="1691" y="1018"/>
                    <a:pt x="1700" y="1027"/>
                    <a:pt x="1700" y="1027"/>
                  </a:cubicBezTo>
                  <a:lnTo>
                    <a:pt x="1718" y="1068"/>
                  </a:lnTo>
                  <a:lnTo>
                    <a:pt x="1670" y="1020"/>
                  </a:lnTo>
                </a:path>
              </a:pathLst>
            </a:custGeom>
            <a:solidFill>
              <a:srgbClr val="FFFF00"/>
            </a:solidFill>
            <a:ln w="9525">
              <a:solidFill>
                <a:schemeClr val="tx1"/>
              </a:solidFill>
              <a:round/>
              <a:headEnd/>
              <a:tailEnd/>
            </a:ln>
          </p:spPr>
          <p:txBody>
            <a:bodyPr/>
            <a:lstStyle/>
            <a:p>
              <a:endParaRPr lang="zh-CN" altLang="en-US">
                <a:ea typeface="微软雅黑" pitchFamily="34" charset="-122"/>
              </a:endParaRPr>
            </a:p>
          </p:txBody>
        </p:sp>
        <p:sp>
          <p:nvSpPr>
            <p:cNvPr id="33813" name="Freeform 36"/>
            <p:cNvSpPr>
              <a:spLocks noChangeArrowheads="1"/>
            </p:cNvSpPr>
            <p:nvPr/>
          </p:nvSpPr>
          <p:spPr bwMode="auto">
            <a:xfrm>
              <a:off x="2505" y="336"/>
              <a:ext cx="635" cy="622"/>
            </a:xfrm>
            <a:custGeom>
              <a:avLst/>
              <a:gdLst>
                <a:gd name="T0" fmla="*/ 205 w 635"/>
                <a:gd name="T1" fmla="*/ 602 h 622"/>
                <a:gd name="T2" fmla="*/ 257 w 635"/>
                <a:gd name="T3" fmla="*/ 589 h 622"/>
                <a:gd name="T4" fmla="*/ 291 w 635"/>
                <a:gd name="T5" fmla="*/ 556 h 622"/>
                <a:gd name="T6" fmla="*/ 363 w 635"/>
                <a:gd name="T7" fmla="*/ 516 h 622"/>
                <a:gd name="T8" fmla="*/ 549 w 635"/>
                <a:gd name="T9" fmla="*/ 483 h 622"/>
                <a:gd name="T10" fmla="*/ 582 w 635"/>
                <a:gd name="T11" fmla="*/ 404 h 622"/>
                <a:gd name="T12" fmla="*/ 595 w 635"/>
                <a:gd name="T13" fmla="*/ 351 h 622"/>
                <a:gd name="T14" fmla="*/ 622 w 635"/>
                <a:gd name="T15" fmla="*/ 338 h 622"/>
                <a:gd name="T16" fmla="*/ 615 w 635"/>
                <a:gd name="T17" fmla="*/ 278 h 622"/>
                <a:gd name="T18" fmla="*/ 595 w 635"/>
                <a:gd name="T19" fmla="*/ 271 h 622"/>
                <a:gd name="T20" fmla="*/ 635 w 635"/>
                <a:gd name="T21" fmla="*/ 172 h 622"/>
                <a:gd name="T22" fmla="*/ 589 w 635"/>
                <a:gd name="T23" fmla="*/ 99 h 622"/>
                <a:gd name="T24" fmla="*/ 562 w 635"/>
                <a:gd name="T25" fmla="*/ 33 h 622"/>
                <a:gd name="T26" fmla="*/ 536 w 635"/>
                <a:gd name="T27" fmla="*/ 26 h 622"/>
                <a:gd name="T28" fmla="*/ 476 w 635"/>
                <a:gd name="T29" fmla="*/ 0 h 622"/>
                <a:gd name="T30" fmla="*/ 105 w 635"/>
                <a:gd name="T31" fmla="*/ 20 h 622"/>
                <a:gd name="T32" fmla="*/ 59 w 635"/>
                <a:gd name="T33" fmla="*/ 26 h 622"/>
                <a:gd name="T34" fmla="*/ 72 w 635"/>
                <a:gd name="T35" fmla="*/ 73 h 622"/>
                <a:gd name="T36" fmla="*/ 205 w 635"/>
                <a:gd name="T37" fmla="*/ 86 h 622"/>
                <a:gd name="T38" fmla="*/ 211 w 635"/>
                <a:gd name="T39" fmla="*/ 119 h 622"/>
                <a:gd name="T40" fmla="*/ 99 w 635"/>
                <a:gd name="T41" fmla="*/ 126 h 622"/>
                <a:gd name="T42" fmla="*/ 39 w 635"/>
                <a:gd name="T43" fmla="*/ 132 h 622"/>
                <a:gd name="T44" fmla="*/ 32 w 635"/>
                <a:gd name="T45" fmla="*/ 152 h 622"/>
                <a:gd name="T46" fmla="*/ 52 w 635"/>
                <a:gd name="T47" fmla="*/ 232 h 622"/>
                <a:gd name="T48" fmla="*/ 79 w 635"/>
                <a:gd name="T49" fmla="*/ 218 h 622"/>
                <a:gd name="T50" fmla="*/ 92 w 635"/>
                <a:gd name="T51" fmla="*/ 245 h 622"/>
                <a:gd name="T52" fmla="*/ 52 w 635"/>
                <a:gd name="T53" fmla="*/ 258 h 622"/>
                <a:gd name="T54" fmla="*/ 92 w 635"/>
                <a:gd name="T55" fmla="*/ 324 h 622"/>
                <a:gd name="T56" fmla="*/ 19 w 635"/>
                <a:gd name="T57" fmla="*/ 384 h 622"/>
                <a:gd name="T58" fmla="*/ 92 w 635"/>
                <a:gd name="T59" fmla="*/ 410 h 622"/>
                <a:gd name="T60" fmla="*/ 46 w 635"/>
                <a:gd name="T61" fmla="*/ 516 h 622"/>
                <a:gd name="T62" fmla="*/ 59 w 635"/>
                <a:gd name="T63" fmla="*/ 583 h 622"/>
                <a:gd name="T64" fmla="*/ 158 w 635"/>
                <a:gd name="T65" fmla="*/ 622 h 622"/>
                <a:gd name="T66" fmla="*/ 271 w 635"/>
                <a:gd name="T67" fmla="*/ 583 h 622"/>
                <a:gd name="T68" fmla="*/ 205 w 635"/>
                <a:gd name="T69" fmla="*/ 602 h 6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5"/>
                <a:gd name="T106" fmla="*/ 0 h 622"/>
                <a:gd name="T107" fmla="*/ 635 w 635"/>
                <a:gd name="T108" fmla="*/ 622 h 62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5" h="622">
                  <a:moveTo>
                    <a:pt x="205" y="602"/>
                  </a:moveTo>
                  <a:cubicBezTo>
                    <a:pt x="222" y="598"/>
                    <a:pt x="241" y="597"/>
                    <a:pt x="257" y="589"/>
                  </a:cubicBezTo>
                  <a:cubicBezTo>
                    <a:pt x="271" y="582"/>
                    <a:pt x="280" y="567"/>
                    <a:pt x="291" y="556"/>
                  </a:cubicBezTo>
                  <a:cubicBezTo>
                    <a:pt x="307" y="540"/>
                    <a:pt x="342" y="524"/>
                    <a:pt x="363" y="516"/>
                  </a:cubicBezTo>
                  <a:cubicBezTo>
                    <a:pt x="392" y="438"/>
                    <a:pt x="504" y="552"/>
                    <a:pt x="549" y="483"/>
                  </a:cubicBezTo>
                  <a:cubicBezTo>
                    <a:pt x="557" y="455"/>
                    <a:pt x="574" y="432"/>
                    <a:pt x="582" y="404"/>
                  </a:cubicBezTo>
                  <a:cubicBezTo>
                    <a:pt x="587" y="387"/>
                    <a:pt x="583" y="365"/>
                    <a:pt x="595" y="351"/>
                  </a:cubicBezTo>
                  <a:cubicBezTo>
                    <a:pt x="601" y="343"/>
                    <a:pt x="613" y="342"/>
                    <a:pt x="622" y="338"/>
                  </a:cubicBezTo>
                  <a:cubicBezTo>
                    <a:pt x="620" y="318"/>
                    <a:pt x="623" y="297"/>
                    <a:pt x="615" y="278"/>
                  </a:cubicBezTo>
                  <a:cubicBezTo>
                    <a:pt x="612" y="271"/>
                    <a:pt x="597" y="278"/>
                    <a:pt x="595" y="271"/>
                  </a:cubicBezTo>
                  <a:cubicBezTo>
                    <a:pt x="586" y="240"/>
                    <a:pt x="610" y="188"/>
                    <a:pt x="635" y="172"/>
                  </a:cubicBezTo>
                  <a:cubicBezTo>
                    <a:pt x="618" y="146"/>
                    <a:pt x="603" y="127"/>
                    <a:pt x="589" y="99"/>
                  </a:cubicBezTo>
                  <a:cubicBezTo>
                    <a:pt x="577" y="75"/>
                    <a:pt x="584" y="58"/>
                    <a:pt x="562" y="33"/>
                  </a:cubicBezTo>
                  <a:cubicBezTo>
                    <a:pt x="556" y="26"/>
                    <a:pt x="545" y="28"/>
                    <a:pt x="536" y="26"/>
                  </a:cubicBezTo>
                  <a:cubicBezTo>
                    <a:pt x="513" y="20"/>
                    <a:pt x="496" y="13"/>
                    <a:pt x="476" y="0"/>
                  </a:cubicBezTo>
                  <a:cubicBezTo>
                    <a:pt x="351" y="8"/>
                    <a:pt x="230" y="16"/>
                    <a:pt x="105" y="20"/>
                  </a:cubicBezTo>
                  <a:cubicBezTo>
                    <a:pt x="90" y="22"/>
                    <a:pt x="73" y="20"/>
                    <a:pt x="59" y="26"/>
                  </a:cubicBezTo>
                  <a:cubicBezTo>
                    <a:pt x="17" y="42"/>
                    <a:pt x="53" y="64"/>
                    <a:pt x="72" y="73"/>
                  </a:cubicBezTo>
                  <a:cubicBezTo>
                    <a:pt x="112" y="92"/>
                    <a:pt x="161" y="83"/>
                    <a:pt x="205" y="86"/>
                  </a:cubicBezTo>
                  <a:cubicBezTo>
                    <a:pt x="207" y="97"/>
                    <a:pt x="217" y="109"/>
                    <a:pt x="211" y="119"/>
                  </a:cubicBezTo>
                  <a:cubicBezTo>
                    <a:pt x="183" y="168"/>
                    <a:pt x="137" y="133"/>
                    <a:pt x="99" y="126"/>
                  </a:cubicBezTo>
                  <a:cubicBezTo>
                    <a:pt x="79" y="128"/>
                    <a:pt x="58" y="125"/>
                    <a:pt x="39" y="132"/>
                  </a:cubicBezTo>
                  <a:cubicBezTo>
                    <a:pt x="32" y="135"/>
                    <a:pt x="32" y="145"/>
                    <a:pt x="32" y="152"/>
                  </a:cubicBezTo>
                  <a:cubicBezTo>
                    <a:pt x="32" y="175"/>
                    <a:pt x="48" y="210"/>
                    <a:pt x="52" y="232"/>
                  </a:cubicBezTo>
                  <a:cubicBezTo>
                    <a:pt x="61" y="227"/>
                    <a:pt x="69" y="219"/>
                    <a:pt x="79" y="218"/>
                  </a:cubicBezTo>
                  <a:cubicBezTo>
                    <a:pt x="103" y="215"/>
                    <a:pt x="119" y="228"/>
                    <a:pt x="92" y="245"/>
                  </a:cubicBezTo>
                  <a:cubicBezTo>
                    <a:pt x="80" y="252"/>
                    <a:pt x="65" y="254"/>
                    <a:pt x="52" y="258"/>
                  </a:cubicBezTo>
                  <a:cubicBezTo>
                    <a:pt x="35" y="314"/>
                    <a:pt x="38" y="316"/>
                    <a:pt x="92" y="324"/>
                  </a:cubicBezTo>
                  <a:cubicBezTo>
                    <a:pt x="146" y="382"/>
                    <a:pt x="57" y="379"/>
                    <a:pt x="19" y="384"/>
                  </a:cubicBezTo>
                  <a:cubicBezTo>
                    <a:pt x="0" y="449"/>
                    <a:pt x="57" y="419"/>
                    <a:pt x="92" y="410"/>
                  </a:cubicBezTo>
                  <a:cubicBezTo>
                    <a:pt x="118" y="485"/>
                    <a:pt x="85" y="477"/>
                    <a:pt x="46" y="516"/>
                  </a:cubicBezTo>
                  <a:cubicBezTo>
                    <a:pt x="50" y="538"/>
                    <a:pt x="51" y="562"/>
                    <a:pt x="59" y="583"/>
                  </a:cubicBezTo>
                  <a:cubicBezTo>
                    <a:pt x="71" y="614"/>
                    <a:pt x="132" y="614"/>
                    <a:pt x="158" y="622"/>
                  </a:cubicBezTo>
                  <a:cubicBezTo>
                    <a:pt x="229" y="610"/>
                    <a:pt x="228" y="620"/>
                    <a:pt x="271" y="583"/>
                  </a:cubicBezTo>
                  <a:lnTo>
                    <a:pt x="205" y="602"/>
                  </a:lnTo>
                  <a:close/>
                </a:path>
              </a:pathLst>
            </a:custGeom>
            <a:solidFill>
              <a:srgbClr val="FFFF00"/>
            </a:solidFill>
            <a:ln w="9525">
              <a:solidFill>
                <a:schemeClr val="tx1"/>
              </a:solidFill>
              <a:round/>
              <a:headEnd/>
              <a:tailEnd/>
            </a:ln>
          </p:spPr>
          <p:txBody>
            <a:bodyPr/>
            <a:lstStyle/>
            <a:p>
              <a:endParaRPr lang="zh-CN" altLang="en-US">
                <a:ea typeface="微软雅黑" pitchFamily="34" charset="-122"/>
              </a:endParaRPr>
            </a:p>
          </p:txBody>
        </p:sp>
      </p:grpSp>
      <p:grpSp>
        <p:nvGrpSpPr>
          <p:cNvPr id="4" name="Group 40"/>
          <p:cNvGrpSpPr>
            <a:grpSpLocks/>
          </p:cNvGrpSpPr>
          <p:nvPr/>
        </p:nvGrpSpPr>
        <p:grpSpPr bwMode="auto">
          <a:xfrm>
            <a:off x="2438400" y="2209800"/>
            <a:ext cx="5746750" cy="4229100"/>
            <a:chOff x="634" y="1344"/>
            <a:chExt cx="3620" cy="2664"/>
          </a:xfrm>
        </p:grpSpPr>
        <p:sp>
          <p:nvSpPr>
            <p:cNvPr id="33809" name="Freeform 41"/>
            <p:cNvSpPr>
              <a:spLocks noChangeArrowheads="1"/>
            </p:cNvSpPr>
            <p:nvPr/>
          </p:nvSpPr>
          <p:spPr bwMode="auto">
            <a:xfrm>
              <a:off x="634" y="2782"/>
              <a:ext cx="1129" cy="1204"/>
            </a:xfrm>
            <a:custGeom>
              <a:avLst/>
              <a:gdLst>
                <a:gd name="T0" fmla="*/ 781 w 1129"/>
                <a:gd name="T1" fmla="*/ 211 h 1204"/>
                <a:gd name="T2" fmla="*/ 609 w 1129"/>
                <a:gd name="T3" fmla="*/ 139 h 1204"/>
                <a:gd name="T4" fmla="*/ 483 w 1129"/>
                <a:gd name="T5" fmla="*/ 86 h 1204"/>
                <a:gd name="T6" fmla="*/ 417 w 1129"/>
                <a:gd name="T7" fmla="*/ 33 h 1204"/>
                <a:gd name="T8" fmla="*/ 198 w 1129"/>
                <a:gd name="T9" fmla="*/ 0 h 1204"/>
                <a:gd name="T10" fmla="*/ 33 w 1129"/>
                <a:gd name="T11" fmla="*/ 39 h 1204"/>
                <a:gd name="T12" fmla="*/ 19 w 1129"/>
                <a:gd name="T13" fmla="*/ 172 h 1204"/>
                <a:gd name="T14" fmla="*/ 33 w 1129"/>
                <a:gd name="T15" fmla="*/ 258 h 1204"/>
                <a:gd name="T16" fmla="*/ 251 w 1129"/>
                <a:gd name="T17" fmla="*/ 284 h 1204"/>
                <a:gd name="T18" fmla="*/ 284 w 1129"/>
                <a:gd name="T19" fmla="*/ 311 h 1204"/>
                <a:gd name="T20" fmla="*/ 211 w 1129"/>
                <a:gd name="T21" fmla="*/ 436 h 1204"/>
                <a:gd name="T22" fmla="*/ 178 w 1129"/>
                <a:gd name="T23" fmla="*/ 529 h 1204"/>
                <a:gd name="T24" fmla="*/ 125 w 1129"/>
                <a:gd name="T25" fmla="*/ 582 h 1204"/>
                <a:gd name="T26" fmla="*/ 99 w 1129"/>
                <a:gd name="T27" fmla="*/ 635 h 1204"/>
                <a:gd name="T28" fmla="*/ 132 w 1129"/>
                <a:gd name="T29" fmla="*/ 695 h 1204"/>
                <a:gd name="T30" fmla="*/ 119 w 1129"/>
                <a:gd name="T31" fmla="*/ 734 h 1204"/>
                <a:gd name="T32" fmla="*/ 59 w 1129"/>
                <a:gd name="T33" fmla="*/ 774 h 1204"/>
                <a:gd name="T34" fmla="*/ 6 w 1129"/>
                <a:gd name="T35" fmla="*/ 926 h 1204"/>
                <a:gd name="T36" fmla="*/ 79 w 1129"/>
                <a:gd name="T37" fmla="*/ 1039 h 1204"/>
                <a:gd name="T38" fmla="*/ 106 w 1129"/>
                <a:gd name="T39" fmla="*/ 1191 h 1204"/>
                <a:gd name="T40" fmla="*/ 298 w 1129"/>
                <a:gd name="T41" fmla="*/ 1158 h 1204"/>
                <a:gd name="T42" fmla="*/ 675 w 1129"/>
                <a:gd name="T43" fmla="*/ 1158 h 1204"/>
                <a:gd name="T44" fmla="*/ 754 w 1129"/>
                <a:gd name="T45" fmla="*/ 1079 h 1204"/>
                <a:gd name="T46" fmla="*/ 821 w 1129"/>
                <a:gd name="T47" fmla="*/ 1059 h 1204"/>
                <a:gd name="T48" fmla="*/ 986 w 1129"/>
                <a:gd name="T49" fmla="*/ 907 h 1204"/>
                <a:gd name="T50" fmla="*/ 1046 w 1129"/>
                <a:gd name="T51" fmla="*/ 715 h 1204"/>
                <a:gd name="T52" fmla="*/ 1085 w 1129"/>
                <a:gd name="T53" fmla="*/ 635 h 1204"/>
                <a:gd name="T54" fmla="*/ 1013 w 1129"/>
                <a:gd name="T55" fmla="*/ 589 h 1204"/>
                <a:gd name="T56" fmla="*/ 1079 w 1129"/>
                <a:gd name="T57" fmla="*/ 436 h 1204"/>
                <a:gd name="T58" fmla="*/ 1019 w 1129"/>
                <a:gd name="T59" fmla="*/ 357 h 1204"/>
                <a:gd name="T60" fmla="*/ 840 w 1129"/>
                <a:gd name="T61" fmla="*/ 297 h 1204"/>
                <a:gd name="T62" fmla="*/ 867 w 1129"/>
                <a:gd name="T63" fmla="*/ 251 h 1204"/>
                <a:gd name="T64" fmla="*/ 840 w 1129"/>
                <a:gd name="T65" fmla="*/ 218 h 1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29"/>
                <a:gd name="T100" fmla="*/ 0 h 1204"/>
                <a:gd name="T101" fmla="*/ 1129 w 1129"/>
                <a:gd name="T102" fmla="*/ 1204 h 12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29" h="1204">
                  <a:moveTo>
                    <a:pt x="840" y="218"/>
                  </a:moveTo>
                  <a:cubicBezTo>
                    <a:pt x="820" y="216"/>
                    <a:pt x="800" y="216"/>
                    <a:pt x="781" y="211"/>
                  </a:cubicBezTo>
                  <a:cubicBezTo>
                    <a:pt x="755" y="204"/>
                    <a:pt x="753" y="176"/>
                    <a:pt x="728" y="165"/>
                  </a:cubicBezTo>
                  <a:cubicBezTo>
                    <a:pt x="690" y="149"/>
                    <a:pt x="649" y="145"/>
                    <a:pt x="609" y="139"/>
                  </a:cubicBezTo>
                  <a:cubicBezTo>
                    <a:pt x="580" y="127"/>
                    <a:pt x="553" y="120"/>
                    <a:pt x="523" y="112"/>
                  </a:cubicBezTo>
                  <a:cubicBezTo>
                    <a:pt x="511" y="101"/>
                    <a:pt x="494" y="97"/>
                    <a:pt x="483" y="86"/>
                  </a:cubicBezTo>
                  <a:cubicBezTo>
                    <a:pt x="478" y="81"/>
                    <a:pt x="481" y="71"/>
                    <a:pt x="476" y="66"/>
                  </a:cubicBezTo>
                  <a:cubicBezTo>
                    <a:pt x="452" y="41"/>
                    <a:pt x="443" y="41"/>
                    <a:pt x="417" y="33"/>
                  </a:cubicBezTo>
                  <a:cubicBezTo>
                    <a:pt x="377" y="35"/>
                    <a:pt x="338" y="41"/>
                    <a:pt x="298" y="39"/>
                  </a:cubicBezTo>
                  <a:cubicBezTo>
                    <a:pt x="258" y="37"/>
                    <a:pt x="234" y="11"/>
                    <a:pt x="198" y="0"/>
                  </a:cubicBezTo>
                  <a:cubicBezTo>
                    <a:pt x="160" y="6"/>
                    <a:pt x="151" y="14"/>
                    <a:pt x="119" y="26"/>
                  </a:cubicBezTo>
                  <a:cubicBezTo>
                    <a:pt x="100" y="33"/>
                    <a:pt x="47" y="37"/>
                    <a:pt x="33" y="39"/>
                  </a:cubicBezTo>
                  <a:cubicBezTo>
                    <a:pt x="26" y="43"/>
                    <a:pt x="14" y="44"/>
                    <a:pt x="13" y="52"/>
                  </a:cubicBezTo>
                  <a:cubicBezTo>
                    <a:pt x="9" y="92"/>
                    <a:pt x="16" y="132"/>
                    <a:pt x="19" y="172"/>
                  </a:cubicBezTo>
                  <a:cubicBezTo>
                    <a:pt x="20" y="190"/>
                    <a:pt x="23" y="207"/>
                    <a:pt x="26" y="225"/>
                  </a:cubicBezTo>
                  <a:cubicBezTo>
                    <a:pt x="28" y="236"/>
                    <a:pt x="23" y="252"/>
                    <a:pt x="33" y="258"/>
                  </a:cubicBezTo>
                  <a:cubicBezTo>
                    <a:pt x="50" y="268"/>
                    <a:pt x="72" y="262"/>
                    <a:pt x="92" y="264"/>
                  </a:cubicBezTo>
                  <a:cubicBezTo>
                    <a:pt x="142" y="281"/>
                    <a:pt x="199" y="280"/>
                    <a:pt x="251" y="284"/>
                  </a:cubicBezTo>
                  <a:cubicBezTo>
                    <a:pt x="255" y="291"/>
                    <a:pt x="258" y="299"/>
                    <a:pt x="264" y="304"/>
                  </a:cubicBezTo>
                  <a:cubicBezTo>
                    <a:pt x="269" y="308"/>
                    <a:pt x="280" y="305"/>
                    <a:pt x="284" y="311"/>
                  </a:cubicBezTo>
                  <a:cubicBezTo>
                    <a:pt x="294" y="326"/>
                    <a:pt x="292" y="347"/>
                    <a:pt x="298" y="364"/>
                  </a:cubicBezTo>
                  <a:cubicBezTo>
                    <a:pt x="264" y="413"/>
                    <a:pt x="266" y="424"/>
                    <a:pt x="211" y="436"/>
                  </a:cubicBezTo>
                  <a:cubicBezTo>
                    <a:pt x="185" y="463"/>
                    <a:pt x="193" y="448"/>
                    <a:pt x="185" y="489"/>
                  </a:cubicBezTo>
                  <a:cubicBezTo>
                    <a:pt x="182" y="502"/>
                    <a:pt x="187" y="519"/>
                    <a:pt x="178" y="529"/>
                  </a:cubicBezTo>
                  <a:cubicBezTo>
                    <a:pt x="171" y="538"/>
                    <a:pt x="156" y="534"/>
                    <a:pt x="145" y="536"/>
                  </a:cubicBezTo>
                  <a:cubicBezTo>
                    <a:pt x="139" y="548"/>
                    <a:pt x="128" y="568"/>
                    <a:pt x="125" y="582"/>
                  </a:cubicBezTo>
                  <a:cubicBezTo>
                    <a:pt x="122" y="597"/>
                    <a:pt x="126" y="614"/>
                    <a:pt x="119" y="628"/>
                  </a:cubicBezTo>
                  <a:cubicBezTo>
                    <a:pt x="116" y="634"/>
                    <a:pt x="106" y="633"/>
                    <a:pt x="99" y="635"/>
                  </a:cubicBezTo>
                  <a:cubicBezTo>
                    <a:pt x="97" y="642"/>
                    <a:pt x="89" y="649"/>
                    <a:pt x="92" y="655"/>
                  </a:cubicBezTo>
                  <a:cubicBezTo>
                    <a:pt x="101" y="672"/>
                    <a:pt x="132" y="695"/>
                    <a:pt x="132" y="695"/>
                  </a:cubicBezTo>
                  <a:cubicBezTo>
                    <a:pt x="130" y="724"/>
                    <a:pt x="134" y="754"/>
                    <a:pt x="125" y="781"/>
                  </a:cubicBezTo>
                  <a:cubicBezTo>
                    <a:pt x="120" y="796"/>
                    <a:pt x="126" y="748"/>
                    <a:pt x="119" y="734"/>
                  </a:cubicBezTo>
                  <a:cubicBezTo>
                    <a:pt x="116" y="728"/>
                    <a:pt x="106" y="730"/>
                    <a:pt x="99" y="728"/>
                  </a:cubicBezTo>
                  <a:cubicBezTo>
                    <a:pt x="85" y="742"/>
                    <a:pt x="69" y="756"/>
                    <a:pt x="59" y="774"/>
                  </a:cubicBezTo>
                  <a:cubicBezTo>
                    <a:pt x="43" y="803"/>
                    <a:pt x="44" y="832"/>
                    <a:pt x="26" y="860"/>
                  </a:cubicBezTo>
                  <a:cubicBezTo>
                    <a:pt x="20" y="883"/>
                    <a:pt x="14" y="904"/>
                    <a:pt x="6" y="926"/>
                  </a:cubicBezTo>
                  <a:cubicBezTo>
                    <a:pt x="15" y="962"/>
                    <a:pt x="0" y="992"/>
                    <a:pt x="39" y="1006"/>
                  </a:cubicBezTo>
                  <a:cubicBezTo>
                    <a:pt x="74" y="994"/>
                    <a:pt x="69" y="1009"/>
                    <a:pt x="79" y="1039"/>
                  </a:cubicBezTo>
                  <a:cubicBezTo>
                    <a:pt x="84" y="1097"/>
                    <a:pt x="87" y="1112"/>
                    <a:pt x="99" y="1158"/>
                  </a:cubicBezTo>
                  <a:cubicBezTo>
                    <a:pt x="102" y="1169"/>
                    <a:pt x="98" y="1184"/>
                    <a:pt x="106" y="1191"/>
                  </a:cubicBezTo>
                  <a:cubicBezTo>
                    <a:pt x="118" y="1201"/>
                    <a:pt x="137" y="1200"/>
                    <a:pt x="152" y="1204"/>
                  </a:cubicBezTo>
                  <a:cubicBezTo>
                    <a:pt x="203" y="1189"/>
                    <a:pt x="245" y="1167"/>
                    <a:pt x="298" y="1158"/>
                  </a:cubicBezTo>
                  <a:cubicBezTo>
                    <a:pt x="371" y="1129"/>
                    <a:pt x="461" y="1121"/>
                    <a:pt x="529" y="1165"/>
                  </a:cubicBezTo>
                  <a:cubicBezTo>
                    <a:pt x="578" y="1163"/>
                    <a:pt x="627" y="1166"/>
                    <a:pt x="675" y="1158"/>
                  </a:cubicBezTo>
                  <a:cubicBezTo>
                    <a:pt x="683" y="1157"/>
                    <a:pt x="682" y="1144"/>
                    <a:pt x="688" y="1138"/>
                  </a:cubicBezTo>
                  <a:cubicBezTo>
                    <a:pt x="709" y="1117"/>
                    <a:pt x="754" y="1079"/>
                    <a:pt x="754" y="1079"/>
                  </a:cubicBezTo>
                  <a:cubicBezTo>
                    <a:pt x="763" y="1080"/>
                    <a:pt x="801" y="1092"/>
                    <a:pt x="814" y="1079"/>
                  </a:cubicBezTo>
                  <a:cubicBezTo>
                    <a:pt x="819" y="1074"/>
                    <a:pt x="818" y="1065"/>
                    <a:pt x="821" y="1059"/>
                  </a:cubicBezTo>
                  <a:cubicBezTo>
                    <a:pt x="840" y="1024"/>
                    <a:pt x="869" y="992"/>
                    <a:pt x="907" y="979"/>
                  </a:cubicBezTo>
                  <a:cubicBezTo>
                    <a:pt x="941" y="954"/>
                    <a:pt x="963" y="941"/>
                    <a:pt x="986" y="907"/>
                  </a:cubicBezTo>
                  <a:cubicBezTo>
                    <a:pt x="968" y="888"/>
                    <a:pt x="956" y="869"/>
                    <a:pt x="933" y="854"/>
                  </a:cubicBezTo>
                  <a:cubicBezTo>
                    <a:pt x="902" y="752"/>
                    <a:pt x="970" y="736"/>
                    <a:pt x="1046" y="715"/>
                  </a:cubicBezTo>
                  <a:cubicBezTo>
                    <a:pt x="1084" y="689"/>
                    <a:pt x="1062" y="707"/>
                    <a:pt x="1105" y="648"/>
                  </a:cubicBezTo>
                  <a:cubicBezTo>
                    <a:pt x="1124" y="622"/>
                    <a:pt x="1129" y="622"/>
                    <a:pt x="1085" y="635"/>
                  </a:cubicBezTo>
                  <a:cubicBezTo>
                    <a:pt x="1074" y="638"/>
                    <a:pt x="1063" y="644"/>
                    <a:pt x="1052" y="648"/>
                  </a:cubicBezTo>
                  <a:cubicBezTo>
                    <a:pt x="1032" y="628"/>
                    <a:pt x="1021" y="616"/>
                    <a:pt x="1013" y="589"/>
                  </a:cubicBezTo>
                  <a:cubicBezTo>
                    <a:pt x="1025" y="547"/>
                    <a:pt x="1010" y="592"/>
                    <a:pt x="1039" y="542"/>
                  </a:cubicBezTo>
                  <a:cubicBezTo>
                    <a:pt x="1057" y="511"/>
                    <a:pt x="1067" y="470"/>
                    <a:pt x="1079" y="436"/>
                  </a:cubicBezTo>
                  <a:cubicBezTo>
                    <a:pt x="1077" y="412"/>
                    <a:pt x="1087" y="383"/>
                    <a:pt x="1072" y="364"/>
                  </a:cubicBezTo>
                  <a:cubicBezTo>
                    <a:pt x="1061" y="350"/>
                    <a:pt x="1033" y="368"/>
                    <a:pt x="1019" y="357"/>
                  </a:cubicBezTo>
                  <a:cubicBezTo>
                    <a:pt x="1003" y="344"/>
                    <a:pt x="1013" y="316"/>
                    <a:pt x="1006" y="297"/>
                  </a:cubicBezTo>
                  <a:cubicBezTo>
                    <a:pt x="910" y="304"/>
                    <a:pt x="917" y="313"/>
                    <a:pt x="840" y="297"/>
                  </a:cubicBezTo>
                  <a:cubicBezTo>
                    <a:pt x="808" y="265"/>
                    <a:pt x="819" y="287"/>
                    <a:pt x="847" y="271"/>
                  </a:cubicBezTo>
                  <a:cubicBezTo>
                    <a:pt x="855" y="266"/>
                    <a:pt x="860" y="258"/>
                    <a:pt x="867" y="251"/>
                  </a:cubicBezTo>
                  <a:cubicBezTo>
                    <a:pt x="849" y="233"/>
                    <a:pt x="845" y="232"/>
                    <a:pt x="834" y="211"/>
                  </a:cubicBezTo>
                  <a:cubicBezTo>
                    <a:pt x="833" y="208"/>
                    <a:pt x="838" y="216"/>
                    <a:pt x="840" y="218"/>
                  </a:cubicBezTo>
                  <a:close/>
                </a:path>
              </a:pathLst>
            </a:custGeom>
            <a:solidFill>
              <a:srgbClr val="46F870"/>
            </a:solidFill>
            <a:ln w="9525">
              <a:solidFill>
                <a:schemeClr val="tx1"/>
              </a:solidFill>
              <a:round/>
              <a:headEnd/>
              <a:tailEnd/>
            </a:ln>
          </p:spPr>
          <p:txBody>
            <a:bodyPr/>
            <a:lstStyle/>
            <a:p>
              <a:endParaRPr lang="zh-CN" altLang="en-US">
                <a:ea typeface="微软雅黑" pitchFamily="34" charset="-122"/>
              </a:endParaRPr>
            </a:p>
          </p:txBody>
        </p:sp>
        <p:sp>
          <p:nvSpPr>
            <p:cNvPr id="33810" name="Freeform 42"/>
            <p:cNvSpPr>
              <a:spLocks noChangeArrowheads="1"/>
            </p:cNvSpPr>
            <p:nvPr/>
          </p:nvSpPr>
          <p:spPr bwMode="auto">
            <a:xfrm>
              <a:off x="2448" y="1536"/>
              <a:ext cx="1377" cy="2472"/>
            </a:xfrm>
            <a:custGeom>
              <a:avLst/>
              <a:gdLst>
                <a:gd name="T0" fmla="*/ 715 w 1377"/>
                <a:gd name="T1" fmla="*/ 76 h 2472"/>
                <a:gd name="T2" fmla="*/ 642 w 1377"/>
                <a:gd name="T3" fmla="*/ 3 h 2472"/>
                <a:gd name="T4" fmla="*/ 562 w 1377"/>
                <a:gd name="T5" fmla="*/ 16 h 2472"/>
                <a:gd name="T6" fmla="*/ 496 w 1377"/>
                <a:gd name="T7" fmla="*/ 162 h 2472"/>
                <a:gd name="T8" fmla="*/ 397 w 1377"/>
                <a:gd name="T9" fmla="*/ 221 h 2472"/>
                <a:gd name="T10" fmla="*/ 364 w 1377"/>
                <a:gd name="T11" fmla="*/ 261 h 2472"/>
                <a:gd name="T12" fmla="*/ 311 w 1377"/>
                <a:gd name="T13" fmla="*/ 301 h 2472"/>
                <a:gd name="T14" fmla="*/ 105 w 1377"/>
                <a:gd name="T15" fmla="*/ 373 h 2472"/>
                <a:gd name="T16" fmla="*/ 119 w 1377"/>
                <a:gd name="T17" fmla="*/ 519 h 2472"/>
                <a:gd name="T18" fmla="*/ 152 w 1377"/>
                <a:gd name="T19" fmla="*/ 565 h 2472"/>
                <a:gd name="T20" fmla="*/ 225 w 1377"/>
                <a:gd name="T21" fmla="*/ 771 h 2472"/>
                <a:gd name="T22" fmla="*/ 145 w 1377"/>
                <a:gd name="T23" fmla="*/ 903 h 2472"/>
                <a:gd name="T24" fmla="*/ 66 w 1377"/>
                <a:gd name="T25" fmla="*/ 1042 h 2472"/>
                <a:gd name="T26" fmla="*/ 19 w 1377"/>
                <a:gd name="T27" fmla="*/ 1155 h 2472"/>
                <a:gd name="T28" fmla="*/ 198 w 1377"/>
                <a:gd name="T29" fmla="*/ 1141 h 2472"/>
                <a:gd name="T30" fmla="*/ 231 w 1377"/>
                <a:gd name="T31" fmla="*/ 1347 h 2472"/>
                <a:gd name="T32" fmla="*/ 357 w 1377"/>
                <a:gd name="T33" fmla="*/ 1360 h 2472"/>
                <a:gd name="T34" fmla="*/ 377 w 1377"/>
                <a:gd name="T35" fmla="*/ 1539 h 2472"/>
                <a:gd name="T36" fmla="*/ 496 w 1377"/>
                <a:gd name="T37" fmla="*/ 1512 h 2472"/>
                <a:gd name="T38" fmla="*/ 648 w 1377"/>
                <a:gd name="T39" fmla="*/ 1651 h 2472"/>
                <a:gd name="T40" fmla="*/ 701 w 1377"/>
                <a:gd name="T41" fmla="*/ 1751 h 2472"/>
                <a:gd name="T42" fmla="*/ 768 w 1377"/>
                <a:gd name="T43" fmla="*/ 2002 h 2472"/>
                <a:gd name="T44" fmla="*/ 893 w 1377"/>
                <a:gd name="T45" fmla="*/ 2049 h 2472"/>
                <a:gd name="T46" fmla="*/ 960 w 1377"/>
                <a:gd name="T47" fmla="*/ 2095 h 2472"/>
                <a:gd name="T48" fmla="*/ 1059 w 1377"/>
                <a:gd name="T49" fmla="*/ 2267 h 2472"/>
                <a:gd name="T50" fmla="*/ 1019 w 1377"/>
                <a:gd name="T51" fmla="*/ 2452 h 2472"/>
                <a:gd name="T52" fmla="*/ 1065 w 1377"/>
                <a:gd name="T53" fmla="*/ 2472 h 2472"/>
                <a:gd name="T54" fmla="*/ 1158 w 1377"/>
                <a:gd name="T55" fmla="*/ 2327 h 2472"/>
                <a:gd name="T56" fmla="*/ 1132 w 1377"/>
                <a:gd name="T57" fmla="*/ 2141 h 2472"/>
                <a:gd name="T58" fmla="*/ 1198 w 1377"/>
                <a:gd name="T59" fmla="*/ 2082 h 2472"/>
                <a:gd name="T60" fmla="*/ 1284 w 1377"/>
                <a:gd name="T61" fmla="*/ 2115 h 2472"/>
                <a:gd name="T62" fmla="*/ 1363 w 1377"/>
                <a:gd name="T63" fmla="*/ 2075 h 2472"/>
                <a:gd name="T64" fmla="*/ 1158 w 1377"/>
                <a:gd name="T65" fmla="*/ 1936 h 2472"/>
                <a:gd name="T66" fmla="*/ 1032 w 1377"/>
                <a:gd name="T67" fmla="*/ 1823 h 2472"/>
                <a:gd name="T68" fmla="*/ 946 w 1377"/>
                <a:gd name="T69" fmla="*/ 1843 h 2472"/>
                <a:gd name="T70" fmla="*/ 893 w 1377"/>
                <a:gd name="T71" fmla="*/ 1784 h 2472"/>
                <a:gd name="T72" fmla="*/ 781 w 1377"/>
                <a:gd name="T73" fmla="*/ 1665 h 2472"/>
                <a:gd name="T74" fmla="*/ 675 w 1377"/>
                <a:gd name="T75" fmla="*/ 1492 h 2472"/>
                <a:gd name="T76" fmla="*/ 635 w 1377"/>
                <a:gd name="T77" fmla="*/ 1439 h 2472"/>
                <a:gd name="T78" fmla="*/ 609 w 1377"/>
                <a:gd name="T79" fmla="*/ 1327 h 2472"/>
                <a:gd name="T80" fmla="*/ 701 w 1377"/>
                <a:gd name="T81" fmla="*/ 1294 h 2472"/>
                <a:gd name="T82" fmla="*/ 741 w 1377"/>
                <a:gd name="T83" fmla="*/ 1175 h 2472"/>
                <a:gd name="T84" fmla="*/ 781 w 1377"/>
                <a:gd name="T85" fmla="*/ 1049 h 2472"/>
                <a:gd name="T86" fmla="*/ 754 w 1377"/>
                <a:gd name="T87" fmla="*/ 797 h 2472"/>
                <a:gd name="T88" fmla="*/ 701 w 1377"/>
                <a:gd name="T89" fmla="*/ 718 h 2472"/>
                <a:gd name="T90" fmla="*/ 655 w 1377"/>
                <a:gd name="T91" fmla="*/ 592 h 2472"/>
                <a:gd name="T92" fmla="*/ 827 w 1377"/>
                <a:gd name="T93" fmla="*/ 519 h 2472"/>
                <a:gd name="T94" fmla="*/ 926 w 1377"/>
                <a:gd name="T95" fmla="*/ 473 h 2472"/>
                <a:gd name="T96" fmla="*/ 768 w 1377"/>
                <a:gd name="T97" fmla="*/ 367 h 2472"/>
                <a:gd name="T98" fmla="*/ 582 w 1377"/>
                <a:gd name="T99" fmla="*/ 321 h 2472"/>
                <a:gd name="T100" fmla="*/ 582 w 1377"/>
                <a:gd name="T101" fmla="*/ 215 h 2472"/>
                <a:gd name="T102" fmla="*/ 609 w 1377"/>
                <a:gd name="T103" fmla="*/ 155 h 2472"/>
                <a:gd name="T104" fmla="*/ 708 w 1377"/>
                <a:gd name="T105" fmla="*/ 175 h 2472"/>
                <a:gd name="T106" fmla="*/ 754 w 1377"/>
                <a:gd name="T107" fmla="*/ 82 h 247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377"/>
                <a:gd name="T163" fmla="*/ 0 h 2472"/>
                <a:gd name="T164" fmla="*/ 1377 w 1377"/>
                <a:gd name="T165" fmla="*/ 2472 h 247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377" h="2472">
                  <a:moveTo>
                    <a:pt x="754" y="82"/>
                  </a:moveTo>
                  <a:cubicBezTo>
                    <a:pt x="741" y="80"/>
                    <a:pt x="727" y="82"/>
                    <a:pt x="715" y="76"/>
                  </a:cubicBezTo>
                  <a:cubicBezTo>
                    <a:pt x="692" y="63"/>
                    <a:pt x="677" y="39"/>
                    <a:pt x="655" y="23"/>
                  </a:cubicBezTo>
                  <a:cubicBezTo>
                    <a:pt x="651" y="16"/>
                    <a:pt x="649" y="6"/>
                    <a:pt x="642" y="3"/>
                  </a:cubicBezTo>
                  <a:cubicBezTo>
                    <a:pt x="636" y="0"/>
                    <a:pt x="629" y="8"/>
                    <a:pt x="622" y="9"/>
                  </a:cubicBezTo>
                  <a:cubicBezTo>
                    <a:pt x="602" y="12"/>
                    <a:pt x="582" y="14"/>
                    <a:pt x="562" y="16"/>
                  </a:cubicBezTo>
                  <a:cubicBezTo>
                    <a:pt x="552" y="60"/>
                    <a:pt x="542" y="55"/>
                    <a:pt x="503" y="69"/>
                  </a:cubicBezTo>
                  <a:cubicBezTo>
                    <a:pt x="491" y="103"/>
                    <a:pt x="529" y="129"/>
                    <a:pt x="496" y="162"/>
                  </a:cubicBezTo>
                  <a:cubicBezTo>
                    <a:pt x="488" y="170"/>
                    <a:pt x="474" y="166"/>
                    <a:pt x="463" y="168"/>
                  </a:cubicBezTo>
                  <a:cubicBezTo>
                    <a:pt x="414" y="206"/>
                    <a:pt x="458" y="210"/>
                    <a:pt x="397" y="221"/>
                  </a:cubicBezTo>
                  <a:cubicBezTo>
                    <a:pt x="393" y="230"/>
                    <a:pt x="390" y="240"/>
                    <a:pt x="384" y="248"/>
                  </a:cubicBezTo>
                  <a:cubicBezTo>
                    <a:pt x="379" y="254"/>
                    <a:pt x="369" y="254"/>
                    <a:pt x="364" y="261"/>
                  </a:cubicBezTo>
                  <a:cubicBezTo>
                    <a:pt x="359" y="268"/>
                    <a:pt x="363" y="280"/>
                    <a:pt x="357" y="287"/>
                  </a:cubicBezTo>
                  <a:cubicBezTo>
                    <a:pt x="347" y="299"/>
                    <a:pt x="326" y="297"/>
                    <a:pt x="311" y="301"/>
                  </a:cubicBezTo>
                  <a:cubicBezTo>
                    <a:pt x="260" y="352"/>
                    <a:pt x="246" y="347"/>
                    <a:pt x="172" y="354"/>
                  </a:cubicBezTo>
                  <a:cubicBezTo>
                    <a:pt x="150" y="361"/>
                    <a:pt x="127" y="366"/>
                    <a:pt x="105" y="373"/>
                  </a:cubicBezTo>
                  <a:cubicBezTo>
                    <a:pt x="78" y="411"/>
                    <a:pt x="70" y="437"/>
                    <a:pt x="99" y="479"/>
                  </a:cubicBezTo>
                  <a:cubicBezTo>
                    <a:pt x="114" y="529"/>
                    <a:pt x="93" y="468"/>
                    <a:pt x="119" y="519"/>
                  </a:cubicBezTo>
                  <a:cubicBezTo>
                    <a:pt x="121" y="522"/>
                    <a:pt x="129" y="556"/>
                    <a:pt x="132" y="559"/>
                  </a:cubicBezTo>
                  <a:cubicBezTo>
                    <a:pt x="137" y="564"/>
                    <a:pt x="145" y="563"/>
                    <a:pt x="152" y="565"/>
                  </a:cubicBezTo>
                  <a:cubicBezTo>
                    <a:pt x="191" y="604"/>
                    <a:pt x="190" y="660"/>
                    <a:pt x="205" y="711"/>
                  </a:cubicBezTo>
                  <a:cubicBezTo>
                    <a:pt x="211" y="731"/>
                    <a:pt x="225" y="771"/>
                    <a:pt x="225" y="771"/>
                  </a:cubicBezTo>
                  <a:cubicBezTo>
                    <a:pt x="218" y="822"/>
                    <a:pt x="221" y="835"/>
                    <a:pt x="172" y="850"/>
                  </a:cubicBezTo>
                  <a:cubicBezTo>
                    <a:pt x="163" y="868"/>
                    <a:pt x="154" y="885"/>
                    <a:pt x="145" y="903"/>
                  </a:cubicBezTo>
                  <a:cubicBezTo>
                    <a:pt x="71" y="1048"/>
                    <a:pt x="182" y="968"/>
                    <a:pt x="119" y="1009"/>
                  </a:cubicBezTo>
                  <a:cubicBezTo>
                    <a:pt x="102" y="1033"/>
                    <a:pt x="93" y="1034"/>
                    <a:pt x="66" y="1042"/>
                  </a:cubicBezTo>
                  <a:cubicBezTo>
                    <a:pt x="49" y="1092"/>
                    <a:pt x="47" y="1109"/>
                    <a:pt x="0" y="1141"/>
                  </a:cubicBezTo>
                  <a:cubicBezTo>
                    <a:pt x="0" y="1141"/>
                    <a:pt x="13" y="1150"/>
                    <a:pt x="19" y="1155"/>
                  </a:cubicBezTo>
                  <a:cubicBezTo>
                    <a:pt x="61" y="1153"/>
                    <a:pt x="103" y="1153"/>
                    <a:pt x="145" y="1148"/>
                  </a:cubicBezTo>
                  <a:cubicBezTo>
                    <a:pt x="214" y="1139"/>
                    <a:pt x="132" y="1126"/>
                    <a:pt x="198" y="1141"/>
                  </a:cubicBezTo>
                  <a:cubicBezTo>
                    <a:pt x="196" y="1150"/>
                    <a:pt x="192" y="1159"/>
                    <a:pt x="192" y="1168"/>
                  </a:cubicBezTo>
                  <a:cubicBezTo>
                    <a:pt x="192" y="1176"/>
                    <a:pt x="168" y="1335"/>
                    <a:pt x="231" y="1347"/>
                  </a:cubicBezTo>
                  <a:cubicBezTo>
                    <a:pt x="257" y="1352"/>
                    <a:pt x="284" y="1351"/>
                    <a:pt x="311" y="1353"/>
                  </a:cubicBezTo>
                  <a:cubicBezTo>
                    <a:pt x="326" y="1355"/>
                    <a:pt x="343" y="1354"/>
                    <a:pt x="357" y="1360"/>
                  </a:cubicBezTo>
                  <a:cubicBezTo>
                    <a:pt x="376" y="1368"/>
                    <a:pt x="410" y="1393"/>
                    <a:pt x="410" y="1393"/>
                  </a:cubicBezTo>
                  <a:cubicBezTo>
                    <a:pt x="417" y="1456"/>
                    <a:pt x="422" y="1494"/>
                    <a:pt x="377" y="1539"/>
                  </a:cubicBezTo>
                  <a:cubicBezTo>
                    <a:pt x="388" y="1571"/>
                    <a:pt x="397" y="1574"/>
                    <a:pt x="430" y="1565"/>
                  </a:cubicBezTo>
                  <a:cubicBezTo>
                    <a:pt x="464" y="1512"/>
                    <a:pt x="444" y="1530"/>
                    <a:pt x="496" y="1512"/>
                  </a:cubicBezTo>
                  <a:cubicBezTo>
                    <a:pt x="534" y="1522"/>
                    <a:pt x="563" y="1536"/>
                    <a:pt x="595" y="1559"/>
                  </a:cubicBezTo>
                  <a:cubicBezTo>
                    <a:pt x="605" y="1598"/>
                    <a:pt x="614" y="1628"/>
                    <a:pt x="648" y="1651"/>
                  </a:cubicBezTo>
                  <a:cubicBezTo>
                    <a:pt x="665" y="1700"/>
                    <a:pt x="652" y="1681"/>
                    <a:pt x="681" y="1711"/>
                  </a:cubicBezTo>
                  <a:cubicBezTo>
                    <a:pt x="697" y="1758"/>
                    <a:pt x="677" y="1703"/>
                    <a:pt x="701" y="1751"/>
                  </a:cubicBezTo>
                  <a:cubicBezTo>
                    <a:pt x="716" y="1780"/>
                    <a:pt x="721" y="1819"/>
                    <a:pt x="728" y="1850"/>
                  </a:cubicBezTo>
                  <a:cubicBezTo>
                    <a:pt x="729" y="1866"/>
                    <a:pt x="741" y="1985"/>
                    <a:pt x="768" y="2002"/>
                  </a:cubicBezTo>
                  <a:cubicBezTo>
                    <a:pt x="793" y="2017"/>
                    <a:pt x="841" y="2028"/>
                    <a:pt x="873" y="2035"/>
                  </a:cubicBezTo>
                  <a:cubicBezTo>
                    <a:pt x="880" y="2040"/>
                    <a:pt x="886" y="2045"/>
                    <a:pt x="893" y="2049"/>
                  </a:cubicBezTo>
                  <a:cubicBezTo>
                    <a:pt x="899" y="2052"/>
                    <a:pt x="907" y="2051"/>
                    <a:pt x="913" y="2055"/>
                  </a:cubicBezTo>
                  <a:cubicBezTo>
                    <a:pt x="930" y="2066"/>
                    <a:pt x="943" y="2083"/>
                    <a:pt x="960" y="2095"/>
                  </a:cubicBezTo>
                  <a:cubicBezTo>
                    <a:pt x="970" y="2128"/>
                    <a:pt x="989" y="2155"/>
                    <a:pt x="999" y="2188"/>
                  </a:cubicBezTo>
                  <a:cubicBezTo>
                    <a:pt x="1012" y="2232"/>
                    <a:pt x="1011" y="2250"/>
                    <a:pt x="1059" y="2267"/>
                  </a:cubicBezTo>
                  <a:cubicBezTo>
                    <a:pt x="1049" y="2314"/>
                    <a:pt x="1047" y="2297"/>
                    <a:pt x="1019" y="2327"/>
                  </a:cubicBezTo>
                  <a:cubicBezTo>
                    <a:pt x="1011" y="2374"/>
                    <a:pt x="1004" y="2395"/>
                    <a:pt x="1019" y="2452"/>
                  </a:cubicBezTo>
                  <a:cubicBezTo>
                    <a:pt x="1021" y="2459"/>
                    <a:pt x="1033" y="2456"/>
                    <a:pt x="1039" y="2459"/>
                  </a:cubicBezTo>
                  <a:cubicBezTo>
                    <a:pt x="1048" y="2463"/>
                    <a:pt x="1056" y="2468"/>
                    <a:pt x="1065" y="2472"/>
                  </a:cubicBezTo>
                  <a:cubicBezTo>
                    <a:pt x="1089" y="2441"/>
                    <a:pt x="1119" y="2426"/>
                    <a:pt x="1145" y="2399"/>
                  </a:cubicBezTo>
                  <a:cubicBezTo>
                    <a:pt x="1153" y="2376"/>
                    <a:pt x="1148" y="2349"/>
                    <a:pt x="1158" y="2327"/>
                  </a:cubicBezTo>
                  <a:cubicBezTo>
                    <a:pt x="1166" y="2309"/>
                    <a:pt x="1205" y="2279"/>
                    <a:pt x="1218" y="2260"/>
                  </a:cubicBezTo>
                  <a:cubicBezTo>
                    <a:pt x="1189" y="2218"/>
                    <a:pt x="1155" y="2188"/>
                    <a:pt x="1132" y="2141"/>
                  </a:cubicBezTo>
                  <a:cubicBezTo>
                    <a:pt x="1134" y="2123"/>
                    <a:pt x="1125" y="2100"/>
                    <a:pt x="1138" y="2088"/>
                  </a:cubicBezTo>
                  <a:cubicBezTo>
                    <a:pt x="1153" y="2075"/>
                    <a:pt x="1179" y="2087"/>
                    <a:pt x="1198" y="2082"/>
                  </a:cubicBezTo>
                  <a:cubicBezTo>
                    <a:pt x="1206" y="2080"/>
                    <a:pt x="1211" y="2073"/>
                    <a:pt x="1218" y="2068"/>
                  </a:cubicBezTo>
                  <a:cubicBezTo>
                    <a:pt x="1253" y="2077"/>
                    <a:pt x="1262" y="2085"/>
                    <a:pt x="1284" y="2115"/>
                  </a:cubicBezTo>
                  <a:cubicBezTo>
                    <a:pt x="1304" y="2172"/>
                    <a:pt x="1311" y="2161"/>
                    <a:pt x="1377" y="2154"/>
                  </a:cubicBezTo>
                  <a:cubicBezTo>
                    <a:pt x="1377" y="2151"/>
                    <a:pt x="1371" y="2089"/>
                    <a:pt x="1363" y="2075"/>
                  </a:cubicBezTo>
                  <a:cubicBezTo>
                    <a:pt x="1352" y="2056"/>
                    <a:pt x="1319" y="2038"/>
                    <a:pt x="1304" y="2029"/>
                  </a:cubicBezTo>
                  <a:cubicBezTo>
                    <a:pt x="1262" y="2002"/>
                    <a:pt x="1209" y="1950"/>
                    <a:pt x="1158" y="1936"/>
                  </a:cubicBezTo>
                  <a:cubicBezTo>
                    <a:pt x="1130" y="1928"/>
                    <a:pt x="1101" y="1928"/>
                    <a:pt x="1072" y="1923"/>
                  </a:cubicBezTo>
                  <a:cubicBezTo>
                    <a:pt x="1050" y="1889"/>
                    <a:pt x="1043" y="1863"/>
                    <a:pt x="1032" y="1823"/>
                  </a:cubicBezTo>
                  <a:cubicBezTo>
                    <a:pt x="1012" y="1825"/>
                    <a:pt x="991" y="1823"/>
                    <a:pt x="973" y="1830"/>
                  </a:cubicBezTo>
                  <a:cubicBezTo>
                    <a:pt x="934" y="1846"/>
                    <a:pt x="1003" y="1863"/>
                    <a:pt x="946" y="1843"/>
                  </a:cubicBezTo>
                  <a:cubicBezTo>
                    <a:pt x="934" y="1828"/>
                    <a:pt x="926" y="1810"/>
                    <a:pt x="913" y="1797"/>
                  </a:cubicBezTo>
                  <a:cubicBezTo>
                    <a:pt x="907" y="1791"/>
                    <a:pt x="899" y="1790"/>
                    <a:pt x="893" y="1784"/>
                  </a:cubicBezTo>
                  <a:cubicBezTo>
                    <a:pt x="831" y="1722"/>
                    <a:pt x="873" y="1740"/>
                    <a:pt x="827" y="1724"/>
                  </a:cubicBezTo>
                  <a:cubicBezTo>
                    <a:pt x="812" y="1704"/>
                    <a:pt x="795" y="1686"/>
                    <a:pt x="781" y="1665"/>
                  </a:cubicBezTo>
                  <a:cubicBezTo>
                    <a:pt x="769" y="1606"/>
                    <a:pt x="737" y="1578"/>
                    <a:pt x="701" y="1532"/>
                  </a:cubicBezTo>
                  <a:cubicBezTo>
                    <a:pt x="691" y="1519"/>
                    <a:pt x="682" y="1506"/>
                    <a:pt x="675" y="1492"/>
                  </a:cubicBezTo>
                  <a:cubicBezTo>
                    <a:pt x="671" y="1483"/>
                    <a:pt x="668" y="1474"/>
                    <a:pt x="662" y="1466"/>
                  </a:cubicBezTo>
                  <a:cubicBezTo>
                    <a:pt x="655" y="1456"/>
                    <a:pt x="643" y="1449"/>
                    <a:pt x="635" y="1439"/>
                  </a:cubicBezTo>
                  <a:cubicBezTo>
                    <a:pt x="617" y="1417"/>
                    <a:pt x="619" y="1403"/>
                    <a:pt x="595" y="1386"/>
                  </a:cubicBezTo>
                  <a:cubicBezTo>
                    <a:pt x="600" y="1366"/>
                    <a:pt x="600" y="1345"/>
                    <a:pt x="609" y="1327"/>
                  </a:cubicBezTo>
                  <a:cubicBezTo>
                    <a:pt x="612" y="1321"/>
                    <a:pt x="623" y="1323"/>
                    <a:pt x="629" y="1320"/>
                  </a:cubicBezTo>
                  <a:cubicBezTo>
                    <a:pt x="657" y="1306"/>
                    <a:pt x="668" y="1300"/>
                    <a:pt x="701" y="1294"/>
                  </a:cubicBezTo>
                  <a:cubicBezTo>
                    <a:pt x="733" y="1278"/>
                    <a:pt x="746" y="1277"/>
                    <a:pt x="754" y="1241"/>
                  </a:cubicBezTo>
                  <a:cubicBezTo>
                    <a:pt x="749" y="1219"/>
                    <a:pt x="751" y="1195"/>
                    <a:pt x="741" y="1175"/>
                  </a:cubicBezTo>
                  <a:cubicBezTo>
                    <a:pt x="728" y="1149"/>
                    <a:pt x="669" y="1144"/>
                    <a:pt x="648" y="1141"/>
                  </a:cubicBezTo>
                  <a:cubicBezTo>
                    <a:pt x="616" y="1045"/>
                    <a:pt x="678" y="1066"/>
                    <a:pt x="781" y="1049"/>
                  </a:cubicBezTo>
                  <a:cubicBezTo>
                    <a:pt x="818" y="1025"/>
                    <a:pt x="800" y="1015"/>
                    <a:pt x="774" y="989"/>
                  </a:cubicBezTo>
                  <a:cubicBezTo>
                    <a:pt x="772" y="952"/>
                    <a:pt x="778" y="846"/>
                    <a:pt x="754" y="797"/>
                  </a:cubicBezTo>
                  <a:cubicBezTo>
                    <a:pt x="750" y="790"/>
                    <a:pt x="724" y="751"/>
                    <a:pt x="715" y="738"/>
                  </a:cubicBezTo>
                  <a:cubicBezTo>
                    <a:pt x="710" y="731"/>
                    <a:pt x="701" y="718"/>
                    <a:pt x="701" y="718"/>
                  </a:cubicBezTo>
                  <a:cubicBezTo>
                    <a:pt x="692" y="687"/>
                    <a:pt x="673" y="677"/>
                    <a:pt x="648" y="658"/>
                  </a:cubicBezTo>
                  <a:cubicBezTo>
                    <a:pt x="650" y="636"/>
                    <a:pt x="644" y="611"/>
                    <a:pt x="655" y="592"/>
                  </a:cubicBezTo>
                  <a:cubicBezTo>
                    <a:pt x="665" y="575"/>
                    <a:pt x="734" y="572"/>
                    <a:pt x="754" y="565"/>
                  </a:cubicBezTo>
                  <a:cubicBezTo>
                    <a:pt x="778" y="548"/>
                    <a:pt x="803" y="535"/>
                    <a:pt x="827" y="519"/>
                  </a:cubicBezTo>
                  <a:cubicBezTo>
                    <a:pt x="865" y="461"/>
                    <a:pt x="801" y="546"/>
                    <a:pt x="933" y="506"/>
                  </a:cubicBezTo>
                  <a:cubicBezTo>
                    <a:pt x="944" y="503"/>
                    <a:pt x="931" y="483"/>
                    <a:pt x="926" y="473"/>
                  </a:cubicBezTo>
                  <a:cubicBezTo>
                    <a:pt x="905" y="426"/>
                    <a:pt x="869" y="376"/>
                    <a:pt x="840" y="334"/>
                  </a:cubicBezTo>
                  <a:cubicBezTo>
                    <a:pt x="811" y="341"/>
                    <a:pt x="795" y="357"/>
                    <a:pt x="768" y="367"/>
                  </a:cubicBezTo>
                  <a:cubicBezTo>
                    <a:pt x="754" y="360"/>
                    <a:pt x="743" y="346"/>
                    <a:pt x="728" y="340"/>
                  </a:cubicBezTo>
                  <a:cubicBezTo>
                    <a:pt x="682" y="323"/>
                    <a:pt x="631" y="327"/>
                    <a:pt x="582" y="321"/>
                  </a:cubicBezTo>
                  <a:cubicBezTo>
                    <a:pt x="595" y="301"/>
                    <a:pt x="629" y="268"/>
                    <a:pt x="629" y="268"/>
                  </a:cubicBezTo>
                  <a:cubicBezTo>
                    <a:pt x="614" y="247"/>
                    <a:pt x="596" y="236"/>
                    <a:pt x="582" y="215"/>
                  </a:cubicBezTo>
                  <a:cubicBezTo>
                    <a:pt x="584" y="197"/>
                    <a:pt x="582" y="178"/>
                    <a:pt x="589" y="162"/>
                  </a:cubicBezTo>
                  <a:cubicBezTo>
                    <a:pt x="592" y="156"/>
                    <a:pt x="602" y="154"/>
                    <a:pt x="609" y="155"/>
                  </a:cubicBezTo>
                  <a:cubicBezTo>
                    <a:pt x="623" y="156"/>
                    <a:pt x="635" y="164"/>
                    <a:pt x="648" y="168"/>
                  </a:cubicBezTo>
                  <a:cubicBezTo>
                    <a:pt x="667" y="174"/>
                    <a:pt x="688" y="173"/>
                    <a:pt x="708" y="175"/>
                  </a:cubicBezTo>
                  <a:cubicBezTo>
                    <a:pt x="757" y="165"/>
                    <a:pt x="745" y="163"/>
                    <a:pt x="754" y="115"/>
                  </a:cubicBezTo>
                  <a:cubicBezTo>
                    <a:pt x="747" y="90"/>
                    <a:pt x="745" y="101"/>
                    <a:pt x="754" y="82"/>
                  </a:cubicBezTo>
                  <a:close/>
                </a:path>
              </a:pathLst>
            </a:custGeom>
            <a:solidFill>
              <a:srgbClr val="46F870"/>
            </a:solidFill>
            <a:ln w="9525">
              <a:solidFill>
                <a:schemeClr val="tx1"/>
              </a:solidFill>
              <a:round/>
              <a:headEnd/>
              <a:tailEnd/>
            </a:ln>
          </p:spPr>
          <p:txBody>
            <a:bodyPr/>
            <a:lstStyle/>
            <a:p>
              <a:endParaRPr lang="zh-CN" altLang="en-US">
                <a:ea typeface="微软雅黑" pitchFamily="34" charset="-122"/>
              </a:endParaRPr>
            </a:p>
          </p:txBody>
        </p:sp>
        <p:sp>
          <p:nvSpPr>
            <p:cNvPr id="33811" name="Freeform 43"/>
            <p:cNvSpPr>
              <a:spLocks noChangeArrowheads="1"/>
            </p:cNvSpPr>
            <p:nvPr/>
          </p:nvSpPr>
          <p:spPr bwMode="auto">
            <a:xfrm>
              <a:off x="3360" y="1344"/>
              <a:ext cx="894" cy="848"/>
            </a:xfrm>
            <a:custGeom>
              <a:avLst/>
              <a:gdLst>
                <a:gd name="T0" fmla="*/ 759 w 894"/>
                <a:gd name="T1" fmla="*/ 60 h 848"/>
                <a:gd name="T2" fmla="*/ 692 w 894"/>
                <a:gd name="T3" fmla="*/ 0 h 848"/>
                <a:gd name="T4" fmla="*/ 639 w 894"/>
                <a:gd name="T5" fmla="*/ 14 h 848"/>
                <a:gd name="T6" fmla="*/ 626 w 894"/>
                <a:gd name="T7" fmla="*/ 53 h 848"/>
                <a:gd name="T8" fmla="*/ 639 w 894"/>
                <a:gd name="T9" fmla="*/ 173 h 848"/>
                <a:gd name="T10" fmla="*/ 620 w 894"/>
                <a:gd name="T11" fmla="*/ 259 h 848"/>
                <a:gd name="T12" fmla="*/ 428 w 894"/>
                <a:gd name="T13" fmla="*/ 318 h 848"/>
                <a:gd name="T14" fmla="*/ 408 w 894"/>
                <a:gd name="T15" fmla="*/ 305 h 848"/>
                <a:gd name="T16" fmla="*/ 401 w 894"/>
                <a:gd name="T17" fmla="*/ 285 h 848"/>
                <a:gd name="T18" fmla="*/ 269 w 894"/>
                <a:gd name="T19" fmla="*/ 298 h 848"/>
                <a:gd name="T20" fmla="*/ 130 w 894"/>
                <a:gd name="T21" fmla="*/ 351 h 848"/>
                <a:gd name="T22" fmla="*/ 30 w 894"/>
                <a:gd name="T23" fmla="*/ 418 h 848"/>
                <a:gd name="T24" fmla="*/ 24 w 894"/>
                <a:gd name="T25" fmla="*/ 471 h 848"/>
                <a:gd name="T26" fmla="*/ 44 w 894"/>
                <a:gd name="T27" fmla="*/ 537 h 848"/>
                <a:gd name="T28" fmla="*/ 189 w 894"/>
                <a:gd name="T29" fmla="*/ 603 h 848"/>
                <a:gd name="T30" fmla="*/ 229 w 894"/>
                <a:gd name="T31" fmla="*/ 636 h 848"/>
                <a:gd name="T32" fmla="*/ 328 w 894"/>
                <a:gd name="T33" fmla="*/ 669 h 848"/>
                <a:gd name="T34" fmla="*/ 355 w 894"/>
                <a:gd name="T35" fmla="*/ 755 h 848"/>
                <a:gd name="T36" fmla="*/ 428 w 894"/>
                <a:gd name="T37" fmla="*/ 848 h 848"/>
                <a:gd name="T38" fmla="*/ 520 w 894"/>
                <a:gd name="T39" fmla="*/ 808 h 848"/>
                <a:gd name="T40" fmla="*/ 593 w 894"/>
                <a:gd name="T41" fmla="*/ 749 h 848"/>
                <a:gd name="T42" fmla="*/ 745 w 894"/>
                <a:gd name="T43" fmla="*/ 749 h 848"/>
                <a:gd name="T44" fmla="*/ 884 w 894"/>
                <a:gd name="T45" fmla="*/ 696 h 848"/>
                <a:gd name="T46" fmla="*/ 845 w 894"/>
                <a:gd name="T47" fmla="*/ 663 h 848"/>
                <a:gd name="T48" fmla="*/ 818 w 894"/>
                <a:gd name="T49" fmla="*/ 649 h 848"/>
                <a:gd name="T50" fmla="*/ 805 w 894"/>
                <a:gd name="T51" fmla="*/ 629 h 848"/>
                <a:gd name="T52" fmla="*/ 785 w 894"/>
                <a:gd name="T53" fmla="*/ 610 h 848"/>
                <a:gd name="T54" fmla="*/ 752 w 894"/>
                <a:gd name="T55" fmla="*/ 490 h 848"/>
                <a:gd name="T56" fmla="*/ 686 w 894"/>
                <a:gd name="T57" fmla="*/ 411 h 848"/>
                <a:gd name="T58" fmla="*/ 653 w 894"/>
                <a:gd name="T59" fmla="*/ 332 h 848"/>
                <a:gd name="T60" fmla="*/ 712 w 894"/>
                <a:gd name="T61" fmla="*/ 252 h 848"/>
                <a:gd name="T62" fmla="*/ 759 w 894"/>
                <a:gd name="T63" fmla="*/ 192 h 848"/>
                <a:gd name="T64" fmla="*/ 759 w 894"/>
                <a:gd name="T65" fmla="*/ 60 h 8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4"/>
                <a:gd name="T100" fmla="*/ 0 h 848"/>
                <a:gd name="T101" fmla="*/ 894 w 894"/>
                <a:gd name="T102" fmla="*/ 848 h 8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4" h="848">
                  <a:moveTo>
                    <a:pt x="759" y="60"/>
                  </a:moveTo>
                  <a:cubicBezTo>
                    <a:pt x="739" y="41"/>
                    <a:pt x="717" y="9"/>
                    <a:pt x="692" y="0"/>
                  </a:cubicBezTo>
                  <a:cubicBezTo>
                    <a:pt x="675" y="6"/>
                    <a:pt x="654" y="4"/>
                    <a:pt x="639" y="14"/>
                  </a:cubicBezTo>
                  <a:cubicBezTo>
                    <a:pt x="628" y="22"/>
                    <a:pt x="631" y="40"/>
                    <a:pt x="626" y="53"/>
                  </a:cubicBezTo>
                  <a:cubicBezTo>
                    <a:pt x="643" y="101"/>
                    <a:pt x="639" y="84"/>
                    <a:pt x="639" y="173"/>
                  </a:cubicBezTo>
                  <a:cubicBezTo>
                    <a:pt x="639" y="188"/>
                    <a:pt x="635" y="242"/>
                    <a:pt x="620" y="259"/>
                  </a:cubicBezTo>
                  <a:cubicBezTo>
                    <a:pt x="580" y="304"/>
                    <a:pt x="481" y="313"/>
                    <a:pt x="428" y="318"/>
                  </a:cubicBezTo>
                  <a:cubicBezTo>
                    <a:pt x="421" y="314"/>
                    <a:pt x="413" y="311"/>
                    <a:pt x="408" y="305"/>
                  </a:cubicBezTo>
                  <a:cubicBezTo>
                    <a:pt x="404" y="300"/>
                    <a:pt x="408" y="286"/>
                    <a:pt x="401" y="285"/>
                  </a:cubicBezTo>
                  <a:cubicBezTo>
                    <a:pt x="357" y="277"/>
                    <a:pt x="313" y="294"/>
                    <a:pt x="269" y="298"/>
                  </a:cubicBezTo>
                  <a:cubicBezTo>
                    <a:pt x="229" y="356"/>
                    <a:pt x="212" y="346"/>
                    <a:pt x="130" y="351"/>
                  </a:cubicBezTo>
                  <a:cubicBezTo>
                    <a:pt x="86" y="395"/>
                    <a:pt x="84" y="399"/>
                    <a:pt x="30" y="418"/>
                  </a:cubicBezTo>
                  <a:cubicBezTo>
                    <a:pt x="13" y="443"/>
                    <a:pt x="0" y="447"/>
                    <a:pt x="24" y="471"/>
                  </a:cubicBezTo>
                  <a:cubicBezTo>
                    <a:pt x="30" y="493"/>
                    <a:pt x="30" y="519"/>
                    <a:pt x="44" y="537"/>
                  </a:cubicBezTo>
                  <a:cubicBezTo>
                    <a:pt x="65" y="564"/>
                    <a:pt x="155" y="596"/>
                    <a:pt x="189" y="603"/>
                  </a:cubicBezTo>
                  <a:cubicBezTo>
                    <a:pt x="273" y="643"/>
                    <a:pt x="171" y="589"/>
                    <a:pt x="229" y="636"/>
                  </a:cubicBezTo>
                  <a:cubicBezTo>
                    <a:pt x="247" y="651"/>
                    <a:pt x="303" y="656"/>
                    <a:pt x="328" y="669"/>
                  </a:cubicBezTo>
                  <a:cubicBezTo>
                    <a:pt x="337" y="693"/>
                    <a:pt x="340" y="735"/>
                    <a:pt x="355" y="755"/>
                  </a:cubicBezTo>
                  <a:cubicBezTo>
                    <a:pt x="383" y="791"/>
                    <a:pt x="413" y="804"/>
                    <a:pt x="428" y="848"/>
                  </a:cubicBezTo>
                  <a:cubicBezTo>
                    <a:pt x="472" y="841"/>
                    <a:pt x="489" y="839"/>
                    <a:pt x="520" y="808"/>
                  </a:cubicBezTo>
                  <a:cubicBezTo>
                    <a:pt x="532" y="764"/>
                    <a:pt x="554" y="758"/>
                    <a:pt x="593" y="749"/>
                  </a:cubicBezTo>
                  <a:cubicBezTo>
                    <a:pt x="632" y="710"/>
                    <a:pt x="695" y="736"/>
                    <a:pt x="745" y="749"/>
                  </a:cubicBezTo>
                  <a:cubicBezTo>
                    <a:pt x="809" y="737"/>
                    <a:pt x="835" y="730"/>
                    <a:pt x="884" y="696"/>
                  </a:cubicBezTo>
                  <a:cubicBezTo>
                    <a:pt x="874" y="626"/>
                    <a:pt x="894" y="669"/>
                    <a:pt x="845" y="663"/>
                  </a:cubicBezTo>
                  <a:cubicBezTo>
                    <a:pt x="835" y="662"/>
                    <a:pt x="827" y="654"/>
                    <a:pt x="818" y="649"/>
                  </a:cubicBezTo>
                  <a:cubicBezTo>
                    <a:pt x="814" y="642"/>
                    <a:pt x="810" y="635"/>
                    <a:pt x="805" y="629"/>
                  </a:cubicBezTo>
                  <a:cubicBezTo>
                    <a:pt x="799" y="622"/>
                    <a:pt x="790" y="618"/>
                    <a:pt x="785" y="610"/>
                  </a:cubicBezTo>
                  <a:cubicBezTo>
                    <a:pt x="765" y="581"/>
                    <a:pt x="761" y="520"/>
                    <a:pt x="752" y="490"/>
                  </a:cubicBezTo>
                  <a:cubicBezTo>
                    <a:pt x="742" y="456"/>
                    <a:pt x="714" y="430"/>
                    <a:pt x="686" y="411"/>
                  </a:cubicBezTo>
                  <a:cubicBezTo>
                    <a:pt x="670" y="386"/>
                    <a:pt x="662" y="360"/>
                    <a:pt x="653" y="332"/>
                  </a:cubicBezTo>
                  <a:cubicBezTo>
                    <a:pt x="663" y="289"/>
                    <a:pt x="665" y="265"/>
                    <a:pt x="712" y="252"/>
                  </a:cubicBezTo>
                  <a:cubicBezTo>
                    <a:pt x="753" y="221"/>
                    <a:pt x="729" y="222"/>
                    <a:pt x="759" y="192"/>
                  </a:cubicBezTo>
                  <a:cubicBezTo>
                    <a:pt x="769" y="150"/>
                    <a:pt x="759" y="103"/>
                    <a:pt x="759" y="60"/>
                  </a:cubicBezTo>
                  <a:close/>
                </a:path>
              </a:pathLst>
            </a:custGeom>
            <a:solidFill>
              <a:srgbClr val="46F870"/>
            </a:solidFill>
            <a:ln w="9525">
              <a:solidFill>
                <a:schemeClr val="tx1"/>
              </a:solidFill>
              <a:round/>
              <a:headEnd/>
              <a:tailEnd/>
            </a:ln>
          </p:spPr>
          <p:txBody>
            <a:bodyPr/>
            <a:lstStyle/>
            <a:p>
              <a:endParaRPr lang="zh-CN" altLang="en-US">
                <a:ea typeface="微软雅黑" pitchFamily="34" charset="-122"/>
              </a:endParaRPr>
            </a:p>
          </p:txBody>
        </p:sp>
      </p:grpSp>
      <p:sp>
        <p:nvSpPr>
          <p:cNvPr id="57" name="Freeform 45"/>
          <p:cNvSpPr>
            <a:spLocks noChangeArrowheads="1"/>
          </p:cNvSpPr>
          <p:nvPr/>
        </p:nvSpPr>
        <p:spPr bwMode="auto">
          <a:xfrm>
            <a:off x="2284413" y="595313"/>
            <a:ext cx="6454775" cy="5946775"/>
          </a:xfrm>
          <a:custGeom>
            <a:avLst/>
            <a:gdLst>
              <a:gd name="T0" fmla="*/ 362 w 4066"/>
              <a:gd name="T1" fmla="*/ 2770 h 3746"/>
              <a:gd name="T2" fmla="*/ 161 w 4066"/>
              <a:gd name="T3" fmla="*/ 3099 h 3746"/>
              <a:gd name="T4" fmla="*/ 88 w 4066"/>
              <a:gd name="T5" fmla="*/ 3438 h 3746"/>
              <a:gd name="T6" fmla="*/ 216 w 4066"/>
              <a:gd name="T7" fmla="*/ 3694 h 3746"/>
              <a:gd name="T8" fmla="*/ 627 w 4066"/>
              <a:gd name="T9" fmla="*/ 3657 h 3746"/>
              <a:gd name="T10" fmla="*/ 847 w 4066"/>
              <a:gd name="T11" fmla="*/ 3584 h 3746"/>
              <a:gd name="T12" fmla="*/ 1075 w 4066"/>
              <a:gd name="T13" fmla="*/ 3447 h 3746"/>
              <a:gd name="T14" fmla="*/ 1158 w 4066"/>
              <a:gd name="T15" fmla="*/ 3200 h 3746"/>
              <a:gd name="T16" fmla="*/ 1377 w 4066"/>
              <a:gd name="T17" fmla="*/ 3099 h 3746"/>
              <a:gd name="T18" fmla="*/ 1505 w 4066"/>
              <a:gd name="T19" fmla="*/ 2843 h 3746"/>
              <a:gd name="T20" fmla="*/ 1798 w 4066"/>
              <a:gd name="T21" fmla="*/ 2871 h 3746"/>
              <a:gd name="T22" fmla="*/ 2035 w 4066"/>
              <a:gd name="T23" fmla="*/ 2798 h 3746"/>
              <a:gd name="T24" fmla="*/ 2273 w 4066"/>
              <a:gd name="T25" fmla="*/ 2834 h 3746"/>
              <a:gd name="T26" fmla="*/ 2428 w 4066"/>
              <a:gd name="T27" fmla="*/ 3017 h 3746"/>
              <a:gd name="T28" fmla="*/ 2675 w 4066"/>
              <a:gd name="T29" fmla="*/ 3218 h 3746"/>
              <a:gd name="T30" fmla="*/ 2913 w 4066"/>
              <a:gd name="T31" fmla="*/ 3511 h 3746"/>
              <a:gd name="T32" fmla="*/ 3160 w 4066"/>
              <a:gd name="T33" fmla="*/ 3502 h 3746"/>
              <a:gd name="T34" fmla="*/ 3132 w 4066"/>
              <a:gd name="T35" fmla="*/ 3291 h 3746"/>
              <a:gd name="T36" fmla="*/ 3315 w 4066"/>
              <a:gd name="T37" fmla="*/ 3282 h 3746"/>
              <a:gd name="T38" fmla="*/ 3105 w 4066"/>
              <a:gd name="T39" fmla="*/ 3118 h 3746"/>
              <a:gd name="T40" fmla="*/ 2785 w 4066"/>
              <a:gd name="T41" fmla="*/ 2944 h 3746"/>
              <a:gd name="T42" fmla="*/ 2675 w 4066"/>
              <a:gd name="T43" fmla="*/ 2743 h 3746"/>
              <a:gd name="T44" fmla="*/ 2712 w 4066"/>
              <a:gd name="T45" fmla="*/ 2624 h 3746"/>
              <a:gd name="T46" fmla="*/ 2895 w 4066"/>
              <a:gd name="T47" fmla="*/ 2807 h 3746"/>
              <a:gd name="T48" fmla="*/ 3142 w 4066"/>
              <a:gd name="T49" fmla="*/ 2779 h 3746"/>
              <a:gd name="T50" fmla="*/ 3251 w 4066"/>
              <a:gd name="T51" fmla="*/ 2633 h 3746"/>
              <a:gd name="T52" fmla="*/ 3718 w 4066"/>
              <a:gd name="T53" fmla="*/ 2505 h 3746"/>
              <a:gd name="T54" fmla="*/ 4038 w 4066"/>
              <a:gd name="T55" fmla="*/ 2240 h 3746"/>
              <a:gd name="T56" fmla="*/ 4010 w 4066"/>
              <a:gd name="T57" fmla="*/ 2075 h 3746"/>
              <a:gd name="T58" fmla="*/ 3919 w 4066"/>
              <a:gd name="T59" fmla="*/ 1883 h 3746"/>
              <a:gd name="T60" fmla="*/ 3690 w 4066"/>
              <a:gd name="T61" fmla="*/ 1627 h 3746"/>
              <a:gd name="T62" fmla="*/ 3535 w 4066"/>
              <a:gd name="T63" fmla="*/ 1344 h 3746"/>
              <a:gd name="T64" fmla="*/ 3452 w 4066"/>
              <a:gd name="T65" fmla="*/ 996 h 3746"/>
              <a:gd name="T66" fmla="*/ 3288 w 4066"/>
              <a:gd name="T67" fmla="*/ 1033 h 3746"/>
              <a:gd name="T68" fmla="*/ 3078 w 4066"/>
              <a:gd name="T69" fmla="*/ 1042 h 3746"/>
              <a:gd name="T70" fmla="*/ 2721 w 4066"/>
              <a:gd name="T71" fmla="*/ 1198 h 3746"/>
              <a:gd name="T72" fmla="*/ 2556 w 4066"/>
              <a:gd name="T73" fmla="*/ 1134 h 3746"/>
              <a:gd name="T74" fmla="*/ 2401 w 4066"/>
              <a:gd name="T75" fmla="*/ 823 h 3746"/>
              <a:gd name="T76" fmla="*/ 2584 w 4066"/>
              <a:gd name="T77" fmla="*/ 192 h 3746"/>
              <a:gd name="T78" fmla="*/ 1990 w 4066"/>
              <a:gd name="T79" fmla="*/ 265 h 3746"/>
              <a:gd name="T80" fmla="*/ 2182 w 4066"/>
              <a:gd name="T81" fmla="*/ 676 h 3746"/>
              <a:gd name="T82" fmla="*/ 2319 w 4066"/>
              <a:gd name="T83" fmla="*/ 704 h 3746"/>
              <a:gd name="T84" fmla="*/ 2154 w 4066"/>
              <a:gd name="T85" fmla="*/ 868 h 3746"/>
              <a:gd name="T86" fmla="*/ 2118 w 4066"/>
              <a:gd name="T87" fmla="*/ 1243 h 3746"/>
              <a:gd name="T88" fmla="*/ 1770 w 4066"/>
              <a:gd name="T89" fmla="*/ 1390 h 3746"/>
              <a:gd name="T90" fmla="*/ 1596 w 4066"/>
              <a:gd name="T91" fmla="*/ 1572 h 3746"/>
              <a:gd name="T92" fmla="*/ 1441 w 4066"/>
              <a:gd name="T93" fmla="*/ 1673 h 3746"/>
              <a:gd name="T94" fmla="*/ 1084 w 4066"/>
              <a:gd name="T95" fmla="*/ 1828 h 3746"/>
              <a:gd name="T96" fmla="*/ 828 w 4066"/>
              <a:gd name="T97" fmla="*/ 1847 h 3746"/>
              <a:gd name="T98" fmla="*/ 783 w 4066"/>
              <a:gd name="T99" fmla="*/ 2084 h 3746"/>
              <a:gd name="T100" fmla="*/ 956 w 4066"/>
              <a:gd name="T101" fmla="*/ 2203 h 3746"/>
              <a:gd name="T102" fmla="*/ 1002 w 4066"/>
              <a:gd name="T103" fmla="*/ 2596 h 3746"/>
              <a:gd name="T104" fmla="*/ 819 w 4066"/>
              <a:gd name="T105" fmla="*/ 2587 h 3746"/>
              <a:gd name="T106" fmla="*/ 508 w 4066"/>
              <a:gd name="T107" fmla="*/ 2441 h 374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066"/>
              <a:gd name="T163" fmla="*/ 0 h 3746"/>
              <a:gd name="T164" fmla="*/ 4066 w 4066"/>
              <a:gd name="T165" fmla="*/ 3746 h 374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066" h="3746">
                <a:moveTo>
                  <a:pt x="234" y="2459"/>
                </a:moveTo>
                <a:cubicBezTo>
                  <a:pt x="156" y="2486"/>
                  <a:pt x="198" y="2476"/>
                  <a:pt x="106" y="2487"/>
                </a:cubicBezTo>
                <a:cubicBezTo>
                  <a:pt x="0" y="2522"/>
                  <a:pt x="82" y="2670"/>
                  <a:pt x="124" y="2734"/>
                </a:cubicBezTo>
                <a:cubicBezTo>
                  <a:pt x="152" y="2776"/>
                  <a:pt x="301" y="2763"/>
                  <a:pt x="362" y="2770"/>
                </a:cubicBezTo>
                <a:cubicBezTo>
                  <a:pt x="347" y="2875"/>
                  <a:pt x="363" y="2806"/>
                  <a:pt x="307" y="2862"/>
                </a:cubicBezTo>
                <a:cubicBezTo>
                  <a:pt x="297" y="2892"/>
                  <a:pt x="284" y="2912"/>
                  <a:pt x="262" y="2935"/>
                </a:cubicBezTo>
                <a:cubicBezTo>
                  <a:pt x="246" y="2977"/>
                  <a:pt x="236" y="2959"/>
                  <a:pt x="207" y="2990"/>
                </a:cubicBezTo>
                <a:cubicBezTo>
                  <a:pt x="190" y="3040"/>
                  <a:pt x="218" y="3080"/>
                  <a:pt x="161" y="3099"/>
                </a:cubicBezTo>
                <a:cubicBezTo>
                  <a:pt x="176" y="3174"/>
                  <a:pt x="179" y="3212"/>
                  <a:pt x="124" y="3264"/>
                </a:cubicBezTo>
                <a:cubicBezTo>
                  <a:pt x="121" y="3294"/>
                  <a:pt x="121" y="3325"/>
                  <a:pt x="115" y="3355"/>
                </a:cubicBezTo>
                <a:cubicBezTo>
                  <a:pt x="111" y="3374"/>
                  <a:pt x="103" y="3392"/>
                  <a:pt x="97" y="3410"/>
                </a:cubicBezTo>
                <a:cubicBezTo>
                  <a:pt x="94" y="3419"/>
                  <a:pt x="88" y="3438"/>
                  <a:pt x="88" y="3438"/>
                </a:cubicBezTo>
                <a:cubicBezTo>
                  <a:pt x="91" y="3447"/>
                  <a:pt x="90" y="3458"/>
                  <a:pt x="97" y="3465"/>
                </a:cubicBezTo>
                <a:cubicBezTo>
                  <a:pt x="104" y="3472"/>
                  <a:pt x="116" y="3469"/>
                  <a:pt x="124" y="3474"/>
                </a:cubicBezTo>
                <a:cubicBezTo>
                  <a:pt x="130" y="3477"/>
                  <a:pt x="156" y="3506"/>
                  <a:pt x="161" y="3511"/>
                </a:cubicBezTo>
                <a:cubicBezTo>
                  <a:pt x="166" y="3568"/>
                  <a:pt x="150" y="3670"/>
                  <a:pt x="216" y="3694"/>
                </a:cubicBezTo>
                <a:cubicBezTo>
                  <a:pt x="283" y="3685"/>
                  <a:pt x="350" y="3685"/>
                  <a:pt x="417" y="3675"/>
                </a:cubicBezTo>
                <a:cubicBezTo>
                  <a:pt x="436" y="3672"/>
                  <a:pt x="454" y="3663"/>
                  <a:pt x="472" y="3657"/>
                </a:cubicBezTo>
                <a:cubicBezTo>
                  <a:pt x="481" y="3654"/>
                  <a:pt x="499" y="3648"/>
                  <a:pt x="499" y="3648"/>
                </a:cubicBezTo>
                <a:cubicBezTo>
                  <a:pt x="542" y="3651"/>
                  <a:pt x="584" y="3657"/>
                  <a:pt x="627" y="3657"/>
                </a:cubicBezTo>
                <a:cubicBezTo>
                  <a:pt x="707" y="3657"/>
                  <a:pt x="627" y="3636"/>
                  <a:pt x="691" y="3657"/>
                </a:cubicBezTo>
                <a:cubicBezTo>
                  <a:pt x="722" y="3654"/>
                  <a:pt x="754" y="3658"/>
                  <a:pt x="783" y="3648"/>
                </a:cubicBezTo>
                <a:cubicBezTo>
                  <a:pt x="794" y="3644"/>
                  <a:pt x="793" y="3628"/>
                  <a:pt x="801" y="3620"/>
                </a:cubicBezTo>
                <a:cubicBezTo>
                  <a:pt x="815" y="3606"/>
                  <a:pt x="830" y="3594"/>
                  <a:pt x="847" y="3584"/>
                </a:cubicBezTo>
                <a:cubicBezTo>
                  <a:pt x="870" y="3571"/>
                  <a:pt x="936" y="3567"/>
                  <a:pt x="947" y="3566"/>
                </a:cubicBezTo>
                <a:cubicBezTo>
                  <a:pt x="960" y="3489"/>
                  <a:pt x="948" y="3515"/>
                  <a:pt x="1011" y="3492"/>
                </a:cubicBezTo>
                <a:cubicBezTo>
                  <a:pt x="1014" y="3483"/>
                  <a:pt x="1012" y="3470"/>
                  <a:pt x="1020" y="3465"/>
                </a:cubicBezTo>
                <a:cubicBezTo>
                  <a:pt x="1036" y="3454"/>
                  <a:pt x="1075" y="3447"/>
                  <a:pt x="1075" y="3447"/>
                </a:cubicBezTo>
                <a:cubicBezTo>
                  <a:pt x="1072" y="3407"/>
                  <a:pt x="1072" y="3367"/>
                  <a:pt x="1066" y="3328"/>
                </a:cubicBezTo>
                <a:cubicBezTo>
                  <a:pt x="1063" y="3309"/>
                  <a:pt x="1048" y="3273"/>
                  <a:pt x="1048" y="3273"/>
                </a:cubicBezTo>
                <a:cubicBezTo>
                  <a:pt x="1098" y="3198"/>
                  <a:pt x="1031" y="3286"/>
                  <a:pt x="1094" y="3236"/>
                </a:cubicBezTo>
                <a:cubicBezTo>
                  <a:pt x="1151" y="3190"/>
                  <a:pt x="1057" y="3220"/>
                  <a:pt x="1158" y="3200"/>
                </a:cubicBezTo>
                <a:cubicBezTo>
                  <a:pt x="1170" y="3182"/>
                  <a:pt x="1187" y="3166"/>
                  <a:pt x="1194" y="3145"/>
                </a:cubicBezTo>
                <a:cubicBezTo>
                  <a:pt x="1197" y="3136"/>
                  <a:pt x="1196" y="3125"/>
                  <a:pt x="1203" y="3118"/>
                </a:cubicBezTo>
                <a:cubicBezTo>
                  <a:pt x="1210" y="3111"/>
                  <a:pt x="1221" y="3109"/>
                  <a:pt x="1231" y="3108"/>
                </a:cubicBezTo>
                <a:cubicBezTo>
                  <a:pt x="1279" y="3103"/>
                  <a:pt x="1328" y="3102"/>
                  <a:pt x="1377" y="3099"/>
                </a:cubicBezTo>
                <a:cubicBezTo>
                  <a:pt x="1389" y="3081"/>
                  <a:pt x="1402" y="3062"/>
                  <a:pt x="1414" y="3044"/>
                </a:cubicBezTo>
                <a:cubicBezTo>
                  <a:pt x="1431" y="3019"/>
                  <a:pt x="1465" y="3011"/>
                  <a:pt x="1487" y="2990"/>
                </a:cubicBezTo>
                <a:cubicBezTo>
                  <a:pt x="1490" y="2950"/>
                  <a:pt x="1491" y="2910"/>
                  <a:pt x="1496" y="2871"/>
                </a:cubicBezTo>
                <a:cubicBezTo>
                  <a:pt x="1497" y="2861"/>
                  <a:pt x="1497" y="2849"/>
                  <a:pt x="1505" y="2843"/>
                </a:cubicBezTo>
                <a:cubicBezTo>
                  <a:pt x="1521" y="2832"/>
                  <a:pt x="1560" y="2825"/>
                  <a:pt x="1560" y="2825"/>
                </a:cubicBezTo>
                <a:cubicBezTo>
                  <a:pt x="1603" y="2828"/>
                  <a:pt x="1646" y="2829"/>
                  <a:pt x="1688" y="2834"/>
                </a:cubicBezTo>
                <a:cubicBezTo>
                  <a:pt x="1770" y="2844"/>
                  <a:pt x="1664" y="2838"/>
                  <a:pt x="1734" y="2862"/>
                </a:cubicBezTo>
                <a:cubicBezTo>
                  <a:pt x="1754" y="2869"/>
                  <a:pt x="1777" y="2868"/>
                  <a:pt x="1798" y="2871"/>
                </a:cubicBezTo>
                <a:cubicBezTo>
                  <a:pt x="1844" y="2902"/>
                  <a:pt x="1842" y="2908"/>
                  <a:pt x="1926" y="2880"/>
                </a:cubicBezTo>
                <a:cubicBezTo>
                  <a:pt x="1945" y="2873"/>
                  <a:pt x="1936" y="2836"/>
                  <a:pt x="1953" y="2825"/>
                </a:cubicBezTo>
                <a:cubicBezTo>
                  <a:pt x="1969" y="2815"/>
                  <a:pt x="1990" y="2813"/>
                  <a:pt x="2008" y="2807"/>
                </a:cubicBezTo>
                <a:cubicBezTo>
                  <a:pt x="2017" y="2804"/>
                  <a:pt x="2035" y="2798"/>
                  <a:pt x="2035" y="2798"/>
                </a:cubicBezTo>
                <a:cubicBezTo>
                  <a:pt x="2048" y="2785"/>
                  <a:pt x="2063" y="2767"/>
                  <a:pt x="2081" y="2761"/>
                </a:cubicBezTo>
                <a:cubicBezTo>
                  <a:pt x="2105" y="2753"/>
                  <a:pt x="2154" y="2743"/>
                  <a:pt x="2154" y="2743"/>
                </a:cubicBezTo>
                <a:cubicBezTo>
                  <a:pt x="2181" y="2746"/>
                  <a:pt x="2210" y="2742"/>
                  <a:pt x="2236" y="2752"/>
                </a:cubicBezTo>
                <a:cubicBezTo>
                  <a:pt x="2239" y="2753"/>
                  <a:pt x="2262" y="2817"/>
                  <a:pt x="2273" y="2834"/>
                </a:cubicBezTo>
                <a:cubicBezTo>
                  <a:pt x="2290" y="2888"/>
                  <a:pt x="2268" y="2839"/>
                  <a:pt x="2310" y="2880"/>
                </a:cubicBezTo>
                <a:cubicBezTo>
                  <a:pt x="2327" y="2896"/>
                  <a:pt x="2353" y="2932"/>
                  <a:pt x="2364" y="2953"/>
                </a:cubicBezTo>
                <a:cubicBezTo>
                  <a:pt x="2373" y="2970"/>
                  <a:pt x="2367" y="2997"/>
                  <a:pt x="2383" y="3008"/>
                </a:cubicBezTo>
                <a:cubicBezTo>
                  <a:pt x="2396" y="3017"/>
                  <a:pt x="2413" y="3014"/>
                  <a:pt x="2428" y="3017"/>
                </a:cubicBezTo>
                <a:cubicBezTo>
                  <a:pt x="2444" y="3061"/>
                  <a:pt x="2432" y="3080"/>
                  <a:pt x="2474" y="3108"/>
                </a:cubicBezTo>
                <a:cubicBezTo>
                  <a:pt x="2495" y="3174"/>
                  <a:pt x="2542" y="3157"/>
                  <a:pt x="2611" y="3163"/>
                </a:cubicBezTo>
                <a:cubicBezTo>
                  <a:pt x="2671" y="3182"/>
                  <a:pt x="2613" y="3155"/>
                  <a:pt x="2648" y="3200"/>
                </a:cubicBezTo>
                <a:cubicBezTo>
                  <a:pt x="2655" y="3209"/>
                  <a:pt x="2666" y="3211"/>
                  <a:pt x="2675" y="3218"/>
                </a:cubicBezTo>
                <a:cubicBezTo>
                  <a:pt x="2689" y="3229"/>
                  <a:pt x="2697" y="3247"/>
                  <a:pt x="2712" y="3255"/>
                </a:cubicBezTo>
                <a:cubicBezTo>
                  <a:pt x="2723" y="3261"/>
                  <a:pt x="2736" y="3261"/>
                  <a:pt x="2748" y="3264"/>
                </a:cubicBezTo>
                <a:cubicBezTo>
                  <a:pt x="2789" y="3303"/>
                  <a:pt x="2837" y="3333"/>
                  <a:pt x="2876" y="3374"/>
                </a:cubicBezTo>
                <a:cubicBezTo>
                  <a:pt x="2893" y="3421"/>
                  <a:pt x="2905" y="3462"/>
                  <a:pt x="2913" y="3511"/>
                </a:cubicBezTo>
                <a:cubicBezTo>
                  <a:pt x="2919" y="3646"/>
                  <a:pt x="2868" y="3746"/>
                  <a:pt x="2995" y="3721"/>
                </a:cubicBezTo>
                <a:cubicBezTo>
                  <a:pt x="3017" y="3700"/>
                  <a:pt x="3038" y="3697"/>
                  <a:pt x="3059" y="3675"/>
                </a:cubicBezTo>
                <a:cubicBezTo>
                  <a:pt x="3082" y="3610"/>
                  <a:pt x="3062" y="3631"/>
                  <a:pt x="3105" y="3602"/>
                </a:cubicBezTo>
                <a:cubicBezTo>
                  <a:pt x="3115" y="3572"/>
                  <a:pt x="3142" y="3529"/>
                  <a:pt x="3160" y="3502"/>
                </a:cubicBezTo>
                <a:cubicBezTo>
                  <a:pt x="3157" y="3484"/>
                  <a:pt x="3158" y="3464"/>
                  <a:pt x="3151" y="3447"/>
                </a:cubicBezTo>
                <a:cubicBezTo>
                  <a:pt x="3148" y="3439"/>
                  <a:pt x="3138" y="3435"/>
                  <a:pt x="3132" y="3428"/>
                </a:cubicBezTo>
                <a:cubicBezTo>
                  <a:pt x="3112" y="3403"/>
                  <a:pt x="3114" y="3402"/>
                  <a:pt x="3105" y="3374"/>
                </a:cubicBezTo>
                <a:cubicBezTo>
                  <a:pt x="3110" y="3342"/>
                  <a:pt x="3109" y="3291"/>
                  <a:pt x="3132" y="3291"/>
                </a:cubicBezTo>
                <a:cubicBezTo>
                  <a:pt x="3142" y="3291"/>
                  <a:pt x="3167" y="3335"/>
                  <a:pt x="3169" y="3337"/>
                </a:cubicBezTo>
                <a:cubicBezTo>
                  <a:pt x="3189" y="3357"/>
                  <a:pt x="3216" y="3374"/>
                  <a:pt x="3242" y="3383"/>
                </a:cubicBezTo>
                <a:cubicBezTo>
                  <a:pt x="3257" y="3380"/>
                  <a:pt x="3275" y="3383"/>
                  <a:pt x="3288" y="3374"/>
                </a:cubicBezTo>
                <a:cubicBezTo>
                  <a:pt x="3293" y="3371"/>
                  <a:pt x="3311" y="3294"/>
                  <a:pt x="3315" y="3282"/>
                </a:cubicBezTo>
                <a:cubicBezTo>
                  <a:pt x="3299" y="3233"/>
                  <a:pt x="3302" y="3208"/>
                  <a:pt x="3251" y="3191"/>
                </a:cubicBezTo>
                <a:cubicBezTo>
                  <a:pt x="3220" y="3158"/>
                  <a:pt x="3241" y="3175"/>
                  <a:pt x="3178" y="3154"/>
                </a:cubicBezTo>
                <a:cubicBezTo>
                  <a:pt x="3169" y="3151"/>
                  <a:pt x="3151" y="3145"/>
                  <a:pt x="3151" y="3145"/>
                </a:cubicBezTo>
                <a:cubicBezTo>
                  <a:pt x="3096" y="3093"/>
                  <a:pt x="3172" y="3159"/>
                  <a:pt x="3105" y="3118"/>
                </a:cubicBezTo>
                <a:cubicBezTo>
                  <a:pt x="3096" y="3112"/>
                  <a:pt x="3079" y="3086"/>
                  <a:pt x="3068" y="3081"/>
                </a:cubicBezTo>
                <a:cubicBezTo>
                  <a:pt x="3054" y="3075"/>
                  <a:pt x="3038" y="3075"/>
                  <a:pt x="3023" y="3072"/>
                </a:cubicBezTo>
                <a:cubicBezTo>
                  <a:pt x="3001" y="3002"/>
                  <a:pt x="2930" y="2996"/>
                  <a:pt x="2867" y="2980"/>
                </a:cubicBezTo>
                <a:cubicBezTo>
                  <a:pt x="2837" y="2972"/>
                  <a:pt x="2814" y="2954"/>
                  <a:pt x="2785" y="2944"/>
                </a:cubicBezTo>
                <a:cubicBezTo>
                  <a:pt x="2765" y="2882"/>
                  <a:pt x="2790" y="2951"/>
                  <a:pt x="2758" y="2889"/>
                </a:cubicBezTo>
                <a:cubicBezTo>
                  <a:pt x="2749" y="2872"/>
                  <a:pt x="2751" y="2849"/>
                  <a:pt x="2739" y="2834"/>
                </a:cubicBezTo>
                <a:cubicBezTo>
                  <a:pt x="2732" y="2825"/>
                  <a:pt x="2721" y="2822"/>
                  <a:pt x="2712" y="2816"/>
                </a:cubicBezTo>
                <a:cubicBezTo>
                  <a:pt x="2691" y="2753"/>
                  <a:pt x="2708" y="2774"/>
                  <a:pt x="2675" y="2743"/>
                </a:cubicBezTo>
                <a:cubicBezTo>
                  <a:pt x="2664" y="2708"/>
                  <a:pt x="2641" y="2700"/>
                  <a:pt x="2620" y="2670"/>
                </a:cubicBezTo>
                <a:cubicBezTo>
                  <a:pt x="2607" y="2628"/>
                  <a:pt x="2588" y="2638"/>
                  <a:pt x="2575" y="2596"/>
                </a:cubicBezTo>
                <a:cubicBezTo>
                  <a:pt x="2600" y="2521"/>
                  <a:pt x="2585" y="2539"/>
                  <a:pt x="2666" y="2523"/>
                </a:cubicBezTo>
                <a:cubicBezTo>
                  <a:pt x="2686" y="2625"/>
                  <a:pt x="2654" y="2605"/>
                  <a:pt x="2712" y="2624"/>
                </a:cubicBezTo>
                <a:cubicBezTo>
                  <a:pt x="2726" y="2581"/>
                  <a:pt x="2731" y="2573"/>
                  <a:pt x="2776" y="2587"/>
                </a:cubicBezTo>
                <a:cubicBezTo>
                  <a:pt x="2779" y="2599"/>
                  <a:pt x="2775" y="2616"/>
                  <a:pt x="2785" y="2624"/>
                </a:cubicBezTo>
                <a:cubicBezTo>
                  <a:pt x="2797" y="2634"/>
                  <a:pt x="2823" y="2619"/>
                  <a:pt x="2831" y="2633"/>
                </a:cubicBezTo>
                <a:cubicBezTo>
                  <a:pt x="2869" y="2703"/>
                  <a:pt x="2798" y="2776"/>
                  <a:pt x="2895" y="2807"/>
                </a:cubicBezTo>
                <a:cubicBezTo>
                  <a:pt x="2901" y="2816"/>
                  <a:pt x="2904" y="2828"/>
                  <a:pt x="2913" y="2834"/>
                </a:cubicBezTo>
                <a:cubicBezTo>
                  <a:pt x="2925" y="2842"/>
                  <a:pt x="2986" y="2855"/>
                  <a:pt x="3004" y="2862"/>
                </a:cubicBezTo>
                <a:cubicBezTo>
                  <a:pt x="3050" y="2859"/>
                  <a:pt x="3097" y="2863"/>
                  <a:pt x="3142" y="2852"/>
                </a:cubicBezTo>
                <a:cubicBezTo>
                  <a:pt x="3155" y="2849"/>
                  <a:pt x="3153" y="2803"/>
                  <a:pt x="3142" y="2779"/>
                </a:cubicBezTo>
                <a:cubicBezTo>
                  <a:pt x="3139" y="2771"/>
                  <a:pt x="3129" y="2768"/>
                  <a:pt x="3123" y="2761"/>
                </a:cubicBezTo>
                <a:cubicBezTo>
                  <a:pt x="3089" y="2720"/>
                  <a:pt x="3067" y="2688"/>
                  <a:pt x="3014" y="2670"/>
                </a:cubicBezTo>
                <a:cubicBezTo>
                  <a:pt x="2991" y="2647"/>
                  <a:pt x="2978" y="2628"/>
                  <a:pt x="2968" y="2596"/>
                </a:cubicBezTo>
                <a:cubicBezTo>
                  <a:pt x="3078" y="2559"/>
                  <a:pt x="3156" y="2602"/>
                  <a:pt x="3251" y="2633"/>
                </a:cubicBezTo>
                <a:cubicBezTo>
                  <a:pt x="3318" y="2655"/>
                  <a:pt x="3392" y="2639"/>
                  <a:pt x="3462" y="2642"/>
                </a:cubicBezTo>
                <a:cubicBezTo>
                  <a:pt x="3565" y="2676"/>
                  <a:pt x="3497" y="2661"/>
                  <a:pt x="3672" y="2651"/>
                </a:cubicBezTo>
                <a:cubicBezTo>
                  <a:pt x="3680" y="2592"/>
                  <a:pt x="3684" y="2580"/>
                  <a:pt x="3708" y="2532"/>
                </a:cubicBezTo>
                <a:cubicBezTo>
                  <a:pt x="3712" y="2523"/>
                  <a:pt x="3709" y="2508"/>
                  <a:pt x="3718" y="2505"/>
                </a:cubicBezTo>
                <a:cubicBezTo>
                  <a:pt x="3744" y="2495"/>
                  <a:pt x="3773" y="2499"/>
                  <a:pt x="3800" y="2496"/>
                </a:cubicBezTo>
                <a:cubicBezTo>
                  <a:pt x="3877" y="2477"/>
                  <a:pt x="3950" y="2448"/>
                  <a:pt x="4028" y="2432"/>
                </a:cubicBezTo>
                <a:cubicBezTo>
                  <a:pt x="4060" y="2343"/>
                  <a:pt x="4066" y="2412"/>
                  <a:pt x="4047" y="2267"/>
                </a:cubicBezTo>
                <a:cubicBezTo>
                  <a:pt x="4046" y="2258"/>
                  <a:pt x="4044" y="2247"/>
                  <a:pt x="4038" y="2240"/>
                </a:cubicBezTo>
                <a:cubicBezTo>
                  <a:pt x="4031" y="2231"/>
                  <a:pt x="4019" y="2229"/>
                  <a:pt x="4010" y="2222"/>
                </a:cubicBezTo>
                <a:cubicBezTo>
                  <a:pt x="3994" y="2209"/>
                  <a:pt x="3985" y="2193"/>
                  <a:pt x="3974" y="2176"/>
                </a:cubicBezTo>
                <a:cubicBezTo>
                  <a:pt x="3977" y="2145"/>
                  <a:pt x="3973" y="2113"/>
                  <a:pt x="3983" y="2084"/>
                </a:cubicBezTo>
                <a:cubicBezTo>
                  <a:pt x="3986" y="2075"/>
                  <a:pt x="4007" y="2084"/>
                  <a:pt x="4010" y="2075"/>
                </a:cubicBezTo>
                <a:cubicBezTo>
                  <a:pt x="4020" y="2044"/>
                  <a:pt x="3999" y="2028"/>
                  <a:pt x="3983" y="2011"/>
                </a:cubicBezTo>
                <a:cubicBezTo>
                  <a:pt x="3961" y="1947"/>
                  <a:pt x="3970" y="1974"/>
                  <a:pt x="3955" y="1929"/>
                </a:cubicBezTo>
                <a:cubicBezTo>
                  <a:pt x="3951" y="1917"/>
                  <a:pt x="3954" y="1902"/>
                  <a:pt x="3946" y="1892"/>
                </a:cubicBezTo>
                <a:cubicBezTo>
                  <a:pt x="3940" y="1885"/>
                  <a:pt x="3928" y="1886"/>
                  <a:pt x="3919" y="1883"/>
                </a:cubicBezTo>
                <a:cubicBezTo>
                  <a:pt x="3950" y="1837"/>
                  <a:pt x="3947" y="1813"/>
                  <a:pt x="3900" y="1783"/>
                </a:cubicBezTo>
                <a:cubicBezTo>
                  <a:pt x="3879" y="1718"/>
                  <a:pt x="3862" y="1699"/>
                  <a:pt x="3809" y="1655"/>
                </a:cubicBezTo>
                <a:cubicBezTo>
                  <a:pt x="3802" y="1649"/>
                  <a:pt x="3799" y="1638"/>
                  <a:pt x="3791" y="1636"/>
                </a:cubicBezTo>
                <a:cubicBezTo>
                  <a:pt x="3758" y="1628"/>
                  <a:pt x="3724" y="1630"/>
                  <a:pt x="3690" y="1627"/>
                </a:cubicBezTo>
                <a:cubicBezTo>
                  <a:pt x="3638" y="1576"/>
                  <a:pt x="3659" y="1598"/>
                  <a:pt x="3626" y="1563"/>
                </a:cubicBezTo>
                <a:cubicBezTo>
                  <a:pt x="3623" y="1554"/>
                  <a:pt x="3618" y="1545"/>
                  <a:pt x="3617" y="1536"/>
                </a:cubicBezTo>
                <a:cubicBezTo>
                  <a:pt x="3612" y="1503"/>
                  <a:pt x="3615" y="1468"/>
                  <a:pt x="3608" y="1435"/>
                </a:cubicBezTo>
                <a:cubicBezTo>
                  <a:pt x="3602" y="1405"/>
                  <a:pt x="3552" y="1369"/>
                  <a:pt x="3535" y="1344"/>
                </a:cubicBezTo>
                <a:cubicBezTo>
                  <a:pt x="3545" y="1302"/>
                  <a:pt x="3548" y="1284"/>
                  <a:pt x="3590" y="1271"/>
                </a:cubicBezTo>
                <a:cubicBezTo>
                  <a:pt x="3615" y="1245"/>
                  <a:pt x="3618" y="1223"/>
                  <a:pt x="3626" y="1188"/>
                </a:cubicBezTo>
                <a:cubicBezTo>
                  <a:pt x="3622" y="1123"/>
                  <a:pt x="3642" y="1013"/>
                  <a:pt x="3562" y="987"/>
                </a:cubicBezTo>
                <a:cubicBezTo>
                  <a:pt x="3525" y="990"/>
                  <a:pt x="3488" y="1001"/>
                  <a:pt x="3452" y="996"/>
                </a:cubicBezTo>
                <a:cubicBezTo>
                  <a:pt x="3441" y="994"/>
                  <a:pt x="3442" y="976"/>
                  <a:pt x="3434" y="969"/>
                </a:cubicBezTo>
                <a:cubicBezTo>
                  <a:pt x="3417" y="954"/>
                  <a:pt x="3379" y="932"/>
                  <a:pt x="3379" y="932"/>
                </a:cubicBezTo>
                <a:cubicBezTo>
                  <a:pt x="3353" y="893"/>
                  <a:pt x="3343" y="894"/>
                  <a:pt x="3297" y="905"/>
                </a:cubicBezTo>
                <a:cubicBezTo>
                  <a:pt x="3294" y="948"/>
                  <a:pt x="3304" y="993"/>
                  <a:pt x="3288" y="1033"/>
                </a:cubicBezTo>
                <a:cubicBezTo>
                  <a:pt x="3282" y="1047"/>
                  <a:pt x="3256" y="1034"/>
                  <a:pt x="3242" y="1042"/>
                </a:cubicBezTo>
                <a:cubicBezTo>
                  <a:pt x="3216" y="1057"/>
                  <a:pt x="3206" y="1124"/>
                  <a:pt x="3206" y="1124"/>
                </a:cubicBezTo>
                <a:cubicBezTo>
                  <a:pt x="3182" y="1119"/>
                  <a:pt x="3150" y="1119"/>
                  <a:pt x="3132" y="1097"/>
                </a:cubicBezTo>
                <a:cubicBezTo>
                  <a:pt x="3106" y="1065"/>
                  <a:pt x="3136" y="1061"/>
                  <a:pt x="3078" y="1042"/>
                </a:cubicBezTo>
                <a:cubicBezTo>
                  <a:pt x="3020" y="1053"/>
                  <a:pt x="3031" y="1059"/>
                  <a:pt x="2986" y="1088"/>
                </a:cubicBezTo>
                <a:cubicBezTo>
                  <a:pt x="2954" y="1136"/>
                  <a:pt x="2885" y="1136"/>
                  <a:pt x="2831" y="1143"/>
                </a:cubicBezTo>
                <a:cubicBezTo>
                  <a:pt x="2813" y="1149"/>
                  <a:pt x="2787" y="1145"/>
                  <a:pt x="2776" y="1161"/>
                </a:cubicBezTo>
                <a:cubicBezTo>
                  <a:pt x="2751" y="1199"/>
                  <a:pt x="2768" y="1185"/>
                  <a:pt x="2721" y="1198"/>
                </a:cubicBezTo>
                <a:cubicBezTo>
                  <a:pt x="2713" y="1196"/>
                  <a:pt x="2668" y="1184"/>
                  <a:pt x="2657" y="1179"/>
                </a:cubicBezTo>
                <a:cubicBezTo>
                  <a:pt x="2628" y="1164"/>
                  <a:pt x="2616" y="1145"/>
                  <a:pt x="2584" y="1134"/>
                </a:cubicBezTo>
                <a:cubicBezTo>
                  <a:pt x="2573" y="1138"/>
                  <a:pt x="2502" y="1162"/>
                  <a:pt x="2502" y="1152"/>
                </a:cubicBezTo>
                <a:cubicBezTo>
                  <a:pt x="2502" y="1133"/>
                  <a:pt x="2556" y="1134"/>
                  <a:pt x="2556" y="1134"/>
                </a:cubicBezTo>
                <a:cubicBezTo>
                  <a:pt x="2582" y="1060"/>
                  <a:pt x="2588" y="951"/>
                  <a:pt x="2520" y="905"/>
                </a:cubicBezTo>
                <a:cubicBezTo>
                  <a:pt x="2434" y="917"/>
                  <a:pt x="2456" y="904"/>
                  <a:pt x="2438" y="978"/>
                </a:cubicBezTo>
                <a:cubicBezTo>
                  <a:pt x="2401" y="943"/>
                  <a:pt x="2428" y="979"/>
                  <a:pt x="2428" y="932"/>
                </a:cubicBezTo>
                <a:cubicBezTo>
                  <a:pt x="2428" y="855"/>
                  <a:pt x="2430" y="867"/>
                  <a:pt x="2401" y="823"/>
                </a:cubicBezTo>
                <a:cubicBezTo>
                  <a:pt x="2412" y="745"/>
                  <a:pt x="2422" y="713"/>
                  <a:pt x="2364" y="658"/>
                </a:cubicBezTo>
                <a:cubicBezTo>
                  <a:pt x="2378" y="496"/>
                  <a:pt x="2352" y="534"/>
                  <a:pt x="2511" y="521"/>
                </a:cubicBezTo>
                <a:cubicBezTo>
                  <a:pt x="2575" y="479"/>
                  <a:pt x="2570" y="434"/>
                  <a:pt x="2593" y="366"/>
                </a:cubicBezTo>
                <a:cubicBezTo>
                  <a:pt x="2575" y="309"/>
                  <a:pt x="2596" y="252"/>
                  <a:pt x="2584" y="192"/>
                </a:cubicBezTo>
                <a:cubicBezTo>
                  <a:pt x="2575" y="52"/>
                  <a:pt x="2607" y="37"/>
                  <a:pt x="2492" y="0"/>
                </a:cubicBezTo>
                <a:cubicBezTo>
                  <a:pt x="2334" y="3"/>
                  <a:pt x="2175" y="3"/>
                  <a:pt x="2017" y="9"/>
                </a:cubicBezTo>
                <a:cubicBezTo>
                  <a:pt x="1985" y="10"/>
                  <a:pt x="1989" y="21"/>
                  <a:pt x="1980" y="46"/>
                </a:cubicBezTo>
                <a:cubicBezTo>
                  <a:pt x="1992" y="121"/>
                  <a:pt x="1982" y="187"/>
                  <a:pt x="1990" y="265"/>
                </a:cubicBezTo>
                <a:cubicBezTo>
                  <a:pt x="1972" y="466"/>
                  <a:pt x="2002" y="310"/>
                  <a:pt x="1935" y="411"/>
                </a:cubicBezTo>
                <a:cubicBezTo>
                  <a:pt x="1948" y="452"/>
                  <a:pt x="1966" y="443"/>
                  <a:pt x="1980" y="484"/>
                </a:cubicBezTo>
                <a:cubicBezTo>
                  <a:pt x="1994" y="732"/>
                  <a:pt x="1938" y="638"/>
                  <a:pt x="2072" y="686"/>
                </a:cubicBezTo>
                <a:cubicBezTo>
                  <a:pt x="2109" y="683"/>
                  <a:pt x="2147" y="686"/>
                  <a:pt x="2182" y="676"/>
                </a:cubicBezTo>
                <a:cubicBezTo>
                  <a:pt x="2220" y="665"/>
                  <a:pt x="2245" y="626"/>
                  <a:pt x="2282" y="612"/>
                </a:cubicBezTo>
                <a:cubicBezTo>
                  <a:pt x="2291" y="615"/>
                  <a:pt x="2304" y="614"/>
                  <a:pt x="2310" y="622"/>
                </a:cubicBezTo>
                <a:cubicBezTo>
                  <a:pt x="2321" y="637"/>
                  <a:pt x="2328" y="676"/>
                  <a:pt x="2328" y="676"/>
                </a:cubicBezTo>
                <a:cubicBezTo>
                  <a:pt x="2325" y="685"/>
                  <a:pt x="2327" y="698"/>
                  <a:pt x="2319" y="704"/>
                </a:cubicBezTo>
                <a:cubicBezTo>
                  <a:pt x="2298" y="719"/>
                  <a:pt x="2234" y="727"/>
                  <a:pt x="2209" y="731"/>
                </a:cubicBezTo>
                <a:cubicBezTo>
                  <a:pt x="2206" y="749"/>
                  <a:pt x="2208" y="769"/>
                  <a:pt x="2200" y="786"/>
                </a:cubicBezTo>
                <a:cubicBezTo>
                  <a:pt x="2195" y="796"/>
                  <a:pt x="2179" y="795"/>
                  <a:pt x="2172" y="804"/>
                </a:cubicBezTo>
                <a:cubicBezTo>
                  <a:pt x="2168" y="809"/>
                  <a:pt x="2154" y="866"/>
                  <a:pt x="2154" y="868"/>
                </a:cubicBezTo>
                <a:cubicBezTo>
                  <a:pt x="2150" y="945"/>
                  <a:pt x="2111" y="1070"/>
                  <a:pt x="2172" y="1134"/>
                </a:cubicBezTo>
                <a:cubicBezTo>
                  <a:pt x="2191" y="1185"/>
                  <a:pt x="2203" y="1205"/>
                  <a:pt x="2172" y="1280"/>
                </a:cubicBezTo>
                <a:cubicBezTo>
                  <a:pt x="2167" y="1292"/>
                  <a:pt x="2156" y="1259"/>
                  <a:pt x="2145" y="1252"/>
                </a:cubicBezTo>
                <a:cubicBezTo>
                  <a:pt x="2137" y="1247"/>
                  <a:pt x="2127" y="1246"/>
                  <a:pt x="2118" y="1243"/>
                </a:cubicBezTo>
                <a:cubicBezTo>
                  <a:pt x="2080" y="1252"/>
                  <a:pt x="2068" y="1277"/>
                  <a:pt x="2035" y="1280"/>
                </a:cubicBezTo>
                <a:cubicBezTo>
                  <a:pt x="1986" y="1285"/>
                  <a:pt x="1938" y="1286"/>
                  <a:pt x="1889" y="1289"/>
                </a:cubicBezTo>
                <a:cubicBezTo>
                  <a:pt x="1881" y="1313"/>
                  <a:pt x="1885" y="1341"/>
                  <a:pt x="1871" y="1362"/>
                </a:cubicBezTo>
                <a:cubicBezTo>
                  <a:pt x="1866" y="1369"/>
                  <a:pt x="1787" y="1384"/>
                  <a:pt x="1770" y="1390"/>
                </a:cubicBezTo>
                <a:cubicBezTo>
                  <a:pt x="1760" y="1420"/>
                  <a:pt x="1750" y="1494"/>
                  <a:pt x="1734" y="1518"/>
                </a:cubicBezTo>
                <a:cubicBezTo>
                  <a:pt x="1718" y="1541"/>
                  <a:pt x="1670" y="1542"/>
                  <a:pt x="1651" y="1545"/>
                </a:cubicBezTo>
                <a:cubicBezTo>
                  <a:pt x="1642" y="1551"/>
                  <a:pt x="1634" y="1558"/>
                  <a:pt x="1624" y="1563"/>
                </a:cubicBezTo>
                <a:cubicBezTo>
                  <a:pt x="1615" y="1567"/>
                  <a:pt x="1604" y="1567"/>
                  <a:pt x="1596" y="1572"/>
                </a:cubicBezTo>
                <a:cubicBezTo>
                  <a:pt x="1589" y="1577"/>
                  <a:pt x="1586" y="1587"/>
                  <a:pt x="1578" y="1591"/>
                </a:cubicBezTo>
                <a:cubicBezTo>
                  <a:pt x="1561" y="1600"/>
                  <a:pt x="1541" y="1603"/>
                  <a:pt x="1523" y="1609"/>
                </a:cubicBezTo>
                <a:cubicBezTo>
                  <a:pt x="1514" y="1612"/>
                  <a:pt x="1496" y="1618"/>
                  <a:pt x="1496" y="1618"/>
                </a:cubicBezTo>
                <a:cubicBezTo>
                  <a:pt x="1484" y="1654"/>
                  <a:pt x="1477" y="1661"/>
                  <a:pt x="1441" y="1673"/>
                </a:cubicBezTo>
                <a:cubicBezTo>
                  <a:pt x="1410" y="1720"/>
                  <a:pt x="1400" y="1759"/>
                  <a:pt x="1350" y="1792"/>
                </a:cubicBezTo>
                <a:cubicBezTo>
                  <a:pt x="1295" y="1786"/>
                  <a:pt x="1254" y="1782"/>
                  <a:pt x="1203" y="1764"/>
                </a:cubicBezTo>
                <a:cubicBezTo>
                  <a:pt x="1167" y="1767"/>
                  <a:pt x="1126" y="1757"/>
                  <a:pt x="1094" y="1774"/>
                </a:cubicBezTo>
                <a:cubicBezTo>
                  <a:pt x="1078" y="1783"/>
                  <a:pt x="1088" y="1810"/>
                  <a:pt x="1084" y="1828"/>
                </a:cubicBezTo>
                <a:cubicBezTo>
                  <a:pt x="1076" y="1864"/>
                  <a:pt x="1081" y="1854"/>
                  <a:pt x="1048" y="1865"/>
                </a:cubicBezTo>
                <a:cubicBezTo>
                  <a:pt x="1036" y="1862"/>
                  <a:pt x="1023" y="1860"/>
                  <a:pt x="1011" y="1856"/>
                </a:cubicBezTo>
                <a:cubicBezTo>
                  <a:pt x="992" y="1851"/>
                  <a:pt x="956" y="1838"/>
                  <a:pt x="956" y="1838"/>
                </a:cubicBezTo>
                <a:cubicBezTo>
                  <a:pt x="913" y="1841"/>
                  <a:pt x="871" y="1843"/>
                  <a:pt x="828" y="1847"/>
                </a:cubicBezTo>
                <a:cubicBezTo>
                  <a:pt x="813" y="1849"/>
                  <a:pt x="796" y="1848"/>
                  <a:pt x="783" y="1856"/>
                </a:cubicBezTo>
                <a:cubicBezTo>
                  <a:pt x="764" y="1868"/>
                  <a:pt x="778" y="1903"/>
                  <a:pt x="764" y="1920"/>
                </a:cubicBezTo>
                <a:cubicBezTo>
                  <a:pt x="758" y="1927"/>
                  <a:pt x="746" y="1926"/>
                  <a:pt x="737" y="1929"/>
                </a:cubicBezTo>
                <a:cubicBezTo>
                  <a:pt x="744" y="1965"/>
                  <a:pt x="756" y="2070"/>
                  <a:pt x="783" y="2084"/>
                </a:cubicBezTo>
                <a:cubicBezTo>
                  <a:pt x="789" y="2087"/>
                  <a:pt x="850" y="2101"/>
                  <a:pt x="856" y="2103"/>
                </a:cubicBezTo>
                <a:cubicBezTo>
                  <a:pt x="865" y="2109"/>
                  <a:pt x="877" y="2112"/>
                  <a:pt x="883" y="2121"/>
                </a:cubicBezTo>
                <a:cubicBezTo>
                  <a:pt x="883" y="2122"/>
                  <a:pt x="896" y="2181"/>
                  <a:pt x="902" y="2185"/>
                </a:cubicBezTo>
                <a:cubicBezTo>
                  <a:pt x="918" y="2196"/>
                  <a:pt x="956" y="2203"/>
                  <a:pt x="956" y="2203"/>
                </a:cubicBezTo>
                <a:cubicBezTo>
                  <a:pt x="1002" y="2249"/>
                  <a:pt x="945" y="2185"/>
                  <a:pt x="984" y="2286"/>
                </a:cubicBezTo>
                <a:cubicBezTo>
                  <a:pt x="992" y="2306"/>
                  <a:pt x="1020" y="2340"/>
                  <a:pt x="1020" y="2340"/>
                </a:cubicBezTo>
                <a:cubicBezTo>
                  <a:pt x="1017" y="2410"/>
                  <a:pt x="1016" y="2481"/>
                  <a:pt x="1011" y="2551"/>
                </a:cubicBezTo>
                <a:cubicBezTo>
                  <a:pt x="1010" y="2566"/>
                  <a:pt x="1010" y="2583"/>
                  <a:pt x="1002" y="2596"/>
                </a:cubicBezTo>
                <a:cubicBezTo>
                  <a:pt x="986" y="2620"/>
                  <a:pt x="920" y="2624"/>
                  <a:pt x="920" y="2624"/>
                </a:cubicBezTo>
                <a:cubicBezTo>
                  <a:pt x="902" y="2621"/>
                  <a:pt x="882" y="2622"/>
                  <a:pt x="865" y="2615"/>
                </a:cubicBezTo>
                <a:cubicBezTo>
                  <a:pt x="857" y="2612"/>
                  <a:pt x="854" y="2601"/>
                  <a:pt x="847" y="2596"/>
                </a:cubicBezTo>
                <a:cubicBezTo>
                  <a:pt x="839" y="2591"/>
                  <a:pt x="828" y="2590"/>
                  <a:pt x="819" y="2587"/>
                </a:cubicBezTo>
                <a:cubicBezTo>
                  <a:pt x="805" y="2578"/>
                  <a:pt x="752" y="2546"/>
                  <a:pt x="737" y="2542"/>
                </a:cubicBezTo>
                <a:cubicBezTo>
                  <a:pt x="698" y="2532"/>
                  <a:pt x="618" y="2523"/>
                  <a:pt x="618" y="2523"/>
                </a:cubicBezTo>
                <a:cubicBezTo>
                  <a:pt x="590" y="2514"/>
                  <a:pt x="568" y="2497"/>
                  <a:pt x="545" y="2478"/>
                </a:cubicBezTo>
                <a:cubicBezTo>
                  <a:pt x="543" y="2476"/>
                  <a:pt x="512" y="2442"/>
                  <a:pt x="508" y="2441"/>
                </a:cubicBezTo>
                <a:cubicBezTo>
                  <a:pt x="451" y="2433"/>
                  <a:pt x="393" y="2435"/>
                  <a:pt x="335" y="2432"/>
                </a:cubicBezTo>
                <a:cubicBezTo>
                  <a:pt x="218" y="2442"/>
                  <a:pt x="209" y="2408"/>
                  <a:pt x="234" y="2459"/>
                </a:cubicBezTo>
                <a:close/>
              </a:path>
            </a:pathLst>
          </a:custGeom>
          <a:solidFill>
            <a:srgbClr val="FFFF00"/>
          </a:solidFill>
          <a:ln w="9525">
            <a:solidFill>
              <a:schemeClr val="tx1"/>
            </a:solidFill>
            <a:round/>
            <a:headEnd/>
            <a:tailEnd/>
          </a:ln>
        </p:spPr>
        <p:txBody>
          <a:bodyPr/>
          <a:lstStyle/>
          <a:p>
            <a:endParaRPr lang="zh-CN" altLang="en-US">
              <a:ea typeface="微软雅黑" pitchFamily="34" charset="-122"/>
            </a:endParaRPr>
          </a:p>
        </p:txBody>
      </p:sp>
      <p:sp>
        <p:nvSpPr>
          <p:cNvPr id="33807" name="Freeform 44"/>
          <p:cNvSpPr>
            <a:spLocks noChangeArrowheads="1"/>
          </p:cNvSpPr>
          <p:nvPr/>
        </p:nvSpPr>
        <p:spPr bwMode="auto">
          <a:xfrm>
            <a:off x="3733800" y="6248400"/>
            <a:ext cx="1588" cy="152400"/>
          </a:xfrm>
          <a:custGeom>
            <a:avLst/>
            <a:gdLst>
              <a:gd name="T0" fmla="*/ 0 w 1"/>
              <a:gd name="T1" fmla="*/ 96 h 96"/>
              <a:gd name="T2" fmla="*/ 0 w 1"/>
              <a:gd name="T3" fmla="*/ 0 h 96"/>
              <a:gd name="T4" fmla="*/ 0 w 1"/>
              <a:gd name="T5" fmla="*/ 96 h 96"/>
              <a:gd name="T6" fmla="*/ 0 60000 65536"/>
              <a:gd name="T7" fmla="*/ 0 60000 65536"/>
              <a:gd name="T8" fmla="*/ 0 60000 65536"/>
              <a:gd name="T9" fmla="*/ 0 w 1"/>
              <a:gd name="T10" fmla="*/ 0 h 96"/>
              <a:gd name="T11" fmla="*/ 1 w 1"/>
              <a:gd name="T12" fmla="*/ 96 h 96"/>
            </a:gdLst>
            <a:ahLst/>
            <a:cxnLst>
              <a:cxn ang="T6">
                <a:pos x="T0" y="T1"/>
              </a:cxn>
              <a:cxn ang="T7">
                <a:pos x="T2" y="T3"/>
              </a:cxn>
              <a:cxn ang="T8">
                <a:pos x="T4" y="T5"/>
              </a:cxn>
            </a:cxnLst>
            <a:rect l="T9" t="T10" r="T11" b="T12"/>
            <a:pathLst>
              <a:path w="1" h="96">
                <a:moveTo>
                  <a:pt x="0" y="96"/>
                </a:moveTo>
                <a:lnTo>
                  <a:pt x="0" y="0"/>
                </a:lnTo>
                <a:lnTo>
                  <a:pt x="0" y="96"/>
                </a:lnTo>
                <a:close/>
              </a:path>
            </a:pathLst>
          </a:custGeom>
          <a:solidFill>
            <a:schemeClr val="accent1"/>
          </a:solidFill>
          <a:ln w="9525">
            <a:solidFill>
              <a:schemeClr val="tx1"/>
            </a:solidFill>
            <a:round/>
            <a:headEnd/>
            <a:tailEnd/>
          </a:ln>
        </p:spPr>
        <p:txBody>
          <a:bodyPr/>
          <a:lstStyle/>
          <a:p>
            <a:endParaRPr lang="zh-CN" altLang="en-US">
              <a:ea typeface="微软雅黑" pitchFamily="34" charset="-122"/>
            </a:endParaRPr>
          </a:p>
        </p:txBody>
      </p:sp>
      <p:sp>
        <p:nvSpPr>
          <p:cNvPr id="5" name="矩形 4"/>
          <p:cNvSpPr/>
          <p:nvPr/>
        </p:nvSpPr>
        <p:spPr>
          <a:xfrm>
            <a:off x="1735138" y="3176588"/>
            <a:ext cx="8358187" cy="119856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fontAlgn="auto">
              <a:spcBef>
                <a:spcPts val="0"/>
              </a:spcBef>
              <a:spcAft>
                <a:spcPts val="0"/>
              </a:spcAft>
              <a:defRPr/>
            </a:pPr>
            <a:r>
              <a:rPr lang="zh-CN" altLang="en-US" dirty="0">
                <a:latin typeface="迷你简超粗圆" pitchFamily="2" charset="-122"/>
                <a:ea typeface="迷你简超粗圆"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到</a:t>
            </a:r>
            <a:r>
              <a:rPr lang="en-US" sz="2400" b="1" dirty="0">
                <a:latin typeface="宋体" panose="02010600030101010101" pitchFamily="2" charset="-122"/>
                <a:ea typeface="宋体" panose="02010600030101010101" pitchFamily="2" charset="-122"/>
                <a:cs typeface="宋体" panose="02010600030101010101" pitchFamily="2" charset="-122"/>
              </a:rPr>
              <a:t>1810</a:t>
            </a:r>
            <a:r>
              <a:rPr lang="zh-CN" altLang="en-US" sz="2400" b="1" dirty="0">
                <a:latin typeface="宋体" panose="02010600030101010101" pitchFamily="2" charset="-122"/>
                <a:ea typeface="宋体" panose="02010600030101010101" pitchFamily="2" charset="-122"/>
                <a:cs typeface="宋体" panose="02010600030101010101" pitchFamily="2" charset="-122"/>
              </a:rPr>
              <a:t>年左右，欧洲大陆上已没有堪称法国敌手的国家，法兰西第一帝国控制了东至</a:t>
            </a:r>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rPr>
              <a:t>波兰</a:t>
            </a:r>
            <a:r>
              <a:rPr lang="zh-CN" altLang="en-US" sz="2400" b="1" dirty="0">
                <a:latin typeface="宋体" panose="02010600030101010101" pitchFamily="2" charset="-122"/>
                <a:ea typeface="宋体" panose="02010600030101010101" pitchFamily="2" charset="-122"/>
                <a:cs typeface="宋体" panose="02010600030101010101" pitchFamily="2" charset="-122"/>
              </a:rPr>
              <a:t>，西到</a:t>
            </a:r>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rPr>
              <a:t>西班牙</a:t>
            </a:r>
            <a:r>
              <a:rPr lang="zh-CN" altLang="en-US" sz="2400" b="1" dirty="0">
                <a:latin typeface="宋体" panose="02010600030101010101" pitchFamily="2" charset="-122"/>
                <a:ea typeface="宋体" panose="02010600030101010101" pitchFamily="2" charset="-122"/>
                <a:cs typeface="宋体" panose="02010600030101010101" pitchFamily="2" charset="-122"/>
              </a:rPr>
              <a:t>，北起</a:t>
            </a:r>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rPr>
              <a:t>荷兰</a:t>
            </a:r>
            <a:r>
              <a:rPr lang="zh-CN" altLang="en-US" sz="2400" b="1" dirty="0">
                <a:latin typeface="宋体" panose="02010600030101010101" pitchFamily="2" charset="-122"/>
                <a:ea typeface="宋体" panose="02010600030101010101" pitchFamily="2" charset="-122"/>
                <a:cs typeface="宋体" panose="02010600030101010101" pitchFamily="2" charset="-122"/>
              </a:rPr>
              <a:t>，南到</a:t>
            </a:r>
            <a:r>
              <a:rPr lang="zh-CN" altLang="en-US" sz="2400" b="1" dirty="0">
                <a:solidFill>
                  <a:srgbClr val="C00000"/>
                </a:solidFill>
                <a:latin typeface="宋体" panose="02010600030101010101" pitchFamily="2" charset="-122"/>
                <a:ea typeface="宋体" panose="02010600030101010101" pitchFamily="2" charset="-122"/>
                <a:cs typeface="宋体" panose="02010600030101010101" pitchFamily="2" charset="-122"/>
              </a:rPr>
              <a:t>意大利</a:t>
            </a:r>
            <a:r>
              <a:rPr lang="zh-CN" altLang="en-US" sz="2400" b="1" dirty="0">
                <a:latin typeface="宋体" panose="02010600030101010101" pitchFamily="2" charset="-122"/>
                <a:ea typeface="宋体" panose="02010600030101010101" pitchFamily="2" charset="-122"/>
                <a:cs typeface="宋体" panose="02010600030101010101" pitchFamily="2" charset="-122"/>
              </a:rPr>
              <a:t>的广大领土，帝国盛极一时。</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dissolve">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ou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ou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32"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ou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edge">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wheel(1)">
                                      <p:cBhvr>
                                        <p:cTn id="4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5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8" name="Picture 12" descr="1437774181038271253"/>
          <p:cNvPicPr>
            <a:picLocks noChangeAspect="1" noChangeArrowheads="1"/>
          </p:cNvPicPr>
          <p:nvPr/>
        </p:nvPicPr>
        <p:blipFill>
          <a:blip r:embed="rId2" cstate="print"/>
          <a:srcRect/>
          <a:stretch>
            <a:fillRect/>
          </a:stretch>
        </p:blipFill>
        <p:spPr bwMode="auto">
          <a:xfrm>
            <a:off x="53340" y="3747770"/>
            <a:ext cx="3171190" cy="2679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818" name="Picture 3" descr="1812年拿破仑兵败俄国"/>
          <p:cNvPicPr>
            <a:picLocks noChangeAspect="1"/>
          </p:cNvPicPr>
          <p:nvPr/>
        </p:nvPicPr>
        <p:blipFill>
          <a:blip r:embed="rId3"/>
          <a:srcRect/>
          <a:stretch>
            <a:fillRect/>
          </a:stretch>
        </p:blipFill>
        <p:spPr bwMode="auto">
          <a:xfrm>
            <a:off x="174625" y="1588"/>
            <a:ext cx="3049588" cy="2855912"/>
          </a:xfrm>
          <a:prstGeom prst="rect">
            <a:avLst/>
          </a:prstGeom>
          <a:noFill/>
          <a:ln w="9525">
            <a:noFill/>
            <a:miter lim="800000"/>
            <a:headEnd/>
            <a:tailEnd/>
          </a:ln>
        </p:spPr>
      </p:pic>
      <p:sp>
        <p:nvSpPr>
          <p:cNvPr id="34819" name="Text Box 4"/>
          <p:cNvSpPr txBox="1">
            <a:spLocks noChangeArrowheads="1"/>
          </p:cNvSpPr>
          <p:nvPr/>
        </p:nvSpPr>
        <p:spPr bwMode="auto">
          <a:xfrm>
            <a:off x="123825" y="2890838"/>
            <a:ext cx="3014663" cy="830262"/>
          </a:xfrm>
          <a:prstGeom prst="rect">
            <a:avLst/>
          </a:prstGeom>
          <a:noFill/>
          <a:ln w="9525">
            <a:noFill/>
            <a:miter lim="800000"/>
            <a:headEnd/>
            <a:tailEnd/>
          </a:ln>
        </p:spPr>
        <p:txBody>
          <a:bodyPr>
            <a:spAutoFit/>
          </a:bodyPr>
          <a:lstStyle/>
          <a:p>
            <a:pPr>
              <a:spcBef>
                <a:spcPct val="50000"/>
              </a:spcBef>
              <a:buFont typeface="Arial" charset="0"/>
              <a:buNone/>
            </a:pPr>
            <a:r>
              <a:rPr lang="zh-CN" sz="2400" b="1" noProof="1">
                <a:latin typeface="楷体" pitchFamily="49" charset="-122"/>
                <a:ea typeface="楷体" pitchFamily="49" charset="-122"/>
              </a:rPr>
              <a:t>1812</a:t>
            </a:r>
            <a:r>
              <a:rPr lang="zh-CN" altLang="en-US" sz="2400" b="1" noProof="1">
                <a:latin typeface="楷体" pitchFamily="49" charset="-122"/>
                <a:ea typeface="楷体" pitchFamily="49" charset="-122"/>
              </a:rPr>
              <a:t>年，远征俄罗斯失利，元气大伤。</a:t>
            </a:r>
          </a:p>
        </p:txBody>
      </p:sp>
      <p:sp>
        <p:nvSpPr>
          <p:cNvPr id="55305" name="Rectangle 9"/>
          <p:cNvSpPr>
            <a:spLocks noChangeArrowheads="1"/>
          </p:cNvSpPr>
          <p:nvPr/>
        </p:nvSpPr>
        <p:spPr bwMode="auto">
          <a:xfrm>
            <a:off x="53975" y="6037263"/>
            <a:ext cx="3527425" cy="830262"/>
          </a:xfrm>
          <a:prstGeom prst="rect">
            <a:avLst/>
          </a:prstGeom>
          <a:solidFill>
            <a:schemeClr val="bg1"/>
          </a:solidFill>
          <a:ln w="57150" algn="ctr">
            <a:noFill/>
            <a:miter lim="800000"/>
          </a:ln>
          <a:effectLst/>
        </p:spPr>
        <p:txBody>
          <a:bodyPr anchor="ctr">
            <a:spAutoFit/>
          </a:bodyPr>
          <a:lstStyle/>
          <a:p>
            <a:pPr fontAlgn="auto">
              <a:spcAft>
                <a:spcPts val="0"/>
              </a:spcAft>
              <a:defRPr/>
            </a:pPr>
            <a:r>
              <a:rPr lang="en-US" altLang="zh-CN" sz="2400" b="1" dirty="0">
                <a:latin typeface="楷体" panose="02010609060101010101" charset="-122"/>
                <a:ea typeface="楷体" panose="02010609060101010101" charset="-122"/>
                <a:cs typeface="楷体" panose="02010609060101010101" charset="-122"/>
              </a:rPr>
              <a:t>1814</a:t>
            </a:r>
            <a:r>
              <a:rPr lang="zh-CN" altLang="en-US" sz="2400" b="1" dirty="0">
                <a:latin typeface="楷体" panose="02010609060101010101" charset="-122"/>
                <a:ea typeface="楷体" panose="02010609060101010101" charset="-122"/>
                <a:cs typeface="楷体" panose="02010609060101010101" charset="-122"/>
              </a:rPr>
              <a:t>拿破仑在巴黎枫丹白露宫签署退位诏书</a:t>
            </a:r>
            <a:r>
              <a:rPr lang="zh-CN" altLang="en-US" sz="2400" b="1" dirty="0">
                <a:effectLst>
                  <a:outerShdw blurRad="38100" dist="38100" dir="2700000" algn="tl">
                    <a:srgbClr val="C0C0C0"/>
                  </a:outerShdw>
                </a:effectLst>
                <a:latin typeface="楷体" panose="02010609060101010101" charset="-122"/>
                <a:ea typeface="楷体" panose="02010609060101010101" charset="-122"/>
                <a:cs typeface="楷体" panose="02010609060101010101" charset="-122"/>
              </a:rPr>
              <a:t> </a:t>
            </a:r>
          </a:p>
        </p:txBody>
      </p:sp>
      <p:sp>
        <p:nvSpPr>
          <p:cNvPr id="34821" name="矩形 12"/>
          <p:cNvSpPr>
            <a:spLocks noChangeArrowheads="1"/>
          </p:cNvSpPr>
          <p:nvPr/>
        </p:nvSpPr>
        <p:spPr bwMode="auto">
          <a:xfrm>
            <a:off x="3854450" y="5464175"/>
            <a:ext cx="3470275" cy="1198563"/>
          </a:xfrm>
          <a:prstGeom prst="rect">
            <a:avLst/>
          </a:prstGeom>
          <a:noFill/>
          <a:ln w="9525">
            <a:noFill/>
            <a:miter lim="800000"/>
            <a:headEnd/>
            <a:tailEnd/>
          </a:ln>
        </p:spPr>
        <p:txBody>
          <a:bodyPr>
            <a:spAutoFit/>
          </a:bodyPr>
          <a:lstStyle/>
          <a:p>
            <a:endParaRPr lang="zh-CN" altLang="en-US" sz="2400" b="1">
              <a:latin typeface="楷体" pitchFamily="49" charset="-122"/>
              <a:ea typeface="楷体" pitchFamily="49" charset="-122"/>
            </a:endParaRPr>
          </a:p>
          <a:p>
            <a:r>
              <a:rPr lang="en-US" altLang="zh-CN" sz="2400" b="1">
                <a:latin typeface="楷体" pitchFamily="49" charset="-122"/>
                <a:ea typeface="楷体" pitchFamily="49" charset="-122"/>
              </a:rPr>
              <a:t>1815</a:t>
            </a:r>
            <a:r>
              <a:rPr lang="zh-CN" altLang="en-US" sz="2400" b="1">
                <a:latin typeface="楷体" pitchFamily="49" charset="-122"/>
                <a:ea typeface="楷体" pitchFamily="49" charset="-122"/>
              </a:rPr>
              <a:t>，兵败滑铁卢</a:t>
            </a:r>
          </a:p>
          <a:p>
            <a:r>
              <a:rPr lang="zh-CN" altLang="en-US" sz="2400" b="1">
                <a:latin typeface="楷体" pitchFamily="49" charset="-122"/>
                <a:ea typeface="楷体" pitchFamily="49" charset="-122"/>
              </a:rPr>
              <a:t>法兰西第一帝国覆灭</a:t>
            </a:r>
          </a:p>
        </p:txBody>
      </p:sp>
      <p:pic>
        <p:nvPicPr>
          <p:cNvPr id="12" name="图片 11" descr="1b4c510fd9f9d72abcca5506d72a2834349bbb7b.jpg"/>
          <p:cNvPicPr>
            <a:picLocks noChangeAspect="1"/>
          </p:cNvPicPr>
          <p:nvPr/>
        </p:nvPicPr>
        <p:blipFill>
          <a:blip r:embed="rId4"/>
          <a:srcRect b="13996"/>
          <a:stretch>
            <a:fillRect/>
          </a:stretch>
        </p:blipFill>
        <p:spPr>
          <a:xfrm>
            <a:off x="3703955" y="77470"/>
            <a:ext cx="3620770" cy="19392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823" name="Picture 3" descr="滑铁卢战役"/>
          <p:cNvPicPr>
            <a:picLocks noChangeAspect="1"/>
          </p:cNvPicPr>
          <p:nvPr/>
        </p:nvPicPr>
        <p:blipFill>
          <a:blip r:embed="rId5"/>
          <a:srcRect l="2777"/>
          <a:stretch>
            <a:fillRect/>
          </a:stretch>
        </p:blipFill>
        <p:spPr bwMode="auto">
          <a:xfrm>
            <a:off x="3854450" y="2846388"/>
            <a:ext cx="3357563" cy="2733675"/>
          </a:xfrm>
          <a:prstGeom prst="rect">
            <a:avLst/>
          </a:prstGeom>
          <a:noFill/>
          <a:ln w="9525">
            <a:noFill/>
            <a:miter lim="800000"/>
            <a:headEnd/>
            <a:tailEnd/>
          </a:ln>
        </p:spPr>
      </p:pic>
      <p:sp>
        <p:nvSpPr>
          <p:cNvPr id="34824" name="文本框 3"/>
          <p:cNvSpPr txBox="1">
            <a:spLocks noChangeArrowheads="1"/>
          </p:cNvSpPr>
          <p:nvPr/>
        </p:nvSpPr>
        <p:spPr bwMode="auto">
          <a:xfrm>
            <a:off x="3854450" y="2016125"/>
            <a:ext cx="3582988" cy="830263"/>
          </a:xfrm>
          <a:prstGeom prst="rect">
            <a:avLst/>
          </a:prstGeom>
          <a:solidFill>
            <a:schemeClr val="bg1"/>
          </a:solidFill>
          <a:ln w="9525">
            <a:noFill/>
            <a:miter lim="800000"/>
            <a:headEnd/>
            <a:tailEnd/>
          </a:ln>
        </p:spPr>
        <p:txBody>
          <a:bodyPr>
            <a:spAutoFit/>
          </a:bodyPr>
          <a:lstStyle/>
          <a:p>
            <a:r>
              <a:rPr lang="en-US" altLang="zh-CN" sz="2400" b="1">
                <a:latin typeface="楷体" pitchFamily="49" charset="-122"/>
                <a:ea typeface="楷体" pitchFamily="49" charset="-122"/>
                <a:sym typeface="+mn-ea"/>
              </a:rPr>
              <a:t>1815</a:t>
            </a:r>
            <a:r>
              <a:rPr lang="zh-CN" altLang="en-US" sz="2400" b="1">
                <a:latin typeface="楷体" pitchFamily="49" charset="-122"/>
                <a:ea typeface="楷体" pitchFamily="49" charset="-122"/>
                <a:sym typeface="+mn-ea"/>
              </a:rPr>
              <a:t>，拿破仑重登王位，建立“百日王朝”</a:t>
            </a:r>
            <a:endParaRPr lang="zh-CN" altLang="en-US" sz="2400">
              <a:ea typeface="微软雅黑" pitchFamily="34" charset="-122"/>
            </a:endParaRPr>
          </a:p>
        </p:txBody>
      </p:sp>
      <p:sp>
        <p:nvSpPr>
          <p:cNvPr id="34825" name="文本框 4"/>
          <p:cNvSpPr txBox="1">
            <a:spLocks noChangeArrowheads="1"/>
          </p:cNvSpPr>
          <p:nvPr/>
        </p:nvSpPr>
        <p:spPr bwMode="auto">
          <a:xfrm>
            <a:off x="7916863" y="4724400"/>
            <a:ext cx="3775075" cy="1938338"/>
          </a:xfrm>
          <a:prstGeom prst="rect">
            <a:avLst/>
          </a:prstGeom>
          <a:noFill/>
          <a:ln w="9525">
            <a:noFill/>
            <a:miter lim="800000"/>
            <a:headEnd/>
            <a:tailEnd/>
          </a:ln>
        </p:spPr>
        <p:txBody>
          <a:bodyPr>
            <a:spAutoFit/>
          </a:bodyPr>
          <a:lstStyle/>
          <a:p>
            <a:r>
              <a:rPr lang="en-US" altLang="zh-CN" sz="2400" b="1">
                <a:latin typeface="楷体" pitchFamily="49" charset="-122"/>
                <a:ea typeface="楷体" pitchFamily="49" charset="-122"/>
                <a:sym typeface="+mn-ea"/>
              </a:rPr>
              <a:t>1815</a:t>
            </a:r>
            <a:r>
              <a:rPr lang="zh-CN" altLang="en-US" sz="2400" b="1">
                <a:latin typeface="楷体" pitchFamily="49" charset="-122"/>
                <a:ea typeface="楷体" pitchFamily="49" charset="-122"/>
                <a:sym typeface="+mn-ea"/>
              </a:rPr>
              <a:t>年</a:t>
            </a:r>
            <a:r>
              <a:rPr lang="en-US" altLang="zh-CN" sz="2400" b="1">
                <a:latin typeface="楷体" pitchFamily="49" charset="-122"/>
                <a:ea typeface="楷体" pitchFamily="49" charset="-122"/>
                <a:sym typeface="+mn-ea"/>
              </a:rPr>
              <a:t>10</a:t>
            </a:r>
            <a:r>
              <a:rPr lang="zh-CN" altLang="en-US" sz="2400" b="1">
                <a:latin typeface="楷体" pitchFamily="49" charset="-122"/>
                <a:ea typeface="楷体" pitchFamily="49" charset="-122"/>
                <a:sym typeface="+mn-ea"/>
              </a:rPr>
              <a:t>月，这位末路英雄拿破仑和他追随者被流放到圣赫勒拿岛。</a:t>
            </a:r>
          </a:p>
          <a:p>
            <a:r>
              <a:rPr lang="en-US" altLang="zh-CN" sz="2400" b="1">
                <a:latin typeface="楷体" pitchFamily="49" charset="-122"/>
                <a:ea typeface="楷体" pitchFamily="49" charset="-122"/>
                <a:sym typeface="+mn-ea"/>
              </a:rPr>
              <a:t>1821</a:t>
            </a:r>
            <a:r>
              <a:rPr lang="zh-CN" altLang="en-US" sz="2400" b="1">
                <a:latin typeface="楷体" pitchFamily="49" charset="-122"/>
                <a:ea typeface="楷体" pitchFamily="49" charset="-122"/>
                <a:sym typeface="+mn-ea"/>
              </a:rPr>
              <a:t>年</a:t>
            </a:r>
            <a:r>
              <a:rPr lang="en-US" altLang="zh-CN" sz="2400" b="1">
                <a:latin typeface="楷体" pitchFamily="49" charset="-122"/>
                <a:ea typeface="楷体" pitchFamily="49" charset="-122"/>
                <a:sym typeface="+mn-ea"/>
              </a:rPr>
              <a:t>5</a:t>
            </a:r>
            <a:r>
              <a:rPr lang="zh-CN" altLang="en-US" sz="2400" b="1">
                <a:latin typeface="楷体" pitchFamily="49" charset="-122"/>
                <a:ea typeface="楷体" pitchFamily="49" charset="-122"/>
                <a:sym typeface="+mn-ea"/>
              </a:rPr>
              <a:t>月</a:t>
            </a:r>
            <a:r>
              <a:rPr lang="en-US" altLang="zh-CN" sz="2400" b="1">
                <a:latin typeface="楷体" pitchFamily="49" charset="-122"/>
                <a:ea typeface="楷体" pitchFamily="49" charset="-122"/>
                <a:sym typeface="+mn-ea"/>
              </a:rPr>
              <a:t>5</a:t>
            </a:r>
            <a:r>
              <a:rPr lang="zh-CN" altLang="en-US" sz="2400" b="1">
                <a:latin typeface="楷体" pitchFamily="49" charset="-122"/>
                <a:ea typeface="楷体" pitchFamily="49" charset="-122"/>
                <a:sym typeface="+mn-ea"/>
              </a:rPr>
              <a:t>日病死于该岛，享年</a:t>
            </a:r>
            <a:r>
              <a:rPr lang="en-US" altLang="zh-CN" sz="2400" b="1">
                <a:latin typeface="楷体" pitchFamily="49" charset="-122"/>
                <a:ea typeface="楷体" pitchFamily="49" charset="-122"/>
                <a:sym typeface="+mn-ea"/>
              </a:rPr>
              <a:t>51</a:t>
            </a:r>
            <a:r>
              <a:rPr lang="zh-CN" altLang="en-US" sz="2400" b="1">
                <a:latin typeface="楷体" pitchFamily="49" charset="-122"/>
                <a:ea typeface="楷体" pitchFamily="49" charset="-122"/>
                <a:sym typeface="+mn-ea"/>
              </a:rPr>
              <a:t>岁。</a:t>
            </a:r>
            <a:endParaRPr lang="zh-CN" altLang="en-US" sz="2400">
              <a:latin typeface="楷体" pitchFamily="49" charset="-122"/>
              <a:ea typeface="楷体" pitchFamily="49" charset="-122"/>
            </a:endParaRPr>
          </a:p>
        </p:txBody>
      </p:sp>
      <p:pic>
        <p:nvPicPr>
          <p:cNvPr id="6" name="Picture 5" descr="圣赫勒拿岛（拿破仑长眠岛）"/>
          <p:cNvPicPr>
            <a:picLocks noChangeAspect="1" noChangeArrowheads="1"/>
          </p:cNvPicPr>
          <p:nvPr/>
        </p:nvPicPr>
        <p:blipFill>
          <a:blip r:embed="rId6"/>
          <a:srcRect/>
          <a:stretch>
            <a:fillRect/>
          </a:stretch>
        </p:blipFill>
        <p:spPr bwMode="auto">
          <a:xfrm>
            <a:off x="7762875" y="207963"/>
            <a:ext cx="2571750" cy="2117725"/>
          </a:xfrm>
          <a:prstGeom prst="rect">
            <a:avLst/>
          </a:prstGeom>
          <a:ln>
            <a:noFill/>
          </a:ln>
          <a:effectLst>
            <a:outerShdw blurRad="292100" dist="139700" dir="2700000" algn="tl" rotWithShape="0">
              <a:srgbClr val="333333">
                <a:alpha val="65000"/>
              </a:srgbClr>
            </a:outerShdw>
          </a:effectLst>
        </p:spPr>
      </p:pic>
      <p:pic>
        <p:nvPicPr>
          <p:cNvPr id="7" name="Picture 23" descr="1437774181038271262"/>
          <p:cNvPicPr>
            <a:picLocks noChangeAspect="1" noChangeArrowheads="1"/>
          </p:cNvPicPr>
          <p:nvPr/>
        </p:nvPicPr>
        <p:blipFill>
          <a:blip r:embed="rId7"/>
          <a:srcRect/>
          <a:stretch>
            <a:fillRect/>
          </a:stretch>
        </p:blipFill>
        <p:spPr bwMode="auto">
          <a:xfrm>
            <a:off x="8605838" y="2516188"/>
            <a:ext cx="2941637" cy="21431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3"/>
          <p:cNvSpPr txBox="1">
            <a:spLocks noChangeArrowheads="1"/>
          </p:cNvSpPr>
          <p:nvPr/>
        </p:nvSpPr>
        <p:spPr bwMode="auto">
          <a:xfrm>
            <a:off x="6848475" y="1250950"/>
            <a:ext cx="5003800" cy="1470025"/>
          </a:xfrm>
          <a:prstGeom prst="rect">
            <a:avLst/>
          </a:prstGeom>
          <a:noFill/>
          <a:ln w="9525">
            <a:noFill/>
            <a:miter lim="800000"/>
            <a:headEnd/>
            <a:tailEnd/>
          </a:ln>
        </p:spPr>
        <p:txBody>
          <a:bodyPr>
            <a:spAutoFit/>
          </a:bodyPr>
          <a:lstStyle/>
          <a:p>
            <a:pPr>
              <a:spcBef>
                <a:spcPct val="20000"/>
              </a:spcBef>
            </a:pPr>
            <a:r>
              <a:rPr lang="zh-CN" altLang="en-US" sz="2800" b="1">
                <a:latin typeface="黑体" pitchFamily="49" charset="-122"/>
                <a:ea typeface="黑体" pitchFamily="49" charset="-122"/>
              </a:rPr>
              <a:t>①积极影响：打击了欧洲封建势力。</a:t>
            </a:r>
          </a:p>
          <a:p>
            <a:pPr>
              <a:spcBef>
                <a:spcPct val="20000"/>
              </a:spcBef>
            </a:pPr>
            <a:endParaRPr lang="zh-CN" altLang="en-US" sz="2800" b="1">
              <a:latin typeface="黑体" pitchFamily="49" charset="-122"/>
              <a:ea typeface="黑体" pitchFamily="49" charset="-122"/>
            </a:endParaRPr>
          </a:p>
        </p:txBody>
      </p:sp>
      <p:sp>
        <p:nvSpPr>
          <p:cNvPr id="35842" name="WordArt 4"/>
          <p:cNvSpPr>
            <a:spLocks noChangeArrowheads="1" noChangeShapeType="1" noTextEdit="1"/>
          </p:cNvSpPr>
          <p:nvPr/>
        </p:nvSpPr>
        <p:spPr bwMode="auto">
          <a:xfrm>
            <a:off x="7716838" y="323850"/>
            <a:ext cx="3722687" cy="433388"/>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ea typeface="迷你简超粗圆"/>
              </a:rPr>
              <a:t>评价拿破仑对外战争？</a:t>
            </a:r>
          </a:p>
        </p:txBody>
      </p:sp>
      <p:sp>
        <p:nvSpPr>
          <p:cNvPr id="21520" name="Rectangle 16"/>
          <p:cNvSpPr>
            <a:spLocks noChangeArrowheads="1"/>
          </p:cNvSpPr>
          <p:nvPr/>
        </p:nvSpPr>
        <p:spPr bwMode="auto">
          <a:xfrm>
            <a:off x="6848475" y="2360613"/>
            <a:ext cx="4905375" cy="1382712"/>
          </a:xfrm>
          <a:prstGeom prst="rect">
            <a:avLst/>
          </a:prstGeom>
          <a:noFill/>
          <a:ln w="57150" algn="ctr">
            <a:noFill/>
            <a:miter lim="800000"/>
            <a:headEnd/>
            <a:tailEnd/>
          </a:ln>
        </p:spPr>
        <p:txBody>
          <a:bodyPr>
            <a:spAutoFit/>
          </a:bodyPr>
          <a:lstStyle/>
          <a:p>
            <a:r>
              <a:rPr lang="zh-CN" altLang="en-US" sz="2800" b="1">
                <a:latin typeface="宋体" charset="-122"/>
              </a:rPr>
              <a:t>②消极影响：损害了被侵略国家人民的利益，激起当地人民的反抗。</a:t>
            </a:r>
          </a:p>
        </p:txBody>
      </p:sp>
      <p:sp>
        <p:nvSpPr>
          <p:cNvPr id="35844" name="Text Box 3"/>
          <p:cNvSpPr txBox="1">
            <a:spLocks noChangeArrowheads="1"/>
          </p:cNvSpPr>
          <p:nvPr/>
        </p:nvSpPr>
        <p:spPr bwMode="auto">
          <a:xfrm>
            <a:off x="114300" y="136525"/>
            <a:ext cx="6183313" cy="3476625"/>
          </a:xfrm>
          <a:prstGeom prst="rect">
            <a:avLst/>
          </a:prstGeom>
          <a:blipFill dpi="0" rotWithShape="1">
            <a:blip r:embed="rId2"/>
            <a:srcRect/>
            <a:stretch>
              <a:fillRect/>
            </a:stretch>
          </a:blipFill>
          <a:ln w="9525">
            <a:noFill/>
            <a:miter lim="800000"/>
            <a:headEnd/>
            <a:tailEnd/>
          </a:ln>
        </p:spPr>
        <p:txBody>
          <a:bodyPr>
            <a:spAutoFit/>
          </a:bodyPr>
          <a:lstStyle/>
          <a:p>
            <a:r>
              <a:rPr lang="zh-CN" altLang="en-US" sz="2800" b="1">
                <a:latin typeface="楷体" pitchFamily="49" charset="-122"/>
                <a:ea typeface="楷体" pitchFamily="49" charset="-122"/>
              </a:rPr>
              <a:t>材料一：拿破仑对外战争在波兰废除了农奴制。在意大利和德意志取消了封建贵族的特权</a:t>
            </a:r>
            <a:r>
              <a:rPr lang="en-US" altLang="zh-CN" sz="2800" b="1">
                <a:latin typeface="楷体" pitchFamily="49" charset="-122"/>
                <a:ea typeface="楷体" pitchFamily="49" charset="-122"/>
              </a:rPr>
              <a:t>···</a:t>
            </a:r>
          </a:p>
          <a:p>
            <a:r>
              <a:rPr lang="zh-CN" altLang="en-US" sz="2800" b="1">
                <a:latin typeface="楷体" pitchFamily="49" charset="-122"/>
                <a:ea typeface="楷体" pitchFamily="49" charset="-122"/>
              </a:rPr>
              <a:t>材料二：对于德国来说，拿破仑</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是革命的代表，是革命原理的传播者，是旧的社会的摧毁人。    </a:t>
            </a:r>
          </a:p>
          <a:p>
            <a:pPr algn="r"/>
            <a:r>
              <a:rPr lang="zh-CN" altLang="en-US" sz="2800" b="1">
                <a:latin typeface="楷体" pitchFamily="49" charset="-122"/>
                <a:ea typeface="楷体" pitchFamily="49" charset="-122"/>
              </a:rPr>
              <a:t>    </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恩格斯</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德国状况</a:t>
            </a:r>
            <a:r>
              <a:rPr lang="en-US" altLang="zh-CN" sz="2800" b="1">
                <a:latin typeface="楷体" pitchFamily="49" charset="-122"/>
                <a:ea typeface="楷体" pitchFamily="49" charset="-122"/>
              </a:rPr>
              <a:t>》</a:t>
            </a:r>
            <a:endParaRPr lang="en-US" altLang="zh-CN" sz="2400" b="1">
              <a:latin typeface="楷体" pitchFamily="49" charset="-122"/>
              <a:ea typeface="楷体" pitchFamily="49" charset="-122"/>
            </a:endParaRPr>
          </a:p>
          <a:p>
            <a:pPr algn="just"/>
            <a:endParaRPr lang="en-US" altLang="zh-CN" sz="2400" b="1">
              <a:latin typeface="楷体" pitchFamily="49" charset="-122"/>
              <a:ea typeface="楷体" pitchFamily="49" charset="-122"/>
            </a:endParaRPr>
          </a:p>
        </p:txBody>
      </p:sp>
      <p:sp>
        <p:nvSpPr>
          <p:cNvPr id="35845" name="Text Box 2"/>
          <p:cNvSpPr txBox="1">
            <a:spLocks noChangeArrowheads="1"/>
          </p:cNvSpPr>
          <p:nvPr/>
        </p:nvSpPr>
        <p:spPr bwMode="auto">
          <a:xfrm>
            <a:off x="196850" y="3743325"/>
            <a:ext cx="6100763" cy="2246313"/>
          </a:xfrm>
          <a:prstGeom prst="rect">
            <a:avLst/>
          </a:prstGeom>
          <a:blipFill dpi="0" rotWithShape="1">
            <a:blip r:embed="rId2"/>
            <a:srcRect/>
            <a:stretch>
              <a:fillRect/>
            </a:stretch>
          </a:blipFill>
          <a:ln w="9525">
            <a:noFill/>
            <a:miter lim="800000"/>
            <a:headEnd/>
            <a:tailEnd/>
          </a:ln>
        </p:spPr>
        <p:txBody>
          <a:bodyPr>
            <a:spAutoFit/>
          </a:bodyPr>
          <a:lstStyle/>
          <a:p>
            <a:r>
              <a:rPr lang="zh-CN" altLang="en-US" sz="2800" b="1">
                <a:latin typeface="楷体" pitchFamily="49" charset="-122"/>
                <a:ea typeface="楷体" pitchFamily="49" charset="-122"/>
              </a:rPr>
              <a:t>材料三：    </a:t>
            </a:r>
            <a:endParaRPr lang="en-US" altLang="zh-CN" sz="2800" b="1">
              <a:latin typeface="楷体" pitchFamily="49" charset="-122"/>
              <a:ea typeface="楷体" pitchFamily="49" charset="-122"/>
            </a:endParaRPr>
          </a:p>
          <a:p>
            <a:r>
              <a:rPr lang="zh-CN" altLang="en-US" sz="2800" b="1">
                <a:latin typeface="楷体" pitchFamily="49" charset="-122"/>
                <a:ea typeface="楷体" pitchFamily="49" charset="-122"/>
              </a:rPr>
              <a:t>仅</a:t>
            </a:r>
            <a:r>
              <a:rPr lang="en-US" altLang="zh-CN" sz="2800" b="1">
                <a:latin typeface="楷体" pitchFamily="49" charset="-122"/>
                <a:ea typeface="楷体" pitchFamily="49" charset="-122"/>
              </a:rPr>
              <a:t>1807——1809</a:t>
            </a:r>
            <a:r>
              <a:rPr lang="zh-CN" altLang="en-US" sz="2800" b="1">
                <a:latin typeface="楷体" pitchFamily="49" charset="-122"/>
                <a:ea typeface="楷体" pitchFamily="49" charset="-122"/>
              </a:rPr>
              <a:t>年间，法国就向普鲁士等国强征了</a:t>
            </a:r>
            <a:r>
              <a:rPr lang="en-US" altLang="zh-CN" sz="2800" b="1">
                <a:latin typeface="楷体" pitchFamily="49" charset="-122"/>
                <a:ea typeface="楷体" pitchFamily="49" charset="-122"/>
              </a:rPr>
              <a:t>10</a:t>
            </a:r>
            <a:r>
              <a:rPr lang="zh-CN" altLang="en-US" sz="2800" b="1">
                <a:latin typeface="楷体" pitchFamily="49" charset="-122"/>
                <a:ea typeface="楷体" pitchFamily="49" charset="-122"/>
              </a:rPr>
              <a:t>亿法郎的特别税。</a:t>
            </a:r>
            <a:r>
              <a:rPr lang="en-US" altLang="zh-CN" sz="2800" b="1">
                <a:latin typeface="楷体" pitchFamily="49" charset="-122"/>
                <a:ea typeface="楷体" pitchFamily="49" charset="-122"/>
              </a:rPr>
              <a:t>1809</a:t>
            </a:r>
            <a:r>
              <a:rPr lang="zh-CN" altLang="en-US" sz="2800" b="1">
                <a:latin typeface="楷体" pitchFamily="49" charset="-122"/>
                <a:ea typeface="楷体" pitchFamily="49" charset="-122"/>
              </a:rPr>
              <a:t>年向奥地利勒索的战争赔款达</a:t>
            </a:r>
            <a:r>
              <a:rPr lang="en-US" altLang="zh-CN" sz="2800" b="1">
                <a:latin typeface="楷体" pitchFamily="49" charset="-122"/>
                <a:ea typeface="楷体" pitchFamily="49" charset="-122"/>
              </a:rPr>
              <a:t>340</a:t>
            </a:r>
            <a:r>
              <a:rPr lang="zh-CN" altLang="en-US" sz="2800" b="1">
                <a:latin typeface="楷体" pitchFamily="49" charset="-122"/>
                <a:ea typeface="楷体" pitchFamily="49" charset="-122"/>
              </a:rPr>
              <a:t>万镑。</a:t>
            </a:r>
          </a:p>
        </p:txBody>
      </p:sp>
      <p:grpSp>
        <p:nvGrpSpPr>
          <p:cNvPr id="35846" name="Group 19"/>
          <p:cNvGrpSpPr>
            <a:grpSpLocks/>
          </p:cNvGrpSpPr>
          <p:nvPr/>
        </p:nvGrpSpPr>
        <p:grpSpPr bwMode="auto">
          <a:xfrm>
            <a:off x="6508750" y="3814763"/>
            <a:ext cx="3081338" cy="2428875"/>
            <a:chOff x="482" y="-3048"/>
            <a:chExt cx="4656" cy="2811"/>
          </a:xfrm>
        </p:grpSpPr>
        <p:pic>
          <p:nvPicPr>
            <p:cNvPr id="35847" name="Picture 17" descr="s4-2-a3"/>
            <p:cNvPicPr>
              <a:picLocks noChangeAspect="1" noChangeArrowheads="1"/>
            </p:cNvPicPr>
            <p:nvPr/>
          </p:nvPicPr>
          <p:blipFill>
            <a:blip r:embed="rId3"/>
            <a:srcRect/>
            <a:stretch>
              <a:fillRect/>
            </a:stretch>
          </p:blipFill>
          <p:spPr bwMode="auto">
            <a:xfrm>
              <a:off x="482" y="-3048"/>
              <a:ext cx="4656" cy="2811"/>
            </a:xfrm>
            <a:prstGeom prst="rect">
              <a:avLst/>
            </a:prstGeom>
            <a:noFill/>
            <a:ln w="9525">
              <a:noFill/>
              <a:miter lim="800000"/>
              <a:headEnd/>
              <a:tailEnd/>
            </a:ln>
          </p:spPr>
        </p:pic>
        <p:sp>
          <p:nvSpPr>
            <p:cNvPr id="35848" name="Text Box 18"/>
            <p:cNvSpPr txBox="1">
              <a:spLocks noChangeArrowheads="1"/>
            </p:cNvSpPr>
            <p:nvPr/>
          </p:nvSpPr>
          <p:spPr bwMode="auto">
            <a:xfrm>
              <a:off x="698" y="-3048"/>
              <a:ext cx="3675" cy="390"/>
            </a:xfrm>
            <a:prstGeom prst="rect">
              <a:avLst/>
            </a:prstGeom>
            <a:noFill/>
            <a:ln w="9525">
              <a:noFill/>
              <a:miter lim="800000"/>
              <a:headEnd/>
              <a:tailEnd/>
            </a:ln>
          </p:spPr>
          <p:txBody>
            <a:bodyPr wrap="none">
              <a:spAutoFit/>
            </a:bodyPr>
            <a:lstStyle/>
            <a:p>
              <a:r>
                <a:rPr lang="zh-CN" altLang="en-US" sz="1600" b="1">
                  <a:solidFill>
                    <a:schemeClr val="bg1"/>
                  </a:solidFill>
                  <a:ea typeface="黑体" pitchFamily="49" charset="-122"/>
                </a:rPr>
                <a:t>法军铁蹄下的西班牙人民</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1000" fill="hold"/>
                                        <p:tgtEl>
                                          <p:spTgt spid="21507"/>
                                        </p:tgtEl>
                                        <p:attrNameLst>
                                          <p:attrName>ppt_w</p:attrName>
                                        </p:attrNameLst>
                                      </p:cBhvr>
                                      <p:tavLst>
                                        <p:tav tm="0">
                                          <p:val>
                                            <p:fltVal val="0"/>
                                          </p:val>
                                        </p:tav>
                                        <p:tav tm="100000">
                                          <p:val>
                                            <p:strVal val="#ppt_w"/>
                                          </p:val>
                                        </p:tav>
                                      </p:tavLst>
                                    </p:anim>
                                    <p:anim calcmode="lin" valueType="num">
                                      <p:cBhvr>
                                        <p:cTn id="8" dur="1000" fill="hold"/>
                                        <p:tgtEl>
                                          <p:spTgt spid="21507"/>
                                        </p:tgtEl>
                                        <p:attrNameLst>
                                          <p:attrName>ppt_h</p:attrName>
                                        </p:attrNameLst>
                                      </p:cBhvr>
                                      <p:tavLst>
                                        <p:tav tm="0">
                                          <p:val>
                                            <p:fltVal val="0"/>
                                          </p:val>
                                        </p:tav>
                                        <p:tav tm="100000">
                                          <p:val>
                                            <p:strVal val="#ppt_h"/>
                                          </p:val>
                                        </p:tav>
                                      </p:tavLst>
                                    </p:anim>
                                    <p:anim calcmode="lin" valueType="num">
                                      <p:cBhvr>
                                        <p:cTn id="9" dur="1000" fill="hold"/>
                                        <p:tgtEl>
                                          <p:spTgt spid="2150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50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1520"/>
                                        </p:tgtEl>
                                        <p:attrNameLst>
                                          <p:attrName>style.visibility</p:attrName>
                                        </p:attrNameLst>
                                      </p:cBhvr>
                                      <p:to>
                                        <p:strVal val="visible"/>
                                      </p:to>
                                    </p:set>
                                    <p:animEffect transition="in" filter="dissolve">
                                      <p:cBhvr>
                                        <p:cTn id="15" dur="5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nimBg="1"/>
      <p:bldP spid="2152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130175" y="3336925"/>
            <a:ext cx="11626850" cy="0"/>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5" name="直接连接符 4"/>
          <p:cNvCxnSpPr/>
          <p:nvPr/>
        </p:nvCxnSpPr>
        <p:spPr>
          <a:xfrm>
            <a:off x="288925"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6867" name="文本框 5"/>
          <p:cNvSpPr txBox="1">
            <a:spLocks noChangeArrowheads="1"/>
          </p:cNvSpPr>
          <p:nvPr/>
        </p:nvSpPr>
        <p:spPr bwMode="auto">
          <a:xfrm>
            <a:off x="136525" y="3552825"/>
            <a:ext cx="992188" cy="828675"/>
          </a:xfrm>
          <a:prstGeom prst="rect">
            <a:avLst/>
          </a:prstGeom>
          <a:noFill/>
          <a:ln w="9525">
            <a:noFill/>
            <a:miter lim="800000"/>
            <a:headEnd/>
            <a:tailEnd/>
          </a:ln>
        </p:spPr>
        <p:txBody>
          <a:bodyPr>
            <a:spAutoFit/>
          </a:bodyPr>
          <a:lstStyle/>
          <a:p>
            <a:r>
              <a:rPr lang="en-US" altLang="zh-CN" sz="2400" b="1">
                <a:solidFill>
                  <a:srgbClr val="FF0000"/>
                </a:solidFill>
                <a:ea typeface="微软雅黑" pitchFamily="34" charset="-122"/>
              </a:rPr>
              <a:t>1789.5</a:t>
            </a:r>
          </a:p>
        </p:txBody>
      </p:sp>
      <p:cxnSp>
        <p:nvCxnSpPr>
          <p:cNvPr id="7" name="直接连接符 6"/>
          <p:cNvCxnSpPr/>
          <p:nvPr/>
        </p:nvCxnSpPr>
        <p:spPr>
          <a:xfrm>
            <a:off x="1673225"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347788" y="4491038"/>
            <a:ext cx="485775" cy="107632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开始</a:t>
            </a:r>
          </a:p>
        </p:txBody>
      </p:sp>
      <p:sp>
        <p:nvSpPr>
          <p:cNvPr id="9" name="矩形 8"/>
          <p:cNvSpPr/>
          <p:nvPr/>
        </p:nvSpPr>
        <p:spPr>
          <a:xfrm>
            <a:off x="76200" y="1603375"/>
            <a:ext cx="1111250" cy="1384300"/>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召开三级会议</a:t>
            </a:r>
          </a:p>
        </p:txBody>
      </p:sp>
      <p:cxnSp>
        <p:nvCxnSpPr>
          <p:cNvPr id="11" name="直接连接符 10"/>
          <p:cNvCxnSpPr/>
          <p:nvPr/>
        </p:nvCxnSpPr>
        <p:spPr>
          <a:xfrm>
            <a:off x="2851150"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6872" name="文本框 13"/>
          <p:cNvSpPr txBox="1">
            <a:spLocks noChangeArrowheads="1"/>
          </p:cNvSpPr>
          <p:nvPr/>
        </p:nvSpPr>
        <p:spPr bwMode="auto">
          <a:xfrm>
            <a:off x="1347788" y="3500438"/>
            <a:ext cx="985837" cy="830262"/>
          </a:xfrm>
          <a:prstGeom prst="rect">
            <a:avLst/>
          </a:prstGeom>
          <a:noFill/>
          <a:ln w="9525">
            <a:noFill/>
            <a:miter lim="800000"/>
            <a:headEnd/>
            <a:tailEnd/>
          </a:ln>
        </p:spPr>
        <p:txBody>
          <a:bodyPr>
            <a:spAutoFit/>
          </a:bodyPr>
          <a:lstStyle/>
          <a:p>
            <a:r>
              <a:rPr lang="en-US" altLang="zh-CN" sz="2400" b="1">
                <a:ea typeface="微软雅黑" pitchFamily="34" charset="-122"/>
              </a:rPr>
              <a:t>1789.7</a:t>
            </a:r>
          </a:p>
        </p:txBody>
      </p:sp>
      <p:sp>
        <p:nvSpPr>
          <p:cNvPr id="36873" name="文本框 14"/>
          <p:cNvSpPr txBox="1">
            <a:spLocks noChangeArrowheads="1"/>
          </p:cNvSpPr>
          <p:nvPr/>
        </p:nvSpPr>
        <p:spPr bwMode="auto">
          <a:xfrm>
            <a:off x="3937000" y="3500438"/>
            <a:ext cx="985838" cy="460375"/>
          </a:xfrm>
          <a:prstGeom prst="rect">
            <a:avLst/>
          </a:prstGeom>
          <a:noFill/>
          <a:ln w="9525">
            <a:noFill/>
            <a:miter lim="800000"/>
            <a:headEnd/>
            <a:tailEnd/>
          </a:ln>
        </p:spPr>
        <p:txBody>
          <a:bodyPr>
            <a:spAutoFit/>
          </a:bodyPr>
          <a:lstStyle/>
          <a:p>
            <a:r>
              <a:rPr lang="en-US" altLang="zh-CN" sz="2400" b="1">
                <a:ea typeface="微软雅黑" pitchFamily="34" charset="-122"/>
              </a:rPr>
              <a:t>1791</a:t>
            </a:r>
          </a:p>
        </p:txBody>
      </p:sp>
      <p:sp>
        <p:nvSpPr>
          <p:cNvPr id="36874" name="文本框 15"/>
          <p:cNvSpPr txBox="1">
            <a:spLocks noChangeArrowheads="1"/>
          </p:cNvSpPr>
          <p:nvPr/>
        </p:nvSpPr>
        <p:spPr bwMode="auto">
          <a:xfrm>
            <a:off x="6307138" y="3552825"/>
            <a:ext cx="985837" cy="460375"/>
          </a:xfrm>
          <a:prstGeom prst="rect">
            <a:avLst/>
          </a:prstGeom>
          <a:noFill/>
          <a:ln w="9525">
            <a:noFill/>
            <a:miter lim="800000"/>
            <a:headEnd/>
            <a:tailEnd/>
          </a:ln>
        </p:spPr>
        <p:txBody>
          <a:bodyPr>
            <a:spAutoFit/>
          </a:bodyPr>
          <a:lstStyle/>
          <a:p>
            <a:r>
              <a:rPr lang="en-US" altLang="zh-CN" sz="2400" b="1">
                <a:ea typeface="微软雅黑" pitchFamily="34" charset="-122"/>
              </a:rPr>
              <a:t>1793</a:t>
            </a:r>
          </a:p>
        </p:txBody>
      </p:sp>
      <p:cxnSp>
        <p:nvCxnSpPr>
          <p:cNvPr id="18" name="直接连接符 17"/>
          <p:cNvCxnSpPr/>
          <p:nvPr/>
        </p:nvCxnSpPr>
        <p:spPr>
          <a:xfrm>
            <a:off x="5686425" y="319246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266113" y="3178175"/>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6877" name="文本框 21"/>
          <p:cNvSpPr txBox="1">
            <a:spLocks noChangeArrowheads="1"/>
          </p:cNvSpPr>
          <p:nvPr/>
        </p:nvSpPr>
        <p:spPr bwMode="auto">
          <a:xfrm>
            <a:off x="7791450" y="3521075"/>
            <a:ext cx="987425" cy="460375"/>
          </a:xfrm>
          <a:prstGeom prst="rect">
            <a:avLst/>
          </a:prstGeom>
          <a:noFill/>
          <a:ln w="9525">
            <a:noFill/>
            <a:miter lim="800000"/>
            <a:headEnd/>
            <a:tailEnd/>
          </a:ln>
        </p:spPr>
        <p:txBody>
          <a:bodyPr>
            <a:spAutoFit/>
          </a:bodyPr>
          <a:lstStyle/>
          <a:p>
            <a:r>
              <a:rPr lang="en-US" altLang="zh-CN" sz="2400" b="1">
                <a:ea typeface="微软雅黑" pitchFamily="34" charset="-122"/>
              </a:rPr>
              <a:t>1794</a:t>
            </a:r>
          </a:p>
        </p:txBody>
      </p:sp>
      <p:sp>
        <p:nvSpPr>
          <p:cNvPr id="25" name="矩形 24"/>
          <p:cNvSpPr/>
          <p:nvPr/>
        </p:nvSpPr>
        <p:spPr>
          <a:xfrm>
            <a:off x="1250950" y="1687513"/>
            <a:ext cx="1082675" cy="1382712"/>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攻占巴士底狱</a:t>
            </a:r>
          </a:p>
        </p:txBody>
      </p:sp>
      <p:sp>
        <p:nvSpPr>
          <p:cNvPr id="33" name="矩形 32"/>
          <p:cNvSpPr/>
          <p:nvPr/>
        </p:nvSpPr>
        <p:spPr>
          <a:xfrm>
            <a:off x="5270500" y="741363"/>
            <a:ext cx="915988" cy="2246312"/>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法兰西第一共和国成立</a:t>
            </a:r>
          </a:p>
        </p:txBody>
      </p:sp>
      <p:sp>
        <p:nvSpPr>
          <p:cNvPr id="29" name="文本框 28"/>
          <p:cNvSpPr txBox="1"/>
          <p:nvPr/>
        </p:nvSpPr>
        <p:spPr>
          <a:xfrm>
            <a:off x="3954463" y="127000"/>
            <a:ext cx="612775" cy="2943225"/>
          </a:xfrm>
          <a:prstGeom prst="rect">
            <a:avLst/>
          </a:prstGeom>
          <a:noFill/>
        </p:spPr>
        <p:txBody>
          <a:bodyPr vert="eaVert">
            <a:spAutoFit/>
          </a:bodyPr>
          <a:lstStyle/>
          <a:p>
            <a:pP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制宪议会制定宪法</a:t>
            </a:r>
            <a:endParaRPr lang="zh-CN" altLang="en-US">
              <a:latin typeface="+mn-lt"/>
              <a:ea typeface="+mn-ea"/>
            </a:endParaRPr>
          </a:p>
        </p:txBody>
      </p:sp>
      <p:sp>
        <p:nvSpPr>
          <p:cNvPr id="39" name="文本框 38"/>
          <p:cNvSpPr txBox="1"/>
          <p:nvPr/>
        </p:nvSpPr>
        <p:spPr>
          <a:xfrm>
            <a:off x="7127875" y="3960813"/>
            <a:ext cx="663575" cy="107632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高潮</a:t>
            </a:r>
          </a:p>
        </p:txBody>
      </p:sp>
      <p:sp>
        <p:nvSpPr>
          <p:cNvPr id="40" name="矩形 39"/>
          <p:cNvSpPr/>
          <p:nvPr/>
        </p:nvSpPr>
        <p:spPr>
          <a:xfrm>
            <a:off x="6307138" y="311150"/>
            <a:ext cx="569912" cy="26765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处死路易十六</a:t>
            </a:r>
          </a:p>
        </p:txBody>
      </p:sp>
      <p:sp>
        <p:nvSpPr>
          <p:cNvPr id="41" name="文本框 40"/>
          <p:cNvSpPr txBox="1"/>
          <p:nvPr/>
        </p:nvSpPr>
        <p:spPr>
          <a:xfrm>
            <a:off x="7883525" y="3960813"/>
            <a:ext cx="1133475" cy="107632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革命结束</a:t>
            </a:r>
          </a:p>
        </p:txBody>
      </p:sp>
      <p:sp>
        <p:nvSpPr>
          <p:cNvPr id="36884" name="文本框 1"/>
          <p:cNvSpPr txBox="1">
            <a:spLocks noChangeArrowheads="1"/>
          </p:cNvSpPr>
          <p:nvPr/>
        </p:nvSpPr>
        <p:spPr bwMode="auto">
          <a:xfrm>
            <a:off x="2466975" y="3552825"/>
            <a:ext cx="987425" cy="828675"/>
          </a:xfrm>
          <a:prstGeom prst="rect">
            <a:avLst/>
          </a:prstGeom>
          <a:noFill/>
          <a:ln w="9525">
            <a:noFill/>
            <a:miter lim="800000"/>
            <a:headEnd/>
            <a:tailEnd/>
          </a:ln>
        </p:spPr>
        <p:txBody>
          <a:bodyPr>
            <a:spAutoFit/>
          </a:bodyPr>
          <a:lstStyle/>
          <a:p>
            <a:r>
              <a:rPr lang="en-US" altLang="zh-CN" sz="2400" b="1">
                <a:ea typeface="微软雅黑" pitchFamily="34" charset="-122"/>
              </a:rPr>
              <a:t>1789.8</a:t>
            </a:r>
          </a:p>
        </p:txBody>
      </p:sp>
      <p:cxnSp>
        <p:nvCxnSpPr>
          <p:cNvPr id="3" name="直接连接符 2"/>
          <p:cNvCxnSpPr/>
          <p:nvPr/>
        </p:nvCxnSpPr>
        <p:spPr>
          <a:xfrm>
            <a:off x="4292600"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6886" name="文本框 9"/>
          <p:cNvSpPr txBox="1">
            <a:spLocks noChangeArrowheads="1"/>
          </p:cNvSpPr>
          <p:nvPr/>
        </p:nvSpPr>
        <p:spPr bwMode="auto">
          <a:xfrm>
            <a:off x="5200650" y="3552825"/>
            <a:ext cx="985838" cy="460375"/>
          </a:xfrm>
          <a:prstGeom prst="rect">
            <a:avLst/>
          </a:prstGeom>
          <a:noFill/>
          <a:ln w="9525">
            <a:noFill/>
            <a:miter lim="800000"/>
            <a:headEnd/>
            <a:tailEnd/>
          </a:ln>
        </p:spPr>
        <p:txBody>
          <a:bodyPr>
            <a:spAutoFit/>
          </a:bodyPr>
          <a:lstStyle/>
          <a:p>
            <a:r>
              <a:rPr lang="en-US" altLang="zh-CN" sz="2400" b="1">
                <a:ea typeface="微软雅黑" pitchFamily="34" charset="-122"/>
              </a:rPr>
              <a:t>1792</a:t>
            </a:r>
          </a:p>
        </p:txBody>
      </p:sp>
      <p:cxnSp>
        <p:nvCxnSpPr>
          <p:cNvPr id="12" name="直接连接符 11"/>
          <p:cNvCxnSpPr/>
          <p:nvPr/>
        </p:nvCxnSpPr>
        <p:spPr>
          <a:xfrm>
            <a:off x="6656388" y="3200400"/>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20663" y="4381500"/>
            <a:ext cx="485775" cy="1568450"/>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导火索</a:t>
            </a:r>
          </a:p>
        </p:txBody>
      </p:sp>
      <p:sp>
        <p:nvSpPr>
          <p:cNvPr id="20" name="文本框 19"/>
          <p:cNvSpPr txBox="1"/>
          <p:nvPr/>
        </p:nvSpPr>
        <p:spPr>
          <a:xfrm>
            <a:off x="2551113" y="1138238"/>
            <a:ext cx="614362" cy="1882775"/>
          </a:xfrm>
          <a:prstGeom prst="rect">
            <a:avLst/>
          </a:prstGeom>
          <a:noFill/>
        </p:spPr>
        <p:txBody>
          <a:bodyPr vert="eaVert">
            <a:spAutoFit/>
          </a:bodyPr>
          <a:lstStyle/>
          <a:p>
            <a:pP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《人权宣言》</a:t>
            </a:r>
            <a:endParaRPr lang="zh-CN" altLang="en-US">
              <a:latin typeface="+mn-lt"/>
              <a:ea typeface="+mn-ea"/>
            </a:endParaRPr>
          </a:p>
        </p:txBody>
      </p:sp>
      <p:sp>
        <p:nvSpPr>
          <p:cNvPr id="24" name="矩形 23"/>
          <p:cNvSpPr/>
          <p:nvPr/>
        </p:nvSpPr>
        <p:spPr>
          <a:xfrm>
            <a:off x="7023100" y="127000"/>
            <a:ext cx="1027113" cy="31083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罗伯斯庇尔（雅各宾派）当政</a:t>
            </a:r>
          </a:p>
        </p:txBody>
      </p:sp>
      <p:sp>
        <p:nvSpPr>
          <p:cNvPr id="26" name="矩形 25"/>
          <p:cNvSpPr/>
          <p:nvPr/>
        </p:nvSpPr>
        <p:spPr>
          <a:xfrm>
            <a:off x="8029575" y="1171575"/>
            <a:ext cx="657225" cy="1816100"/>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热月政变</a:t>
            </a:r>
          </a:p>
        </p:txBody>
      </p:sp>
      <p:sp>
        <p:nvSpPr>
          <p:cNvPr id="36892" name="标题 16"/>
          <p:cNvSpPr>
            <a:spLocks noGrp="1"/>
          </p:cNvSpPr>
          <p:nvPr>
            <p:ph type="title"/>
          </p:nvPr>
        </p:nvSpPr>
        <p:spPr>
          <a:xfrm>
            <a:off x="76200" y="0"/>
            <a:ext cx="10515600" cy="1325563"/>
          </a:xfrm>
        </p:spPr>
        <p:txBody>
          <a:bodyPr/>
          <a:lstStyle/>
          <a:p>
            <a:r>
              <a:rPr lang="zh-CN" altLang="en-US" sz="3200" smtClean="0"/>
              <a:t>课堂小结</a:t>
            </a:r>
          </a:p>
        </p:txBody>
      </p:sp>
      <p:sp>
        <p:nvSpPr>
          <p:cNvPr id="21" name="文本框 20"/>
          <p:cNvSpPr txBox="1"/>
          <p:nvPr/>
        </p:nvSpPr>
        <p:spPr>
          <a:xfrm>
            <a:off x="2466975" y="4491038"/>
            <a:ext cx="485775" cy="206057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革命纲领</a:t>
            </a:r>
          </a:p>
        </p:txBody>
      </p:sp>
      <p:cxnSp>
        <p:nvCxnSpPr>
          <p:cNvPr id="23" name="直接连接符 22"/>
          <p:cNvCxnSpPr/>
          <p:nvPr/>
        </p:nvCxnSpPr>
        <p:spPr>
          <a:xfrm>
            <a:off x="9242425" y="3178175"/>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256838" y="3152775"/>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271250" y="3170238"/>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36897" name="文本框 30"/>
          <p:cNvSpPr txBox="1">
            <a:spLocks noChangeArrowheads="1"/>
          </p:cNvSpPr>
          <p:nvPr/>
        </p:nvSpPr>
        <p:spPr bwMode="auto">
          <a:xfrm>
            <a:off x="8686800" y="3500438"/>
            <a:ext cx="985838" cy="460375"/>
          </a:xfrm>
          <a:prstGeom prst="rect">
            <a:avLst/>
          </a:prstGeom>
          <a:noFill/>
          <a:ln w="9525">
            <a:noFill/>
            <a:miter lim="800000"/>
            <a:headEnd/>
            <a:tailEnd/>
          </a:ln>
        </p:spPr>
        <p:txBody>
          <a:bodyPr>
            <a:spAutoFit/>
          </a:bodyPr>
          <a:lstStyle/>
          <a:p>
            <a:r>
              <a:rPr lang="en-US" altLang="zh-CN" sz="2400" b="1">
                <a:ea typeface="微软雅黑" pitchFamily="34" charset="-122"/>
              </a:rPr>
              <a:t>1799</a:t>
            </a:r>
          </a:p>
        </p:txBody>
      </p:sp>
      <p:sp>
        <p:nvSpPr>
          <p:cNvPr id="36898" name="文本框 31"/>
          <p:cNvSpPr txBox="1">
            <a:spLocks noChangeArrowheads="1"/>
          </p:cNvSpPr>
          <p:nvPr/>
        </p:nvSpPr>
        <p:spPr bwMode="auto">
          <a:xfrm>
            <a:off x="9605963" y="3500438"/>
            <a:ext cx="985837" cy="460375"/>
          </a:xfrm>
          <a:prstGeom prst="rect">
            <a:avLst/>
          </a:prstGeom>
          <a:noFill/>
          <a:ln w="9525">
            <a:noFill/>
            <a:miter lim="800000"/>
            <a:headEnd/>
            <a:tailEnd/>
          </a:ln>
        </p:spPr>
        <p:txBody>
          <a:bodyPr>
            <a:spAutoFit/>
          </a:bodyPr>
          <a:lstStyle/>
          <a:p>
            <a:r>
              <a:rPr lang="en-US" altLang="zh-CN" sz="2400" b="1">
                <a:ea typeface="微软雅黑" pitchFamily="34" charset="-122"/>
              </a:rPr>
              <a:t>1804</a:t>
            </a:r>
          </a:p>
        </p:txBody>
      </p:sp>
      <p:sp>
        <p:nvSpPr>
          <p:cNvPr id="36899" name="文本框 33"/>
          <p:cNvSpPr txBox="1">
            <a:spLocks noChangeArrowheads="1"/>
          </p:cNvSpPr>
          <p:nvPr/>
        </p:nvSpPr>
        <p:spPr bwMode="auto">
          <a:xfrm>
            <a:off x="10771188" y="3500438"/>
            <a:ext cx="985837" cy="460375"/>
          </a:xfrm>
          <a:prstGeom prst="rect">
            <a:avLst/>
          </a:prstGeom>
          <a:noFill/>
          <a:ln w="9525">
            <a:noFill/>
            <a:miter lim="800000"/>
            <a:headEnd/>
            <a:tailEnd/>
          </a:ln>
        </p:spPr>
        <p:txBody>
          <a:bodyPr>
            <a:spAutoFit/>
          </a:bodyPr>
          <a:lstStyle/>
          <a:p>
            <a:r>
              <a:rPr lang="en-US" altLang="zh-CN" sz="2400" b="1">
                <a:ea typeface="微软雅黑" pitchFamily="34" charset="-122"/>
              </a:rPr>
              <a:t>1815</a:t>
            </a:r>
          </a:p>
        </p:txBody>
      </p:sp>
      <p:sp>
        <p:nvSpPr>
          <p:cNvPr id="35" name="矩形 34"/>
          <p:cNvSpPr/>
          <p:nvPr/>
        </p:nvSpPr>
        <p:spPr>
          <a:xfrm>
            <a:off x="8948738" y="741363"/>
            <a:ext cx="657225" cy="2246312"/>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拿破仑掌权</a:t>
            </a:r>
          </a:p>
        </p:txBody>
      </p:sp>
      <p:sp>
        <p:nvSpPr>
          <p:cNvPr id="36" name="矩形 35"/>
          <p:cNvSpPr/>
          <p:nvPr/>
        </p:nvSpPr>
        <p:spPr>
          <a:xfrm>
            <a:off x="9934575" y="127000"/>
            <a:ext cx="657225" cy="31083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法兰西第一帝国</a:t>
            </a:r>
          </a:p>
        </p:txBody>
      </p:sp>
      <p:sp>
        <p:nvSpPr>
          <p:cNvPr id="37" name="矩形 36"/>
          <p:cNvSpPr/>
          <p:nvPr/>
        </p:nvSpPr>
        <p:spPr>
          <a:xfrm>
            <a:off x="10771188" y="655638"/>
            <a:ext cx="1047750" cy="22447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法兰西第一帝国覆灭</a:t>
            </a:r>
          </a:p>
        </p:txBody>
      </p:sp>
      <p:sp>
        <p:nvSpPr>
          <p:cNvPr id="15365" name="Text Box 5"/>
          <p:cNvSpPr txBox="1"/>
          <p:nvPr/>
        </p:nvSpPr>
        <p:spPr>
          <a:xfrm>
            <a:off x="5797550" y="5407025"/>
            <a:ext cx="6078538" cy="1384300"/>
          </a:xfrm>
          <a:prstGeom prst="rect">
            <a:avLst/>
          </a:prstGeom>
          <a:solidFill>
            <a:schemeClr val="accent4"/>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fontAlgn="auto">
              <a:spcBef>
                <a:spcPct val="50000"/>
              </a:spcBef>
              <a:spcAft>
                <a:spcPts val="0"/>
              </a:spcAft>
              <a:buFont typeface="Arial" panose="020B0604020202020204" pitchFamily="34" charset="0"/>
              <a:buNone/>
              <a:defRPr/>
            </a:pPr>
            <a:r>
              <a:rPr lang="zh-CN" altLang="en-US" sz="2400" b="1" dirty="0">
                <a:solidFill>
                  <a:srgbClr val="002060"/>
                </a:solidFill>
              </a:rPr>
              <a:t>法国大革命的历史意义：</a:t>
            </a:r>
          </a:p>
          <a:p>
            <a:pPr fontAlgn="auto">
              <a:spcBef>
                <a:spcPct val="50000"/>
              </a:spcBef>
              <a:spcAft>
                <a:spcPts val="0"/>
              </a:spcAft>
              <a:buFont typeface="Arial" panose="020B0604020202020204" pitchFamily="34" charset="0"/>
              <a:buNone/>
              <a:defRPr/>
            </a:pPr>
            <a:r>
              <a:rPr lang="en-US" altLang="zh-CN" sz="2400" b="1" dirty="0">
                <a:solidFill>
                  <a:srgbClr val="002060"/>
                </a:solidFill>
              </a:rPr>
              <a:t>1</a:t>
            </a:r>
            <a:r>
              <a:rPr lang="zh-CN" altLang="en-US" sz="2400" b="1" dirty="0">
                <a:solidFill>
                  <a:srgbClr val="002060"/>
                </a:solidFill>
              </a:rPr>
              <a:t>、摧毁了法国的君主统治</a:t>
            </a:r>
            <a:r>
              <a:rPr lang="en-US" altLang="zh-CN" sz="2400" b="1" dirty="0">
                <a:solidFill>
                  <a:srgbClr val="002060"/>
                </a:solidFill>
              </a:rPr>
              <a:t>2</a:t>
            </a:r>
            <a:r>
              <a:rPr lang="zh-CN" altLang="en-US" sz="2400" b="1" dirty="0">
                <a:solidFill>
                  <a:srgbClr val="002060"/>
                </a:solidFill>
              </a:rPr>
              <a:t>、传播了资产阶级自由民主思想</a:t>
            </a:r>
            <a:r>
              <a:rPr lang="en-US" altLang="zh-CN" sz="2400" b="1" dirty="0">
                <a:solidFill>
                  <a:srgbClr val="002060"/>
                </a:solidFill>
              </a:rPr>
              <a:t>3</a:t>
            </a:r>
            <a:r>
              <a:rPr lang="zh-CN" altLang="en-US" sz="2400" b="1" dirty="0">
                <a:solidFill>
                  <a:srgbClr val="002060"/>
                </a:solidFill>
              </a:rPr>
              <a:t>、具有世界性影响</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linds(horizontal)">
                                      <p:cBhvr>
                                        <p:cTn id="7"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8"/>
          <p:cNvSpPr txBox="1">
            <a:spLocks noChangeArrowheads="1"/>
          </p:cNvSpPr>
          <p:nvPr/>
        </p:nvSpPr>
        <p:spPr bwMode="auto">
          <a:xfrm>
            <a:off x="0" y="207963"/>
            <a:ext cx="11696700" cy="2530475"/>
          </a:xfrm>
          <a:prstGeom prst="rect">
            <a:avLst/>
          </a:prstGeom>
          <a:noFill/>
          <a:ln w="9525">
            <a:noFill/>
            <a:miter lim="800000"/>
            <a:headEnd/>
            <a:tailEnd/>
          </a:ln>
        </p:spPr>
        <p:txBody>
          <a:bodyPr>
            <a:spAutoFit/>
          </a:bodyPr>
          <a:lstStyle/>
          <a:p>
            <a:r>
              <a:rPr lang="zh-CN" altLang="en-US" sz="2400" b="1"/>
              <a:t>一、法国大革命</a:t>
            </a:r>
          </a:p>
          <a:p>
            <a:endParaRPr lang="zh-CN" altLang="en-US" sz="2400" b="1"/>
          </a:p>
          <a:p>
            <a:r>
              <a:rPr lang="zh-CN" altLang="en-US" sz="2800" b="1"/>
              <a:t>背景：旧制度的危机</a:t>
            </a:r>
            <a:endParaRPr lang="zh-CN" altLang="en-US" sz="2800"/>
          </a:p>
          <a:p>
            <a:r>
              <a:rPr lang="zh-CN" altLang="en-US" sz="2800"/>
              <a:t>根本原因：</a:t>
            </a:r>
            <a:r>
              <a:rPr lang="en-US" altLang="zh-CN" sz="2800"/>
              <a:t>18</a:t>
            </a:r>
            <a:r>
              <a:rPr lang="zh-CN" altLang="en-US" sz="2800"/>
              <a:t>世纪开始，法国封建制治、自由、分权、平等和保护私有财产权等基本原则。</a:t>
            </a:r>
            <a:r>
              <a:rPr lang="en-US" altLang="zh-CN" sz="2800"/>
              <a:t>1791</a:t>
            </a:r>
            <a:r>
              <a:rPr lang="zh-CN" altLang="en-US" sz="2800"/>
              <a:t>年，制宪议会制定了宪法，基本落实了</a:t>
            </a:r>
            <a:r>
              <a:rPr lang="en-US" altLang="zh-CN" sz="2800"/>
              <a:t>《</a:t>
            </a:r>
            <a:r>
              <a:rPr lang="zh-CN" altLang="en-US" sz="2800"/>
              <a:t>人权宣言</a:t>
            </a:r>
            <a:r>
              <a:rPr lang="en-US" altLang="zh-CN" sz="2800"/>
              <a:t>》</a:t>
            </a:r>
            <a:r>
              <a:rPr lang="zh-CN" altLang="en-US" sz="2800"/>
              <a:t>的各项原则，全面废除了旧制度，确立了新制度的基本框架。</a:t>
            </a:r>
          </a:p>
        </p:txBody>
      </p:sp>
      <p:pic>
        <p:nvPicPr>
          <p:cNvPr id="16387" name="图片 9"/>
          <p:cNvPicPr>
            <a:picLocks noChangeAspect="1"/>
          </p:cNvPicPr>
          <p:nvPr/>
        </p:nvPicPr>
        <p:blipFill>
          <a:blip r:embed="rId3"/>
          <a:srcRect/>
          <a:stretch>
            <a:fillRect/>
          </a:stretch>
        </p:blipFill>
        <p:spPr bwMode="auto">
          <a:xfrm>
            <a:off x="2333625" y="3741738"/>
            <a:ext cx="4030663" cy="2817812"/>
          </a:xfrm>
          <a:prstGeom prst="rect">
            <a:avLst/>
          </a:prstGeom>
          <a:noFill/>
          <a:ln w="9525">
            <a:noFill/>
            <a:miter lim="800000"/>
            <a:headEnd/>
            <a:tailEnd/>
          </a:ln>
        </p:spPr>
      </p:pic>
      <p:sp>
        <p:nvSpPr>
          <p:cNvPr id="15" name="矩形 14"/>
          <p:cNvSpPr/>
          <p:nvPr/>
        </p:nvSpPr>
        <p:spPr>
          <a:xfrm>
            <a:off x="1703388" y="5313363"/>
            <a:ext cx="827087" cy="477837"/>
          </a:xfrm>
          <a:prstGeom prst="rect">
            <a:avLst/>
          </a:prstGeom>
          <a:noFill/>
          <a:ln w="38100">
            <a:solidFill>
              <a:srgbClr val="FF0000"/>
            </a:solid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9461" name="图片 5"/>
          <p:cNvPicPr>
            <a:picLocks noChangeAspect="1"/>
          </p:cNvPicPr>
          <p:nvPr/>
        </p:nvPicPr>
        <p:blipFill>
          <a:blip r:embed="rId4"/>
          <a:srcRect/>
          <a:stretch>
            <a:fillRect/>
          </a:stretch>
        </p:blipFill>
        <p:spPr bwMode="auto">
          <a:xfrm>
            <a:off x="9659938" y="3954463"/>
            <a:ext cx="1466850" cy="1789112"/>
          </a:xfrm>
          <a:prstGeom prst="rect">
            <a:avLst/>
          </a:prstGeom>
          <a:noFill/>
          <a:ln w="9525">
            <a:noFill/>
            <a:miter lim="800000"/>
            <a:headEnd/>
            <a:tailEnd/>
          </a:ln>
        </p:spPr>
      </p:pic>
      <p:sp>
        <p:nvSpPr>
          <p:cNvPr id="17" name="文本框 16"/>
          <p:cNvSpPr txBox="1">
            <a:spLocks noChangeArrowheads="1"/>
          </p:cNvSpPr>
          <p:nvPr/>
        </p:nvSpPr>
        <p:spPr bwMode="auto">
          <a:xfrm>
            <a:off x="9682163" y="5791200"/>
            <a:ext cx="1444625" cy="398463"/>
          </a:xfrm>
          <a:prstGeom prst="rect">
            <a:avLst/>
          </a:prstGeom>
          <a:noFill/>
          <a:ln w="9525">
            <a:noFill/>
            <a:miter lim="800000"/>
            <a:headEnd/>
            <a:tailEnd/>
          </a:ln>
        </p:spPr>
        <p:txBody>
          <a:bodyPr>
            <a:spAutoFit/>
          </a:bodyPr>
          <a:lstStyle/>
          <a:p>
            <a:pPr>
              <a:buFont typeface="Arial" charset="0"/>
              <a:buNone/>
            </a:pPr>
            <a:r>
              <a:rPr lang="zh-CN" altLang="en-US" sz="2000" b="1">
                <a:solidFill>
                  <a:schemeClr val="tx2"/>
                </a:solidFill>
                <a:ea typeface="微软雅黑" pitchFamily="34" charset="-122"/>
              </a:rPr>
              <a:t>路易十五</a:t>
            </a:r>
          </a:p>
        </p:txBody>
      </p:sp>
      <p:pic>
        <p:nvPicPr>
          <p:cNvPr id="16403" name="Picture 6" descr="不同等级受压迫的农民"/>
          <p:cNvPicPr>
            <a:picLocks noChangeAspect="1"/>
          </p:cNvPicPr>
          <p:nvPr/>
        </p:nvPicPr>
        <p:blipFill>
          <a:blip r:embed="rId5"/>
          <a:srcRect/>
          <a:stretch>
            <a:fillRect/>
          </a:stretch>
        </p:blipFill>
        <p:spPr bwMode="auto">
          <a:xfrm>
            <a:off x="342900" y="3441700"/>
            <a:ext cx="2673350" cy="3122613"/>
          </a:xfrm>
          <a:prstGeom prst="rect">
            <a:avLst/>
          </a:prstGeom>
          <a:noFill/>
          <a:ln w="9525">
            <a:noFill/>
            <a:miter lim="800000"/>
            <a:headEnd/>
            <a:tailEnd/>
          </a:ln>
        </p:spPr>
      </p:pic>
      <p:pic>
        <p:nvPicPr>
          <p:cNvPr id="16404" name="图片 6"/>
          <p:cNvPicPr>
            <a:picLocks noChangeAspect="1"/>
          </p:cNvPicPr>
          <p:nvPr/>
        </p:nvPicPr>
        <p:blipFill>
          <a:blip r:embed="rId6"/>
          <a:srcRect/>
          <a:stretch>
            <a:fillRect/>
          </a:stretch>
        </p:blipFill>
        <p:spPr bwMode="auto">
          <a:xfrm>
            <a:off x="3292475" y="3236913"/>
            <a:ext cx="2787650" cy="33274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61"/>
                                        </p:tgtEl>
                                        <p:attrNameLst>
                                          <p:attrName>style.visibility</p:attrName>
                                        </p:attrNameLst>
                                      </p:cBhvr>
                                      <p:to>
                                        <p:strVal val="visible"/>
                                      </p:to>
                                    </p:set>
                                    <p:anim calcmode="lin" valueType="num">
                                      <p:cBhvr additive="base">
                                        <p:cTn id="13" dur="500" fill="hold"/>
                                        <p:tgtEl>
                                          <p:spTgt spid="19461"/>
                                        </p:tgtEl>
                                        <p:attrNameLst>
                                          <p:attrName>ppt_x</p:attrName>
                                        </p:attrNameLst>
                                      </p:cBhvr>
                                      <p:tavLst>
                                        <p:tav tm="0">
                                          <p:val>
                                            <p:strVal val="#ppt_x"/>
                                          </p:val>
                                        </p:tav>
                                        <p:tav tm="100000">
                                          <p:val>
                                            <p:strVal val="#ppt_x"/>
                                          </p:val>
                                        </p:tav>
                                      </p:tavLst>
                                    </p:anim>
                                    <p:anim calcmode="lin" valueType="num">
                                      <p:cBhvr additive="base">
                                        <p:cTn id="14"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614425"/>
          <p:cNvSpPr txBox="1">
            <a:spLocks noChangeArrowheads="1"/>
          </p:cNvSpPr>
          <p:nvPr/>
        </p:nvSpPr>
        <p:spPr bwMode="auto">
          <a:xfrm>
            <a:off x="136525" y="68263"/>
            <a:ext cx="11845925" cy="6348412"/>
          </a:xfrm>
          <a:prstGeom prst="rect">
            <a:avLst/>
          </a:prstGeom>
          <a:noFill/>
          <a:ln w="9525">
            <a:noFill/>
            <a:miter lim="800000"/>
            <a:headEnd/>
            <a:tailEnd/>
          </a:ln>
        </p:spPr>
        <p:txBody>
          <a:bodyPr>
            <a:spAutoFit/>
          </a:bodyPr>
          <a:lstStyle/>
          <a:p>
            <a:r>
              <a:rPr lang="en-US" altLang="zh-CN" sz="2800">
                <a:solidFill>
                  <a:srgbClr val="000000"/>
                </a:solidFill>
                <a:latin typeface="Times New Roman" pitchFamily="18" charset="0"/>
              </a:rPr>
              <a:t>1.</a:t>
            </a:r>
            <a:r>
              <a:rPr lang="zh-CN" altLang="en-US" sz="2800">
                <a:solidFill>
                  <a:srgbClr val="000000"/>
                </a:solidFill>
                <a:latin typeface="Times New Roman" pitchFamily="18" charset="0"/>
              </a:rPr>
              <a:t>下列事件中直接受到了启蒙思想影响的是</a:t>
            </a:r>
            <a:r>
              <a:rPr lang="en-US" altLang="zh-CN" sz="2800">
                <a:solidFill>
                  <a:srgbClr val="000000"/>
                </a:solidFill>
                <a:latin typeface="Times New Roman" pitchFamily="18" charset="0"/>
              </a:rPr>
              <a:t>(</a:t>
            </a:r>
            <a:r>
              <a:rPr lang="zh-CN" altLang="en-US" sz="2800">
                <a:solidFill>
                  <a:srgbClr val="FF0000"/>
                </a:solidFill>
                <a:latin typeface="Times New Roman" pitchFamily="18" charset="0"/>
              </a:rPr>
              <a:t>　　</a:t>
            </a:r>
            <a:r>
              <a:rPr lang="en-US" altLang="zh-CN" sz="2800">
                <a:solidFill>
                  <a:srgbClr val="000000"/>
                </a:solidFill>
                <a:latin typeface="Times New Roman" pitchFamily="18" charset="0"/>
              </a:rPr>
              <a:t>)</a:t>
            </a:r>
          </a:p>
          <a:p>
            <a:pPr>
              <a:lnSpc>
                <a:spcPct val="126000"/>
              </a:lnSpc>
            </a:pPr>
            <a:r>
              <a:rPr lang="en-US" altLang="zh-CN" sz="2800">
                <a:solidFill>
                  <a:srgbClr val="000000"/>
                </a:solidFill>
                <a:latin typeface="Times New Roman" pitchFamily="18" charset="0"/>
              </a:rPr>
              <a:t>A.</a:t>
            </a:r>
            <a:r>
              <a:rPr lang="zh-CN" altLang="en-US" sz="2800">
                <a:solidFill>
                  <a:srgbClr val="000000"/>
                </a:solidFill>
                <a:latin typeface="Times New Roman" pitchFamily="18" charset="0"/>
              </a:rPr>
              <a:t>英国资产阶级革命	      </a:t>
            </a:r>
            <a:r>
              <a:rPr lang="en-US" altLang="zh-CN" sz="2800">
                <a:solidFill>
                  <a:srgbClr val="000000"/>
                </a:solidFill>
                <a:latin typeface="Times New Roman" pitchFamily="18" charset="0"/>
              </a:rPr>
              <a:t>B.</a:t>
            </a:r>
            <a:r>
              <a:rPr lang="zh-CN" altLang="en-US" sz="2800">
                <a:solidFill>
                  <a:srgbClr val="000000"/>
                </a:solidFill>
                <a:latin typeface="Times New Roman" pitchFamily="18" charset="0"/>
              </a:rPr>
              <a:t>法国大革命</a:t>
            </a:r>
          </a:p>
          <a:p>
            <a:pPr>
              <a:lnSpc>
                <a:spcPct val="126000"/>
              </a:lnSpc>
            </a:pPr>
            <a:r>
              <a:rPr lang="en-US" altLang="zh-CN" sz="2800">
                <a:solidFill>
                  <a:srgbClr val="000000"/>
                </a:solidFill>
                <a:latin typeface="Times New Roman" pitchFamily="18" charset="0"/>
              </a:rPr>
              <a:t>C.</a:t>
            </a:r>
            <a:r>
              <a:rPr lang="zh-CN" altLang="en-US" sz="2800">
                <a:solidFill>
                  <a:srgbClr val="000000"/>
                </a:solidFill>
                <a:latin typeface="Times New Roman" pitchFamily="18" charset="0"/>
              </a:rPr>
              <a:t>新航路开辟	                </a:t>
            </a:r>
            <a:r>
              <a:rPr lang="en-US" altLang="zh-CN" sz="2800">
                <a:solidFill>
                  <a:srgbClr val="000000"/>
                </a:solidFill>
                <a:latin typeface="Times New Roman" pitchFamily="18" charset="0"/>
              </a:rPr>
              <a:t>D.</a:t>
            </a:r>
            <a:r>
              <a:rPr lang="zh-CN" altLang="en-US" sz="2800">
                <a:solidFill>
                  <a:srgbClr val="000000"/>
                </a:solidFill>
                <a:latin typeface="Times New Roman" pitchFamily="18" charset="0"/>
              </a:rPr>
              <a:t>文艺复兴</a:t>
            </a:r>
          </a:p>
          <a:p>
            <a:pPr>
              <a:lnSpc>
                <a:spcPct val="157000"/>
              </a:lnSpc>
            </a:pPr>
            <a:r>
              <a:rPr lang="en-US" altLang="zh-CN" sz="2800">
                <a:solidFill>
                  <a:srgbClr val="000000"/>
                </a:solidFill>
                <a:latin typeface="Times New Roman" pitchFamily="18" charset="0"/>
              </a:rPr>
              <a:t>2.《</a:t>
            </a:r>
            <a:r>
              <a:rPr lang="zh-CN" altLang="en-US" sz="2800">
                <a:solidFill>
                  <a:srgbClr val="000000"/>
                </a:solidFill>
                <a:latin typeface="Times New Roman" pitchFamily="18" charset="0"/>
              </a:rPr>
              <a:t>人权宣言</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是由哪个机构通过的</a:t>
            </a:r>
            <a:r>
              <a:rPr lang="en-US" altLang="zh-CN" sz="2800">
                <a:solidFill>
                  <a:srgbClr val="000000"/>
                </a:solidFill>
                <a:latin typeface="Times New Roman" pitchFamily="18" charset="0"/>
              </a:rPr>
              <a:t>(</a:t>
            </a:r>
            <a:r>
              <a:rPr lang="zh-CN" altLang="en-US" sz="2800">
                <a:solidFill>
                  <a:srgbClr val="FF0000"/>
                </a:solidFill>
                <a:latin typeface="Times New Roman" pitchFamily="18" charset="0"/>
              </a:rPr>
              <a:t>　　</a:t>
            </a:r>
            <a:r>
              <a:rPr lang="en-US" altLang="zh-CN" sz="2800">
                <a:solidFill>
                  <a:srgbClr val="000000"/>
                </a:solidFill>
                <a:latin typeface="Times New Roman" pitchFamily="18" charset="0"/>
              </a:rPr>
              <a:t>)</a:t>
            </a:r>
          </a:p>
          <a:p>
            <a:pPr>
              <a:lnSpc>
                <a:spcPct val="126000"/>
              </a:lnSpc>
            </a:pPr>
            <a:r>
              <a:rPr lang="en-US" altLang="zh-CN" sz="2800">
                <a:solidFill>
                  <a:srgbClr val="000000"/>
                </a:solidFill>
                <a:latin typeface="Times New Roman" pitchFamily="18" charset="0"/>
              </a:rPr>
              <a:t>A.</a:t>
            </a:r>
            <a:r>
              <a:rPr lang="zh-CN" altLang="en-US" sz="2800">
                <a:solidFill>
                  <a:srgbClr val="000000"/>
                </a:solidFill>
                <a:latin typeface="Times New Roman" pitchFamily="18" charset="0"/>
              </a:rPr>
              <a:t>国会	                </a:t>
            </a:r>
            <a:r>
              <a:rPr lang="en-US" altLang="zh-CN" sz="2800">
                <a:solidFill>
                  <a:srgbClr val="000000"/>
                </a:solidFill>
                <a:latin typeface="Times New Roman" pitchFamily="18" charset="0"/>
              </a:rPr>
              <a:t>B.</a:t>
            </a:r>
            <a:r>
              <a:rPr lang="zh-CN" altLang="en-US" sz="2800">
                <a:solidFill>
                  <a:srgbClr val="000000"/>
                </a:solidFill>
                <a:latin typeface="Times New Roman" pitchFamily="18" charset="0"/>
              </a:rPr>
              <a:t>制宪议会	</a:t>
            </a:r>
          </a:p>
          <a:p>
            <a:pPr>
              <a:lnSpc>
                <a:spcPct val="126000"/>
              </a:lnSpc>
            </a:pPr>
            <a:r>
              <a:rPr lang="en-US" altLang="zh-CN" sz="2800">
                <a:solidFill>
                  <a:srgbClr val="000000"/>
                </a:solidFill>
                <a:latin typeface="Times New Roman" pitchFamily="18" charset="0"/>
              </a:rPr>
              <a:t>C.</a:t>
            </a:r>
            <a:r>
              <a:rPr lang="zh-CN" altLang="en-US" sz="2800">
                <a:solidFill>
                  <a:srgbClr val="000000"/>
                </a:solidFill>
                <a:latin typeface="Times New Roman" pitchFamily="18" charset="0"/>
              </a:rPr>
              <a:t>大陆会议            	</a:t>
            </a:r>
            <a:r>
              <a:rPr lang="en-US" altLang="zh-CN" sz="2800">
                <a:solidFill>
                  <a:srgbClr val="000000"/>
                </a:solidFill>
                <a:latin typeface="Times New Roman" pitchFamily="18" charset="0"/>
              </a:rPr>
              <a:t>D.</a:t>
            </a:r>
            <a:r>
              <a:rPr lang="zh-CN" altLang="en-US" sz="2800">
                <a:solidFill>
                  <a:srgbClr val="000000"/>
                </a:solidFill>
                <a:latin typeface="Times New Roman" pitchFamily="18" charset="0"/>
              </a:rPr>
              <a:t>最高法院</a:t>
            </a:r>
          </a:p>
          <a:p>
            <a:pPr>
              <a:lnSpc>
                <a:spcPct val="157000"/>
              </a:lnSpc>
            </a:pPr>
            <a:r>
              <a:rPr lang="en-US" altLang="zh-CN" sz="2800">
                <a:solidFill>
                  <a:srgbClr val="000000"/>
                </a:solidFill>
                <a:latin typeface="Times New Roman" pitchFamily="18" charset="0"/>
                <a:sym typeface="+mn-ea"/>
              </a:rPr>
              <a:t>3.</a:t>
            </a:r>
            <a:r>
              <a:rPr lang="en-US" altLang="zh-CN" sz="2800">
                <a:solidFill>
                  <a:srgbClr val="000000"/>
                </a:solidFill>
                <a:latin typeface="Times New Roman" pitchFamily="18" charset="0"/>
                <a:ea typeface="微软雅黑" pitchFamily="34" charset="-122"/>
                <a:sym typeface="+mn-ea"/>
              </a:rPr>
              <a:t>(2018</a:t>
            </a:r>
            <a:r>
              <a:rPr lang="zh-CN" altLang="en-US" sz="2800">
                <a:solidFill>
                  <a:srgbClr val="000000"/>
                </a:solidFill>
                <a:latin typeface="Times New Roman" pitchFamily="18" charset="0"/>
                <a:ea typeface="微软雅黑" pitchFamily="34" charset="-122"/>
                <a:sym typeface="+mn-ea"/>
              </a:rPr>
              <a:t>通化模拟</a:t>
            </a:r>
            <a:r>
              <a:rPr lang="en-US" altLang="zh-CN" sz="2800">
                <a:solidFill>
                  <a:srgbClr val="000000"/>
                </a:solidFill>
                <a:latin typeface="Times New Roman" pitchFamily="18" charset="0"/>
                <a:ea typeface="微软雅黑" pitchFamily="34" charset="-122"/>
                <a:sym typeface="+mn-ea"/>
              </a:rPr>
              <a:t>)</a:t>
            </a:r>
            <a:r>
              <a:rPr lang="en-US" altLang="zh-CN" sz="2800">
                <a:solidFill>
                  <a:srgbClr val="000000"/>
                </a:solidFill>
                <a:latin typeface="Times New Roman" pitchFamily="18" charset="0"/>
                <a:sym typeface="+mn-ea"/>
              </a:rPr>
              <a:t>“</a:t>
            </a:r>
            <a:r>
              <a:rPr lang="zh-CN" altLang="en-US" sz="2800">
                <a:solidFill>
                  <a:srgbClr val="000000"/>
                </a:solidFill>
                <a:latin typeface="Times New Roman" pitchFamily="18" charset="0"/>
                <a:sym typeface="+mn-ea"/>
              </a:rPr>
              <a:t>人们生来就是而且始终都是自由平等的。财产权是人神圣不可侵犯的权利。”这体现了以下哪一文件的核心思想</a:t>
            </a:r>
            <a:r>
              <a:rPr lang="en-US" altLang="zh-CN" sz="2800">
                <a:solidFill>
                  <a:srgbClr val="000000"/>
                </a:solidFill>
                <a:latin typeface="Times New Roman" pitchFamily="18" charset="0"/>
                <a:sym typeface="+mn-ea"/>
              </a:rPr>
              <a:t>(</a:t>
            </a:r>
            <a:r>
              <a:rPr lang="zh-CN" altLang="en-US" sz="2800">
                <a:solidFill>
                  <a:srgbClr val="FF0000"/>
                </a:solidFill>
                <a:latin typeface="Times New Roman" pitchFamily="18" charset="0"/>
                <a:sym typeface="+mn-ea"/>
              </a:rPr>
              <a:t>　　</a:t>
            </a:r>
            <a:r>
              <a:rPr lang="en-US" altLang="zh-CN" sz="2800">
                <a:solidFill>
                  <a:srgbClr val="000000"/>
                </a:solidFill>
                <a:latin typeface="Times New Roman" pitchFamily="18" charset="0"/>
                <a:sym typeface="+mn-ea"/>
              </a:rPr>
              <a:t>)</a:t>
            </a:r>
            <a:endParaRPr lang="en-US" altLang="zh-CN" sz="2800">
              <a:solidFill>
                <a:srgbClr val="000000"/>
              </a:solidFill>
              <a:latin typeface="Times New Roman" pitchFamily="18" charset="0"/>
            </a:endParaRPr>
          </a:p>
          <a:p>
            <a:pPr>
              <a:lnSpc>
                <a:spcPct val="126000"/>
              </a:lnSpc>
            </a:pPr>
            <a:r>
              <a:rPr lang="en-US" altLang="zh-CN" sz="2800">
                <a:solidFill>
                  <a:srgbClr val="000000"/>
                </a:solidFill>
                <a:latin typeface="Times New Roman" pitchFamily="18" charset="0"/>
                <a:sym typeface="+mn-ea"/>
              </a:rPr>
              <a:t>A.《</a:t>
            </a:r>
            <a:r>
              <a:rPr lang="zh-CN" altLang="en-US" sz="2800">
                <a:solidFill>
                  <a:srgbClr val="000000"/>
                </a:solidFill>
                <a:latin typeface="Times New Roman" pitchFamily="18" charset="0"/>
                <a:sym typeface="+mn-ea"/>
              </a:rPr>
              <a:t>权利法案</a:t>
            </a:r>
            <a:r>
              <a:rPr lang="en-US" altLang="zh-CN" sz="2800">
                <a:solidFill>
                  <a:srgbClr val="000000"/>
                </a:solidFill>
                <a:latin typeface="Times New Roman" pitchFamily="18" charset="0"/>
                <a:sym typeface="+mn-ea"/>
              </a:rPr>
              <a:t>》	B.《</a:t>
            </a:r>
            <a:r>
              <a:rPr lang="zh-CN" altLang="en-US" sz="2800">
                <a:solidFill>
                  <a:srgbClr val="000000"/>
                </a:solidFill>
                <a:latin typeface="Times New Roman" pitchFamily="18" charset="0"/>
                <a:sym typeface="+mn-ea"/>
              </a:rPr>
              <a:t>人权宣言</a:t>
            </a:r>
            <a:r>
              <a:rPr lang="en-US" altLang="zh-CN" sz="2800">
                <a:solidFill>
                  <a:srgbClr val="000000"/>
                </a:solidFill>
                <a:latin typeface="Times New Roman" pitchFamily="18" charset="0"/>
                <a:sym typeface="+mn-ea"/>
              </a:rPr>
              <a:t>》</a:t>
            </a:r>
            <a:endParaRPr lang="en-US" altLang="zh-CN" sz="2800">
              <a:solidFill>
                <a:srgbClr val="000000"/>
              </a:solidFill>
              <a:latin typeface="Times New Roman" pitchFamily="18" charset="0"/>
            </a:endParaRPr>
          </a:p>
          <a:p>
            <a:pPr>
              <a:lnSpc>
                <a:spcPct val="126000"/>
              </a:lnSpc>
            </a:pPr>
            <a:r>
              <a:rPr lang="en-US" altLang="zh-CN" sz="2800">
                <a:solidFill>
                  <a:srgbClr val="000000"/>
                </a:solidFill>
                <a:latin typeface="Times New Roman" pitchFamily="18" charset="0"/>
                <a:sym typeface="+mn-ea"/>
              </a:rPr>
              <a:t>C.《</a:t>
            </a:r>
            <a:r>
              <a:rPr lang="zh-CN" altLang="en-US" sz="2800">
                <a:solidFill>
                  <a:srgbClr val="000000"/>
                </a:solidFill>
                <a:latin typeface="Times New Roman" pitchFamily="18" charset="0"/>
                <a:sym typeface="+mn-ea"/>
              </a:rPr>
              <a:t>独立宣言</a:t>
            </a:r>
            <a:r>
              <a:rPr lang="en-US" altLang="zh-CN" sz="2800">
                <a:solidFill>
                  <a:srgbClr val="000000"/>
                </a:solidFill>
                <a:latin typeface="Times New Roman" pitchFamily="18" charset="0"/>
                <a:sym typeface="+mn-ea"/>
              </a:rPr>
              <a:t>》	D.1787</a:t>
            </a:r>
            <a:r>
              <a:rPr lang="zh-CN" altLang="en-US" sz="2800">
                <a:solidFill>
                  <a:srgbClr val="000000"/>
                </a:solidFill>
                <a:latin typeface="Times New Roman" pitchFamily="18" charset="0"/>
                <a:sym typeface="+mn-ea"/>
              </a:rPr>
              <a:t>年宪法</a:t>
            </a:r>
            <a:endParaRPr lang="zh-CN" altLang="en-US" sz="2800">
              <a:solidFill>
                <a:srgbClr val="000000"/>
              </a:solidFill>
              <a:latin typeface="Times New Roman" pitchFamily="18" charset="0"/>
            </a:endParaRPr>
          </a:p>
          <a:p>
            <a:pPr>
              <a:lnSpc>
                <a:spcPct val="126000"/>
              </a:lnSpc>
            </a:pPr>
            <a:endParaRPr lang="zh-CN" altLang="en-US" sz="2800">
              <a:latin typeface="宋体" charset="-122"/>
            </a:endParaRPr>
          </a:p>
        </p:txBody>
      </p:sp>
      <p:sp>
        <p:nvSpPr>
          <p:cNvPr id="614429" name="矩形 614428"/>
          <p:cNvSpPr>
            <a:spLocks noChangeArrowheads="1"/>
          </p:cNvSpPr>
          <p:nvPr/>
        </p:nvSpPr>
        <p:spPr bwMode="auto">
          <a:xfrm>
            <a:off x="8642350" y="212725"/>
            <a:ext cx="785813" cy="644525"/>
          </a:xfrm>
          <a:prstGeom prst="rect">
            <a:avLst/>
          </a:prstGeom>
          <a:noFill/>
          <a:ln w="9525">
            <a:noFill/>
            <a:miter lim="800000"/>
            <a:headEnd/>
            <a:tailEnd/>
          </a:ln>
        </p:spPr>
        <p:txBody>
          <a:bodyPr>
            <a:spAutoFit/>
          </a:bodyPr>
          <a:lstStyle/>
          <a:p>
            <a:r>
              <a:rPr lang="en-US" altLang="zh-CN" sz="3600">
                <a:solidFill>
                  <a:srgbClr val="FF0000"/>
                </a:solidFill>
                <a:latin typeface="黑体" pitchFamily="49" charset="-122"/>
                <a:ea typeface="微软雅黑" pitchFamily="34" charset="-122"/>
              </a:rPr>
              <a:t>B</a:t>
            </a:r>
            <a:endParaRPr lang="zh-CN" altLang="en-US" sz="3600">
              <a:solidFill>
                <a:srgbClr val="FF0000"/>
              </a:solidFill>
              <a:latin typeface="黑体" pitchFamily="49" charset="-122"/>
              <a:ea typeface="微软雅黑" pitchFamily="34" charset="-122"/>
            </a:endParaRPr>
          </a:p>
        </p:txBody>
      </p:sp>
      <p:sp>
        <p:nvSpPr>
          <p:cNvPr id="614430" name="矩形 614429"/>
          <p:cNvSpPr>
            <a:spLocks noChangeArrowheads="1"/>
          </p:cNvSpPr>
          <p:nvPr/>
        </p:nvSpPr>
        <p:spPr bwMode="auto">
          <a:xfrm>
            <a:off x="7194550" y="1797050"/>
            <a:ext cx="411163" cy="644525"/>
          </a:xfrm>
          <a:prstGeom prst="rect">
            <a:avLst/>
          </a:prstGeom>
          <a:noFill/>
          <a:ln w="9525">
            <a:noFill/>
            <a:miter lim="800000"/>
            <a:headEnd/>
            <a:tailEnd/>
          </a:ln>
        </p:spPr>
        <p:txBody>
          <a:bodyPr wrap="none">
            <a:spAutoFit/>
          </a:bodyPr>
          <a:lstStyle/>
          <a:p>
            <a:r>
              <a:rPr lang="en-US" altLang="zh-CN" sz="3600">
                <a:solidFill>
                  <a:srgbClr val="FF0000"/>
                </a:solidFill>
                <a:latin typeface="黑体" pitchFamily="49" charset="-122"/>
                <a:ea typeface="微软雅黑" pitchFamily="34" charset="-122"/>
              </a:rPr>
              <a:t>B</a:t>
            </a:r>
          </a:p>
        </p:txBody>
      </p:sp>
      <p:sp>
        <p:nvSpPr>
          <p:cNvPr id="2" name="矩形 1"/>
          <p:cNvSpPr>
            <a:spLocks noChangeArrowheads="1"/>
          </p:cNvSpPr>
          <p:nvPr/>
        </p:nvSpPr>
        <p:spPr bwMode="auto">
          <a:xfrm>
            <a:off x="9931400" y="4668838"/>
            <a:ext cx="1038225" cy="644525"/>
          </a:xfrm>
          <a:prstGeom prst="rect">
            <a:avLst/>
          </a:prstGeom>
          <a:noFill/>
          <a:ln w="9525">
            <a:noFill/>
            <a:miter lim="800000"/>
            <a:headEnd/>
            <a:tailEnd/>
          </a:ln>
        </p:spPr>
        <p:txBody>
          <a:bodyPr>
            <a:spAutoFit/>
          </a:bodyPr>
          <a:lstStyle/>
          <a:p>
            <a:r>
              <a:rPr lang="en-US" altLang="zh-CN" sz="3600">
                <a:solidFill>
                  <a:srgbClr val="FF0000"/>
                </a:solidFill>
                <a:latin typeface="黑体" pitchFamily="49" charset="-122"/>
                <a:ea typeface="微软雅黑" pitchFamily="34" charset="-122"/>
              </a:rPr>
              <a:t>B</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29"/>
                                        </p:tgtEl>
                                        <p:attrNameLst>
                                          <p:attrName>style.visibility</p:attrName>
                                        </p:attrNameLst>
                                      </p:cBhvr>
                                      <p:to>
                                        <p:strVal val="visible"/>
                                      </p:to>
                                    </p:set>
                                    <p:anim calcmode="lin" valueType="num">
                                      <p:cBhvr additive="base">
                                        <p:cTn id="7" dur="500" fill="hold"/>
                                        <p:tgtEl>
                                          <p:spTgt spid="614429"/>
                                        </p:tgtEl>
                                        <p:attrNameLst>
                                          <p:attrName>ppt_x</p:attrName>
                                        </p:attrNameLst>
                                      </p:cBhvr>
                                      <p:tavLst>
                                        <p:tav tm="0">
                                          <p:val>
                                            <p:strVal val="#ppt_x"/>
                                          </p:val>
                                        </p:tav>
                                        <p:tav tm="100000">
                                          <p:val>
                                            <p:strVal val="#ppt_x"/>
                                          </p:val>
                                        </p:tav>
                                      </p:tavLst>
                                    </p:anim>
                                    <p:anim calcmode="lin" valueType="num">
                                      <p:cBhvr additive="base">
                                        <p:cTn id="8" dur="500" fill="hold"/>
                                        <p:tgtEl>
                                          <p:spTgt spid="6144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30"/>
                                        </p:tgtEl>
                                        <p:attrNameLst>
                                          <p:attrName>style.visibility</p:attrName>
                                        </p:attrNameLst>
                                      </p:cBhvr>
                                      <p:to>
                                        <p:strVal val="visible"/>
                                      </p:to>
                                    </p:set>
                                    <p:anim calcmode="lin" valueType="num">
                                      <p:cBhvr additive="base">
                                        <p:cTn id="13" dur="500" fill="hold"/>
                                        <p:tgtEl>
                                          <p:spTgt spid="614430"/>
                                        </p:tgtEl>
                                        <p:attrNameLst>
                                          <p:attrName>ppt_x</p:attrName>
                                        </p:attrNameLst>
                                      </p:cBhvr>
                                      <p:tavLst>
                                        <p:tav tm="0">
                                          <p:val>
                                            <p:strVal val="#ppt_x"/>
                                          </p:val>
                                        </p:tav>
                                        <p:tav tm="100000">
                                          <p:val>
                                            <p:strVal val="#ppt_x"/>
                                          </p:val>
                                        </p:tav>
                                      </p:tavLst>
                                    </p:anim>
                                    <p:anim calcmode="lin" valueType="num">
                                      <p:cBhvr additive="base">
                                        <p:cTn id="14" dur="500" fill="hold"/>
                                        <p:tgtEl>
                                          <p:spTgt spid="6144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9" grpId="0"/>
      <p:bldP spid="614430"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629761"/>
          <p:cNvSpPr txBox="1">
            <a:spLocks noChangeArrowheads="1"/>
          </p:cNvSpPr>
          <p:nvPr/>
        </p:nvSpPr>
        <p:spPr bwMode="auto">
          <a:xfrm>
            <a:off x="53975" y="165100"/>
            <a:ext cx="12028488" cy="6867525"/>
          </a:xfrm>
          <a:prstGeom prst="rect">
            <a:avLst/>
          </a:prstGeom>
          <a:noFill/>
          <a:ln w="9525">
            <a:noFill/>
            <a:miter lim="800000"/>
            <a:headEnd/>
            <a:tailEnd/>
          </a:ln>
        </p:spPr>
        <p:txBody>
          <a:bodyPr>
            <a:spAutoFit/>
          </a:bodyPr>
          <a:lstStyle/>
          <a:p>
            <a:pPr>
              <a:lnSpc>
                <a:spcPct val="157000"/>
              </a:lnSpc>
            </a:pPr>
            <a:r>
              <a:rPr lang="en-US" altLang="zh-CN" sz="2800">
                <a:solidFill>
                  <a:srgbClr val="000000"/>
                </a:solidFill>
                <a:latin typeface="Times New Roman" pitchFamily="18" charset="0"/>
              </a:rPr>
              <a:t>4.</a:t>
            </a:r>
            <a:r>
              <a:rPr lang="zh-CN" altLang="en-US" sz="2800">
                <a:solidFill>
                  <a:srgbClr val="000000"/>
                </a:solidFill>
                <a:latin typeface="Times New Roman" pitchFamily="18" charset="0"/>
              </a:rPr>
              <a:t>下列历史事件</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按时间顺序排列正确的是</a:t>
            </a:r>
            <a:r>
              <a:rPr lang="en-US" altLang="zh-CN" sz="2800">
                <a:solidFill>
                  <a:srgbClr val="000000"/>
                </a:solidFill>
                <a:latin typeface="Times New Roman" pitchFamily="18" charset="0"/>
              </a:rPr>
              <a:t>(</a:t>
            </a:r>
            <a:r>
              <a:rPr lang="zh-CN" altLang="en-US" sz="2800">
                <a:solidFill>
                  <a:srgbClr val="FF0000"/>
                </a:solidFill>
                <a:latin typeface="Times New Roman" pitchFamily="18" charset="0"/>
              </a:rPr>
              <a:t>　　</a:t>
            </a:r>
            <a:r>
              <a:rPr lang="en-US" altLang="zh-CN" sz="2800">
                <a:solidFill>
                  <a:srgbClr val="000000"/>
                </a:solidFill>
                <a:latin typeface="Times New Roman" pitchFamily="18" charset="0"/>
              </a:rPr>
              <a:t>)</a:t>
            </a:r>
          </a:p>
          <a:p>
            <a:pPr>
              <a:lnSpc>
                <a:spcPct val="126000"/>
              </a:lnSpc>
            </a:pPr>
            <a:r>
              <a:rPr lang="en-US" altLang="zh-CN" sz="2800">
                <a:solidFill>
                  <a:srgbClr val="000000"/>
                </a:solidFill>
                <a:latin typeface="Times New Roman" pitchFamily="18" charset="0"/>
              </a:rPr>
              <a:t>①</a:t>
            </a:r>
            <a:r>
              <a:rPr lang="zh-CN" altLang="en-US" sz="2800">
                <a:solidFill>
                  <a:srgbClr val="000000"/>
                </a:solidFill>
                <a:latin typeface="Times New Roman" pitchFamily="18" charset="0"/>
              </a:rPr>
              <a:t>攻占巴士底狱　②处死国王　③颁布了</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人权宣言</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　④成立救国委员会</a:t>
            </a:r>
          </a:p>
          <a:p>
            <a:pPr>
              <a:lnSpc>
                <a:spcPct val="126000"/>
              </a:lnSpc>
            </a:pPr>
            <a:r>
              <a:rPr lang="en-US" altLang="zh-CN" sz="2800">
                <a:solidFill>
                  <a:srgbClr val="000000"/>
                </a:solidFill>
                <a:latin typeface="Times New Roman" pitchFamily="18" charset="0"/>
              </a:rPr>
              <a:t>A.①②③④	B.①②④③	</a:t>
            </a:r>
          </a:p>
          <a:p>
            <a:pPr>
              <a:lnSpc>
                <a:spcPct val="126000"/>
              </a:lnSpc>
            </a:pPr>
            <a:r>
              <a:rPr lang="en-US" altLang="zh-CN" sz="2800">
                <a:solidFill>
                  <a:srgbClr val="000000"/>
                </a:solidFill>
                <a:latin typeface="Times New Roman" pitchFamily="18" charset="0"/>
              </a:rPr>
              <a:t>C.①③②④	D.①③④②</a:t>
            </a:r>
          </a:p>
          <a:p>
            <a:pPr>
              <a:lnSpc>
                <a:spcPct val="126000"/>
              </a:lnSpc>
            </a:pPr>
            <a:endParaRPr lang="zh-CN" altLang="en-US" sz="2800">
              <a:latin typeface="宋体" charset="-122"/>
            </a:endParaRPr>
          </a:p>
          <a:p>
            <a:pPr>
              <a:lnSpc>
                <a:spcPct val="157000"/>
              </a:lnSpc>
            </a:pPr>
            <a:r>
              <a:rPr lang="en-US" altLang="zh-CN" sz="2800">
                <a:solidFill>
                  <a:srgbClr val="000000"/>
                </a:solidFill>
                <a:latin typeface="Times New Roman" pitchFamily="18" charset="0"/>
                <a:sym typeface="+mn-ea"/>
              </a:rPr>
              <a:t>5.</a:t>
            </a:r>
            <a:r>
              <a:rPr lang="zh-CN" altLang="en-US" sz="2800">
                <a:solidFill>
                  <a:srgbClr val="000000"/>
                </a:solidFill>
                <a:latin typeface="Times New Roman" pitchFamily="18" charset="0"/>
                <a:sym typeface="+mn-ea"/>
              </a:rPr>
              <a:t>请根据提示判断他是谁</a:t>
            </a:r>
            <a:r>
              <a:rPr lang="en-US" altLang="zh-CN" sz="2800">
                <a:solidFill>
                  <a:srgbClr val="000000"/>
                </a:solidFill>
                <a:latin typeface="Times New Roman" pitchFamily="18" charset="0"/>
                <a:sym typeface="+mn-ea"/>
              </a:rPr>
              <a:t>(</a:t>
            </a:r>
            <a:r>
              <a:rPr lang="zh-CN" altLang="en-US" sz="2800">
                <a:solidFill>
                  <a:srgbClr val="FF0000"/>
                </a:solidFill>
                <a:latin typeface="Times New Roman" pitchFamily="18" charset="0"/>
                <a:sym typeface="+mn-ea"/>
              </a:rPr>
              <a:t>　　</a:t>
            </a:r>
            <a:r>
              <a:rPr lang="en-US" altLang="zh-CN" sz="2800">
                <a:solidFill>
                  <a:srgbClr val="000000"/>
                </a:solidFill>
                <a:latin typeface="Times New Roman" pitchFamily="18" charset="0"/>
                <a:sym typeface="+mn-ea"/>
              </a:rPr>
              <a:t>)</a:t>
            </a:r>
            <a:endParaRPr lang="en-US" altLang="zh-CN" sz="2800">
              <a:solidFill>
                <a:srgbClr val="000000"/>
              </a:solidFill>
              <a:latin typeface="Times New Roman" pitchFamily="18" charset="0"/>
            </a:endParaRPr>
          </a:p>
          <a:p>
            <a:pPr>
              <a:lnSpc>
                <a:spcPct val="126000"/>
              </a:lnSpc>
            </a:pPr>
            <a:r>
              <a:rPr lang="zh-CN" altLang="en-US" sz="2800">
                <a:solidFill>
                  <a:srgbClr val="000000"/>
                </a:solidFill>
                <a:latin typeface="Times New Roman" pitchFamily="18" charset="0"/>
                <a:sym typeface="+mn-ea"/>
              </a:rPr>
              <a:t>提示一</a:t>
            </a:r>
            <a:r>
              <a:rPr lang="en-US" altLang="zh-CN" sz="2800">
                <a:solidFill>
                  <a:srgbClr val="000000"/>
                </a:solidFill>
                <a:latin typeface="Times New Roman" pitchFamily="18" charset="0"/>
                <a:sym typeface="+mn-ea"/>
              </a:rPr>
              <a:t>:</a:t>
            </a:r>
            <a:r>
              <a:rPr lang="zh-CN" altLang="en-US" sz="2800">
                <a:solidFill>
                  <a:srgbClr val="000000"/>
                </a:solidFill>
                <a:latin typeface="Times New Roman" pitchFamily="18" charset="0"/>
                <a:sym typeface="+mn-ea"/>
              </a:rPr>
              <a:t>法国</a:t>
            </a:r>
            <a:endParaRPr lang="zh-CN" altLang="en-US" sz="2800">
              <a:solidFill>
                <a:srgbClr val="000000"/>
              </a:solidFill>
              <a:latin typeface="Times New Roman" pitchFamily="18" charset="0"/>
            </a:endParaRPr>
          </a:p>
          <a:p>
            <a:pPr>
              <a:lnSpc>
                <a:spcPct val="126000"/>
              </a:lnSpc>
            </a:pPr>
            <a:r>
              <a:rPr lang="zh-CN" altLang="en-US" sz="2800">
                <a:solidFill>
                  <a:srgbClr val="000000"/>
                </a:solidFill>
                <a:latin typeface="Times New Roman" pitchFamily="18" charset="0"/>
                <a:sym typeface="+mn-ea"/>
              </a:rPr>
              <a:t>提示二</a:t>
            </a:r>
            <a:r>
              <a:rPr lang="en-US" altLang="zh-CN" sz="2800">
                <a:solidFill>
                  <a:srgbClr val="000000"/>
                </a:solidFill>
                <a:latin typeface="Times New Roman" pitchFamily="18" charset="0"/>
                <a:sym typeface="+mn-ea"/>
              </a:rPr>
              <a:t>:</a:t>
            </a:r>
            <a:r>
              <a:rPr lang="zh-CN" altLang="en-US" sz="2800">
                <a:solidFill>
                  <a:srgbClr val="000000"/>
                </a:solidFill>
                <a:latin typeface="Times New Roman" pitchFamily="18" charset="0"/>
                <a:sym typeface="+mn-ea"/>
              </a:rPr>
              <a:t>帝国</a:t>
            </a:r>
            <a:endParaRPr lang="zh-CN" altLang="en-US" sz="2800">
              <a:solidFill>
                <a:srgbClr val="000000"/>
              </a:solidFill>
              <a:latin typeface="Times New Roman" pitchFamily="18" charset="0"/>
            </a:endParaRPr>
          </a:p>
          <a:p>
            <a:pPr>
              <a:lnSpc>
                <a:spcPct val="126000"/>
              </a:lnSpc>
            </a:pPr>
            <a:r>
              <a:rPr lang="zh-CN" altLang="en-US" sz="2800">
                <a:solidFill>
                  <a:srgbClr val="000000"/>
                </a:solidFill>
                <a:latin typeface="Times New Roman" pitchFamily="18" charset="0"/>
                <a:sym typeface="+mn-ea"/>
              </a:rPr>
              <a:t>提示三</a:t>
            </a:r>
            <a:r>
              <a:rPr lang="en-US" altLang="zh-CN" sz="2800">
                <a:solidFill>
                  <a:srgbClr val="000000"/>
                </a:solidFill>
                <a:latin typeface="Times New Roman" pitchFamily="18" charset="0"/>
                <a:sym typeface="+mn-ea"/>
              </a:rPr>
              <a:t>:《</a:t>
            </a:r>
            <a:r>
              <a:rPr lang="zh-CN" altLang="en-US" sz="2800">
                <a:solidFill>
                  <a:srgbClr val="000000"/>
                </a:solidFill>
                <a:latin typeface="Times New Roman" pitchFamily="18" charset="0"/>
                <a:sym typeface="+mn-ea"/>
              </a:rPr>
              <a:t>法国民法典</a:t>
            </a:r>
            <a:r>
              <a:rPr lang="en-US" altLang="zh-CN" sz="2800">
                <a:solidFill>
                  <a:srgbClr val="000000"/>
                </a:solidFill>
                <a:latin typeface="Times New Roman" pitchFamily="18" charset="0"/>
                <a:sym typeface="+mn-ea"/>
              </a:rPr>
              <a:t>》</a:t>
            </a:r>
            <a:endParaRPr lang="en-US" altLang="zh-CN" sz="2800">
              <a:solidFill>
                <a:srgbClr val="000000"/>
              </a:solidFill>
              <a:latin typeface="Times New Roman" pitchFamily="18" charset="0"/>
            </a:endParaRPr>
          </a:p>
          <a:p>
            <a:pPr>
              <a:lnSpc>
                <a:spcPct val="126000"/>
              </a:lnSpc>
            </a:pPr>
            <a:r>
              <a:rPr lang="zh-CN" altLang="en-US" sz="2800">
                <a:solidFill>
                  <a:srgbClr val="000000"/>
                </a:solidFill>
                <a:latin typeface="Times New Roman" pitchFamily="18" charset="0"/>
                <a:sym typeface="+mn-ea"/>
              </a:rPr>
              <a:t>提示四</a:t>
            </a:r>
            <a:r>
              <a:rPr lang="en-US" altLang="zh-CN" sz="2800">
                <a:solidFill>
                  <a:srgbClr val="000000"/>
                </a:solidFill>
                <a:latin typeface="Times New Roman" pitchFamily="18" charset="0"/>
                <a:sym typeface="+mn-ea"/>
              </a:rPr>
              <a:t>:</a:t>
            </a:r>
            <a:r>
              <a:rPr lang="zh-CN" altLang="en-US" sz="2800">
                <a:solidFill>
                  <a:srgbClr val="000000"/>
                </a:solidFill>
                <a:latin typeface="Times New Roman" pitchFamily="18" charset="0"/>
                <a:sym typeface="+mn-ea"/>
              </a:rPr>
              <a:t>远征俄国</a:t>
            </a:r>
            <a:endParaRPr lang="zh-CN" altLang="en-US" sz="2800">
              <a:solidFill>
                <a:srgbClr val="000000"/>
              </a:solidFill>
              <a:latin typeface="Times New Roman" pitchFamily="18" charset="0"/>
            </a:endParaRPr>
          </a:p>
          <a:p>
            <a:pPr>
              <a:lnSpc>
                <a:spcPct val="126000"/>
              </a:lnSpc>
            </a:pPr>
            <a:r>
              <a:rPr lang="en-US" altLang="zh-CN" sz="2800">
                <a:solidFill>
                  <a:srgbClr val="000000"/>
                </a:solidFill>
                <a:latin typeface="Times New Roman" pitchFamily="18" charset="0"/>
                <a:sym typeface="+mn-ea"/>
              </a:rPr>
              <a:t>A.</a:t>
            </a:r>
            <a:r>
              <a:rPr lang="zh-CN" altLang="en-US" sz="2800">
                <a:solidFill>
                  <a:srgbClr val="000000"/>
                </a:solidFill>
                <a:latin typeface="Times New Roman" pitchFamily="18" charset="0"/>
                <a:sym typeface="+mn-ea"/>
              </a:rPr>
              <a:t>克伦威尔	           </a:t>
            </a:r>
            <a:r>
              <a:rPr lang="en-US" altLang="zh-CN" sz="2800">
                <a:solidFill>
                  <a:srgbClr val="000000"/>
                </a:solidFill>
                <a:latin typeface="Times New Roman" pitchFamily="18" charset="0"/>
                <a:sym typeface="+mn-ea"/>
              </a:rPr>
              <a:t>B.</a:t>
            </a:r>
            <a:r>
              <a:rPr lang="zh-CN" altLang="en-US" sz="2800">
                <a:solidFill>
                  <a:srgbClr val="000000"/>
                </a:solidFill>
                <a:latin typeface="Times New Roman" pitchFamily="18" charset="0"/>
                <a:sym typeface="+mn-ea"/>
              </a:rPr>
              <a:t>罗伯斯庇尔        </a:t>
            </a:r>
            <a:r>
              <a:rPr lang="en-US" altLang="zh-CN" sz="2800">
                <a:solidFill>
                  <a:srgbClr val="000000"/>
                </a:solidFill>
                <a:latin typeface="Times New Roman" pitchFamily="18" charset="0"/>
                <a:sym typeface="+mn-ea"/>
              </a:rPr>
              <a:t>C.</a:t>
            </a:r>
            <a:r>
              <a:rPr lang="zh-CN" altLang="en-US" sz="2800">
                <a:solidFill>
                  <a:srgbClr val="000000"/>
                </a:solidFill>
                <a:latin typeface="Times New Roman" pitchFamily="18" charset="0"/>
                <a:sym typeface="+mn-ea"/>
              </a:rPr>
              <a:t>拿破仑	                </a:t>
            </a:r>
            <a:r>
              <a:rPr lang="en-US" altLang="zh-CN" sz="2800">
                <a:solidFill>
                  <a:srgbClr val="000000"/>
                </a:solidFill>
                <a:latin typeface="Times New Roman" pitchFamily="18" charset="0"/>
                <a:sym typeface="+mn-ea"/>
              </a:rPr>
              <a:t>D.</a:t>
            </a:r>
            <a:r>
              <a:rPr lang="zh-CN" altLang="en-US" sz="2800">
                <a:solidFill>
                  <a:srgbClr val="000000"/>
                </a:solidFill>
                <a:latin typeface="Times New Roman" pitchFamily="18" charset="0"/>
                <a:sym typeface="+mn-ea"/>
              </a:rPr>
              <a:t>华盛顿</a:t>
            </a:r>
            <a:endParaRPr lang="zh-CN" altLang="en-US" sz="2800">
              <a:solidFill>
                <a:srgbClr val="000000"/>
              </a:solidFill>
              <a:latin typeface="Times New Roman" pitchFamily="18" charset="0"/>
            </a:endParaRPr>
          </a:p>
          <a:p>
            <a:pPr>
              <a:lnSpc>
                <a:spcPct val="126000"/>
              </a:lnSpc>
            </a:pPr>
            <a:endParaRPr lang="zh-CN" altLang="en-US" sz="2800">
              <a:latin typeface="宋体" charset="-122"/>
            </a:endParaRPr>
          </a:p>
        </p:txBody>
      </p:sp>
      <p:sp>
        <p:nvSpPr>
          <p:cNvPr id="629765" name="矩形 629764"/>
          <p:cNvSpPr>
            <a:spLocks noChangeArrowheads="1"/>
          </p:cNvSpPr>
          <p:nvPr/>
        </p:nvSpPr>
        <p:spPr bwMode="auto">
          <a:xfrm>
            <a:off x="7640638" y="292100"/>
            <a:ext cx="411162" cy="644525"/>
          </a:xfrm>
          <a:prstGeom prst="rect">
            <a:avLst/>
          </a:prstGeom>
          <a:noFill/>
          <a:ln w="9525">
            <a:noFill/>
            <a:miter lim="800000"/>
            <a:headEnd/>
            <a:tailEnd/>
          </a:ln>
        </p:spPr>
        <p:txBody>
          <a:bodyPr wrap="none">
            <a:spAutoFit/>
          </a:bodyPr>
          <a:lstStyle/>
          <a:p>
            <a:r>
              <a:rPr lang="en-US" altLang="zh-CN" sz="3600">
                <a:solidFill>
                  <a:srgbClr val="FF0000"/>
                </a:solidFill>
                <a:latin typeface="黑体" pitchFamily="49" charset="-122"/>
                <a:ea typeface="微软雅黑" pitchFamily="34" charset="-122"/>
              </a:rPr>
              <a:t>C</a:t>
            </a:r>
          </a:p>
        </p:txBody>
      </p:sp>
      <p:sp>
        <p:nvSpPr>
          <p:cNvPr id="2" name="矩形 1"/>
          <p:cNvSpPr>
            <a:spLocks noChangeArrowheads="1"/>
          </p:cNvSpPr>
          <p:nvPr/>
        </p:nvSpPr>
        <p:spPr bwMode="auto">
          <a:xfrm>
            <a:off x="5762625" y="3168650"/>
            <a:ext cx="890588" cy="644525"/>
          </a:xfrm>
          <a:prstGeom prst="rect">
            <a:avLst/>
          </a:prstGeom>
          <a:noFill/>
          <a:ln w="9525">
            <a:noFill/>
            <a:miter lim="800000"/>
            <a:headEnd/>
            <a:tailEnd/>
          </a:ln>
        </p:spPr>
        <p:txBody>
          <a:bodyPr>
            <a:spAutoFit/>
          </a:bodyPr>
          <a:lstStyle/>
          <a:p>
            <a:r>
              <a:rPr lang="en-US" altLang="zh-CN" sz="3600">
                <a:solidFill>
                  <a:srgbClr val="FF0000"/>
                </a:solidFill>
                <a:latin typeface="黑体" pitchFamily="49" charset="-122"/>
                <a:ea typeface="微软雅黑" pitchFamily="34" charset="-122"/>
              </a:rPr>
              <a:t>C</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29765"/>
                                        </p:tgtEl>
                                        <p:attrNameLst>
                                          <p:attrName>style.visibility</p:attrName>
                                        </p:attrNameLst>
                                      </p:cBhvr>
                                      <p:to>
                                        <p:strVal val="visible"/>
                                      </p:to>
                                    </p:set>
                                    <p:anim calcmode="lin" valueType="num">
                                      <p:cBhvr additive="base">
                                        <p:cTn id="7" dur="500" fill="hold"/>
                                        <p:tgtEl>
                                          <p:spTgt spid="629765"/>
                                        </p:tgtEl>
                                        <p:attrNameLst>
                                          <p:attrName>ppt_x</p:attrName>
                                        </p:attrNameLst>
                                      </p:cBhvr>
                                      <p:tavLst>
                                        <p:tav tm="0">
                                          <p:val>
                                            <p:strVal val="1+#ppt_w/2"/>
                                          </p:val>
                                        </p:tav>
                                        <p:tav tm="100000">
                                          <p:val>
                                            <p:strVal val="#ppt_x"/>
                                          </p:val>
                                        </p:tav>
                                      </p:tavLst>
                                    </p:anim>
                                    <p:anim calcmode="lin" valueType="num">
                                      <p:cBhvr additive="base">
                                        <p:cTn id="8" dur="500" fill="hold"/>
                                        <p:tgtEl>
                                          <p:spTgt spid="62976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p:cNvSpPr>
          <p:nvPr>
            <p:ph type="body" idx="1"/>
          </p:nvPr>
        </p:nvSpPr>
        <p:spPr>
          <a:xfrm>
            <a:off x="381000" y="598488"/>
            <a:ext cx="10515600" cy="4351337"/>
          </a:xfrm>
        </p:spPr>
        <p:txBody>
          <a:bodyPr/>
          <a:lstStyle/>
          <a:p>
            <a:pPr marL="457200" indent="-457200"/>
            <a:r>
              <a:rPr lang="zh-CN" altLang="en-US" smtClean="0"/>
              <a:t>国王路易十六被迫接受宪法，但暗地里致信欧洲各国君主，呼吁他们武装干涉。法国军队击退侵略者，随后宣布废除君主制，成立法兰西第一共和国。</a:t>
            </a:r>
            <a:r>
              <a:rPr lang="en-US" altLang="zh-CN" smtClean="0"/>
              <a:t>1793</a:t>
            </a:r>
            <a:r>
              <a:rPr lang="zh-CN" altLang="en-US" smtClean="0"/>
              <a:t>年，国王路易十六以叛国罪被送上断头台。</a:t>
            </a:r>
          </a:p>
        </p:txBody>
      </p:sp>
      <p:pic>
        <p:nvPicPr>
          <p:cNvPr id="17" name="图片 16" descr="image.png"/>
          <p:cNvPicPr>
            <a:picLocks noChangeAspect="1"/>
          </p:cNvPicPr>
          <p:nvPr/>
        </p:nvPicPr>
        <p:blipFill>
          <a:blip r:embed="rId2"/>
          <a:stretch>
            <a:fillRect/>
          </a:stretch>
        </p:blipFill>
        <p:spPr>
          <a:xfrm>
            <a:off x="7600950" y="2627313"/>
            <a:ext cx="3652838" cy="42306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idx="1"/>
          </p:nvPr>
        </p:nvSpPr>
        <p:spPr>
          <a:xfrm>
            <a:off x="-334963" y="2216150"/>
            <a:ext cx="10515601" cy="4351338"/>
          </a:xfrm>
        </p:spPr>
        <p:txBody>
          <a:bodyPr/>
          <a:lstStyle/>
          <a:p>
            <a:pPr marL="609600" indent="-609600"/>
            <a:r>
              <a:rPr lang="zh-CN" altLang="en-US" smtClean="0"/>
              <a:t>面对反法联盟的进攻，以罗伯斯比尔为首的雅各宾派组成了救国委员会，采取一系列措施，平息了国内叛乱，打退了反法联军，把法国大革命推向高潮。但是，雅各宾派的打击面过宽，搞得人人自危，罗伯斯庇尔也在政变中被送上断头台。新的反法联军又卷土重来。</a:t>
            </a:r>
          </a:p>
          <a:p>
            <a:pPr marL="609600" indent="-609600"/>
            <a:r>
              <a:rPr lang="zh-CN" altLang="en-US" smtClean="0"/>
              <a:t>特点与性质：最深刻、最彻底的资产阶级革命。</a:t>
            </a:r>
          </a:p>
          <a:p>
            <a:pPr marL="609600" indent="-609600"/>
            <a:r>
              <a:rPr lang="zh-CN" altLang="en-US" smtClean="0"/>
              <a:t>作用：法国大革命摧毁了法国的君主统治，传播了资产阶级自由民主思想，具有世界性影响。</a:t>
            </a:r>
          </a:p>
        </p:txBody>
      </p:sp>
      <p:pic>
        <p:nvPicPr>
          <p:cNvPr id="17" name="图片 16" descr="78f5db8bgx6BhwN67nI7a&amp;690[1]"/>
          <p:cNvPicPr>
            <a:picLocks noChangeAspect="1"/>
          </p:cNvPicPr>
          <p:nvPr/>
        </p:nvPicPr>
        <p:blipFill>
          <a:blip r:embed="rId2"/>
          <a:srcRect/>
          <a:stretch>
            <a:fillRect/>
          </a:stretch>
        </p:blipFill>
        <p:spPr bwMode="auto">
          <a:xfrm>
            <a:off x="6958013" y="1154113"/>
            <a:ext cx="5233987" cy="5703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nodeType="clickEffect">
                                  <p:stCondLst>
                                    <p:cond delay="0"/>
                                  </p:stCondLst>
                                  <p:childTnLst>
                                    <p:animEffect transition="out" filter="blinds(horizontal)">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130175" y="3336925"/>
            <a:ext cx="11626850" cy="0"/>
          </a:xfrm>
          <a:prstGeom prst="straightConnector1">
            <a:avLst/>
          </a:prstGeom>
          <a:ln w="38100">
            <a:tailEnd type="arrow" w="med" len="med"/>
          </a:ln>
        </p:spPr>
        <p:style>
          <a:lnRef idx="3">
            <a:schemeClr val="dk1"/>
          </a:lnRef>
          <a:fillRef idx="0">
            <a:schemeClr val="dk1"/>
          </a:fillRef>
          <a:effectRef idx="2">
            <a:schemeClr val="dk1"/>
          </a:effectRef>
          <a:fontRef idx="minor">
            <a:schemeClr val="tx1"/>
          </a:fontRef>
        </p:style>
      </p:cxnSp>
      <p:cxnSp>
        <p:nvCxnSpPr>
          <p:cNvPr id="5" name="直接连接符 4"/>
          <p:cNvCxnSpPr/>
          <p:nvPr/>
        </p:nvCxnSpPr>
        <p:spPr>
          <a:xfrm>
            <a:off x="288925"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1507" name="文本框 5"/>
          <p:cNvSpPr txBox="1">
            <a:spLocks noChangeArrowheads="1"/>
          </p:cNvSpPr>
          <p:nvPr/>
        </p:nvSpPr>
        <p:spPr bwMode="auto">
          <a:xfrm>
            <a:off x="136525" y="3552825"/>
            <a:ext cx="992188" cy="828675"/>
          </a:xfrm>
          <a:prstGeom prst="rect">
            <a:avLst/>
          </a:prstGeom>
          <a:noFill/>
          <a:ln w="9525">
            <a:noFill/>
            <a:miter lim="800000"/>
            <a:headEnd/>
            <a:tailEnd/>
          </a:ln>
        </p:spPr>
        <p:txBody>
          <a:bodyPr>
            <a:spAutoFit/>
          </a:bodyPr>
          <a:lstStyle/>
          <a:p>
            <a:r>
              <a:rPr lang="en-US" altLang="zh-CN" sz="2400" b="1">
                <a:solidFill>
                  <a:srgbClr val="FF0000"/>
                </a:solidFill>
                <a:ea typeface="微软雅黑" pitchFamily="34" charset="-122"/>
              </a:rPr>
              <a:t>1789.5</a:t>
            </a:r>
          </a:p>
        </p:txBody>
      </p:sp>
      <p:cxnSp>
        <p:nvCxnSpPr>
          <p:cNvPr id="7" name="直接连接符 6"/>
          <p:cNvCxnSpPr/>
          <p:nvPr/>
        </p:nvCxnSpPr>
        <p:spPr>
          <a:xfrm>
            <a:off x="1673225"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465263" y="4491038"/>
            <a:ext cx="485775" cy="107632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开始</a:t>
            </a:r>
          </a:p>
        </p:txBody>
      </p:sp>
      <p:sp>
        <p:nvSpPr>
          <p:cNvPr id="9" name="矩形 8"/>
          <p:cNvSpPr/>
          <p:nvPr/>
        </p:nvSpPr>
        <p:spPr>
          <a:xfrm>
            <a:off x="130175" y="71438"/>
            <a:ext cx="731838" cy="26765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召开三级会议</a:t>
            </a:r>
          </a:p>
        </p:txBody>
      </p:sp>
      <p:cxnSp>
        <p:nvCxnSpPr>
          <p:cNvPr id="11" name="直接连接符 10"/>
          <p:cNvCxnSpPr/>
          <p:nvPr/>
        </p:nvCxnSpPr>
        <p:spPr>
          <a:xfrm>
            <a:off x="2851150"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1512" name="文本框 13"/>
          <p:cNvSpPr txBox="1">
            <a:spLocks noChangeArrowheads="1"/>
          </p:cNvSpPr>
          <p:nvPr/>
        </p:nvSpPr>
        <p:spPr bwMode="auto">
          <a:xfrm>
            <a:off x="1347788" y="3500438"/>
            <a:ext cx="985837" cy="830262"/>
          </a:xfrm>
          <a:prstGeom prst="rect">
            <a:avLst/>
          </a:prstGeom>
          <a:noFill/>
          <a:ln w="9525">
            <a:noFill/>
            <a:miter lim="800000"/>
            <a:headEnd/>
            <a:tailEnd/>
          </a:ln>
        </p:spPr>
        <p:txBody>
          <a:bodyPr>
            <a:spAutoFit/>
          </a:bodyPr>
          <a:lstStyle/>
          <a:p>
            <a:r>
              <a:rPr lang="en-US" altLang="zh-CN" sz="2400" b="1">
                <a:ea typeface="微软雅黑" pitchFamily="34" charset="-122"/>
              </a:rPr>
              <a:t>1789.7</a:t>
            </a:r>
          </a:p>
        </p:txBody>
      </p:sp>
      <p:sp>
        <p:nvSpPr>
          <p:cNvPr id="21513" name="文本框 14"/>
          <p:cNvSpPr txBox="1">
            <a:spLocks noChangeArrowheads="1"/>
          </p:cNvSpPr>
          <p:nvPr/>
        </p:nvSpPr>
        <p:spPr bwMode="auto">
          <a:xfrm>
            <a:off x="3937000" y="3500438"/>
            <a:ext cx="985838" cy="460375"/>
          </a:xfrm>
          <a:prstGeom prst="rect">
            <a:avLst/>
          </a:prstGeom>
          <a:noFill/>
          <a:ln w="9525">
            <a:noFill/>
            <a:miter lim="800000"/>
            <a:headEnd/>
            <a:tailEnd/>
          </a:ln>
        </p:spPr>
        <p:txBody>
          <a:bodyPr>
            <a:spAutoFit/>
          </a:bodyPr>
          <a:lstStyle/>
          <a:p>
            <a:r>
              <a:rPr lang="en-US" altLang="zh-CN" sz="2400" b="1">
                <a:ea typeface="微软雅黑" pitchFamily="34" charset="-122"/>
              </a:rPr>
              <a:t>1791</a:t>
            </a:r>
          </a:p>
        </p:txBody>
      </p:sp>
      <p:sp>
        <p:nvSpPr>
          <p:cNvPr id="21514" name="文本框 15"/>
          <p:cNvSpPr txBox="1">
            <a:spLocks noChangeArrowheads="1"/>
          </p:cNvSpPr>
          <p:nvPr/>
        </p:nvSpPr>
        <p:spPr bwMode="auto">
          <a:xfrm>
            <a:off x="6307138" y="3552825"/>
            <a:ext cx="985837" cy="460375"/>
          </a:xfrm>
          <a:prstGeom prst="rect">
            <a:avLst/>
          </a:prstGeom>
          <a:noFill/>
          <a:ln w="9525">
            <a:noFill/>
            <a:miter lim="800000"/>
            <a:headEnd/>
            <a:tailEnd/>
          </a:ln>
        </p:spPr>
        <p:txBody>
          <a:bodyPr>
            <a:spAutoFit/>
          </a:bodyPr>
          <a:lstStyle/>
          <a:p>
            <a:r>
              <a:rPr lang="en-US" altLang="zh-CN" sz="2400" b="1">
                <a:ea typeface="微软雅黑" pitchFamily="34" charset="-122"/>
              </a:rPr>
              <a:t>1793</a:t>
            </a:r>
          </a:p>
        </p:txBody>
      </p:sp>
      <p:cxnSp>
        <p:nvCxnSpPr>
          <p:cNvPr id="18" name="直接连接符 17"/>
          <p:cNvCxnSpPr/>
          <p:nvPr/>
        </p:nvCxnSpPr>
        <p:spPr>
          <a:xfrm>
            <a:off x="5686425" y="319246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266113" y="3178175"/>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1517" name="文本框 21"/>
          <p:cNvSpPr txBox="1">
            <a:spLocks noChangeArrowheads="1"/>
          </p:cNvSpPr>
          <p:nvPr/>
        </p:nvSpPr>
        <p:spPr bwMode="auto">
          <a:xfrm>
            <a:off x="7778750" y="3500438"/>
            <a:ext cx="987425" cy="460375"/>
          </a:xfrm>
          <a:prstGeom prst="rect">
            <a:avLst/>
          </a:prstGeom>
          <a:noFill/>
          <a:ln w="9525">
            <a:noFill/>
            <a:miter lim="800000"/>
            <a:headEnd/>
            <a:tailEnd/>
          </a:ln>
        </p:spPr>
        <p:txBody>
          <a:bodyPr>
            <a:spAutoFit/>
          </a:bodyPr>
          <a:lstStyle/>
          <a:p>
            <a:r>
              <a:rPr lang="en-US" altLang="zh-CN" sz="2400" b="1">
                <a:ea typeface="微软雅黑" pitchFamily="34" charset="-122"/>
              </a:rPr>
              <a:t>1794</a:t>
            </a:r>
          </a:p>
        </p:txBody>
      </p:sp>
      <p:sp>
        <p:nvSpPr>
          <p:cNvPr id="25" name="矩形 24"/>
          <p:cNvSpPr/>
          <p:nvPr/>
        </p:nvSpPr>
        <p:spPr>
          <a:xfrm>
            <a:off x="1465263" y="71438"/>
            <a:ext cx="428625" cy="26765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攻占巴士底狱</a:t>
            </a:r>
          </a:p>
        </p:txBody>
      </p:sp>
      <p:sp>
        <p:nvSpPr>
          <p:cNvPr id="33" name="矩形 32"/>
          <p:cNvSpPr/>
          <p:nvPr/>
        </p:nvSpPr>
        <p:spPr>
          <a:xfrm>
            <a:off x="5270500" y="741363"/>
            <a:ext cx="915988" cy="2246312"/>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法兰西第一共和国成立</a:t>
            </a:r>
          </a:p>
        </p:txBody>
      </p:sp>
      <p:sp>
        <p:nvSpPr>
          <p:cNvPr id="21520" name="标题 26"/>
          <p:cNvSpPr>
            <a:spLocks noGrp="1"/>
          </p:cNvSpPr>
          <p:nvPr>
            <p:ph type="title"/>
          </p:nvPr>
        </p:nvSpPr>
        <p:spPr>
          <a:xfrm>
            <a:off x="1543050" y="5567363"/>
            <a:ext cx="10515600" cy="1325562"/>
          </a:xfrm>
        </p:spPr>
        <p:txBody>
          <a:bodyPr/>
          <a:lstStyle/>
          <a:p>
            <a:r>
              <a:rPr lang="zh-CN" altLang="en-US" sz="2800" smtClean="0"/>
              <a:t>阅读课本，根据地图和时间提示，完成法国大革命的时间轴</a:t>
            </a:r>
          </a:p>
        </p:txBody>
      </p:sp>
      <p:sp>
        <p:nvSpPr>
          <p:cNvPr id="29" name="文本框 28"/>
          <p:cNvSpPr txBox="1"/>
          <p:nvPr/>
        </p:nvSpPr>
        <p:spPr>
          <a:xfrm>
            <a:off x="3954463" y="127000"/>
            <a:ext cx="612775" cy="2943225"/>
          </a:xfrm>
          <a:prstGeom prst="rect">
            <a:avLst/>
          </a:prstGeom>
          <a:noFill/>
        </p:spPr>
        <p:txBody>
          <a:bodyPr vert="eaVert">
            <a:spAutoFit/>
          </a:bodyPr>
          <a:lstStyle/>
          <a:p>
            <a:pP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制宪议会制定宪法</a:t>
            </a:r>
            <a:endParaRPr lang="zh-CN" altLang="en-US">
              <a:latin typeface="+mn-lt"/>
              <a:ea typeface="+mn-ea"/>
            </a:endParaRPr>
          </a:p>
        </p:txBody>
      </p:sp>
      <p:sp>
        <p:nvSpPr>
          <p:cNvPr id="39" name="文本框 38"/>
          <p:cNvSpPr txBox="1"/>
          <p:nvPr/>
        </p:nvSpPr>
        <p:spPr>
          <a:xfrm>
            <a:off x="7292975" y="4013200"/>
            <a:ext cx="485775" cy="107632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高潮</a:t>
            </a:r>
          </a:p>
        </p:txBody>
      </p:sp>
      <p:sp>
        <p:nvSpPr>
          <p:cNvPr id="40" name="矩形 39"/>
          <p:cNvSpPr/>
          <p:nvPr/>
        </p:nvSpPr>
        <p:spPr>
          <a:xfrm>
            <a:off x="6307138" y="311150"/>
            <a:ext cx="569912" cy="26765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处死路易十六</a:t>
            </a:r>
          </a:p>
        </p:txBody>
      </p:sp>
      <p:sp>
        <p:nvSpPr>
          <p:cNvPr id="41" name="文本框 40"/>
          <p:cNvSpPr txBox="1"/>
          <p:nvPr/>
        </p:nvSpPr>
        <p:spPr>
          <a:xfrm>
            <a:off x="8029575" y="4013200"/>
            <a:ext cx="485775" cy="2060575"/>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革命结束</a:t>
            </a:r>
          </a:p>
        </p:txBody>
      </p:sp>
      <p:sp>
        <p:nvSpPr>
          <p:cNvPr id="21525" name="文本框 1"/>
          <p:cNvSpPr txBox="1">
            <a:spLocks noChangeArrowheads="1"/>
          </p:cNvSpPr>
          <p:nvPr/>
        </p:nvSpPr>
        <p:spPr bwMode="auto">
          <a:xfrm>
            <a:off x="2466975" y="3552825"/>
            <a:ext cx="987425" cy="828675"/>
          </a:xfrm>
          <a:prstGeom prst="rect">
            <a:avLst/>
          </a:prstGeom>
          <a:noFill/>
          <a:ln w="9525">
            <a:noFill/>
            <a:miter lim="800000"/>
            <a:headEnd/>
            <a:tailEnd/>
          </a:ln>
        </p:spPr>
        <p:txBody>
          <a:bodyPr>
            <a:spAutoFit/>
          </a:bodyPr>
          <a:lstStyle/>
          <a:p>
            <a:r>
              <a:rPr lang="en-US" altLang="zh-CN" sz="2400" b="1">
                <a:ea typeface="微软雅黑" pitchFamily="34" charset="-122"/>
              </a:rPr>
              <a:t>1789.8</a:t>
            </a:r>
          </a:p>
        </p:txBody>
      </p:sp>
      <p:cxnSp>
        <p:nvCxnSpPr>
          <p:cNvPr id="3" name="直接连接符 2"/>
          <p:cNvCxnSpPr/>
          <p:nvPr/>
        </p:nvCxnSpPr>
        <p:spPr>
          <a:xfrm>
            <a:off x="4292600" y="3186113"/>
            <a:ext cx="12700" cy="157162"/>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21527" name="文本框 9"/>
          <p:cNvSpPr txBox="1">
            <a:spLocks noChangeArrowheads="1"/>
          </p:cNvSpPr>
          <p:nvPr/>
        </p:nvSpPr>
        <p:spPr bwMode="auto">
          <a:xfrm>
            <a:off x="5200650" y="3552825"/>
            <a:ext cx="985838" cy="460375"/>
          </a:xfrm>
          <a:prstGeom prst="rect">
            <a:avLst/>
          </a:prstGeom>
          <a:noFill/>
          <a:ln w="9525">
            <a:noFill/>
            <a:miter lim="800000"/>
            <a:headEnd/>
            <a:tailEnd/>
          </a:ln>
        </p:spPr>
        <p:txBody>
          <a:bodyPr>
            <a:spAutoFit/>
          </a:bodyPr>
          <a:lstStyle/>
          <a:p>
            <a:r>
              <a:rPr lang="en-US" altLang="zh-CN" sz="2400" b="1">
                <a:ea typeface="微软雅黑" pitchFamily="34" charset="-122"/>
              </a:rPr>
              <a:t>1792</a:t>
            </a:r>
          </a:p>
        </p:txBody>
      </p:sp>
      <p:cxnSp>
        <p:nvCxnSpPr>
          <p:cNvPr id="12" name="直接连接符 11"/>
          <p:cNvCxnSpPr/>
          <p:nvPr/>
        </p:nvCxnSpPr>
        <p:spPr>
          <a:xfrm>
            <a:off x="6656388" y="3200400"/>
            <a:ext cx="12700" cy="158750"/>
          </a:xfrm>
          <a:prstGeom prst="line">
            <a:avLst/>
          </a:prstGeom>
          <a:ln w="38100">
            <a:solidFill>
              <a:srgbClr val="323232"/>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54000" y="4491038"/>
            <a:ext cx="485775" cy="1568450"/>
          </a:xfrm>
          <a:prstGeom prst="rect">
            <a:avLst/>
          </a:prstGeom>
          <a:noFill/>
        </p:spPr>
        <p:txBody>
          <a:bodyPr>
            <a:spAutoFit/>
          </a:bodyPr>
          <a:lstStyle/>
          <a:p>
            <a:pPr fontAlgn="auto">
              <a:spcBef>
                <a:spcPts val="0"/>
              </a:spcBef>
              <a:spcAft>
                <a:spcPts val="0"/>
              </a:spcAft>
              <a:defRPr/>
            </a:pPr>
            <a:r>
              <a:rPr lang="zh-CN" altLang="en-US" sz="3200" b="1">
                <a:solidFill>
                  <a:srgbClr val="7030A0"/>
                </a:solidFill>
                <a:effectLst>
                  <a:outerShdw blurRad="38100" dist="38100" dir="2700000" algn="tl">
                    <a:srgbClr val="000000">
                      <a:alpha val="43137"/>
                    </a:srgbClr>
                  </a:outerShdw>
                </a:effectLst>
                <a:latin typeface="楷体" panose="02010609060101010101" charset="-122"/>
                <a:ea typeface="楷体" panose="02010609060101010101" charset="-122"/>
              </a:rPr>
              <a:t>导火索</a:t>
            </a:r>
          </a:p>
        </p:txBody>
      </p:sp>
      <p:sp>
        <p:nvSpPr>
          <p:cNvPr id="20" name="文本框 19"/>
          <p:cNvSpPr txBox="1"/>
          <p:nvPr/>
        </p:nvSpPr>
        <p:spPr>
          <a:xfrm>
            <a:off x="2678113" y="520700"/>
            <a:ext cx="614362" cy="2687638"/>
          </a:xfrm>
          <a:prstGeom prst="rect">
            <a:avLst/>
          </a:prstGeom>
          <a:noFill/>
        </p:spPr>
        <p:txBody>
          <a:bodyPr vert="eaVert">
            <a:spAutoFit/>
          </a:bodyPr>
          <a:lstStyle/>
          <a:p>
            <a:pP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《人权宣言》</a:t>
            </a:r>
            <a:endParaRPr lang="zh-CN" altLang="en-US">
              <a:latin typeface="+mn-lt"/>
              <a:ea typeface="+mn-ea"/>
            </a:endParaRPr>
          </a:p>
        </p:txBody>
      </p:sp>
      <p:pic>
        <p:nvPicPr>
          <p:cNvPr id="13320" name="Picture 9" descr="罗伯斯庇尔"/>
          <p:cNvPicPr>
            <a:picLocks noChangeAspect="1"/>
          </p:cNvPicPr>
          <p:nvPr/>
        </p:nvPicPr>
        <p:blipFill>
          <a:blip r:embed="rId2"/>
          <a:srcRect/>
          <a:stretch>
            <a:fillRect/>
          </a:stretch>
        </p:blipFill>
        <p:spPr bwMode="auto">
          <a:xfrm>
            <a:off x="9385300" y="671513"/>
            <a:ext cx="1749425" cy="2386012"/>
          </a:xfrm>
          <a:prstGeom prst="rect">
            <a:avLst/>
          </a:prstGeom>
          <a:noFill/>
          <a:ln w="9525">
            <a:noFill/>
            <a:miter lim="800000"/>
            <a:headEnd/>
            <a:tailEnd/>
          </a:ln>
        </p:spPr>
      </p:pic>
      <p:sp>
        <p:nvSpPr>
          <p:cNvPr id="24" name="矩形 23"/>
          <p:cNvSpPr/>
          <p:nvPr/>
        </p:nvSpPr>
        <p:spPr>
          <a:xfrm>
            <a:off x="7023100" y="127000"/>
            <a:ext cx="1027113" cy="3108325"/>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罗伯斯庇尔（雅各宾派）当政</a:t>
            </a:r>
          </a:p>
        </p:txBody>
      </p:sp>
      <p:sp>
        <p:nvSpPr>
          <p:cNvPr id="26" name="矩形 25"/>
          <p:cNvSpPr/>
          <p:nvPr/>
        </p:nvSpPr>
        <p:spPr>
          <a:xfrm>
            <a:off x="8029575" y="1171575"/>
            <a:ext cx="657225" cy="1816100"/>
          </a:xfrm>
          <a:prstGeom prst="rect">
            <a:avLst/>
          </a:prstGeom>
          <a:noFill/>
          <a:ln>
            <a:noFill/>
          </a:ln>
        </p:spPr>
        <p:txBody>
          <a:bodyPr>
            <a:spAutoFit/>
          </a:bodyPr>
          <a:lstStyle/>
          <a:p>
            <a:pPr algn="ctr" fontAlgn="auto">
              <a:spcBef>
                <a:spcPts val="0"/>
              </a:spcBef>
              <a:spcAft>
                <a:spcPts val="0"/>
              </a:spcAft>
              <a:defRPr/>
            </a:pPr>
            <a:r>
              <a:rPr lang="zh-CN" altLang="en-US" sz="2800" b="1">
                <a:solidFill>
                  <a:srgbClr val="002060"/>
                </a:solidFill>
                <a:effectLst>
                  <a:outerShdw blurRad="38100" dist="19050" dir="2700000" algn="tl" rotWithShape="0">
                    <a:schemeClr val="dk1">
                      <a:alpha val="40000"/>
                    </a:schemeClr>
                  </a:outerShdw>
                </a:effectLst>
                <a:latin typeface="+mn-lt"/>
                <a:ea typeface="+mn-ea"/>
              </a:rPr>
              <a:t>热月政变</a:t>
            </a:r>
          </a:p>
        </p:txBody>
      </p:sp>
      <p:pic>
        <p:nvPicPr>
          <p:cNvPr id="17" name="图片 16" descr="78f5db8bgx6BhwN67nI7a&amp;690[1]"/>
          <p:cNvPicPr>
            <a:picLocks noChangeAspect="1"/>
          </p:cNvPicPr>
          <p:nvPr/>
        </p:nvPicPr>
        <p:blipFill>
          <a:blip r:embed="rId3"/>
          <a:srcRect/>
          <a:stretch>
            <a:fillRect/>
          </a:stretch>
        </p:blipFill>
        <p:spPr bwMode="auto">
          <a:xfrm>
            <a:off x="6824663" y="0"/>
            <a:ext cx="5233987" cy="57038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nodeType="clickEffect">
                                  <p:stCondLst>
                                    <p:cond delay="0"/>
                                  </p:stCondLst>
                                  <p:childTnLst>
                                    <p:animEffect transition="out" filter="blinds(horizontal)">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500" fill="hold"/>
                                        <p:tgtEl>
                                          <p:spTgt spid="33"/>
                                        </p:tgtEl>
                                        <p:attrNameLst>
                                          <p:attrName>ppt_x</p:attrName>
                                        </p:attrNameLst>
                                      </p:cBhvr>
                                      <p:tavLst>
                                        <p:tav tm="0">
                                          <p:val>
                                            <p:strVal val="#ppt_x"/>
                                          </p:val>
                                        </p:tav>
                                        <p:tav tm="100000">
                                          <p:val>
                                            <p:strVal val="#ppt_x"/>
                                          </p:val>
                                        </p:tav>
                                      </p:tavLst>
                                    </p:anim>
                                    <p:anim calcmode="lin" valueType="num">
                                      <p:cBhvr additive="base">
                                        <p:cTn id="5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ppt_x"/>
                                          </p:val>
                                        </p:tav>
                                        <p:tav tm="100000">
                                          <p:val>
                                            <p:strVal val="#ppt_x"/>
                                          </p:val>
                                        </p:tav>
                                      </p:tavLst>
                                    </p:anim>
                                    <p:anim calcmode="lin" valueType="num">
                                      <p:cBhvr additive="base">
                                        <p:cTn id="6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ppt_x"/>
                                          </p:val>
                                        </p:tav>
                                        <p:tav tm="100000">
                                          <p:val>
                                            <p:strVal val="#ppt_x"/>
                                          </p:val>
                                        </p:tav>
                                      </p:tavLst>
                                    </p:anim>
                                    <p:anim calcmode="lin" valueType="num">
                                      <p:cBhvr additive="base">
                                        <p:cTn id="6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3320"/>
                                        </p:tgtEl>
                                        <p:attrNameLst>
                                          <p:attrName>style.visibility</p:attrName>
                                        </p:attrNameLst>
                                      </p:cBhvr>
                                      <p:to>
                                        <p:strVal val="visible"/>
                                      </p:to>
                                    </p:set>
                                    <p:anim calcmode="lin" valueType="num">
                                      <p:cBhvr additive="base">
                                        <p:cTn id="72" dur="500" fill="hold"/>
                                        <p:tgtEl>
                                          <p:spTgt spid="13320"/>
                                        </p:tgtEl>
                                        <p:attrNameLst>
                                          <p:attrName>ppt_x</p:attrName>
                                        </p:attrNameLst>
                                      </p:cBhvr>
                                      <p:tavLst>
                                        <p:tav tm="0">
                                          <p:val>
                                            <p:strVal val="#ppt_x"/>
                                          </p:val>
                                        </p:tav>
                                        <p:tav tm="100000">
                                          <p:val>
                                            <p:strVal val="#ppt_x"/>
                                          </p:val>
                                        </p:tav>
                                      </p:tavLst>
                                    </p:anim>
                                    <p:anim calcmode="lin" valueType="num">
                                      <p:cBhvr additive="base">
                                        <p:cTn id="73"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ppt_x"/>
                                          </p:val>
                                        </p:tav>
                                        <p:tav tm="100000">
                                          <p:val>
                                            <p:strVal val="#ppt_x"/>
                                          </p:val>
                                        </p:tav>
                                      </p:tavLst>
                                    </p:anim>
                                    <p:anim calcmode="lin" valueType="num">
                                      <p:cBhvr additive="base">
                                        <p:cTn id="7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down)">
                                      <p:cBhvr>
                                        <p:cTn id="84" dur="500"/>
                                        <p:tgtEl>
                                          <p:spTgt spid="2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down)">
                                      <p:cBhvr>
                                        <p:cTn id="8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5" grpId="0"/>
      <p:bldP spid="33" grpId="0"/>
      <p:bldP spid="29" grpId="0"/>
      <p:bldP spid="39" grpId="0"/>
      <p:bldP spid="40" grpId="0"/>
      <p:bldP spid="41" grpId="0"/>
      <p:bldP spid="13" grpId="0"/>
      <p:bldP spid="20" grpId="0"/>
      <p:bldP spid="24"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47625" y="-177800"/>
            <a:ext cx="10515600" cy="1325563"/>
          </a:xfrm>
        </p:spPr>
        <p:txBody>
          <a:bodyPr/>
          <a:lstStyle/>
          <a:p>
            <a:r>
              <a:rPr lang="en-US" altLang="zh-CN" sz="3600" b="1" smtClean="0">
                <a:solidFill>
                  <a:srgbClr val="002060"/>
                </a:solidFill>
                <a:latin typeface="黑体" pitchFamily="49" charset="-122"/>
                <a:ea typeface="黑体" pitchFamily="49" charset="-122"/>
                <a:sym typeface="+mn-ea"/>
              </a:rPr>
              <a:t> </a:t>
            </a:r>
            <a:r>
              <a:rPr lang="zh-CN" altLang="en-US" sz="3600" b="1" smtClean="0">
                <a:solidFill>
                  <a:srgbClr val="002060"/>
                </a:solidFill>
                <a:latin typeface="黑体" pitchFamily="49" charset="-122"/>
                <a:ea typeface="黑体" pitchFamily="49" charset="-122"/>
                <a:sym typeface="+mn-ea"/>
              </a:rPr>
              <a:t>革命的导火线：三级会议的重新召开</a:t>
            </a:r>
          </a:p>
        </p:txBody>
      </p:sp>
      <p:pic>
        <p:nvPicPr>
          <p:cNvPr id="22530" name="Picture 2" descr="1789%C4%EA%B7%A8%B9%FA%C8%FD%BC%B6%BB%E1%D2%E9%B5%C4%D5%D9%BF%AA%A3%A8%B0%E6%BB%AD%A3%A9"/>
          <p:cNvPicPr>
            <a:picLocks noChangeAspect="1" noChangeArrowheads="1"/>
          </p:cNvPicPr>
          <p:nvPr>
            <p:ph idx="1"/>
          </p:nvPr>
        </p:nvPicPr>
        <p:blipFill>
          <a:blip r:embed="rId2"/>
          <a:srcRect/>
          <a:stretch>
            <a:fillRect/>
          </a:stretch>
        </p:blipFill>
        <p:spPr>
          <a:xfrm>
            <a:off x="1900238" y="898525"/>
            <a:ext cx="3627437" cy="2389188"/>
          </a:xfrm>
          <a:ln w="19050">
            <a:solidFill>
              <a:srgbClr val="800080"/>
            </a:solidFill>
          </a:ln>
        </p:spPr>
      </p:pic>
      <p:sp>
        <p:nvSpPr>
          <p:cNvPr id="22531" name="文本框 3"/>
          <p:cNvSpPr txBox="1">
            <a:spLocks noChangeArrowheads="1"/>
          </p:cNvSpPr>
          <p:nvPr/>
        </p:nvSpPr>
        <p:spPr bwMode="auto">
          <a:xfrm>
            <a:off x="220663" y="1682750"/>
            <a:ext cx="1679575" cy="582613"/>
          </a:xfrm>
          <a:prstGeom prst="rect">
            <a:avLst/>
          </a:prstGeom>
          <a:noFill/>
          <a:ln w="9525">
            <a:noFill/>
            <a:miter lim="800000"/>
            <a:headEnd/>
            <a:tailEnd/>
          </a:ln>
        </p:spPr>
        <p:txBody>
          <a:bodyPr>
            <a:spAutoFit/>
          </a:bodyPr>
          <a:lstStyle/>
          <a:p>
            <a:r>
              <a:rPr lang="en-US" altLang="zh-CN" sz="3200" b="1">
                <a:latin typeface="楷体_GB2312"/>
                <a:ea typeface="楷体_GB2312"/>
                <a:cs typeface="楷体_GB2312"/>
                <a:sym typeface="+mn-ea"/>
              </a:rPr>
              <a:t>1789</a:t>
            </a:r>
            <a:r>
              <a:rPr lang="zh-CN" altLang="en-US" sz="3200" b="1">
                <a:latin typeface="楷体_GB2312"/>
                <a:ea typeface="楷体_GB2312"/>
                <a:cs typeface="楷体_GB2312"/>
                <a:sym typeface="+mn-ea"/>
              </a:rPr>
              <a:t>年</a:t>
            </a:r>
            <a:endParaRPr lang="zh-CN" altLang="en-US" sz="3200">
              <a:ea typeface="微软雅黑" pitchFamily="34" charset="-122"/>
            </a:endParaRPr>
          </a:p>
        </p:txBody>
      </p:sp>
      <p:sp>
        <p:nvSpPr>
          <p:cNvPr id="15" name="TextBox 14"/>
          <p:cNvSpPr txBox="1">
            <a:spLocks noChangeArrowheads="1"/>
          </p:cNvSpPr>
          <p:nvPr/>
        </p:nvSpPr>
        <p:spPr bwMode="auto">
          <a:xfrm>
            <a:off x="5711825" y="1027113"/>
            <a:ext cx="6427788" cy="3414712"/>
          </a:xfrm>
          <a:prstGeom prst="rect">
            <a:avLst/>
          </a:prstGeom>
          <a:blipFill dpi="0" rotWithShape="1">
            <a:blip r:embed="rId3"/>
            <a:srcRect/>
            <a:stretch>
              <a:fillRect/>
            </a:stretch>
          </a:blipFill>
          <a:ln w="9525">
            <a:noFill/>
            <a:miter lim="800000"/>
            <a:headEnd/>
            <a:tailEnd/>
          </a:ln>
        </p:spPr>
        <p:txBody>
          <a:bodyPr>
            <a:spAutoFit/>
          </a:bodyPr>
          <a:lstStyle/>
          <a:p>
            <a:r>
              <a:rPr lang="zh-CN" altLang="en-US" sz="2400">
                <a:solidFill>
                  <a:schemeClr val="bg1"/>
                </a:solidFill>
                <a:latin typeface="迷你简超粗圆"/>
                <a:ea typeface="迷你简超粗圆"/>
                <a:cs typeface="迷你简超粗圆"/>
              </a:rPr>
              <a:t>法国社会分为三个等级：教士属于第一等级，掌握着精神权力，享有免税权，不受世俗法庭审判；贵族属于第二等级，也有免税特权；余下的大多数法国人都属于第三等级。三级会议由这三个等级分别推举代表组成。通常三级会议最重要的议题是税收，即当国王要征税时，召集三级会议分摊。因此会议是不定期的。</a:t>
            </a:r>
            <a:r>
              <a:rPr lang="en-US" altLang="zh-CN" sz="2400">
                <a:solidFill>
                  <a:schemeClr val="bg1"/>
                </a:solidFill>
                <a:latin typeface="迷你简超粗圆"/>
                <a:ea typeface="迷你简超粗圆"/>
                <a:cs typeface="迷你简超粗圆"/>
              </a:rPr>
              <a:t>1789</a:t>
            </a:r>
            <a:r>
              <a:rPr lang="zh-CN" altLang="en-US" sz="2400">
                <a:solidFill>
                  <a:schemeClr val="bg1"/>
                </a:solidFill>
                <a:latin typeface="迷你简超粗圆"/>
                <a:ea typeface="迷你简超粗圆"/>
                <a:cs typeface="迷你简超粗圆"/>
              </a:rPr>
              <a:t>年会议召开前，已经有长达</a:t>
            </a:r>
            <a:r>
              <a:rPr lang="en-US" altLang="zh-CN" sz="2400">
                <a:solidFill>
                  <a:schemeClr val="bg1"/>
                </a:solidFill>
                <a:latin typeface="迷你简超粗圆"/>
                <a:ea typeface="迷你简超粗圆"/>
                <a:cs typeface="迷你简超粗圆"/>
              </a:rPr>
              <a:t>175</a:t>
            </a:r>
            <a:r>
              <a:rPr lang="zh-CN" altLang="en-US" sz="2400">
                <a:solidFill>
                  <a:schemeClr val="bg1"/>
                </a:solidFill>
                <a:latin typeface="迷你简超粗圆"/>
                <a:ea typeface="迷你简超粗圆"/>
                <a:cs typeface="迷你简超粗圆"/>
              </a:rPr>
              <a:t>年没有召开过三级会议了。</a:t>
            </a:r>
          </a:p>
        </p:txBody>
      </p:sp>
      <p:sp>
        <p:nvSpPr>
          <p:cNvPr id="22533" name="TextBox 13"/>
          <p:cNvSpPr txBox="1">
            <a:spLocks noChangeArrowheads="1"/>
          </p:cNvSpPr>
          <p:nvPr/>
        </p:nvSpPr>
        <p:spPr bwMode="auto">
          <a:xfrm>
            <a:off x="47625" y="3287713"/>
            <a:ext cx="5870575" cy="1814512"/>
          </a:xfrm>
          <a:prstGeom prst="rect">
            <a:avLst/>
          </a:prstGeom>
          <a:noFill/>
          <a:ln w="9525">
            <a:noFill/>
            <a:miter lim="800000"/>
            <a:headEnd/>
            <a:tailEnd/>
          </a:ln>
        </p:spPr>
        <p:txBody>
          <a:bodyPr>
            <a:spAutoFit/>
          </a:bodyPr>
          <a:lstStyle/>
          <a:p>
            <a:r>
              <a:rPr lang="zh-CN" altLang="en-US" sz="2800" b="1">
                <a:solidFill>
                  <a:srgbClr val="000000"/>
                </a:solidFill>
                <a:latin typeface="宋体" charset="-122"/>
                <a:sym typeface="+mn-ea"/>
              </a:rPr>
              <a:t>支持美国独立战争使法国政府债台高筑，财政危机更加严重。</a:t>
            </a:r>
            <a:r>
              <a:rPr lang="zh-CN" altLang="en-US" sz="2800" b="1">
                <a:latin typeface="宋体" charset="-122"/>
              </a:rPr>
              <a:t>国王路易十六被迫召开了三级会议，讨论征税问题。</a:t>
            </a:r>
          </a:p>
        </p:txBody>
      </p:sp>
      <p:sp>
        <p:nvSpPr>
          <p:cNvPr id="5" name="矩形 4"/>
          <p:cNvSpPr/>
          <p:nvPr/>
        </p:nvSpPr>
        <p:spPr>
          <a:xfrm>
            <a:off x="9102725" y="2093913"/>
            <a:ext cx="1314450" cy="434975"/>
          </a:xfrm>
          <a:prstGeom prst="rect">
            <a:avLst/>
          </a:prstGeom>
          <a:noFill/>
          <a:ln w="38100">
            <a:solidFill>
              <a:srgbClr val="FF0000"/>
            </a:solidFill>
          </a:ln>
          <a:extLst>
            <a:ext uri="{909E8E84-426E-40DD-AFC4-6F175D3DCCD1}"/>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11"/>
          <p:cNvSpPr txBox="1"/>
          <p:nvPr/>
        </p:nvSpPr>
        <p:spPr>
          <a:xfrm>
            <a:off x="219075" y="5102225"/>
            <a:ext cx="11753850" cy="13843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fontAlgn="auto">
              <a:spcBef>
                <a:spcPts val="0"/>
              </a:spcBef>
              <a:spcAft>
                <a:spcPts val="0"/>
              </a:spcAft>
              <a:defRPr/>
            </a:pPr>
            <a:r>
              <a:rPr lang="zh-CN" altLang="en-US" sz="2800" b="1" dirty="0">
                <a:latin typeface="迷你简超粗圆" pitchFamily="2" charset="-122"/>
                <a:ea typeface="迷你简超粗圆" pitchFamily="2" charset="-122"/>
              </a:rPr>
              <a:t>第三等级的代表趁开会的时机，提出坚决反对专制统治，取消等级区分，遭到拒绝后宣布单独组成国民会议</a:t>
            </a:r>
            <a:r>
              <a:rPr lang="en-US" altLang="zh-CN" sz="2800" b="1" dirty="0">
                <a:latin typeface="迷你简超粗圆" pitchFamily="2" charset="-122"/>
                <a:ea typeface="迷你简超粗圆" pitchFamily="2" charset="-122"/>
              </a:rPr>
              <a:t>,</a:t>
            </a:r>
            <a:r>
              <a:rPr lang="zh-CN" altLang="en-US" sz="2800" b="1" dirty="0">
                <a:latin typeface="迷你简超粗圆" pitchFamily="2" charset="-122"/>
                <a:ea typeface="迷你简超粗圆" pitchFamily="2" charset="-122"/>
              </a:rPr>
              <a:t>又自行改组为</a:t>
            </a:r>
            <a:r>
              <a:rPr lang="zh-CN" altLang="en-US" sz="2800" b="1" dirty="0">
                <a:solidFill>
                  <a:srgbClr val="C00000"/>
                </a:solidFill>
                <a:latin typeface="迷你简超粗圆" pitchFamily="2" charset="-122"/>
                <a:ea typeface="迷你简超粗圆" pitchFamily="2" charset="-122"/>
              </a:rPr>
              <a:t>制宪议</a:t>
            </a:r>
            <a:r>
              <a:rPr lang="zh-CN" altLang="en-US" sz="2800" b="1" dirty="0">
                <a:solidFill>
                  <a:srgbClr val="C00000"/>
                </a:solidFill>
                <a:latin typeface="迷你简超粗圆" pitchFamily="2" charset="-122"/>
                <a:ea typeface="迷你简超粗圆" pitchFamily="2" charset="-122"/>
                <a:sym typeface="+mn-ea"/>
              </a:rPr>
              <a:t>会</a:t>
            </a:r>
            <a:r>
              <a:rPr lang="zh-CN" altLang="en-US" sz="2800" b="1" dirty="0">
                <a:latin typeface="迷你简超粗圆" pitchFamily="2" charset="-122"/>
                <a:ea typeface="迷你简超粗圆" pitchFamily="2" charset="-122"/>
              </a:rPr>
              <a:t>，并与国王展开了针锋相对的斗争。路易十六密秘调军队准备镇压第三等级的反抗。</a:t>
            </a:r>
            <a:endParaRPr lang="zh-CN" altLang="en-US" sz="2800" b="1" dirty="0">
              <a:latin typeface="迷你简超粗圆" pitchFamily="2" charset="-122"/>
              <a:ea typeface="迷你简超粗圆" pitchFamily="2" charset="-122"/>
            </a:endParaRPr>
          </a:p>
        </p:txBody>
      </p:sp>
      <p:sp>
        <p:nvSpPr>
          <p:cNvPr id="6" name="文本框 5"/>
          <p:cNvSpPr txBox="1"/>
          <p:nvPr/>
        </p:nvSpPr>
        <p:spPr>
          <a:xfrm>
            <a:off x="8623300" y="3168650"/>
            <a:ext cx="2317750" cy="5207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fontAlgn="auto">
              <a:spcBef>
                <a:spcPts val="0"/>
              </a:spcBef>
              <a:spcAft>
                <a:spcPts val="0"/>
              </a:spcAft>
              <a:defRPr/>
            </a:pPr>
            <a:r>
              <a:rPr lang="zh-CN" altLang="en-US" sz="2800"/>
              <a:t>资产阶级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5" grpId="0" bldLvl="0" animBg="1"/>
      <p:bldP spid="12" grpId="0" bldLvl="0" animBg="1"/>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3">
            <a:hlinkClick r:id="rId2" action="ppaction://hlinkfile"/>
          </p:cNvPr>
          <p:cNvSpPr txBox="1">
            <a:spLocks noChangeArrowheads="1"/>
          </p:cNvSpPr>
          <p:nvPr/>
        </p:nvSpPr>
        <p:spPr bwMode="auto">
          <a:xfrm>
            <a:off x="215900" y="165100"/>
            <a:ext cx="11471275" cy="866775"/>
          </a:xfrm>
          <a:prstGeom prst="rect">
            <a:avLst/>
          </a:prstGeom>
          <a:noFill/>
          <a:ln w="9525">
            <a:noFill/>
            <a:miter lim="800000"/>
            <a:headEnd/>
            <a:tailEnd/>
          </a:ln>
        </p:spPr>
        <p:txBody>
          <a:bodyPr>
            <a:spAutoFit/>
          </a:bodyPr>
          <a:lstStyle/>
          <a:p>
            <a:pPr>
              <a:lnSpc>
                <a:spcPct val="70000"/>
              </a:lnSpc>
            </a:pPr>
            <a:r>
              <a:rPr lang="en-US" altLang="zh-CN" sz="3600" b="1">
                <a:solidFill>
                  <a:srgbClr val="002060"/>
                </a:solidFill>
                <a:latin typeface="黑体" pitchFamily="49" charset="-122"/>
                <a:ea typeface="黑体" pitchFamily="49" charset="-122"/>
              </a:rPr>
              <a:t>2</a:t>
            </a:r>
            <a:r>
              <a:rPr lang="zh-CN" altLang="en-US" sz="3600" b="1">
                <a:solidFill>
                  <a:srgbClr val="002060"/>
                </a:solidFill>
                <a:latin typeface="黑体" pitchFamily="49" charset="-122"/>
                <a:ea typeface="黑体" pitchFamily="49" charset="-122"/>
              </a:rPr>
              <a:t>、1789年7月14日巴黎市民攻占</a:t>
            </a:r>
            <a:r>
              <a:rPr lang="zh-CN" altLang="en-US" sz="3600" b="1">
                <a:solidFill>
                  <a:srgbClr val="C00000"/>
                </a:solidFill>
                <a:latin typeface="黑体" pitchFamily="49" charset="-122"/>
                <a:ea typeface="黑体" pitchFamily="49" charset="-122"/>
              </a:rPr>
              <a:t>巴士底狱</a:t>
            </a:r>
            <a:r>
              <a:rPr lang="zh-CN" altLang="en-US" sz="3600" b="1">
                <a:latin typeface="黑体" pitchFamily="49" charset="-122"/>
                <a:ea typeface="黑体" pitchFamily="49" charset="-122"/>
              </a:rPr>
              <a:t>，</a:t>
            </a:r>
            <a:r>
              <a:rPr lang="zh-CN" altLang="en-US" sz="3600" b="1">
                <a:solidFill>
                  <a:srgbClr val="002060"/>
                </a:solidFill>
                <a:latin typeface="黑体" pitchFamily="49" charset="-122"/>
                <a:ea typeface="黑体" pitchFamily="49" charset="-122"/>
              </a:rPr>
              <a:t>揭开法国大革命的序幕。</a:t>
            </a:r>
          </a:p>
        </p:txBody>
      </p:sp>
      <p:pic>
        <p:nvPicPr>
          <p:cNvPr id="10" name="Picture 6" descr="巴黎人民攻占巴士底狱"/>
          <p:cNvPicPr>
            <a:picLocks noChangeAspect="1" noChangeArrowheads="1"/>
          </p:cNvPicPr>
          <p:nvPr>
            <p:ph idx="1"/>
          </p:nvPr>
        </p:nvPicPr>
        <p:blipFill>
          <a:blip r:embed="rId3" cstate="print"/>
          <a:srcRect/>
          <a:stretch>
            <a:fillRect/>
          </a:stretch>
        </p:blipFill>
        <p:spPr>
          <a:xfrm>
            <a:off x="1936115" y="995680"/>
            <a:ext cx="5318125" cy="4351655"/>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555" name="TextBox 9"/>
          <p:cNvSpPr txBox="1">
            <a:spLocks noChangeArrowheads="1"/>
          </p:cNvSpPr>
          <p:nvPr/>
        </p:nvSpPr>
        <p:spPr bwMode="auto">
          <a:xfrm>
            <a:off x="434975" y="5553075"/>
            <a:ext cx="11033125" cy="1382713"/>
          </a:xfrm>
          <a:prstGeom prst="rect">
            <a:avLst/>
          </a:prstGeom>
          <a:noFill/>
          <a:ln w="9525">
            <a:noFill/>
            <a:miter lim="800000"/>
            <a:headEnd/>
            <a:tailEnd/>
          </a:ln>
        </p:spPr>
        <p:txBody>
          <a:bodyPr>
            <a:spAutoFit/>
          </a:bodyPr>
          <a:lstStyle/>
          <a:p>
            <a:r>
              <a:rPr lang="zh-CN" altLang="en-US" sz="2800">
                <a:latin typeface="迷你简超粗圆"/>
                <a:ea typeface="迷你简超粗圆"/>
                <a:cs typeface="迷你简超粗圆"/>
              </a:rPr>
              <a:t>经过四个小时激战，巴黎人民终于以</a:t>
            </a:r>
            <a:r>
              <a:rPr lang="en-US" altLang="zh-CN" sz="2800">
                <a:latin typeface="迷你简超粗圆"/>
                <a:ea typeface="迷你简超粗圆"/>
                <a:cs typeface="迷你简超粗圆"/>
              </a:rPr>
              <a:t>200</a:t>
            </a:r>
            <a:r>
              <a:rPr lang="zh-CN" altLang="en-US" sz="2800">
                <a:latin typeface="迷你简超粗圆"/>
                <a:ea typeface="迷你简超粗圆"/>
                <a:cs typeface="迷你简超粗圆"/>
              </a:rPr>
              <a:t>人死伤的代价，攻克了城堡。为纪念这一天，</a:t>
            </a:r>
            <a:r>
              <a:rPr lang="en-US" altLang="zh-CN" sz="2800">
                <a:latin typeface="迷你简超粗圆"/>
                <a:ea typeface="迷你简超粗圆"/>
                <a:cs typeface="迷你简超粗圆"/>
              </a:rPr>
              <a:t>7</a:t>
            </a:r>
            <a:r>
              <a:rPr lang="zh-CN" altLang="en-US" sz="2800">
                <a:latin typeface="迷你简超粗圆"/>
                <a:ea typeface="迷你简超粗圆"/>
                <a:cs typeface="迷你简超粗圆"/>
              </a:rPr>
              <a:t>月</a:t>
            </a:r>
            <a:r>
              <a:rPr lang="en-US" altLang="zh-CN" sz="2800">
                <a:latin typeface="迷你简超粗圆"/>
                <a:ea typeface="迷你简超粗圆"/>
                <a:cs typeface="迷你简超粗圆"/>
              </a:rPr>
              <a:t>14</a:t>
            </a:r>
            <a:r>
              <a:rPr lang="zh-CN" altLang="en-US" sz="2800">
                <a:latin typeface="迷你简超粗圆"/>
                <a:ea typeface="迷你简超粗圆"/>
                <a:cs typeface="迷你简超粗圆"/>
              </a:rPr>
              <a:t>日成了法国的国庆日。</a:t>
            </a:r>
            <a:endParaRPr lang="zh-CN" altLang="en-US" sz="2800">
              <a:solidFill>
                <a:srgbClr val="800000"/>
              </a:solidFill>
              <a:latin typeface="迷你简超粗圆"/>
              <a:ea typeface="迷你简超粗圆"/>
              <a:cs typeface="迷你简超粗圆"/>
            </a:endParaRPr>
          </a:p>
          <a:p>
            <a:endParaRPr lang="zh-CN" altLang="en-US" sz="2800">
              <a:ea typeface="微软雅黑" pitchFamily="34" charset="-122"/>
            </a:endParaRPr>
          </a:p>
        </p:txBody>
      </p:sp>
      <p:sp>
        <p:nvSpPr>
          <p:cNvPr id="6" name="文本框 5"/>
          <p:cNvSpPr txBox="1">
            <a:spLocks noChangeArrowheads="1"/>
          </p:cNvSpPr>
          <p:nvPr/>
        </p:nvSpPr>
        <p:spPr bwMode="auto">
          <a:xfrm>
            <a:off x="7427913" y="4376738"/>
            <a:ext cx="4356100" cy="830262"/>
          </a:xfrm>
          <a:prstGeom prst="rect">
            <a:avLst/>
          </a:prstGeom>
          <a:noFill/>
          <a:ln w="9525">
            <a:noFill/>
            <a:miter lim="800000"/>
            <a:headEnd/>
            <a:tailEnd/>
          </a:ln>
        </p:spPr>
        <p:txBody>
          <a:bodyPr wrap="none">
            <a:spAutoFit/>
          </a:bodyPr>
          <a:lstStyle/>
          <a:p>
            <a:r>
              <a:rPr lang="zh-CN" altLang="en-US" sz="2400" b="1">
                <a:solidFill>
                  <a:schemeClr val="tx2"/>
                </a:solidFill>
                <a:latin typeface="Tahoma" pitchFamily="34" charset="0"/>
                <a:ea typeface="黑体" pitchFamily="49" charset="-122"/>
                <a:sym typeface="+mn-ea"/>
              </a:rPr>
              <a:t>关押政治犯（当时关押</a:t>
            </a:r>
            <a:r>
              <a:rPr lang="en-US" altLang="zh-CN" sz="2400" b="1">
                <a:solidFill>
                  <a:schemeClr val="tx2"/>
                </a:solidFill>
                <a:latin typeface="Tahoma" pitchFamily="34" charset="0"/>
                <a:ea typeface="黑体" pitchFamily="49" charset="-122"/>
                <a:sym typeface="+mn-ea"/>
              </a:rPr>
              <a:t>7</a:t>
            </a:r>
            <a:r>
              <a:rPr lang="zh-CN" altLang="en-US" sz="2400" b="1">
                <a:solidFill>
                  <a:schemeClr val="tx2"/>
                </a:solidFill>
                <a:latin typeface="Tahoma" pitchFamily="34" charset="0"/>
                <a:ea typeface="黑体" pitchFamily="49" charset="-122"/>
                <a:sym typeface="+mn-ea"/>
              </a:rPr>
              <a:t>人），</a:t>
            </a:r>
          </a:p>
          <a:p>
            <a:r>
              <a:rPr lang="zh-CN" altLang="en-US" sz="2400" b="1">
                <a:solidFill>
                  <a:schemeClr val="tx2"/>
                </a:solidFill>
                <a:latin typeface="Tahoma" pitchFamily="34" charset="0"/>
                <a:ea typeface="黑体" pitchFamily="49" charset="-122"/>
                <a:sym typeface="+mn-ea"/>
              </a:rPr>
              <a:t>封建专制统治的象征</a:t>
            </a:r>
            <a:endParaRPr lang="zh-CN" altLang="en-US" sz="2400">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3" descr="568423bd695dc_1024[1]"/>
          <p:cNvPicPr>
            <a:picLocks noChangeAspect="1"/>
          </p:cNvPicPr>
          <p:nvPr/>
        </p:nvPicPr>
        <p:blipFill>
          <a:blip r:embed="rId2"/>
          <a:srcRect/>
          <a:stretch>
            <a:fillRect/>
          </a:stretch>
        </p:blipFill>
        <p:spPr bwMode="auto">
          <a:xfrm>
            <a:off x="3952875" y="1298575"/>
            <a:ext cx="7740650" cy="4452938"/>
          </a:xfrm>
          <a:prstGeom prst="rect">
            <a:avLst/>
          </a:prstGeom>
          <a:noFill/>
          <a:ln w="9525">
            <a:noFill/>
            <a:miter lim="800000"/>
            <a:headEnd/>
            <a:tailEnd/>
          </a:ln>
        </p:spPr>
      </p:pic>
      <p:sp>
        <p:nvSpPr>
          <p:cNvPr id="24578" name="标题 1"/>
          <p:cNvSpPr>
            <a:spLocks noGrp="1"/>
          </p:cNvSpPr>
          <p:nvPr>
            <p:ph type="title"/>
          </p:nvPr>
        </p:nvSpPr>
        <p:spPr>
          <a:xfrm>
            <a:off x="141288" y="-200025"/>
            <a:ext cx="10515600" cy="1325563"/>
          </a:xfrm>
        </p:spPr>
        <p:txBody>
          <a:bodyPr/>
          <a:lstStyle/>
          <a:p>
            <a:r>
              <a:rPr lang="en-US" altLang="zh-CN" sz="3600" smtClean="0">
                <a:solidFill>
                  <a:srgbClr val="002060"/>
                </a:solidFill>
                <a:latin typeface="黑体" pitchFamily="49" charset="-122"/>
                <a:ea typeface="黑体" pitchFamily="49" charset="-122"/>
                <a:sym typeface="+mn-ea"/>
              </a:rPr>
              <a:t>3</a:t>
            </a:r>
            <a:r>
              <a:rPr lang="zh-CN" altLang="en-US" sz="3600" smtClean="0">
                <a:solidFill>
                  <a:srgbClr val="002060"/>
                </a:solidFill>
                <a:latin typeface="黑体" pitchFamily="49" charset="-122"/>
                <a:ea typeface="黑体" pitchFamily="49" charset="-122"/>
                <a:sym typeface="+mn-ea"/>
              </a:rPr>
              <a:t>、</a:t>
            </a:r>
            <a:r>
              <a:rPr lang="en-US" altLang="zh-CN" sz="3600" smtClean="0">
                <a:solidFill>
                  <a:srgbClr val="002060"/>
                </a:solidFill>
                <a:latin typeface="黑体" pitchFamily="49" charset="-122"/>
                <a:ea typeface="黑体" pitchFamily="49" charset="-122"/>
                <a:sym typeface="+mn-ea"/>
              </a:rPr>
              <a:t>1789</a:t>
            </a:r>
            <a:r>
              <a:rPr lang="zh-CN" altLang="en-US" sz="3600" smtClean="0">
                <a:solidFill>
                  <a:srgbClr val="002060"/>
                </a:solidFill>
                <a:latin typeface="黑体" pitchFamily="49" charset="-122"/>
                <a:ea typeface="黑体" pitchFamily="49" charset="-122"/>
                <a:sym typeface="+mn-ea"/>
              </a:rPr>
              <a:t>年</a:t>
            </a:r>
            <a:r>
              <a:rPr lang="zh-CN" altLang="en-US" sz="3600" smtClean="0">
                <a:solidFill>
                  <a:srgbClr val="C00000"/>
                </a:solidFill>
                <a:latin typeface="黑体" pitchFamily="49" charset="-122"/>
                <a:ea typeface="黑体" pitchFamily="49" charset="-122"/>
                <a:sym typeface="+mn-ea"/>
              </a:rPr>
              <a:t>制宪议会</a:t>
            </a:r>
            <a:r>
              <a:rPr lang="zh-CN" altLang="en-US" sz="3600" smtClean="0">
                <a:solidFill>
                  <a:srgbClr val="002060"/>
                </a:solidFill>
                <a:latin typeface="黑体" pitchFamily="49" charset="-122"/>
                <a:ea typeface="黑体" pitchFamily="49" charset="-122"/>
                <a:sym typeface="+mn-ea"/>
              </a:rPr>
              <a:t>通过《人权宣言》</a:t>
            </a:r>
          </a:p>
        </p:txBody>
      </p:sp>
      <p:pic>
        <p:nvPicPr>
          <p:cNvPr id="10244" name="Picture 4" descr="人权宣言">
            <a:hlinkClick r:id="rId3" action="ppaction://hlinkfile"/>
          </p:cNvPr>
          <p:cNvPicPr>
            <a:picLocks noChangeAspect="1" noChangeArrowheads="1"/>
          </p:cNvPicPr>
          <p:nvPr>
            <p:ph idx="1"/>
          </p:nvPr>
        </p:nvPicPr>
        <p:blipFill>
          <a:blip r:embed="rId4" cstate="print"/>
          <a:srcRect/>
          <a:stretch>
            <a:fillRect/>
          </a:stretch>
        </p:blipFill>
        <p:spPr>
          <a:xfrm>
            <a:off x="664210" y="1298575"/>
            <a:ext cx="3211830" cy="4194175"/>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580" name="文本框 5"/>
          <p:cNvSpPr txBox="1">
            <a:spLocks noChangeArrowheads="1"/>
          </p:cNvSpPr>
          <p:nvPr/>
        </p:nvSpPr>
        <p:spPr bwMode="auto">
          <a:xfrm>
            <a:off x="4368800" y="1889125"/>
            <a:ext cx="7096125" cy="353853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第一条  </a:t>
            </a:r>
            <a:r>
              <a:rPr lang="zh-CN" altLang="en-US" sz="2800" b="1">
                <a:latin typeface="楷体" pitchFamily="49" charset="-122"/>
                <a:ea typeface="楷体" pitchFamily="49" charset="-122"/>
                <a:sym typeface="+mn-ea"/>
              </a:rPr>
              <a:t>在权利方面，人们生来而且始终是自由平等的。</a:t>
            </a:r>
            <a:endParaRPr lang="zh-CN" altLang="en-US" sz="2800" b="1">
              <a:latin typeface="楷体" pitchFamily="49" charset="-122"/>
              <a:ea typeface="楷体" pitchFamily="49" charset="-122"/>
            </a:endParaRPr>
          </a:p>
          <a:p>
            <a:r>
              <a:rPr lang="zh-CN" altLang="en-US" sz="2800" b="1">
                <a:latin typeface="楷体" pitchFamily="49" charset="-122"/>
                <a:ea typeface="楷体" pitchFamily="49" charset="-122"/>
              </a:rPr>
              <a:t>第二条  法律是公共意志的表现。</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在法律面前，所有的公民都是平等的。</a:t>
            </a:r>
          </a:p>
          <a:p>
            <a:r>
              <a:rPr lang="zh-CN" altLang="en-US" sz="2800" b="1">
                <a:latin typeface="楷体" pitchFamily="49" charset="-122"/>
                <a:ea typeface="楷体" pitchFamily="49" charset="-122"/>
                <a:sym typeface="+mn-ea"/>
              </a:rPr>
              <a:t>第三条  任何政治结合的目的都在于保护人的自然的和不可动摇的权利。这些权利就是自由、财产、安全和反抗压迫</a:t>
            </a:r>
            <a:endParaRPr lang="zh-CN" altLang="en-US" sz="2800" b="1">
              <a:latin typeface="楷体" pitchFamily="49" charset="-122"/>
              <a:ea typeface="楷体" pitchFamily="49" charset="-122"/>
            </a:endParaRPr>
          </a:p>
          <a:p>
            <a:pPr algn="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《人权宣言》</a:t>
            </a:r>
          </a:p>
        </p:txBody>
      </p:sp>
      <p:sp>
        <p:nvSpPr>
          <p:cNvPr id="24581" name="文本框 6"/>
          <p:cNvSpPr txBox="1">
            <a:spLocks noChangeArrowheads="1"/>
          </p:cNvSpPr>
          <p:nvPr/>
        </p:nvSpPr>
        <p:spPr bwMode="auto">
          <a:xfrm>
            <a:off x="508000" y="5821363"/>
            <a:ext cx="11185525" cy="952500"/>
          </a:xfrm>
          <a:prstGeom prst="rect">
            <a:avLst/>
          </a:prstGeom>
          <a:noFill/>
          <a:ln w="9525">
            <a:noFill/>
            <a:miter lim="800000"/>
            <a:headEnd/>
            <a:tailEnd/>
          </a:ln>
        </p:spPr>
        <p:txBody>
          <a:bodyPr>
            <a:spAutoFit/>
          </a:bodyPr>
          <a:lstStyle/>
          <a:p>
            <a:r>
              <a:rPr lang="zh-CN" altLang="en-US" sz="2800">
                <a:ea typeface="微软雅黑" pitchFamily="34" charset="-122"/>
              </a:rPr>
              <a:t>根据材料，说说《人权宣言》体现了哪些基本原则？符合哪个阶级的利益？受到什么思想的影响？</a:t>
            </a:r>
          </a:p>
        </p:txBody>
      </p:sp>
      <p:sp>
        <p:nvSpPr>
          <p:cNvPr id="3" name="文本框 2"/>
          <p:cNvSpPr txBox="1">
            <a:spLocks noChangeArrowheads="1"/>
          </p:cNvSpPr>
          <p:nvPr/>
        </p:nvSpPr>
        <p:spPr bwMode="auto">
          <a:xfrm>
            <a:off x="6921500" y="714375"/>
            <a:ext cx="4673600" cy="584200"/>
          </a:xfrm>
          <a:prstGeom prst="rect">
            <a:avLst/>
          </a:prstGeom>
          <a:noFill/>
          <a:ln w="9525">
            <a:noFill/>
            <a:miter lim="800000"/>
            <a:headEnd/>
            <a:tailEnd/>
          </a:ln>
        </p:spPr>
        <p:txBody>
          <a:bodyPr wrap="none">
            <a:spAutoFit/>
          </a:bodyPr>
          <a:lstStyle/>
          <a:p>
            <a:r>
              <a:rPr lang="zh-CN" altLang="en-US" sz="3200" b="1">
                <a:solidFill>
                  <a:srgbClr val="FF0000"/>
                </a:solidFill>
                <a:latin typeface="黑体" pitchFamily="49" charset="-122"/>
                <a:ea typeface="黑体" pitchFamily="49" charset="-122"/>
                <a:sym typeface="+mn-ea"/>
              </a:rPr>
              <a:t>法国大革命的纲领性文件</a:t>
            </a:r>
          </a:p>
        </p:txBody>
      </p:sp>
      <p:cxnSp>
        <p:nvCxnSpPr>
          <p:cNvPr id="5" name="直接连接符 4"/>
          <p:cNvCxnSpPr/>
          <p:nvPr/>
        </p:nvCxnSpPr>
        <p:spPr>
          <a:xfrm flipV="1">
            <a:off x="5181600" y="2716213"/>
            <a:ext cx="674688" cy="111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975350" y="3146425"/>
            <a:ext cx="674688"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438650" y="4905375"/>
            <a:ext cx="674688"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559425" y="4905375"/>
            <a:ext cx="674688"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113020" y="6299200"/>
            <a:ext cx="1808480" cy="583565"/>
          </a:xfrm>
          <a:prstGeom prst="rect">
            <a:avLst/>
          </a:prstGeom>
          <a:noFill/>
          <a:ln>
            <a:noFill/>
          </a:ln>
        </p:spPr>
        <p:txBody>
          <a:bodyPr wrap="none">
            <a:spAutoFit/>
          </a:bodyPr>
          <a:lstStyle/>
          <a:p>
            <a:pPr algn="ctr" fontAlgn="auto">
              <a:spcBef>
                <a:spcPts val="0"/>
              </a:spcBef>
              <a:spcAft>
                <a:spcPts val="0"/>
              </a:spcAft>
              <a:defRPr/>
            </a:pPr>
            <a:r>
              <a:rPr lang="zh-CN" altLang="en-US" sz="3200" b="1">
                <a:ln w="22225">
                  <a:solidFill>
                    <a:schemeClr val="accent2"/>
                  </a:solidFill>
                  <a:prstDash val="solid"/>
                </a:ln>
                <a:solidFill>
                  <a:schemeClr val="accent2">
                    <a:lumMod val="40000"/>
                    <a:lumOff val="60000"/>
                  </a:schemeClr>
                </a:solidFill>
                <a:latin typeface="+mn-lt"/>
                <a:ea typeface="+mn-ea"/>
              </a:rPr>
              <a:t>资产阶级</a:t>
            </a:r>
          </a:p>
        </p:txBody>
      </p:sp>
      <p:sp>
        <p:nvSpPr>
          <p:cNvPr id="14" name="矩形 13"/>
          <p:cNvSpPr/>
          <p:nvPr/>
        </p:nvSpPr>
        <p:spPr>
          <a:xfrm>
            <a:off x="7393305" y="6299200"/>
            <a:ext cx="1808480" cy="583565"/>
          </a:xfrm>
          <a:prstGeom prst="rect">
            <a:avLst/>
          </a:prstGeom>
          <a:noFill/>
          <a:ln>
            <a:noFill/>
          </a:ln>
        </p:spPr>
        <p:txBody>
          <a:bodyPr wrap="none">
            <a:spAutoFit/>
          </a:bodyPr>
          <a:lstStyle/>
          <a:p>
            <a:pPr algn="ctr" fontAlgn="auto">
              <a:spcBef>
                <a:spcPts val="0"/>
              </a:spcBef>
              <a:spcAft>
                <a:spcPts val="0"/>
              </a:spcAft>
              <a:defRPr/>
            </a:pPr>
            <a:r>
              <a:rPr lang="zh-CN" altLang="en-US" sz="3200" b="1">
                <a:ln w="22225">
                  <a:solidFill>
                    <a:schemeClr val="accent2"/>
                  </a:solidFill>
                  <a:prstDash val="solid"/>
                </a:ln>
                <a:solidFill>
                  <a:schemeClr val="accent2">
                    <a:lumMod val="40000"/>
                    <a:lumOff val="60000"/>
                  </a:schemeClr>
                </a:solidFill>
                <a:latin typeface="+mn-lt"/>
                <a:ea typeface="+mn-ea"/>
              </a:rPr>
              <a:t>启蒙思想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rrowheads="1"/>
          </p:cNvSpPr>
          <p:nvPr/>
        </p:nvSpPr>
        <p:spPr bwMode="auto">
          <a:xfrm>
            <a:off x="574675" y="1649413"/>
            <a:ext cx="6370638" cy="2246312"/>
          </a:xfrm>
          <a:prstGeom prst="rect">
            <a:avLst/>
          </a:prstGeom>
          <a:noFill/>
          <a:ln w="9525">
            <a:noFill/>
            <a:miter lim="800000"/>
            <a:headEnd/>
            <a:tailEnd/>
          </a:ln>
        </p:spPr>
        <p:txBody>
          <a:bodyPr>
            <a:spAutoFit/>
          </a:bodyPr>
          <a:lstStyle/>
          <a:p>
            <a:r>
              <a:rPr lang="zh-CN" altLang="en-US" sz="2800" b="1">
                <a:latin typeface="宋体" charset="-122"/>
              </a:rPr>
              <a:t>路易十六在</a:t>
            </a:r>
            <a:r>
              <a:rPr lang="en-US" altLang="zh-CN" sz="2800" b="1">
                <a:latin typeface="宋体" charset="-122"/>
              </a:rPr>
              <a:t>1792</a:t>
            </a:r>
            <a:r>
              <a:rPr lang="zh-CN" altLang="en-US" sz="2800" b="1">
                <a:latin typeface="宋体" charset="-122"/>
              </a:rPr>
              <a:t>年的对奥战争中，勾结外敌和逃亡贵族，企图镇压革命。为保卫革命成果，巴黎人民再次起义，把革命推向一个新的阶段。他们攻占了王宫，把路易十六关押在丹普尔堡。</a:t>
            </a:r>
          </a:p>
        </p:txBody>
      </p:sp>
      <p:pic>
        <p:nvPicPr>
          <p:cNvPr id="17" name="图片 16" descr="image.png"/>
          <p:cNvPicPr>
            <a:picLocks noChangeAspect="1"/>
          </p:cNvPicPr>
          <p:nvPr/>
        </p:nvPicPr>
        <p:blipFill>
          <a:blip r:embed="rId2"/>
          <a:stretch>
            <a:fillRect/>
          </a:stretch>
        </p:blipFill>
        <p:spPr>
          <a:xfrm>
            <a:off x="7589838" y="1538288"/>
            <a:ext cx="3652837" cy="4230687"/>
          </a:xfrm>
          <a:prstGeom prst="rect">
            <a:avLst/>
          </a:prstGeom>
          <a:ln>
            <a:noFill/>
          </a:ln>
          <a:effectLst>
            <a:outerShdw blurRad="292100" dist="139700" dir="2700000" algn="tl" rotWithShape="0">
              <a:srgbClr val="333333">
                <a:alpha val="65000"/>
              </a:srgbClr>
            </a:outerShdw>
          </a:effectLst>
        </p:spPr>
      </p:pic>
      <p:sp>
        <p:nvSpPr>
          <p:cNvPr id="25603" name="标题 1"/>
          <p:cNvSpPr>
            <a:spLocks noGrp="1"/>
          </p:cNvSpPr>
          <p:nvPr/>
        </p:nvSpPr>
        <p:spPr bwMode="auto">
          <a:xfrm>
            <a:off x="165100" y="28575"/>
            <a:ext cx="11863388" cy="1325563"/>
          </a:xfrm>
          <a:prstGeom prst="rect">
            <a:avLst/>
          </a:prstGeom>
          <a:noFill/>
          <a:ln w="9525">
            <a:noFill/>
            <a:miter lim="800000"/>
            <a:headEnd/>
            <a:tailEnd/>
          </a:ln>
        </p:spPr>
        <p:txBody>
          <a:bodyPr anchor="ctr"/>
          <a:lstStyle/>
          <a:p>
            <a:pPr>
              <a:lnSpc>
                <a:spcPct val="90000"/>
              </a:lnSpc>
            </a:pPr>
            <a:r>
              <a:rPr lang="en-US" altLang="zh-CN" sz="3600">
                <a:solidFill>
                  <a:srgbClr val="002060"/>
                </a:solidFill>
                <a:latin typeface="黑体" pitchFamily="49" charset="-122"/>
                <a:ea typeface="黑体" pitchFamily="49" charset="-122"/>
                <a:sym typeface="+mn-ea"/>
              </a:rPr>
              <a:t>3</a:t>
            </a:r>
            <a:r>
              <a:rPr lang="zh-CN" altLang="en-US" sz="3600">
                <a:solidFill>
                  <a:srgbClr val="002060"/>
                </a:solidFill>
                <a:latin typeface="黑体" pitchFamily="49" charset="-122"/>
                <a:ea typeface="黑体" pitchFamily="49" charset="-122"/>
                <a:sym typeface="+mn-ea"/>
              </a:rPr>
              <a:t>、</a:t>
            </a:r>
            <a:r>
              <a:rPr lang="en-US" altLang="zh-CN" sz="3600">
                <a:solidFill>
                  <a:srgbClr val="002060"/>
                </a:solidFill>
                <a:latin typeface="黑体" pitchFamily="49" charset="-122"/>
                <a:ea typeface="黑体" pitchFamily="49" charset="-122"/>
                <a:sym typeface="+mn-ea"/>
              </a:rPr>
              <a:t>1791</a:t>
            </a:r>
            <a:r>
              <a:rPr lang="zh-CN" altLang="en-US" sz="3600">
                <a:solidFill>
                  <a:srgbClr val="002060"/>
                </a:solidFill>
                <a:latin typeface="黑体" pitchFamily="49" charset="-122"/>
                <a:ea typeface="黑体" pitchFamily="49" charset="-122"/>
                <a:sym typeface="+mn-ea"/>
              </a:rPr>
              <a:t>年</a:t>
            </a:r>
            <a:r>
              <a:rPr lang="zh-CN" altLang="en-US" sz="3600">
                <a:solidFill>
                  <a:srgbClr val="C00000"/>
                </a:solidFill>
                <a:latin typeface="黑体" pitchFamily="49" charset="-122"/>
                <a:ea typeface="黑体" pitchFamily="49" charset="-122"/>
                <a:sym typeface="+mn-ea"/>
              </a:rPr>
              <a:t>制宪议会</a:t>
            </a:r>
            <a:r>
              <a:rPr lang="zh-CN" altLang="en-US" sz="3600">
                <a:solidFill>
                  <a:srgbClr val="002060"/>
                </a:solidFill>
                <a:latin typeface="黑体" pitchFamily="49" charset="-122"/>
                <a:ea typeface="黑体" pitchFamily="49" charset="-122"/>
                <a:sym typeface="+mn-ea"/>
              </a:rPr>
              <a:t>制定宪法，全面废除旧制度，确立新制度的基本框架。</a:t>
            </a:r>
          </a:p>
        </p:txBody>
      </p:sp>
      <p:sp>
        <p:nvSpPr>
          <p:cNvPr id="3" name="标题 1"/>
          <p:cNvSpPr>
            <a:spLocks noGrp="1"/>
          </p:cNvSpPr>
          <p:nvPr/>
        </p:nvSpPr>
        <p:spPr bwMode="auto">
          <a:xfrm>
            <a:off x="338138" y="3895725"/>
            <a:ext cx="7343775" cy="1325563"/>
          </a:xfrm>
          <a:prstGeom prst="rect">
            <a:avLst/>
          </a:prstGeom>
          <a:noFill/>
          <a:ln w="9525">
            <a:noFill/>
            <a:miter lim="800000"/>
            <a:headEnd/>
            <a:tailEnd/>
          </a:ln>
        </p:spPr>
        <p:txBody>
          <a:bodyPr anchor="ctr"/>
          <a:lstStyle/>
          <a:p>
            <a:pPr>
              <a:lnSpc>
                <a:spcPct val="90000"/>
              </a:lnSpc>
            </a:pPr>
            <a:r>
              <a:rPr lang="en-US" altLang="zh-CN" sz="3600">
                <a:solidFill>
                  <a:srgbClr val="002060"/>
                </a:solidFill>
                <a:latin typeface="黑体" pitchFamily="49" charset="-122"/>
                <a:ea typeface="黑体" pitchFamily="49" charset="-122"/>
                <a:sym typeface="+mn-ea"/>
              </a:rPr>
              <a:t>4</a:t>
            </a:r>
            <a:r>
              <a:rPr lang="zh-CN" altLang="en-US" sz="3600">
                <a:solidFill>
                  <a:srgbClr val="002060"/>
                </a:solidFill>
                <a:latin typeface="黑体" pitchFamily="49" charset="-122"/>
                <a:ea typeface="黑体" pitchFamily="49" charset="-122"/>
                <a:sym typeface="+mn-ea"/>
              </a:rPr>
              <a:t>、</a:t>
            </a:r>
            <a:r>
              <a:rPr lang="en-US" altLang="zh-CN" sz="3600">
                <a:solidFill>
                  <a:srgbClr val="002060"/>
                </a:solidFill>
                <a:latin typeface="黑体" pitchFamily="49" charset="-122"/>
                <a:ea typeface="黑体" pitchFamily="49" charset="-122"/>
                <a:sym typeface="+mn-ea"/>
              </a:rPr>
              <a:t>1792</a:t>
            </a:r>
            <a:r>
              <a:rPr lang="zh-CN" altLang="en-US" sz="3600">
                <a:solidFill>
                  <a:srgbClr val="002060"/>
                </a:solidFill>
                <a:latin typeface="黑体" pitchFamily="49" charset="-122"/>
                <a:ea typeface="黑体" pitchFamily="49" charset="-122"/>
                <a:sym typeface="+mn-ea"/>
              </a:rPr>
              <a:t>年废除君主制，建立</a:t>
            </a:r>
            <a:r>
              <a:rPr lang="zh-CN" altLang="en-US" sz="3600">
                <a:solidFill>
                  <a:srgbClr val="C00000"/>
                </a:solidFill>
                <a:latin typeface="黑体" pitchFamily="49" charset="-122"/>
                <a:ea typeface="黑体" pitchFamily="49" charset="-122"/>
                <a:sym typeface="+mn-ea"/>
              </a:rPr>
              <a:t>法兰西第一共和国</a:t>
            </a:r>
          </a:p>
        </p:txBody>
      </p:sp>
      <p:pic>
        <p:nvPicPr>
          <p:cNvPr id="4099" name="Picture 8" descr="20081314281046619b"/>
          <p:cNvPicPr>
            <a:picLocks noChangeAspect="1"/>
          </p:cNvPicPr>
          <p:nvPr/>
        </p:nvPicPr>
        <p:blipFill>
          <a:blip r:embed="rId3"/>
          <a:srcRect/>
          <a:stretch>
            <a:fillRect/>
          </a:stretch>
        </p:blipFill>
        <p:spPr bwMode="auto">
          <a:xfrm>
            <a:off x="3008313" y="4521200"/>
            <a:ext cx="4497387" cy="2247900"/>
          </a:xfrm>
          <a:prstGeom prst="rect">
            <a:avLst/>
          </a:prstGeom>
          <a:noFill/>
          <a:ln w="9525">
            <a:noFill/>
            <a:miter lim="800000"/>
            <a:headEnd/>
            <a:tailEnd/>
          </a:ln>
        </p:spPr>
      </p:pic>
      <p:sp>
        <p:nvSpPr>
          <p:cNvPr id="7177" name="Text Box 9"/>
          <p:cNvSpPr txBox="1">
            <a:spLocks noChangeArrowheads="1"/>
          </p:cNvSpPr>
          <p:nvPr/>
        </p:nvSpPr>
        <p:spPr bwMode="auto">
          <a:xfrm>
            <a:off x="6283325" y="5330825"/>
            <a:ext cx="960438" cy="1322388"/>
          </a:xfrm>
          <a:prstGeom prst="rect">
            <a:avLst/>
          </a:prstGeom>
          <a:noFill/>
          <a:ln w="9525">
            <a:noFill/>
            <a:miter lim="800000"/>
            <a:headEnd/>
            <a:tailEnd/>
          </a:ln>
        </p:spPr>
        <p:txBody>
          <a:bodyPr>
            <a:spAutoFit/>
          </a:bodyPr>
          <a:lstStyle/>
          <a:p>
            <a:r>
              <a:rPr lang="zh-CN" altLang="en-US" sz="4000">
                <a:ea typeface="黑体" pitchFamily="49" charset="-122"/>
              </a:rPr>
              <a:t>自由</a:t>
            </a:r>
          </a:p>
        </p:txBody>
      </p:sp>
      <p:sp>
        <p:nvSpPr>
          <p:cNvPr id="7178" name="Text Box 10"/>
          <p:cNvSpPr txBox="1">
            <a:spLocks noChangeArrowheads="1"/>
          </p:cNvSpPr>
          <p:nvPr/>
        </p:nvSpPr>
        <p:spPr bwMode="auto">
          <a:xfrm>
            <a:off x="4846638" y="5448300"/>
            <a:ext cx="960437" cy="1320800"/>
          </a:xfrm>
          <a:prstGeom prst="rect">
            <a:avLst/>
          </a:prstGeom>
          <a:noFill/>
          <a:ln w="9525">
            <a:noFill/>
            <a:miter lim="800000"/>
            <a:headEnd/>
            <a:tailEnd/>
          </a:ln>
        </p:spPr>
        <p:txBody>
          <a:bodyPr>
            <a:spAutoFit/>
          </a:bodyPr>
          <a:lstStyle/>
          <a:p>
            <a:r>
              <a:rPr lang="zh-CN" altLang="en-US" sz="4000">
                <a:solidFill>
                  <a:srgbClr val="0000FF"/>
                </a:solidFill>
                <a:ea typeface="黑体" pitchFamily="49" charset="-122"/>
              </a:rPr>
              <a:t>平等</a:t>
            </a:r>
          </a:p>
        </p:txBody>
      </p:sp>
      <p:sp>
        <p:nvSpPr>
          <p:cNvPr id="7179" name="Text Box 11"/>
          <p:cNvSpPr txBox="1">
            <a:spLocks noChangeArrowheads="1"/>
          </p:cNvSpPr>
          <p:nvPr/>
        </p:nvSpPr>
        <p:spPr bwMode="auto">
          <a:xfrm>
            <a:off x="3279775" y="5330825"/>
            <a:ext cx="960438" cy="1322388"/>
          </a:xfrm>
          <a:prstGeom prst="rect">
            <a:avLst/>
          </a:prstGeom>
          <a:noFill/>
          <a:ln w="9525">
            <a:noFill/>
            <a:miter lim="800000"/>
            <a:headEnd/>
            <a:tailEnd/>
          </a:ln>
        </p:spPr>
        <p:txBody>
          <a:bodyPr>
            <a:spAutoFit/>
          </a:bodyPr>
          <a:lstStyle/>
          <a:p>
            <a:r>
              <a:rPr lang="zh-CN" altLang="en-US" sz="4000">
                <a:solidFill>
                  <a:srgbClr val="FFFF00"/>
                </a:solidFill>
                <a:ea typeface="黑体" pitchFamily="49" charset="-122"/>
              </a:rPr>
              <a:t>博爱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ppt_x"/>
                                          </p:val>
                                        </p:tav>
                                        <p:tav tm="100000">
                                          <p:val>
                                            <p:strVal val="#ppt_x"/>
                                          </p:val>
                                        </p:tav>
                                      </p:tavLst>
                                    </p:anim>
                                    <p:anim calcmode="lin" valueType="num">
                                      <p:cBhvr additive="base">
                                        <p:cTn id="1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anim calcmode="lin" valueType="num">
                                      <p:cBhvr additive="base">
                                        <p:cTn id="22" dur="500" fill="hold"/>
                                        <p:tgtEl>
                                          <p:spTgt spid="4099"/>
                                        </p:tgtEl>
                                        <p:attrNameLst>
                                          <p:attrName>ppt_x</p:attrName>
                                        </p:attrNameLst>
                                      </p:cBhvr>
                                      <p:tavLst>
                                        <p:tav tm="0">
                                          <p:val>
                                            <p:strVal val="#ppt_x"/>
                                          </p:val>
                                        </p:tav>
                                        <p:tav tm="100000">
                                          <p:val>
                                            <p:strVal val="#ppt_x"/>
                                          </p:val>
                                        </p:tav>
                                      </p:tavLst>
                                    </p:anim>
                                    <p:anim calcmode="lin" valueType="num">
                                      <p:cBhvr additive="base">
                                        <p:cTn id="23"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7177"/>
                                        </p:tgtEl>
                                        <p:attrNameLst>
                                          <p:attrName>style.visibility</p:attrName>
                                        </p:attrNameLst>
                                      </p:cBhvr>
                                      <p:to>
                                        <p:strVal val="visible"/>
                                      </p:to>
                                    </p:set>
                                    <p:animEffect transition="in" filter="dissolve">
                                      <p:cBhvr>
                                        <p:cTn id="28" dur="500"/>
                                        <p:tgtEl>
                                          <p:spTgt spid="7177"/>
                                        </p:tgtEl>
                                      </p:cBhvr>
                                    </p:animEffect>
                                  </p:childTnLst>
                                </p:cTn>
                              </p:par>
                            </p:childTnLst>
                          </p:cTn>
                        </p:par>
                        <p:par>
                          <p:cTn id="29" fill="hold">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7178"/>
                                        </p:tgtEl>
                                        <p:attrNameLst>
                                          <p:attrName>style.visibility</p:attrName>
                                        </p:attrNameLst>
                                      </p:cBhvr>
                                      <p:to>
                                        <p:strVal val="visible"/>
                                      </p:to>
                                    </p:set>
                                    <p:animEffect transition="in" filter="dissolve">
                                      <p:cBhvr>
                                        <p:cTn id="32" dur="500"/>
                                        <p:tgtEl>
                                          <p:spTgt spid="7178"/>
                                        </p:tgtEl>
                                      </p:cBhvr>
                                    </p:animEffect>
                                  </p:childTnLst>
                                </p:cTn>
                              </p:par>
                            </p:childTnLst>
                          </p:cTn>
                        </p:par>
                        <p:par>
                          <p:cTn id="33" fill="hold">
                            <p:stCondLst>
                              <p:cond delay="1000"/>
                            </p:stCondLst>
                            <p:childTnLst>
                              <p:par>
                                <p:cTn id="34" presetID="9" presetClass="entr" presetSubtype="0" fill="hold" grpId="0" nodeType="afterEffect">
                                  <p:stCondLst>
                                    <p:cond delay="0"/>
                                  </p:stCondLst>
                                  <p:childTnLst>
                                    <p:set>
                                      <p:cBhvr>
                                        <p:cTn id="35" dur="1" fill="hold">
                                          <p:stCondLst>
                                            <p:cond delay="0"/>
                                          </p:stCondLst>
                                        </p:cTn>
                                        <p:tgtEl>
                                          <p:spTgt spid="7179"/>
                                        </p:tgtEl>
                                        <p:attrNameLst>
                                          <p:attrName>style.visibility</p:attrName>
                                        </p:attrNameLst>
                                      </p:cBhvr>
                                      <p:to>
                                        <p:strVal val="visible"/>
                                      </p:to>
                                    </p:set>
                                    <p:animEffect transition="in" filter="dissolve">
                                      <p:cBhvr>
                                        <p:cTn id="36"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p:bldP spid="7177" grpId="0"/>
      <p:bldP spid="7178" grpId="0"/>
      <p:bldP spid="717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2811</Words>
  <PresentationFormat>自定义</PresentationFormat>
  <Paragraphs>171</Paragraphs>
  <Slides>21</Slides>
  <Notes>1</Notes>
  <HiddenSlides>0</HiddenSlides>
  <MMClips>0</MMClips>
  <ScaleCrop>false</ScaleCrop>
  <HeadingPairs>
    <vt:vector size="6" baseType="variant">
      <vt:variant>
        <vt:lpstr>已用的字体</vt:lpstr>
      </vt:variant>
      <vt:variant>
        <vt:i4>14</vt:i4>
      </vt:variant>
      <vt:variant>
        <vt:lpstr>演示文稿设计模板</vt:lpstr>
      </vt:variant>
      <vt:variant>
        <vt:i4>1</vt:i4>
      </vt:variant>
      <vt:variant>
        <vt:lpstr>幻灯片标题</vt:lpstr>
      </vt:variant>
      <vt:variant>
        <vt:i4>21</vt:i4>
      </vt:variant>
    </vt:vector>
  </HeadingPairs>
  <TitlesOfParts>
    <vt:vector size="36" baseType="lpstr">
      <vt:lpstr>Arial</vt:lpstr>
      <vt:lpstr>微软雅黑</vt:lpstr>
      <vt:lpstr>Calibri</vt:lpstr>
      <vt:lpstr>宋体</vt:lpstr>
      <vt:lpstr>黑体</vt:lpstr>
      <vt:lpstr>楷体</vt:lpstr>
      <vt:lpstr>+mn-ea</vt:lpstr>
      <vt:lpstr>楷体_GB2312</vt:lpstr>
      <vt:lpstr>迷你简超粗圆</vt:lpstr>
      <vt:lpstr>Tahoma</vt:lpstr>
      <vt:lpstr>MS Sans Serif</vt:lpstr>
      <vt:lpstr>Wingdings</vt:lpstr>
      <vt:lpstr>Times New Roman</vt:lpstr>
      <vt:lpstr>迷你简水柱</vt:lpstr>
      <vt:lpstr>Office 主题</vt:lpstr>
      <vt:lpstr>第19课 法国大革命和拿破仑帝国</vt:lpstr>
      <vt:lpstr>幻灯片 2</vt:lpstr>
      <vt:lpstr>幻灯片 3</vt:lpstr>
      <vt:lpstr>幻灯片 4</vt:lpstr>
      <vt:lpstr>阅读课本，根据地图和时间提示，完成法国大革命的时间轴</vt:lpstr>
      <vt:lpstr> 革命的导火线：三级会议的重新召开</vt:lpstr>
      <vt:lpstr>幻灯片 7</vt:lpstr>
      <vt:lpstr>3、1789年制宪议会通过《人权宣言》</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课堂小结</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dcterms:created xsi:type="dcterms:W3CDTF">2018-03-01T02:03:00Z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