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457" r:id="rId3"/>
    <p:sldId id="315" r:id="rId4"/>
    <p:sldId id="422" r:id="rId5"/>
    <p:sldId id="319" r:id="rId6"/>
    <p:sldId id="393" r:id="rId7"/>
    <p:sldId id="408" r:id="rId8"/>
    <p:sldId id="423" r:id="rId9"/>
    <p:sldId id="424" r:id="rId10"/>
    <p:sldId id="409" r:id="rId11"/>
    <p:sldId id="410" r:id="rId12"/>
    <p:sldId id="411" r:id="rId13"/>
    <p:sldId id="425" r:id="rId14"/>
    <p:sldId id="426" r:id="rId15"/>
    <p:sldId id="458" r:id="rId16"/>
    <p:sldId id="459" r:id="rId17"/>
    <p:sldId id="427" r:id="rId18"/>
    <p:sldId id="428" r:id="rId19"/>
    <p:sldId id="460" r:id="rId20"/>
    <p:sldId id="430" r:id="rId21"/>
    <p:sldId id="431" r:id="rId22"/>
    <p:sldId id="412" r:id="rId23"/>
    <p:sldId id="432" r:id="rId24"/>
    <p:sldId id="438" r:id="rId25"/>
    <p:sldId id="433" r:id="rId26"/>
    <p:sldId id="413" r:id="rId27"/>
    <p:sldId id="415" r:id="rId28"/>
    <p:sldId id="420" r:id="rId29"/>
    <p:sldId id="439" r:id="rId30"/>
    <p:sldId id="440" r:id="rId31"/>
    <p:sldId id="351" r:id="rId32"/>
    <p:sldId id="441" r:id="rId33"/>
    <p:sldId id="442" r:id="rId34"/>
  </p:sldIdLst>
  <p:sldSz cx="1219009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0000FF"/>
    <a:srgbClr val="FF00FF"/>
    <a:srgbClr val="009900"/>
    <a:srgbClr val="C1A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691"/>
  </p:normalViewPr>
  <p:slideViewPr>
    <p:cSldViewPr>
      <p:cViewPr varScale="1">
        <p:scale>
          <a:sx n="101" d="100"/>
          <a:sy n="101" d="100"/>
        </p:scale>
        <p:origin x="-852" y="-90"/>
      </p:cViewPr>
      <p:guideLst>
        <p:guide orient="horz" pos="2183"/>
        <p:guide pos="38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itchFamily="34" charset="0"/>
              <a:buNone/>
              <a:defRPr sz="1200" noProof="1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itchFamily="34" charset="0"/>
              <a:buNone/>
              <a:defRPr sz="1200" noProof="1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8D5024F-5FCE-407D-B60E-ADE70529180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itchFamily="34" charset="0"/>
              <a:buNone/>
              <a:defRPr sz="1200" noProof="1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Font typeface="Arial" pitchFamily="34" charset="0"/>
              <a:buNone/>
              <a:defRPr sz="1200" noProof="1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1A2485B-E0AA-4EAE-9AC1-A7621DD2439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itchFamily="34" charset="0"/>
              <a:buNone/>
              <a:defRPr sz="1200" noProof="1" dirty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0C87F0B-E9BE-4CD6-B0B8-690710C7F89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关系图"/>
          <p:cNvPicPr>
            <a:picLocks noChangeAspect="1"/>
          </p:cNvPicPr>
          <p:nvPr/>
        </p:nvPicPr>
        <p:blipFill>
          <a:blip r:embed="rId2"/>
          <a:srcRect r="2528" b="10909"/>
          <a:stretch>
            <a:fillRect/>
          </a:stretch>
        </p:blipFill>
        <p:spPr>
          <a:xfrm>
            <a:off x="239147" y="692150"/>
            <a:ext cx="11883226" cy="61102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副标题 2050"/>
          <p:cNvSpPr/>
          <p:nvPr>
            <p:ph type="subTitle" idx="1"/>
          </p:nvPr>
        </p:nvSpPr>
        <p:spPr>
          <a:xfrm>
            <a:off x="2543836" y="2492375"/>
            <a:ext cx="7392362" cy="12223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  <p:sp>
        <p:nvSpPr>
          <p:cNvPr id="2055" name="矩形 2054"/>
          <p:cNvSpPr/>
          <p:nvPr/>
        </p:nvSpPr>
        <p:spPr>
          <a:xfrm>
            <a:off x="2117" y="549275"/>
            <a:ext cx="12190095" cy="151130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56" name="标题 2055"/>
          <p:cNvSpPr/>
          <p:nvPr>
            <p:ph type="ctrTitle"/>
          </p:nvPr>
        </p:nvSpPr>
        <p:spPr>
          <a:xfrm>
            <a:off x="1007376" y="620713"/>
            <a:ext cx="10361581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sz="3600" b="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bldLvl="0"/>
    </p:bld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819" y="274638"/>
            <a:ext cx="274277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05" y="274638"/>
            <a:ext cx="8069312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 bwMode="auto">
          <a:xfrm>
            <a:off x="1117600" y="6356350"/>
            <a:ext cx="3657600" cy="3651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charset="0"/>
              <a:buNone/>
              <a:defRPr/>
            </a:lvl1pPr>
          </a:lstStyle>
          <a:p>
            <a:fld id="{529E738C-0073-49A5-8998-A7ABAB83C224}" type="datetimeFigureOut">
              <a:rPr lang="en-US"/>
            </a:fld>
            <a:endParaRPr lang="en-US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 bwMode="auto">
          <a:xfrm>
            <a:off x="5384800" y="6356350"/>
            <a:ext cx="5484813" cy="3651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charset="0"/>
              <a:buNone/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 bwMode="auto">
          <a:xfrm>
            <a:off x="11479213" y="6356350"/>
            <a:ext cx="3657600" cy="3651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charset="0"/>
              <a:buNone/>
              <a:defRPr noProof="1"/>
            </a:lvl1pPr>
          </a:lstStyle>
          <a:p>
            <a:fld id="{21AB1BB4-8565-4B27-822A-684DE3C3E15F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21" y="1709738"/>
            <a:ext cx="10513957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21" y="4589463"/>
            <a:ext cx="10513957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05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4758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365125"/>
            <a:ext cx="10513957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57" y="1681163"/>
            <a:ext cx="515698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57" y="2505075"/>
            <a:ext cx="515698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236" y="1681163"/>
            <a:ext cx="518237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236" y="2505075"/>
            <a:ext cx="518237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025"/>
          <p:cNvSpPr/>
          <p:nvPr/>
        </p:nvSpPr>
        <p:spPr>
          <a:xfrm>
            <a:off x="2117" y="333375"/>
            <a:ext cx="12190095" cy="100965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pic>
        <p:nvPicPr>
          <p:cNvPr id="1027" name="图片 1026" descr="关系图"/>
          <p:cNvPicPr>
            <a:picLocks noChangeAspect="1"/>
          </p:cNvPicPr>
          <p:nvPr/>
        </p:nvPicPr>
        <p:blipFill>
          <a:blip r:embed="rId13"/>
          <a:srcRect t="1094" r="8122" b="13318"/>
          <a:stretch>
            <a:fillRect/>
          </a:stretch>
        </p:blipFill>
        <p:spPr>
          <a:xfrm>
            <a:off x="7728859" y="4438650"/>
            <a:ext cx="4452771" cy="2333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8" name="标题 1027"/>
          <p:cNvSpPr/>
          <p:nvPr>
            <p:ph type="title"/>
          </p:nvPr>
        </p:nvSpPr>
        <p:spPr>
          <a:xfrm>
            <a:off x="609505" y="274638"/>
            <a:ext cx="10971086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1028"/>
          <p:cNvSpPr/>
          <p:nvPr>
            <p:ph type="body" idx="1"/>
          </p:nvPr>
        </p:nvSpPr>
        <p:spPr>
          <a:xfrm>
            <a:off x="609505" y="1600200"/>
            <a:ext cx="10971086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日期占位符 1029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1" name="页脚占位符 1030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2" name="灯片编号占位符 1031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bldLvl="0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hyperlink" Target="../&#26700;&#38754;/08.08&#38271;&#26149;&#24066;&#25945;&#24072;&#38598;&#20307;&#22791;&#35838;&#12298;&#33976;&#27773;&#26102;&#20195;&#30340;&#21040;&#26469;&#12299;/08.08&#38271;&#26149;&#24066;&#25945;&#24072;&#38598;&#20307;&#22791;&#35838;&#12298;&#33976;&#27773;&#26102;&#20195;&#30340;&#21040;&#26469;&#12299;/1.swf" TargetMode="Externa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.png"/><Relationship Id="rId1" Type="http://schemas.openxmlformats.org/officeDocument/2006/relationships/image" Target="../media/image11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33"/>
          <p:cNvSpPr txBox="1">
            <a:spLocks noChangeArrowheads="1"/>
          </p:cNvSpPr>
          <p:nvPr/>
        </p:nvSpPr>
        <p:spPr bwMode="auto">
          <a:xfrm>
            <a:off x="582613" y="425450"/>
            <a:ext cx="4125912" cy="830263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九年级历史上册（R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            教学课件</a:t>
            </a: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819150" y="2559050"/>
            <a:ext cx="10363200" cy="173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第七单元 工业革命和工人运动的兴起</a:t>
            </a:r>
            <a:endParaRPr lang="zh-CN" altLang="en-US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buFont typeface="Arial" charset="0"/>
              <a:buNone/>
            </a:pPr>
            <a:endParaRPr lang="zh-CN" altLang="en-US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 第一次工业革命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15361"/>
          <p:cNvSpPr txBox="1">
            <a:spLocks noChangeArrowheads="1"/>
          </p:cNvSpPr>
          <p:nvPr/>
        </p:nvSpPr>
        <p:spPr bwMode="auto">
          <a:xfrm>
            <a:off x="490538" y="981075"/>
            <a:ext cx="11326812" cy="4616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800" b="1"/>
              <a:t>提示：如果当时珍妮机出现在中国有两种可能。</a:t>
            </a:r>
            <a:endParaRPr lang="zh-CN" altLang="en-US" sz="2800" b="1"/>
          </a:p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800" b="1"/>
              <a:t>第一种可能：</a:t>
            </a:r>
            <a:r>
              <a:rPr lang="zh-CN" altLang="en-US" sz="2800" b="1">
                <a:solidFill>
                  <a:srgbClr val="FF0000"/>
                </a:solidFill>
              </a:rPr>
              <a:t>昙花一现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800" b="1"/>
              <a:t>第二种可能：</a:t>
            </a:r>
            <a:r>
              <a:rPr lang="zh-CN" altLang="en-US" sz="2800" b="1">
                <a:solidFill>
                  <a:srgbClr val="FF0000"/>
                </a:solidFill>
              </a:rPr>
              <a:t>中国第五大发明而被欧洲人利用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绝对不会像当时英国一样引起工业革命。原因是当时中国还处在封建专制统治时期，政治经济文化不能为新事物提供适宜的条件。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80" name="Group 56"/>
          <p:cNvGraphicFramePr>
            <a:graphicFrameLocks noGrp="1"/>
          </p:cNvGraphicFramePr>
          <p:nvPr/>
        </p:nvGraphicFramePr>
        <p:xfrm>
          <a:off x="406400" y="1922463"/>
          <a:ext cx="11423650" cy="4306887"/>
        </p:xfrm>
        <a:graphic>
          <a:graphicData uri="http://schemas.openxmlformats.org/drawingml/2006/table">
            <a:tbl>
              <a:tblPr/>
              <a:tblGrid>
                <a:gridCol w="2857500"/>
                <a:gridCol w="2854325"/>
                <a:gridCol w="2736850"/>
                <a:gridCol w="2974975"/>
              </a:tblGrid>
              <a:tr h="866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5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5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1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57" name="文本框 16417"/>
          <p:cNvSpPr txBox="1">
            <a:spLocks noChangeArrowheads="1"/>
          </p:cNvSpPr>
          <p:nvPr/>
        </p:nvSpPr>
        <p:spPr bwMode="auto">
          <a:xfrm>
            <a:off x="801688" y="1847850"/>
            <a:ext cx="24003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 时间</a:t>
            </a:r>
            <a:endParaRPr lang="zh-CN" altLang="en-US" sz="2800" b="1">
              <a:solidFill>
                <a:srgbClr val="0000FF"/>
              </a:solidFill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(18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世纪</a:t>
            </a: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)</a:t>
            </a:r>
          </a:p>
        </p:txBody>
      </p:sp>
      <p:sp>
        <p:nvSpPr>
          <p:cNvPr id="26658" name="文本框 16419"/>
          <p:cNvSpPr txBox="1">
            <a:spLocks noChangeArrowheads="1"/>
          </p:cNvSpPr>
          <p:nvPr/>
        </p:nvSpPr>
        <p:spPr bwMode="auto">
          <a:xfrm>
            <a:off x="3887788" y="1963738"/>
            <a:ext cx="19319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发   明</a:t>
            </a:r>
          </a:p>
        </p:txBody>
      </p:sp>
      <p:sp>
        <p:nvSpPr>
          <p:cNvPr id="26659" name="文本框 16420"/>
          <p:cNvSpPr txBox="1">
            <a:spLocks noChangeArrowheads="1"/>
          </p:cNvSpPr>
          <p:nvPr/>
        </p:nvSpPr>
        <p:spPr bwMode="auto">
          <a:xfrm>
            <a:off x="6670675" y="1963738"/>
            <a:ext cx="19319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动   力</a:t>
            </a:r>
          </a:p>
        </p:txBody>
      </p:sp>
      <p:sp>
        <p:nvSpPr>
          <p:cNvPr id="26660" name="文本框 16421"/>
          <p:cNvSpPr txBox="1">
            <a:spLocks noChangeArrowheads="1"/>
          </p:cNvSpPr>
          <p:nvPr/>
        </p:nvSpPr>
        <p:spPr bwMode="auto">
          <a:xfrm>
            <a:off x="9204325" y="1978025"/>
            <a:ext cx="217328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 特   点</a:t>
            </a:r>
          </a:p>
        </p:txBody>
      </p:sp>
      <p:sp>
        <p:nvSpPr>
          <p:cNvPr id="26661" name="文本框 16422"/>
          <p:cNvSpPr txBox="1">
            <a:spLocks noChangeArrowheads="1"/>
          </p:cNvSpPr>
          <p:nvPr/>
        </p:nvSpPr>
        <p:spPr bwMode="auto">
          <a:xfrm>
            <a:off x="820738" y="2830513"/>
            <a:ext cx="16938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1764</a:t>
            </a:r>
            <a:r>
              <a:rPr lang="zh-CN" altLang="en-US" sz="2800" b="1">
                <a:latin typeface="宋体" charset="-122"/>
              </a:rPr>
              <a:t>年</a:t>
            </a:r>
          </a:p>
        </p:txBody>
      </p:sp>
      <p:sp>
        <p:nvSpPr>
          <p:cNvPr id="26662" name="文本框 16423"/>
          <p:cNvSpPr txBox="1">
            <a:spLocks noChangeArrowheads="1"/>
          </p:cNvSpPr>
          <p:nvPr/>
        </p:nvSpPr>
        <p:spPr bwMode="auto">
          <a:xfrm>
            <a:off x="820738" y="3709988"/>
            <a:ext cx="16938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1769</a:t>
            </a:r>
            <a:r>
              <a:rPr lang="zh-CN" altLang="en-US" sz="2800" b="1">
                <a:latin typeface="宋体" charset="-122"/>
              </a:rPr>
              <a:t>年</a:t>
            </a:r>
          </a:p>
        </p:txBody>
      </p:sp>
      <p:sp>
        <p:nvSpPr>
          <p:cNvPr id="26663" name="文本框 16424"/>
          <p:cNvSpPr txBox="1">
            <a:spLocks noChangeArrowheads="1"/>
          </p:cNvSpPr>
          <p:nvPr/>
        </p:nvSpPr>
        <p:spPr bwMode="auto">
          <a:xfrm>
            <a:off x="820738" y="4559300"/>
            <a:ext cx="16938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1779</a:t>
            </a:r>
            <a:r>
              <a:rPr lang="zh-CN" altLang="en-US" sz="2800" b="1">
                <a:latin typeface="宋体" charset="-122"/>
              </a:rPr>
              <a:t>年</a:t>
            </a:r>
          </a:p>
        </p:txBody>
      </p:sp>
      <p:sp>
        <p:nvSpPr>
          <p:cNvPr id="26664" name="文本框 16425"/>
          <p:cNvSpPr txBox="1">
            <a:spLocks noChangeArrowheads="1"/>
          </p:cNvSpPr>
          <p:nvPr/>
        </p:nvSpPr>
        <p:spPr bwMode="auto">
          <a:xfrm>
            <a:off x="814388" y="5422900"/>
            <a:ext cx="16938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1785</a:t>
            </a:r>
            <a:r>
              <a:rPr lang="zh-CN" altLang="en-US" sz="2800" b="1">
                <a:latin typeface="宋体" charset="-122"/>
              </a:rPr>
              <a:t>年</a:t>
            </a:r>
          </a:p>
        </p:txBody>
      </p:sp>
      <p:sp>
        <p:nvSpPr>
          <p:cNvPr id="26665" name="文本框 16426"/>
          <p:cNvSpPr txBox="1">
            <a:spLocks noChangeArrowheads="1"/>
          </p:cNvSpPr>
          <p:nvPr/>
        </p:nvSpPr>
        <p:spPr bwMode="auto">
          <a:xfrm>
            <a:off x="3424238" y="2830513"/>
            <a:ext cx="26273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珍妮纺纱机</a:t>
            </a:r>
          </a:p>
        </p:txBody>
      </p:sp>
      <p:sp>
        <p:nvSpPr>
          <p:cNvPr id="26666" name="文本框 16427"/>
          <p:cNvSpPr txBox="1">
            <a:spLocks noChangeArrowheads="1"/>
          </p:cNvSpPr>
          <p:nvPr/>
        </p:nvSpPr>
        <p:spPr bwMode="auto">
          <a:xfrm>
            <a:off x="3373438" y="3743325"/>
            <a:ext cx="262731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水力纺纱机</a:t>
            </a:r>
          </a:p>
        </p:txBody>
      </p:sp>
      <p:sp>
        <p:nvSpPr>
          <p:cNvPr id="26667" name="文本框 16428"/>
          <p:cNvSpPr txBox="1">
            <a:spLocks noChangeArrowheads="1"/>
          </p:cNvSpPr>
          <p:nvPr/>
        </p:nvSpPr>
        <p:spPr bwMode="auto">
          <a:xfrm>
            <a:off x="3867150" y="4556125"/>
            <a:ext cx="169068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骡  机</a:t>
            </a:r>
          </a:p>
        </p:txBody>
      </p:sp>
      <p:sp>
        <p:nvSpPr>
          <p:cNvPr id="26668" name="文本框 16429"/>
          <p:cNvSpPr txBox="1">
            <a:spLocks noChangeArrowheads="1"/>
          </p:cNvSpPr>
          <p:nvPr/>
        </p:nvSpPr>
        <p:spPr bwMode="auto">
          <a:xfrm>
            <a:off x="3394075" y="5484813"/>
            <a:ext cx="26273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水力织布机</a:t>
            </a:r>
          </a:p>
        </p:txBody>
      </p:sp>
      <p:sp>
        <p:nvSpPr>
          <p:cNvPr id="26669" name="文本框 16430"/>
          <p:cNvSpPr txBox="1">
            <a:spLocks noChangeArrowheads="1"/>
          </p:cNvSpPr>
          <p:nvPr/>
        </p:nvSpPr>
        <p:spPr bwMode="auto">
          <a:xfrm>
            <a:off x="6670675" y="2900363"/>
            <a:ext cx="16906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人  力</a:t>
            </a:r>
          </a:p>
        </p:txBody>
      </p:sp>
      <p:sp>
        <p:nvSpPr>
          <p:cNvPr id="26670" name="文本框 16431"/>
          <p:cNvSpPr txBox="1">
            <a:spLocks noChangeArrowheads="1"/>
          </p:cNvSpPr>
          <p:nvPr/>
        </p:nvSpPr>
        <p:spPr bwMode="auto">
          <a:xfrm>
            <a:off x="6670675" y="3763963"/>
            <a:ext cx="16906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水  力</a:t>
            </a:r>
          </a:p>
        </p:txBody>
      </p:sp>
      <p:sp>
        <p:nvSpPr>
          <p:cNvPr id="26671" name="文本框 16432"/>
          <p:cNvSpPr txBox="1">
            <a:spLocks noChangeArrowheads="1"/>
          </p:cNvSpPr>
          <p:nvPr/>
        </p:nvSpPr>
        <p:spPr bwMode="auto">
          <a:xfrm>
            <a:off x="6650038" y="4594225"/>
            <a:ext cx="16906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水  力</a:t>
            </a:r>
          </a:p>
        </p:txBody>
      </p:sp>
      <p:sp>
        <p:nvSpPr>
          <p:cNvPr id="26672" name="文本框 16433"/>
          <p:cNvSpPr txBox="1">
            <a:spLocks noChangeArrowheads="1"/>
          </p:cNvSpPr>
          <p:nvPr/>
        </p:nvSpPr>
        <p:spPr bwMode="auto">
          <a:xfrm>
            <a:off x="6611938" y="5445125"/>
            <a:ext cx="16906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水  力</a:t>
            </a:r>
          </a:p>
        </p:txBody>
      </p:sp>
      <p:sp>
        <p:nvSpPr>
          <p:cNvPr id="26673" name="文本框 16434"/>
          <p:cNvSpPr txBox="1">
            <a:spLocks noChangeArrowheads="1"/>
          </p:cNvSpPr>
          <p:nvPr/>
        </p:nvSpPr>
        <p:spPr bwMode="auto">
          <a:xfrm>
            <a:off x="9261475" y="2917825"/>
            <a:ext cx="21494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细</a:t>
            </a:r>
            <a:r>
              <a:rPr lang="zh-CN" altLang="en-US" sz="2800" b="1">
                <a:latin typeface="宋体" charset="-122"/>
              </a:rPr>
              <a:t>而易断</a:t>
            </a:r>
          </a:p>
        </p:txBody>
      </p:sp>
      <p:sp>
        <p:nvSpPr>
          <p:cNvPr id="26674" name="文本框 16435"/>
          <p:cNvSpPr txBox="1">
            <a:spLocks noChangeArrowheads="1"/>
          </p:cNvSpPr>
          <p:nvPr/>
        </p:nvSpPr>
        <p:spPr bwMode="auto">
          <a:xfrm>
            <a:off x="9272588" y="3759200"/>
            <a:ext cx="21494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粗而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结实</a:t>
            </a:r>
          </a:p>
        </p:txBody>
      </p:sp>
      <p:sp>
        <p:nvSpPr>
          <p:cNvPr id="26675" name="文本框 16436"/>
          <p:cNvSpPr txBox="1">
            <a:spLocks noChangeArrowheads="1"/>
          </p:cNvSpPr>
          <p:nvPr/>
        </p:nvSpPr>
        <p:spPr bwMode="auto">
          <a:xfrm>
            <a:off x="9210675" y="4622800"/>
            <a:ext cx="21494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细而结实</a:t>
            </a:r>
          </a:p>
        </p:txBody>
      </p:sp>
      <p:sp>
        <p:nvSpPr>
          <p:cNvPr id="26676" name="文本框 16437"/>
          <p:cNvSpPr txBox="1">
            <a:spLocks noChangeArrowheads="1"/>
          </p:cNvSpPr>
          <p:nvPr/>
        </p:nvSpPr>
        <p:spPr bwMode="auto">
          <a:xfrm>
            <a:off x="8736013" y="5362575"/>
            <a:ext cx="31559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FF"/>
                </a:solidFill>
                <a:latin typeface="宋体" charset="-122"/>
              </a:rPr>
              <a:t>效率提高</a:t>
            </a:r>
            <a:r>
              <a:rPr lang="en-US" altLang="zh-CN" sz="2800" b="1">
                <a:solidFill>
                  <a:srgbClr val="FF00FF"/>
                </a:solidFill>
                <a:latin typeface="宋体" charset="-122"/>
              </a:rPr>
              <a:t>40</a:t>
            </a:r>
            <a:r>
              <a:rPr lang="zh-CN" altLang="en-US" sz="2800" b="1">
                <a:solidFill>
                  <a:srgbClr val="FF00FF"/>
                </a:solidFill>
                <a:latin typeface="宋体" charset="-122"/>
              </a:rPr>
              <a:t>倍</a:t>
            </a:r>
          </a:p>
        </p:txBody>
      </p:sp>
      <p:sp>
        <p:nvSpPr>
          <p:cNvPr id="26677" name="文本框 16438"/>
          <p:cNvSpPr txBox="1">
            <a:spLocks noChangeArrowheads="1"/>
          </p:cNvSpPr>
          <p:nvPr/>
        </p:nvSpPr>
        <p:spPr bwMode="auto">
          <a:xfrm>
            <a:off x="635000" y="641350"/>
            <a:ext cx="11110913" cy="117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珍妮机以及棉纺织生产领域一系列发明的出现，制      约生产的不再是机器，而是</a:t>
            </a:r>
            <a:r>
              <a:rPr lang="en-US" altLang="zh-CN" sz="2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</a:p>
        </p:txBody>
      </p:sp>
      <p:sp>
        <p:nvSpPr>
          <p:cNvPr id="26678" name="文本框 99"/>
          <p:cNvSpPr txBox="1">
            <a:spLocks noChangeArrowheads="1"/>
          </p:cNvSpPr>
          <p:nvPr/>
        </p:nvSpPr>
        <p:spPr bwMode="auto">
          <a:xfrm>
            <a:off x="769938" y="641350"/>
            <a:ext cx="10590212" cy="224472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/>
              <a:t>       </a:t>
            </a:r>
            <a:r>
              <a:rPr lang="zh-CN" altLang="zh-CN" sz="2800"/>
              <a:t>以前人们在进行生产时采用的主要动力是水力、风力、人力等，这些动力都存在明显缺陷，如风力，它不稳定，有时大、有时小，有时有、有时没有。这种状况终于在</a:t>
            </a:r>
            <a:r>
              <a:rPr lang="en-US" altLang="zh-CN" sz="2800"/>
              <a:t>200</a:t>
            </a:r>
            <a:r>
              <a:rPr lang="zh-CN" altLang="zh-CN" sz="2800"/>
              <a:t>多年前被一个叫瓦特的人改变了。原因是他改良了蒸汽机。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6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2000"/>
                                        <p:tgtEl>
                                          <p:spTgt spid="2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61" grpId="0"/>
      <p:bldP spid="26662" grpId="0"/>
      <p:bldP spid="26663" grpId="0"/>
      <p:bldP spid="26664" grpId="0"/>
      <p:bldP spid="26665" grpId="0"/>
      <p:bldP spid="26666" grpId="0"/>
      <p:bldP spid="26667" grpId="0"/>
      <p:bldP spid="26668" grpId="0"/>
      <p:bldP spid="26669" grpId="0"/>
      <p:bldP spid="26670" grpId="0"/>
      <p:bldP spid="26671" grpId="0"/>
      <p:bldP spid="26672" grpId="0"/>
      <p:bldP spid="26673" grpId="0"/>
      <p:bldP spid="26674" grpId="0"/>
      <p:bldP spid="26675" grpId="0"/>
      <p:bldP spid="26676" grpId="0"/>
      <p:bldP spid="26677" grpId="0"/>
      <p:bldP spid="2667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7409" descr="20"/>
          <p:cNvPicPr>
            <a:picLocks noChangeAspect="1"/>
          </p:cNvPicPr>
          <p:nvPr/>
        </p:nvPicPr>
        <p:blipFill>
          <a:blip r:embed="rId1"/>
          <a:srcRect b="7813"/>
          <a:stretch>
            <a:fillRect/>
          </a:stretch>
        </p:blipFill>
        <p:spPr bwMode="auto">
          <a:xfrm>
            <a:off x="527050" y="1628775"/>
            <a:ext cx="41052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图片 17411" descr="　　瓦特改良的蒸汽机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69" t="8546" r="9521" b="9488"/>
          <a:stretch>
            <a:fillRect/>
          </a:stretch>
        </p:blipFill>
        <p:spPr bwMode="auto">
          <a:xfrm>
            <a:off x="5038725" y="1844675"/>
            <a:ext cx="6432550" cy="350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674688" y="730250"/>
            <a:ext cx="8707437" cy="631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二、蒸汽机和工厂制度的确立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18433"/>
          <p:cNvSpPr txBox="1">
            <a:spLocks noChangeArrowheads="1"/>
          </p:cNvSpPr>
          <p:nvPr/>
        </p:nvSpPr>
        <p:spPr bwMode="auto">
          <a:xfrm>
            <a:off x="5422900" y="1484313"/>
            <a:ext cx="5946775" cy="46164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1819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年，在瓦特的讣告中，对他的改良蒸汽机这样的评价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: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　 “它武装了人类，使虚弱无力的双手变得力大无穷，健全了人类的大脑以处理一切难题。它为机械动力在未来创造奇迹打下了坚实的基础，将有助并报偿后代的劳动。”</a:t>
            </a:r>
          </a:p>
        </p:txBody>
      </p:sp>
      <p:pic>
        <p:nvPicPr>
          <p:cNvPr id="28674" name="图片 18434" descr="10009_20050825_2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74713" y="771525"/>
            <a:ext cx="4183062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文本框 18435"/>
          <p:cNvSpPr txBox="1">
            <a:spLocks noChangeArrowheads="1"/>
          </p:cNvSpPr>
          <p:nvPr/>
        </p:nvSpPr>
        <p:spPr bwMode="auto">
          <a:xfrm>
            <a:off x="1123950" y="5157788"/>
            <a:ext cx="3759200" cy="947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ea typeface="黑体" pitchFamily="49" charset="-122"/>
              </a:rPr>
              <a:t>   詹姆斯</a:t>
            </a:r>
            <a:r>
              <a:rPr lang="en-US" altLang="zh-CN" sz="2800" b="1">
                <a:ea typeface="黑体" pitchFamily="49" charset="-122"/>
              </a:rPr>
              <a:t>·</a:t>
            </a:r>
            <a:r>
              <a:rPr lang="zh-CN" altLang="en-US" sz="2800" b="1">
                <a:ea typeface="黑体" pitchFamily="49" charset="-122"/>
              </a:rPr>
              <a:t>瓦特</a:t>
            </a:r>
            <a:endParaRPr lang="zh-CN" altLang="en-US" sz="2800" b="1">
              <a:ea typeface="黑体" pitchFamily="49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ea typeface="黑体" pitchFamily="49" charset="-122"/>
              </a:rPr>
              <a:t>（</a:t>
            </a:r>
            <a:r>
              <a:rPr lang="en-US" altLang="zh-CN" sz="2800" b="1">
                <a:ea typeface="黑体" pitchFamily="49" charset="-122"/>
              </a:rPr>
              <a:t>1736-1819</a:t>
            </a:r>
            <a:r>
              <a:rPr lang="zh-CN" altLang="en-US" sz="2800" b="1">
                <a:ea typeface="黑体" pitchFamily="49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 bldLvl="0" animBg="1"/>
      <p:bldP spid="2867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"/>
          <p:cNvSpPr txBox="1">
            <a:spLocks noChangeArrowheads="1"/>
          </p:cNvSpPr>
          <p:nvPr/>
        </p:nvSpPr>
        <p:spPr bwMode="auto">
          <a:xfrm>
            <a:off x="1022350" y="1506538"/>
            <a:ext cx="9980613" cy="3708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800" b="1"/>
              <a:t>       </a:t>
            </a:r>
            <a:r>
              <a:rPr lang="zh-CN" altLang="en-US" sz="2800" b="1"/>
              <a:t>瓦特改进的蒸汽机首先在纺织部门投入使用。后来，化工、冶金、采矿等许多生产部门都开始使用蒸汽机。到</a:t>
            </a:r>
            <a:r>
              <a:rPr lang="en-US" altLang="zh-CN" sz="2800" b="1"/>
              <a:t>19</a:t>
            </a:r>
            <a:r>
              <a:rPr lang="zh-CN" altLang="en-US" sz="2800" b="1"/>
              <a:t>世纪</a:t>
            </a:r>
            <a:r>
              <a:rPr lang="en-US" altLang="zh-CN" sz="2800" b="1"/>
              <a:t>30</a:t>
            </a:r>
            <a:r>
              <a:rPr lang="zh-CN" altLang="en-US" sz="2800" b="1"/>
              <a:t>年代，蒸汽机成为主要的动力来源。蒸汽机的广泛应用是生产领域的一次意义重大的飞跃， 它极大地提高了生产力，使工业革命得以更快地向纵深发展，极大地促进了现代工厂的发展。</a:t>
            </a:r>
          </a:p>
        </p:txBody>
      </p:sp>
      <p:sp>
        <p:nvSpPr>
          <p:cNvPr id="29698" name="文本框 2"/>
          <p:cNvSpPr txBox="1">
            <a:spLocks noChangeArrowheads="1"/>
          </p:cNvSpPr>
          <p:nvPr/>
        </p:nvSpPr>
        <p:spPr bwMode="auto">
          <a:xfrm>
            <a:off x="1022350" y="695325"/>
            <a:ext cx="6778625" cy="608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336550">
              <a:lnSpc>
                <a:spcPct val="120000"/>
              </a:lnSpc>
              <a:buFont typeface="Times New Roman" pitchFamily="18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 1.</a:t>
            </a:r>
            <a:r>
              <a:rPr lang="zh-CN" altLang="en-US" sz="2800" b="1">
                <a:solidFill>
                  <a:srgbClr val="FF0000"/>
                </a:solidFill>
              </a:rPr>
              <a:t>瓦特改进的蒸汽机有何价值?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"/>
          <p:cNvSpPr txBox="1">
            <a:spLocks noChangeArrowheads="1"/>
          </p:cNvSpPr>
          <p:nvPr/>
        </p:nvSpPr>
        <p:spPr bwMode="auto">
          <a:xfrm>
            <a:off x="1189038" y="1235075"/>
            <a:ext cx="9693275" cy="1555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800" b="1"/>
              <a:t>       </a:t>
            </a:r>
            <a:r>
              <a:rPr lang="zh-CN" altLang="en-US" sz="2800" b="1"/>
              <a:t>进入</a:t>
            </a:r>
            <a:r>
              <a:rPr lang="en-US" altLang="zh-CN" sz="2800" b="1"/>
              <a:t>19</a:t>
            </a:r>
            <a:r>
              <a:rPr lang="zh-CN" altLang="en-US" sz="2800" b="1"/>
              <a:t>世纪，传统的手工工场逐渐被大工厂替代，现代工厂制度最终确立。</a:t>
            </a:r>
            <a:endParaRPr lang="zh-CN" altLang="en-US" sz="2800" b="1"/>
          </a:p>
          <a:p>
            <a:pPr>
              <a:buFont typeface="Arial" charset="0"/>
              <a:buNone/>
            </a:pPr>
            <a:endParaRPr lang="zh-CN" altLang="en-US" sz="2800" b="1"/>
          </a:p>
        </p:txBody>
      </p:sp>
      <p:sp>
        <p:nvSpPr>
          <p:cNvPr id="30722" name="文本框 2"/>
          <p:cNvSpPr txBox="1">
            <a:spLocks noChangeArrowheads="1"/>
          </p:cNvSpPr>
          <p:nvPr/>
        </p:nvSpPr>
        <p:spPr bwMode="auto">
          <a:xfrm>
            <a:off x="1189038" y="488950"/>
            <a:ext cx="96377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2.</a:t>
            </a:r>
            <a:r>
              <a:rPr lang="zh-CN" altLang="en-US" sz="2800" b="1">
                <a:solidFill>
                  <a:srgbClr val="FF0000"/>
                </a:solidFill>
              </a:rPr>
              <a:t>现代工厂制度最终确立的时间是什么时候? </a:t>
            </a:r>
          </a:p>
        </p:txBody>
      </p:sp>
      <p:sp>
        <p:nvSpPr>
          <p:cNvPr id="30723" name="文本框 4"/>
          <p:cNvSpPr txBox="1">
            <a:spLocks noChangeArrowheads="1"/>
          </p:cNvSpPr>
          <p:nvPr/>
        </p:nvSpPr>
        <p:spPr bwMode="auto">
          <a:xfrm>
            <a:off x="1189038" y="2984500"/>
            <a:ext cx="9640887" cy="608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0724" name="组合 26626"/>
          <p:cNvGrpSpPr/>
          <p:nvPr/>
        </p:nvGrpSpPr>
        <p:grpSpPr bwMode="auto">
          <a:xfrm>
            <a:off x="1633538" y="2557463"/>
            <a:ext cx="8401050" cy="3778250"/>
            <a:chOff x="0" y="0"/>
            <a:chExt cx="4718" cy="3182"/>
          </a:xfrm>
        </p:grpSpPr>
        <p:pic>
          <p:nvPicPr>
            <p:cNvPr id="30725" name="图片 26627" descr="18世纪末英国工厂场景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4717" cy="3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6" name="矩形 26628"/>
            <p:cNvSpPr>
              <a:spLocks noChangeArrowheads="1"/>
            </p:cNvSpPr>
            <p:nvPr/>
          </p:nvSpPr>
          <p:spPr bwMode="auto">
            <a:xfrm>
              <a:off x="0" y="3"/>
              <a:ext cx="4718" cy="3176"/>
            </a:xfrm>
            <a:prstGeom prst="rect">
              <a:avLst/>
            </a:prstGeom>
            <a:noFill/>
            <a:ln w="57150">
              <a:solidFill>
                <a:srgbClr val="FFE0B3"/>
              </a:solidFill>
              <a:miter lim="800000"/>
            </a:ln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9457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6425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 smtClean="0">
                <a:solidFill>
                  <a:srgbClr val="FF0000"/>
                </a:solidFill>
                <a:ea typeface="黑体" pitchFamily="49" charset="-122"/>
              </a:rPr>
              <a:t>动脑筋？</a:t>
            </a:r>
            <a:endParaRPr lang="zh-CN" altLang="en-US" b="1" smtClean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31746" name="文本占位符 19458"/>
          <p:cNvSpPr>
            <a:spLocks noGrp="1"/>
          </p:cNvSpPr>
          <p:nvPr>
            <p:ph idx="1"/>
          </p:nvPr>
        </p:nvSpPr>
        <p:spPr bwMode="auto">
          <a:xfrm>
            <a:off x="457200" y="1916113"/>
            <a:ext cx="10963275" cy="4525962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ct val="200000"/>
              </a:lnSpc>
              <a:spcBef>
                <a:spcPct val="0"/>
              </a:spcBef>
            </a:pPr>
            <a:r>
              <a:rPr lang="zh-CN" altLang="en-US" smtClean="0">
                <a:ea typeface="宋体" charset="-122"/>
              </a:rPr>
              <a:t>          </a:t>
            </a:r>
            <a:r>
              <a:rPr lang="zh-CN" altLang="en-US" sz="2800" b="1" smtClean="0">
                <a:ea typeface="黑体" pitchFamily="49" charset="-122"/>
              </a:rPr>
              <a:t>据说，瓦特小时候看到水壶中的水烧开时，蒸汽顶开壶盖，受到启发，激起了他的探求欲望，最终促成他的伟大发明。你对这一说法怎么看？</a:t>
            </a:r>
          </a:p>
        </p:txBody>
      </p:sp>
      <p:pic>
        <p:nvPicPr>
          <p:cNvPr id="31747" name="图片 19459" descr="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3888" y="476250"/>
            <a:ext cx="1919287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 animBg="1"/>
      <p:bldP spid="31746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2048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6425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 smtClean="0">
                <a:solidFill>
                  <a:srgbClr val="FF0000"/>
                </a:solidFill>
                <a:ea typeface="黑体" pitchFamily="49" charset="-122"/>
              </a:rPr>
              <a:t>畅所欲言</a:t>
            </a:r>
          </a:p>
        </p:txBody>
      </p:sp>
      <p:sp>
        <p:nvSpPr>
          <p:cNvPr id="32770" name="文本占位符 20482"/>
          <p:cNvSpPr>
            <a:spLocks noGrp="1"/>
          </p:cNvSpPr>
          <p:nvPr>
            <p:ph idx="1"/>
          </p:nvPr>
        </p:nvSpPr>
        <p:spPr bwMode="auto">
          <a:xfrm>
            <a:off x="457200" y="1296988"/>
            <a:ext cx="10607675" cy="4525962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ea typeface="黑体" pitchFamily="49" charset="-122"/>
              </a:rPr>
              <a:t>          </a:t>
            </a:r>
            <a:r>
              <a:rPr lang="zh-CN" altLang="en-US" sz="2800" b="1" smtClean="0">
                <a:ea typeface="黑体" pitchFamily="49" charset="-122"/>
              </a:rPr>
              <a:t>伟大的发明来源于亲身实践，刻苦钻研，虚心学习，大胆探索，和不懈努力。</a:t>
            </a:r>
            <a:endParaRPr lang="zh-CN" altLang="en-US" sz="2800" b="1" smtClean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ea typeface="黑体" pitchFamily="49" charset="-122"/>
              </a:rPr>
              <a:t>          学习科学家善于观察，善于思考，勇于创新，通过现象看本质的精神。</a:t>
            </a:r>
            <a:endParaRPr lang="zh-CN" altLang="en-US" sz="2800" b="1" smtClean="0"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ea typeface="黑体" pitchFamily="49" charset="-122"/>
              </a:rPr>
              <a:t>          成功来源于好的习惯。好习惯，好人生。</a:t>
            </a:r>
          </a:p>
        </p:txBody>
      </p:sp>
      <p:pic>
        <p:nvPicPr>
          <p:cNvPr id="32771" name="图片 19459" descr="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3888" y="476250"/>
            <a:ext cx="1919287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内容占位符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10298113" cy="4525963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瓦特改进蒸汽机后，以蒸汽为动力的机器应运而生，交通运输等部门使用蒸汽动力后,生产效率获得飞速发展，在交通工具的革新上也取得重大成就。</a:t>
            </a:r>
            <a:endParaRPr lang="zh-CN" altLang="en-US" sz="3200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200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22529" descr="15“火箭号”机车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82738" y="2060575"/>
            <a:ext cx="8596312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图片 22530" descr="911403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2738" y="796925"/>
            <a:ext cx="2878137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文本框 22531"/>
          <p:cNvSpPr txBox="1">
            <a:spLocks noChangeArrowheads="1"/>
          </p:cNvSpPr>
          <p:nvPr/>
        </p:nvSpPr>
        <p:spPr bwMode="auto">
          <a:xfrm>
            <a:off x="4946650" y="1123950"/>
            <a:ext cx="63357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史蒂芬孙制造的蒸汽机车</a:t>
            </a:r>
          </a:p>
        </p:txBody>
      </p:sp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774700" y="165100"/>
            <a:ext cx="8707438" cy="631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三、火车与铁路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2" cy="844"/>
          </a:xfrm>
        </p:grpSpPr>
        <p:pic>
          <p:nvPicPr>
            <p:cNvPr id="17413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4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sp>
        <p:nvSpPr>
          <p:cNvPr id="17410" name="矩形 4097"/>
          <p:cNvSpPr>
            <a:spLocks noChangeArrowheads="1"/>
          </p:cNvSpPr>
          <p:nvPr/>
        </p:nvSpPr>
        <p:spPr bwMode="auto">
          <a:xfrm>
            <a:off x="431800" y="1266825"/>
            <a:ext cx="11377613" cy="15843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    恩格斯说：“当革命风暴横扫法国时，英国正在进行一场比较平静的但是威力并不因此减弱的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变革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。”</a:t>
            </a:r>
            <a:r>
              <a:rPr lang="zh-CN" altLang="en-US" sz="14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  </a:t>
            </a:r>
          </a:p>
        </p:txBody>
      </p:sp>
      <p:sp>
        <p:nvSpPr>
          <p:cNvPr id="17411" name="矩形 5"/>
          <p:cNvSpPr>
            <a:spLocks noChangeArrowheads="1"/>
          </p:cNvSpPr>
          <p:nvPr/>
        </p:nvSpPr>
        <p:spPr bwMode="auto">
          <a:xfrm>
            <a:off x="431800" y="4292600"/>
            <a:ext cx="11231563" cy="7620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这场“变革”指的是什么？</a:t>
            </a:r>
            <a:endParaRPr lang="zh-CN" altLang="en-US" sz="4000" b="1"/>
          </a:p>
        </p:txBody>
      </p:sp>
      <p:sp>
        <p:nvSpPr>
          <p:cNvPr id="17412" name="文本框 4100"/>
          <p:cNvSpPr txBox="1">
            <a:spLocks noChangeArrowheads="1"/>
          </p:cNvSpPr>
          <p:nvPr/>
        </p:nvSpPr>
        <p:spPr bwMode="auto">
          <a:xfrm>
            <a:off x="4364038" y="5303838"/>
            <a:ext cx="36036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400" b="1">
                <a:solidFill>
                  <a:srgbClr val="FF0000"/>
                </a:solidFill>
              </a:rPr>
              <a:t>工业革命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  <p:bldP spid="174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23554" descr="施蒂芬孙的蒸汽机车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87588" y="4340225"/>
            <a:ext cx="723582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文本框 1"/>
          <p:cNvSpPr txBox="1">
            <a:spLocks noChangeArrowheads="1"/>
          </p:cNvSpPr>
          <p:nvPr/>
        </p:nvSpPr>
        <p:spPr bwMode="auto">
          <a:xfrm>
            <a:off x="831850" y="463550"/>
            <a:ext cx="10147300" cy="1123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itchFamily="2" charset="2"/>
              <a:buChar char="Ø"/>
            </a:pPr>
            <a:r>
              <a:rPr lang="en-US" altLang="zh-CN" sz="2800" b="1"/>
              <a:t>1825</a:t>
            </a:r>
            <a:r>
              <a:rPr lang="zh-CN" altLang="en-US" sz="2800" b="1"/>
              <a:t>年，由史蒂芬孙设计的蒸汽机车正式试车，标志着铁路时代的开始。</a:t>
            </a:r>
          </a:p>
        </p:txBody>
      </p:sp>
      <p:sp>
        <p:nvSpPr>
          <p:cNvPr id="35843" name="文本框 2"/>
          <p:cNvSpPr txBox="1">
            <a:spLocks noChangeArrowheads="1"/>
          </p:cNvSpPr>
          <p:nvPr/>
        </p:nvSpPr>
        <p:spPr bwMode="auto">
          <a:xfrm>
            <a:off x="831850" y="1735138"/>
            <a:ext cx="10147300" cy="2674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itchFamily="2" charset="2"/>
              <a:buChar char="Ø"/>
            </a:pPr>
            <a:r>
              <a:rPr lang="en-US" altLang="zh-CN" sz="2800" b="1"/>
              <a:t>1830</a:t>
            </a:r>
            <a:r>
              <a:rPr lang="zh-CN" altLang="en-US" sz="2800" b="1"/>
              <a:t>年以后，英国掀起投资建设铁路的狂潮，到</a:t>
            </a:r>
            <a:r>
              <a:rPr lang="en-US" altLang="zh-CN" sz="2800" b="1"/>
              <a:t>1851</a:t>
            </a:r>
            <a:r>
              <a:rPr lang="zh-CN" altLang="en-US" sz="2800" b="1"/>
              <a:t>年，英国建成了总长约１万千米的铁路网。铁路时代的到来为社会提供了更为快捷、廉价、便利的交通， 使生产和市场之间的联系变得更加密切。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6151"/>
          <p:cNvSpPr txBox="1">
            <a:spLocks noChangeArrowheads="1"/>
          </p:cNvSpPr>
          <p:nvPr/>
        </p:nvSpPr>
        <p:spPr bwMode="auto">
          <a:xfrm>
            <a:off x="623888" y="479425"/>
            <a:ext cx="79311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四、工业革命的影响</a:t>
            </a:r>
          </a:p>
        </p:txBody>
      </p:sp>
      <p:sp>
        <p:nvSpPr>
          <p:cNvPr id="36866" name="矩形 3"/>
          <p:cNvSpPr>
            <a:spLocks noChangeArrowheads="1"/>
          </p:cNvSpPr>
          <p:nvPr/>
        </p:nvSpPr>
        <p:spPr bwMode="auto">
          <a:xfrm>
            <a:off x="623888" y="1397000"/>
            <a:ext cx="11134725" cy="3968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ea typeface="黑体" pitchFamily="49" charset="-122"/>
              </a:rPr>
              <a:t>        1. </a:t>
            </a:r>
            <a:r>
              <a:rPr lang="zh-CN" altLang="en-US" sz="2800" b="1">
                <a:ea typeface="黑体" pitchFamily="49" charset="-122"/>
              </a:rPr>
              <a:t>工业革命极大地提高了社会生产力水平，人类进入“蒸汽时代”。</a:t>
            </a:r>
            <a:r>
              <a:rPr lang="en-US" altLang="zh-CN" sz="2800" b="1">
                <a:ea typeface="黑体" pitchFamily="49" charset="-122"/>
              </a:rPr>
              <a:t>19</a:t>
            </a:r>
            <a:r>
              <a:rPr lang="zh-CN" altLang="en-US" sz="2800" b="1">
                <a:ea typeface="黑体" pitchFamily="49" charset="-122"/>
              </a:rPr>
              <a:t>世纪中期，英国已成为世界上第一个工业国家。</a:t>
            </a:r>
            <a:endParaRPr lang="zh-CN" altLang="en-US" sz="2800" b="1"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ea typeface="黑体" pitchFamily="49" charset="-122"/>
              </a:rPr>
              <a:t>        2. </a:t>
            </a:r>
            <a:r>
              <a:rPr lang="zh-CN" altLang="en-US" sz="2800" b="1">
                <a:ea typeface="黑体" pitchFamily="49" charset="-122"/>
              </a:rPr>
              <a:t>从</a:t>
            </a:r>
            <a:r>
              <a:rPr lang="en-US" altLang="zh-CN" sz="2800" b="1">
                <a:ea typeface="黑体" pitchFamily="49" charset="-122"/>
              </a:rPr>
              <a:t>18</a:t>
            </a:r>
            <a:r>
              <a:rPr lang="zh-CN" altLang="en-US" sz="2800" b="1">
                <a:ea typeface="黑体" pitchFamily="49" charset="-122"/>
              </a:rPr>
              <a:t>世纪后期起，其他西方国家纷纷开始学习英国的先进技术和生产经验。法国、美国、德国等西方国家先后进行工业革命。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  <p:bldP spid="3686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941" name="Group 53"/>
          <p:cNvGraphicFramePr>
            <a:graphicFrameLocks noGrp="1"/>
          </p:cNvGraphicFramePr>
          <p:nvPr>
            <p:ph idx="4294967295"/>
          </p:nvPr>
        </p:nvGraphicFramePr>
        <p:xfrm>
          <a:off x="814388" y="1743075"/>
          <a:ext cx="10514012" cy="4176713"/>
        </p:xfrm>
        <a:graphic>
          <a:graphicData uri="http://schemas.openxmlformats.org/drawingml/2006/table">
            <a:tbl>
              <a:tblPr/>
              <a:tblGrid>
                <a:gridCol w="1841500"/>
                <a:gridCol w="4046537"/>
                <a:gridCol w="1998663"/>
                <a:gridCol w="2627312"/>
              </a:tblGrid>
              <a:tr h="792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ea typeface="黑体" pitchFamily="49" charset="-122"/>
                        </a:rPr>
                        <a:t>年代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ea typeface="黑体" pitchFamily="49" charset="-122"/>
                        </a:rPr>
                        <a:t>内容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ea typeface="黑体" pitchFamily="49" charset="-122"/>
                        </a:rPr>
                        <a:t>国别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ea typeface="黑体" pitchFamily="49" charset="-122"/>
                        </a:rPr>
                        <a:t>发明人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921" name="矩形 24609"/>
          <p:cNvSpPr>
            <a:spLocks noChangeArrowheads="1"/>
          </p:cNvSpPr>
          <p:nvPr/>
        </p:nvSpPr>
        <p:spPr bwMode="auto">
          <a:xfrm>
            <a:off x="814388" y="2708275"/>
            <a:ext cx="13382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1765</a:t>
            </a:r>
          </a:p>
        </p:txBody>
      </p:sp>
      <p:sp>
        <p:nvSpPr>
          <p:cNvPr id="37922" name="矩形 24610"/>
          <p:cNvSpPr>
            <a:spLocks noChangeArrowheads="1"/>
          </p:cNvSpPr>
          <p:nvPr/>
        </p:nvSpPr>
        <p:spPr bwMode="auto">
          <a:xfrm>
            <a:off x="3024188" y="2765425"/>
            <a:ext cx="31003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CC0000"/>
                </a:solidFill>
                <a:ea typeface="黑体" pitchFamily="49" charset="-122"/>
              </a:rPr>
              <a:t>“珍妮纺纱机”</a:t>
            </a:r>
          </a:p>
        </p:txBody>
      </p:sp>
      <p:sp>
        <p:nvSpPr>
          <p:cNvPr id="37923" name="矩形 24611"/>
          <p:cNvSpPr>
            <a:spLocks noChangeArrowheads="1"/>
          </p:cNvSpPr>
          <p:nvPr/>
        </p:nvSpPr>
        <p:spPr bwMode="auto">
          <a:xfrm>
            <a:off x="7056438" y="2692400"/>
            <a:ext cx="1196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66"/>
                </a:solidFill>
                <a:ea typeface="黑体" pitchFamily="49" charset="-122"/>
              </a:rPr>
              <a:t>英国</a:t>
            </a:r>
          </a:p>
        </p:txBody>
      </p:sp>
      <p:sp>
        <p:nvSpPr>
          <p:cNvPr id="37924" name="矩形 24612"/>
          <p:cNvSpPr>
            <a:spLocks noChangeArrowheads="1"/>
          </p:cNvSpPr>
          <p:nvPr/>
        </p:nvSpPr>
        <p:spPr bwMode="auto">
          <a:xfrm>
            <a:off x="8783638" y="2692400"/>
            <a:ext cx="26257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ea typeface="黑体" pitchFamily="49" charset="-122"/>
              </a:rPr>
              <a:t>哈格里夫斯</a:t>
            </a:r>
          </a:p>
        </p:txBody>
      </p:sp>
      <p:sp>
        <p:nvSpPr>
          <p:cNvPr id="37925" name="矩形 24613"/>
          <p:cNvSpPr>
            <a:spLocks noChangeArrowheads="1"/>
          </p:cNvSpPr>
          <p:nvPr/>
        </p:nvSpPr>
        <p:spPr bwMode="auto">
          <a:xfrm>
            <a:off x="814388" y="3568700"/>
            <a:ext cx="13382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1785</a:t>
            </a:r>
          </a:p>
        </p:txBody>
      </p:sp>
      <p:sp>
        <p:nvSpPr>
          <p:cNvPr id="37926" name="矩形 24614"/>
          <p:cNvSpPr>
            <a:spLocks noChangeArrowheads="1"/>
          </p:cNvSpPr>
          <p:nvPr/>
        </p:nvSpPr>
        <p:spPr bwMode="auto">
          <a:xfrm>
            <a:off x="814388" y="4383088"/>
            <a:ext cx="13382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1807</a:t>
            </a:r>
          </a:p>
        </p:txBody>
      </p:sp>
      <p:sp>
        <p:nvSpPr>
          <p:cNvPr id="37927" name="矩形 24615"/>
          <p:cNvSpPr>
            <a:spLocks noChangeArrowheads="1"/>
          </p:cNvSpPr>
          <p:nvPr/>
        </p:nvSpPr>
        <p:spPr bwMode="auto">
          <a:xfrm>
            <a:off x="814388" y="5224463"/>
            <a:ext cx="133826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1825</a:t>
            </a:r>
          </a:p>
        </p:txBody>
      </p:sp>
      <p:sp>
        <p:nvSpPr>
          <p:cNvPr id="37928" name="矩形 24616"/>
          <p:cNvSpPr>
            <a:spLocks noChangeArrowheads="1"/>
          </p:cNvSpPr>
          <p:nvPr/>
        </p:nvSpPr>
        <p:spPr bwMode="auto">
          <a:xfrm>
            <a:off x="3276600" y="3557588"/>
            <a:ext cx="26257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ea typeface="黑体" pitchFamily="49" charset="-122"/>
              </a:rPr>
              <a:t>改良蒸汽机</a:t>
            </a:r>
          </a:p>
        </p:txBody>
      </p:sp>
      <p:sp>
        <p:nvSpPr>
          <p:cNvPr id="37929" name="矩形 24617"/>
          <p:cNvSpPr>
            <a:spLocks noChangeArrowheads="1"/>
          </p:cNvSpPr>
          <p:nvPr/>
        </p:nvSpPr>
        <p:spPr bwMode="auto">
          <a:xfrm>
            <a:off x="3695700" y="4421188"/>
            <a:ext cx="11969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ea typeface="黑体" pitchFamily="49" charset="-122"/>
              </a:rPr>
              <a:t>轮船</a:t>
            </a:r>
          </a:p>
        </p:txBody>
      </p:sp>
      <p:sp>
        <p:nvSpPr>
          <p:cNvPr id="37930" name="矩形 24618"/>
          <p:cNvSpPr>
            <a:spLocks noChangeArrowheads="1"/>
          </p:cNvSpPr>
          <p:nvPr/>
        </p:nvSpPr>
        <p:spPr bwMode="auto">
          <a:xfrm>
            <a:off x="2638425" y="5213350"/>
            <a:ext cx="40560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ea typeface="黑体" pitchFamily="49" charset="-122"/>
              </a:rPr>
              <a:t>蒸汽机车（火车）</a:t>
            </a:r>
          </a:p>
        </p:txBody>
      </p:sp>
      <p:sp>
        <p:nvSpPr>
          <p:cNvPr id="37931" name="矩形 24619"/>
          <p:cNvSpPr>
            <a:spLocks noChangeArrowheads="1"/>
          </p:cNvSpPr>
          <p:nvPr/>
        </p:nvSpPr>
        <p:spPr bwMode="auto">
          <a:xfrm>
            <a:off x="7056438" y="3557588"/>
            <a:ext cx="11969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66"/>
                </a:solidFill>
                <a:ea typeface="黑体" pitchFamily="49" charset="-122"/>
              </a:rPr>
              <a:t>英国</a:t>
            </a:r>
          </a:p>
        </p:txBody>
      </p:sp>
      <p:sp>
        <p:nvSpPr>
          <p:cNvPr id="37932" name="矩形 24620"/>
          <p:cNvSpPr>
            <a:spLocks noChangeArrowheads="1"/>
          </p:cNvSpPr>
          <p:nvPr/>
        </p:nvSpPr>
        <p:spPr bwMode="auto">
          <a:xfrm>
            <a:off x="7056438" y="4449763"/>
            <a:ext cx="11969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  <a:buFont typeface="Arial" charset="0"/>
              <a:buNone/>
            </a:pPr>
            <a:r>
              <a:rPr lang="zh-CN" altLang="en-US" sz="2800" b="1">
                <a:ea typeface="黑体" pitchFamily="49" charset="-122"/>
              </a:rPr>
              <a:t>美国</a:t>
            </a:r>
          </a:p>
        </p:txBody>
      </p:sp>
      <p:sp>
        <p:nvSpPr>
          <p:cNvPr id="37933" name="矩形 24621"/>
          <p:cNvSpPr>
            <a:spLocks noChangeArrowheads="1"/>
          </p:cNvSpPr>
          <p:nvPr/>
        </p:nvSpPr>
        <p:spPr bwMode="auto">
          <a:xfrm>
            <a:off x="7056438" y="5213350"/>
            <a:ext cx="1196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66"/>
                </a:solidFill>
                <a:ea typeface="黑体" pitchFamily="49" charset="-122"/>
              </a:rPr>
              <a:t>英国</a:t>
            </a:r>
          </a:p>
        </p:txBody>
      </p:sp>
      <p:sp>
        <p:nvSpPr>
          <p:cNvPr id="37934" name="矩形 24622"/>
          <p:cNvSpPr>
            <a:spLocks noChangeArrowheads="1"/>
          </p:cNvSpPr>
          <p:nvPr/>
        </p:nvSpPr>
        <p:spPr bwMode="auto">
          <a:xfrm>
            <a:off x="9263063" y="3571875"/>
            <a:ext cx="11985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  <a:buFont typeface="Arial" charset="0"/>
              <a:buNone/>
            </a:pPr>
            <a:r>
              <a:rPr lang="zh-CN" altLang="en-US" sz="2800" b="1">
                <a:ea typeface="黑体" pitchFamily="49" charset="-122"/>
              </a:rPr>
              <a:t>瓦特</a:t>
            </a:r>
          </a:p>
        </p:txBody>
      </p:sp>
      <p:sp>
        <p:nvSpPr>
          <p:cNvPr id="37935" name="矩形 24623"/>
          <p:cNvSpPr>
            <a:spLocks noChangeArrowheads="1"/>
          </p:cNvSpPr>
          <p:nvPr/>
        </p:nvSpPr>
        <p:spPr bwMode="auto">
          <a:xfrm>
            <a:off x="9070975" y="4449763"/>
            <a:ext cx="16732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  <a:buFont typeface="Arial" charset="0"/>
              <a:buNone/>
            </a:pPr>
            <a:r>
              <a:rPr lang="zh-CN" altLang="en-US" sz="2800" b="1">
                <a:ea typeface="黑体" pitchFamily="49" charset="-122"/>
              </a:rPr>
              <a:t>富尔顿</a:t>
            </a:r>
          </a:p>
        </p:txBody>
      </p:sp>
      <p:sp>
        <p:nvSpPr>
          <p:cNvPr id="37936" name="矩形 24624"/>
          <p:cNvSpPr>
            <a:spLocks noChangeArrowheads="1"/>
          </p:cNvSpPr>
          <p:nvPr/>
        </p:nvSpPr>
        <p:spPr bwMode="auto">
          <a:xfrm>
            <a:off x="8878888" y="5241925"/>
            <a:ext cx="21494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  <a:buFont typeface="Arial" charset="0"/>
              <a:buNone/>
            </a:pPr>
            <a:r>
              <a:rPr lang="zh-CN" altLang="en-US" sz="2800" b="1">
                <a:ea typeface="黑体" pitchFamily="49" charset="-122"/>
              </a:rPr>
              <a:t>史蒂芬孙</a:t>
            </a:r>
          </a:p>
        </p:txBody>
      </p:sp>
      <p:pic>
        <p:nvPicPr>
          <p:cNvPr id="37937" name="图片 19459" descr="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9138" y="357188"/>
            <a:ext cx="1919287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38" name="矩形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9563" y="-79375"/>
            <a:ext cx="3251201" cy="768350"/>
          </a:xfrm>
          <a:prstGeom prst="rect">
            <a:avLst/>
          </a:prstGeom>
          <a:noFill/>
        </p:spPr>
      </p:pic>
      <p:sp>
        <p:nvSpPr>
          <p:cNvPr id="37939" name="文本框 3"/>
          <p:cNvSpPr txBox="1">
            <a:spLocks noChangeArrowheads="1"/>
          </p:cNvSpPr>
          <p:nvPr/>
        </p:nvSpPr>
        <p:spPr bwMode="auto">
          <a:xfrm>
            <a:off x="4554538" y="830263"/>
            <a:ext cx="3698875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1.主要成就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37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37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37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379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379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379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21" grpId="0"/>
      <p:bldP spid="37922" grpId="0"/>
      <p:bldP spid="37923" grpId="0"/>
      <p:bldP spid="37924" grpId="0"/>
      <p:bldP spid="37925" grpId="0"/>
      <p:bldP spid="37926" grpId="0"/>
      <p:bldP spid="37927" grpId="0"/>
      <p:bldP spid="37928" grpId="0"/>
      <p:bldP spid="37929" grpId="0"/>
      <p:bldP spid="37931" grpId="0"/>
      <p:bldP spid="37932" grpId="0"/>
      <p:bldP spid="37934" grpId="0"/>
      <p:bldP spid="37935" grpId="0"/>
      <p:bldP spid="379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2"/>
          <p:cNvSpPr>
            <a:spLocks noChangeArrowheads="1"/>
          </p:cNvSpPr>
          <p:nvPr/>
        </p:nvSpPr>
        <p:spPr bwMode="auto">
          <a:xfrm>
            <a:off x="2114550" y="1443038"/>
            <a:ext cx="83470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ea typeface="黑体" pitchFamily="49" charset="-122"/>
              </a:rPr>
              <a:t>棉纺织业（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珍妮纺纱机，水力织布机</a:t>
            </a:r>
            <a:r>
              <a:rPr lang="zh-CN" altLang="en-US" sz="2800" b="1">
                <a:ea typeface="黑体" pitchFamily="49" charset="-122"/>
              </a:rPr>
              <a:t>）</a:t>
            </a:r>
          </a:p>
        </p:txBody>
      </p:sp>
      <p:sp>
        <p:nvSpPr>
          <p:cNvPr id="38914" name="矩形 3"/>
          <p:cNvSpPr>
            <a:spLocks noChangeArrowheads="1"/>
          </p:cNvSpPr>
          <p:nvPr/>
        </p:nvSpPr>
        <p:spPr bwMode="auto">
          <a:xfrm>
            <a:off x="3411538" y="2100263"/>
            <a:ext cx="31019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冶金、采矿业</a:t>
            </a:r>
          </a:p>
        </p:txBody>
      </p:sp>
      <p:sp>
        <p:nvSpPr>
          <p:cNvPr id="38915" name="矩形 4"/>
          <p:cNvSpPr>
            <a:spLocks noChangeArrowheads="1"/>
          </p:cNvSpPr>
          <p:nvPr/>
        </p:nvSpPr>
        <p:spPr bwMode="auto">
          <a:xfrm>
            <a:off x="7572375" y="2100263"/>
            <a:ext cx="31019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蒸汽机的改进</a:t>
            </a:r>
          </a:p>
        </p:txBody>
      </p:sp>
      <p:sp>
        <p:nvSpPr>
          <p:cNvPr id="38916" name="矩形 5"/>
          <p:cNvSpPr>
            <a:spLocks noChangeArrowheads="1"/>
          </p:cNvSpPr>
          <p:nvPr/>
        </p:nvSpPr>
        <p:spPr bwMode="auto">
          <a:xfrm>
            <a:off x="3411538" y="2795588"/>
            <a:ext cx="59626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交通运输业（轮船、火车）</a:t>
            </a:r>
          </a:p>
        </p:txBody>
      </p:sp>
      <p:sp>
        <p:nvSpPr>
          <p:cNvPr id="38917" name="矩形 6"/>
          <p:cNvSpPr>
            <a:spLocks noChangeArrowheads="1"/>
          </p:cNvSpPr>
          <p:nvPr/>
        </p:nvSpPr>
        <p:spPr bwMode="auto">
          <a:xfrm>
            <a:off x="2114550" y="4875213"/>
            <a:ext cx="26257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人力、畜力</a:t>
            </a:r>
          </a:p>
        </p:txBody>
      </p:sp>
      <p:sp>
        <p:nvSpPr>
          <p:cNvPr id="38918" name="矩形 7"/>
          <p:cNvSpPr>
            <a:spLocks noChangeArrowheads="1"/>
          </p:cNvSpPr>
          <p:nvPr/>
        </p:nvSpPr>
        <p:spPr bwMode="auto">
          <a:xfrm>
            <a:off x="5651500" y="4875213"/>
            <a:ext cx="21113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水力</a:t>
            </a:r>
          </a:p>
        </p:txBody>
      </p:sp>
      <p:sp>
        <p:nvSpPr>
          <p:cNvPr id="38919" name="矩形 8"/>
          <p:cNvSpPr>
            <a:spLocks noChangeArrowheads="1"/>
          </p:cNvSpPr>
          <p:nvPr/>
        </p:nvSpPr>
        <p:spPr bwMode="auto">
          <a:xfrm>
            <a:off x="8043863" y="4875213"/>
            <a:ext cx="11985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机器</a:t>
            </a:r>
          </a:p>
        </p:txBody>
      </p:sp>
      <p:sp>
        <p:nvSpPr>
          <p:cNvPr id="38920" name="矩形 9"/>
          <p:cNvSpPr>
            <a:spLocks noChangeArrowheads="1"/>
          </p:cNvSpPr>
          <p:nvPr/>
        </p:nvSpPr>
        <p:spPr bwMode="auto">
          <a:xfrm>
            <a:off x="349250" y="650875"/>
            <a:ext cx="4391025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6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2.行业的进程</a:t>
            </a:r>
          </a:p>
        </p:txBody>
      </p:sp>
      <p:sp>
        <p:nvSpPr>
          <p:cNvPr id="38921" name="右箭头 10"/>
          <p:cNvSpPr>
            <a:spLocks noChangeArrowheads="1"/>
          </p:cNvSpPr>
          <p:nvPr/>
        </p:nvSpPr>
        <p:spPr bwMode="auto">
          <a:xfrm>
            <a:off x="2114550" y="2316163"/>
            <a:ext cx="960438" cy="144462"/>
          </a:xfrm>
          <a:prstGeom prst="rightArrow">
            <a:avLst>
              <a:gd name="adj1" fmla="val 50000"/>
              <a:gd name="adj2" fmla="val 16611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sz="2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8922" name="右箭头 11"/>
          <p:cNvSpPr>
            <a:spLocks noChangeArrowheads="1"/>
          </p:cNvSpPr>
          <p:nvPr/>
        </p:nvSpPr>
        <p:spPr bwMode="auto">
          <a:xfrm>
            <a:off x="6513513" y="2244725"/>
            <a:ext cx="962025" cy="144463"/>
          </a:xfrm>
          <a:prstGeom prst="rightArrow">
            <a:avLst>
              <a:gd name="adj1" fmla="val 50000"/>
              <a:gd name="adj2" fmla="val 16639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sz="2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8923" name="右箭头 12"/>
          <p:cNvSpPr>
            <a:spLocks noChangeArrowheads="1"/>
          </p:cNvSpPr>
          <p:nvPr/>
        </p:nvSpPr>
        <p:spPr bwMode="auto">
          <a:xfrm>
            <a:off x="2114550" y="3011488"/>
            <a:ext cx="960438" cy="144462"/>
          </a:xfrm>
          <a:prstGeom prst="rightArrow">
            <a:avLst>
              <a:gd name="adj1" fmla="val 50000"/>
              <a:gd name="adj2" fmla="val 16611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sz="2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8924" name="矩形 13"/>
          <p:cNvSpPr>
            <a:spLocks noChangeArrowheads="1"/>
          </p:cNvSpPr>
          <p:nvPr/>
        </p:nvSpPr>
        <p:spPr bwMode="auto">
          <a:xfrm>
            <a:off x="349250" y="3843338"/>
            <a:ext cx="39179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30000"/>
              </a:spcBef>
              <a:buFont typeface="Arial" charset="0"/>
              <a:buNone/>
            </a:pPr>
            <a:r>
              <a:rPr lang="zh-CN" altLang="zh-CN" sz="36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6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动力的进程</a:t>
            </a:r>
          </a:p>
        </p:txBody>
      </p:sp>
      <p:sp>
        <p:nvSpPr>
          <p:cNvPr id="38925" name="右箭头 14"/>
          <p:cNvSpPr>
            <a:spLocks noChangeArrowheads="1"/>
          </p:cNvSpPr>
          <p:nvPr/>
        </p:nvSpPr>
        <p:spPr bwMode="auto">
          <a:xfrm>
            <a:off x="4689475" y="5091113"/>
            <a:ext cx="962025" cy="144462"/>
          </a:xfrm>
          <a:prstGeom prst="rightArrow">
            <a:avLst>
              <a:gd name="adj1" fmla="val 50000"/>
              <a:gd name="adj2" fmla="val 1663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sz="2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8926" name="右箭头 15"/>
          <p:cNvSpPr>
            <a:spLocks noChangeArrowheads="1"/>
          </p:cNvSpPr>
          <p:nvPr/>
        </p:nvSpPr>
        <p:spPr bwMode="auto">
          <a:xfrm>
            <a:off x="7083425" y="5091113"/>
            <a:ext cx="960438" cy="144462"/>
          </a:xfrm>
          <a:prstGeom prst="rightArrow">
            <a:avLst>
              <a:gd name="adj1" fmla="val 50000"/>
              <a:gd name="adj2" fmla="val 16611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sz="28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  <p:bldP spid="38914" grpId="0"/>
      <p:bldP spid="38915" grpId="0"/>
      <p:bldP spid="38916" grpId="0"/>
      <p:bldP spid="38917" grpId="0"/>
      <p:bldP spid="38918" grpId="0"/>
      <p:bldP spid="38919" grpId="0"/>
      <p:bldP spid="38920" grpId="0" bldLvl="0" animBg="1"/>
      <p:bldP spid="389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25605"/>
          <p:cNvSpPr txBox="1">
            <a:spLocks noChangeArrowheads="1"/>
          </p:cNvSpPr>
          <p:nvPr/>
        </p:nvSpPr>
        <p:spPr bwMode="auto">
          <a:xfrm>
            <a:off x="1042988" y="1233488"/>
            <a:ext cx="10923587" cy="2400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完成标志</a:t>
            </a:r>
            <a:endParaRPr lang="en-US" altLang="zh-CN" sz="3200" b="1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1840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年前后大机器生产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成为工业生产的主要方式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（或：大机器生产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取代手工劳动）</a:t>
            </a:r>
            <a:endParaRPr lang="zh-CN" altLang="en-US" sz="32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993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93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93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charRg st="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9937">
                                            <p:txEl>
                                              <p:charRg st="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9937">
                                            <p:txEl>
                                              <p:charRg st="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937">
                                            <p:txEl>
                                              <p:charRg st="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 txBox="1">
            <a:spLocks noChangeArrowheads="1"/>
          </p:cNvSpPr>
          <p:nvPr/>
        </p:nvSpPr>
        <p:spPr bwMode="auto">
          <a:xfrm>
            <a:off x="719138" y="981075"/>
            <a:ext cx="6143625" cy="6477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5.</a:t>
            </a:r>
            <a:r>
              <a:rPr lang="zh-CN" altLang="en-US" sz="4000" b="1">
                <a:solidFill>
                  <a:srgbClr val="FF0000"/>
                </a:solidFill>
              </a:rPr>
              <a:t>国际关系的变化</a:t>
            </a:r>
          </a:p>
        </p:txBody>
      </p:sp>
      <p:pic>
        <p:nvPicPr>
          <p:cNvPr id="40962" name="Picture 21" descr="a0ca99d6002e441607088ba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31113" y="4076700"/>
            <a:ext cx="3935412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 Box 22"/>
          <p:cNvSpPr txBox="1">
            <a:spLocks noChangeArrowheads="1"/>
          </p:cNvSpPr>
          <p:nvPr/>
        </p:nvSpPr>
        <p:spPr bwMode="auto">
          <a:xfrm>
            <a:off x="649288" y="2071688"/>
            <a:ext cx="11109325" cy="2306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400" b="1">
                <a:latin typeface="宋体" charset="-122"/>
              </a:rPr>
              <a:t>    1840</a:t>
            </a:r>
            <a:r>
              <a:rPr lang="zh-CN" altLang="en-US" sz="2400" b="1">
                <a:latin typeface="宋体" charset="-122"/>
              </a:rPr>
              <a:t>年，英国侵略者向古老封建的中国发动了鸦片战争。鸦片战争以后，中国开始由独立的封建国家逐步变成半殖民地半封建的国家，中华民族开始了一百多年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屈辱、苦难、探索、斗争</a:t>
            </a:r>
            <a:r>
              <a:rPr lang="zh-CN" altLang="en-US" sz="2400" b="1">
                <a:latin typeface="宋体" charset="-122"/>
              </a:rPr>
              <a:t>的历程。</a:t>
            </a:r>
            <a:endParaRPr lang="en-US" altLang="zh-CN" sz="3600"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 bldLvl="0" animBg="1"/>
      <p:bldP spid="4096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3" descr="dt1"/>
          <p:cNvPicPr>
            <a:picLocks noChangeAspect="1"/>
          </p:cNvPicPr>
          <p:nvPr/>
        </p:nvPicPr>
        <p:blipFill>
          <a:blip r:embed="rId1">
            <a:lum bright="-22000" contrast="28000"/>
          </a:blip>
          <a:srcRect/>
          <a:stretch>
            <a:fillRect/>
          </a:stretch>
        </p:blipFill>
        <p:spPr bwMode="auto">
          <a:xfrm>
            <a:off x="179388" y="674688"/>
            <a:ext cx="11863387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Freeform 4"/>
          <p:cNvSpPr/>
          <p:nvPr/>
        </p:nvSpPr>
        <p:spPr bwMode="auto">
          <a:xfrm>
            <a:off x="3616325" y="1665288"/>
            <a:ext cx="5503863" cy="4724400"/>
          </a:xfrm>
          <a:custGeom>
            <a:avLst/>
            <a:gdLst>
              <a:gd name="T0" fmla="*/ 2147483647 w 2544"/>
              <a:gd name="T1" fmla="*/ 0 h 2840"/>
              <a:gd name="T2" fmla="*/ 2147483647 w 2544"/>
              <a:gd name="T3" fmla="*/ 2147483647 h 2840"/>
              <a:gd name="T4" fmla="*/ 2147483647 w 2544"/>
              <a:gd name="T5" fmla="*/ 2147483647 h 2840"/>
              <a:gd name="T6" fmla="*/ 2147483647 w 2544"/>
              <a:gd name="T7" fmla="*/ 2147483647 h 2840"/>
              <a:gd name="T8" fmla="*/ 2147483647 w 2544"/>
              <a:gd name="T9" fmla="*/ 2147483647 h 28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44"/>
              <a:gd name="T16" fmla="*/ 0 h 2840"/>
              <a:gd name="T17" fmla="*/ 2544 w 2544"/>
              <a:gd name="T18" fmla="*/ 2840 h 28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44" h="2840">
                <a:moveTo>
                  <a:pt x="728" y="0"/>
                </a:moveTo>
                <a:cubicBezTo>
                  <a:pt x="364" y="212"/>
                  <a:pt x="0" y="424"/>
                  <a:pt x="8" y="864"/>
                </a:cubicBezTo>
                <a:cubicBezTo>
                  <a:pt x="16" y="1304"/>
                  <a:pt x="400" y="2440"/>
                  <a:pt x="776" y="2640"/>
                </a:cubicBezTo>
                <a:cubicBezTo>
                  <a:pt x="1152" y="2840"/>
                  <a:pt x="1984" y="2344"/>
                  <a:pt x="2264" y="2064"/>
                </a:cubicBezTo>
                <a:cubicBezTo>
                  <a:pt x="2544" y="1784"/>
                  <a:pt x="2424" y="1144"/>
                  <a:pt x="2456" y="960"/>
                </a:cubicBezTo>
              </a:path>
            </a:pathLst>
          </a:custGeom>
          <a:noFill/>
          <a:ln w="101600" cap="flat" cmpd="sng">
            <a:solidFill>
              <a:srgbClr val="FF0000"/>
            </a:solidFill>
            <a:prstDash val="solid"/>
            <a:miter lim="800000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87" name="Freeform 5"/>
          <p:cNvSpPr/>
          <p:nvPr/>
        </p:nvSpPr>
        <p:spPr bwMode="auto">
          <a:xfrm>
            <a:off x="8815388" y="2655888"/>
            <a:ext cx="1743075" cy="1905000"/>
          </a:xfrm>
          <a:custGeom>
            <a:avLst/>
            <a:gdLst>
              <a:gd name="T0" fmla="*/ 0 w 872"/>
              <a:gd name="T1" fmla="*/ 2147483647 h 1200"/>
              <a:gd name="T2" fmla="*/ 2147483647 w 872"/>
              <a:gd name="T3" fmla="*/ 2147483647 h 1200"/>
              <a:gd name="T4" fmla="*/ 2147483647 w 872"/>
              <a:gd name="T5" fmla="*/ 2147483647 h 1200"/>
              <a:gd name="T6" fmla="*/ 2147483647 w 872"/>
              <a:gd name="T7" fmla="*/ 0 h 1200"/>
              <a:gd name="T8" fmla="*/ 0 60000 65536"/>
              <a:gd name="T9" fmla="*/ 0 60000 65536"/>
              <a:gd name="T10" fmla="*/ 0 60000 65536"/>
              <a:gd name="T11" fmla="*/ 0 60000 65536"/>
              <a:gd name="T12" fmla="*/ 0 w 872"/>
              <a:gd name="T13" fmla="*/ 0 h 1200"/>
              <a:gd name="T14" fmla="*/ 872 w 872"/>
              <a:gd name="T15" fmla="*/ 1200 h 1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72" h="1200">
                <a:moveTo>
                  <a:pt x="0" y="1200"/>
                </a:moveTo>
                <a:cubicBezTo>
                  <a:pt x="240" y="1048"/>
                  <a:pt x="480" y="896"/>
                  <a:pt x="624" y="720"/>
                </a:cubicBezTo>
                <a:cubicBezTo>
                  <a:pt x="768" y="544"/>
                  <a:pt x="856" y="264"/>
                  <a:pt x="864" y="144"/>
                </a:cubicBezTo>
                <a:cubicBezTo>
                  <a:pt x="872" y="24"/>
                  <a:pt x="704" y="24"/>
                  <a:pt x="672" y="0"/>
                </a:cubicBezTo>
              </a:path>
            </a:pathLst>
          </a:custGeom>
          <a:noFill/>
          <a:ln w="63500" cap="flat" cmpd="sng">
            <a:solidFill>
              <a:srgbClr val="FF0000"/>
            </a:solidFill>
            <a:prstDash val="solid"/>
            <a:miter lim="800000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88" name="Freeform 6"/>
          <p:cNvSpPr/>
          <p:nvPr/>
        </p:nvSpPr>
        <p:spPr bwMode="auto">
          <a:xfrm>
            <a:off x="7291388" y="2503488"/>
            <a:ext cx="1049337" cy="3276600"/>
          </a:xfrm>
          <a:custGeom>
            <a:avLst/>
            <a:gdLst>
              <a:gd name="T0" fmla="*/ 0 w 448"/>
              <a:gd name="T1" fmla="*/ 2147483647 h 1824"/>
              <a:gd name="T2" fmla="*/ 2147483647 w 448"/>
              <a:gd name="T3" fmla="*/ 2147483647 h 1824"/>
              <a:gd name="T4" fmla="*/ 2147483647 w 448"/>
              <a:gd name="T5" fmla="*/ 2147483647 h 1824"/>
              <a:gd name="T6" fmla="*/ 2147483647 w 448"/>
              <a:gd name="T7" fmla="*/ 0 h 1824"/>
              <a:gd name="T8" fmla="*/ 0 60000 65536"/>
              <a:gd name="T9" fmla="*/ 0 60000 65536"/>
              <a:gd name="T10" fmla="*/ 0 60000 65536"/>
              <a:gd name="T11" fmla="*/ 0 60000 65536"/>
              <a:gd name="T12" fmla="*/ 0 w 448"/>
              <a:gd name="T13" fmla="*/ 0 h 1824"/>
              <a:gd name="T14" fmla="*/ 448 w 448"/>
              <a:gd name="T15" fmla="*/ 1824 h 18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48" h="1824">
                <a:moveTo>
                  <a:pt x="0" y="1824"/>
                </a:moveTo>
                <a:cubicBezTo>
                  <a:pt x="160" y="1588"/>
                  <a:pt x="320" y="1352"/>
                  <a:pt x="384" y="1104"/>
                </a:cubicBezTo>
                <a:cubicBezTo>
                  <a:pt x="448" y="856"/>
                  <a:pt x="400" y="520"/>
                  <a:pt x="384" y="336"/>
                </a:cubicBezTo>
                <a:cubicBezTo>
                  <a:pt x="368" y="152"/>
                  <a:pt x="304" y="56"/>
                  <a:pt x="288" y="0"/>
                </a:cubicBezTo>
              </a:path>
            </a:pathLst>
          </a:custGeom>
          <a:noFill/>
          <a:ln w="63500" cap="flat" cmpd="sng">
            <a:solidFill>
              <a:srgbClr val="FF0000"/>
            </a:solidFill>
            <a:prstDash val="solid"/>
            <a:miter lim="800000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89" name="Freeform 7"/>
          <p:cNvSpPr/>
          <p:nvPr/>
        </p:nvSpPr>
        <p:spPr bwMode="auto">
          <a:xfrm>
            <a:off x="7088188" y="4852988"/>
            <a:ext cx="4672012" cy="1079500"/>
          </a:xfrm>
          <a:custGeom>
            <a:avLst/>
            <a:gdLst>
              <a:gd name="T0" fmla="*/ 0 w 2208"/>
              <a:gd name="T1" fmla="*/ 2147483647 h 536"/>
              <a:gd name="T2" fmla="*/ 2147483647 w 2208"/>
              <a:gd name="T3" fmla="*/ 2147483647 h 536"/>
              <a:gd name="T4" fmla="*/ 2147483647 w 2208"/>
              <a:gd name="T5" fmla="*/ 2147483647 h 536"/>
              <a:gd name="T6" fmla="*/ 2147483647 w 2208"/>
              <a:gd name="T7" fmla="*/ 2147483647 h 536"/>
              <a:gd name="T8" fmla="*/ 0 60000 65536"/>
              <a:gd name="T9" fmla="*/ 0 60000 65536"/>
              <a:gd name="T10" fmla="*/ 0 60000 65536"/>
              <a:gd name="T11" fmla="*/ 0 60000 65536"/>
              <a:gd name="T12" fmla="*/ 0 w 2208"/>
              <a:gd name="T13" fmla="*/ 0 h 536"/>
              <a:gd name="T14" fmla="*/ 2208 w 2208"/>
              <a:gd name="T15" fmla="*/ 536 h 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08" h="536">
                <a:moveTo>
                  <a:pt x="0" y="488"/>
                </a:moveTo>
                <a:cubicBezTo>
                  <a:pt x="488" y="300"/>
                  <a:pt x="976" y="112"/>
                  <a:pt x="1296" y="56"/>
                </a:cubicBezTo>
                <a:cubicBezTo>
                  <a:pt x="1616" y="0"/>
                  <a:pt x="1768" y="72"/>
                  <a:pt x="1920" y="152"/>
                </a:cubicBezTo>
                <a:cubicBezTo>
                  <a:pt x="2072" y="232"/>
                  <a:pt x="2160" y="472"/>
                  <a:pt x="2208" y="536"/>
                </a:cubicBezTo>
              </a:path>
            </a:pathLst>
          </a:custGeom>
          <a:noFill/>
          <a:ln w="63500" cap="flat" cmpd="sng">
            <a:solidFill>
              <a:srgbClr val="FF0000"/>
            </a:solidFill>
            <a:prstDash val="solid"/>
            <a:miter lim="800000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0" name="Freeform 8"/>
          <p:cNvSpPr/>
          <p:nvPr/>
        </p:nvSpPr>
        <p:spPr bwMode="auto">
          <a:xfrm rot="21180751" flipV="1">
            <a:off x="3644900" y="2543175"/>
            <a:ext cx="2438400" cy="246063"/>
          </a:xfrm>
          <a:custGeom>
            <a:avLst/>
            <a:gdLst>
              <a:gd name="T0" fmla="*/ 0 w 1008"/>
              <a:gd name="T1" fmla="*/ 0 h 496"/>
              <a:gd name="T2" fmla="*/ 2147483647 w 1008"/>
              <a:gd name="T3" fmla="*/ 2147483647 h 496"/>
              <a:gd name="T4" fmla="*/ 2147483647 w 1008"/>
              <a:gd name="T5" fmla="*/ 2147483647 h 496"/>
              <a:gd name="T6" fmla="*/ 2147483647 w 1008"/>
              <a:gd name="T7" fmla="*/ 2147483647 h 496"/>
              <a:gd name="T8" fmla="*/ 0 60000 65536"/>
              <a:gd name="T9" fmla="*/ 0 60000 65536"/>
              <a:gd name="T10" fmla="*/ 0 60000 65536"/>
              <a:gd name="T11" fmla="*/ 0 60000 65536"/>
              <a:gd name="T12" fmla="*/ 0 w 1008"/>
              <a:gd name="T13" fmla="*/ 0 h 496"/>
              <a:gd name="T14" fmla="*/ 1008 w 1008"/>
              <a:gd name="T15" fmla="*/ 496 h 4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08" h="496">
                <a:moveTo>
                  <a:pt x="0" y="0"/>
                </a:moveTo>
                <a:cubicBezTo>
                  <a:pt x="8" y="128"/>
                  <a:pt x="16" y="256"/>
                  <a:pt x="144" y="336"/>
                </a:cubicBezTo>
                <a:cubicBezTo>
                  <a:pt x="272" y="416"/>
                  <a:pt x="624" y="496"/>
                  <a:pt x="768" y="480"/>
                </a:cubicBezTo>
                <a:cubicBezTo>
                  <a:pt x="912" y="464"/>
                  <a:pt x="968" y="280"/>
                  <a:pt x="1008" y="240"/>
                </a:cubicBezTo>
              </a:path>
            </a:pathLst>
          </a:custGeom>
          <a:noFill/>
          <a:ln w="63500" cap="flat" cmpd="sng">
            <a:solidFill>
              <a:srgbClr val="FF0000"/>
            </a:solidFill>
            <a:prstDash val="solid"/>
            <a:miter lim="800000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1" name="Freeform 9"/>
          <p:cNvSpPr/>
          <p:nvPr/>
        </p:nvSpPr>
        <p:spPr bwMode="auto">
          <a:xfrm>
            <a:off x="2820988" y="3036888"/>
            <a:ext cx="812800" cy="2438400"/>
          </a:xfrm>
          <a:custGeom>
            <a:avLst/>
            <a:gdLst>
              <a:gd name="T0" fmla="*/ 2147483647 w 336"/>
              <a:gd name="T1" fmla="*/ 0 h 1536"/>
              <a:gd name="T2" fmla="*/ 2147483647 w 336"/>
              <a:gd name="T3" fmla="*/ 2147483647 h 1536"/>
              <a:gd name="T4" fmla="*/ 2147483647 w 336"/>
              <a:gd name="T5" fmla="*/ 2147483647 h 1536"/>
              <a:gd name="T6" fmla="*/ 0 w 336"/>
              <a:gd name="T7" fmla="*/ 2147483647 h 1536"/>
              <a:gd name="T8" fmla="*/ 0 60000 65536"/>
              <a:gd name="T9" fmla="*/ 0 60000 65536"/>
              <a:gd name="T10" fmla="*/ 0 60000 65536"/>
              <a:gd name="T11" fmla="*/ 0 60000 65536"/>
              <a:gd name="T12" fmla="*/ 0 w 336"/>
              <a:gd name="T13" fmla="*/ 0 h 1536"/>
              <a:gd name="T14" fmla="*/ 336 w 336"/>
              <a:gd name="T15" fmla="*/ 1536 h 1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" h="1536">
                <a:moveTo>
                  <a:pt x="336" y="0"/>
                </a:moveTo>
                <a:cubicBezTo>
                  <a:pt x="328" y="224"/>
                  <a:pt x="320" y="448"/>
                  <a:pt x="288" y="672"/>
                </a:cubicBezTo>
                <a:cubicBezTo>
                  <a:pt x="256" y="896"/>
                  <a:pt x="192" y="1200"/>
                  <a:pt x="144" y="1344"/>
                </a:cubicBezTo>
                <a:cubicBezTo>
                  <a:pt x="96" y="1488"/>
                  <a:pt x="48" y="1512"/>
                  <a:pt x="0" y="1536"/>
                </a:cubicBezTo>
              </a:path>
            </a:pathLst>
          </a:custGeom>
          <a:noFill/>
          <a:ln w="63500" cap="flat" cmpd="sng">
            <a:solidFill>
              <a:srgbClr val="FF0000"/>
            </a:solidFill>
            <a:prstDash val="solid"/>
            <a:miter lim="800000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2" name="Freeform 10"/>
          <p:cNvSpPr/>
          <p:nvPr/>
        </p:nvSpPr>
        <p:spPr bwMode="auto">
          <a:xfrm>
            <a:off x="2109788" y="2427288"/>
            <a:ext cx="1828800" cy="1663700"/>
          </a:xfrm>
          <a:custGeom>
            <a:avLst/>
            <a:gdLst>
              <a:gd name="T0" fmla="*/ 2147483647 w 768"/>
              <a:gd name="T1" fmla="*/ 0 h 1048"/>
              <a:gd name="T2" fmla="*/ 2147483647 w 768"/>
              <a:gd name="T3" fmla="*/ 2147483647 h 1048"/>
              <a:gd name="T4" fmla="*/ 2147483647 w 768"/>
              <a:gd name="T5" fmla="*/ 2147483647 h 1048"/>
              <a:gd name="T6" fmla="*/ 0 w 768"/>
              <a:gd name="T7" fmla="*/ 2147483647 h 1048"/>
              <a:gd name="T8" fmla="*/ 0 60000 65536"/>
              <a:gd name="T9" fmla="*/ 0 60000 65536"/>
              <a:gd name="T10" fmla="*/ 0 60000 65536"/>
              <a:gd name="T11" fmla="*/ 0 60000 65536"/>
              <a:gd name="T12" fmla="*/ 0 w 768"/>
              <a:gd name="T13" fmla="*/ 0 h 1048"/>
              <a:gd name="T14" fmla="*/ 768 w 768"/>
              <a:gd name="T15" fmla="*/ 1048 h 10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8" h="1048">
                <a:moveTo>
                  <a:pt x="768" y="0"/>
                </a:moveTo>
                <a:cubicBezTo>
                  <a:pt x="680" y="300"/>
                  <a:pt x="592" y="600"/>
                  <a:pt x="480" y="768"/>
                </a:cubicBezTo>
                <a:cubicBezTo>
                  <a:pt x="368" y="936"/>
                  <a:pt x="176" y="968"/>
                  <a:pt x="96" y="1008"/>
                </a:cubicBezTo>
                <a:cubicBezTo>
                  <a:pt x="16" y="1048"/>
                  <a:pt x="8" y="1028"/>
                  <a:pt x="0" y="1008"/>
                </a:cubicBezTo>
              </a:path>
            </a:pathLst>
          </a:custGeom>
          <a:noFill/>
          <a:ln w="63500" cap="flat" cmpd="sng">
            <a:solidFill>
              <a:srgbClr val="FF0000"/>
            </a:solidFill>
            <a:prstDash val="solid"/>
            <a:miter lim="800000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3" name="Freeform 11"/>
          <p:cNvSpPr/>
          <p:nvPr/>
        </p:nvSpPr>
        <p:spPr bwMode="auto">
          <a:xfrm>
            <a:off x="5153025" y="1892300"/>
            <a:ext cx="557213" cy="496888"/>
          </a:xfrm>
          <a:custGeom>
            <a:avLst/>
            <a:gdLst>
              <a:gd name="T0" fmla="*/ 2147483647 w 264"/>
              <a:gd name="T1" fmla="*/ 0 h 312"/>
              <a:gd name="T2" fmla="*/ 2147483647 w 264"/>
              <a:gd name="T3" fmla="*/ 2147483647 h 312"/>
              <a:gd name="T4" fmla="*/ 2147483647 w 264"/>
              <a:gd name="T5" fmla="*/ 2147483647 h 312"/>
              <a:gd name="T6" fmla="*/ 0 w 264"/>
              <a:gd name="T7" fmla="*/ 2147483647 h 312"/>
              <a:gd name="T8" fmla="*/ 0 60000 65536"/>
              <a:gd name="T9" fmla="*/ 0 60000 65536"/>
              <a:gd name="T10" fmla="*/ 0 60000 65536"/>
              <a:gd name="T11" fmla="*/ 0 60000 65536"/>
              <a:gd name="T12" fmla="*/ 0 w 264"/>
              <a:gd name="T13" fmla="*/ 0 h 312"/>
              <a:gd name="T14" fmla="*/ 264 w 264"/>
              <a:gd name="T15" fmla="*/ 312 h 3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4" h="312">
                <a:moveTo>
                  <a:pt x="240" y="0"/>
                </a:moveTo>
                <a:cubicBezTo>
                  <a:pt x="252" y="48"/>
                  <a:pt x="264" y="96"/>
                  <a:pt x="240" y="144"/>
                </a:cubicBezTo>
                <a:cubicBezTo>
                  <a:pt x="216" y="192"/>
                  <a:pt x="136" y="264"/>
                  <a:pt x="96" y="288"/>
                </a:cubicBezTo>
                <a:cubicBezTo>
                  <a:pt x="56" y="312"/>
                  <a:pt x="28" y="300"/>
                  <a:pt x="0" y="288"/>
                </a:cubicBezTo>
              </a:path>
            </a:pathLst>
          </a:custGeom>
          <a:noFill/>
          <a:ln w="63500" cap="flat" cmpd="sng">
            <a:solidFill>
              <a:srgbClr val="008000"/>
            </a:solidFill>
            <a:prstDash val="solid"/>
            <a:miter lim="800000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4" name="Freeform 12"/>
          <p:cNvSpPr/>
          <p:nvPr/>
        </p:nvSpPr>
        <p:spPr bwMode="auto">
          <a:xfrm>
            <a:off x="5665788" y="2046288"/>
            <a:ext cx="711200" cy="381000"/>
          </a:xfrm>
          <a:custGeom>
            <a:avLst/>
            <a:gdLst>
              <a:gd name="T0" fmla="*/ 0 w 384"/>
              <a:gd name="T1" fmla="*/ 0 h 288"/>
              <a:gd name="T2" fmla="*/ 2147483647 w 384"/>
              <a:gd name="T3" fmla="*/ 2147483647 h 288"/>
              <a:gd name="T4" fmla="*/ 2147483647 w 384"/>
              <a:gd name="T5" fmla="*/ 2147483647 h 288"/>
              <a:gd name="T6" fmla="*/ 0 60000 65536"/>
              <a:gd name="T7" fmla="*/ 0 60000 65536"/>
              <a:gd name="T8" fmla="*/ 0 60000 65536"/>
              <a:gd name="T9" fmla="*/ 0 w 384"/>
              <a:gd name="T10" fmla="*/ 0 h 288"/>
              <a:gd name="T11" fmla="*/ 384 w 384"/>
              <a:gd name="T12" fmla="*/ 288 h 2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4" h="288">
                <a:moveTo>
                  <a:pt x="0" y="0"/>
                </a:moveTo>
                <a:cubicBezTo>
                  <a:pt x="64" y="72"/>
                  <a:pt x="128" y="144"/>
                  <a:pt x="192" y="192"/>
                </a:cubicBezTo>
                <a:cubicBezTo>
                  <a:pt x="256" y="240"/>
                  <a:pt x="320" y="264"/>
                  <a:pt x="384" y="288"/>
                </a:cubicBezTo>
              </a:path>
            </a:pathLst>
          </a:custGeom>
          <a:noFill/>
          <a:ln w="63500" cap="flat" cmpd="sng">
            <a:solidFill>
              <a:srgbClr val="008000"/>
            </a:solidFill>
            <a:prstDash val="solid"/>
            <a:miter lim="800000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5" name="Freeform 13"/>
          <p:cNvSpPr/>
          <p:nvPr/>
        </p:nvSpPr>
        <p:spPr bwMode="auto">
          <a:xfrm>
            <a:off x="4243388" y="1893888"/>
            <a:ext cx="6315075" cy="4114800"/>
          </a:xfrm>
          <a:custGeom>
            <a:avLst/>
            <a:gdLst>
              <a:gd name="T0" fmla="*/ 2147483647 w 2984"/>
              <a:gd name="T1" fmla="*/ 0 h 2408"/>
              <a:gd name="T2" fmla="*/ 2147483647 w 2984"/>
              <a:gd name="T3" fmla="*/ 2147483647 h 2408"/>
              <a:gd name="T4" fmla="*/ 2147483647 w 2984"/>
              <a:gd name="T5" fmla="*/ 2147483647 h 2408"/>
              <a:gd name="T6" fmla="*/ 2147483647 w 2984"/>
              <a:gd name="T7" fmla="*/ 2147483647 h 2408"/>
              <a:gd name="T8" fmla="*/ 2147483647 w 2984"/>
              <a:gd name="T9" fmla="*/ 2147483647 h 2408"/>
              <a:gd name="T10" fmla="*/ 2147483647 w 2984"/>
              <a:gd name="T11" fmla="*/ 2147483647 h 2408"/>
              <a:gd name="T12" fmla="*/ 2147483647 w 2984"/>
              <a:gd name="T13" fmla="*/ 2147483647 h 2408"/>
              <a:gd name="T14" fmla="*/ 2147483647 w 2984"/>
              <a:gd name="T15" fmla="*/ 2147483647 h 2408"/>
              <a:gd name="T16" fmla="*/ 2147483647 w 2984"/>
              <a:gd name="T17" fmla="*/ 2147483647 h 2408"/>
              <a:gd name="T18" fmla="*/ 2147483647 w 2984"/>
              <a:gd name="T19" fmla="*/ 2147483647 h 2408"/>
              <a:gd name="T20" fmla="*/ 2147483647 w 2984"/>
              <a:gd name="T21" fmla="*/ 2147483647 h 24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984"/>
              <a:gd name="T34" fmla="*/ 0 h 2408"/>
              <a:gd name="T35" fmla="*/ 2984 w 2984"/>
              <a:gd name="T36" fmla="*/ 2408 h 24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984" h="2408">
                <a:moveTo>
                  <a:pt x="672" y="0"/>
                </a:moveTo>
                <a:cubicBezTo>
                  <a:pt x="484" y="100"/>
                  <a:pt x="296" y="200"/>
                  <a:pt x="192" y="384"/>
                </a:cubicBezTo>
                <a:cubicBezTo>
                  <a:pt x="88" y="568"/>
                  <a:pt x="0" y="824"/>
                  <a:pt x="48" y="1104"/>
                </a:cubicBezTo>
                <a:cubicBezTo>
                  <a:pt x="96" y="1384"/>
                  <a:pt x="312" y="1848"/>
                  <a:pt x="480" y="2064"/>
                </a:cubicBezTo>
                <a:cubicBezTo>
                  <a:pt x="648" y="2280"/>
                  <a:pt x="888" y="2392"/>
                  <a:pt x="1056" y="2400"/>
                </a:cubicBezTo>
                <a:cubicBezTo>
                  <a:pt x="1224" y="2408"/>
                  <a:pt x="1272" y="2232"/>
                  <a:pt x="1488" y="2112"/>
                </a:cubicBezTo>
                <a:cubicBezTo>
                  <a:pt x="1704" y="1992"/>
                  <a:pt x="2136" y="1800"/>
                  <a:pt x="2352" y="1680"/>
                </a:cubicBezTo>
                <a:cubicBezTo>
                  <a:pt x="2568" y="1560"/>
                  <a:pt x="2680" y="1504"/>
                  <a:pt x="2784" y="1392"/>
                </a:cubicBezTo>
                <a:cubicBezTo>
                  <a:pt x="2888" y="1280"/>
                  <a:pt x="2968" y="1104"/>
                  <a:pt x="2976" y="1008"/>
                </a:cubicBezTo>
                <a:cubicBezTo>
                  <a:pt x="2984" y="912"/>
                  <a:pt x="2864" y="888"/>
                  <a:pt x="2832" y="816"/>
                </a:cubicBezTo>
                <a:cubicBezTo>
                  <a:pt x="2800" y="744"/>
                  <a:pt x="2792" y="660"/>
                  <a:pt x="2784" y="576"/>
                </a:cubicBezTo>
              </a:path>
            </a:pathLst>
          </a:custGeom>
          <a:noFill/>
          <a:ln w="63500" cap="flat" cmpd="sng">
            <a:solidFill>
              <a:srgbClr val="008000"/>
            </a:solidFill>
            <a:prstDash val="solid"/>
            <a:miter lim="800000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6" name="Freeform 14"/>
          <p:cNvSpPr/>
          <p:nvPr/>
        </p:nvSpPr>
        <p:spPr bwMode="auto">
          <a:xfrm>
            <a:off x="2008188" y="2122488"/>
            <a:ext cx="8431212" cy="4114800"/>
          </a:xfrm>
          <a:custGeom>
            <a:avLst/>
            <a:gdLst>
              <a:gd name="T0" fmla="*/ 0 w 4160"/>
              <a:gd name="T1" fmla="*/ 0 h 2320"/>
              <a:gd name="T2" fmla="*/ 2147483647 w 4160"/>
              <a:gd name="T3" fmla="*/ 2147483647 h 2320"/>
              <a:gd name="T4" fmla="*/ 2147483647 w 4160"/>
              <a:gd name="T5" fmla="*/ 2147483647 h 2320"/>
              <a:gd name="T6" fmla="*/ 2147483647 w 4160"/>
              <a:gd name="T7" fmla="*/ 2147483647 h 2320"/>
              <a:gd name="T8" fmla="*/ 2147483647 w 4160"/>
              <a:gd name="T9" fmla="*/ 2147483647 h 2320"/>
              <a:gd name="T10" fmla="*/ 2147483647 w 4160"/>
              <a:gd name="T11" fmla="*/ 2147483647 h 2320"/>
              <a:gd name="T12" fmla="*/ 2147483647 w 4160"/>
              <a:gd name="T13" fmla="*/ 2147483647 h 23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160"/>
              <a:gd name="T22" fmla="*/ 0 h 2320"/>
              <a:gd name="T23" fmla="*/ 4160 w 4160"/>
              <a:gd name="T24" fmla="*/ 2320 h 23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160" h="2320">
                <a:moveTo>
                  <a:pt x="0" y="0"/>
                </a:moveTo>
                <a:cubicBezTo>
                  <a:pt x="252" y="132"/>
                  <a:pt x="504" y="264"/>
                  <a:pt x="720" y="576"/>
                </a:cubicBezTo>
                <a:cubicBezTo>
                  <a:pt x="936" y="888"/>
                  <a:pt x="976" y="1600"/>
                  <a:pt x="1296" y="1872"/>
                </a:cubicBezTo>
                <a:cubicBezTo>
                  <a:pt x="1616" y="2144"/>
                  <a:pt x="2224" y="2320"/>
                  <a:pt x="2640" y="2208"/>
                </a:cubicBezTo>
                <a:cubicBezTo>
                  <a:pt x="3056" y="2096"/>
                  <a:pt x="3544" y="1448"/>
                  <a:pt x="3792" y="1200"/>
                </a:cubicBezTo>
                <a:cubicBezTo>
                  <a:pt x="4040" y="952"/>
                  <a:pt x="4096" y="872"/>
                  <a:pt x="4128" y="720"/>
                </a:cubicBezTo>
                <a:cubicBezTo>
                  <a:pt x="4160" y="568"/>
                  <a:pt x="4072" y="428"/>
                  <a:pt x="3984" y="288"/>
                </a:cubicBezTo>
              </a:path>
            </a:pathLst>
          </a:custGeom>
          <a:noFill/>
          <a:ln w="63500" cap="flat" cmpd="sng">
            <a:solidFill>
              <a:srgbClr val="000080"/>
            </a:solidFill>
            <a:prstDash val="solid"/>
            <a:miter lim="800000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7" name="Freeform 15"/>
          <p:cNvSpPr/>
          <p:nvPr/>
        </p:nvSpPr>
        <p:spPr bwMode="auto">
          <a:xfrm flipH="1">
            <a:off x="585788" y="2122488"/>
            <a:ext cx="1524000" cy="2590800"/>
          </a:xfrm>
          <a:custGeom>
            <a:avLst/>
            <a:gdLst>
              <a:gd name="T0" fmla="*/ 2147483647 w 240"/>
              <a:gd name="T1" fmla="*/ 0 h 1344"/>
              <a:gd name="T2" fmla="*/ 2147483647 w 240"/>
              <a:gd name="T3" fmla="*/ 2147483647 h 1344"/>
              <a:gd name="T4" fmla="*/ 2147483647 w 240"/>
              <a:gd name="T5" fmla="*/ 2147483647 h 1344"/>
              <a:gd name="T6" fmla="*/ 0 w 240"/>
              <a:gd name="T7" fmla="*/ 2147483647 h 1344"/>
              <a:gd name="T8" fmla="*/ 0 60000 65536"/>
              <a:gd name="T9" fmla="*/ 0 60000 65536"/>
              <a:gd name="T10" fmla="*/ 0 60000 65536"/>
              <a:gd name="T11" fmla="*/ 0 60000 65536"/>
              <a:gd name="T12" fmla="*/ 0 w 240"/>
              <a:gd name="T13" fmla="*/ 0 h 1344"/>
              <a:gd name="T14" fmla="*/ 240 w 240"/>
              <a:gd name="T15" fmla="*/ 1344 h 13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0" h="1344">
                <a:moveTo>
                  <a:pt x="48" y="0"/>
                </a:moveTo>
                <a:cubicBezTo>
                  <a:pt x="144" y="136"/>
                  <a:pt x="240" y="272"/>
                  <a:pt x="240" y="432"/>
                </a:cubicBezTo>
                <a:cubicBezTo>
                  <a:pt x="240" y="592"/>
                  <a:pt x="88" y="808"/>
                  <a:pt x="48" y="960"/>
                </a:cubicBezTo>
                <a:cubicBezTo>
                  <a:pt x="8" y="1112"/>
                  <a:pt x="4" y="1228"/>
                  <a:pt x="0" y="1344"/>
                </a:cubicBezTo>
              </a:path>
            </a:pathLst>
          </a:custGeom>
          <a:noFill/>
          <a:ln w="63500" cap="flat" cmpd="sng">
            <a:solidFill>
              <a:srgbClr val="000080"/>
            </a:solidFill>
            <a:prstDash val="solid"/>
            <a:miter lim="800000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8" name="Text Box 16"/>
          <p:cNvSpPr txBox="1">
            <a:spLocks noChangeArrowheads="1"/>
          </p:cNvSpPr>
          <p:nvPr/>
        </p:nvSpPr>
        <p:spPr bwMode="auto">
          <a:xfrm>
            <a:off x="2338388" y="531813"/>
            <a:ext cx="825658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</a:rPr>
              <a:t>资本主义世界市场的初步形成</a:t>
            </a:r>
          </a:p>
        </p:txBody>
      </p:sp>
      <p:sp>
        <p:nvSpPr>
          <p:cNvPr id="41999" name="矩形 15"/>
          <p:cNvSpPr>
            <a:spLocks noChangeArrowheads="1"/>
          </p:cNvSpPr>
          <p:nvPr/>
        </p:nvSpPr>
        <p:spPr bwMode="auto">
          <a:xfrm>
            <a:off x="1296988" y="5827713"/>
            <a:ext cx="10036175" cy="57943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世界形成了西方先进、东方落后的局面。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6"/>
          <p:cNvSpPr txBox="1">
            <a:spLocks noChangeArrowheads="1"/>
          </p:cNvSpPr>
          <p:nvPr/>
        </p:nvSpPr>
        <p:spPr bwMode="auto">
          <a:xfrm>
            <a:off x="2686050" y="1198563"/>
            <a:ext cx="69611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世纪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60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年代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——19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世纪上半期</a:t>
            </a:r>
          </a:p>
        </p:txBody>
      </p:sp>
      <p:sp>
        <p:nvSpPr>
          <p:cNvPr id="43010" name="Oval 9"/>
          <p:cNvSpPr>
            <a:spLocks noChangeArrowheads="1"/>
          </p:cNvSpPr>
          <p:nvPr/>
        </p:nvSpPr>
        <p:spPr bwMode="auto">
          <a:xfrm>
            <a:off x="3119438" y="2817813"/>
            <a:ext cx="3263900" cy="647700"/>
          </a:xfrm>
          <a:prstGeom prst="ellipse">
            <a:avLst/>
          </a:prstGeom>
          <a:solidFill>
            <a:srgbClr val="EEF9F4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400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机器的应用</a:t>
            </a:r>
          </a:p>
        </p:txBody>
      </p:sp>
      <p:sp>
        <p:nvSpPr>
          <p:cNvPr id="43011" name="Oval 10"/>
          <p:cNvSpPr>
            <a:spLocks noChangeArrowheads="1"/>
          </p:cNvSpPr>
          <p:nvPr/>
        </p:nvSpPr>
        <p:spPr bwMode="auto">
          <a:xfrm>
            <a:off x="2865438" y="3825875"/>
            <a:ext cx="3514725" cy="647700"/>
          </a:xfrm>
          <a:prstGeom prst="ellipse">
            <a:avLst/>
          </a:prstGeom>
          <a:solidFill>
            <a:srgbClr val="EEF9F4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400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解决动力问题</a:t>
            </a:r>
          </a:p>
        </p:txBody>
      </p:sp>
      <p:sp>
        <p:nvSpPr>
          <p:cNvPr id="43012" name="Oval 11"/>
          <p:cNvSpPr>
            <a:spLocks noChangeArrowheads="1"/>
          </p:cNvSpPr>
          <p:nvPr/>
        </p:nvSpPr>
        <p:spPr bwMode="auto">
          <a:xfrm>
            <a:off x="3168650" y="5122863"/>
            <a:ext cx="3357563" cy="576262"/>
          </a:xfrm>
          <a:prstGeom prst="ellipse">
            <a:avLst/>
          </a:prstGeom>
          <a:solidFill>
            <a:srgbClr val="EEF9F4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800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解决运输问题</a:t>
            </a:r>
          </a:p>
        </p:txBody>
      </p:sp>
      <p:sp>
        <p:nvSpPr>
          <p:cNvPr id="43013" name="Text Box 20"/>
          <p:cNvSpPr txBox="1">
            <a:spLocks noChangeArrowheads="1"/>
          </p:cNvSpPr>
          <p:nvPr/>
        </p:nvSpPr>
        <p:spPr bwMode="auto">
          <a:xfrm>
            <a:off x="4002088" y="1900238"/>
            <a:ext cx="57610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珍妮机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的发明和使用</a:t>
            </a:r>
          </a:p>
        </p:txBody>
      </p:sp>
      <p:sp>
        <p:nvSpPr>
          <p:cNvPr id="43014" name="AutoShape 22"/>
          <p:cNvSpPr/>
          <p:nvPr/>
        </p:nvSpPr>
        <p:spPr bwMode="auto">
          <a:xfrm>
            <a:off x="2782888" y="3241675"/>
            <a:ext cx="96837" cy="2087563"/>
          </a:xfrm>
          <a:prstGeom prst="leftBracket">
            <a:avLst>
              <a:gd name="adj" fmla="val 179646"/>
            </a:avLst>
          </a:prstGeom>
          <a:noFill/>
          <a:ln w="2857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b="1">
              <a:latin typeface="Times New Roman" pitchFamily="18" charset="0"/>
            </a:endParaRPr>
          </a:p>
        </p:txBody>
      </p:sp>
      <p:sp>
        <p:nvSpPr>
          <p:cNvPr id="43015" name="AutoShape 23"/>
          <p:cNvSpPr>
            <a:spLocks noChangeArrowheads="1"/>
          </p:cNvSpPr>
          <p:nvPr/>
        </p:nvSpPr>
        <p:spPr bwMode="auto">
          <a:xfrm>
            <a:off x="6335713" y="3746500"/>
            <a:ext cx="768350" cy="873125"/>
          </a:xfrm>
          <a:prstGeom prst="curvedRightArrow">
            <a:avLst>
              <a:gd name="adj1" fmla="val 14878"/>
              <a:gd name="adj2" fmla="val 30040"/>
              <a:gd name="adj3" fmla="val 7790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b="1">
              <a:latin typeface="Times New Roman" pitchFamily="18" charset="0"/>
            </a:endParaRPr>
          </a:p>
        </p:txBody>
      </p:sp>
      <p:grpSp>
        <p:nvGrpSpPr>
          <p:cNvPr id="43016" name="组合 1"/>
          <p:cNvGrpSpPr/>
          <p:nvPr/>
        </p:nvGrpSpPr>
        <p:grpSpPr bwMode="auto">
          <a:xfrm>
            <a:off x="214313" y="144463"/>
            <a:ext cx="2651125" cy="536575"/>
            <a:chOff x="405" y="428"/>
            <a:chExt cx="3133" cy="845"/>
          </a:xfrm>
        </p:grpSpPr>
        <p:pic>
          <p:nvPicPr>
            <p:cNvPr id="43023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24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</p:grpSp>
      <p:sp>
        <p:nvSpPr>
          <p:cNvPr id="43017" name="AutoShape 5"/>
          <p:cNvSpPr>
            <a:spLocks noChangeArrowheads="1"/>
          </p:cNvSpPr>
          <p:nvPr/>
        </p:nvSpPr>
        <p:spPr bwMode="auto">
          <a:xfrm>
            <a:off x="525463" y="1196975"/>
            <a:ext cx="1862137" cy="693738"/>
          </a:xfrm>
          <a:prstGeom prst="wedgeRoundRectCallout">
            <a:avLst>
              <a:gd name="adj1" fmla="val 56190"/>
              <a:gd name="adj2" fmla="val 39292"/>
              <a:gd name="adj3" fmla="val 16667"/>
            </a:avLst>
          </a:prstGeom>
          <a:solidFill>
            <a:srgbClr val="8CD8B8"/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32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时 间</a:t>
            </a:r>
          </a:p>
        </p:txBody>
      </p:sp>
      <p:sp>
        <p:nvSpPr>
          <p:cNvPr id="43018" name="AutoShape 7"/>
          <p:cNvSpPr>
            <a:spLocks noChangeArrowheads="1"/>
          </p:cNvSpPr>
          <p:nvPr/>
        </p:nvSpPr>
        <p:spPr bwMode="auto">
          <a:xfrm>
            <a:off x="611188" y="3609975"/>
            <a:ext cx="1824037" cy="1368425"/>
          </a:xfrm>
          <a:prstGeom prst="wedgeRoundRectCallout">
            <a:avLst>
              <a:gd name="adj1" fmla="val 69838"/>
              <a:gd name="adj2" fmla="val -3597"/>
              <a:gd name="adj3" fmla="val 16667"/>
            </a:avLst>
          </a:prstGeom>
          <a:solidFill>
            <a:srgbClr val="8CD8B8"/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32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主要成就</a:t>
            </a:r>
          </a:p>
        </p:txBody>
      </p:sp>
      <p:sp>
        <p:nvSpPr>
          <p:cNvPr id="43019" name="AutoShape 19"/>
          <p:cNvSpPr>
            <a:spLocks noChangeArrowheads="1"/>
          </p:cNvSpPr>
          <p:nvPr/>
        </p:nvSpPr>
        <p:spPr bwMode="auto">
          <a:xfrm>
            <a:off x="487363" y="1927225"/>
            <a:ext cx="3062287" cy="649288"/>
          </a:xfrm>
          <a:prstGeom prst="wedgeRoundRectCallout">
            <a:avLst>
              <a:gd name="adj1" fmla="val 57398"/>
              <a:gd name="adj2" fmla="val 5111"/>
              <a:gd name="adj3" fmla="val 16667"/>
            </a:avLst>
          </a:prstGeom>
          <a:solidFill>
            <a:srgbClr val="8CD8B8"/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32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开始标志</a:t>
            </a:r>
          </a:p>
        </p:txBody>
      </p:sp>
      <p:sp>
        <p:nvSpPr>
          <p:cNvPr id="43020" name="文本框 3"/>
          <p:cNvSpPr txBox="1">
            <a:spLocks noChangeArrowheads="1"/>
          </p:cNvSpPr>
          <p:nvPr/>
        </p:nvSpPr>
        <p:spPr bwMode="auto">
          <a:xfrm>
            <a:off x="7104063" y="3457575"/>
            <a:ext cx="4598987" cy="1384300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/>
              <a:t>瓦特改良蒸汽机</a:t>
            </a:r>
            <a:endParaRPr lang="zh-CN" altLang="en-US" sz="2800" b="1"/>
          </a:p>
          <a:p>
            <a:pPr>
              <a:buFont typeface="Arial" charset="0"/>
              <a:buNone/>
            </a:pPr>
            <a:endParaRPr lang="zh-CN" altLang="en-US" sz="2800" b="1"/>
          </a:p>
          <a:p>
            <a:pPr>
              <a:buFont typeface="Arial" charset="0"/>
              <a:buNone/>
            </a:pPr>
            <a:r>
              <a:rPr lang="zh-CN" altLang="en-US" sz="2800" b="1"/>
              <a:t>人类进入</a:t>
            </a:r>
            <a:r>
              <a:rPr lang="en-US" altLang="zh-CN" sz="2800" b="1"/>
              <a:t>“</a:t>
            </a:r>
            <a:r>
              <a:rPr lang="zh-CN" altLang="en-US" sz="2800" b="1"/>
              <a:t>蒸汽时代</a:t>
            </a:r>
            <a:r>
              <a:rPr lang="en-US" altLang="zh-CN" sz="2800" b="1"/>
              <a:t>”</a:t>
            </a:r>
          </a:p>
        </p:txBody>
      </p:sp>
      <p:sp>
        <p:nvSpPr>
          <p:cNvPr id="43021" name="文本框 4"/>
          <p:cNvSpPr txBox="1">
            <a:spLocks noChangeArrowheads="1"/>
          </p:cNvSpPr>
          <p:nvPr/>
        </p:nvSpPr>
        <p:spPr bwMode="auto">
          <a:xfrm>
            <a:off x="7104063" y="5122863"/>
            <a:ext cx="45323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/>
              <a:t>史蒂芬孙发明火车</a:t>
            </a:r>
          </a:p>
        </p:txBody>
      </p:sp>
      <p:sp>
        <p:nvSpPr>
          <p:cNvPr id="43022" name="文本框 8"/>
          <p:cNvSpPr txBox="1">
            <a:spLocks noChangeArrowheads="1"/>
          </p:cNvSpPr>
          <p:nvPr/>
        </p:nvSpPr>
        <p:spPr bwMode="auto">
          <a:xfrm>
            <a:off x="7104063" y="2719388"/>
            <a:ext cx="39354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/>
              <a:t>从棉纺织业开始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4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  <p:bldP spid="43010" grpId="0" animBg="1"/>
      <p:bldP spid="43011" grpId="0" bldLvl="0" animBg="1"/>
      <p:bldP spid="43012" grpId="0" animBg="1"/>
      <p:bldP spid="43013" grpId="0"/>
      <p:bldP spid="43014" grpId="0" animBg="1"/>
      <p:bldP spid="43015" grpId="0" bldLvl="0" animBg="1"/>
      <p:bldP spid="43017" grpId="0" animBg="1"/>
      <p:bldP spid="43018" grpId="0" animBg="1"/>
      <p:bldP spid="43019" grpId="0" animBg="1"/>
      <p:bldP spid="43020" grpId="0" animBg="1"/>
      <p:bldP spid="43021" grpId="0"/>
      <p:bldP spid="430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35841"/>
          <p:cNvPicPr>
            <a:picLocks noChangeAspect="1"/>
          </p:cNvPicPr>
          <p:nvPr/>
        </p:nvPicPr>
        <p:blipFill>
          <a:blip r:embed="rId1"/>
          <a:srcRect l="5759" t="19679" r="1640" b="6776"/>
          <a:stretch>
            <a:fillRect/>
          </a:stretch>
        </p:blipFill>
        <p:spPr bwMode="auto">
          <a:xfrm>
            <a:off x="922338" y="1933575"/>
            <a:ext cx="3468687" cy="2085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4034" name="图片 35842" descr="17"/>
          <p:cNvPicPr>
            <a:picLocks noChangeAspect="1"/>
          </p:cNvPicPr>
          <p:nvPr/>
        </p:nvPicPr>
        <p:blipFill>
          <a:blip r:embed="rId2"/>
          <a:srcRect t="29129" b="16278"/>
          <a:stretch>
            <a:fillRect/>
          </a:stretch>
        </p:blipFill>
        <p:spPr bwMode="auto">
          <a:xfrm>
            <a:off x="635000" y="4237038"/>
            <a:ext cx="3962400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文本框 35844"/>
          <p:cNvSpPr txBox="1">
            <a:spLocks noChangeArrowheads="1"/>
          </p:cNvSpPr>
          <p:nvPr/>
        </p:nvSpPr>
        <p:spPr bwMode="auto">
          <a:xfrm>
            <a:off x="863600" y="1095375"/>
            <a:ext cx="103187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下列图片反映工业革命给我们带来了什么消极影响？</a:t>
            </a:r>
          </a:p>
        </p:txBody>
      </p:sp>
      <p:pic>
        <p:nvPicPr>
          <p:cNvPr id="44036" name="图片 35845" descr="小时候经常从村上经过的前进号好想在听听它的吼声"/>
          <p:cNvPicPr>
            <a:picLocks noChangeAspect="1"/>
          </p:cNvPicPr>
          <p:nvPr/>
        </p:nvPicPr>
        <p:blipFill>
          <a:blip r:embed="rId3"/>
          <a:srcRect b="7150"/>
          <a:stretch>
            <a:fillRect/>
          </a:stretch>
        </p:blipFill>
        <p:spPr bwMode="auto">
          <a:xfrm>
            <a:off x="4762500" y="2005013"/>
            <a:ext cx="6907213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4037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3" cy="845"/>
          </a:xfrm>
        </p:grpSpPr>
        <p:pic>
          <p:nvPicPr>
            <p:cNvPr id="44038" name="图片 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9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随堂演练</a:t>
              </a: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3"/>
          <p:cNvSpPr txBox="1">
            <a:spLocks noChangeArrowheads="1"/>
          </p:cNvSpPr>
          <p:nvPr/>
        </p:nvSpPr>
        <p:spPr bwMode="auto">
          <a:xfrm>
            <a:off x="1138238" y="1485900"/>
            <a:ext cx="7391400" cy="647700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 w="38100">
            <a:solidFill>
              <a:schemeClr val="folHlink"/>
            </a:solidFill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正确对待工业的消极影响</a:t>
            </a:r>
          </a:p>
        </p:txBody>
      </p:sp>
      <p:sp>
        <p:nvSpPr>
          <p:cNvPr id="45058" name="Text Box 22"/>
          <p:cNvSpPr txBox="1">
            <a:spLocks noChangeArrowheads="1"/>
          </p:cNvSpPr>
          <p:nvPr/>
        </p:nvSpPr>
        <p:spPr bwMode="auto">
          <a:xfrm>
            <a:off x="1138238" y="3236913"/>
            <a:ext cx="10023475" cy="2030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    </a:t>
            </a:r>
            <a:r>
              <a:rPr lang="zh-CN" altLang="en-US" sz="2800" b="1">
                <a:latin typeface="宋体" charset="-122"/>
              </a:rPr>
              <a:t>工业的发展，造成交通、住房、环境污染等问题。我们在发展科技的同时，要趋利避害，保护环境。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 bldLvl="0" animBg="1"/>
      <p:bldP spid="450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WordArt 9"/>
          <p:cNvSpPr>
            <a:spLocks noTextEdit="1"/>
          </p:cNvSpPr>
          <p:nvPr/>
        </p:nvSpPr>
        <p:spPr bwMode="auto">
          <a:xfrm>
            <a:off x="3024188" y="260350"/>
            <a:ext cx="7775575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4000" b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  <p:sp>
        <p:nvSpPr>
          <p:cNvPr id="18434" name="Text Box 23"/>
          <p:cNvSpPr txBox="1">
            <a:spLocks noChangeArrowheads="1"/>
          </p:cNvSpPr>
          <p:nvPr/>
        </p:nvSpPr>
        <p:spPr bwMode="auto">
          <a:xfrm>
            <a:off x="693738" y="2941638"/>
            <a:ext cx="10917237" cy="2776537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sz="3200" b="1" noProof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工业革命也叫产业革命，是资本主义时期由工场</a:t>
            </a:r>
            <a:r>
              <a:rPr lang="zh-CN" altLang="en-US" sz="28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手</a:t>
            </a:r>
            <a:r>
              <a:rPr lang="zh-CN" altLang="en-US" sz="2800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工业向</a:t>
            </a:r>
            <a:r>
              <a:rPr lang="zh-CN" altLang="en-US" sz="28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大机器</a:t>
            </a:r>
            <a:r>
              <a:rPr lang="zh-CN" altLang="en-US" sz="2800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生产的一次飞跃。     </a:t>
            </a:r>
            <a:endParaRPr lang="zh-CN" altLang="zh-CN" sz="2800" b="1" noProof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zh-CN" sz="2800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noProof="1">
                <a:latin typeface="Times New Roman" pitchFamily="18" charset="0"/>
              </a:rPr>
              <a:t>主要是以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</a:rPr>
              <a:t>机器</a:t>
            </a:r>
            <a:r>
              <a:rPr lang="zh-CN" altLang="en-US" sz="2800" b="1" noProof="1">
                <a:latin typeface="Times New Roman" pitchFamily="18" charset="0"/>
              </a:rPr>
              <a:t>取代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</a:rPr>
              <a:t>人力</a:t>
            </a:r>
            <a:r>
              <a:rPr lang="zh-CN" altLang="en-US" sz="2800" b="1" noProof="1">
                <a:latin typeface="Times New Roman" pitchFamily="18" charset="0"/>
              </a:rPr>
              <a:t>，它既是生产领域里的一场大变革，又是社会关系方面的一场革命</a:t>
            </a:r>
            <a:r>
              <a:rPr lang="zh-CN" sz="2800" b="1" noProof="1">
                <a:latin typeface="Times New Roman" pitchFamily="18" charset="0"/>
              </a:rPr>
              <a:t>，</a:t>
            </a:r>
            <a:r>
              <a:rPr lang="zh-CN" altLang="en-US" sz="2800" b="1" noProof="1">
                <a:latin typeface="Times New Roman" pitchFamily="18" charset="0"/>
              </a:rPr>
              <a:t>是资本主义发展史上的重要阶段。</a:t>
            </a:r>
          </a:p>
        </p:txBody>
      </p:sp>
      <p:grpSp>
        <p:nvGrpSpPr>
          <p:cNvPr id="2" name="Group 26"/>
          <p:cNvGrpSpPr/>
          <p:nvPr/>
        </p:nvGrpSpPr>
        <p:grpSpPr bwMode="auto">
          <a:xfrm>
            <a:off x="1746250" y="620713"/>
            <a:ext cx="8437563" cy="2303462"/>
            <a:chOff x="0" y="0"/>
            <a:chExt cx="4989" cy="2049"/>
          </a:xfrm>
        </p:grpSpPr>
        <p:grpSp>
          <p:nvGrpSpPr>
            <p:cNvPr id="18436" name="Group 22"/>
            <p:cNvGrpSpPr/>
            <p:nvPr/>
          </p:nvGrpSpPr>
          <p:grpSpPr bwMode="auto">
            <a:xfrm>
              <a:off x="0" y="0"/>
              <a:ext cx="2540" cy="1634"/>
              <a:chOff x="0" y="0"/>
              <a:chExt cx="2540" cy="1634"/>
            </a:xfrm>
          </p:grpSpPr>
          <p:pic>
            <p:nvPicPr>
              <p:cNvPr id="18442" name="Picture 17" descr="00000_32"/>
              <p:cNvPicPr>
                <a:picLocks noChangeAspect="1"/>
              </p:cNvPicPr>
              <p:nvPr/>
            </p:nvPicPr>
            <p:blipFill>
              <a:blip r:embed="rId1"/>
              <a:srcRect l="1627" t="4785" r="1627"/>
              <a:stretch>
                <a:fillRect/>
              </a:stretch>
            </p:blipFill>
            <p:spPr bwMode="auto">
              <a:xfrm>
                <a:off x="0" y="0"/>
                <a:ext cx="2540" cy="1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443" name="Rectangle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" cy="1633"/>
              </a:xfrm>
              <a:prstGeom prst="rect">
                <a:avLst/>
              </a:prstGeom>
              <a:noFill/>
              <a:ln w="57150">
                <a:solidFill>
                  <a:srgbClr val="FFE0B3"/>
                </a:solidFill>
                <a:miter lim="800000"/>
              </a:ln>
            </p:spPr>
            <p:txBody>
              <a:bodyPr wrap="none" anchor="ctr"/>
              <a:lstStyle/>
              <a:p>
                <a:pPr>
                  <a:buFont typeface="Arial" charset="0"/>
                  <a:buNone/>
                </a:pPr>
                <a:endParaRPr lang="zh-CN" altLang="en-US" b="1">
                  <a:latin typeface="Times New Roman" pitchFamily="18" charset="0"/>
                </a:endParaRPr>
              </a:p>
            </p:txBody>
          </p:sp>
        </p:grpSp>
        <p:grpSp>
          <p:nvGrpSpPr>
            <p:cNvPr id="18437" name="Group 21"/>
            <p:cNvGrpSpPr/>
            <p:nvPr/>
          </p:nvGrpSpPr>
          <p:grpSpPr bwMode="auto">
            <a:xfrm>
              <a:off x="2540" y="0"/>
              <a:ext cx="2449" cy="1633"/>
              <a:chOff x="0" y="0"/>
              <a:chExt cx="2449" cy="1588"/>
            </a:xfrm>
          </p:grpSpPr>
          <p:pic>
            <p:nvPicPr>
              <p:cNvPr id="18440" name="Picture 15" descr="00000_22"/>
              <p:cNvPicPr>
                <a:picLocks noChangeAspect="1"/>
              </p:cNvPicPr>
              <p:nvPr/>
            </p:nvPicPr>
            <p:blipFill>
              <a:blip r:embed="rId2"/>
              <a:srcRect b="2075"/>
              <a:stretch>
                <a:fillRect/>
              </a:stretch>
            </p:blipFill>
            <p:spPr bwMode="auto">
              <a:xfrm>
                <a:off x="0" y="0"/>
                <a:ext cx="2449" cy="15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441" name="Rectangle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49" cy="1588"/>
              </a:xfrm>
              <a:prstGeom prst="rect">
                <a:avLst/>
              </a:prstGeom>
              <a:noFill/>
              <a:ln w="57150">
                <a:solidFill>
                  <a:srgbClr val="FFE0B3"/>
                </a:solidFill>
                <a:miter lim="800000"/>
              </a:ln>
            </p:spPr>
            <p:txBody>
              <a:bodyPr wrap="none" anchor="ctr"/>
              <a:lstStyle/>
              <a:p>
                <a:pPr>
                  <a:buFont typeface="Arial" charset="0"/>
                  <a:buNone/>
                </a:pPr>
                <a:endParaRPr lang="zh-CN" altLang="en-US" b="1">
                  <a:latin typeface="Times New Roman" pitchFamily="18" charset="0"/>
                </a:endParaRPr>
              </a:p>
            </p:txBody>
          </p:sp>
        </p:grpSp>
        <p:sp>
          <p:nvSpPr>
            <p:cNvPr id="18438" name="Text Box 24"/>
            <p:cNvSpPr txBox="1">
              <a:spLocks noChangeArrowheads="1"/>
            </p:cNvSpPr>
            <p:nvPr/>
          </p:nvSpPr>
          <p:spPr bwMode="auto">
            <a:xfrm>
              <a:off x="544" y="1588"/>
              <a:ext cx="1678" cy="4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工业革命前</a:t>
              </a:r>
            </a:p>
          </p:txBody>
        </p:sp>
        <p:sp>
          <p:nvSpPr>
            <p:cNvPr id="18439" name="Text Box 25"/>
            <p:cNvSpPr txBox="1">
              <a:spLocks noChangeArrowheads="1"/>
            </p:cNvSpPr>
            <p:nvPr/>
          </p:nvSpPr>
          <p:spPr bwMode="auto">
            <a:xfrm>
              <a:off x="3130" y="1588"/>
              <a:ext cx="1646" cy="4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工业革命后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ChangeArrowheads="1"/>
          </p:cNvSpPr>
          <p:nvPr/>
        </p:nvSpPr>
        <p:spPr bwMode="auto">
          <a:xfrm>
            <a:off x="528638" y="981075"/>
            <a:ext cx="11134725" cy="4200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>
              <a:lnSpc>
                <a:spcPct val="210000"/>
              </a:lnSpc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2.</a:t>
            </a:r>
            <a:r>
              <a:rPr lang="zh-CN" altLang="en-US" sz="2600" b="1">
                <a:latin typeface="宋体" charset="-122"/>
              </a:rPr>
              <a:t>英国工业革命的前提是（    ）</a:t>
            </a:r>
            <a:endParaRPr lang="zh-CN" altLang="en-US" sz="2600" b="1">
              <a:latin typeface="宋体" charset="-122"/>
            </a:endParaRPr>
          </a:p>
          <a:p>
            <a:pPr>
              <a:lnSpc>
                <a:spcPct val="210000"/>
              </a:lnSpc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  </a:t>
            </a:r>
            <a:r>
              <a:rPr lang="en-US" altLang="zh-CN" sz="2600" b="1">
                <a:latin typeface="宋体" charset="-122"/>
              </a:rPr>
              <a:t>A.</a:t>
            </a:r>
            <a:r>
              <a:rPr lang="zh-CN" altLang="en-US" sz="2600" b="1">
                <a:latin typeface="宋体" charset="-122"/>
              </a:rPr>
              <a:t>资产阶级统治的确立</a:t>
            </a:r>
            <a:endParaRPr lang="zh-CN" altLang="en-US" sz="2600" b="1">
              <a:latin typeface="宋体" charset="-122"/>
            </a:endParaRPr>
          </a:p>
          <a:p>
            <a:pPr>
              <a:lnSpc>
                <a:spcPct val="210000"/>
              </a:lnSpc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  </a:t>
            </a:r>
            <a:r>
              <a:rPr lang="en-US" altLang="zh-CN" sz="2600" b="1">
                <a:latin typeface="宋体" charset="-122"/>
              </a:rPr>
              <a:t>B.</a:t>
            </a:r>
            <a:r>
              <a:rPr lang="zh-CN" altLang="en-US" sz="2600" b="1">
                <a:latin typeface="宋体" charset="-122"/>
              </a:rPr>
              <a:t>海外贸易和殖民掠夺积累了大量资本</a:t>
            </a:r>
            <a:endParaRPr lang="zh-CN" altLang="en-US" sz="2600" b="1">
              <a:latin typeface="宋体" charset="-122"/>
            </a:endParaRPr>
          </a:p>
          <a:p>
            <a:pPr>
              <a:lnSpc>
                <a:spcPct val="210000"/>
              </a:lnSpc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  </a:t>
            </a:r>
            <a:r>
              <a:rPr lang="en-US" altLang="zh-CN" sz="2600" b="1">
                <a:latin typeface="宋体" charset="-122"/>
              </a:rPr>
              <a:t>C.</a:t>
            </a:r>
            <a:r>
              <a:rPr lang="zh-CN" altLang="en-US" sz="2600" b="1">
                <a:latin typeface="宋体" charset="-122"/>
              </a:rPr>
              <a:t>圈地运动提供了大量自由劳动力</a:t>
            </a:r>
            <a:endParaRPr lang="zh-CN" altLang="en-US" sz="2600" b="1">
              <a:latin typeface="宋体" charset="-122"/>
            </a:endParaRPr>
          </a:p>
          <a:p>
            <a:pPr>
              <a:lnSpc>
                <a:spcPct val="210000"/>
              </a:lnSpc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  </a:t>
            </a:r>
            <a:r>
              <a:rPr lang="en-US" altLang="zh-CN" sz="2600" b="1">
                <a:latin typeface="宋体" charset="-122"/>
              </a:rPr>
              <a:t>D.</a:t>
            </a:r>
            <a:r>
              <a:rPr lang="zh-CN" altLang="en-US" sz="2600" b="1">
                <a:latin typeface="宋体" charset="-122"/>
              </a:rPr>
              <a:t>市场需求无法得到满足</a:t>
            </a:r>
          </a:p>
        </p:txBody>
      </p:sp>
      <p:sp>
        <p:nvSpPr>
          <p:cNvPr id="46082" name="Rectangle 4"/>
          <p:cNvSpPr>
            <a:spLocks noChangeArrowheads="1"/>
          </p:cNvSpPr>
          <p:nvPr/>
        </p:nvSpPr>
        <p:spPr bwMode="auto">
          <a:xfrm>
            <a:off x="5976938" y="1125538"/>
            <a:ext cx="657225" cy="614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宋体" charset="-122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ChangeArrowheads="1"/>
          </p:cNvSpPr>
          <p:nvPr/>
        </p:nvSpPr>
        <p:spPr bwMode="auto">
          <a:xfrm>
            <a:off x="912813" y="981075"/>
            <a:ext cx="11133137" cy="4200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>
              <a:lnSpc>
                <a:spcPct val="210000"/>
              </a:lnSpc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3.</a:t>
            </a:r>
            <a:r>
              <a:rPr lang="zh-CN" altLang="en-US" sz="2600" b="1">
                <a:latin typeface="宋体" charset="-122"/>
              </a:rPr>
              <a:t>工业革命完成标志是（    ）</a:t>
            </a:r>
            <a:endParaRPr lang="zh-CN" altLang="en-US" sz="2600" b="1">
              <a:latin typeface="宋体" charset="-122"/>
            </a:endParaRPr>
          </a:p>
          <a:p>
            <a:pPr>
              <a:lnSpc>
                <a:spcPct val="210000"/>
              </a:lnSpc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A.</a:t>
            </a:r>
            <a:r>
              <a:rPr lang="zh-CN" altLang="en-US" sz="2600" b="1">
                <a:latin typeface="宋体" charset="-122"/>
              </a:rPr>
              <a:t>雇佣关系取代师徒关系            </a:t>
            </a:r>
            <a:endParaRPr lang="en-US" altLang="zh-CN" sz="2600" b="1">
              <a:latin typeface="宋体" charset="-122"/>
            </a:endParaRPr>
          </a:p>
          <a:p>
            <a:pPr>
              <a:lnSpc>
                <a:spcPct val="210000"/>
              </a:lnSpc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B.</a:t>
            </a:r>
            <a:r>
              <a:rPr lang="zh-CN" altLang="en-US" sz="2600" b="1">
                <a:latin typeface="宋体" charset="-122"/>
              </a:rPr>
              <a:t>手工工场取代手工作坊</a:t>
            </a:r>
            <a:endParaRPr lang="zh-CN" altLang="en-US" sz="2600" b="1">
              <a:latin typeface="宋体" charset="-122"/>
            </a:endParaRPr>
          </a:p>
          <a:p>
            <a:pPr>
              <a:lnSpc>
                <a:spcPct val="210000"/>
              </a:lnSpc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C.</a:t>
            </a:r>
            <a:r>
              <a:rPr lang="zh-CN" altLang="en-US" sz="2600" b="1">
                <a:latin typeface="宋体" charset="-122"/>
              </a:rPr>
              <a:t>机器生产取代手工工场            </a:t>
            </a:r>
            <a:endParaRPr lang="en-US" altLang="zh-CN" sz="2600" b="1">
              <a:latin typeface="宋体" charset="-122"/>
            </a:endParaRPr>
          </a:p>
          <a:p>
            <a:pPr>
              <a:lnSpc>
                <a:spcPct val="210000"/>
              </a:lnSpc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D.</a:t>
            </a:r>
            <a:r>
              <a:rPr lang="zh-CN" altLang="en-US" sz="2600" b="1">
                <a:latin typeface="宋体" charset="-122"/>
              </a:rPr>
              <a:t>生产高速增长取代缓慢增长</a:t>
            </a:r>
          </a:p>
        </p:txBody>
      </p:sp>
      <p:sp>
        <p:nvSpPr>
          <p:cNvPr id="47106" name="Rectangle 4"/>
          <p:cNvSpPr>
            <a:spLocks noChangeArrowheads="1"/>
          </p:cNvSpPr>
          <p:nvPr/>
        </p:nvSpPr>
        <p:spPr bwMode="auto">
          <a:xfrm>
            <a:off x="5902325" y="1125538"/>
            <a:ext cx="658813" cy="614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宋体" charset="-122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ChangeArrowheads="1"/>
          </p:cNvSpPr>
          <p:nvPr/>
        </p:nvSpPr>
        <p:spPr bwMode="auto">
          <a:xfrm>
            <a:off x="817563" y="981075"/>
            <a:ext cx="11133137" cy="4200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>
              <a:lnSpc>
                <a:spcPct val="210000"/>
              </a:lnSpc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3.</a:t>
            </a:r>
            <a:r>
              <a:rPr lang="zh-CN" altLang="en-US" sz="2600" b="1">
                <a:latin typeface="宋体" charset="-122"/>
              </a:rPr>
              <a:t>下列发明家，哪一位不是英国人（    ）</a:t>
            </a:r>
            <a:endParaRPr lang="zh-CN" altLang="en-US" sz="2600" b="1">
              <a:latin typeface="宋体" charset="-122"/>
            </a:endParaRPr>
          </a:p>
          <a:p>
            <a:pPr>
              <a:lnSpc>
                <a:spcPct val="210000"/>
              </a:lnSpc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A.</a:t>
            </a:r>
            <a:r>
              <a:rPr lang="zh-CN" altLang="en-US" sz="2600" b="1">
                <a:latin typeface="宋体" charset="-122"/>
              </a:rPr>
              <a:t>哈格里夫斯        </a:t>
            </a:r>
            <a:endParaRPr lang="en-US" altLang="zh-CN" sz="2600" b="1">
              <a:latin typeface="宋体" charset="-122"/>
            </a:endParaRPr>
          </a:p>
          <a:p>
            <a:pPr>
              <a:lnSpc>
                <a:spcPct val="210000"/>
              </a:lnSpc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B.</a:t>
            </a:r>
            <a:r>
              <a:rPr lang="zh-CN" altLang="en-US" sz="2600" b="1">
                <a:latin typeface="宋体" charset="-122"/>
              </a:rPr>
              <a:t>瓦特        </a:t>
            </a:r>
            <a:endParaRPr lang="en-US" altLang="zh-CN" sz="2600" b="1">
              <a:latin typeface="宋体" charset="-122"/>
            </a:endParaRPr>
          </a:p>
          <a:p>
            <a:pPr>
              <a:lnSpc>
                <a:spcPct val="210000"/>
              </a:lnSpc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C.</a:t>
            </a:r>
            <a:r>
              <a:rPr lang="zh-CN" altLang="en-US" sz="2600" b="1">
                <a:latin typeface="宋体" charset="-122"/>
              </a:rPr>
              <a:t>富尔顿       </a:t>
            </a:r>
            <a:endParaRPr lang="en-US" altLang="zh-CN" sz="2600" b="1">
              <a:latin typeface="宋体" charset="-122"/>
            </a:endParaRPr>
          </a:p>
          <a:p>
            <a:pPr>
              <a:lnSpc>
                <a:spcPct val="210000"/>
              </a:lnSpc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D.</a:t>
            </a:r>
            <a:r>
              <a:rPr lang="zh-CN" altLang="en-US" sz="2600" b="1">
                <a:latin typeface="宋体" charset="-122"/>
              </a:rPr>
              <a:t>史蒂芬孙</a:t>
            </a:r>
          </a:p>
        </p:txBody>
      </p:sp>
      <p:sp>
        <p:nvSpPr>
          <p:cNvPr id="48130" name="Rectangle 4"/>
          <p:cNvSpPr>
            <a:spLocks noChangeArrowheads="1"/>
          </p:cNvSpPr>
          <p:nvPr/>
        </p:nvSpPr>
        <p:spPr bwMode="auto">
          <a:xfrm>
            <a:off x="8015288" y="1125538"/>
            <a:ext cx="657225" cy="614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宋体" charset="-122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ChangeArrowheads="1"/>
          </p:cNvSpPr>
          <p:nvPr/>
        </p:nvSpPr>
        <p:spPr bwMode="auto">
          <a:xfrm>
            <a:off x="557213" y="955675"/>
            <a:ext cx="8705850" cy="628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一、纺织技术的革新</a:t>
            </a:r>
          </a:p>
        </p:txBody>
      </p:sp>
      <p:sp>
        <p:nvSpPr>
          <p:cNvPr id="19458" name="文本框 6151"/>
          <p:cNvSpPr txBox="1">
            <a:spLocks noChangeArrowheads="1"/>
          </p:cNvSpPr>
          <p:nvPr/>
        </p:nvSpPr>
        <p:spPr bwMode="auto">
          <a:xfrm>
            <a:off x="336550" y="1700213"/>
            <a:ext cx="63341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（一）工业革命的原因</a:t>
            </a:r>
          </a:p>
        </p:txBody>
      </p:sp>
      <p:sp>
        <p:nvSpPr>
          <p:cNvPr id="19459" name="文本框 6153"/>
          <p:cNvSpPr txBox="1">
            <a:spLocks noChangeArrowheads="1"/>
          </p:cNvSpPr>
          <p:nvPr/>
        </p:nvSpPr>
        <p:spPr bwMode="auto">
          <a:xfrm>
            <a:off x="527050" y="2239963"/>
            <a:ext cx="11231563" cy="568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1.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政治前提</a:t>
            </a:r>
            <a:r>
              <a:rPr lang="zh-CN" altLang="en-US" sz="2600" b="1">
                <a:latin typeface="宋体" charset="-122"/>
              </a:rPr>
              <a:t>：资产阶级统治在英国的确立。</a:t>
            </a:r>
          </a:p>
        </p:txBody>
      </p:sp>
      <p:sp>
        <p:nvSpPr>
          <p:cNvPr id="19460" name="文本框 6154"/>
          <p:cNvSpPr txBox="1">
            <a:spLocks noChangeArrowheads="1"/>
          </p:cNvSpPr>
          <p:nvPr/>
        </p:nvSpPr>
        <p:spPr bwMode="auto">
          <a:xfrm>
            <a:off x="531813" y="2881313"/>
            <a:ext cx="10750550" cy="568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2.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直接原因</a:t>
            </a:r>
            <a:r>
              <a:rPr lang="zh-CN" altLang="en-US" sz="2600" b="1">
                <a:latin typeface="宋体" charset="-122"/>
              </a:rPr>
              <a:t>：工场手工业无法满足市场的需求。 </a:t>
            </a:r>
          </a:p>
        </p:txBody>
      </p:sp>
      <p:sp>
        <p:nvSpPr>
          <p:cNvPr id="19461" name="文本框 6155"/>
          <p:cNvSpPr txBox="1">
            <a:spLocks noChangeArrowheads="1"/>
          </p:cNvSpPr>
          <p:nvPr/>
        </p:nvSpPr>
        <p:spPr bwMode="auto">
          <a:xfrm>
            <a:off x="541338" y="4448175"/>
            <a:ext cx="2976562" cy="568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3.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必要条件</a:t>
            </a:r>
            <a:r>
              <a:rPr lang="zh-CN" altLang="en-US" sz="2600" b="1">
                <a:latin typeface="宋体" charset="-122"/>
              </a:rPr>
              <a:t>：</a:t>
            </a:r>
          </a:p>
        </p:txBody>
      </p:sp>
      <p:grpSp>
        <p:nvGrpSpPr>
          <p:cNvPr id="19462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3" cy="845"/>
          </a:xfrm>
        </p:grpSpPr>
        <p:pic>
          <p:nvPicPr>
            <p:cNvPr id="1947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73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课文讲解</a:t>
              </a:r>
            </a:p>
          </p:txBody>
        </p:sp>
      </p:grpSp>
      <p:sp>
        <p:nvSpPr>
          <p:cNvPr id="19463" name="左大括号 14"/>
          <p:cNvSpPr/>
          <p:nvPr/>
        </p:nvSpPr>
        <p:spPr bwMode="auto">
          <a:xfrm>
            <a:off x="3349625" y="3709988"/>
            <a:ext cx="152400" cy="2162175"/>
          </a:xfrm>
          <a:prstGeom prst="leftBrace">
            <a:avLst>
              <a:gd name="adj1" fmla="val 100035"/>
              <a:gd name="adj2" fmla="val 50000"/>
            </a:avLst>
          </a:prstGeom>
          <a:noFill/>
          <a:ln w="50800">
            <a:solidFill>
              <a:srgbClr val="FF0000"/>
            </a:solidFill>
            <a:rou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b="1"/>
          </a:p>
        </p:txBody>
      </p:sp>
      <p:sp>
        <p:nvSpPr>
          <p:cNvPr id="19464" name="文本框 8209"/>
          <p:cNvSpPr txBox="1">
            <a:spLocks noChangeArrowheads="1"/>
          </p:cNvSpPr>
          <p:nvPr/>
        </p:nvSpPr>
        <p:spPr bwMode="auto">
          <a:xfrm>
            <a:off x="3543300" y="3638550"/>
            <a:ext cx="32623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/>
              <a:t>雄厚的</a:t>
            </a:r>
            <a:r>
              <a:rPr lang="zh-CN" altLang="en-US" sz="2800" b="1">
                <a:solidFill>
                  <a:srgbClr val="FF0000"/>
                </a:solidFill>
              </a:rPr>
              <a:t>资本</a:t>
            </a:r>
          </a:p>
        </p:txBody>
      </p:sp>
      <p:sp>
        <p:nvSpPr>
          <p:cNvPr id="19465" name="文本框 8210"/>
          <p:cNvSpPr txBox="1">
            <a:spLocks noChangeArrowheads="1"/>
          </p:cNvSpPr>
          <p:nvPr/>
        </p:nvSpPr>
        <p:spPr bwMode="auto">
          <a:xfrm>
            <a:off x="3514725" y="4198938"/>
            <a:ext cx="34559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/>
              <a:t>充足的</a:t>
            </a:r>
            <a:r>
              <a:rPr lang="zh-CN" altLang="en-US" sz="2800" b="1">
                <a:solidFill>
                  <a:srgbClr val="FF0000"/>
                </a:solidFill>
              </a:rPr>
              <a:t>劳动力</a:t>
            </a:r>
          </a:p>
        </p:txBody>
      </p:sp>
      <p:sp>
        <p:nvSpPr>
          <p:cNvPr id="19466" name="文本框 8211"/>
          <p:cNvSpPr txBox="1">
            <a:spLocks noChangeArrowheads="1"/>
          </p:cNvSpPr>
          <p:nvPr/>
        </p:nvSpPr>
        <p:spPr bwMode="auto">
          <a:xfrm>
            <a:off x="3543300" y="4784725"/>
            <a:ext cx="32623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/>
              <a:t>丰富的</a:t>
            </a:r>
            <a:r>
              <a:rPr lang="zh-CN" altLang="en-US" sz="2800" b="1">
                <a:solidFill>
                  <a:srgbClr val="FF0000"/>
                </a:solidFill>
              </a:rPr>
              <a:t>原料</a:t>
            </a:r>
          </a:p>
        </p:txBody>
      </p:sp>
      <p:sp>
        <p:nvSpPr>
          <p:cNvPr id="19467" name="文本框 8212"/>
          <p:cNvSpPr txBox="1">
            <a:spLocks noChangeArrowheads="1"/>
          </p:cNvSpPr>
          <p:nvPr/>
        </p:nvSpPr>
        <p:spPr bwMode="auto">
          <a:xfrm>
            <a:off x="3578225" y="5367338"/>
            <a:ext cx="32639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/>
              <a:t>广阔的</a:t>
            </a:r>
            <a:r>
              <a:rPr lang="zh-CN" altLang="en-US" sz="2800" b="1">
                <a:solidFill>
                  <a:srgbClr val="FF0000"/>
                </a:solidFill>
              </a:rPr>
              <a:t>市场</a:t>
            </a:r>
          </a:p>
        </p:txBody>
      </p:sp>
      <p:sp>
        <p:nvSpPr>
          <p:cNvPr id="19468" name="矩形 19"/>
          <p:cNvSpPr>
            <a:spLocks noChangeArrowheads="1"/>
          </p:cNvSpPr>
          <p:nvPr/>
        </p:nvSpPr>
        <p:spPr bwMode="auto">
          <a:xfrm flipH="1">
            <a:off x="6865938" y="3611563"/>
            <a:ext cx="26860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殖民掠夺</a:t>
            </a:r>
          </a:p>
        </p:txBody>
      </p:sp>
      <p:sp>
        <p:nvSpPr>
          <p:cNvPr id="19469" name="矩形 20"/>
          <p:cNvSpPr>
            <a:spLocks noChangeArrowheads="1"/>
          </p:cNvSpPr>
          <p:nvPr/>
        </p:nvSpPr>
        <p:spPr bwMode="auto">
          <a:xfrm flipH="1">
            <a:off x="6853238" y="4140200"/>
            <a:ext cx="24923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圈地运动</a:t>
            </a:r>
          </a:p>
        </p:txBody>
      </p:sp>
      <p:sp>
        <p:nvSpPr>
          <p:cNvPr id="19470" name="矩形 21"/>
          <p:cNvSpPr>
            <a:spLocks noChangeArrowheads="1"/>
          </p:cNvSpPr>
          <p:nvPr/>
        </p:nvSpPr>
        <p:spPr bwMode="auto">
          <a:xfrm>
            <a:off x="6872288" y="4719638"/>
            <a:ext cx="23272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本国＋殖民地</a:t>
            </a:r>
          </a:p>
        </p:txBody>
      </p:sp>
      <p:sp>
        <p:nvSpPr>
          <p:cNvPr id="19471" name="矩形 22"/>
          <p:cNvSpPr>
            <a:spLocks noChangeArrowheads="1"/>
          </p:cNvSpPr>
          <p:nvPr/>
        </p:nvSpPr>
        <p:spPr bwMode="auto">
          <a:xfrm>
            <a:off x="6862763" y="5311775"/>
            <a:ext cx="19700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海外殖民地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/>
      <p:bldP spid="19464" grpId="0"/>
      <p:bldP spid="19465" grpId="0"/>
      <p:bldP spid="19466" grpId="0"/>
      <p:bldP spid="19467" grpId="0"/>
      <p:bldP spid="19468" grpId="0"/>
      <p:bldP spid="19469" grpId="0"/>
      <p:bldP spid="19470" grpId="0"/>
      <p:bldP spid="194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6151"/>
          <p:cNvSpPr txBox="1">
            <a:spLocks noChangeArrowheads="1"/>
          </p:cNvSpPr>
          <p:nvPr/>
        </p:nvSpPr>
        <p:spPr bwMode="auto">
          <a:xfrm>
            <a:off x="336550" y="620713"/>
            <a:ext cx="63341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（二）工业革命的进程</a:t>
            </a:r>
          </a:p>
        </p:txBody>
      </p:sp>
      <p:sp>
        <p:nvSpPr>
          <p:cNvPr id="20482" name="AutoShape 5"/>
          <p:cNvSpPr>
            <a:spLocks noChangeArrowheads="1"/>
          </p:cNvSpPr>
          <p:nvPr/>
        </p:nvSpPr>
        <p:spPr bwMode="auto">
          <a:xfrm>
            <a:off x="623888" y="1343025"/>
            <a:ext cx="3983037" cy="647700"/>
          </a:xfrm>
          <a:prstGeom prst="wedgeRoundRectCallout">
            <a:avLst>
              <a:gd name="adj1" fmla="val 3773"/>
              <a:gd name="adj2" fmla="val -44361"/>
              <a:gd name="adj3" fmla="val 16667"/>
            </a:avLst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sz="36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6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开始时间</a:t>
            </a:r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>
            <a:off x="4800600" y="1341438"/>
            <a:ext cx="7391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世纪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60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年代</a:t>
            </a:r>
          </a:p>
        </p:txBody>
      </p:sp>
      <p:sp>
        <p:nvSpPr>
          <p:cNvPr id="20484" name="AutoShape 19"/>
          <p:cNvSpPr>
            <a:spLocks noChangeArrowheads="1"/>
          </p:cNvSpPr>
          <p:nvPr/>
        </p:nvSpPr>
        <p:spPr bwMode="auto">
          <a:xfrm>
            <a:off x="579438" y="2565400"/>
            <a:ext cx="4748212" cy="652463"/>
          </a:xfrm>
          <a:prstGeom prst="wedgeRoundRectCallout">
            <a:avLst>
              <a:gd name="adj1" fmla="val 940"/>
              <a:gd name="adj2" fmla="val 963"/>
              <a:gd name="adj3" fmla="val 16667"/>
            </a:avLst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sz="36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6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最早的国家</a:t>
            </a:r>
          </a:p>
        </p:txBody>
      </p:sp>
      <p:sp>
        <p:nvSpPr>
          <p:cNvPr id="20485" name="Text Box 25"/>
          <p:cNvSpPr txBox="1">
            <a:spLocks noChangeArrowheads="1"/>
          </p:cNvSpPr>
          <p:nvPr/>
        </p:nvSpPr>
        <p:spPr bwMode="auto">
          <a:xfrm>
            <a:off x="5854700" y="2565400"/>
            <a:ext cx="22113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英 国</a:t>
            </a:r>
          </a:p>
        </p:txBody>
      </p:sp>
      <p:sp>
        <p:nvSpPr>
          <p:cNvPr id="20486" name="AutoShape 27"/>
          <p:cNvSpPr>
            <a:spLocks noChangeArrowheads="1"/>
          </p:cNvSpPr>
          <p:nvPr/>
        </p:nvSpPr>
        <p:spPr bwMode="auto">
          <a:xfrm>
            <a:off x="527050" y="3790950"/>
            <a:ext cx="4846638" cy="647700"/>
          </a:xfrm>
          <a:prstGeom prst="wedgeRoundRectCallout">
            <a:avLst>
              <a:gd name="adj1" fmla="val -27421"/>
              <a:gd name="adj2" fmla="val -18139"/>
              <a:gd name="adj3" fmla="val 16667"/>
            </a:avLst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sz="36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6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最早的部门</a:t>
            </a:r>
          </a:p>
        </p:txBody>
      </p:sp>
      <p:sp>
        <p:nvSpPr>
          <p:cNvPr id="20487" name="Text Box 28"/>
          <p:cNvSpPr txBox="1">
            <a:spLocks noChangeArrowheads="1"/>
          </p:cNvSpPr>
          <p:nvPr/>
        </p:nvSpPr>
        <p:spPr bwMode="auto">
          <a:xfrm>
            <a:off x="5759450" y="3790950"/>
            <a:ext cx="27336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棉纺织业</a:t>
            </a:r>
          </a:p>
        </p:txBody>
      </p:sp>
      <p:sp>
        <p:nvSpPr>
          <p:cNvPr id="20488" name="AutoShape 29"/>
          <p:cNvSpPr>
            <a:spLocks noChangeArrowheads="1"/>
          </p:cNvSpPr>
          <p:nvPr/>
        </p:nvSpPr>
        <p:spPr bwMode="auto">
          <a:xfrm>
            <a:off x="534988" y="5086350"/>
            <a:ext cx="4267200" cy="647700"/>
          </a:xfrm>
          <a:prstGeom prst="wedgeRoundRectCallout">
            <a:avLst>
              <a:gd name="adj1" fmla="val -12727"/>
              <a:gd name="adj2" fmla="val -11519"/>
              <a:gd name="adj3" fmla="val 16667"/>
            </a:avLst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sz="36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36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开始标志</a:t>
            </a:r>
          </a:p>
        </p:txBody>
      </p:sp>
      <p:sp>
        <p:nvSpPr>
          <p:cNvPr id="20489" name="Text Box 30"/>
          <p:cNvSpPr txBox="1">
            <a:spLocks noChangeArrowheads="1"/>
          </p:cNvSpPr>
          <p:nvPr/>
        </p:nvSpPr>
        <p:spPr bwMode="auto">
          <a:xfrm>
            <a:off x="5568950" y="5068888"/>
            <a:ext cx="65278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哈格里夫斯发明珍妮机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84" grpId="0"/>
      <p:bldP spid="20485" grpId="0"/>
      <p:bldP spid="20486" grpId="0"/>
      <p:bldP spid="20487" grpId="0"/>
      <p:bldP spid="20488" grpId="0"/>
      <p:bldP spid="204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0242"/>
          <p:cNvSpPr txBox="1">
            <a:spLocks noChangeArrowheads="1"/>
          </p:cNvSpPr>
          <p:nvPr/>
        </p:nvSpPr>
        <p:spPr bwMode="auto">
          <a:xfrm>
            <a:off x="1420813" y="5084763"/>
            <a:ext cx="42973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欧洲的旧式纺车</a:t>
            </a:r>
          </a:p>
        </p:txBody>
      </p:sp>
      <p:pic>
        <p:nvPicPr>
          <p:cNvPr id="21506" name="图片 10243" descr="图片1"/>
          <p:cNvPicPr>
            <a:picLocks noChangeAspect="1"/>
          </p:cNvPicPr>
          <p:nvPr/>
        </p:nvPicPr>
        <p:blipFill>
          <a:blip r:embed="rId1"/>
          <a:srcRect l="6627" t="3851" b="7504"/>
          <a:stretch>
            <a:fillRect/>
          </a:stretch>
        </p:blipFill>
        <p:spPr bwMode="auto">
          <a:xfrm>
            <a:off x="1011238" y="1339850"/>
            <a:ext cx="4246562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 bwMode="auto">
          <a:xfrm>
            <a:off x="5970588" y="1412875"/>
            <a:ext cx="5119687" cy="4124325"/>
            <a:chOff x="0" y="0"/>
            <a:chExt cx="2767" cy="3841"/>
          </a:xfrm>
        </p:grpSpPr>
        <p:pic>
          <p:nvPicPr>
            <p:cNvPr id="21508" name="图片 10245" descr="图片2"/>
            <p:cNvPicPr>
              <a:picLocks noChangeAspect="1"/>
            </p:cNvPicPr>
            <p:nvPr/>
          </p:nvPicPr>
          <p:blipFill>
            <a:blip r:embed="rId2"/>
            <a:srcRect l="5815" t="3615" r="5783" b="9593"/>
            <a:stretch>
              <a:fillRect/>
            </a:stretch>
          </p:blipFill>
          <p:spPr bwMode="auto">
            <a:xfrm>
              <a:off x="0" y="0"/>
              <a:ext cx="2767" cy="3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09" name="文本框 10246"/>
            <p:cNvSpPr txBox="1">
              <a:spLocks noChangeArrowheads="1"/>
            </p:cNvSpPr>
            <p:nvPr/>
          </p:nvSpPr>
          <p:spPr bwMode="auto">
            <a:xfrm>
              <a:off x="182" y="3301"/>
              <a:ext cx="2585" cy="5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欧洲的旧式织布机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1265" descr="John Kay's Flying Shuttle飞梭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3888" y="1377950"/>
            <a:ext cx="6046787" cy="399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文本框 11266"/>
          <p:cNvSpPr txBox="1">
            <a:spLocks noChangeArrowheads="1"/>
          </p:cNvSpPr>
          <p:nvPr/>
        </p:nvSpPr>
        <p:spPr bwMode="auto">
          <a:xfrm>
            <a:off x="7246938" y="1466850"/>
            <a:ext cx="4608512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发明者：约翰</a:t>
            </a:r>
            <a:r>
              <a:rPr lang="zh-CN" altLang="en-US" sz="2800" b="1">
                <a:latin typeface="黑体" pitchFamily="49" charset="-122"/>
                <a:ea typeface="黑体" pitchFamily="49" charset="-122"/>
                <a:sym typeface="Wingdings 2" pitchFamily="18" charset="2"/>
              </a:rPr>
              <a:t>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凯伊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（机械师）</a:t>
            </a:r>
          </a:p>
        </p:txBody>
      </p:sp>
      <p:sp>
        <p:nvSpPr>
          <p:cNvPr id="22531" name="文本框 11267"/>
          <p:cNvSpPr txBox="1">
            <a:spLocks noChangeArrowheads="1"/>
          </p:cNvSpPr>
          <p:nvPr/>
        </p:nvSpPr>
        <p:spPr bwMode="auto">
          <a:xfrm>
            <a:off x="431800" y="658813"/>
            <a:ext cx="62198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Arial Narrow" pitchFamily="34" charset="0"/>
                <a:ea typeface="楷体_GB2312" pitchFamily="49" charset="-122"/>
              </a:rPr>
              <a:t>飞梭（</a:t>
            </a:r>
            <a:r>
              <a:rPr lang="en-US" altLang="zh-CN" sz="3200" b="1">
                <a:solidFill>
                  <a:srgbClr val="FF0000"/>
                </a:solidFill>
                <a:latin typeface="Arial Narrow" pitchFamily="34" charset="0"/>
                <a:ea typeface="楷体_GB2312" pitchFamily="49" charset="-122"/>
              </a:rPr>
              <a:t>1733</a:t>
            </a:r>
            <a:r>
              <a:rPr lang="zh-CN" altLang="en-US" sz="3200" b="1">
                <a:solidFill>
                  <a:srgbClr val="FF0000"/>
                </a:solidFill>
                <a:latin typeface="Arial Narrow" pitchFamily="34" charset="0"/>
                <a:ea typeface="楷体_GB2312" pitchFamily="49" charset="-122"/>
              </a:rPr>
              <a:t>年取得专利）</a:t>
            </a:r>
          </a:p>
        </p:txBody>
      </p:sp>
      <p:sp>
        <p:nvSpPr>
          <p:cNvPr id="22532" name="文本框 11268"/>
          <p:cNvSpPr txBox="1">
            <a:spLocks noChangeArrowheads="1"/>
          </p:cNvSpPr>
          <p:nvPr/>
        </p:nvSpPr>
        <p:spPr bwMode="auto">
          <a:xfrm>
            <a:off x="431800" y="5561013"/>
            <a:ext cx="10128250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Arial Narrow" pitchFamily="34" charset="0"/>
                <a:ea typeface="黑体" pitchFamily="49" charset="-122"/>
              </a:rPr>
              <a:t>“飞梭”的发明使英国出现了“棉纱荒”</a:t>
            </a:r>
          </a:p>
        </p:txBody>
      </p:sp>
      <p:pic>
        <p:nvPicPr>
          <p:cNvPr id="22533" name="Picture 2" descr="http://www.lsfyw.net/data/attachment/forum/201303/24/081333nhv2ft6yt2h42b7t.jpg"/>
          <p:cNvPicPr>
            <a:picLocks noChangeAspect="1"/>
          </p:cNvPicPr>
          <p:nvPr/>
        </p:nvPicPr>
        <p:blipFill>
          <a:blip r:embed="rId2"/>
          <a:srcRect l="19891" t="17249" r="23447" b="17207"/>
          <a:stretch>
            <a:fillRect/>
          </a:stretch>
        </p:blipFill>
        <p:spPr bwMode="auto">
          <a:xfrm>
            <a:off x="7534275" y="2565400"/>
            <a:ext cx="2784475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13313"/>
          <p:cNvSpPr>
            <a:spLocks noChangeArrowheads="1"/>
          </p:cNvSpPr>
          <p:nvPr/>
        </p:nvSpPr>
        <p:spPr bwMode="auto">
          <a:xfrm>
            <a:off x="719138" y="1020763"/>
            <a:ext cx="11136312" cy="2559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2400" b="1">
                <a:latin typeface="宋体" charset="-122"/>
              </a:rPr>
              <a:t>织布工哈格里夫斯，于</a:t>
            </a:r>
            <a:r>
              <a:rPr lang="en-US" altLang="zh-CN" sz="2400" b="1">
                <a:latin typeface="宋体" charset="-122"/>
              </a:rPr>
              <a:t>18</a:t>
            </a:r>
            <a:r>
              <a:rPr lang="zh-CN" altLang="en-US" sz="2400" b="1">
                <a:latin typeface="宋体" charset="-122"/>
              </a:rPr>
              <a:t>世纪</a:t>
            </a:r>
            <a:r>
              <a:rPr lang="en-US" altLang="zh-CN" sz="2400" b="1">
                <a:latin typeface="宋体" charset="-122"/>
              </a:rPr>
              <a:t>60</a:t>
            </a:r>
            <a:r>
              <a:rPr lang="zh-CN" altLang="en-US" sz="2400" b="1">
                <a:latin typeface="宋体" charset="-122"/>
              </a:rPr>
              <a:t>年代发明了称为“珍妮机”的手摇纺织机。珍妮机一次可以纺出多根纱线，极大地提高了生产效率。珍妮机的发明引发了生产领域的一系列发明，出现了更多更先进的纺织机器。珍妮机的发明代表工业革命的开端。</a:t>
            </a:r>
            <a:endParaRPr lang="zh-CN" altLang="en-US" sz="3200" b="1">
              <a:latin typeface="宋体" charset="-122"/>
            </a:endParaRPr>
          </a:p>
        </p:txBody>
      </p:sp>
      <p:pic>
        <p:nvPicPr>
          <p:cNvPr id="23554" name="图片 13314" descr="1115185027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57800" y="3703638"/>
            <a:ext cx="2376488" cy="256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文本框 13315"/>
          <p:cNvSpPr txBox="1">
            <a:spLocks noChangeArrowheads="1"/>
          </p:cNvSpPr>
          <p:nvPr/>
        </p:nvSpPr>
        <p:spPr bwMode="auto">
          <a:xfrm>
            <a:off x="2351088" y="5516563"/>
            <a:ext cx="270033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哈格里夫斯</a:t>
            </a:r>
          </a:p>
        </p:txBody>
      </p:sp>
      <p:grpSp>
        <p:nvGrpSpPr>
          <p:cNvPr id="23556" name="组合 6"/>
          <p:cNvGrpSpPr/>
          <p:nvPr/>
        </p:nvGrpSpPr>
        <p:grpSpPr bwMode="auto">
          <a:xfrm>
            <a:off x="8112125" y="3573463"/>
            <a:ext cx="3749675" cy="2649537"/>
            <a:chOff x="5868144" y="1988840"/>
            <a:chExt cx="2957512" cy="2865437"/>
          </a:xfrm>
        </p:grpSpPr>
        <p:pic>
          <p:nvPicPr>
            <p:cNvPr id="23557" name="图片 12290" descr="珍妮机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868144" y="1988840"/>
              <a:ext cx="2957512" cy="2865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8" name="矩形 12289"/>
            <p:cNvSpPr>
              <a:spLocks noChangeArrowheads="1"/>
            </p:cNvSpPr>
            <p:nvPr/>
          </p:nvSpPr>
          <p:spPr bwMode="auto">
            <a:xfrm>
              <a:off x="5940767" y="4292864"/>
              <a:ext cx="1510059" cy="561413"/>
            </a:xfrm>
            <a:prstGeom prst="rect">
              <a:avLst/>
            </a:prstGeom>
            <a:solidFill>
              <a:schemeClr val="accent1">
                <a:alpha val="78822"/>
              </a:schemeClr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珍妮机</a:t>
              </a:r>
            </a:p>
          </p:txBody>
        </p: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云形标注 14337"/>
          <p:cNvSpPr>
            <a:spLocks noChangeArrowheads="1"/>
          </p:cNvSpPr>
          <p:nvPr/>
        </p:nvSpPr>
        <p:spPr bwMode="auto">
          <a:xfrm>
            <a:off x="527050" y="762000"/>
            <a:ext cx="10944225" cy="2667000"/>
          </a:xfrm>
          <a:prstGeom prst="cloudCallout">
            <a:avLst>
              <a:gd name="adj1" fmla="val -28843"/>
              <a:gd name="adj2" fmla="val 8551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动脑筋：如果当时珍妮机发明出现在中国，情况会怎样？</a:t>
            </a:r>
          </a:p>
        </p:txBody>
      </p:sp>
      <p:pic>
        <p:nvPicPr>
          <p:cNvPr id="24578" name="图片 14338" descr="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963" y="4508500"/>
            <a:ext cx="2481262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商务合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2648</Words>
  <PresentationFormat>自定义</PresentationFormat>
  <Paragraphs>310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商务合作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动脑筋？</vt:lpstr>
      <vt:lpstr>畅所欲言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2015-07-09T08:14:00Z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