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61" r:id="rId3"/>
    <p:sldId id="329" r:id="rId4"/>
    <p:sldId id="297" r:id="rId5"/>
    <p:sldId id="271" r:id="rId6"/>
    <p:sldId id="273" r:id="rId7"/>
    <p:sldId id="331" r:id="rId8"/>
    <p:sldId id="318" r:id="rId9"/>
    <p:sldId id="312" r:id="rId10"/>
    <p:sldId id="309" r:id="rId11"/>
    <p:sldId id="280" r:id="rId12"/>
    <p:sldId id="281" r:id="rId13"/>
    <p:sldId id="282" r:id="rId14"/>
    <p:sldId id="283" r:id="rId15"/>
    <p:sldId id="284" r:id="rId16"/>
    <p:sldId id="305" r:id="rId17"/>
    <p:sldId id="287" r:id="rId18"/>
    <p:sldId id="288" r:id="rId19"/>
    <p:sldId id="291" r:id="rId20"/>
    <p:sldId id="292" r:id="rId21"/>
    <p:sldId id="293" r:id="rId22"/>
    <p:sldId id="322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FF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99F22AA-33F8-4314-848E-4F073D3E0507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210FF22-59ED-4A85-B638-D6466CFA82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9825" y="684213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10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mtClean="0">
                <a:cs typeface="+mn-cs"/>
              </a:rPr>
              <a:t>机器的发明和应用：</a:t>
            </a:r>
            <a:endParaRPr lang="zh-CN" altLang="en-US" smtClean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mtClean="0">
                <a:cs typeface="+mn-cs"/>
              </a:rPr>
              <a:t>      </a:t>
            </a:r>
            <a:r>
              <a:rPr lang="zh-CN" altLang="en-US" sz="1600" b="1" smtClean="0">
                <a:cs typeface="+mn-cs"/>
              </a:rPr>
              <a:t>英国工业革命首先从棉纺织业开始，然后带动其它工业部门，发生连锁反应，最后到制造和使用机器而完成。</a:t>
            </a:r>
            <a:endParaRPr lang="zh-CN" altLang="en-US" sz="1600" smtClean="0"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由于对商品</a:t>
            </a:r>
            <a:r>
              <a:rPr lang="zh-CN" altLang="en-US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需求的增加和市场的扩大</a:t>
            </a: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，传统的</a:t>
            </a:r>
            <a:r>
              <a:rPr lang="zh-CN" altLang="en-US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手工工场不能满足</a:t>
            </a: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这种新的情况，需要革新技术，从而促使</a:t>
            </a:r>
            <a:r>
              <a:rPr lang="zh-CN" altLang="en-US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大机器生产取代手工工场</a:t>
            </a:r>
            <a:r>
              <a:rPr lang="zh-CN" altLang="en-US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mtClean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mtClean="0"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4C95-82F1-4031-8F1E-3BDEC27630E2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4A514-042F-4498-88CE-74F8615E8E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56C8C-8BEE-4E64-84C3-F0029249C8A9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016A6-E4C1-4C7C-91CB-C2D325597C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B6C19-5A76-4A08-A5ED-85A804375873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4BAE-E5DE-4318-A90F-EC168D8C44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77E9D-9465-4FCF-87E8-618934BABCB5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29264-9B0C-4059-BB26-4683BE936F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864DA-526C-4C4B-8E36-DA97D75C47B8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129AA-C169-48E6-A17C-6C24DB4F2A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5175A-4384-4713-8558-62BE1CC30247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2CC33-80B8-4D16-A80E-E2A4FB4F09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72BCF-94E5-48F4-8B0F-C9F6561C5D6F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0614E-5197-44F9-8B22-BF1AFABFF1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4898A-16D0-4252-B602-DDF5BCC9F1AB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EE1EB-0FA2-409A-B518-E5BFC0BB43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7261C-D246-462D-B3F8-B4B3C0CEE02A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E99-9992-4C68-BD16-E155B81E01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F3300-0B9C-4A35-A861-FAE7B769C60B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2F96F-E179-4AFE-9A2C-2B2570BC36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7B013-7C4B-46ED-BB8D-993847B659C9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11610-D7EC-4A76-9DA4-63BB12FBC2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4A284E-83C2-42C9-864F-AEA0CBE367B7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E806AF-2A77-43D6-8857-867553E610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E:/&#21556;&#26641;&#21326;/&#21382;&#21490;/&#21021;&#19977;/&#20061;&#19978;/&#33976;&#27773;&#26102;&#20195;&#30340;&#21040;&#26469;/http:/wangxiao.kc100.com:801/RESOURCE/CZ/CZLS/MM/PICTURE/SJJDS/5E20027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E:/&#21556;&#26641;&#21326;/&#21382;&#21490;/&#21021;&#19977;/&#20061;&#19978;/&#33976;&#27773;&#26102;&#20195;&#30340;&#21040;&#26469;/http:/wangxiao.kc100.com:801/RESOURCE/CZ/CZLS/MM/PICTURE/SJJDS/5E20028.jpg" TargetMode="Externa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E:/&#21556;&#26641;&#21326;/&#21382;&#21490;/&#21021;&#19977;/&#20061;&#19978;/&#33976;&#27773;&#26102;&#20195;&#30340;&#21040;&#26469;/http:/www.dfdaily.com/node2/node1608/node1617/images/00139774.jpg" TargetMode="External"/><Relationship Id="rId3" Type="http://schemas.openxmlformats.org/officeDocument/2006/relationships/image" Target="E:/&#21556;&#26641;&#21326;/&#21382;&#21490;/&#21021;&#19977;/&#20061;&#19978;/&#33976;&#27773;&#26102;&#20195;&#30340;&#21040;&#26469;/http:/t0.gstatic.com/images?q=tbn:ySIQLHLYUer7PM::hndycz.com/blog/UploadFiles/2009-1/302035706840.jpg&amp;t=1&amp;h=226&amp;w=223&amp;usg=__vXxQVZsMzAUitNmsd1la-lun-6I=" TargetMode="External"/><Relationship Id="rId7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E:/&#21556;&#26641;&#21326;/&#21382;&#21490;/&#21021;&#19977;/&#20061;&#19978;/&#33976;&#27773;&#26102;&#20195;&#30340;&#21040;&#26469;/http:/www.homemy.com/wskj/UploadFiles_7152/200712/20071205102903217.jpg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0" name="WordArt 8"/>
          <p:cNvSpPr>
            <a:spLocks noChangeArrowheads="1" noChangeShapeType="1" noTextEdit="1"/>
          </p:cNvSpPr>
          <p:nvPr/>
        </p:nvSpPr>
        <p:spPr bwMode="auto">
          <a:xfrm>
            <a:off x="631826" y="3233737"/>
            <a:ext cx="8067675" cy="1079501"/>
          </a:xfrm>
          <a:prstGeom prst="rect">
            <a:avLst/>
          </a:prstGeom>
          <a:extLst>
            <a:ext uri="{AF507438-7753-43E0-B8FC-AC1667EBCBE1}"/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kern="10" dirty="0">
                <a:ln w="2857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隶书"/>
                <a:ea typeface="隶书"/>
              </a:rPr>
              <a:t>第</a:t>
            </a:r>
            <a:r>
              <a:rPr lang="en-US" altLang="zh-CN" sz="4800" b="1" kern="10" dirty="0">
                <a:ln w="2857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隶书"/>
                <a:ea typeface="隶书"/>
              </a:rPr>
              <a:t>20</a:t>
            </a:r>
            <a:r>
              <a:rPr lang="zh-CN" altLang="en-US" sz="4800" b="1" kern="10" dirty="0">
                <a:ln w="2857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隶书"/>
                <a:ea typeface="隶书"/>
              </a:rPr>
              <a:t>课 第一次</a:t>
            </a:r>
            <a:r>
              <a:rPr lang="zh-CN" altLang="en-US" sz="4800" b="1" kern="10" dirty="0">
                <a:ln w="2857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隶书"/>
                <a:ea typeface="隶书"/>
              </a:rPr>
              <a:t>工业革命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2463" y="1484313"/>
            <a:ext cx="7735887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（</a:t>
            </a:r>
            <a:r>
              <a:rPr lang="en-US" altLang="zh-CN" sz="4000" b="1" kern="1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1</a:t>
            </a:r>
            <a:r>
              <a:rPr lang="zh-CN" altLang="en-US" sz="4000" b="1" kern="1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）工业革命极大地提高了社会生产力水平，人类进入“蒸汽时代”。</a:t>
            </a:r>
            <a:r>
              <a:rPr lang="en-US" altLang="zh-CN" sz="4000" b="1" kern="1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19</a:t>
            </a:r>
            <a:r>
              <a:rPr lang="zh-CN" altLang="en-US" sz="4000" b="1" kern="1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世纪中期，英国已成为世界上的第一个工业国家。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（</a:t>
            </a:r>
            <a:r>
              <a:rPr lang="en-US" altLang="zh-CN" sz="4000" b="1" kern="1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2</a:t>
            </a:r>
            <a:r>
              <a:rPr lang="zh-CN" altLang="en-US" sz="4000" b="1" kern="1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）从</a:t>
            </a:r>
            <a:r>
              <a:rPr lang="en-US" altLang="zh-CN" sz="4000" b="1" kern="1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18</a:t>
            </a:r>
            <a:r>
              <a:rPr lang="zh-CN" altLang="en-US" sz="4000" b="1" kern="1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世纪后期起，其他西方国家纷纷学习英国的先进技术与生产经验。法国、美国、德国等西方国家先后进行工业革命。</a:t>
            </a:r>
          </a:p>
        </p:txBody>
      </p:sp>
      <p:sp>
        <p:nvSpPr>
          <p:cNvPr id="74767" name="Text Box 15"/>
          <p:cNvSpPr txBox="1">
            <a:spLocks noChangeArrowheads="1"/>
          </p:cNvSpPr>
          <p:nvPr/>
        </p:nvSpPr>
        <p:spPr bwMode="auto">
          <a:xfrm>
            <a:off x="0" y="765175"/>
            <a:ext cx="9144000" cy="69215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28575">
            <a:solidFill>
              <a:srgbClr val="FF00FF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工业革命的影响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ChangeArrowheads="1"/>
          </p:cNvSpPr>
          <p:nvPr/>
        </p:nvSpPr>
        <p:spPr bwMode="auto">
          <a:xfrm>
            <a:off x="4300538" y="3057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46082" name="Picture 3" descr="E:/吴树华/历史/初三/九上/蒸汽时代的到来/http:/wangxiao.kc100.com:801/RESOURCE/CZ/CZLS/MM/PICTURE/SJJDS/5E20027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66700" y="836613"/>
            <a:ext cx="38735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4"/>
          <p:cNvSpPr>
            <a:spLocks noChangeArrowheads="1"/>
          </p:cNvSpPr>
          <p:nvPr/>
        </p:nvSpPr>
        <p:spPr bwMode="auto">
          <a:xfrm>
            <a:off x="4281488" y="3057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46084" name="Picture 5" descr="E:/吴树华/历史/初三/九上/蒸汽时代的到来/http:/wangxiao.kc100.com:801/RESOURCE/CZ/CZLS/MM/PICTURE/SJJDS/5E20028.jp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645025" y="836613"/>
            <a:ext cx="4103688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468313" y="5300663"/>
            <a:ext cx="35290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英国棉花加工量表</a:t>
            </a:r>
          </a:p>
        </p:txBody>
      </p:sp>
      <p:sp>
        <p:nvSpPr>
          <p:cNvPr id="148487" name="Text Box 7"/>
          <p:cNvSpPr txBox="1">
            <a:spLocks noChangeArrowheads="1"/>
          </p:cNvSpPr>
          <p:nvPr/>
        </p:nvSpPr>
        <p:spPr bwMode="auto">
          <a:xfrm>
            <a:off x="5219700" y="5300663"/>
            <a:ext cx="3200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英国生铁产量表</a:t>
            </a:r>
          </a:p>
        </p:txBody>
      </p:sp>
      <p:sp>
        <p:nvSpPr>
          <p:cNvPr id="148488" name="Text Box 8"/>
          <p:cNvSpPr txBox="1">
            <a:spLocks noChangeArrowheads="1"/>
          </p:cNvSpPr>
          <p:nvPr/>
        </p:nvSpPr>
        <p:spPr bwMode="auto">
          <a:xfrm>
            <a:off x="396875" y="1196975"/>
            <a:ext cx="8135938" cy="3816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资产阶级在它的不到一百年的阶级统治中所创造的生产力，比过去一切世代创造的全部生产力还要多</a:t>
            </a:r>
            <a:r>
              <a:rPr lang="en-US" altLang="zh-CN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……                 </a:t>
            </a:r>
          </a:p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马克思、恩格斯</a:t>
            </a:r>
            <a:r>
              <a:rPr lang="en-US" altLang="zh-CN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共产党宣言</a:t>
            </a:r>
            <a:r>
              <a:rPr lang="en-US" altLang="zh-CN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</p:txBody>
      </p:sp>
      <p:sp>
        <p:nvSpPr>
          <p:cNvPr id="148490" name="Text Box 10"/>
          <p:cNvSpPr txBox="1">
            <a:spLocks noChangeArrowheads="1"/>
          </p:cNvSpPr>
          <p:nvPr/>
        </p:nvSpPr>
        <p:spPr bwMode="auto">
          <a:xfrm>
            <a:off x="827088" y="5805488"/>
            <a:ext cx="7848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创造了巨大的生产力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8" grpId="0" animBg="1" autoUpdateAnimBg="0"/>
      <p:bldP spid="14849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5" name="Group 2"/>
          <p:cNvGrpSpPr>
            <a:grpSpLocks/>
          </p:cNvGrpSpPr>
          <p:nvPr/>
        </p:nvGrpSpPr>
        <p:grpSpPr bwMode="auto">
          <a:xfrm>
            <a:off x="539750" y="457200"/>
            <a:ext cx="7467600" cy="6400800"/>
            <a:chOff x="0" y="0"/>
            <a:chExt cx="6000" cy="3003"/>
          </a:xfrm>
        </p:grpSpPr>
        <p:pic>
          <p:nvPicPr>
            <p:cNvPr id="47114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82" y="0"/>
              <a:ext cx="5218" cy="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15" name="Rectangle 4"/>
            <p:cNvSpPr>
              <a:spLocks noChangeArrowheads="1"/>
            </p:cNvSpPr>
            <p:nvPr/>
          </p:nvSpPr>
          <p:spPr bwMode="auto">
            <a:xfrm>
              <a:off x="0" y="27"/>
              <a:ext cx="489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3400" b="1">
                  <a:solidFill>
                    <a:schemeClr val="tx2"/>
                  </a:solidFill>
                  <a:latin typeface="黑体" pitchFamily="49" charset="-122"/>
                </a:rPr>
                <a:t>1855</a:t>
              </a:r>
              <a:r>
                <a:rPr lang="zh-CN" altLang="en-US" sz="3400" b="1">
                  <a:solidFill>
                    <a:schemeClr val="tx2"/>
                  </a:solidFill>
                  <a:latin typeface="黑体" pitchFamily="49" charset="-122"/>
                </a:rPr>
                <a:t>年</a:t>
              </a:r>
              <a:r>
                <a:rPr lang="en-US" altLang="zh-CN" sz="3400" b="1">
                  <a:solidFill>
                    <a:schemeClr val="tx2"/>
                  </a:solidFill>
                  <a:latin typeface="黑体" pitchFamily="49" charset="-122"/>
                </a:rPr>
                <a:t>,</a:t>
              </a:r>
              <a:r>
                <a:rPr lang="zh-CN" altLang="en-US" sz="3400" b="1">
                  <a:solidFill>
                    <a:schemeClr val="tx2"/>
                  </a:solidFill>
                  <a:latin typeface="黑体" pitchFamily="49" charset="-122"/>
                </a:rPr>
                <a:t>谢菲尔德</a:t>
              </a:r>
            </a:p>
          </p:txBody>
        </p:sp>
      </p:grpSp>
      <p:pic>
        <p:nvPicPr>
          <p:cNvPr id="149510" name="Picture 6" descr="ET]3~D]52P3VOC1D`5EE5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1250" y="788988"/>
            <a:ext cx="6629400" cy="602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1" name="Picture 7" descr="0X_L$$RZ0%WS~B_E~4IV$D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404813"/>
            <a:ext cx="74676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5" name="Text Box 11"/>
          <p:cNvSpPr txBox="1">
            <a:spLocks noChangeArrowheads="1"/>
          </p:cNvSpPr>
          <p:nvPr/>
        </p:nvSpPr>
        <p:spPr bwMode="auto">
          <a:xfrm>
            <a:off x="250825" y="5876925"/>
            <a:ext cx="8642350" cy="762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社会面貌发生了翻天覆地的变化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15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a0ca99d6002e441607088ba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6925"/>
            <a:ext cx="4060825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4097338" y="877888"/>
            <a:ext cx="4905375" cy="397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1840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年英国侵略中国</a:t>
            </a:r>
            <a:endParaRPr lang="en-US" altLang="zh-CN" sz="36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鸦片战争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。中国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开始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由封建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国家逐步变成半殖民地半封建的国家，中华民族开始了一百多年屈辱、苦难、探索、斗争的历程。 </a:t>
            </a:r>
          </a:p>
        </p:txBody>
      </p:sp>
      <p:sp>
        <p:nvSpPr>
          <p:cNvPr id="151557" name="Text Box 5"/>
          <p:cNvSpPr txBox="1">
            <a:spLocks noChangeArrowheads="1"/>
          </p:cNvSpPr>
          <p:nvPr/>
        </p:nvSpPr>
        <p:spPr bwMode="auto">
          <a:xfrm>
            <a:off x="250825" y="5013325"/>
            <a:ext cx="859948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工业革命完成后，英国为打开中国市场，对中国发动鸦片战争。东方开始落后于西方。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7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3" descr="dt1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/>
          <a:stretch>
            <a:fillRect/>
          </a:stretch>
        </p:blipFill>
        <p:spPr bwMode="auto">
          <a:xfrm>
            <a:off x="138113" y="765175"/>
            <a:ext cx="889793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79" name="Freeform 4"/>
          <p:cNvSpPr/>
          <p:nvPr/>
        </p:nvSpPr>
        <p:spPr bwMode="auto">
          <a:xfrm>
            <a:off x="2578100" y="1752600"/>
            <a:ext cx="4127500" cy="4724400"/>
          </a:xfrm>
          <a:custGeom>
            <a:avLst/>
            <a:gdLst>
              <a:gd name="T0" fmla="*/ 2147483647 w 2544"/>
              <a:gd name="T1" fmla="*/ 0 h 2840"/>
              <a:gd name="T2" fmla="*/ 2147483647 w 2544"/>
              <a:gd name="T3" fmla="*/ 2147483647 h 2840"/>
              <a:gd name="T4" fmla="*/ 2147483647 w 2544"/>
              <a:gd name="T5" fmla="*/ 2147483647 h 2840"/>
              <a:gd name="T6" fmla="*/ 2147483647 w 2544"/>
              <a:gd name="T7" fmla="*/ 2147483647 h 2840"/>
              <a:gd name="T8" fmla="*/ 2147483647 w 2544"/>
              <a:gd name="T9" fmla="*/ 2147483647 h 28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44"/>
              <a:gd name="T16" fmla="*/ 0 h 2840"/>
              <a:gd name="T17" fmla="*/ 2544 w 2544"/>
              <a:gd name="T18" fmla="*/ 2840 h 28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44" h="2840">
                <a:moveTo>
                  <a:pt x="728" y="0"/>
                </a:moveTo>
                <a:cubicBezTo>
                  <a:pt x="364" y="212"/>
                  <a:pt x="0" y="424"/>
                  <a:pt x="8" y="864"/>
                </a:cubicBezTo>
                <a:cubicBezTo>
                  <a:pt x="16" y="1304"/>
                  <a:pt x="400" y="2440"/>
                  <a:pt x="776" y="2640"/>
                </a:cubicBezTo>
                <a:cubicBezTo>
                  <a:pt x="1152" y="2840"/>
                  <a:pt x="1984" y="2344"/>
                  <a:pt x="2264" y="2064"/>
                </a:cubicBezTo>
                <a:cubicBezTo>
                  <a:pt x="2544" y="1784"/>
                  <a:pt x="2424" y="1144"/>
                  <a:pt x="2456" y="960"/>
                </a:cubicBezTo>
              </a:path>
            </a:pathLst>
          </a:custGeom>
          <a:noFill/>
          <a:ln w="101600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80" name="Freeform 5"/>
          <p:cNvSpPr/>
          <p:nvPr/>
        </p:nvSpPr>
        <p:spPr bwMode="auto">
          <a:xfrm>
            <a:off x="6477000" y="2743200"/>
            <a:ext cx="1308100" cy="1905000"/>
          </a:xfrm>
          <a:custGeom>
            <a:avLst/>
            <a:gdLst>
              <a:gd name="T0" fmla="*/ 0 w 872"/>
              <a:gd name="T1" fmla="*/ 2147483647 h 1200"/>
              <a:gd name="T2" fmla="*/ 2147483647 w 872"/>
              <a:gd name="T3" fmla="*/ 2147483647 h 1200"/>
              <a:gd name="T4" fmla="*/ 2147483647 w 872"/>
              <a:gd name="T5" fmla="*/ 2147483647 h 1200"/>
              <a:gd name="T6" fmla="*/ 2147483647 w 872"/>
              <a:gd name="T7" fmla="*/ 0 h 1200"/>
              <a:gd name="T8" fmla="*/ 0 60000 65536"/>
              <a:gd name="T9" fmla="*/ 0 60000 65536"/>
              <a:gd name="T10" fmla="*/ 0 60000 65536"/>
              <a:gd name="T11" fmla="*/ 0 60000 65536"/>
              <a:gd name="T12" fmla="*/ 0 w 872"/>
              <a:gd name="T13" fmla="*/ 0 h 1200"/>
              <a:gd name="T14" fmla="*/ 872 w 872"/>
              <a:gd name="T15" fmla="*/ 1200 h 1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72" h="1200">
                <a:moveTo>
                  <a:pt x="0" y="1200"/>
                </a:moveTo>
                <a:cubicBezTo>
                  <a:pt x="240" y="1048"/>
                  <a:pt x="480" y="896"/>
                  <a:pt x="624" y="720"/>
                </a:cubicBezTo>
                <a:cubicBezTo>
                  <a:pt x="768" y="544"/>
                  <a:pt x="856" y="264"/>
                  <a:pt x="864" y="144"/>
                </a:cubicBezTo>
                <a:cubicBezTo>
                  <a:pt x="872" y="24"/>
                  <a:pt x="704" y="24"/>
                  <a:pt x="672" y="0"/>
                </a:cubicBezTo>
              </a:path>
            </a:pathLst>
          </a:custGeom>
          <a:noFill/>
          <a:ln w="63500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81" name="Freeform 6"/>
          <p:cNvSpPr/>
          <p:nvPr/>
        </p:nvSpPr>
        <p:spPr bwMode="auto">
          <a:xfrm>
            <a:off x="5334000" y="2590800"/>
            <a:ext cx="787400" cy="3276600"/>
          </a:xfrm>
          <a:custGeom>
            <a:avLst/>
            <a:gdLst>
              <a:gd name="T0" fmla="*/ 0 w 448"/>
              <a:gd name="T1" fmla="*/ 2147483647 h 1824"/>
              <a:gd name="T2" fmla="*/ 2147483647 w 448"/>
              <a:gd name="T3" fmla="*/ 2147483647 h 1824"/>
              <a:gd name="T4" fmla="*/ 2147483647 w 448"/>
              <a:gd name="T5" fmla="*/ 2147483647 h 1824"/>
              <a:gd name="T6" fmla="*/ 2147483647 w 448"/>
              <a:gd name="T7" fmla="*/ 0 h 1824"/>
              <a:gd name="T8" fmla="*/ 0 60000 65536"/>
              <a:gd name="T9" fmla="*/ 0 60000 65536"/>
              <a:gd name="T10" fmla="*/ 0 60000 65536"/>
              <a:gd name="T11" fmla="*/ 0 60000 65536"/>
              <a:gd name="T12" fmla="*/ 0 w 448"/>
              <a:gd name="T13" fmla="*/ 0 h 1824"/>
              <a:gd name="T14" fmla="*/ 448 w 448"/>
              <a:gd name="T15" fmla="*/ 1824 h 18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8" h="1824">
                <a:moveTo>
                  <a:pt x="0" y="1824"/>
                </a:moveTo>
                <a:cubicBezTo>
                  <a:pt x="160" y="1588"/>
                  <a:pt x="320" y="1352"/>
                  <a:pt x="384" y="1104"/>
                </a:cubicBezTo>
                <a:cubicBezTo>
                  <a:pt x="448" y="856"/>
                  <a:pt x="400" y="520"/>
                  <a:pt x="384" y="336"/>
                </a:cubicBezTo>
                <a:cubicBezTo>
                  <a:pt x="368" y="152"/>
                  <a:pt x="304" y="56"/>
                  <a:pt x="288" y="0"/>
                </a:cubicBezTo>
              </a:path>
            </a:pathLst>
          </a:custGeom>
          <a:noFill/>
          <a:ln w="63500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82" name="Freeform 7"/>
          <p:cNvSpPr/>
          <p:nvPr/>
        </p:nvSpPr>
        <p:spPr bwMode="auto">
          <a:xfrm>
            <a:off x="5181600" y="4940300"/>
            <a:ext cx="3505200" cy="1079500"/>
          </a:xfrm>
          <a:custGeom>
            <a:avLst/>
            <a:gdLst>
              <a:gd name="T0" fmla="*/ 0 w 2208"/>
              <a:gd name="T1" fmla="*/ 2147483647 h 536"/>
              <a:gd name="T2" fmla="*/ 2147483647 w 2208"/>
              <a:gd name="T3" fmla="*/ 2147483647 h 536"/>
              <a:gd name="T4" fmla="*/ 2147483647 w 2208"/>
              <a:gd name="T5" fmla="*/ 2147483647 h 536"/>
              <a:gd name="T6" fmla="*/ 2147483647 w 2208"/>
              <a:gd name="T7" fmla="*/ 2147483647 h 536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536"/>
              <a:gd name="T14" fmla="*/ 2208 w 2208"/>
              <a:gd name="T15" fmla="*/ 536 h 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536">
                <a:moveTo>
                  <a:pt x="0" y="488"/>
                </a:moveTo>
                <a:cubicBezTo>
                  <a:pt x="488" y="300"/>
                  <a:pt x="976" y="112"/>
                  <a:pt x="1296" y="56"/>
                </a:cubicBezTo>
                <a:cubicBezTo>
                  <a:pt x="1616" y="0"/>
                  <a:pt x="1768" y="72"/>
                  <a:pt x="1920" y="152"/>
                </a:cubicBezTo>
                <a:cubicBezTo>
                  <a:pt x="2072" y="232"/>
                  <a:pt x="2160" y="472"/>
                  <a:pt x="2208" y="536"/>
                </a:cubicBezTo>
              </a:path>
            </a:pathLst>
          </a:custGeom>
          <a:noFill/>
          <a:ln w="63500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83" name="Freeform 8"/>
          <p:cNvSpPr/>
          <p:nvPr/>
        </p:nvSpPr>
        <p:spPr bwMode="auto">
          <a:xfrm rot="21180751" flipV="1">
            <a:off x="2598738" y="2630488"/>
            <a:ext cx="1828800" cy="246062"/>
          </a:xfrm>
          <a:custGeom>
            <a:avLst/>
            <a:gdLst>
              <a:gd name="T0" fmla="*/ 0 w 1008"/>
              <a:gd name="T1" fmla="*/ 0 h 496"/>
              <a:gd name="T2" fmla="*/ 2147483647 w 1008"/>
              <a:gd name="T3" fmla="*/ 2147483647 h 496"/>
              <a:gd name="T4" fmla="*/ 2147483647 w 1008"/>
              <a:gd name="T5" fmla="*/ 2147483647 h 496"/>
              <a:gd name="T6" fmla="*/ 2147483647 w 1008"/>
              <a:gd name="T7" fmla="*/ 2147483647 h 496"/>
              <a:gd name="T8" fmla="*/ 0 60000 65536"/>
              <a:gd name="T9" fmla="*/ 0 60000 65536"/>
              <a:gd name="T10" fmla="*/ 0 60000 65536"/>
              <a:gd name="T11" fmla="*/ 0 60000 65536"/>
              <a:gd name="T12" fmla="*/ 0 w 1008"/>
              <a:gd name="T13" fmla="*/ 0 h 496"/>
              <a:gd name="T14" fmla="*/ 1008 w 1008"/>
              <a:gd name="T15" fmla="*/ 496 h 4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08" h="496">
                <a:moveTo>
                  <a:pt x="0" y="0"/>
                </a:moveTo>
                <a:cubicBezTo>
                  <a:pt x="8" y="128"/>
                  <a:pt x="16" y="256"/>
                  <a:pt x="144" y="336"/>
                </a:cubicBezTo>
                <a:cubicBezTo>
                  <a:pt x="272" y="416"/>
                  <a:pt x="624" y="496"/>
                  <a:pt x="768" y="480"/>
                </a:cubicBezTo>
                <a:cubicBezTo>
                  <a:pt x="912" y="464"/>
                  <a:pt x="968" y="280"/>
                  <a:pt x="1008" y="240"/>
                </a:cubicBezTo>
              </a:path>
            </a:pathLst>
          </a:custGeom>
          <a:noFill/>
          <a:ln w="63500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84" name="Freeform 9"/>
          <p:cNvSpPr/>
          <p:nvPr/>
        </p:nvSpPr>
        <p:spPr bwMode="auto">
          <a:xfrm>
            <a:off x="1981200" y="3124200"/>
            <a:ext cx="609600" cy="2438400"/>
          </a:xfrm>
          <a:custGeom>
            <a:avLst/>
            <a:gdLst>
              <a:gd name="T0" fmla="*/ 2147483647 w 336"/>
              <a:gd name="T1" fmla="*/ 0 h 1536"/>
              <a:gd name="T2" fmla="*/ 2147483647 w 336"/>
              <a:gd name="T3" fmla="*/ 2147483647 h 1536"/>
              <a:gd name="T4" fmla="*/ 2147483647 w 336"/>
              <a:gd name="T5" fmla="*/ 2147483647 h 1536"/>
              <a:gd name="T6" fmla="*/ 0 w 336"/>
              <a:gd name="T7" fmla="*/ 2147483647 h 1536"/>
              <a:gd name="T8" fmla="*/ 0 60000 65536"/>
              <a:gd name="T9" fmla="*/ 0 60000 65536"/>
              <a:gd name="T10" fmla="*/ 0 60000 65536"/>
              <a:gd name="T11" fmla="*/ 0 60000 65536"/>
              <a:gd name="T12" fmla="*/ 0 w 336"/>
              <a:gd name="T13" fmla="*/ 0 h 1536"/>
              <a:gd name="T14" fmla="*/ 336 w 336"/>
              <a:gd name="T15" fmla="*/ 1536 h 1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" h="1536">
                <a:moveTo>
                  <a:pt x="336" y="0"/>
                </a:moveTo>
                <a:cubicBezTo>
                  <a:pt x="328" y="224"/>
                  <a:pt x="320" y="448"/>
                  <a:pt x="288" y="672"/>
                </a:cubicBezTo>
                <a:cubicBezTo>
                  <a:pt x="256" y="896"/>
                  <a:pt x="192" y="1200"/>
                  <a:pt x="144" y="1344"/>
                </a:cubicBezTo>
                <a:cubicBezTo>
                  <a:pt x="96" y="1488"/>
                  <a:pt x="48" y="1512"/>
                  <a:pt x="0" y="1536"/>
                </a:cubicBezTo>
              </a:path>
            </a:pathLst>
          </a:custGeom>
          <a:noFill/>
          <a:ln w="63500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85" name="Freeform 10"/>
          <p:cNvSpPr/>
          <p:nvPr/>
        </p:nvSpPr>
        <p:spPr bwMode="auto">
          <a:xfrm>
            <a:off x="1447800" y="2514600"/>
            <a:ext cx="1371600" cy="1663700"/>
          </a:xfrm>
          <a:custGeom>
            <a:avLst/>
            <a:gdLst>
              <a:gd name="T0" fmla="*/ 2147483647 w 768"/>
              <a:gd name="T1" fmla="*/ 0 h 1048"/>
              <a:gd name="T2" fmla="*/ 2147483647 w 768"/>
              <a:gd name="T3" fmla="*/ 2147483647 h 1048"/>
              <a:gd name="T4" fmla="*/ 2147483647 w 768"/>
              <a:gd name="T5" fmla="*/ 2147483647 h 1048"/>
              <a:gd name="T6" fmla="*/ 0 w 768"/>
              <a:gd name="T7" fmla="*/ 2147483647 h 1048"/>
              <a:gd name="T8" fmla="*/ 0 60000 65536"/>
              <a:gd name="T9" fmla="*/ 0 60000 65536"/>
              <a:gd name="T10" fmla="*/ 0 60000 65536"/>
              <a:gd name="T11" fmla="*/ 0 60000 65536"/>
              <a:gd name="T12" fmla="*/ 0 w 768"/>
              <a:gd name="T13" fmla="*/ 0 h 1048"/>
              <a:gd name="T14" fmla="*/ 768 w 768"/>
              <a:gd name="T15" fmla="*/ 1048 h 10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8" h="1048">
                <a:moveTo>
                  <a:pt x="768" y="0"/>
                </a:moveTo>
                <a:cubicBezTo>
                  <a:pt x="680" y="300"/>
                  <a:pt x="592" y="600"/>
                  <a:pt x="480" y="768"/>
                </a:cubicBezTo>
                <a:cubicBezTo>
                  <a:pt x="368" y="936"/>
                  <a:pt x="176" y="968"/>
                  <a:pt x="96" y="1008"/>
                </a:cubicBezTo>
                <a:cubicBezTo>
                  <a:pt x="16" y="1048"/>
                  <a:pt x="8" y="1028"/>
                  <a:pt x="0" y="1008"/>
                </a:cubicBezTo>
              </a:path>
            </a:pathLst>
          </a:custGeom>
          <a:noFill/>
          <a:ln w="63500">
            <a:solidFill>
              <a:srgbClr val="FF000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86" name="Freeform 11"/>
          <p:cNvSpPr/>
          <p:nvPr/>
        </p:nvSpPr>
        <p:spPr bwMode="auto">
          <a:xfrm>
            <a:off x="3730625" y="1979613"/>
            <a:ext cx="417513" cy="496887"/>
          </a:xfrm>
          <a:custGeom>
            <a:avLst/>
            <a:gdLst>
              <a:gd name="T0" fmla="*/ 2147483647 w 264"/>
              <a:gd name="T1" fmla="*/ 0 h 312"/>
              <a:gd name="T2" fmla="*/ 2147483647 w 264"/>
              <a:gd name="T3" fmla="*/ 2147483647 h 312"/>
              <a:gd name="T4" fmla="*/ 2147483647 w 264"/>
              <a:gd name="T5" fmla="*/ 2147483647 h 312"/>
              <a:gd name="T6" fmla="*/ 0 w 264"/>
              <a:gd name="T7" fmla="*/ 2147483647 h 312"/>
              <a:gd name="T8" fmla="*/ 0 60000 65536"/>
              <a:gd name="T9" fmla="*/ 0 60000 65536"/>
              <a:gd name="T10" fmla="*/ 0 60000 65536"/>
              <a:gd name="T11" fmla="*/ 0 60000 65536"/>
              <a:gd name="T12" fmla="*/ 0 w 264"/>
              <a:gd name="T13" fmla="*/ 0 h 312"/>
              <a:gd name="T14" fmla="*/ 264 w 264"/>
              <a:gd name="T15" fmla="*/ 312 h 3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4" h="312">
                <a:moveTo>
                  <a:pt x="240" y="0"/>
                </a:moveTo>
                <a:cubicBezTo>
                  <a:pt x="252" y="48"/>
                  <a:pt x="264" y="96"/>
                  <a:pt x="240" y="144"/>
                </a:cubicBezTo>
                <a:cubicBezTo>
                  <a:pt x="216" y="192"/>
                  <a:pt x="136" y="264"/>
                  <a:pt x="96" y="288"/>
                </a:cubicBezTo>
                <a:cubicBezTo>
                  <a:pt x="56" y="312"/>
                  <a:pt x="28" y="300"/>
                  <a:pt x="0" y="288"/>
                </a:cubicBezTo>
              </a:path>
            </a:pathLst>
          </a:custGeom>
          <a:noFill/>
          <a:ln w="63500">
            <a:solidFill>
              <a:srgbClr val="00800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87" name="Freeform 12"/>
          <p:cNvSpPr/>
          <p:nvPr/>
        </p:nvSpPr>
        <p:spPr bwMode="auto">
          <a:xfrm>
            <a:off x="4114800" y="2133600"/>
            <a:ext cx="533400" cy="381000"/>
          </a:xfrm>
          <a:custGeom>
            <a:avLst/>
            <a:gdLst>
              <a:gd name="T0" fmla="*/ 0 w 384"/>
              <a:gd name="T1" fmla="*/ 0 h 288"/>
              <a:gd name="T2" fmla="*/ 2147483647 w 384"/>
              <a:gd name="T3" fmla="*/ 2147483647 h 288"/>
              <a:gd name="T4" fmla="*/ 2147483647 w 384"/>
              <a:gd name="T5" fmla="*/ 2147483647 h 288"/>
              <a:gd name="T6" fmla="*/ 0 60000 65536"/>
              <a:gd name="T7" fmla="*/ 0 60000 65536"/>
              <a:gd name="T8" fmla="*/ 0 60000 65536"/>
              <a:gd name="T9" fmla="*/ 0 w 384"/>
              <a:gd name="T10" fmla="*/ 0 h 288"/>
              <a:gd name="T11" fmla="*/ 384 w 384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4" h="288">
                <a:moveTo>
                  <a:pt x="0" y="0"/>
                </a:moveTo>
                <a:cubicBezTo>
                  <a:pt x="64" y="72"/>
                  <a:pt x="128" y="144"/>
                  <a:pt x="192" y="192"/>
                </a:cubicBezTo>
                <a:cubicBezTo>
                  <a:pt x="256" y="240"/>
                  <a:pt x="320" y="264"/>
                  <a:pt x="384" y="288"/>
                </a:cubicBezTo>
              </a:path>
            </a:pathLst>
          </a:custGeom>
          <a:noFill/>
          <a:ln w="63500">
            <a:solidFill>
              <a:srgbClr val="00800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88" name="Freeform 13"/>
          <p:cNvSpPr/>
          <p:nvPr/>
        </p:nvSpPr>
        <p:spPr bwMode="auto">
          <a:xfrm>
            <a:off x="3048000" y="1981200"/>
            <a:ext cx="4737100" cy="4114800"/>
          </a:xfrm>
          <a:custGeom>
            <a:avLst/>
            <a:gdLst>
              <a:gd name="T0" fmla="*/ 2147483647 w 2984"/>
              <a:gd name="T1" fmla="*/ 0 h 2408"/>
              <a:gd name="T2" fmla="*/ 2147483647 w 2984"/>
              <a:gd name="T3" fmla="*/ 2147483647 h 2408"/>
              <a:gd name="T4" fmla="*/ 2147483647 w 2984"/>
              <a:gd name="T5" fmla="*/ 2147483647 h 2408"/>
              <a:gd name="T6" fmla="*/ 2147483647 w 2984"/>
              <a:gd name="T7" fmla="*/ 2147483647 h 2408"/>
              <a:gd name="T8" fmla="*/ 2147483647 w 2984"/>
              <a:gd name="T9" fmla="*/ 2147483647 h 2408"/>
              <a:gd name="T10" fmla="*/ 2147483647 w 2984"/>
              <a:gd name="T11" fmla="*/ 2147483647 h 2408"/>
              <a:gd name="T12" fmla="*/ 2147483647 w 2984"/>
              <a:gd name="T13" fmla="*/ 2147483647 h 2408"/>
              <a:gd name="T14" fmla="*/ 2147483647 w 2984"/>
              <a:gd name="T15" fmla="*/ 2147483647 h 2408"/>
              <a:gd name="T16" fmla="*/ 2147483647 w 2984"/>
              <a:gd name="T17" fmla="*/ 2147483647 h 2408"/>
              <a:gd name="T18" fmla="*/ 2147483647 w 2984"/>
              <a:gd name="T19" fmla="*/ 2147483647 h 2408"/>
              <a:gd name="T20" fmla="*/ 2147483647 w 2984"/>
              <a:gd name="T21" fmla="*/ 2147483647 h 24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984"/>
              <a:gd name="T34" fmla="*/ 0 h 2408"/>
              <a:gd name="T35" fmla="*/ 2984 w 2984"/>
              <a:gd name="T36" fmla="*/ 2408 h 24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984" h="2408">
                <a:moveTo>
                  <a:pt x="672" y="0"/>
                </a:moveTo>
                <a:cubicBezTo>
                  <a:pt x="484" y="100"/>
                  <a:pt x="296" y="200"/>
                  <a:pt x="192" y="384"/>
                </a:cubicBezTo>
                <a:cubicBezTo>
                  <a:pt x="88" y="568"/>
                  <a:pt x="0" y="824"/>
                  <a:pt x="48" y="1104"/>
                </a:cubicBezTo>
                <a:cubicBezTo>
                  <a:pt x="96" y="1384"/>
                  <a:pt x="312" y="1848"/>
                  <a:pt x="480" y="2064"/>
                </a:cubicBezTo>
                <a:cubicBezTo>
                  <a:pt x="648" y="2280"/>
                  <a:pt x="888" y="2392"/>
                  <a:pt x="1056" y="2400"/>
                </a:cubicBezTo>
                <a:cubicBezTo>
                  <a:pt x="1224" y="2408"/>
                  <a:pt x="1272" y="2232"/>
                  <a:pt x="1488" y="2112"/>
                </a:cubicBezTo>
                <a:cubicBezTo>
                  <a:pt x="1704" y="1992"/>
                  <a:pt x="2136" y="1800"/>
                  <a:pt x="2352" y="1680"/>
                </a:cubicBezTo>
                <a:cubicBezTo>
                  <a:pt x="2568" y="1560"/>
                  <a:pt x="2680" y="1504"/>
                  <a:pt x="2784" y="1392"/>
                </a:cubicBezTo>
                <a:cubicBezTo>
                  <a:pt x="2888" y="1280"/>
                  <a:pt x="2968" y="1104"/>
                  <a:pt x="2976" y="1008"/>
                </a:cubicBezTo>
                <a:cubicBezTo>
                  <a:pt x="2984" y="912"/>
                  <a:pt x="2864" y="888"/>
                  <a:pt x="2832" y="816"/>
                </a:cubicBezTo>
                <a:cubicBezTo>
                  <a:pt x="2800" y="744"/>
                  <a:pt x="2792" y="660"/>
                  <a:pt x="2784" y="576"/>
                </a:cubicBezTo>
              </a:path>
            </a:pathLst>
          </a:custGeom>
          <a:noFill/>
          <a:ln w="63500">
            <a:solidFill>
              <a:srgbClr val="00800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89" name="Freeform 14"/>
          <p:cNvSpPr/>
          <p:nvPr/>
        </p:nvSpPr>
        <p:spPr bwMode="auto">
          <a:xfrm>
            <a:off x="1371600" y="2209800"/>
            <a:ext cx="6324600" cy="4114800"/>
          </a:xfrm>
          <a:custGeom>
            <a:avLst/>
            <a:gdLst>
              <a:gd name="T0" fmla="*/ 0 w 4160"/>
              <a:gd name="T1" fmla="*/ 0 h 2320"/>
              <a:gd name="T2" fmla="*/ 2147483647 w 4160"/>
              <a:gd name="T3" fmla="*/ 2147483647 h 2320"/>
              <a:gd name="T4" fmla="*/ 2147483647 w 4160"/>
              <a:gd name="T5" fmla="*/ 2147483647 h 2320"/>
              <a:gd name="T6" fmla="*/ 2147483647 w 4160"/>
              <a:gd name="T7" fmla="*/ 2147483647 h 2320"/>
              <a:gd name="T8" fmla="*/ 2147483647 w 4160"/>
              <a:gd name="T9" fmla="*/ 2147483647 h 2320"/>
              <a:gd name="T10" fmla="*/ 2147483647 w 4160"/>
              <a:gd name="T11" fmla="*/ 2147483647 h 2320"/>
              <a:gd name="T12" fmla="*/ 2147483647 w 4160"/>
              <a:gd name="T13" fmla="*/ 2147483647 h 23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160"/>
              <a:gd name="T22" fmla="*/ 0 h 2320"/>
              <a:gd name="T23" fmla="*/ 4160 w 4160"/>
              <a:gd name="T24" fmla="*/ 2320 h 23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160" h="2320">
                <a:moveTo>
                  <a:pt x="0" y="0"/>
                </a:moveTo>
                <a:cubicBezTo>
                  <a:pt x="252" y="132"/>
                  <a:pt x="504" y="264"/>
                  <a:pt x="720" y="576"/>
                </a:cubicBezTo>
                <a:cubicBezTo>
                  <a:pt x="936" y="888"/>
                  <a:pt x="976" y="1600"/>
                  <a:pt x="1296" y="1872"/>
                </a:cubicBezTo>
                <a:cubicBezTo>
                  <a:pt x="1616" y="2144"/>
                  <a:pt x="2224" y="2320"/>
                  <a:pt x="2640" y="2208"/>
                </a:cubicBezTo>
                <a:cubicBezTo>
                  <a:pt x="3056" y="2096"/>
                  <a:pt x="3544" y="1448"/>
                  <a:pt x="3792" y="1200"/>
                </a:cubicBezTo>
                <a:cubicBezTo>
                  <a:pt x="4040" y="952"/>
                  <a:pt x="4096" y="872"/>
                  <a:pt x="4128" y="720"/>
                </a:cubicBezTo>
                <a:cubicBezTo>
                  <a:pt x="4160" y="568"/>
                  <a:pt x="4072" y="428"/>
                  <a:pt x="3984" y="288"/>
                </a:cubicBezTo>
              </a:path>
            </a:pathLst>
          </a:custGeom>
          <a:noFill/>
          <a:ln w="63500">
            <a:solidFill>
              <a:srgbClr val="00008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90" name="Freeform 15"/>
          <p:cNvSpPr/>
          <p:nvPr/>
        </p:nvSpPr>
        <p:spPr bwMode="auto">
          <a:xfrm flipH="1">
            <a:off x="304800" y="2209800"/>
            <a:ext cx="1143000" cy="2590800"/>
          </a:xfrm>
          <a:custGeom>
            <a:avLst/>
            <a:gdLst>
              <a:gd name="T0" fmla="*/ 2147483647 w 240"/>
              <a:gd name="T1" fmla="*/ 0 h 1344"/>
              <a:gd name="T2" fmla="*/ 2147483647 w 240"/>
              <a:gd name="T3" fmla="*/ 2147483647 h 1344"/>
              <a:gd name="T4" fmla="*/ 2147483647 w 240"/>
              <a:gd name="T5" fmla="*/ 2147483647 h 1344"/>
              <a:gd name="T6" fmla="*/ 0 w 240"/>
              <a:gd name="T7" fmla="*/ 2147483647 h 1344"/>
              <a:gd name="T8" fmla="*/ 0 60000 65536"/>
              <a:gd name="T9" fmla="*/ 0 60000 65536"/>
              <a:gd name="T10" fmla="*/ 0 60000 65536"/>
              <a:gd name="T11" fmla="*/ 0 60000 65536"/>
              <a:gd name="T12" fmla="*/ 0 w 240"/>
              <a:gd name="T13" fmla="*/ 0 h 1344"/>
              <a:gd name="T14" fmla="*/ 240 w 240"/>
              <a:gd name="T15" fmla="*/ 1344 h 13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0" h="1344">
                <a:moveTo>
                  <a:pt x="48" y="0"/>
                </a:moveTo>
                <a:cubicBezTo>
                  <a:pt x="144" y="136"/>
                  <a:pt x="240" y="272"/>
                  <a:pt x="240" y="432"/>
                </a:cubicBezTo>
                <a:cubicBezTo>
                  <a:pt x="240" y="592"/>
                  <a:pt x="88" y="808"/>
                  <a:pt x="48" y="960"/>
                </a:cubicBezTo>
                <a:cubicBezTo>
                  <a:pt x="8" y="1112"/>
                  <a:pt x="4" y="1228"/>
                  <a:pt x="0" y="1344"/>
                </a:cubicBezTo>
              </a:path>
            </a:pathLst>
          </a:custGeom>
          <a:noFill/>
          <a:ln w="63500">
            <a:solidFill>
              <a:srgbClr val="000080"/>
            </a:solidFill>
            <a:miter lim="800000"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2591" name="Text Box 16"/>
          <p:cNvSpPr txBox="1">
            <a:spLocks noChangeArrowheads="1"/>
          </p:cNvSpPr>
          <p:nvPr/>
        </p:nvSpPr>
        <p:spPr bwMode="auto">
          <a:xfrm>
            <a:off x="1544638" y="700088"/>
            <a:ext cx="6194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pitchFamily="2" charset="-122"/>
              </a:rPr>
              <a:t>资本主义世界市场的初步形成</a:t>
            </a:r>
          </a:p>
        </p:txBody>
      </p:sp>
      <p:sp>
        <p:nvSpPr>
          <p:cNvPr id="152593" name="Rectangle 17"/>
          <p:cNvSpPr>
            <a:spLocks noChangeArrowheads="1"/>
          </p:cNvSpPr>
          <p:nvPr/>
        </p:nvSpPr>
        <p:spPr bwMode="auto">
          <a:xfrm>
            <a:off x="838200" y="6202363"/>
            <a:ext cx="7527925" cy="5794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世界形成了西方先进、东方落后的局面。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2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93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ext Box 2"/>
          <p:cNvSpPr txBox="1">
            <a:spLocks noChangeArrowheads="1"/>
          </p:cNvSpPr>
          <p:nvPr/>
        </p:nvSpPr>
        <p:spPr bwMode="auto">
          <a:xfrm>
            <a:off x="539750" y="4941888"/>
            <a:ext cx="8064500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0" rIns="0" bIns="0" anchorCtr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蒸汽机把英国推上世界工业主导国的地位。</a:t>
            </a:r>
            <a:r>
              <a:rPr lang="en-US" altLang="zh-CN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1851</a:t>
            </a: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年，英国工业实力到达巅峰时，在伦敦的海德公园举行了一次大型展览，其目的是向全世界显示英国</a:t>
            </a: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世界工厂</a:t>
            </a: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的地位。</a:t>
            </a:r>
          </a:p>
        </p:txBody>
      </p:sp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107950" y="4437063"/>
            <a:ext cx="8893175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1851</a:t>
            </a: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年伦敦世界博览会上英国馆中的陈列机器</a:t>
            </a:r>
          </a:p>
        </p:txBody>
      </p:sp>
      <p:pic>
        <p:nvPicPr>
          <p:cNvPr id="50179" name="Picture 4" descr="17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15888"/>
            <a:ext cx="80645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9" name="Rectangle 9"/>
          <p:cNvSpPr>
            <a:spLocks noChangeArrowheads="1"/>
          </p:cNvSpPr>
          <p:nvPr/>
        </p:nvSpPr>
        <p:spPr bwMode="auto">
          <a:xfrm>
            <a:off x="3068638" y="1539875"/>
            <a:ext cx="5535612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1765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年哈格里夫斯发明“珍妮纺纱机”</a:t>
            </a:r>
          </a:p>
        </p:txBody>
      </p:sp>
      <p:sp>
        <p:nvSpPr>
          <p:cNvPr id="117770" name="Rectangle 10"/>
          <p:cNvSpPr>
            <a:spLocks noChangeArrowheads="1"/>
          </p:cNvSpPr>
          <p:nvPr/>
        </p:nvSpPr>
        <p:spPr bwMode="auto">
          <a:xfrm>
            <a:off x="3121025" y="2924175"/>
            <a:ext cx="5338763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1785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年瓦特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改良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蒸汽机</a:t>
            </a:r>
            <a:endParaRPr lang="en-US" altLang="zh-CN" sz="40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现代工厂制度确立</a:t>
            </a:r>
          </a:p>
        </p:txBody>
      </p:sp>
      <p:sp>
        <p:nvSpPr>
          <p:cNvPr id="117771" name="Rectangle 11"/>
          <p:cNvSpPr>
            <a:spLocks noChangeArrowheads="1"/>
          </p:cNvSpPr>
          <p:nvPr/>
        </p:nvSpPr>
        <p:spPr bwMode="auto">
          <a:xfrm>
            <a:off x="3357563" y="4625975"/>
            <a:ext cx="534352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1825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年英国人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史蒂芬孙发明火车机车</a:t>
            </a:r>
          </a:p>
        </p:txBody>
      </p:sp>
      <p:sp>
        <p:nvSpPr>
          <p:cNvPr id="117772" name="Rectangle 12"/>
          <p:cNvSpPr>
            <a:spLocks noChangeArrowheads="1"/>
          </p:cNvSpPr>
          <p:nvPr/>
        </p:nvSpPr>
        <p:spPr bwMode="auto">
          <a:xfrm>
            <a:off x="1908175" y="5951538"/>
            <a:ext cx="69850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1807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年美国人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富尔顿发明轮船</a:t>
            </a:r>
          </a:p>
        </p:txBody>
      </p:sp>
      <p:sp>
        <p:nvSpPr>
          <p:cNvPr id="117773" name="Rectangle 13"/>
          <p:cNvSpPr>
            <a:spLocks noChangeArrowheads="1"/>
          </p:cNvSpPr>
          <p:nvPr/>
        </p:nvSpPr>
        <p:spPr bwMode="auto">
          <a:xfrm>
            <a:off x="287338" y="765175"/>
            <a:ext cx="2978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华文彩云" panose="02010800040101010101" pitchFamily="2" charset="-122"/>
              </a:rPr>
              <a:t>棉纺织业：</a:t>
            </a:r>
          </a:p>
        </p:txBody>
      </p:sp>
      <p:sp>
        <p:nvSpPr>
          <p:cNvPr id="117774" name="Rectangle 14"/>
          <p:cNvSpPr>
            <a:spLocks noChangeArrowheads="1"/>
          </p:cNvSpPr>
          <p:nvPr/>
        </p:nvSpPr>
        <p:spPr bwMode="auto">
          <a:xfrm>
            <a:off x="323850" y="2924175"/>
            <a:ext cx="2978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华文彩云" panose="02010800040101010101" pitchFamily="2" charset="-122"/>
              </a:rPr>
              <a:t>动力革命：</a:t>
            </a:r>
          </a:p>
        </p:txBody>
      </p:sp>
      <p:sp>
        <p:nvSpPr>
          <p:cNvPr id="117775" name="Rectangle 15"/>
          <p:cNvSpPr>
            <a:spLocks noChangeArrowheads="1"/>
          </p:cNvSpPr>
          <p:nvPr/>
        </p:nvSpPr>
        <p:spPr bwMode="auto">
          <a:xfrm>
            <a:off x="323850" y="4868863"/>
            <a:ext cx="2978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华文彩云" panose="02010800040101010101" pitchFamily="2" charset="-122"/>
              </a:rPr>
              <a:t>交通革新：</a:t>
            </a:r>
          </a:p>
        </p:txBody>
      </p:sp>
      <p:sp>
        <p:nvSpPr>
          <p:cNvPr id="117776" name="AutoShape 16"/>
          <p:cNvSpPr>
            <a:spLocks noChangeArrowheads="1"/>
          </p:cNvSpPr>
          <p:nvPr/>
        </p:nvSpPr>
        <p:spPr bwMode="auto">
          <a:xfrm>
            <a:off x="1258888" y="1557338"/>
            <a:ext cx="485775" cy="1270000"/>
          </a:xfrm>
          <a:prstGeom prst="downArrow">
            <a:avLst>
              <a:gd name="adj1" fmla="val 50000"/>
              <a:gd name="adj2" fmla="val 2802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17777" name="AutoShape 17"/>
          <p:cNvSpPr>
            <a:spLocks noChangeArrowheads="1"/>
          </p:cNvSpPr>
          <p:nvPr/>
        </p:nvSpPr>
        <p:spPr bwMode="auto">
          <a:xfrm>
            <a:off x="1277938" y="3789363"/>
            <a:ext cx="485775" cy="1008062"/>
          </a:xfrm>
          <a:prstGeom prst="downArrow">
            <a:avLst>
              <a:gd name="adj1" fmla="val 50000"/>
              <a:gd name="adj2" fmla="val 4078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3068638" y="812800"/>
            <a:ext cx="58547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1733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年凯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伊发明了飞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2" charset="-122"/>
              </a:rPr>
              <a:t>梭。</a:t>
            </a:r>
            <a:endParaRPr lang="zh-CN" altLang="en-US" sz="40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7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17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7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7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9" grpId="0"/>
      <p:bldP spid="117770" grpId="0"/>
      <p:bldP spid="117771" grpId="0"/>
      <p:bldP spid="117772" grpId="0"/>
      <p:bldP spid="117774" grpId="0"/>
      <p:bldP spid="117775" grpId="0"/>
      <p:bldP spid="117776" grpId="0" animBg="1"/>
      <p:bldP spid="117777" grpId="0" animBg="1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6225" y="3933825"/>
            <a:ext cx="8713788" cy="23034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altLang="zh-CN" sz="4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4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科学技术是第一生产力</a:t>
            </a:r>
            <a:r>
              <a:rPr lang="en-US" altLang="zh-CN" sz="4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要使国家强大</a:t>
            </a:r>
            <a:r>
              <a:rPr lang="en-US" altLang="zh-CN" sz="4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必须大力发展科学技术。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altLang="zh-CN" sz="4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4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科学技术的改进</a:t>
            </a:r>
            <a:r>
              <a:rPr lang="en-US" altLang="zh-CN" sz="4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促进经济的发展。</a:t>
            </a:r>
          </a:p>
        </p:txBody>
      </p:sp>
      <p:sp>
        <p:nvSpPr>
          <p:cNvPr id="97287" name="Rectangle 7"/>
          <p:cNvSpPr>
            <a:spLocks noChangeArrowheads="1"/>
          </p:cNvSpPr>
          <p:nvPr/>
        </p:nvSpPr>
        <p:spPr bwMode="auto">
          <a:xfrm>
            <a:off x="539750" y="693738"/>
            <a:ext cx="8424863" cy="286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itchFamily="49" charset="-122"/>
              </a:rPr>
              <a:t>查找资料，从衣食住行等方面探讨工业革命对社会生活的影响。</a:t>
            </a:r>
            <a:endParaRPr lang="zh-CN" altLang="en-US" sz="6000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ChangeArrowheads="1"/>
          </p:cNvSpPr>
          <p:nvPr/>
        </p:nvSpPr>
        <p:spPr bwMode="auto">
          <a:xfrm>
            <a:off x="323850" y="788988"/>
            <a:ext cx="8353425" cy="578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1.1819</a:t>
            </a:r>
            <a:r>
              <a:rPr lang="zh-CN" altLang="en-US" sz="40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年某天的英国伦敦，所有工厂的机器轰鸣声停止了。人们以这种方式纪念一位开创了人类崭新的历史的伟人去世。这位伟人是：</a:t>
            </a:r>
            <a:r>
              <a:rPr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牛顿     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瓦特    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C.</a:t>
            </a:r>
            <a:r>
              <a:rPr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卡尔本茨    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44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史蒂芬孙</a:t>
            </a:r>
          </a:p>
        </p:txBody>
      </p:sp>
      <p:sp>
        <p:nvSpPr>
          <p:cNvPr id="154627" name="Rectangle 3"/>
          <p:cNvSpPr>
            <a:spLocks noChangeArrowheads="1"/>
          </p:cNvSpPr>
          <p:nvPr/>
        </p:nvSpPr>
        <p:spPr bwMode="auto">
          <a:xfrm>
            <a:off x="6877050" y="3644900"/>
            <a:ext cx="122396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9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373063" y="800100"/>
            <a:ext cx="8447087" cy="492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2.18</a:t>
            </a:r>
            <a:r>
              <a:rPr lang="zh-CN" altLang="en-US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世纪，有利于打破把工厂建在靠近河流的格局的发明是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．珍妮机        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．蒸汽机        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．发电机        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48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．内燃机</a:t>
            </a:r>
          </a:p>
        </p:txBody>
      </p:sp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5364163" y="3284538"/>
            <a:ext cx="1512887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9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68" name="Rectangle 16"/>
          <p:cNvSpPr>
            <a:spLocks noChangeArrowheads="1"/>
          </p:cNvSpPr>
          <p:nvPr/>
        </p:nvSpPr>
        <p:spPr bwMode="auto">
          <a:xfrm>
            <a:off x="323850" y="174625"/>
            <a:ext cx="8208963" cy="668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>
            <a:spAutoFit/>
          </a:bodyPr>
          <a:lstStyle/>
          <a:p>
            <a:pPr marL="457200" indent="-457200"/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一、工业革命首先在英国发生的原因</a:t>
            </a:r>
          </a:p>
          <a:p>
            <a:pPr marL="457200" indent="-457200"/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457200" indent="-457200"/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17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世纪，英国君主立宪制的建立，为资本主义经济发展提供了政治保障。</a:t>
            </a:r>
          </a:p>
          <a:p>
            <a:pPr marL="457200" indent="-457200"/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457200" indent="-457200"/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圈地运动导致了大批可供雇佣的自由劳动力的出现。</a:t>
            </a:r>
          </a:p>
          <a:p>
            <a:pPr marL="457200" indent="-457200"/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457200" indent="-457200"/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海外殖民掠夺积累了雄厚的资本。</a:t>
            </a:r>
          </a:p>
          <a:p>
            <a:pPr marL="457200" indent="-457200"/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457200" indent="-457200"/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国内外市场的不断扩大促使人们革新生产技术。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ChangeArrowheads="1"/>
          </p:cNvSpPr>
          <p:nvPr/>
        </p:nvSpPr>
        <p:spPr bwMode="auto">
          <a:xfrm>
            <a:off x="250825" y="827088"/>
            <a:ext cx="8642350" cy="548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>
            <a:sp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英国的煤炭消费量从</a:t>
            </a:r>
            <a:r>
              <a:rPr lang="en-US" altLang="zh-CN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1800</a:t>
            </a: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年的</a:t>
            </a:r>
            <a:r>
              <a:rPr lang="en-US" altLang="zh-CN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1000</a:t>
            </a: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万吨，猛增到</a:t>
            </a:r>
            <a:r>
              <a:rPr lang="en-US" altLang="zh-CN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1956</a:t>
            </a: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年的</a:t>
            </a:r>
            <a:r>
              <a:rPr lang="en-US" altLang="zh-CN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6000</a:t>
            </a: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万吨。导致这一变化的主要原因是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蒸汽机的应用推广            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铁路运输能力提高      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C.</a:t>
            </a: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火力发电的需求增加          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44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煤炭出口贸易扩大</a:t>
            </a:r>
          </a:p>
        </p:txBody>
      </p:sp>
      <p:sp>
        <p:nvSpPr>
          <p:cNvPr id="181252" name="Text Box 4"/>
          <p:cNvSpPr txBox="1">
            <a:spLocks noChangeArrowheads="1"/>
          </p:cNvSpPr>
          <p:nvPr/>
        </p:nvSpPr>
        <p:spPr bwMode="auto">
          <a:xfrm>
            <a:off x="7235825" y="3284538"/>
            <a:ext cx="1439863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9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ChangeArrowheads="1"/>
          </p:cNvSpPr>
          <p:nvPr/>
        </p:nvSpPr>
        <p:spPr bwMode="auto">
          <a:xfrm>
            <a:off x="314325" y="828675"/>
            <a:ext cx="8721725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4.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世界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博览会被誉为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经济、科技与文化界的奥林匹克盛会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1851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现代意义上的首届世界博览会在英国伦敦开幕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当时陈列的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展品有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56322" name="Picture 3" descr="E:/吴树华/历史/初三/九上/蒸汽时代的到来/http:/t0.gstatic.com/images?q=tbn:ySIQLHLYUer7PM::hndycz.com/blog/UploadFiles/2009-1/302035706840.jpg&amp;t=1&amp;h=226&amp;w=223&amp;usg=__vXxQVZsMzAUitNmsd1la-lun-6I=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80963" y="2420938"/>
            <a:ext cx="2054225" cy="2898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632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8363" y="2420938"/>
            <a:ext cx="21875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5" descr="E:/吴树华/历史/初三/九上/蒸汽时代的到来/http:/www.homemy.com/wskj/UploadFiles_7152/200712/20071205102903217.jpg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348163" y="2420938"/>
            <a:ext cx="2376487" cy="2892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6325" name="Picture 6" descr="E:/吴树华/历史/初三/九上/蒸汽时代的到来/http:/www.dfdaily.com/node2/node1608/node1617/images/00139774.jpg"/>
          <p:cNvPicPr>
            <a:picLocks noChangeAspect="1" noChangeArrowheads="1"/>
          </p:cNvPicPr>
          <p:nvPr/>
        </p:nvPicPr>
        <p:blipFill>
          <a:blip r:embed="rId7" r:link="rId8"/>
          <a:srcRect r="17259"/>
          <a:stretch>
            <a:fillRect/>
          </a:stretch>
        </p:blipFill>
        <p:spPr bwMode="auto">
          <a:xfrm>
            <a:off x="6710363" y="2420938"/>
            <a:ext cx="2297112" cy="2882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80963" y="5373688"/>
            <a:ext cx="8748712" cy="52228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珍妮纺纱机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网络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长椅  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③火车机车  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④汽车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8728" name="Rectangle 8"/>
          <p:cNvSpPr>
            <a:spLocks noChangeArrowheads="1"/>
          </p:cNvSpPr>
          <p:nvPr/>
        </p:nvSpPr>
        <p:spPr bwMode="auto">
          <a:xfrm>
            <a:off x="196850" y="5949950"/>
            <a:ext cx="89122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．①②   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．①③   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．②④  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．②④  </a:t>
            </a:r>
          </a:p>
        </p:txBody>
      </p:sp>
      <p:sp>
        <p:nvSpPr>
          <p:cNvPr id="158729" name="Rectangle 9"/>
          <p:cNvSpPr>
            <a:spLocks noChangeArrowheads="1"/>
          </p:cNvSpPr>
          <p:nvPr/>
        </p:nvSpPr>
        <p:spPr bwMode="auto">
          <a:xfrm>
            <a:off x="7315200" y="2828925"/>
            <a:ext cx="1223963" cy="225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611188" y="760413"/>
            <a:ext cx="8112125" cy="583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>
            <a:spAutoFit/>
          </a:bodyPr>
          <a:lstStyle/>
          <a:p>
            <a:pPr fontAlgn="auto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5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世纪</a:t>
            </a:r>
            <a:r>
              <a:rPr lang="en-US" altLang="zh-CN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60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年代，珍妮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纺纱机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的发明成了工业革命的起点。由此，英国工业革命最先进行技术革命的部门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                 （    ）</a:t>
            </a:r>
            <a:endParaRPr lang="zh-CN" altLang="en-US" sz="40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A.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农业</a:t>
            </a:r>
            <a:endParaRPr lang="zh-CN" altLang="en-US" sz="40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B.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交通运输业</a:t>
            </a:r>
            <a:endParaRPr lang="zh-CN" altLang="en-US" sz="40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C.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棉纺织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业</a:t>
            </a:r>
          </a:p>
          <a:p>
            <a:pPr fontAlgn="auto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D.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面粉</a:t>
            </a:r>
            <a:r>
              <a:rPr lang="zh-CN" altLang="en-US" sz="4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加工业</a:t>
            </a:r>
          </a:p>
        </p:txBody>
      </p:sp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7092950" y="2420938"/>
            <a:ext cx="1512888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9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12800" indent="-812800"/>
            <a:r>
              <a:rPr lang="zh-CN" altLang="en-US" sz="4800" b="1" smtClean="0"/>
              <a:t>工业革命的实质：机器生产代替手工劳动。</a:t>
            </a:r>
          </a:p>
          <a:p>
            <a:pPr marL="812800" indent="-812800"/>
            <a:r>
              <a:rPr lang="zh-CN" altLang="en-US" sz="4800" b="1" smtClean="0"/>
              <a:t>主要标志：蒸汽机的广泛应用。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995738" y="260350"/>
            <a:ext cx="4533900" cy="55848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b="1"/>
              <a:t>纺织技术的革新（第一次工业革命开始于棉纺织业）：</a:t>
            </a:r>
          </a:p>
          <a:p>
            <a:r>
              <a:rPr lang="en-US" altLang="zh-CN" sz="3600" b="1"/>
              <a:t>1</a:t>
            </a:r>
            <a:r>
              <a:rPr lang="zh-CN" altLang="en-US" sz="3600" b="1"/>
              <a:t>、</a:t>
            </a:r>
            <a:r>
              <a:rPr lang="en-US" altLang="zh-CN" sz="3600" b="1"/>
              <a:t>1733</a:t>
            </a:r>
            <a:r>
              <a:rPr lang="zh-CN" altLang="en-US" sz="3600" b="1"/>
              <a:t>年，凯伊发明了飞梭，提高了织布速度。</a:t>
            </a:r>
          </a:p>
          <a:p>
            <a:r>
              <a:rPr lang="en-US" altLang="zh-CN" sz="3600" b="1"/>
              <a:t>2</a:t>
            </a:r>
            <a:r>
              <a:rPr lang="zh-CN" altLang="en-US" sz="3600" b="1"/>
              <a:t>、</a:t>
            </a:r>
            <a:r>
              <a:rPr lang="en-US" altLang="zh-CN" sz="3600" b="1"/>
              <a:t>1765</a:t>
            </a:r>
            <a:r>
              <a:rPr lang="zh-CN" altLang="en-US" sz="3600" b="1"/>
              <a:t>年，哈格里夫斯发明“珍妮机”标志第一次工业革命的开始。</a:t>
            </a:r>
            <a:endParaRPr lang="zh-CN" altLang="zh-CN" sz="3600" b="1"/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23850" y="1412875"/>
            <a:ext cx="4140200" cy="4616450"/>
            <a:chOff x="0" y="2241581"/>
            <a:chExt cx="4139952" cy="4616420"/>
          </a:xfrm>
        </p:grpSpPr>
        <p:pic>
          <p:nvPicPr>
            <p:cNvPr id="23558" name="Picture 4" descr="11151850270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241581"/>
              <a:ext cx="3491880" cy="4616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30"/>
            <p:cNvSpPr txBox="1">
              <a:spLocks noChangeArrowheads="1"/>
            </p:cNvSpPr>
            <p:nvPr/>
          </p:nvSpPr>
          <p:spPr bwMode="auto">
            <a:xfrm>
              <a:off x="3397047" y="4313256"/>
              <a:ext cx="742905" cy="101599"/>
            </a:xfrm>
            <a:prstGeom prst="rect">
              <a:avLst/>
            </a:prstGeom>
            <a:noFill/>
            <a:ln w="9525">
              <a:solidFill>
                <a:srgbClr val="000066"/>
              </a:solidFill>
              <a:miter lim="800000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vert="eaVert" wrap="none">
              <a:spAutoFit/>
            </a:bodyPr>
            <a:lstStyle/>
            <a:p>
              <a:endParaRPr lang="zh-CN" altLang="en-US" sz="36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ext Box 2"/>
          <p:cNvSpPr txBox="1">
            <a:spLocks noChangeArrowheads="1"/>
          </p:cNvSpPr>
          <p:nvPr/>
        </p:nvSpPr>
        <p:spPr bwMode="auto">
          <a:xfrm>
            <a:off x="4214813" y="1096963"/>
            <a:ext cx="4537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瓦特改良蒸汽机</a:t>
            </a:r>
          </a:p>
        </p:txBody>
      </p:sp>
      <p:pic>
        <p:nvPicPr>
          <p:cNvPr id="168963" name="Picture 3" descr="James Wat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39775"/>
            <a:ext cx="3816350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4" name="Text Box 4"/>
          <p:cNvSpPr txBox="1">
            <a:spLocks noChangeArrowheads="1"/>
          </p:cNvSpPr>
          <p:nvPr/>
        </p:nvSpPr>
        <p:spPr bwMode="auto">
          <a:xfrm>
            <a:off x="269875" y="5614988"/>
            <a:ext cx="3276600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隶书" pitchFamily="49" charset="-122"/>
              </a:rPr>
              <a:t>詹姆斯</a:t>
            </a:r>
            <a:r>
              <a:rPr kumimoji="1" lang="en-US" altLang="zh-CN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隶书" pitchFamily="49" charset="-122"/>
              </a:rPr>
              <a:t>•</a:t>
            </a:r>
            <a:r>
              <a:rPr kumimoji="1"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隶书" pitchFamily="49" charset="-122"/>
              </a:rPr>
              <a:t>瓦特</a:t>
            </a:r>
          </a:p>
        </p:txBody>
      </p:sp>
      <p:pic>
        <p:nvPicPr>
          <p:cNvPr id="168965" name="Picture 5" descr="steam pow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6350" y="2089150"/>
            <a:ext cx="5292725" cy="4724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 autoUpdateAnimBg="0"/>
      <p:bldP spid="16896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91" name="Text Box 7"/>
          <p:cNvSpPr txBox="1">
            <a:spLocks noChangeArrowheads="1"/>
          </p:cNvSpPr>
          <p:nvPr/>
        </p:nvSpPr>
        <p:spPr bwMode="auto">
          <a:xfrm>
            <a:off x="4427538" y="973138"/>
            <a:ext cx="4013200" cy="50482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lIns="90170" tIns="46990" rIns="90170" bIns="469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“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当年格拉斯哥大学把修理一台纽可门蒸汽机的工作交给我，在修理的过程中，我深感它的不足，所以决心研制一种性能比较好的蒸汽机。”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瓦特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 b="29907"/>
          <a:stretch>
            <a:fillRect/>
          </a:stretch>
        </p:blipFill>
        <p:spPr bwMode="auto">
          <a:xfrm>
            <a:off x="-52388" y="806450"/>
            <a:ext cx="4346576" cy="459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179388" y="5445125"/>
            <a:ext cx="41052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黑体" panose="02010609060101010101" pitchFamily="2" charset="-122"/>
              </a:rPr>
              <a:t>纽可门制造了第一台成功运作的蒸汽机。</a:t>
            </a:r>
          </a:p>
        </p:txBody>
      </p:sp>
      <p:pic>
        <p:nvPicPr>
          <p:cNvPr id="169988" name="Picture 4" descr="瓦特蒸汽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2600" y="836613"/>
            <a:ext cx="4876800" cy="456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989" name="Text Box 5"/>
          <p:cNvSpPr txBox="1">
            <a:spLocks noChangeArrowheads="1"/>
          </p:cNvSpPr>
          <p:nvPr/>
        </p:nvSpPr>
        <p:spPr bwMode="auto">
          <a:xfrm>
            <a:off x="4733925" y="5386388"/>
            <a:ext cx="4086225" cy="10668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1785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年，瓦特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改良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的蒸汽机应用于纺织业。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xfrm>
            <a:off x="0" y="26035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mtClean="0"/>
              <a:t>早期发明的蒸汽机用于抽干矿井中的积水，很不完善。将蒸汽机变为主要动力的发明家是瓦特。</a:t>
            </a:r>
            <a:r>
              <a:rPr lang="en-US" altLang="zh-CN" smtClean="0"/>
              <a:t>1785</a:t>
            </a:r>
            <a:r>
              <a:rPr lang="zh-CN" altLang="en-US" smtClean="0"/>
              <a:t>年，瓦特改进的蒸汽机首先在纺织部门投入使用。后来，化工、冶金、采矿等许多生产部门都开始使用蒸汽机。到</a:t>
            </a:r>
            <a:r>
              <a:rPr lang="en-US" altLang="zh-CN" smtClean="0"/>
              <a:t>19</a:t>
            </a:r>
            <a:r>
              <a:rPr lang="zh-CN" altLang="en-US" smtClean="0"/>
              <a:t>世纪</a:t>
            </a:r>
            <a:r>
              <a:rPr lang="en-US" altLang="zh-CN" smtClean="0"/>
              <a:t>30</a:t>
            </a:r>
            <a:r>
              <a:rPr lang="zh-CN" altLang="en-US" smtClean="0"/>
              <a:t>年代，蒸汽机成为主要的动力来源。蒸汽机的广泛应用是生产领域的一次意义重大的飞跃，它极大地提高了生产力，使工业革命得以更快地向纵深发展。</a:t>
            </a:r>
          </a:p>
          <a:p>
            <a:pPr>
              <a:lnSpc>
                <a:spcPct val="90000"/>
              </a:lnSpc>
            </a:pPr>
            <a:endParaRPr lang="zh-CN" altLang="en-US" smtClean="0"/>
          </a:p>
        </p:txBody>
      </p:sp>
      <p:grpSp>
        <p:nvGrpSpPr>
          <p:cNvPr id="61444" name="组合 26626"/>
          <p:cNvGrpSpPr>
            <a:grpSpLocks/>
          </p:cNvGrpSpPr>
          <p:nvPr/>
        </p:nvGrpSpPr>
        <p:grpSpPr bwMode="auto">
          <a:xfrm>
            <a:off x="2916238" y="4797425"/>
            <a:ext cx="3419475" cy="1687513"/>
            <a:chOff x="0" y="0"/>
            <a:chExt cx="4718" cy="3182"/>
          </a:xfrm>
        </p:grpSpPr>
        <p:pic>
          <p:nvPicPr>
            <p:cNvPr id="61445" name="图片 26627" descr="18世纪末英国工厂场景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4717" cy="3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6" name="矩形 26628"/>
            <p:cNvSpPr>
              <a:spLocks noChangeArrowheads="1"/>
            </p:cNvSpPr>
            <p:nvPr/>
          </p:nvSpPr>
          <p:spPr bwMode="auto">
            <a:xfrm>
              <a:off x="0" y="3"/>
              <a:ext cx="4718" cy="3176"/>
            </a:xfrm>
            <a:prstGeom prst="rect">
              <a:avLst/>
            </a:prstGeom>
            <a:noFill/>
            <a:ln w="57150">
              <a:solidFill>
                <a:srgbClr val="FFE0B3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53250" descr="未命名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4273550"/>
            <a:ext cx="4321175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文本框 53249"/>
          <p:cNvSpPr txBox="1">
            <a:spLocks noChangeArrowheads="1"/>
          </p:cNvSpPr>
          <p:nvPr/>
        </p:nvSpPr>
        <p:spPr bwMode="auto">
          <a:xfrm>
            <a:off x="323850" y="260350"/>
            <a:ext cx="88201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r>
              <a:rPr lang="zh-CN" altLang="en-US" sz="3200" b="1"/>
              <a:t>火车与铁路</a:t>
            </a:r>
            <a:endParaRPr lang="zh-CN" altLang="en-US" sz="3200"/>
          </a:p>
          <a:p>
            <a:r>
              <a:rPr lang="en-US" altLang="zh-CN" sz="3200"/>
              <a:t>1</a:t>
            </a:r>
            <a:r>
              <a:rPr lang="zh-CN" altLang="en-US" sz="3200"/>
              <a:t>、</a:t>
            </a:r>
            <a:r>
              <a:rPr lang="en-US" altLang="zh-CN" sz="3200"/>
              <a:t>1825</a:t>
            </a:r>
            <a:r>
              <a:rPr lang="zh-CN" altLang="en-US" sz="3200"/>
              <a:t>年，由斯蒂芬森设计的蒸汽火车载着</a:t>
            </a:r>
            <a:r>
              <a:rPr lang="en-US" altLang="zh-CN" sz="3200"/>
              <a:t>450</a:t>
            </a:r>
            <a:r>
              <a:rPr lang="zh-CN" altLang="en-US" sz="3200"/>
              <a:t>名乘客正式试车，标志着铁路时代的开始。</a:t>
            </a:r>
            <a:r>
              <a:rPr lang="en-US" altLang="zh-CN" sz="3200"/>
              <a:t>1830</a:t>
            </a:r>
            <a:r>
              <a:rPr lang="zh-CN" altLang="en-US" sz="3200"/>
              <a:t>年以后，英国掀起投资建设铁路的狂潮，到</a:t>
            </a:r>
            <a:r>
              <a:rPr lang="en-US" altLang="zh-CN" sz="3200"/>
              <a:t>1851</a:t>
            </a:r>
            <a:r>
              <a:rPr lang="zh-CN" altLang="en-US" sz="3200"/>
              <a:t>年，英国建成了总长约</a:t>
            </a:r>
            <a:r>
              <a:rPr lang="en-US" altLang="zh-CN" sz="3200"/>
              <a:t>1</a:t>
            </a:r>
            <a:r>
              <a:rPr lang="zh-CN" altLang="en-US" sz="3200"/>
              <a:t>万千米的铁路网。</a:t>
            </a:r>
          </a:p>
          <a:p>
            <a:r>
              <a:rPr lang="en-US" altLang="zh-CN" sz="3200"/>
              <a:t>2</a:t>
            </a:r>
            <a:r>
              <a:rPr lang="zh-CN" altLang="en-US" sz="3200"/>
              <a:t>、铁路时代的到来为社会提供了更为快捷、廉价、便利的交通，使生产和市场之间的联系变得更加密切。</a:t>
            </a:r>
          </a:p>
        </p:txBody>
      </p:sp>
      <p:pic>
        <p:nvPicPr>
          <p:cNvPr id="10" name="Picture 14" descr="7037f846gw1eml3j5j67fj208m06m0t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4483100"/>
            <a:ext cx="3960812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63" y="782638"/>
            <a:ext cx="7897812" cy="611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Text Box 2"/>
          <p:cNvSpPr txBox="1">
            <a:spLocks noChangeArrowheads="1"/>
          </p:cNvSpPr>
          <p:nvPr/>
        </p:nvSpPr>
        <p:spPr bwMode="auto">
          <a:xfrm>
            <a:off x="2033588" y="711200"/>
            <a:ext cx="504031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交通</a:t>
            </a:r>
            <a:r>
              <a:rPr lang="zh-CN" altLang="en-US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运输的革新</a:t>
            </a:r>
          </a:p>
        </p:txBody>
      </p:sp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490538" y="1582738"/>
            <a:ext cx="7553325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ea typeface="楷体_GB2312" pitchFamily="49" charset="-122"/>
              </a:rPr>
              <a:t>美国人富尔敦发明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ea typeface="楷体_GB2312" pitchFamily="49" charset="-122"/>
              </a:rPr>
              <a:t>1807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ea typeface="楷体_GB2312" pitchFamily="49" charset="-122"/>
              </a:rPr>
              <a:t>汽船</a:t>
            </a:r>
            <a:endParaRPr lang="en-US" altLang="zh-CN" sz="4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  <a:ea typeface="楷体_GB2312" pitchFamily="49" charset="-122"/>
            </a:endParaRPr>
          </a:p>
        </p:txBody>
      </p:sp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2074863" y="6092825"/>
            <a:ext cx="47212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ea typeface="黑体" panose="02010609060101010101" pitchFamily="2" charset="-122"/>
              </a:rPr>
              <a:t>汽船以蒸汽机作动力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 autoUpdateAnimBg="0"/>
      <p:bldP spid="141318" grpId="0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1579</Words>
  <PresentationFormat>全屏显示(4:3)</PresentationFormat>
  <Paragraphs>87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Calibri</vt:lpstr>
      <vt:lpstr>宋体</vt:lpstr>
      <vt:lpstr>Arial</vt:lpstr>
      <vt:lpstr>等线</vt:lpstr>
      <vt:lpstr>黑体</vt:lpstr>
      <vt:lpstr>华文彩云</vt:lpstr>
      <vt:lpstr>Arial Narrow</vt:lpstr>
      <vt:lpstr>隶书</vt:lpstr>
      <vt:lpstr>楷体_GB2312</vt:lpstr>
      <vt:lpstr>Wingdings</vt:lpstr>
      <vt:lpstr>仿宋</vt:lpstr>
      <vt:lpstr>Times New Roman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2018-06-14T02:25:00Z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