
<file path=[Content_Types].xml><?xml version="1.0" encoding="utf-8"?>
<Types xmlns="http://schemas.openxmlformats.org/package/2006/content-types">
  <Default Extension="jpeg" ContentType="image/jpeg"/>
  <Default Extension="wav" ContentType="audio/x-wav"/>
  <Default Extension="wmf" ContentType="image/x-wmf"/>
  <Default Extension="png" ContentType="image/png"/>
  <Default Extension="gif" ContentType="image/gi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Lst>
  <p:notesMasterIdLst>
    <p:notesMasterId r:id="rId4"/>
  </p:notesMasterIdLst>
  <p:sldIdLst>
    <p:sldId id="256" r:id="rId3"/>
    <p:sldId id="261" r:id="rId5"/>
    <p:sldId id="262" r:id="rId6"/>
    <p:sldId id="263" r:id="rId7"/>
    <p:sldId id="264" r:id="rId8"/>
    <p:sldId id="265" r:id="rId9"/>
    <p:sldId id="266" r:id="rId10"/>
    <p:sldId id="269" r:id="rId11"/>
    <p:sldId id="267" r:id="rId12"/>
    <p:sldId id="273" r:id="rId13"/>
    <p:sldId id="274" r:id="rId14"/>
    <p:sldId id="270" r:id="rId15"/>
    <p:sldId id="275" r:id="rId16"/>
    <p:sldId id="276" r:id="rId17"/>
    <p:sldId id="277" r:id="rId18"/>
    <p:sldId id="279" r:id="rId19"/>
    <p:sldId id="283" r:id="rId20"/>
    <p:sldId id="284" r:id="rId21"/>
    <p:sldId id="285" r:id="rId22"/>
    <p:sldId id="282" r:id="rId23"/>
    <p:sldId id="286" r:id="rId24"/>
    <p:sldId id="257" r:id="rId25"/>
    <p:sldId id="258" r:id="rId26"/>
    <p:sldId id="259" r:id="rId2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860" autoAdjust="0"/>
    <p:restoredTop sz="94660"/>
  </p:normalViewPr>
  <p:slideViewPr>
    <p:cSldViewPr snapToGrid="0">
      <p:cViewPr varScale="1">
        <p:scale>
          <a:sx n="115" d="100"/>
          <a:sy n="115" d="100"/>
        </p:scale>
        <p:origin x="612" y="10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0" Type="http://schemas.openxmlformats.org/officeDocument/2006/relationships/tableStyles" Target="tableStyles.xml"/><Relationship Id="rId3" Type="http://schemas.openxmlformats.org/officeDocument/2006/relationships/slide" Target="slides/slide1.xml"/><Relationship Id="rId29" Type="http://schemas.openxmlformats.org/officeDocument/2006/relationships/viewProps" Target="viewProps.xml"/><Relationship Id="rId28" Type="http://schemas.openxmlformats.org/officeDocument/2006/relationships/presProps" Target="presProps.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F25A8C7-CC1A-4A08-9B4B-31F43B054C7F}"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9E1B693-632D-4080-9CF6-EA28B66DC801}"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eaLnBrk="0" fontAlgn="base" latinLnBrk="0" hangingPunct="0">
              <a:lnSpc>
                <a:spcPct val="100000"/>
              </a:lnSpc>
              <a:spcBef>
                <a:spcPct val="0"/>
              </a:spcBef>
              <a:spcAft>
                <a:spcPct val="0"/>
              </a:spcAft>
              <a:buClrTx/>
              <a:buSzTx/>
              <a:buFontTx/>
              <a:buNone/>
              <a:defRPr/>
            </a:pPr>
            <a:fld id="{39AD698A-D66C-4FA1-BBD8-F72AE9E6E75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pitchFamily="34" charset="0"/>
                <a:ea typeface="微软雅黑" panose="020B0503020204020204" pitchFamily="34" charset="-122"/>
              </a:rPr>
            </a:fld>
            <a:endPar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微软雅黑" panose="020B0503020204020204" pitchFamily="34"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093D6926-3AC2-4DCA-9B69-525A02D6DB35}"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093D6926-3AC2-4DCA-9B69-525A02D6DB35}"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093D6926-3AC2-4DCA-9B69-525A02D6DB35}"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nvPr>
        </p:nvSpPr>
        <p:spPr>
          <a:xfrm>
            <a:off x="1524000" y="1854199"/>
            <a:ext cx="9144000" cy="1655763"/>
          </a:xfrm>
        </p:spPr>
        <p:txBody>
          <a:bodyPr anchor="b">
            <a:normAutofit/>
          </a:bodyPr>
          <a:lstStyle>
            <a:lvl1pPr algn="ctr">
              <a:defRPr sz="7200" b="0"/>
            </a:lvl1pPr>
          </a:lstStyle>
          <a:p>
            <a:r>
              <a:rPr lang="zh-CN" altLang="en-US" dirty="0"/>
              <a:t>单击此处编辑标题</a:t>
            </a:r>
            <a:endParaRPr lang="zh-CN" altLang="en-US" dirty="0"/>
          </a:p>
        </p:txBody>
      </p:sp>
      <p:sp>
        <p:nvSpPr>
          <p:cNvPr id="3" name="副标题 2"/>
          <p:cNvSpPr>
            <a:spLocks noGrp="1"/>
          </p:cNvSpPr>
          <p:nvPr>
            <p:ph type="subTitle" idx="1"/>
          </p:nvPr>
        </p:nvSpPr>
        <p:spPr>
          <a:xfrm>
            <a:off x="1524000" y="3602038"/>
            <a:ext cx="9144000" cy="1655762"/>
          </a:xfrm>
        </p:spPr>
        <p:txBody>
          <a:bodyPr>
            <a:normAutofit/>
          </a:bodyPr>
          <a:lstStyle>
            <a:lvl1pPr marL="0" indent="0" algn="ctr">
              <a:buNone/>
              <a:defRPr sz="1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dirty="0"/>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nvPr>
        </p:nvSpPr>
        <p:spPr>
          <a:xfrm>
            <a:off x="838200" y="551543"/>
            <a:ext cx="10515600" cy="5558971"/>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nchor="ctr" anchorCtr="0"/>
          <a:lstStyle/>
          <a:p>
            <a:r>
              <a:rPr lang="zh-CN" altLang="en-US" dirty="0"/>
              <a:t>单击此处编辑母版标题样式</a:t>
            </a:r>
            <a:endParaRPr lang="zh-CN" altLang="en-US" dirty="0"/>
          </a:p>
        </p:txBody>
      </p:sp>
      <p:sp>
        <p:nvSpPr>
          <p:cNvPr id="3" name="内容占位符 2"/>
          <p:cNvSpPr>
            <a:spLocks noGrp="1"/>
          </p:cNvSpPr>
          <p:nvPr>
            <p:ph idx="1"/>
          </p:nvPr>
        </p:nvSpPr>
        <p:spPr/>
        <p:txBody>
          <a:bodyPr/>
          <a:lstStyle>
            <a:lvl1pPr>
              <a:defRPr sz="2400"/>
            </a:lvl1pPr>
            <a:lvl2pPr>
              <a:defRPr sz="2000"/>
            </a:lvl2pPr>
            <a:lvl3pPr>
              <a:defRPr sz="1800"/>
            </a:lvl3pPr>
            <a:lvl4pPr>
              <a:defRPr sz="1800"/>
            </a:lvl4pPr>
            <a:lvl5pPr>
              <a:defRPr sz="18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dirty="0"/>
          </a:p>
        </p:txBody>
      </p:sp>
      <p:sp>
        <p:nvSpPr>
          <p:cNvPr id="5" name="页脚占位符 4"/>
          <p:cNvSpPr>
            <a:spLocks noGrp="1"/>
          </p:cNvSpPr>
          <p:nvPr>
            <p:ph type="ftr" sz="quarter" idx="11"/>
          </p:nvPr>
        </p:nvSpPr>
        <p:spPr/>
        <p:txBody>
          <a:bodyPr/>
          <a:lstStyle/>
          <a:p>
            <a:endParaRPr lang="zh-CN" altLang="en-US" dirty="0"/>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节标题">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0DD7636-5BE1-44BC-BB5F-15739D9E18E1}"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87C0E1D-24C4-406F-9615-DBDA8D2D1F93}" type="slidenum">
              <a:rPr lang="zh-CN" altLang="en-US" smtClean="0"/>
            </a:fld>
            <a:endParaRPr lang="zh-CN" altLang="en-US"/>
          </a:p>
        </p:txBody>
      </p:sp>
      <p:sp>
        <p:nvSpPr>
          <p:cNvPr id="5" name="标题 4"/>
          <p:cNvSpPr>
            <a:spLocks noGrp="1"/>
          </p:cNvSpPr>
          <p:nvPr>
            <p:ph type="title" hasCustomPrompt="1"/>
          </p:nvPr>
        </p:nvSpPr>
        <p:spPr>
          <a:xfrm>
            <a:off x="838200" y="2187443"/>
            <a:ext cx="10515600" cy="2483115"/>
          </a:xfrm>
        </p:spPr>
        <p:txBody>
          <a:bodyPr>
            <a:normAutofit/>
          </a:bodyPr>
          <a:lstStyle>
            <a:lvl1pPr algn="ctr">
              <a:defRPr sz="6000" b="0"/>
            </a:lvl1pPr>
          </a:lstStyle>
          <a:p>
            <a:r>
              <a:rPr lang="zh-CN" altLang="en-US" dirty="0"/>
              <a:t>单击此处编辑标题</a:t>
            </a:r>
            <a:endParaRPr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nchor="ctr" anchorCtr="0"/>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内容占位符 3"/>
          <p:cNvSpPr>
            <a:spLocks noGrp="1"/>
          </p:cNvSpPr>
          <p:nvPr>
            <p:ph sz="half" idx="2"/>
          </p:nvPr>
        </p:nvSpPr>
        <p:spPr>
          <a:xfrm>
            <a:off x="6172200" y="1825625"/>
            <a:ext cx="5181600" cy="4351338"/>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nchor="ctr" anchorCtr="0"/>
          <a:lstStyle/>
          <a:p>
            <a:r>
              <a:rPr lang="zh-CN" altLang="en-US"/>
              <a:t>单击此处编辑母版标题样式</a:t>
            </a:r>
            <a:endParaRPr lang="zh-CN" altLang="en-US"/>
          </a:p>
        </p:txBody>
      </p:sp>
      <p:sp>
        <p:nvSpPr>
          <p:cNvPr id="3" name="文本占位符 2"/>
          <p:cNvSpPr>
            <a:spLocks noGrp="1"/>
          </p:cNvSpPr>
          <p:nvPr>
            <p:ph type="body" idx="1"/>
          </p:nvPr>
        </p:nvSpPr>
        <p:spPr>
          <a:xfrm>
            <a:off x="839788" y="1744961"/>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4" name="内容占位符 3"/>
          <p:cNvSpPr>
            <a:spLocks noGrp="1"/>
          </p:cNvSpPr>
          <p:nvPr>
            <p:ph sz="half" idx="2"/>
          </p:nvPr>
        </p:nvSpPr>
        <p:spPr>
          <a:xfrm>
            <a:off x="839788" y="2615609"/>
            <a:ext cx="5157787" cy="3574054"/>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文本占位符 4"/>
          <p:cNvSpPr>
            <a:spLocks noGrp="1"/>
          </p:cNvSpPr>
          <p:nvPr>
            <p:ph type="body" sz="quarter" idx="3"/>
          </p:nvPr>
        </p:nvSpPr>
        <p:spPr>
          <a:xfrm>
            <a:off x="6172200" y="1744961"/>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6" name="内容占位符 5"/>
          <p:cNvSpPr>
            <a:spLocks noGrp="1"/>
          </p:cNvSpPr>
          <p:nvPr>
            <p:ph sz="quarter" idx="4"/>
          </p:nvPr>
        </p:nvSpPr>
        <p:spPr>
          <a:xfrm>
            <a:off x="6172200" y="2615609"/>
            <a:ext cx="5183188" cy="3574054"/>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7" name="日期占位符 6"/>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仅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3238500" y="2159000"/>
            <a:ext cx="5715000" cy="1382450"/>
          </a:xfrm>
        </p:spPr>
        <p:txBody>
          <a:bodyPr anchor="b" anchorCtr="0">
            <a:normAutofit/>
          </a:bodyPr>
          <a:lstStyle>
            <a:lvl1pPr algn="ctr">
              <a:defRPr sz="8000" b="0">
                <a:solidFill>
                  <a:schemeClr val="tx1"/>
                </a:solidFill>
              </a:defRPr>
            </a:lvl1pPr>
          </a:lstStyle>
          <a:p>
            <a:r>
              <a:rPr lang="zh-CN" altLang="en-US" dirty="0"/>
              <a:t>编辑标题</a:t>
            </a:r>
            <a:endParaRPr lang="zh-CN" altLang="en-US" dirty="0"/>
          </a:p>
        </p:txBody>
      </p:sp>
      <p:sp>
        <p:nvSpPr>
          <p:cNvPr id="3" name="日期占位符 2"/>
          <p:cNvSpPr>
            <a:spLocks noGrp="1"/>
          </p:cNvSpPr>
          <p:nvPr>
            <p:ph type="dt" sz="half" idx="10"/>
          </p:nvPr>
        </p:nvSpPr>
        <p:spPr/>
        <p:txBody>
          <a:bodyPr/>
          <a:lstStyle/>
          <a:p>
            <a:fld id="{20DD7636-5BE1-44BC-BB5F-15739D9E18E1}"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87C0E1D-24C4-406F-9615-DBDA8D2D1F93}" type="slidenum">
              <a:rPr lang="zh-CN" altLang="en-US" smtClean="0"/>
            </a:fld>
            <a:endParaRPr lang="zh-CN" altLang="en-US"/>
          </a:p>
        </p:txBody>
      </p:sp>
      <p:sp>
        <p:nvSpPr>
          <p:cNvPr id="37" name="内容占位符 36"/>
          <p:cNvSpPr>
            <a:spLocks noGrp="1"/>
          </p:cNvSpPr>
          <p:nvPr>
            <p:ph sz="quarter" idx="13" hasCustomPrompt="1"/>
          </p:nvPr>
        </p:nvSpPr>
        <p:spPr>
          <a:xfrm>
            <a:off x="3238500" y="3733201"/>
            <a:ext cx="5715000" cy="1185937"/>
          </a:xfrm>
        </p:spPr>
        <p:txBody>
          <a:bodyPr>
            <a:normAutofit/>
          </a:bodyPr>
          <a:lstStyle>
            <a:lvl1pPr marL="0" indent="0" algn="ctr">
              <a:buNone/>
              <a:defRPr sz="3200">
                <a:solidFill>
                  <a:schemeClr val="tx1"/>
                </a:solidFill>
              </a:defRPr>
            </a:lvl1pPr>
          </a:lstStyle>
          <a:p>
            <a:pPr lvl="0"/>
            <a:r>
              <a:rPr lang="zh-CN" altLang="en-US" dirty="0"/>
              <a:t>编辑文本</a:t>
            </a:r>
            <a:endParaRPr lang="zh-CN" alt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838200" y="713673"/>
            <a:ext cx="4681654" cy="1428161"/>
          </a:xfrm>
        </p:spPr>
        <p:txBody>
          <a:bodyPr anchor="t" anchorCtr="0">
            <a:normAutofit/>
          </a:bodyPr>
          <a:lstStyle>
            <a:lvl1pPr>
              <a:defRPr sz="3600"/>
            </a:lvl1pPr>
          </a:lstStyle>
          <a:p>
            <a:r>
              <a:rPr lang="zh-CN" altLang="en-US" dirty="0"/>
              <a:t>单击此处编辑标题</a:t>
            </a:r>
            <a:endParaRPr lang="zh-CN" altLang="en-US" dirty="0"/>
          </a:p>
        </p:txBody>
      </p:sp>
      <p:sp>
        <p:nvSpPr>
          <p:cNvPr id="3" name="图片占位符 2"/>
          <p:cNvSpPr>
            <a:spLocks noGrp="1" noChangeAspect="1"/>
          </p:cNvSpPr>
          <p:nvPr>
            <p:ph type="pic" idx="1"/>
          </p:nvPr>
        </p:nvSpPr>
        <p:spPr>
          <a:xfrm>
            <a:off x="5642517" y="713673"/>
            <a:ext cx="5711882" cy="54036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dirty="0"/>
          </a:p>
        </p:txBody>
      </p:sp>
      <p:sp>
        <p:nvSpPr>
          <p:cNvPr id="4" name="文本占位符 3"/>
          <p:cNvSpPr>
            <a:spLocks noGrp="1"/>
          </p:cNvSpPr>
          <p:nvPr>
            <p:ph type="body" sz="half" idx="2"/>
          </p:nvPr>
        </p:nvSpPr>
        <p:spPr>
          <a:xfrm>
            <a:off x="838200" y="2313873"/>
            <a:ext cx="4681654" cy="3811588"/>
          </a:xfrm>
        </p:spPr>
        <p:txBody>
          <a:bodyP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单击此处编辑母版文本样式</a:t>
            </a:r>
            <a:endParaRPr lang="zh-CN" altLang="en-US" dirty="0"/>
          </a:p>
        </p:txBody>
      </p:sp>
      <p:sp>
        <p:nvSpPr>
          <p:cNvPr id="5" name="日期占位符 4"/>
          <p:cNvSpPr>
            <a:spLocks noGrp="1"/>
          </p:cNvSpPr>
          <p:nvPr>
            <p:ph type="dt" sz="half" idx="10"/>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nvPr>
        </p:nvSpPr>
        <p:spPr/>
        <p:txBody>
          <a:bodyPr/>
          <a:lstStyle/>
          <a:p>
            <a:endParaRPr lang="zh-CN" altLang="en-US" dirty="0"/>
          </a:p>
        </p:txBody>
      </p:sp>
      <p:sp>
        <p:nvSpPr>
          <p:cNvPr id="7" name="灯片编号占位符 6"/>
          <p:cNvSpPr>
            <a:spLocks noGrp="1"/>
          </p:cNvSpPr>
          <p:nvPr>
            <p:ph type="sldNum" sz="quarter" idx="12"/>
          </p:nvPr>
        </p:nvSpPr>
        <p:spPr/>
        <p:txBody>
          <a:bodyPr/>
          <a:lstStyle/>
          <a:p>
            <a:fld id="{FABC47A4-756D-490B-A52F-7D9E2C9FC05F}"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nvPr>
        </p:nvSpPr>
        <p:spPr>
          <a:xfrm>
            <a:off x="10444898" y="365125"/>
            <a:ext cx="908901" cy="5811838"/>
          </a:xfrm>
        </p:spPr>
        <p:txBody>
          <a:bodyPr vert="eaVert">
            <a:normAutofit/>
          </a:bodyPr>
          <a:lstStyle>
            <a:lvl1pPr>
              <a:defRPr sz="4400"/>
            </a:lvl1pPr>
          </a:lstStyle>
          <a:p>
            <a:r>
              <a:rPr lang="zh-CN" altLang="en-US" dirty="0"/>
              <a:t>单击此处编辑标题</a:t>
            </a:r>
            <a:endParaRPr lang="zh-CN" altLang="en-US" dirty="0"/>
          </a:p>
        </p:txBody>
      </p:sp>
      <p:sp>
        <p:nvSpPr>
          <p:cNvPr id="3" name="竖排文字占位符 2"/>
          <p:cNvSpPr>
            <a:spLocks noGrp="1"/>
          </p:cNvSpPr>
          <p:nvPr>
            <p:ph type="body" orient="vert" idx="1"/>
          </p:nvPr>
        </p:nvSpPr>
        <p:spPr>
          <a:xfrm>
            <a:off x="838199" y="365125"/>
            <a:ext cx="9446443" cy="5811838"/>
          </a:xfrm>
        </p:spPr>
        <p:txBody>
          <a:bodyPr vert="eaVert"/>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tags" Target="../tags/tag3.xml"/><Relationship Id="rId12" Type="http://schemas.openxmlformats.org/officeDocument/2006/relationships/tags" Target="../tags/tag2.xml"/><Relationship Id="rId11" Type="http://schemas.openxmlformats.org/officeDocument/2006/relationships/tags" Target="../tags/tag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标题占位符 1"/>
          <p:cNvSpPr>
            <a:spLocks noGrp="1"/>
          </p:cNvSpPr>
          <p:nvPr>
            <p:ph type="title"/>
            <p:custDataLst>
              <p:tags r:id="rId11"/>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
        <p:nvSpPr>
          <p:cNvPr id="8" name="文本占位符 2"/>
          <p:cNvSpPr>
            <a:spLocks noGrp="1"/>
          </p:cNvSpPr>
          <p:nvPr>
            <p:ph type="body" idx="1"/>
            <p:custDataLst>
              <p:tags r:id="rId12"/>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normAutofit/>
          </a:bodyPr>
          <a:lstStyle>
            <a:lvl1pPr algn="ctr">
              <a:defRPr sz="1200">
                <a:solidFill>
                  <a:schemeClr val="bg1">
                    <a:lumMod val="50000"/>
                  </a:schemeClr>
                </a:solidFill>
                <a:latin typeface="黑体" panose="02010609060101010101" pitchFamily="49" charset="-122"/>
                <a:ea typeface="黑体" panose="02010609060101010101" pitchFamily="49" charset="-122"/>
              </a:defRPr>
            </a:lvl1pPr>
          </a:lstStyle>
          <a:p>
            <a:fld id="{D997B5FA-0921-464F-AAE1-844C04324D75}" type="datetimeFigureOut">
              <a:rPr lang="zh-CN" altLang="en-US" smtClean="0"/>
            </a:fld>
            <a:endParaRPr lang="zh-CN" altLang="en-US" dirty="0"/>
          </a:p>
        </p:txBody>
      </p:sp>
      <p:sp>
        <p:nvSpPr>
          <p:cNvPr id="10"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bg1">
                    <a:lumMod val="50000"/>
                  </a:schemeClr>
                </a:solidFill>
                <a:latin typeface="黑体" panose="02010609060101010101" pitchFamily="49" charset="-122"/>
                <a:ea typeface="黑体" panose="02010609060101010101" pitchFamily="49" charset="-122"/>
              </a:defRPr>
            </a:lvl1pPr>
          </a:lstStyle>
          <a:p>
            <a:endParaRPr lang="zh-CN" altLang="en-US"/>
          </a:p>
        </p:txBody>
      </p:sp>
      <p:sp>
        <p:nvSpPr>
          <p:cNvPr id="11"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normAutofit/>
          </a:bodyPr>
          <a:lstStyle>
            <a:lvl1pPr algn="ctr">
              <a:defRPr sz="1200">
                <a:solidFill>
                  <a:schemeClr val="bg1">
                    <a:lumMod val="50000"/>
                  </a:schemeClr>
                </a:solidFill>
                <a:latin typeface="黑体" panose="02010609060101010101" pitchFamily="49" charset="-122"/>
                <a:ea typeface="黑体" panose="02010609060101010101" pitchFamily="49" charset="-122"/>
              </a:defRPr>
            </a:lvl1pPr>
          </a:lstStyle>
          <a:p>
            <a:fld id="{565CE74E-AB26-4998-AD42-012C4C1AD076}" type="slidenum">
              <a:rPr lang="zh-CN" altLang="en-US" smtClean="0"/>
            </a:fld>
            <a:endParaRPr lang="zh-CN" altLang="en-US"/>
          </a:p>
        </p:txBody>
      </p:sp>
      <p:sp>
        <p:nvSpPr>
          <p:cNvPr id="2" name="KSO_TEMPLATE" hidden="1"/>
          <p:cNvSpPr/>
          <p:nvPr userDrawn="1">
            <p:custDataLst>
              <p:tags r:id="rId13"/>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notesSlide" Target="../notesSlides/notesSlide1.xml"/><Relationship Id="rId8" Type="http://schemas.openxmlformats.org/officeDocument/2006/relationships/slideLayout" Target="../slideLayouts/slideLayout1.xml"/><Relationship Id="rId7" Type="http://schemas.openxmlformats.org/officeDocument/2006/relationships/tags" Target="../tags/tag4.xml"/><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image" Target="../media/image3.jpeg"/><Relationship Id="rId3" Type="http://schemas.openxmlformats.org/officeDocument/2006/relationships/image" Target="../media/image2.jpeg"/><Relationship Id="rId2" Type="http://schemas.openxmlformats.org/officeDocument/2006/relationships/hyperlink" Target="&#20809;&#33635;&#38761;&#21629;001.mp4" TargetMode="Externa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6.jpe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7.GIF"/></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8.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8.png"/><Relationship Id="rId1" Type="http://schemas.openxmlformats.org/officeDocument/2006/relationships/image" Target="../media/image29.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1.jpeg"/><Relationship Id="rId1" Type="http://schemas.openxmlformats.org/officeDocument/2006/relationships/image" Target="../media/image30.jpe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8.jpeg"/><Relationship Id="rId1" Type="http://schemas.openxmlformats.org/officeDocument/2006/relationships/image" Target="../media/image32.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audio" Target="../media/audio1.wav"/><Relationship Id="rId2" Type="http://schemas.openxmlformats.org/officeDocument/2006/relationships/image" Target="../media/image34.GIF"/><Relationship Id="rId1" Type="http://schemas.openxmlformats.org/officeDocument/2006/relationships/image" Target="../media/image33.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6.png"/><Relationship Id="rId1" Type="http://schemas.openxmlformats.org/officeDocument/2006/relationships/image" Target="../media/image35.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image" Target="../media/image6.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8.jpeg"/><Relationship Id="rId1" Type="http://schemas.openxmlformats.org/officeDocument/2006/relationships/image" Target="../media/image37.jpe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image" Target="../media/image14.jpeg"/><Relationship Id="rId7" Type="http://schemas.openxmlformats.org/officeDocument/2006/relationships/image" Target="../media/image13.wmf"/><Relationship Id="rId6" Type="http://schemas.openxmlformats.org/officeDocument/2006/relationships/image" Target="../media/image12.jpeg"/><Relationship Id="rId5" Type="http://schemas.openxmlformats.org/officeDocument/2006/relationships/image" Target="../media/image11.jpeg"/><Relationship Id="rId4" Type="http://schemas.openxmlformats.org/officeDocument/2006/relationships/image" Target="../media/image10.jpeg"/><Relationship Id="rId3" Type="http://schemas.openxmlformats.org/officeDocument/2006/relationships/hyperlink" Target="http://image.baidu.com/i?ct=503316480&amp;z=0&amp;tn=baiduimagedetail&amp;word=%BD%F0%D2%F8%CD%BC%C6%AC&amp;in=1013&amp;cl=2&amp;cm=1&amp;sc=0&amp;lm=-1&amp;pn=1&amp;rn=1&amp;di=9205071872&amp;ln=2000&amp;fr=ala0" TargetMode="External"/><Relationship Id="rId2" Type="http://schemas.openxmlformats.org/officeDocument/2006/relationships/image" Target="../media/image9.jpeg"/><Relationship Id="rId1" Type="http://schemas.openxmlformats.org/officeDocument/2006/relationships/hyperlink" Target="http://image.baidu.com/i?ct=503316480&amp;z=0&amp;tn=baiduimagedetail&amp;word=%C3%DE%BB%A8%CD%BC%C6%AC&amp;in=24752&amp;cl=2&amp;cm=1&amp;sc=0&amp;lm=-1&amp;pn=7&amp;rn=1&amp;di=4809038993&amp;ln=2000&amp;fr=ala0" TargetMode="External"/></Relationships>
</file>

<file path=ppt/slides/_rels/slide4.xml.rels><?xml version="1.0" encoding="UTF-8" standalone="yes"?>
<Relationships xmlns="http://schemas.openxmlformats.org/package/2006/relationships"><Relationship Id="rId7" Type="http://schemas.openxmlformats.org/officeDocument/2006/relationships/notesSlide" Target="../notesSlides/notesSlide2.xml"/><Relationship Id="rId6" Type="http://schemas.openxmlformats.org/officeDocument/2006/relationships/slideLayout" Target="../slideLayouts/slideLayout7.xml"/><Relationship Id="rId5" Type="http://schemas.openxmlformats.org/officeDocument/2006/relationships/image" Target="../media/image19.png"/><Relationship Id="rId4" Type="http://schemas.openxmlformats.org/officeDocument/2006/relationships/image" Target="../media/image18.jpeg"/><Relationship Id="rId3" Type="http://schemas.openxmlformats.org/officeDocument/2006/relationships/image" Target="../media/image17.png"/><Relationship Id="rId2" Type="http://schemas.openxmlformats.org/officeDocument/2006/relationships/image" Target="../media/image16.jpeg"/><Relationship Id="rId1" Type="http://schemas.openxmlformats.org/officeDocument/2006/relationships/image" Target="../media/image15.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4.jpeg"/></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image" Target="../media/image14.jpe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3.png"/><Relationship Id="rId1" Type="http://schemas.openxmlformats.org/officeDocument/2006/relationships/image" Target="../media/image22.png"/></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25.jpeg"/><Relationship Id="rId2" Type="http://schemas.openxmlformats.org/officeDocument/2006/relationships/image" Target="../media/image24.png"/><Relationship Id="rId1" Type="http://schemas.openxmlformats.org/officeDocument/2006/relationships/image" Target="../media/image14.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timgYQNMWGGX"/>
          <p:cNvPicPr>
            <a:picLocks noChangeAspect="1"/>
          </p:cNvPicPr>
          <p:nvPr/>
        </p:nvPicPr>
        <p:blipFill>
          <a:blip r:embed="rId1"/>
          <a:stretch>
            <a:fillRect/>
          </a:stretch>
        </p:blipFill>
        <p:spPr>
          <a:xfrm>
            <a:off x="6420485" y="1226185"/>
            <a:ext cx="5113020" cy="4405630"/>
          </a:xfrm>
          <a:prstGeom prst="rect">
            <a:avLst/>
          </a:prstGeom>
        </p:spPr>
      </p:pic>
      <p:pic>
        <p:nvPicPr>
          <p:cNvPr id="29700" name="Picture 4" descr="光荣革命Presentation of The Declaration Of Rights">
            <a:hlinkClick r:id="rId2" action="ppaction://hlinkfile"/>
          </p:cNvPr>
          <p:cNvPicPr>
            <a:picLocks noChangeAspect="1"/>
          </p:cNvPicPr>
          <p:nvPr/>
        </p:nvPicPr>
        <p:blipFill>
          <a:blip r:embed="rId3"/>
          <a:stretch>
            <a:fillRect/>
          </a:stretch>
        </p:blipFill>
        <p:spPr>
          <a:xfrm>
            <a:off x="182245" y="116205"/>
            <a:ext cx="5949950" cy="3550285"/>
          </a:xfrm>
          <a:prstGeom prst="rect">
            <a:avLst/>
          </a:prstGeom>
          <a:noFill/>
          <a:ln w="9525">
            <a:noFill/>
          </a:ln>
        </p:spPr>
      </p:pic>
      <p:sp>
        <p:nvSpPr>
          <p:cNvPr id="7" name="矩形 6"/>
          <p:cNvSpPr/>
          <p:nvPr/>
        </p:nvSpPr>
        <p:spPr>
          <a:xfrm>
            <a:off x="488950" y="3742055"/>
            <a:ext cx="4932680" cy="768350"/>
          </a:xfrm>
          <a:prstGeom prst="rect">
            <a:avLst/>
          </a:prstGeom>
          <a:noFill/>
          <a:ln>
            <a:noFill/>
          </a:ln>
        </p:spPr>
        <p:txBody>
          <a:bodyPr wrap="none" rtlCol="0" anchor="t">
            <a:spAutoFit/>
          </a:bodyPr>
          <a:p>
            <a:pPr algn="ctr"/>
            <a:r>
              <a:rPr lang="en-US" altLang="zh-CN" sz="4400" b="1">
                <a:ln/>
                <a:solidFill>
                  <a:schemeClr val="tx1"/>
                </a:solidFill>
                <a:effectLst>
                  <a:outerShdw blurRad="38100" dist="19050" dir="2700000" algn="tl" rotWithShape="0">
                    <a:schemeClr val="dk1">
                      <a:alpha val="40000"/>
                    </a:schemeClr>
                  </a:outerShdw>
                </a:effectLst>
              </a:rPr>
              <a:t>1688 </a:t>
            </a:r>
            <a:r>
              <a:rPr lang="zh-CN" altLang="en-US" sz="4400" b="1">
                <a:ln/>
                <a:solidFill>
                  <a:schemeClr val="tx1"/>
                </a:solidFill>
                <a:effectLst>
                  <a:outerShdw blurRad="38100" dist="19050" dir="2700000" algn="tl" rotWithShape="0">
                    <a:schemeClr val="dk1">
                      <a:alpha val="40000"/>
                    </a:schemeClr>
                  </a:outerShdw>
                </a:effectLst>
              </a:rPr>
              <a:t>英国光荣革命</a:t>
            </a:r>
            <a:endParaRPr lang="zh-CN" altLang="en-US" sz="4400" b="1">
              <a:ln/>
              <a:solidFill>
                <a:schemeClr val="tx1"/>
              </a:solidFill>
              <a:effectLst>
                <a:outerShdw blurRad="38100" dist="19050" dir="2700000" algn="tl" rotWithShape="0">
                  <a:schemeClr val="dk1">
                    <a:alpha val="40000"/>
                  </a:schemeClr>
                </a:outerShdw>
              </a:effectLst>
            </a:endParaRPr>
          </a:p>
        </p:txBody>
      </p:sp>
      <p:sp>
        <p:nvSpPr>
          <p:cNvPr id="8" name="矩形 7"/>
          <p:cNvSpPr/>
          <p:nvPr/>
        </p:nvSpPr>
        <p:spPr>
          <a:xfrm>
            <a:off x="6600825" y="293370"/>
            <a:ext cx="4932680" cy="768350"/>
          </a:xfrm>
          <a:prstGeom prst="rect">
            <a:avLst/>
          </a:prstGeom>
          <a:noFill/>
          <a:ln>
            <a:noFill/>
          </a:ln>
        </p:spPr>
        <p:txBody>
          <a:bodyPr wrap="none" rtlCol="0" anchor="t">
            <a:spAutoFit/>
          </a:bodyPr>
          <a:p>
            <a:pPr algn="ctr"/>
            <a:r>
              <a:rPr lang="en-US" altLang="zh-CN" sz="4400" b="1">
                <a:solidFill>
                  <a:schemeClr val="tx1"/>
                </a:solidFill>
                <a:effectLst>
                  <a:outerShdw blurRad="38100" dist="19050" dir="2700000" algn="tl" rotWithShape="0">
                    <a:schemeClr val="dk1">
                      <a:alpha val="40000"/>
                    </a:schemeClr>
                  </a:outerShdw>
                </a:effectLst>
              </a:rPr>
              <a:t>1688 </a:t>
            </a:r>
            <a:r>
              <a:rPr lang="zh-CN" altLang="en-US" sz="4400" b="1">
                <a:solidFill>
                  <a:schemeClr val="tx1"/>
                </a:solidFill>
                <a:effectLst>
                  <a:outerShdw blurRad="38100" dist="19050" dir="2700000" algn="tl" rotWithShape="0">
                    <a:schemeClr val="dk1">
                      <a:alpha val="40000"/>
                    </a:schemeClr>
                  </a:outerShdw>
                </a:effectLst>
              </a:rPr>
              <a:t>康熙二十七年</a:t>
            </a:r>
            <a:endParaRPr lang="zh-CN" altLang="en-US" sz="4400" b="1">
              <a:solidFill>
                <a:schemeClr val="tx1"/>
              </a:solidFill>
              <a:effectLst>
                <a:outerShdw blurRad="38100" dist="19050" dir="2700000" algn="tl" rotWithShape="0">
                  <a:schemeClr val="dk1">
                    <a:alpha val="40000"/>
                  </a:schemeClr>
                </a:outerShdw>
              </a:effectLst>
            </a:endParaRPr>
          </a:p>
        </p:txBody>
      </p:sp>
      <p:pic>
        <p:nvPicPr>
          <p:cNvPr id="9" name="图片 8" descr="u=1390773776,1375402212&amp;fm=27&amp;gp=0[1]"/>
          <p:cNvPicPr>
            <a:picLocks noChangeAspect="1"/>
          </p:cNvPicPr>
          <p:nvPr/>
        </p:nvPicPr>
        <p:blipFill>
          <a:blip r:embed="rId4"/>
          <a:stretch>
            <a:fillRect/>
          </a:stretch>
        </p:blipFill>
        <p:spPr>
          <a:xfrm>
            <a:off x="-48260" y="-74930"/>
            <a:ext cx="12287885" cy="7008495"/>
          </a:xfrm>
          <a:prstGeom prst="rect">
            <a:avLst/>
          </a:prstGeom>
        </p:spPr>
      </p:pic>
      <p:pic>
        <p:nvPicPr>
          <p:cNvPr id="12" name="图片 11" descr="timgFDDAWTH5"/>
          <p:cNvPicPr>
            <a:picLocks noChangeAspect="1"/>
          </p:cNvPicPr>
          <p:nvPr/>
        </p:nvPicPr>
        <p:blipFill>
          <a:blip r:embed="rId5"/>
          <a:stretch>
            <a:fillRect/>
          </a:stretch>
        </p:blipFill>
        <p:spPr>
          <a:xfrm>
            <a:off x="328930" y="116205"/>
            <a:ext cx="4107180" cy="5036820"/>
          </a:xfrm>
          <a:prstGeom prst="rect">
            <a:avLst/>
          </a:prstGeom>
        </p:spPr>
      </p:pic>
      <p:pic>
        <p:nvPicPr>
          <p:cNvPr id="13" name="图片 12" descr="timgD6KMUXO0"/>
          <p:cNvPicPr>
            <a:picLocks noChangeAspect="1"/>
          </p:cNvPicPr>
          <p:nvPr/>
        </p:nvPicPr>
        <p:blipFill>
          <a:blip r:embed="rId6"/>
          <a:stretch>
            <a:fillRect/>
          </a:stretch>
        </p:blipFill>
        <p:spPr>
          <a:xfrm>
            <a:off x="4774565" y="2549525"/>
            <a:ext cx="7082155" cy="4152265"/>
          </a:xfrm>
          <a:prstGeom prst="rect">
            <a:avLst/>
          </a:prstGeom>
        </p:spPr>
      </p:pic>
    </p:spTree>
    <p:custDataLst>
      <p:tags r:id="rId7"/>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ppt_x"/>
                                          </p:val>
                                        </p:tav>
                                        <p:tav tm="100000">
                                          <p:val>
                                            <p:strVal val="#ppt_x"/>
                                          </p:val>
                                        </p:tav>
                                      </p:tavLst>
                                    </p:anim>
                                    <p:anim calcmode="lin" valueType="num">
                                      <p:cBhvr additive="base">
                                        <p:cTn id="2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500" fill="hold"/>
                                        <p:tgtEl>
                                          <p:spTgt spid="12"/>
                                        </p:tgtEl>
                                        <p:attrNameLst>
                                          <p:attrName>ppt_x</p:attrName>
                                        </p:attrNameLst>
                                      </p:cBhvr>
                                      <p:tavLst>
                                        <p:tav tm="0">
                                          <p:val>
                                            <p:strVal val="#ppt_x"/>
                                          </p:val>
                                        </p:tav>
                                        <p:tav tm="100000">
                                          <p:val>
                                            <p:strVal val="#ppt_x"/>
                                          </p:val>
                                        </p:tav>
                                      </p:tavLst>
                                    </p:anim>
                                    <p:anim calcmode="lin" valueType="num">
                                      <p:cBhvr additive="base">
                                        <p:cTn id="26" dur="500" fill="hold"/>
                                        <p:tgtEl>
                                          <p:spTgt spid="12"/>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13"/>
                                        </p:tgtEl>
                                        <p:attrNameLst>
                                          <p:attrName>style.visibility</p:attrName>
                                        </p:attrNameLst>
                                      </p:cBhvr>
                                      <p:to>
                                        <p:strVal val="visible"/>
                                      </p:to>
                                    </p:set>
                                    <p:anim calcmode="lin" valueType="num">
                                      <p:cBhvr additive="base">
                                        <p:cTn id="29" dur="500" fill="hold"/>
                                        <p:tgtEl>
                                          <p:spTgt spid="13"/>
                                        </p:tgtEl>
                                        <p:attrNameLst>
                                          <p:attrName>ppt_x</p:attrName>
                                        </p:attrNameLst>
                                      </p:cBhvr>
                                      <p:tavLst>
                                        <p:tav tm="0">
                                          <p:val>
                                            <p:strVal val="#ppt_x"/>
                                          </p:val>
                                        </p:tav>
                                        <p:tav tm="100000">
                                          <p:val>
                                            <p:strVal val="#ppt_x"/>
                                          </p:val>
                                        </p:tav>
                                      </p:tavLst>
                                    </p:anim>
                                    <p:anim calcmode="lin" valueType="num">
                                      <p:cBhvr additive="base">
                                        <p:cTn id="30"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410" name="文本框 18433"/>
          <p:cNvSpPr txBox="1"/>
          <p:nvPr/>
        </p:nvSpPr>
        <p:spPr>
          <a:xfrm>
            <a:off x="3996055" y="361315"/>
            <a:ext cx="7312025" cy="4054475"/>
          </a:xfrm>
          <a:prstGeom prst="rect">
            <a:avLst/>
          </a:prstGeom>
          <a:noFill/>
          <a:ln w="9525">
            <a:noFill/>
          </a:ln>
        </p:spPr>
        <p:txBody>
          <a:bodyPr wrap="square">
            <a:spAutoFit/>
          </a:bodyPr>
          <a:p>
            <a:pPr algn="l">
              <a:lnSpc>
                <a:spcPct val="115000"/>
              </a:lnSpc>
              <a:buFont typeface="Arial" panose="020B0604020202020204" pitchFamily="34" charset="0"/>
              <a:buNone/>
            </a:pPr>
            <a:r>
              <a:rPr lang="en-US" altLang="zh-CN" sz="2800" b="1" dirty="0">
                <a:solidFill>
                  <a:srgbClr val="000099"/>
                </a:solidFill>
                <a:latin typeface="楷体_GB2312" pitchFamily="49" charset="-122"/>
                <a:ea typeface="楷体_GB2312" pitchFamily="49" charset="-122"/>
              </a:rPr>
              <a:t>    </a:t>
            </a:r>
            <a:r>
              <a:rPr lang="en-US" altLang="zh-CN" sz="3200" b="1" dirty="0">
                <a:solidFill>
                  <a:srgbClr val="000099"/>
                </a:solidFill>
                <a:latin typeface="宋体" panose="02010600030101010101" pitchFamily="2" charset="-122"/>
              </a:rPr>
              <a:t>1819</a:t>
            </a:r>
            <a:r>
              <a:rPr lang="zh-CN" altLang="en-US" sz="3200" b="1" dirty="0">
                <a:solidFill>
                  <a:srgbClr val="000099"/>
                </a:solidFill>
                <a:latin typeface="宋体" panose="02010600030101010101" pitchFamily="2" charset="-122"/>
              </a:rPr>
              <a:t>年，在瓦特的讣告中，对他的改良蒸汽机这样的评价</a:t>
            </a:r>
            <a:r>
              <a:rPr lang="en-US" altLang="zh-CN" sz="3200" b="1">
                <a:solidFill>
                  <a:srgbClr val="000099"/>
                </a:solidFill>
                <a:latin typeface="宋体" panose="02010600030101010101" pitchFamily="2" charset="-122"/>
              </a:rPr>
              <a:t>:</a:t>
            </a:r>
            <a:endParaRPr lang="en-US" altLang="zh-CN" sz="3200" b="1">
              <a:solidFill>
                <a:srgbClr val="000099"/>
              </a:solidFill>
              <a:latin typeface="宋体" panose="02010600030101010101" pitchFamily="2" charset="-122"/>
            </a:endParaRPr>
          </a:p>
          <a:p>
            <a:pPr algn="l">
              <a:lnSpc>
                <a:spcPct val="115000"/>
              </a:lnSpc>
              <a:buFont typeface="Arial" panose="020B0604020202020204" pitchFamily="34" charset="0"/>
              <a:buNone/>
            </a:pPr>
            <a:r>
              <a:rPr lang="zh-CN" altLang="en-US" sz="3200" b="1" dirty="0">
                <a:solidFill>
                  <a:srgbClr val="000099"/>
                </a:solidFill>
                <a:latin typeface="宋体" panose="02010600030101010101" pitchFamily="2" charset="-122"/>
              </a:rPr>
              <a:t>　 </a:t>
            </a:r>
            <a:r>
              <a:rPr lang="zh-CN" altLang="en-US" sz="3200" b="1" dirty="0">
                <a:solidFill>
                  <a:srgbClr val="000099"/>
                </a:solidFill>
                <a:latin typeface="Calibri" panose="020F0502020204030204" pitchFamily="34" charset="0"/>
              </a:rPr>
              <a:t>“</a:t>
            </a:r>
            <a:r>
              <a:rPr lang="zh-CN" altLang="en-US" sz="3200" b="1" dirty="0">
                <a:solidFill>
                  <a:srgbClr val="000099"/>
                </a:solidFill>
                <a:latin typeface="宋体" panose="02010600030101010101" pitchFamily="2" charset="-122"/>
              </a:rPr>
              <a:t>它武装了人类，使虚弱无力的双手变得力大无穷，健全了人类的大脑以处理一切难题。它为机械动力在未来创造奇迹打下了坚实的基础，将有助并报偿后代的劳动。</a:t>
            </a:r>
            <a:r>
              <a:rPr lang="zh-CN" altLang="en-US" sz="3200" b="1" dirty="0">
                <a:solidFill>
                  <a:srgbClr val="000099"/>
                </a:solidFill>
                <a:latin typeface="Calibri" panose="020F0502020204030204" pitchFamily="34" charset="0"/>
              </a:rPr>
              <a:t>”</a:t>
            </a:r>
            <a:endParaRPr lang="zh-CN" altLang="en-US" sz="3200" b="1" dirty="0">
              <a:solidFill>
                <a:srgbClr val="000099"/>
              </a:solidFill>
              <a:latin typeface="宋体" panose="02010600030101010101" pitchFamily="2" charset="-122"/>
            </a:endParaRPr>
          </a:p>
        </p:txBody>
      </p:sp>
      <p:pic>
        <p:nvPicPr>
          <p:cNvPr id="17411" name="图片 18434" descr="10009_20050825_22"/>
          <p:cNvPicPr>
            <a:picLocks noChangeAspect="1"/>
          </p:cNvPicPr>
          <p:nvPr/>
        </p:nvPicPr>
        <p:blipFill>
          <a:blip r:embed="rId1"/>
          <a:stretch>
            <a:fillRect/>
          </a:stretch>
        </p:blipFill>
        <p:spPr>
          <a:xfrm>
            <a:off x="607060" y="245110"/>
            <a:ext cx="3138488" cy="4286250"/>
          </a:xfrm>
          <a:prstGeom prst="rect">
            <a:avLst/>
          </a:prstGeom>
          <a:noFill/>
          <a:ln w="9525">
            <a:noFill/>
          </a:ln>
        </p:spPr>
      </p:pic>
      <p:sp>
        <p:nvSpPr>
          <p:cNvPr id="17412" name="文本框 18435"/>
          <p:cNvSpPr txBox="1"/>
          <p:nvPr/>
        </p:nvSpPr>
        <p:spPr>
          <a:xfrm>
            <a:off x="766128" y="4531043"/>
            <a:ext cx="2819400" cy="953135"/>
          </a:xfrm>
          <a:prstGeom prst="rect">
            <a:avLst/>
          </a:prstGeom>
          <a:noFill/>
          <a:ln w="9525">
            <a:noFill/>
          </a:ln>
        </p:spPr>
        <p:txBody>
          <a:bodyPr>
            <a:spAutoFit/>
          </a:bodyPr>
          <a:p>
            <a:pPr algn="l">
              <a:spcBef>
                <a:spcPct val="50000"/>
              </a:spcBef>
              <a:buFont typeface="Arial" panose="020B0604020202020204" pitchFamily="34" charset="0"/>
              <a:buNone/>
            </a:pPr>
            <a:r>
              <a:rPr lang="en-US" altLang="zh-CN" sz="2800" b="1" dirty="0">
                <a:latin typeface="Arial" panose="020B0604020202020204" pitchFamily="34" charset="0"/>
                <a:ea typeface="黑体" panose="02010609060101010101" pitchFamily="49" charset="-122"/>
              </a:rPr>
              <a:t>   </a:t>
            </a:r>
            <a:r>
              <a:rPr lang="zh-CN" altLang="en-US" sz="2800" b="1" dirty="0">
                <a:latin typeface="Arial" panose="020B0604020202020204" pitchFamily="34" charset="0"/>
                <a:ea typeface="黑体" panose="02010609060101010101" pitchFamily="49" charset="-122"/>
              </a:rPr>
              <a:t>詹姆斯</a:t>
            </a:r>
            <a:r>
              <a:rPr lang="en-US" altLang="zh-CN" sz="2800" b="1">
                <a:latin typeface="Arial" panose="020B0604020202020204" pitchFamily="34" charset="0"/>
                <a:ea typeface="黑体" panose="02010609060101010101" pitchFamily="49" charset="-122"/>
              </a:rPr>
              <a:t>·</a:t>
            </a:r>
            <a:r>
              <a:rPr lang="zh-CN" altLang="en-US" sz="2800" b="1" dirty="0">
                <a:latin typeface="Arial" panose="020B0604020202020204" pitchFamily="34" charset="0"/>
                <a:ea typeface="黑体" panose="02010609060101010101" pitchFamily="49" charset="-122"/>
              </a:rPr>
              <a:t>瓦特</a:t>
            </a:r>
            <a:endParaRPr lang="zh-CN" altLang="en-US" sz="2800" b="1" dirty="0">
              <a:latin typeface="Arial" panose="020B0604020202020204" pitchFamily="34" charset="0"/>
              <a:ea typeface="黑体" panose="02010609060101010101" pitchFamily="49" charset="-122"/>
            </a:endParaRPr>
          </a:p>
          <a:p>
            <a:pPr algn="l">
              <a:lnSpc>
                <a:spcPct val="50000"/>
              </a:lnSpc>
              <a:spcBef>
                <a:spcPct val="50000"/>
              </a:spcBef>
              <a:buFont typeface="Arial" panose="020B0604020202020204" pitchFamily="34" charset="0"/>
              <a:buNone/>
            </a:pPr>
            <a:r>
              <a:rPr lang="zh-CN" altLang="en-US" sz="2800" b="1" dirty="0">
                <a:latin typeface="Arial" panose="020B0604020202020204" pitchFamily="34" charset="0"/>
                <a:ea typeface="黑体" panose="02010609060101010101" pitchFamily="49" charset="-122"/>
              </a:rPr>
              <a:t>（</a:t>
            </a:r>
            <a:r>
              <a:rPr lang="en-US" altLang="zh-CN" sz="2800" b="1" dirty="0">
                <a:latin typeface="Arial" panose="020B0604020202020204" pitchFamily="34" charset="0"/>
                <a:ea typeface="黑体" panose="02010609060101010101" pitchFamily="49" charset="-122"/>
              </a:rPr>
              <a:t>1736-1819</a:t>
            </a:r>
            <a:r>
              <a:rPr lang="zh-CN" altLang="en-US" sz="2800" b="1" dirty="0">
                <a:latin typeface="Arial" panose="020B0604020202020204" pitchFamily="34" charset="0"/>
                <a:ea typeface="黑体" panose="02010609060101010101" pitchFamily="49" charset="-122"/>
              </a:rPr>
              <a:t>）</a:t>
            </a:r>
            <a:endParaRPr lang="zh-CN" altLang="en-US" sz="2800" b="1" dirty="0">
              <a:latin typeface="Arial" panose="020B0604020202020204" pitchFamily="34" charset="0"/>
              <a:ea typeface="黑体" panose="02010609060101010101" pitchFamily="49" charset="-122"/>
            </a:endParaRPr>
          </a:p>
        </p:txBody>
      </p:sp>
      <p:sp>
        <p:nvSpPr>
          <p:cNvPr id="18435" name="文本占位符 19458"/>
          <p:cNvSpPr>
            <a:spLocks noGrp="1"/>
          </p:cNvSpPr>
          <p:nvPr/>
        </p:nvSpPr>
        <p:spPr>
          <a:xfrm>
            <a:off x="3898265" y="4177030"/>
            <a:ext cx="7941945" cy="452564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None/>
            </a:pPr>
            <a:r>
              <a:rPr lang="en-US" altLang="zh-CN" dirty="0"/>
              <a:t>           </a:t>
            </a:r>
            <a:endParaRPr lang="en-US" altLang="zh-CN" dirty="0"/>
          </a:p>
          <a:p>
            <a:pPr>
              <a:buNone/>
            </a:pPr>
            <a:r>
              <a:rPr lang="en-US" altLang="zh-CN" dirty="0"/>
              <a:t>   </a:t>
            </a:r>
            <a:r>
              <a:rPr lang="zh-CN" altLang="en-US" sz="3600" b="1" dirty="0">
                <a:latin typeface="宋体" panose="02010600030101010101" pitchFamily="2" charset="-122"/>
              </a:rPr>
              <a:t>蒸汽机的广泛应用是生产领域的一次意义</a:t>
            </a:r>
            <a:r>
              <a:rPr lang="zh-CN" altLang="en-US" sz="3600" b="1" dirty="0">
                <a:latin typeface="宋体" panose="02010600030101010101" pitchFamily="2" charset="-122"/>
                <a:sym typeface="宋体" panose="02010600030101010101" pitchFamily="2" charset="-122"/>
              </a:rPr>
              <a:t>重大的飞跃，它极大地提高了生产力，使工业革命得以更快地向纵深发展。</a:t>
            </a:r>
            <a:endParaRPr lang="zh-CN" altLang="en-US" sz="3600" b="1" dirty="0">
              <a:latin typeface="宋体" panose="02010600030101010101" pitchFamily="2" charset="-122"/>
              <a:sym typeface="宋体" panose="02010600030101010101" pitchFamily="2" charset="-122"/>
            </a:endParaRPr>
          </a:p>
          <a:p>
            <a:pPr>
              <a:buNone/>
            </a:pPr>
            <a:endParaRPr lang="zh-CN" altLang="en-US" sz="3600" b="1" dirty="0">
              <a:solidFill>
                <a:schemeClr val="accent2"/>
              </a:solidFill>
              <a:latin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8435"/>
                                        </p:tgtEl>
                                        <p:attrNameLst>
                                          <p:attrName>style.visibility</p:attrName>
                                        </p:attrNameLst>
                                      </p:cBhvr>
                                      <p:to>
                                        <p:strVal val="visible"/>
                                      </p:to>
                                    </p:set>
                                    <p:anim calcmode="lin" valueType="num">
                                      <p:cBhvr additive="base">
                                        <p:cTn id="7" dur="500" fill="hold"/>
                                        <p:tgtEl>
                                          <p:spTgt spid="18435"/>
                                        </p:tgtEl>
                                        <p:attrNameLst>
                                          <p:attrName>ppt_x</p:attrName>
                                        </p:attrNameLst>
                                      </p:cBhvr>
                                      <p:tavLst>
                                        <p:tav tm="0">
                                          <p:val>
                                            <p:strVal val="#ppt_x"/>
                                          </p:val>
                                        </p:tav>
                                        <p:tav tm="100000">
                                          <p:val>
                                            <p:strVal val="#ppt_x"/>
                                          </p:val>
                                        </p:tav>
                                      </p:tavLst>
                                    </p:anim>
                                    <p:anim calcmode="lin" valueType="num">
                                      <p:cBhvr additive="base">
                                        <p:cTn id="8" dur="500" fill="hold"/>
                                        <p:tgtEl>
                                          <p:spTgt spid="1843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626" name="文本框 26625"/>
          <p:cNvSpPr txBox="1"/>
          <p:nvPr/>
        </p:nvSpPr>
        <p:spPr>
          <a:xfrm>
            <a:off x="2019300" y="2017713"/>
            <a:ext cx="8153400" cy="4022090"/>
          </a:xfrm>
          <a:prstGeom prst="rect">
            <a:avLst/>
          </a:prstGeom>
          <a:noFill/>
          <a:ln w="9525">
            <a:noFill/>
          </a:ln>
        </p:spPr>
        <p:txBody>
          <a:bodyPr anchor="t">
            <a:spAutoFit/>
          </a:bodyPr>
          <a:p>
            <a:pPr>
              <a:lnSpc>
                <a:spcPct val="80000"/>
              </a:lnSpc>
              <a:spcBef>
                <a:spcPct val="20000"/>
              </a:spcBef>
            </a:pPr>
            <a:r>
              <a:rPr lang="zh-CN" altLang="en-US" sz="3600" dirty="0">
                <a:latin typeface="黑体" panose="02010609060101010101" pitchFamily="49" charset="-122"/>
                <a:ea typeface="黑体" panose="02010609060101010101" pitchFamily="49" charset="-122"/>
              </a:rPr>
              <a:t>第一次工业革命中，影响最为深远的发明是</a:t>
            </a:r>
            <a:endParaRPr lang="zh-CN" altLang="en-US" sz="3600" dirty="0">
              <a:latin typeface="黑体" panose="02010609060101010101" pitchFamily="49" charset="-122"/>
              <a:ea typeface="黑体" panose="02010609060101010101" pitchFamily="49" charset="-122"/>
            </a:endParaRPr>
          </a:p>
          <a:p>
            <a:pPr>
              <a:lnSpc>
                <a:spcPct val="80000"/>
              </a:lnSpc>
              <a:spcBef>
                <a:spcPct val="20000"/>
              </a:spcBef>
            </a:pPr>
            <a:r>
              <a:rPr lang="en-US" altLang="zh-CN" sz="3600" dirty="0">
                <a:solidFill>
                  <a:srgbClr val="000066"/>
                </a:solidFill>
                <a:latin typeface="黑体" panose="02010609060101010101" pitchFamily="49" charset="-122"/>
                <a:ea typeface="黑体" panose="02010609060101010101" pitchFamily="49" charset="-122"/>
              </a:rPr>
              <a:t>A</a:t>
            </a:r>
            <a:r>
              <a:rPr lang="zh-CN" altLang="en-US" sz="3600" dirty="0">
                <a:solidFill>
                  <a:srgbClr val="000066"/>
                </a:solidFill>
                <a:latin typeface="黑体" panose="02010609060101010101" pitchFamily="49" charset="-122"/>
                <a:ea typeface="黑体" panose="02010609060101010101" pitchFamily="49" charset="-122"/>
              </a:rPr>
              <a:t>、凯伊发明飞梭</a:t>
            </a:r>
            <a:endParaRPr lang="zh-CN" altLang="en-US" sz="3600" dirty="0">
              <a:solidFill>
                <a:srgbClr val="000066"/>
              </a:solidFill>
              <a:latin typeface="黑体" panose="02010609060101010101" pitchFamily="49" charset="-122"/>
              <a:ea typeface="黑体" panose="02010609060101010101" pitchFamily="49" charset="-122"/>
            </a:endParaRPr>
          </a:p>
          <a:p>
            <a:pPr>
              <a:lnSpc>
                <a:spcPct val="80000"/>
              </a:lnSpc>
              <a:spcBef>
                <a:spcPct val="20000"/>
              </a:spcBef>
            </a:pPr>
            <a:r>
              <a:rPr lang="en-US" altLang="zh-CN" sz="3600" dirty="0">
                <a:solidFill>
                  <a:srgbClr val="000066"/>
                </a:solidFill>
                <a:latin typeface="黑体" panose="02010609060101010101" pitchFamily="49" charset="-122"/>
                <a:ea typeface="黑体" panose="02010609060101010101" pitchFamily="49" charset="-122"/>
              </a:rPr>
              <a:t>B</a:t>
            </a:r>
            <a:r>
              <a:rPr lang="zh-CN" altLang="en-US" sz="3600" dirty="0">
                <a:solidFill>
                  <a:srgbClr val="000066"/>
                </a:solidFill>
                <a:latin typeface="黑体" panose="02010609060101010101" pitchFamily="49" charset="-122"/>
                <a:ea typeface="黑体" panose="02010609060101010101" pitchFamily="49" charset="-122"/>
              </a:rPr>
              <a:t>、哈格里夫斯发明珍妮纺纱机</a:t>
            </a:r>
            <a:endParaRPr lang="zh-CN" altLang="en-US" sz="3600" dirty="0">
              <a:solidFill>
                <a:srgbClr val="000066"/>
              </a:solidFill>
              <a:latin typeface="黑体" panose="02010609060101010101" pitchFamily="49" charset="-122"/>
              <a:ea typeface="黑体" panose="02010609060101010101" pitchFamily="49" charset="-122"/>
            </a:endParaRPr>
          </a:p>
          <a:p>
            <a:pPr>
              <a:lnSpc>
                <a:spcPct val="80000"/>
              </a:lnSpc>
              <a:spcBef>
                <a:spcPct val="20000"/>
              </a:spcBef>
            </a:pPr>
            <a:r>
              <a:rPr lang="en-US" altLang="zh-CN" sz="3600" dirty="0">
                <a:solidFill>
                  <a:srgbClr val="000066"/>
                </a:solidFill>
                <a:latin typeface="黑体" panose="02010609060101010101" pitchFamily="49" charset="-122"/>
                <a:ea typeface="黑体" panose="02010609060101010101" pitchFamily="49" charset="-122"/>
              </a:rPr>
              <a:t>C</a:t>
            </a:r>
            <a:r>
              <a:rPr lang="zh-CN" altLang="en-US" sz="3600" dirty="0">
                <a:solidFill>
                  <a:srgbClr val="000066"/>
                </a:solidFill>
                <a:latin typeface="黑体" panose="02010609060101010101" pitchFamily="49" charset="-122"/>
                <a:ea typeface="黑体" panose="02010609060101010101" pitchFamily="49" charset="-122"/>
              </a:rPr>
              <a:t>、阿克莱特发明水力纺纱机</a:t>
            </a:r>
            <a:endParaRPr lang="zh-CN" altLang="en-US" sz="3600" dirty="0">
              <a:solidFill>
                <a:srgbClr val="000066"/>
              </a:solidFill>
              <a:latin typeface="黑体" panose="02010609060101010101" pitchFamily="49" charset="-122"/>
              <a:ea typeface="黑体" panose="02010609060101010101" pitchFamily="49" charset="-122"/>
            </a:endParaRPr>
          </a:p>
          <a:p>
            <a:pPr>
              <a:lnSpc>
                <a:spcPct val="80000"/>
              </a:lnSpc>
              <a:spcBef>
                <a:spcPct val="20000"/>
              </a:spcBef>
            </a:pPr>
            <a:r>
              <a:rPr lang="en-US" altLang="zh-CN" sz="3600" dirty="0">
                <a:solidFill>
                  <a:srgbClr val="000066"/>
                </a:solidFill>
                <a:latin typeface="黑体" panose="02010609060101010101" pitchFamily="49" charset="-122"/>
                <a:ea typeface="黑体" panose="02010609060101010101" pitchFamily="49" charset="-122"/>
              </a:rPr>
              <a:t>D</a:t>
            </a:r>
            <a:r>
              <a:rPr lang="zh-CN" altLang="en-US" sz="3600" dirty="0">
                <a:solidFill>
                  <a:srgbClr val="000066"/>
                </a:solidFill>
                <a:latin typeface="黑体" panose="02010609060101010101" pitchFamily="49" charset="-122"/>
                <a:ea typeface="黑体" panose="02010609060101010101" pitchFamily="49" charset="-122"/>
              </a:rPr>
              <a:t>、瓦特制成“万能蒸汽机”</a:t>
            </a:r>
            <a:endParaRPr lang="zh-CN" altLang="en-US" sz="3600" dirty="0">
              <a:solidFill>
                <a:srgbClr val="000066"/>
              </a:solidFill>
              <a:latin typeface="黑体" panose="02010609060101010101" pitchFamily="49" charset="-122"/>
              <a:ea typeface="黑体" panose="02010609060101010101" pitchFamily="49" charset="-122"/>
            </a:endParaRPr>
          </a:p>
          <a:p>
            <a:pPr>
              <a:spcBef>
                <a:spcPct val="50000"/>
              </a:spcBef>
            </a:pPr>
            <a:endParaRPr lang="zh-CN" altLang="en-US" sz="3600" dirty="0">
              <a:solidFill>
                <a:srgbClr val="000066"/>
              </a:solidFill>
              <a:latin typeface="黑体" panose="02010609060101010101" pitchFamily="49" charset="-122"/>
              <a:ea typeface="黑体" panose="02010609060101010101" pitchFamily="49" charset="-122"/>
            </a:endParaRPr>
          </a:p>
        </p:txBody>
      </p:sp>
      <p:sp>
        <p:nvSpPr>
          <p:cNvPr id="26627" name="文本框 26626"/>
          <p:cNvSpPr txBox="1"/>
          <p:nvPr/>
        </p:nvSpPr>
        <p:spPr>
          <a:xfrm>
            <a:off x="9032875" y="3252788"/>
            <a:ext cx="914400" cy="1568450"/>
          </a:xfrm>
          <a:prstGeom prst="rect">
            <a:avLst/>
          </a:prstGeom>
          <a:noFill/>
          <a:ln w="9525">
            <a:noFill/>
          </a:ln>
        </p:spPr>
        <p:txBody>
          <a:bodyPr anchor="t">
            <a:spAutoFit/>
          </a:bodyPr>
          <a:p>
            <a:pPr>
              <a:spcBef>
                <a:spcPct val="50000"/>
              </a:spcBef>
            </a:pPr>
            <a:r>
              <a:rPr lang="en-US" altLang="zh-CN" sz="9600" dirty="0">
                <a:solidFill>
                  <a:srgbClr val="FF0000"/>
                </a:solidFill>
                <a:latin typeface="Arial" panose="020B0604020202020204" pitchFamily="34" charset="0"/>
                <a:ea typeface="宋体" panose="02010600030101010101" pitchFamily="2" charset="-122"/>
              </a:rPr>
              <a:t>D</a:t>
            </a:r>
            <a:endParaRPr lang="en-US" altLang="zh-CN" sz="9600" dirty="0">
              <a:solidFill>
                <a:srgbClr val="FF0000"/>
              </a:solidFill>
              <a:latin typeface="Arial" panose="020B0604020202020204" pitchFamily="34" charset="0"/>
              <a:ea typeface="宋体" panose="02010600030101010101" pitchFamily="2" charset="-122"/>
            </a:endParaRPr>
          </a:p>
        </p:txBody>
      </p:sp>
      <p:sp>
        <p:nvSpPr>
          <p:cNvPr id="26628" name="矩形 26627"/>
          <p:cNvSpPr/>
          <p:nvPr/>
        </p:nvSpPr>
        <p:spPr>
          <a:xfrm>
            <a:off x="1917700" y="673100"/>
            <a:ext cx="3230880" cy="829945"/>
          </a:xfrm>
          <a:prstGeom prst="rect">
            <a:avLst/>
          </a:prstGeom>
          <a:noFill/>
          <a:ln w="9525">
            <a:noFill/>
          </a:ln>
        </p:spPr>
        <p:txBody>
          <a:bodyPr wrap="none" anchor="t">
            <a:spAutoFit/>
          </a:bodyPr>
          <a:p>
            <a:pPr fontAlgn="base"/>
            <a:r>
              <a:rPr lang="en-US" altLang="x-none" sz="4800" strike="noStrike" noProof="1" dirty="0">
                <a:solidFill>
                  <a:srgbClr val="FF3300"/>
                </a:solidFill>
                <a:effectLst>
                  <a:outerShdw blurRad="38100" dist="38100" dir="2700000">
                    <a:srgbClr val="C0C0C0"/>
                  </a:outerShdw>
                </a:effectLst>
                <a:latin typeface="Arial" panose="020B0604020202020204" pitchFamily="34" charset="0"/>
                <a:ea typeface="宋体" panose="02010600030101010101" pitchFamily="2" charset="-122"/>
                <a:cs typeface="+mn-cs"/>
              </a:rPr>
              <a:t>【</a:t>
            </a:r>
            <a:r>
              <a:rPr lang="zh-CN" altLang="en-US" sz="4800" strike="noStrike" noProof="1" dirty="0">
                <a:solidFill>
                  <a:srgbClr val="FF3300"/>
                </a:solidFill>
                <a:effectLst>
                  <a:outerShdw blurRad="38100" dist="38100" dir="2700000">
                    <a:srgbClr val="C0C0C0"/>
                  </a:outerShdw>
                </a:effectLst>
                <a:latin typeface="Arial" panose="020B0604020202020204" pitchFamily="34" charset="0"/>
                <a:ea typeface="宋体" panose="02010600030101010101" pitchFamily="2" charset="-122"/>
                <a:cs typeface="+mn-cs"/>
              </a:rPr>
              <a:t>练一练</a:t>
            </a:r>
            <a:r>
              <a:rPr lang="en-US" altLang="x-none" sz="4800" strike="noStrike" noProof="1" dirty="0">
                <a:solidFill>
                  <a:srgbClr val="FF3300"/>
                </a:solidFill>
                <a:effectLst>
                  <a:outerShdw blurRad="38100" dist="38100" dir="2700000">
                    <a:srgbClr val="C0C0C0"/>
                  </a:outerShdw>
                </a:effectLst>
                <a:latin typeface="Arial" panose="020B0604020202020204" pitchFamily="34" charset="0"/>
                <a:ea typeface="宋体" panose="02010600030101010101" pitchFamily="2" charset="-122"/>
                <a:cs typeface="+mn-cs"/>
              </a:rPr>
              <a:t>】</a:t>
            </a:r>
            <a:endParaRPr lang="en-US" altLang="x-none" sz="4800" strike="noStrike" noProof="1" dirty="0">
              <a:solidFill>
                <a:srgbClr val="FF3300"/>
              </a:solidFill>
              <a:effectLst>
                <a:outerShdw blurRad="38100" dist="38100" dir="2700000">
                  <a:srgbClr val="C0C0C0"/>
                </a:outerShdw>
              </a:effectLst>
              <a:latin typeface="Arial" panose="020B0604020202020204" pitchFamily="34" charset="0"/>
              <a:ea typeface="宋体" panose="02010600030101010101" pitchFamily="2" charset="-122"/>
            </a:endParaRPr>
          </a:p>
        </p:txBody>
      </p:sp>
      <p:pic>
        <p:nvPicPr>
          <p:cNvPr id="15364" name="图片 26628" descr="20040524143522"/>
          <p:cNvPicPr>
            <a:picLocks noChangeAspect="1"/>
          </p:cNvPicPr>
          <p:nvPr/>
        </p:nvPicPr>
        <p:blipFill>
          <a:blip r:embed="rId1"/>
          <a:stretch>
            <a:fillRect/>
          </a:stretch>
        </p:blipFill>
        <p:spPr>
          <a:xfrm>
            <a:off x="7010400" y="0"/>
            <a:ext cx="3025775" cy="2017713"/>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6626"/>
                                        </p:tgtEl>
                                        <p:attrNameLst>
                                          <p:attrName>style.visibility</p:attrName>
                                        </p:attrNameLst>
                                      </p:cBhvr>
                                      <p:to>
                                        <p:strVal val="visible"/>
                                      </p:to>
                                    </p:set>
                                    <p:anim calcmode="lin" valueType="num">
                                      <p:cBhvr>
                                        <p:cTn id="7" dur="500" fill="hold"/>
                                        <p:tgtEl>
                                          <p:spTgt spid="26626"/>
                                        </p:tgtEl>
                                        <p:attrNameLst>
                                          <p:attrName>ppt_x</p:attrName>
                                        </p:attrNameLst>
                                      </p:cBhvr>
                                      <p:tavLst>
                                        <p:tav tm="0">
                                          <p:val>
                                            <p:strVal val="#ppt_x"/>
                                          </p:val>
                                        </p:tav>
                                        <p:tav tm="100000">
                                          <p:val>
                                            <p:strVal val="#ppt_x"/>
                                          </p:val>
                                        </p:tav>
                                      </p:tavLst>
                                    </p:anim>
                                    <p:anim calcmode="lin" valueType="num">
                                      <p:cBhvr>
                                        <p:cTn id="8" dur="500" fill="hold"/>
                                        <p:tgtEl>
                                          <p:spTgt spid="2662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6627"/>
                                        </p:tgtEl>
                                        <p:attrNameLst>
                                          <p:attrName>style.visibility</p:attrName>
                                        </p:attrNameLst>
                                      </p:cBhvr>
                                      <p:to>
                                        <p:strVal val="visible"/>
                                      </p:to>
                                    </p:set>
                                    <p:anim calcmode="lin" valueType="num">
                                      <p:cBhvr>
                                        <p:cTn id="13" dur="500" fill="hold"/>
                                        <p:tgtEl>
                                          <p:spTgt spid="26627"/>
                                        </p:tgtEl>
                                        <p:attrNameLst>
                                          <p:attrName>ppt_x</p:attrName>
                                        </p:attrNameLst>
                                      </p:cBhvr>
                                      <p:tavLst>
                                        <p:tav tm="0">
                                          <p:val>
                                            <p:strVal val="#ppt_x"/>
                                          </p:val>
                                        </p:tav>
                                        <p:tav tm="100000">
                                          <p:val>
                                            <p:strVal val="#ppt_x"/>
                                          </p:val>
                                        </p:tav>
                                      </p:tavLst>
                                    </p:anim>
                                    <p:anim calcmode="lin" valueType="num">
                                      <p:cBhvr>
                                        <p:cTn id="14" dur="500" fill="hold"/>
                                        <p:tgtEl>
                                          <p:spTgt spid="266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6" grpId="0"/>
      <p:bldP spid="2662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32130" y="227965"/>
            <a:ext cx="10942955" cy="2306955"/>
          </a:xfrm>
          <a:prstGeom prst="rect">
            <a:avLst/>
          </a:prstGeom>
          <a:noFill/>
        </p:spPr>
        <p:txBody>
          <a:bodyPr wrap="square" rtlCol="0" anchor="t">
            <a:spAutoFit/>
          </a:bodyPr>
          <a:p>
            <a:pPr>
              <a:lnSpc>
                <a:spcPct val="150000"/>
              </a:lnSpc>
            </a:pPr>
            <a:r>
              <a:rPr lang="zh-CN" altLang="en-US" sz="3200" dirty="0">
                <a:latin typeface="黑体" panose="02010609060101010101" pitchFamily="49" charset="-122"/>
                <a:ea typeface="黑体" panose="02010609060101010101" pitchFamily="49" charset="-122"/>
                <a:sym typeface="+mn-ea"/>
              </a:rPr>
              <a:t>情景五：现在我们的作坊搬迁到了城市，我打算扩大生产规模，各位股东们，你们觉得我需要做到哪几点才能保证咱们的作坊越做越好呢？</a:t>
            </a:r>
            <a:endParaRPr lang="en-US" altLang="zh-CN" sz="3200" dirty="0">
              <a:latin typeface="黑体" panose="02010609060101010101" pitchFamily="49" charset="-122"/>
              <a:ea typeface="黑体" panose="02010609060101010101" pitchFamily="49" charset="-122"/>
              <a:sym typeface="+mn-ea"/>
            </a:endParaRPr>
          </a:p>
        </p:txBody>
      </p:sp>
      <p:pic>
        <p:nvPicPr>
          <p:cNvPr id="16" name="图片 1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532130" y="2534920"/>
            <a:ext cx="4947285" cy="3330575"/>
          </a:xfrm>
          <a:prstGeom prst="rect">
            <a:avLst/>
          </a:prstGeom>
        </p:spPr>
      </p:pic>
      <p:sp>
        <p:nvSpPr>
          <p:cNvPr id="3" name="矩形 2"/>
          <p:cNvSpPr/>
          <p:nvPr/>
        </p:nvSpPr>
        <p:spPr>
          <a:xfrm>
            <a:off x="6906260" y="2534920"/>
            <a:ext cx="3383280" cy="645160"/>
          </a:xfrm>
          <a:prstGeom prst="rect">
            <a:avLst/>
          </a:prstGeom>
          <a:noFill/>
          <a:ln>
            <a:noFill/>
          </a:ln>
        </p:spPr>
        <p:txBody>
          <a:bodyPr wrap="none" rtlCol="0" anchor="t">
            <a:spAutoFit/>
          </a:bodyPr>
          <a:p>
            <a:pPr algn="ctr"/>
            <a:r>
              <a:rPr lang="zh-CN" altLang="en-US" sz="3600" b="1">
                <a:ln/>
                <a:solidFill>
                  <a:schemeClr val="accent1"/>
                </a:solidFill>
                <a:effectLst>
                  <a:outerShdw blurRad="38100" dist="25400" dir="5400000" algn="ctr" rotWithShape="0">
                    <a:srgbClr val="6E747A">
                      <a:alpha val="43000"/>
                    </a:srgbClr>
                  </a:outerShdw>
                </a:effectLst>
              </a:rPr>
              <a:t>集中的生产场所</a:t>
            </a:r>
            <a:endParaRPr lang="zh-CN" altLang="en-US" sz="3600" b="1">
              <a:ln/>
              <a:solidFill>
                <a:schemeClr val="accent1"/>
              </a:solidFill>
              <a:effectLst>
                <a:outerShdw blurRad="38100" dist="25400" dir="5400000" algn="ctr" rotWithShape="0">
                  <a:srgbClr val="6E747A">
                    <a:alpha val="43000"/>
                  </a:srgbClr>
                </a:outerShdw>
              </a:effectLst>
            </a:endParaRPr>
          </a:p>
        </p:txBody>
      </p:sp>
      <p:sp>
        <p:nvSpPr>
          <p:cNvPr id="4" name="矩形 3"/>
          <p:cNvSpPr/>
          <p:nvPr/>
        </p:nvSpPr>
        <p:spPr>
          <a:xfrm>
            <a:off x="8747760" y="3594735"/>
            <a:ext cx="2011680" cy="645160"/>
          </a:xfrm>
          <a:prstGeom prst="rect">
            <a:avLst/>
          </a:prstGeom>
          <a:noFill/>
          <a:ln>
            <a:noFill/>
          </a:ln>
        </p:spPr>
        <p:txBody>
          <a:bodyPr wrap="none" rtlCol="0" anchor="t">
            <a:spAutoFit/>
          </a:bodyPr>
          <a:p>
            <a:pPr algn="ctr"/>
            <a:r>
              <a:rPr lang="zh-CN" altLang="en-US" sz="3600" b="1">
                <a:solidFill>
                  <a:schemeClr val="accent1"/>
                </a:solidFill>
                <a:effectLst>
                  <a:outerShdw blurRad="38100" dist="25400" dir="5400000" algn="ctr" rotWithShape="0">
                    <a:srgbClr val="6E747A">
                      <a:alpha val="43000"/>
                    </a:srgbClr>
                  </a:outerShdw>
                </a:effectLst>
              </a:rPr>
              <a:t>面向市场</a:t>
            </a:r>
            <a:endParaRPr lang="zh-CN" altLang="en-US" sz="3600" b="1">
              <a:solidFill>
                <a:schemeClr val="accent1"/>
              </a:solidFill>
              <a:effectLst>
                <a:outerShdw blurRad="38100" dist="25400" dir="5400000" algn="ctr" rotWithShape="0">
                  <a:srgbClr val="6E747A">
                    <a:alpha val="43000"/>
                  </a:srgbClr>
                </a:outerShdw>
              </a:effectLst>
            </a:endParaRPr>
          </a:p>
        </p:txBody>
      </p:sp>
      <p:sp>
        <p:nvSpPr>
          <p:cNvPr id="5" name="矩形 4"/>
          <p:cNvSpPr/>
          <p:nvPr/>
        </p:nvSpPr>
        <p:spPr>
          <a:xfrm>
            <a:off x="6254115" y="3286760"/>
            <a:ext cx="2011680" cy="645160"/>
          </a:xfrm>
          <a:prstGeom prst="rect">
            <a:avLst/>
          </a:prstGeom>
          <a:noFill/>
          <a:ln>
            <a:noFill/>
          </a:ln>
        </p:spPr>
        <p:txBody>
          <a:bodyPr wrap="none" rtlCol="0" anchor="t">
            <a:spAutoFit/>
          </a:bodyPr>
          <a:p>
            <a:pPr algn="ctr"/>
            <a:r>
              <a:rPr lang="zh-CN" altLang="en-US" sz="3600" b="1">
                <a:solidFill>
                  <a:schemeClr val="accent1"/>
                </a:solidFill>
                <a:effectLst>
                  <a:outerShdw blurRad="38100" dist="25400" dir="5400000" algn="ctr" rotWithShape="0">
                    <a:srgbClr val="6E747A">
                      <a:alpha val="43000"/>
                    </a:srgbClr>
                  </a:outerShdw>
                </a:effectLst>
              </a:rPr>
              <a:t>机器生产</a:t>
            </a:r>
            <a:endParaRPr lang="zh-CN" altLang="en-US" sz="3600" b="1">
              <a:solidFill>
                <a:schemeClr val="accent1"/>
              </a:solidFill>
              <a:effectLst>
                <a:outerShdw blurRad="38100" dist="25400" dir="5400000" algn="ctr" rotWithShape="0">
                  <a:srgbClr val="6E747A">
                    <a:alpha val="43000"/>
                  </a:srgbClr>
                </a:outerShdw>
              </a:effectLst>
            </a:endParaRPr>
          </a:p>
        </p:txBody>
      </p:sp>
      <p:sp>
        <p:nvSpPr>
          <p:cNvPr id="6" name="矩形 5"/>
          <p:cNvSpPr/>
          <p:nvPr/>
        </p:nvSpPr>
        <p:spPr>
          <a:xfrm>
            <a:off x="6373495" y="4261485"/>
            <a:ext cx="2011680" cy="645160"/>
          </a:xfrm>
          <a:prstGeom prst="rect">
            <a:avLst/>
          </a:prstGeom>
          <a:noFill/>
          <a:ln>
            <a:noFill/>
          </a:ln>
        </p:spPr>
        <p:txBody>
          <a:bodyPr wrap="none" rtlCol="0" anchor="t">
            <a:spAutoFit/>
          </a:bodyPr>
          <a:p>
            <a:pPr algn="ctr"/>
            <a:r>
              <a:rPr lang="zh-CN" altLang="en-US" sz="3600" b="1">
                <a:solidFill>
                  <a:schemeClr val="accent1"/>
                </a:solidFill>
                <a:effectLst>
                  <a:outerShdw blurRad="38100" dist="25400" dir="5400000" algn="ctr" rotWithShape="0">
                    <a:srgbClr val="6E747A">
                      <a:alpha val="43000"/>
                    </a:srgbClr>
                  </a:outerShdw>
                </a:effectLst>
              </a:rPr>
              <a:t>劳动纪律</a:t>
            </a:r>
            <a:endParaRPr lang="zh-CN" altLang="en-US" sz="3600" b="1">
              <a:solidFill>
                <a:schemeClr val="accent1"/>
              </a:solidFill>
              <a:effectLst>
                <a:outerShdw blurRad="38100" dist="25400" dir="5400000" algn="ctr" rotWithShape="0">
                  <a:srgbClr val="6E747A">
                    <a:alpha val="43000"/>
                  </a:srgbClr>
                </a:outerShdw>
              </a:effectLst>
            </a:endParaRPr>
          </a:p>
        </p:txBody>
      </p:sp>
      <p:sp>
        <p:nvSpPr>
          <p:cNvPr id="7" name="矩形 6"/>
          <p:cNvSpPr/>
          <p:nvPr/>
        </p:nvSpPr>
        <p:spPr>
          <a:xfrm>
            <a:off x="8747760" y="4798060"/>
            <a:ext cx="2011680" cy="645160"/>
          </a:xfrm>
          <a:prstGeom prst="rect">
            <a:avLst/>
          </a:prstGeom>
          <a:noFill/>
          <a:ln>
            <a:noFill/>
          </a:ln>
        </p:spPr>
        <p:txBody>
          <a:bodyPr wrap="none" rtlCol="0" anchor="t">
            <a:spAutoFit/>
          </a:bodyPr>
          <a:p>
            <a:pPr algn="ctr"/>
            <a:r>
              <a:rPr lang="zh-CN" altLang="en-US" sz="3600" b="1">
                <a:solidFill>
                  <a:schemeClr val="accent1"/>
                </a:solidFill>
                <a:effectLst>
                  <a:outerShdw blurRad="38100" dist="25400" dir="5400000" algn="ctr" rotWithShape="0">
                    <a:srgbClr val="6E747A">
                      <a:alpha val="43000"/>
                    </a:srgbClr>
                  </a:outerShdw>
                </a:effectLst>
              </a:rPr>
              <a:t>管理制度</a:t>
            </a:r>
            <a:endParaRPr lang="zh-CN" altLang="en-US" sz="3600" b="1">
              <a:solidFill>
                <a:schemeClr val="accent1"/>
              </a:solidFill>
              <a:effectLst>
                <a:outerShdw blurRad="38100" dist="25400" dir="5400000" algn="ctr" rotWithShape="0">
                  <a:srgbClr val="6E747A">
                    <a:alpha val="43000"/>
                  </a:srgbClr>
                </a:outerShdw>
              </a:effectLst>
            </a:endParaRPr>
          </a:p>
        </p:txBody>
      </p:sp>
      <p:sp>
        <p:nvSpPr>
          <p:cNvPr id="8" name="矩形 7"/>
          <p:cNvSpPr/>
          <p:nvPr/>
        </p:nvSpPr>
        <p:spPr>
          <a:xfrm>
            <a:off x="4263390" y="306070"/>
            <a:ext cx="913765" cy="695960"/>
          </a:xfrm>
          <a:prstGeom prst="rect">
            <a:avLst/>
          </a:prstGeom>
          <a:noFill/>
          <a:ln w="57150">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文本框 8"/>
          <p:cNvSpPr txBox="1"/>
          <p:nvPr/>
        </p:nvSpPr>
        <p:spPr>
          <a:xfrm>
            <a:off x="6720840" y="1677670"/>
            <a:ext cx="1664335" cy="706755"/>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rtlCol="0">
            <a:spAutoFit/>
          </a:bodyPr>
          <a:p>
            <a:pPr algn="ctr"/>
            <a:r>
              <a:rPr lang="zh-CN" altLang="en-US" sz="4000"/>
              <a:t>工厂</a:t>
            </a:r>
            <a:endParaRPr lang="zh-CN" altLang="en-US" sz="4000"/>
          </a:p>
        </p:txBody>
      </p:sp>
      <p:sp>
        <p:nvSpPr>
          <p:cNvPr id="10" name="文本框 9"/>
          <p:cNvSpPr txBox="1"/>
          <p:nvPr/>
        </p:nvSpPr>
        <p:spPr>
          <a:xfrm>
            <a:off x="567000" y="6133759"/>
            <a:ext cx="10873408" cy="523220"/>
          </a:xfrm>
          <a:prstGeom prst="rect">
            <a:avLst/>
          </a:prstGeom>
          <a:solidFill>
            <a:schemeClr val="accent4">
              <a:lumMod val="20000"/>
              <a:lumOff val="80000"/>
            </a:schemeClr>
          </a:solidFill>
          <a:ln>
            <a:solidFill>
              <a:schemeClr val="tx1"/>
            </a:solidFill>
          </a:ln>
        </p:spPr>
        <p:txBody>
          <a:bodyPr wrap="square" rtlCol="0">
            <a:spAutoFit/>
          </a:bodyPr>
          <a:p>
            <a:r>
              <a:rPr lang="en-US" altLang="zh-CN" sz="2800" dirty="0">
                <a:latin typeface="宋体" panose="02010600030101010101" pitchFamily="2" charset="-122"/>
                <a:ea typeface="宋体" panose="02010600030101010101" pitchFamily="2" charset="-122"/>
              </a:rPr>
              <a:t>19</a:t>
            </a:r>
            <a:r>
              <a:rPr lang="zh-CN" altLang="en-US" sz="2800" dirty="0">
                <a:latin typeface="宋体" panose="02010600030101010101" pitchFamily="2" charset="-122"/>
                <a:ea typeface="宋体" panose="02010600030101010101" pitchFamily="2" charset="-122"/>
              </a:rPr>
              <a:t>世纪，传统手工工场逐渐被</a:t>
            </a:r>
            <a:r>
              <a:rPr lang="zh-CN" altLang="en-US" sz="2800" dirty="0">
                <a:solidFill>
                  <a:srgbClr val="FF0000"/>
                </a:solidFill>
                <a:latin typeface="宋体" panose="02010600030101010101" pitchFamily="2" charset="-122"/>
                <a:ea typeface="宋体" panose="02010600030101010101" pitchFamily="2" charset="-122"/>
              </a:rPr>
              <a:t>大工厂</a:t>
            </a:r>
            <a:r>
              <a:rPr lang="zh-CN" altLang="en-US" sz="2800" dirty="0">
                <a:latin typeface="宋体" panose="02010600030101010101" pitchFamily="2" charset="-122"/>
                <a:ea typeface="宋体" panose="02010600030101010101" pitchFamily="2" charset="-122"/>
              </a:rPr>
              <a:t>替代，</a:t>
            </a:r>
            <a:r>
              <a:rPr lang="zh-CN" altLang="en-US" sz="2800" dirty="0">
                <a:solidFill>
                  <a:srgbClr val="FF0000"/>
                </a:solidFill>
                <a:latin typeface="宋体" panose="02010600030101010101" pitchFamily="2" charset="-122"/>
                <a:ea typeface="宋体" panose="02010600030101010101" pitchFamily="2" charset="-122"/>
              </a:rPr>
              <a:t>现代工厂制度</a:t>
            </a:r>
            <a:r>
              <a:rPr lang="zh-CN" altLang="en-US" sz="2800" dirty="0">
                <a:latin typeface="宋体" panose="02010600030101010101" pitchFamily="2" charset="-122"/>
                <a:ea typeface="宋体" panose="02010600030101010101" pitchFamily="2" charset="-122"/>
              </a:rPr>
              <a:t>最终确立。</a:t>
            </a:r>
            <a:endParaRPr lang="zh-CN" altLang="en-US" sz="2800" dirty="0">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ppt_x"/>
                                          </p:val>
                                        </p:tav>
                                        <p:tav tm="100000">
                                          <p:val>
                                            <p:strVal val="#ppt_x"/>
                                          </p:val>
                                        </p:tav>
                                      </p:tavLst>
                                    </p:anim>
                                    <p:anim calcmode="lin" valueType="num">
                                      <p:cBhvr additive="base">
                                        <p:cTn id="3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additive="base">
                                        <p:cTn id="37" dur="500" fill="hold"/>
                                        <p:tgtEl>
                                          <p:spTgt spid="8"/>
                                        </p:tgtEl>
                                        <p:attrNameLst>
                                          <p:attrName>ppt_x</p:attrName>
                                        </p:attrNameLst>
                                      </p:cBhvr>
                                      <p:tavLst>
                                        <p:tav tm="0">
                                          <p:val>
                                            <p:strVal val="#ppt_x"/>
                                          </p:val>
                                        </p:tav>
                                        <p:tav tm="100000">
                                          <p:val>
                                            <p:strVal val="#ppt_x"/>
                                          </p:val>
                                        </p:tav>
                                      </p:tavLst>
                                    </p:anim>
                                    <p:anim calcmode="lin" valueType="num">
                                      <p:cBhvr additive="base">
                                        <p:cTn id="3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9"/>
                                        </p:tgtEl>
                                        <p:attrNameLst>
                                          <p:attrName>style.visibility</p:attrName>
                                        </p:attrNameLst>
                                      </p:cBhvr>
                                      <p:to>
                                        <p:strVal val="visible"/>
                                      </p:to>
                                    </p:set>
                                    <p:anim calcmode="lin" valueType="num">
                                      <p:cBhvr additive="base">
                                        <p:cTn id="43" dur="500" fill="hold"/>
                                        <p:tgtEl>
                                          <p:spTgt spid="9"/>
                                        </p:tgtEl>
                                        <p:attrNameLst>
                                          <p:attrName>ppt_x</p:attrName>
                                        </p:attrNameLst>
                                      </p:cBhvr>
                                      <p:tavLst>
                                        <p:tav tm="0">
                                          <p:val>
                                            <p:strVal val="#ppt_x"/>
                                          </p:val>
                                        </p:tav>
                                        <p:tav tm="100000">
                                          <p:val>
                                            <p:strVal val="#ppt_x"/>
                                          </p:val>
                                        </p:tav>
                                      </p:tavLst>
                                    </p:anim>
                                    <p:anim calcmode="lin" valueType="num">
                                      <p:cBhvr additive="base">
                                        <p:cTn id="4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0"/>
                                        </p:tgtEl>
                                        <p:attrNameLst>
                                          <p:attrName>style.visibility</p:attrName>
                                        </p:attrNameLst>
                                      </p:cBhvr>
                                      <p:to>
                                        <p:strVal val="visible"/>
                                      </p:to>
                                    </p:set>
                                    <p:anim calcmode="lin" valueType="num">
                                      <p:cBhvr additive="base">
                                        <p:cTn id="49" dur="500" fill="hold"/>
                                        <p:tgtEl>
                                          <p:spTgt spid="10"/>
                                        </p:tgtEl>
                                        <p:attrNameLst>
                                          <p:attrName>ppt_x</p:attrName>
                                        </p:attrNameLst>
                                      </p:cBhvr>
                                      <p:tavLst>
                                        <p:tav tm="0">
                                          <p:val>
                                            <p:strVal val="#ppt_x"/>
                                          </p:val>
                                        </p:tav>
                                        <p:tav tm="100000">
                                          <p:val>
                                            <p:strVal val="#ppt_x"/>
                                          </p:val>
                                        </p:tav>
                                      </p:tavLst>
                                    </p:anim>
                                    <p:anim calcmode="lin" valueType="num">
                                      <p:cBhvr additive="base">
                                        <p:cTn id="50"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P spid="8" grpId="0" bldLvl="0" animBg="1"/>
      <p:bldP spid="9" grpId="0" animBg="1"/>
      <p:bldP spid="10"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29590" y="4234815"/>
            <a:ext cx="11186160" cy="2306955"/>
          </a:xfrm>
          <a:prstGeom prst="rect">
            <a:avLst/>
          </a:prstGeom>
          <a:noFill/>
        </p:spPr>
        <p:txBody>
          <a:bodyPr wrap="square" rtlCol="0" anchor="t">
            <a:spAutoFit/>
          </a:bodyPr>
          <a:p>
            <a:pPr marL="0" indent="0">
              <a:buNone/>
            </a:pPr>
            <a:r>
              <a:rPr lang="zh-CN" altLang="en-US" sz="3600" b="1" dirty="0">
                <a:sym typeface="+mn-ea"/>
              </a:rPr>
              <a:t>工厂与工场的区别：</a:t>
            </a:r>
            <a:endParaRPr lang="zh-CN" altLang="en-US" sz="3600" b="1" dirty="0"/>
          </a:p>
          <a:p>
            <a:pPr marL="0" indent="0">
              <a:buNone/>
            </a:pPr>
            <a:r>
              <a:rPr lang="zh-CN" altLang="en-US" sz="3600" b="1" dirty="0">
                <a:sym typeface="+mn-ea"/>
              </a:rPr>
              <a:t>      工厂以</a:t>
            </a:r>
            <a:r>
              <a:rPr lang="zh-CN" altLang="en-US" sz="3600" b="1" dirty="0">
                <a:solidFill>
                  <a:srgbClr val="FF0000"/>
                </a:solidFill>
                <a:sym typeface="+mn-ea"/>
              </a:rPr>
              <a:t>机器</a:t>
            </a:r>
            <a:r>
              <a:rPr lang="zh-CN" altLang="en-US" sz="3600" b="1" dirty="0">
                <a:sym typeface="+mn-ea"/>
              </a:rPr>
              <a:t>生产为基础，工场以手工劳动为基础。工业革命正是以“工厂”取代“工场”，</a:t>
            </a:r>
            <a:r>
              <a:rPr lang="zh-CN" altLang="en-US" sz="3600" b="1" dirty="0">
                <a:solidFill>
                  <a:srgbClr val="FF0000"/>
                </a:solidFill>
                <a:sym typeface="+mn-ea"/>
              </a:rPr>
              <a:t>以机器生产取代手工劳动的过程。</a:t>
            </a:r>
            <a:endParaRPr lang="zh-CN" altLang="en-US" sz="3600" b="1" dirty="0">
              <a:solidFill>
                <a:srgbClr val="FF0000"/>
              </a:solidFill>
              <a:sym typeface="+mn-ea"/>
            </a:endParaRPr>
          </a:p>
        </p:txBody>
      </p:sp>
      <p:pic>
        <p:nvPicPr>
          <p:cNvPr id="14" name="图片 1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323075" y="775288"/>
            <a:ext cx="4937291" cy="3252427"/>
          </a:xfrm>
          <a:prstGeom prst="rect">
            <a:avLst/>
          </a:prstGeom>
        </p:spPr>
      </p:pic>
      <p:pic>
        <p:nvPicPr>
          <p:cNvPr id="16" name="图片 1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872605" y="710565"/>
            <a:ext cx="5025390" cy="3382645"/>
          </a:xfrm>
          <a:prstGeom prst="rect">
            <a:avLst/>
          </a:prstGeom>
        </p:spPr>
      </p:pic>
      <p:sp>
        <p:nvSpPr>
          <p:cNvPr id="8" name="箭头: 右 7"/>
          <p:cNvSpPr/>
          <p:nvPr/>
        </p:nvSpPr>
        <p:spPr>
          <a:xfrm>
            <a:off x="5684934" y="2239920"/>
            <a:ext cx="874644" cy="477079"/>
          </a:xfrm>
          <a:prstGeom prst="rightArrow">
            <a:avLst/>
          </a:prstGeom>
        </p:spPr>
        <p:style>
          <a:lnRef idx="2">
            <a:schemeClr val="dk1">
              <a:shade val="50000"/>
            </a:schemeClr>
          </a:lnRef>
          <a:fillRef idx="1">
            <a:schemeClr val="dk1"/>
          </a:fillRef>
          <a:effectRef idx="0">
            <a:schemeClr val="dk1"/>
          </a:effectRef>
          <a:fontRef idx="minor">
            <a:schemeClr val="lt1"/>
          </a:fontRef>
        </p:style>
        <p:txBody>
          <a:bodyPr rtlCol="0" anchor="ctr"/>
          <a:p>
            <a:pPr algn="ctr"/>
            <a:endParaRPr lang="zh-CN" altLang="en-US"/>
          </a:p>
        </p:txBody>
      </p:sp>
      <p:sp>
        <p:nvSpPr>
          <p:cNvPr id="3" name="文本框 2"/>
          <p:cNvSpPr txBox="1"/>
          <p:nvPr/>
        </p:nvSpPr>
        <p:spPr>
          <a:xfrm>
            <a:off x="1440815" y="0"/>
            <a:ext cx="9364980" cy="645160"/>
          </a:xfrm>
          <a:prstGeom prst="rect">
            <a:avLst/>
          </a:prstGeom>
          <a:noFill/>
        </p:spPr>
        <p:txBody>
          <a:bodyPr wrap="none" rtlCol="0" anchor="t">
            <a:spAutoFit/>
          </a:bodyPr>
          <a:p>
            <a:r>
              <a:rPr lang="zh-CN" altLang="en-US" sz="3600" b="1" dirty="0">
                <a:solidFill>
                  <a:srgbClr val="FF0000"/>
                </a:solidFill>
                <a:latin typeface="宋体" panose="02010600030101010101" pitchFamily="2" charset="-122"/>
                <a:ea typeface="宋体" panose="02010600030101010101" pitchFamily="2" charset="-122"/>
                <a:sym typeface="+mn-ea"/>
              </a:rPr>
              <a:t>现代工厂制度</a:t>
            </a:r>
            <a:r>
              <a:rPr lang="zh-CN" altLang="en-US" sz="3600" b="1" dirty="0">
                <a:latin typeface="宋体" panose="02010600030101010101" pitchFamily="2" charset="-122"/>
                <a:ea typeface="宋体" panose="02010600030101010101" pitchFamily="2" charset="-122"/>
                <a:sym typeface="+mn-ea"/>
              </a:rPr>
              <a:t>最终确立是工业革命</a:t>
            </a:r>
            <a:r>
              <a:rPr lang="zh-CN" altLang="en-US" sz="3600" b="1" dirty="0">
                <a:solidFill>
                  <a:srgbClr val="FF0000"/>
                </a:solidFill>
                <a:latin typeface="宋体" panose="02010600030101010101" pitchFamily="2" charset="-122"/>
                <a:ea typeface="宋体" panose="02010600030101010101" pitchFamily="2" charset="-122"/>
                <a:sym typeface="+mn-ea"/>
              </a:rPr>
              <a:t>完成</a:t>
            </a:r>
            <a:r>
              <a:rPr lang="zh-CN" altLang="en-US" sz="3600" b="1" dirty="0">
                <a:latin typeface="宋体" panose="02010600030101010101" pitchFamily="2" charset="-122"/>
                <a:ea typeface="宋体" panose="02010600030101010101" pitchFamily="2" charset="-122"/>
                <a:sym typeface="+mn-ea"/>
              </a:rPr>
              <a:t>的标志</a:t>
            </a:r>
            <a:endParaRPr lang="zh-CN" altLang="en-US" sz="3600" b="1"/>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209550" y="123190"/>
            <a:ext cx="11739880" cy="1076325"/>
          </a:xfrm>
          <a:prstGeom prst="rect">
            <a:avLst/>
          </a:prstGeom>
          <a:noFill/>
        </p:spPr>
        <p:txBody>
          <a:bodyPr wrap="square" rtlCol="0" anchor="t">
            <a:spAutoFit/>
          </a:bodyPr>
          <a:p>
            <a:r>
              <a:rPr lang="zh-CN" altLang="en-US" sz="3200" dirty="0">
                <a:latin typeface="黑体" panose="02010609060101010101" pitchFamily="49" charset="-122"/>
                <a:ea typeface="黑体" panose="02010609060101010101" pitchFamily="49" charset="-122"/>
                <a:sym typeface="+mn-ea"/>
              </a:rPr>
              <a:t>情景六：我扩大了规模，但这堆积如山的产品仅靠马车和牛车什么时候才能运完啊？</a:t>
            </a:r>
            <a:endParaRPr lang="zh-CN" altLang="en-US" sz="3200"/>
          </a:p>
        </p:txBody>
      </p:sp>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055496" y="1199162"/>
            <a:ext cx="5728720" cy="3906866"/>
          </a:xfrm>
          <a:prstGeom prst="rect">
            <a:avLst/>
          </a:prstGeom>
        </p:spPr>
      </p:pic>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096148" y="1025226"/>
            <a:ext cx="3179503" cy="4160315"/>
          </a:xfrm>
          <a:prstGeom prst="rect">
            <a:avLst/>
          </a:prstGeom>
        </p:spPr>
      </p:pic>
      <p:sp>
        <p:nvSpPr>
          <p:cNvPr id="6" name="文本框 5"/>
          <p:cNvSpPr txBox="1"/>
          <p:nvPr/>
        </p:nvSpPr>
        <p:spPr>
          <a:xfrm>
            <a:off x="1888427" y="5428005"/>
            <a:ext cx="4492492" cy="461665"/>
          </a:xfrm>
          <a:prstGeom prst="rect">
            <a:avLst/>
          </a:prstGeom>
          <a:noFill/>
        </p:spPr>
        <p:txBody>
          <a:bodyPr wrap="square" rtlCol="0">
            <a:spAutoFit/>
          </a:bodyPr>
          <a:p>
            <a:r>
              <a:rPr lang="en-US" altLang="zh-CN" sz="2400" dirty="0"/>
              <a:t>1825</a:t>
            </a:r>
            <a:r>
              <a:rPr lang="zh-CN" altLang="en-US" sz="2400" dirty="0"/>
              <a:t>年史蒂芬孙设计的蒸汽机车</a:t>
            </a:r>
            <a:endParaRPr lang="zh-CN" altLang="en-US" sz="2400" dirty="0"/>
          </a:p>
        </p:txBody>
      </p:sp>
      <p:sp>
        <p:nvSpPr>
          <p:cNvPr id="7" name="文本框 6"/>
          <p:cNvSpPr txBox="1"/>
          <p:nvPr/>
        </p:nvSpPr>
        <p:spPr>
          <a:xfrm>
            <a:off x="9263254" y="5422818"/>
            <a:ext cx="2792899" cy="461665"/>
          </a:xfrm>
          <a:prstGeom prst="rect">
            <a:avLst/>
          </a:prstGeom>
          <a:noFill/>
        </p:spPr>
        <p:txBody>
          <a:bodyPr wrap="square" rtlCol="0">
            <a:spAutoFit/>
          </a:bodyPr>
          <a:p>
            <a:r>
              <a:rPr lang="zh-CN" altLang="en-US" sz="2400" dirty="0"/>
              <a:t>史蒂芬孙</a:t>
            </a:r>
            <a:endParaRPr lang="zh-CN" altLang="en-US" sz="2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ppt_x"/>
                                          </p:val>
                                        </p:tav>
                                        <p:tav tm="100000">
                                          <p:val>
                                            <p:strVal val="#ppt_x"/>
                                          </p:val>
                                        </p:tav>
                                      </p:tavLst>
                                    </p:anim>
                                    <p:anim calcmode="lin" valueType="num">
                                      <p:cBhvr additive="base">
                                        <p:cTn id="16" dur="500" fill="hold"/>
                                        <p:tgtEl>
                                          <p:spTgt spid="6"/>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061720" y="2071053"/>
            <a:ext cx="4816475" cy="953135"/>
          </a:xfrm>
          <a:prstGeom prst="rect">
            <a:avLst/>
          </a:prstGeom>
          <a:noFill/>
          <a:ln w="9525">
            <a:noFill/>
          </a:ln>
        </p:spPr>
        <p:txBody>
          <a:bodyPr>
            <a:spAutoFit/>
          </a:bodyPr>
          <a:p>
            <a:pPr algn="l">
              <a:buFont typeface="Arial" panose="020B0604020202020204" pitchFamily="34" charset="0"/>
              <a:buNone/>
            </a:pPr>
            <a:r>
              <a:rPr lang="zh-CN" altLang="en-US" sz="2800" b="1" dirty="0">
                <a:solidFill>
                  <a:schemeClr val="tx1"/>
                </a:solidFill>
                <a:latin typeface="宋体" panose="02010600030101010101" pitchFamily="2" charset="-122"/>
              </a:rPr>
              <a:t>到</a:t>
            </a:r>
            <a:r>
              <a:rPr lang="en-US" altLang="zh-CN" sz="2800" b="1" dirty="0">
                <a:solidFill>
                  <a:schemeClr val="tx1"/>
                </a:solidFill>
                <a:latin typeface="宋体" panose="02010600030101010101" pitchFamily="2" charset="-122"/>
              </a:rPr>
              <a:t>1851</a:t>
            </a:r>
            <a:r>
              <a:rPr lang="zh-CN" altLang="en-US" sz="2800" b="1" dirty="0">
                <a:solidFill>
                  <a:schemeClr val="tx1"/>
                </a:solidFill>
                <a:latin typeface="宋体" panose="02010600030101010101" pitchFamily="2" charset="-122"/>
              </a:rPr>
              <a:t>年时，英国建成了总长约</a:t>
            </a:r>
            <a:r>
              <a:rPr lang="en-US" altLang="zh-CN" sz="2800" b="1" dirty="0">
                <a:solidFill>
                  <a:schemeClr val="tx1"/>
                </a:solidFill>
                <a:latin typeface="宋体" panose="02010600030101010101" pitchFamily="2" charset="-122"/>
              </a:rPr>
              <a:t>1</a:t>
            </a:r>
            <a:r>
              <a:rPr lang="zh-CN" altLang="en-US" sz="2800" b="1" dirty="0">
                <a:solidFill>
                  <a:schemeClr val="tx1"/>
                </a:solidFill>
                <a:latin typeface="宋体" panose="02010600030101010101" pitchFamily="2" charset="-122"/>
              </a:rPr>
              <a:t>万千米的铁路网。</a:t>
            </a:r>
            <a:endParaRPr lang="zh-CN" altLang="en-US" sz="2800" b="1" dirty="0">
              <a:solidFill>
                <a:schemeClr val="tx1"/>
              </a:solidFill>
              <a:latin typeface="宋体" panose="02010600030101010101" pitchFamily="2" charset="-122"/>
            </a:endParaRPr>
          </a:p>
        </p:txBody>
      </p:sp>
      <p:sp>
        <p:nvSpPr>
          <p:cNvPr id="22531" name="文本框 2"/>
          <p:cNvSpPr txBox="1"/>
          <p:nvPr/>
        </p:nvSpPr>
        <p:spPr>
          <a:xfrm>
            <a:off x="1459865" y="799783"/>
            <a:ext cx="3027680" cy="583565"/>
          </a:xfrm>
          <a:prstGeom prst="rect">
            <a:avLst/>
          </a:prstGeom>
          <a:noFill/>
          <a:ln w="9525">
            <a:noFill/>
          </a:ln>
        </p:spPr>
        <p:txBody>
          <a:bodyPr wrap="none">
            <a:spAutoFit/>
          </a:bodyPr>
          <a:p>
            <a:pPr algn="l">
              <a:buFont typeface="Arial" panose="020B0604020202020204" pitchFamily="34" charset="0"/>
              <a:buNone/>
            </a:pPr>
            <a:r>
              <a:rPr lang="zh-CN" altLang="en-US" sz="3200" b="1" dirty="0">
                <a:solidFill>
                  <a:srgbClr val="FF0000"/>
                </a:solidFill>
                <a:latin typeface="Arial" panose="020B0604020202020204" pitchFamily="34" charset="0"/>
              </a:rPr>
              <a:t>铁路时代的到来</a:t>
            </a:r>
            <a:endParaRPr lang="zh-CN" altLang="en-US" sz="3200" b="1" dirty="0">
              <a:solidFill>
                <a:srgbClr val="FF0000"/>
              </a:solidFill>
              <a:latin typeface="Arial" panose="020B0604020202020204" pitchFamily="34" charset="0"/>
            </a:endParaRPr>
          </a:p>
        </p:txBody>
      </p:sp>
      <p:pic>
        <p:nvPicPr>
          <p:cNvPr id="4" name="图片 3"/>
          <p:cNvPicPr>
            <a:picLocks noChangeAspect="1"/>
          </p:cNvPicPr>
          <p:nvPr/>
        </p:nvPicPr>
        <p:blipFill>
          <a:blip r:embed="rId1"/>
          <a:stretch>
            <a:fillRect/>
          </a:stretch>
        </p:blipFill>
        <p:spPr>
          <a:xfrm>
            <a:off x="6985000" y="3382645"/>
            <a:ext cx="4631055" cy="3200400"/>
          </a:xfrm>
          <a:prstGeom prst="rect">
            <a:avLst/>
          </a:prstGeom>
          <a:noFill/>
          <a:ln w="9525">
            <a:noFill/>
          </a:ln>
        </p:spPr>
      </p:pic>
      <p:pic>
        <p:nvPicPr>
          <p:cNvPr id="3" name="图片 2" descr="timgPYPGJRL6"/>
          <p:cNvPicPr>
            <a:picLocks noChangeAspect="1"/>
          </p:cNvPicPr>
          <p:nvPr/>
        </p:nvPicPr>
        <p:blipFill>
          <a:blip r:embed="rId2"/>
          <a:stretch>
            <a:fillRect/>
          </a:stretch>
        </p:blipFill>
        <p:spPr>
          <a:xfrm>
            <a:off x="7653020" y="186055"/>
            <a:ext cx="3554730" cy="3115945"/>
          </a:xfrm>
          <a:prstGeom prst="rect">
            <a:avLst/>
          </a:prstGeom>
        </p:spPr>
      </p:pic>
      <p:sp>
        <p:nvSpPr>
          <p:cNvPr id="5" name="文本框 4"/>
          <p:cNvSpPr txBox="1"/>
          <p:nvPr/>
        </p:nvSpPr>
        <p:spPr>
          <a:xfrm>
            <a:off x="861060" y="3484245"/>
            <a:ext cx="5217795" cy="2306955"/>
          </a:xfrm>
          <a:prstGeom prst="rect">
            <a:avLst/>
          </a:prstGeom>
          <a:noFill/>
        </p:spPr>
        <p:txBody>
          <a:bodyPr wrap="square" rtlCol="0" anchor="t">
            <a:spAutoFit/>
          </a:bodyPr>
          <a:p>
            <a:pPr algn="l">
              <a:buFont typeface="Arial" panose="020B0604020202020204" pitchFamily="34" charset="0"/>
              <a:buNone/>
            </a:pPr>
            <a:r>
              <a:rPr lang="zh-CN" altLang="en-US" sz="3600" b="1" dirty="0">
                <a:solidFill>
                  <a:srgbClr val="002060"/>
                </a:solidFill>
                <a:latin typeface="宋体" panose="02010600030101010101" pitchFamily="2" charset="-122"/>
                <a:sym typeface="+mn-ea"/>
              </a:rPr>
              <a:t>铁路时代的到来为社会提供了更为快捷、廉价、便利的交通，使生产和市场之间的联系变得更加密切。</a:t>
            </a:r>
            <a:endParaRPr lang="zh-CN" altLang="en-US" sz="3600" b="1" dirty="0">
              <a:solidFill>
                <a:srgbClr val="002060"/>
              </a:solidFill>
              <a:latin typeface="宋体" panose="02010600030101010101" pitchFamily="2"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2531"/>
                                        </p:tgtEl>
                                        <p:attrNameLst>
                                          <p:attrName>style.visibility</p:attrName>
                                        </p:attrNameLst>
                                      </p:cBhvr>
                                      <p:to>
                                        <p:strVal val="visible"/>
                                      </p:to>
                                    </p:set>
                                    <p:anim calcmode="lin" valueType="num">
                                      <p:cBhvr additive="base">
                                        <p:cTn id="13" dur="500" fill="hold"/>
                                        <p:tgtEl>
                                          <p:spTgt spid="22531"/>
                                        </p:tgtEl>
                                        <p:attrNameLst>
                                          <p:attrName>ppt_x</p:attrName>
                                        </p:attrNameLst>
                                      </p:cBhvr>
                                      <p:tavLst>
                                        <p:tav tm="0">
                                          <p:val>
                                            <p:strVal val="#ppt_x"/>
                                          </p:val>
                                        </p:tav>
                                        <p:tav tm="100000">
                                          <p:val>
                                            <p:strVal val="#ppt_x"/>
                                          </p:val>
                                        </p:tav>
                                      </p:tavLst>
                                    </p:anim>
                                    <p:anim calcmode="lin" valueType="num">
                                      <p:cBhvr additive="base">
                                        <p:cTn id="14" dur="500" fill="hold"/>
                                        <p:tgtEl>
                                          <p:spTgt spid="22531"/>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2531" grpId="0"/>
      <p:bldP spid="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3" name="矩形 24577"/>
          <p:cNvSpPr/>
          <p:nvPr/>
        </p:nvSpPr>
        <p:spPr>
          <a:xfrm>
            <a:off x="6248400" y="4749800"/>
            <a:ext cx="4117975" cy="1333500"/>
          </a:xfrm>
          <a:prstGeom prst="rect">
            <a:avLst/>
          </a:prstGeom>
          <a:noFill/>
          <a:ln w="9525">
            <a:noFill/>
          </a:ln>
        </p:spPr>
        <p:txBody>
          <a:bodyPr anchor="t"/>
          <a:p>
            <a:pPr>
              <a:spcBef>
                <a:spcPct val="20000"/>
              </a:spcBef>
            </a:pPr>
            <a:r>
              <a:rPr lang="zh-CN" altLang="en-US" sz="2400" b="1">
                <a:latin typeface="黑体" panose="02010609060101010101" pitchFamily="49" charset="-122"/>
                <a:ea typeface="黑体" panose="02010609060101010101" pitchFamily="49" charset="-122"/>
              </a:rPr>
              <a:t>铁路交通迅速发展，为人们的生产和生活带来了极大的便利。</a:t>
            </a:r>
            <a:endParaRPr lang="zh-CN" altLang="en-US" sz="2400" b="1">
              <a:latin typeface="黑体" panose="02010609060101010101" pitchFamily="49" charset="-122"/>
              <a:ea typeface="黑体" panose="02010609060101010101" pitchFamily="49" charset="-122"/>
            </a:endParaRPr>
          </a:p>
        </p:txBody>
      </p:sp>
      <p:sp>
        <p:nvSpPr>
          <p:cNvPr id="18434" name="矩形 24578"/>
          <p:cNvSpPr/>
          <p:nvPr/>
        </p:nvSpPr>
        <p:spPr>
          <a:xfrm>
            <a:off x="5181600" y="5257800"/>
            <a:ext cx="914400" cy="533400"/>
          </a:xfrm>
          <a:prstGeom prst="rect">
            <a:avLst/>
          </a:prstGeom>
          <a:noFill/>
          <a:ln w="9525">
            <a:noFill/>
          </a:ln>
        </p:spPr>
        <p:txBody>
          <a:bodyPr anchor="t"/>
          <a:p>
            <a:pPr>
              <a:spcBef>
                <a:spcPct val="20000"/>
              </a:spcBef>
            </a:pPr>
            <a:r>
              <a:rPr lang="zh-CN" altLang="en-US" sz="2400" b="1">
                <a:solidFill>
                  <a:srgbClr val="FF3300"/>
                </a:solidFill>
                <a:latin typeface="黑体" panose="02010609060101010101" pitchFamily="49" charset="-122"/>
                <a:ea typeface="黑体" panose="02010609060101010101" pitchFamily="49" charset="-122"/>
              </a:rPr>
              <a:t>火车</a:t>
            </a:r>
            <a:endParaRPr lang="zh-CN" altLang="en-US" sz="2400" b="1">
              <a:solidFill>
                <a:srgbClr val="FF3300"/>
              </a:solidFill>
              <a:latin typeface="黑体" panose="02010609060101010101" pitchFamily="49" charset="-122"/>
              <a:ea typeface="黑体" panose="02010609060101010101" pitchFamily="49" charset="-122"/>
            </a:endParaRPr>
          </a:p>
        </p:txBody>
      </p:sp>
      <p:sp>
        <p:nvSpPr>
          <p:cNvPr id="18435" name="矩形 24579"/>
          <p:cNvSpPr/>
          <p:nvPr/>
        </p:nvSpPr>
        <p:spPr>
          <a:xfrm>
            <a:off x="3733800" y="5257800"/>
            <a:ext cx="1198563" cy="457200"/>
          </a:xfrm>
          <a:prstGeom prst="rect">
            <a:avLst/>
          </a:prstGeom>
          <a:noFill/>
          <a:ln w="9525">
            <a:noFill/>
          </a:ln>
        </p:spPr>
        <p:txBody>
          <a:bodyPr anchor="t"/>
          <a:p>
            <a:pPr>
              <a:spcBef>
                <a:spcPct val="20000"/>
              </a:spcBef>
            </a:pPr>
            <a:r>
              <a:rPr lang="en-US" altLang="zh-CN" sz="2400" b="1" dirty="0">
                <a:latin typeface="黑体" panose="02010609060101010101" pitchFamily="49" charset="-122"/>
                <a:ea typeface="黑体" panose="02010609060101010101" pitchFamily="49" charset="-122"/>
              </a:rPr>
              <a:t>1825</a:t>
            </a:r>
            <a:r>
              <a:rPr lang="zh-CN" altLang="en-US" sz="2400" b="1" dirty="0">
                <a:latin typeface="黑体" panose="02010609060101010101" pitchFamily="49" charset="-122"/>
                <a:ea typeface="黑体" panose="02010609060101010101" pitchFamily="49" charset="-122"/>
              </a:rPr>
              <a:t>年</a:t>
            </a:r>
            <a:endParaRPr lang="zh-CN" altLang="en-US" sz="2400" b="1" dirty="0">
              <a:latin typeface="黑体" panose="02010609060101010101" pitchFamily="49" charset="-122"/>
              <a:ea typeface="黑体" panose="02010609060101010101" pitchFamily="49" charset="-122"/>
            </a:endParaRPr>
          </a:p>
        </p:txBody>
      </p:sp>
      <p:sp>
        <p:nvSpPr>
          <p:cNvPr id="18436" name="矩形 24580"/>
          <p:cNvSpPr/>
          <p:nvPr/>
        </p:nvSpPr>
        <p:spPr>
          <a:xfrm>
            <a:off x="2819400" y="5257800"/>
            <a:ext cx="1011238" cy="533400"/>
          </a:xfrm>
          <a:prstGeom prst="rect">
            <a:avLst/>
          </a:prstGeom>
          <a:noFill/>
          <a:ln w="9525">
            <a:noFill/>
          </a:ln>
        </p:spPr>
        <p:txBody>
          <a:bodyPr anchor="t"/>
          <a:p>
            <a:pPr>
              <a:spcBef>
                <a:spcPct val="20000"/>
              </a:spcBef>
            </a:pPr>
            <a:r>
              <a:rPr lang="zh-CN" altLang="en-US" sz="2400" b="1">
                <a:latin typeface="黑体" panose="02010609060101010101" pitchFamily="49" charset="-122"/>
                <a:ea typeface="黑体" panose="02010609060101010101" pitchFamily="49" charset="-122"/>
              </a:rPr>
              <a:t>英国</a:t>
            </a:r>
            <a:endParaRPr lang="zh-CN" altLang="en-US" sz="2400" b="1">
              <a:latin typeface="黑体" panose="02010609060101010101" pitchFamily="49" charset="-122"/>
              <a:ea typeface="黑体" panose="02010609060101010101" pitchFamily="49" charset="-122"/>
            </a:endParaRPr>
          </a:p>
        </p:txBody>
      </p:sp>
      <p:sp>
        <p:nvSpPr>
          <p:cNvPr id="18437" name="矩形 24581"/>
          <p:cNvSpPr/>
          <p:nvPr/>
        </p:nvSpPr>
        <p:spPr>
          <a:xfrm>
            <a:off x="1752600" y="4953000"/>
            <a:ext cx="1066800" cy="1331913"/>
          </a:xfrm>
          <a:prstGeom prst="rect">
            <a:avLst/>
          </a:prstGeom>
          <a:noFill/>
          <a:ln w="9525">
            <a:noFill/>
          </a:ln>
        </p:spPr>
        <p:txBody>
          <a:bodyPr anchor="t"/>
          <a:p>
            <a:pPr>
              <a:spcBef>
                <a:spcPct val="20000"/>
              </a:spcBef>
            </a:pPr>
            <a:r>
              <a:rPr lang="zh-CN" altLang="en-US" sz="2800" b="1">
                <a:solidFill>
                  <a:srgbClr val="FF3300"/>
                </a:solidFill>
                <a:latin typeface="黑体" panose="02010609060101010101" pitchFamily="49" charset="-122"/>
                <a:ea typeface="黑体" panose="02010609060101010101" pitchFamily="49" charset="-122"/>
              </a:rPr>
              <a:t>史蒂芬孙</a:t>
            </a:r>
            <a:endParaRPr lang="zh-CN" altLang="en-US" sz="2800" b="1">
              <a:solidFill>
                <a:srgbClr val="FF3300"/>
              </a:solidFill>
              <a:latin typeface="黑体" panose="02010609060101010101" pitchFamily="49" charset="-122"/>
              <a:ea typeface="黑体" panose="02010609060101010101" pitchFamily="49" charset="-122"/>
            </a:endParaRPr>
          </a:p>
        </p:txBody>
      </p:sp>
      <p:sp>
        <p:nvSpPr>
          <p:cNvPr id="18438" name="矩形 24587"/>
          <p:cNvSpPr/>
          <p:nvPr/>
        </p:nvSpPr>
        <p:spPr>
          <a:xfrm>
            <a:off x="6284913" y="2895600"/>
            <a:ext cx="4117975" cy="1263650"/>
          </a:xfrm>
          <a:prstGeom prst="rect">
            <a:avLst/>
          </a:prstGeom>
          <a:noFill/>
          <a:ln w="9525">
            <a:noFill/>
          </a:ln>
        </p:spPr>
        <p:txBody>
          <a:bodyPr anchor="t"/>
          <a:p>
            <a:pPr>
              <a:spcBef>
                <a:spcPct val="20000"/>
              </a:spcBef>
            </a:pPr>
            <a:r>
              <a:rPr lang="zh-CN" altLang="en-US" sz="2400" b="1">
                <a:latin typeface="黑体" panose="02010609060101010101" pitchFamily="49" charset="-122"/>
                <a:ea typeface="黑体" panose="02010609060101010101" pitchFamily="49" charset="-122"/>
              </a:rPr>
              <a:t>瓦特的蒸汽机广泛使用，促进了大工厂生产的发展，</a:t>
            </a:r>
            <a:r>
              <a:rPr lang="zh-CN" altLang="en-US" sz="2400" b="1">
                <a:solidFill>
                  <a:srgbClr val="FF3300"/>
                </a:solidFill>
                <a:latin typeface="黑体" panose="02010609060101010101" pitchFamily="49" charset="-122"/>
                <a:ea typeface="黑体" panose="02010609060101010101" pitchFamily="49" charset="-122"/>
              </a:rPr>
              <a:t>标志“蒸汽时代”的到来。</a:t>
            </a:r>
            <a:r>
              <a:rPr lang="zh-CN" altLang="en-US" sz="2400" b="1">
                <a:latin typeface="黑体" panose="02010609060101010101" pitchFamily="49" charset="-122"/>
                <a:ea typeface="黑体" panose="02010609060101010101" pitchFamily="49" charset="-122"/>
              </a:rPr>
              <a:t> </a:t>
            </a:r>
            <a:endParaRPr lang="zh-CN" altLang="en-US" sz="2400" b="1">
              <a:latin typeface="黑体" panose="02010609060101010101" pitchFamily="49" charset="-122"/>
              <a:ea typeface="黑体" panose="02010609060101010101" pitchFamily="49" charset="-122"/>
            </a:endParaRPr>
          </a:p>
        </p:txBody>
      </p:sp>
      <p:sp>
        <p:nvSpPr>
          <p:cNvPr id="18439" name="矩形 24588"/>
          <p:cNvSpPr/>
          <p:nvPr/>
        </p:nvSpPr>
        <p:spPr>
          <a:xfrm>
            <a:off x="4953000" y="2895600"/>
            <a:ext cx="1219200" cy="806450"/>
          </a:xfrm>
          <a:prstGeom prst="rect">
            <a:avLst/>
          </a:prstGeom>
          <a:noFill/>
          <a:ln w="9525">
            <a:noFill/>
          </a:ln>
        </p:spPr>
        <p:txBody>
          <a:bodyPr anchor="t"/>
          <a:p>
            <a:pPr>
              <a:spcBef>
                <a:spcPct val="20000"/>
              </a:spcBef>
            </a:pPr>
            <a:r>
              <a:rPr lang="zh-CN" altLang="en-US" sz="2400" b="1">
                <a:solidFill>
                  <a:srgbClr val="FF3300"/>
                </a:solidFill>
                <a:latin typeface="黑体" panose="02010609060101010101" pitchFamily="49" charset="-122"/>
                <a:ea typeface="黑体" panose="02010609060101010101" pitchFamily="49" charset="-122"/>
              </a:rPr>
              <a:t>改良的蒸汽机 </a:t>
            </a:r>
            <a:endParaRPr lang="zh-CN" altLang="en-US" sz="2400" b="1">
              <a:solidFill>
                <a:srgbClr val="FF3300"/>
              </a:solidFill>
              <a:latin typeface="黑体" panose="02010609060101010101" pitchFamily="49" charset="-122"/>
              <a:ea typeface="黑体" panose="02010609060101010101" pitchFamily="49" charset="-122"/>
            </a:endParaRPr>
          </a:p>
        </p:txBody>
      </p:sp>
      <p:sp>
        <p:nvSpPr>
          <p:cNvPr id="18440" name="矩形 24589"/>
          <p:cNvSpPr/>
          <p:nvPr/>
        </p:nvSpPr>
        <p:spPr>
          <a:xfrm>
            <a:off x="3830638" y="2622550"/>
            <a:ext cx="1198562" cy="1263650"/>
          </a:xfrm>
          <a:prstGeom prst="rect">
            <a:avLst/>
          </a:prstGeom>
          <a:noFill/>
          <a:ln w="9525">
            <a:noFill/>
          </a:ln>
        </p:spPr>
        <p:txBody>
          <a:bodyPr anchor="t"/>
          <a:p>
            <a:pPr>
              <a:spcBef>
                <a:spcPct val="20000"/>
              </a:spcBef>
            </a:pPr>
            <a:endParaRPr lang="en-US" altLang="zh-CN" sz="2400" b="1" dirty="0">
              <a:latin typeface="黑体" panose="02010609060101010101" pitchFamily="49" charset="-122"/>
              <a:ea typeface="黑体" panose="02010609060101010101" pitchFamily="49" charset="-122"/>
            </a:endParaRPr>
          </a:p>
          <a:p>
            <a:pPr>
              <a:spcBef>
                <a:spcPct val="20000"/>
              </a:spcBef>
            </a:pPr>
            <a:r>
              <a:rPr lang="en-US" altLang="zh-CN" sz="2400" b="1" dirty="0">
                <a:latin typeface="黑体" panose="02010609060101010101" pitchFamily="49" charset="-122"/>
                <a:ea typeface="黑体" panose="02010609060101010101" pitchFamily="49" charset="-122"/>
              </a:rPr>
              <a:t>1785</a:t>
            </a:r>
            <a:r>
              <a:rPr lang="zh-CN" altLang="en-US" sz="2400" b="1" dirty="0">
                <a:latin typeface="黑体" panose="02010609060101010101" pitchFamily="49" charset="-122"/>
                <a:ea typeface="黑体" panose="02010609060101010101" pitchFamily="49" charset="-122"/>
              </a:rPr>
              <a:t>年 </a:t>
            </a:r>
            <a:endParaRPr lang="zh-CN" altLang="en-US" sz="2400" b="1" dirty="0">
              <a:latin typeface="黑体" panose="02010609060101010101" pitchFamily="49" charset="-122"/>
              <a:ea typeface="黑体" panose="02010609060101010101" pitchFamily="49" charset="-122"/>
            </a:endParaRPr>
          </a:p>
        </p:txBody>
      </p:sp>
      <p:sp>
        <p:nvSpPr>
          <p:cNvPr id="18441" name="矩形 24590"/>
          <p:cNvSpPr/>
          <p:nvPr/>
        </p:nvSpPr>
        <p:spPr>
          <a:xfrm>
            <a:off x="2819400" y="2622550"/>
            <a:ext cx="1011238" cy="1263650"/>
          </a:xfrm>
          <a:prstGeom prst="rect">
            <a:avLst/>
          </a:prstGeom>
          <a:noFill/>
          <a:ln w="9525">
            <a:noFill/>
          </a:ln>
        </p:spPr>
        <p:txBody>
          <a:bodyPr anchor="t"/>
          <a:p>
            <a:pPr>
              <a:spcBef>
                <a:spcPct val="20000"/>
              </a:spcBef>
            </a:pPr>
            <a:endParaRPr lang="zh-CN" altLang="en-US" sz="2400" b="1">
              <a:latin typeface="黑体" panose="02010609060101010101" pitchFamily="49" charset="-122"/>
              <a:ea typeface="黑体" panose="02010609060101010101" pitchFamily="49" charset="-122"/>
            </a:endParaRPr>
          </a:p>
          <a:p>
            <a:pPr>
              <a:spcBef>
                <a:spcPct val="20000"/>
              </a:spcBef>
            </a:pPr>
            <a:r>
              <a:rPr lang="zh-CN" altLang="en-US" sz="2400" b="1">
                <a:latin typeface="黑体" panose="02010609060101010101" pitchFamily="49" charset="-122"/>
                <a:ea typeface="黑体" panose="02010609060101010101" pitchFamily="49" charset="-122"/>
              </a:rPr>
              <a:t>英国</a:t>
            </a:r>
            <a:endParaRPr lang="zh-CN" altLang="en-US" sz="2400" b="1">
              <a:latin typeface="黑体" panose="02010609060101010101" pitchFamily="49" charset="-122"/>
              <a:ea typeface="黑体" panose="02010609060101010101" pitchFamily="49" charset="-122"/>
            </a:endParaRPr>
          </a:p>
        </p:txBody>
      </p:sp>
      <p:sp>
        <p:nvSpPr>
          <p:cNvPr id="18442" name="矩形 24591"/>
          <p:cNvSpPr/>
          <p:nvPr/>
        </p:nvSpPr>
        <p:spPr>
          <a:xfrm>
            <a:off x="1752600" y="2971800"/>
            <a:ext cx="1066800" cy="654050"/>
          </a:xfrm>
          <a:prstGeom prst="rect">
            <a:avLst/>
          </a:prstGeom>
          <a:noFill/>
          <a:ln w="9525">
            <a:noFill/>
          </a:ln>
        </p:spPr>
        <p:txBody>
          <a:bodyPr anchor="t"/>
          <a:p>
            <a:pPr>
              <a:spcBef>
                <a:spcPct val="20000"/>
              </a:spcBef>
            </a:pPr>
            <a:r>
              <a:rPr lang="zh-CN" altLang="en-US" sz="2800" b="1">
                <a:solidFill>
                  <a:srgbClr val="FF3300"/>
                </a:solidFill>
                <a:latin typeface="黑体" panose="02010609060101010101" pitchFamily="49" charset="-122"/>
                <a:ea typeface="黑体" panose="02010609060101010101" pitchFamily="49" charset="-122"/>
              </a:rPr>
              <a:t>瓦特</a:t>
            </a:r>
            <a:endParaRPr lang="zh-CN" altLang="en-US" sz="2800" b="1">
              <a:solidFill>
                <a:srgbClr val="FF3300"/>
              </a:solidFill>
              <a:latin typeface="黑体" panose="02010609060101010101" pitchFamily="49" charset="-122"/>
              <a:ea typeface="黑体" panose="02010609060101010101" pitchFamily="49" charset="-122"/>
            </a:endParaRPr>
          </a:p>
        </p:txBody>
      </p:sp>
      <p:sp>
        <p:nvSpPr>
          <p:cNvPr id="18443" name="矩形 24592"/>
          <p:cNvSpPr/>
          <p:nvPr/>
        </p:nvSpPr>
        <p:spPr>
          <a:xfrm>
            <a:off x="6248400" y="1249363"/>
            <a:ext cx="4117975" cy="1373187"/>
          </a:xfrm>
          <a:prstGeom prst="rect">
            <a:avLst/>
          </a:prstGeom>
          <a:noFill/>
          <a:ln w="9525">
            <a:noFill/>
          </a:ln>
        </p:spPr>
        <p:txBody>
          <a:bodyPr anchor="t"/>
          <a:p>
            <a:pPr>
              <a:spcBef>
                <a:spcPct val="20000"/>
              </a:spcBef>
            </a:pPr>
            <a:r>
              <a:rPr lang="zh-CN" altLang="en-US" sz="2400" b="1">
                <a:latin typeface="黑体" panose="02010609060101010101" pitchFamily="49" charset="-122"/>
                <a:ea typeface="黑体" panose="02010609060101010101" pitchFamily="49" charset="-122"/>
              </a:rPr>
              <a:t>引发了生产领域纷纷发明、制造机器，促进生产发展，</a:t>
            </a:r>
            <a:r>
              <a:rPr lang="zh-CN" altLang="en-US" sz="2400" b="1">
                <a:solidFill>
                  <a:srgbClr val="FF3300"/>
                </a:solidFill>
                <a:latin typeface="黑体" panose="02010609060101010101" pitchFamily="49" charset="-122"/>
                <a:ea typeface="黑体" panose="02010609060101010101" pitchFamily="49" charset="-122"/>
              </a:rPr>
              <a:t>标志工业革命开始。</a:t>
            </a:r>
            <a:endParaRPr lang="zh-CN" altLang="en-US" sz="2400" b="1">
              <a:solidFill>
                <a:srgbClr val="FF3300"/>
              </a:solidFill>
              <a:latin typeface="黑体" panose="02010609060101010101" pitchFamily="49" charset="-122"/>
              <a:ea typeface="黑体" panose="02010609060101010101" pitchFamily="49" charset="-122"/>
            </a:endParaRPr>
          </a:p>
        </p:txBody>
      </p:sp>
      <p:sp>
        <p:nvSpPr>
          <p:cNvPr id="18444" name="矩形 24593"/>
          <p:cNvSpPr/>
          <p:nvPr/>
        </p:nvSpPr>
        <p:spPr>
          <a:xfrm>
            <a:off x="4953000" y="1524000"/>
            <a:ext cx="1219200" cy="960438"/>
          </a:xfrm>
          <a:prstGeom prst="rect">
            <a:avLst/>
          </a:prstGeom>
          <a:noFill/>
          <a:ln w="9525">
            <a:noFill/>
          </a:ln>
        </p:spPr>
        <p:txBody>
          <a:bodyPr anchor="t"/>
          <a:p>
            <a:pPr>
              <a:spcBef>
                <a:spcPct val="20000"/>
              </a:spcBef>
            </a:pPr>
            <a:r>
              <a:rPr lang="zh-CN" altLang="en-US" sz="2400" b="1">
                <a:solidFill>
                  <a:srgbClr val="FF3300"/>
                </a:solidFill>
                <a:latin typeface="黑体" panose="02010609060101010101" pitchFamily="49" charset="-122"/>
                <a:ea typeface="黑体" panose="02010609060101010101" pitchFamily="49" charset="-122"/>
              </a:rPr>
              <a:t>珍妮纺纱机</a:t>
            </a:r>
            <a:endParaRPr lang="zh-CN" altLang="en-US" sz="2400" b="1">
              <a:solidFill>
                <a:srgbClr val="FF3300"/>
              </a:solidFill>
              <a:latin typeface="黑体" panose="02010609060101010101" pitchFamily="49" charset="-122"/>
              <a:ea typeface="黑体" panose="02010609060101010101" pitchFamily="49" charset="-122"/>
            </a:endParaRPr>
          </a:p>
        </p:txBody>
      </p:sp>
      <p:sp>
        <p:nvSpPr>
          <p:cNvPr id="18445" name="矩形 24594"/>
          <p:cNvSpPr/>
          <p:nvPr/>
        </p:nvSpPr>
        <p:spPr>
          <a:xfrm>
            <a:off x="3733800" y="1447800"/>
            <a:ext cx="1198563" cy="884238"/>
          </a:xfrm>
          <a:prstGeom prst="rect">
            <a:avLst/>
          </a:prstGeom>
          <a:noFill/>
          <a:ln w="9525">
            <a:noFill/>
          </a:ln>
        </p:spPr>
        <p:txBody>
          <a:bodyPr anchor="t"/>
          <a:p>
            <a:pPr>
              <a:spcBef>
                <a:spcPct val="20000"/>
              </a:spcBef>
            </a:pPr>
            <a:r>
              <a:rPr lang="en-US" altLang="zh-CN" sz="2400" b="1" dirty="0">
                <a:latin typeface="黑体" panose="02010609060101010101" pitchFamily="49" charset="-122"/>
                <a:ea typeface="黑体" panose="02010609060101010101" pitchFamily="49" charset="-122"/>
              </a:rPr>
              <a:t>18</a:t>
            </a:r>
            <a:r>
              <a:rPr lang="zh-CN" altLang="en-US" sz="2400" b="1" dirty="0">
                <a:latin typeface="黑体" panose="02010609060101010101" pitchFamily="49" charset="-122"/>
                <a:ea typeface="黑体" panose="02010609060101010101" pitchFamily="49" charset="-122"/>
              </a:rPr>
              <a:t>世纪</a:t>
            </a:r>
            <a:r>
              <a:rPr lang="en-US" altLang="zh-CN" sz="2400" b="1" dirty="0">
                <a:latin typeface="黑体" panose="02010609060101010101" pitchFamily="49" charset="-122"/>
                <a:ea typeface="黑体" panose="02010609060101010101" pitchFamily="49" charset="-122"/>
              </a:rPr>
              <a:t>60</a:t>
            </a:r>
            <a:r>
              <a:rPr lang="zh-CN" altLang="en-US" sz="2400" b="1" dirty="0">
                <a:latin typeface="黑体" panose="02010609060101010101" pitchFamily="49" charset="-122"/>
                <a:ea typeface="黑体" panose="02010609060101010101" pitchFamily="49" charset="-122"/>
              </a:rPr>
              <a:t>年代 </a:t>
            </a:r>
            <a:endParaRPr lang="zh-CN" altLang="en-US" sz="2400" b="1" dirty="0">
              <a:latin typeface="黑体" panose="02010609060101010101" pitchFamily="49" charset="-122"/>
              <a:ea typeface="黑体" panose="02010609060101010101" pitchFamily="49" charset="-122"/>
            </a:endParaRPr>
          </a:p>
        </p:txBody>
      </p:sp>
      <p:sp>
        <p:nvSpPr>
          <p:cNvPr id="18446" name="矩形 24595"/>
          <p:cNvSpPr/>
          <p:nvPr/>
        </p:nvSpPr>
        <p:spPr>
          <a:xfrm>
            <a:off x="2819400" y="1249363"/>
            <a:ext cx="1011238" cy="1373187"/>
          </a:xfrm>
          <a:prstGeom prst="rect">
            <a:avLst/>
          </a:prstGeom>
          <a:noFill/>
          <a:ln w="9525">
            <a:noFill/>
          </a:ln>
        </p:spPr>
        <p:txBody>
          <a:bodyPr anchor="t"/>
          <a:p>
            <a:pPr>
              <a:spcBef>
                <a:spcPct val="20000"/>
              </a:spcBef>
            </a:pPr>
            <a:endParaRPr lang="zh-CN" altLang="en-US" sz="2400" b="1">
              <a:latin typeface="黑体" panose="02010609060101010101" pitchFamily="49" charset="-122"/>
              <a:ea typeface="黑体" panose="02010609060101010101" pitchFamily="49" charset="-122"/>
            </a:endParaRPr>
          </a:p>
          <a:p>
            <a:pPr>
              <a:spcBef>
                <a:spcPct val="20000"/>
              </a:spcBef>
            </a:pPr>
            <a:r>
              <a:rPr lang="zh-CN" altLang="en-US" sz="2400" b="1">
                <a:latin typeface="黑体" panose="02010609060101010101" pitchFamily="49" charset="-122"/>
                <a:ea typeface="黑体" panose="02010609060101010101" pitchFamily="49" charset="-122"/>
              </a:rPr>
              <a:t>英国</a:t>
            </a:r>
            <a:endParaRPr lang="zh-CN" altLang="en-US" sz="2400" b="1">
              <a:latin typeface="黑体" panose="02010609060101010101" pitchFamily="49" charset="-122"/>
              <a:ea typeface="黑体" panose="02010609060101010101" pitchFamily="49" charset="-122"/>
            </a:endParaRPr>
          </a:p>
        </p:txBody>
      </p:sp>
      <p:sp>
        <p:nvSpPr>
          <p:cNvPr id="18447" name="矩形 24596"/>
          <p:cNvSpPr/>
          <p:nvPr/>
        </p:nvSpPr>
        <p:spPr>
          <a:xfrm>
            <a:off x="1752600" y="1249363"/>
            <a:ext cx="1066800" cy="1373187"/>
          </a:xfrm>
          <a:prstGeom prst="rect">
            <a:avLst/>
          </a:prstGeom>
          <a:noFill/>
          <a:ln w="9525">
            <a:noFill/>
          </a:ln>
        </p:spPr>
        <p:txBody>
          <a:bodyPr anchor="t"/>
          <a:p>
            <a:pPr>
              <a:spcBef>
                <a:spcPct val="20000"/>
              </a:spcBef>
            </a:pPr>
            <a:r>
              <a:rPr lang="zh-CN" altLang="en-US" sz="2800" b="1">
                <a:solidFill>
                  <a:srgbClr val="FF3300"/>
                </a:solidFill>
                <a:latin typeface="黑体" panose="02010609060101010101" pitchFamily="49" charset="-122"/>
                <a:ea typeface="黑体" panose="02010609060101010101" pitchFamily="49" charset="-122"/>
              </a:rPr>
              <a:t>哈格里夫斯</a:t>
            </a:r>
            <a:endParaRPr lang="zh-CN" altLang="en-US" sz="2800" b="1">
              <a:solidFill>
                <a:srgbClr val="FF3300"/>
              </a:solidFill>
              <a:latin typeface="黑体" panose="02010609060101010101" pitchFamily="49" charset="-122"/>
              <a:ea typeface="黑体" panose="02010609060101010101" pitchFamily="49" charset="-122"/>
            </a:endParaRPr>
          </a:p>
        </p:txBody>
      </p:sp>
      <p:sp>
        <p:nvSpPr>
          <p:cNvPr id="18448" name="矩形 24597"/>
          <p:cNvSpPr/>
          <p:nvPr/>
        </p:nvSpPr>
        <p:spPr>
          <a:xfrm>
            <a:off x="6248400" y="304800"/>
            <a:ext cx="4117975" cy="944563"/>
          </a:xfrm>
          <a:prstGeom prst="rect">
            <a:avLst/>
          </a:prstGeom>
          <a:noFill/>
          <a:ln w="9525">
            <a:noFill/>
          </a:ln>
        </p:spPr>
        <p:txBody>
          <a:bodyPr anchor="t"/>
          <a:p>
            <a:pPr algn="ctr">
              <a:spcBef>
                <a:spcPct val="20000"/>
              </a:spcBef>
            </a:pPr>
            <a:r>
              <a:rPr lang="zh-CN" altLang="en-US" sz="2800" b="1">
                <a:solidFill>
                  <a:schemeClr val="accent2"/>
                </a:solidFill>
                <a:latin typeface="Arial" panose="020B0604020202020204" pitchFamily="34" charset="0"/>
                <a:ea typeface="黑体" panose="02010609060101010101" pitchFamily="49" charset="-122"/>
              </a:rPr>
              <a:t>影响</a:t>
            </a:r>
            <a:endParaRPr lang="zh-CN" altLang="en-US" sz="2800" b="1">
              <a:solidFill>
                <a:schemeClr val="accent2"/>
              </a:solidFill>
              <a:latin typeface="Arial" panose="020B0604020202020204" pitchFamily="34" charset="0"/>
              <a:ea typeface="黑体" panose="02010609060101010101" pitchFamily="49" charset="-122"/>
            </a:endParaRPr>
          </a:p>
        </p:txBody>
      </p:sp>
      <p:sp>
        <p:nvSpPr>
          <p:cNvPr id="18449" name="矩形 24598"/>
          <p:cNvSpPr/>
          <p:nvPr/>
        </p:nvSpPr>
        <p:spPr>
          <a:xfrm>
            <a:off x="5029200" y="304800"/>
            <a:ext cx="1219200" cy="944563"/>
          </a:xfrm>
          <a:prstGeom prst="rect">
            <a:avLst/>
          </a:prstGeom>
          <a:noFill/>
          <a:ln w="9525">
            <a:noFill/>
          </a:ln>
        </p:spPr>
        <p:txBody>
          <a:bodyPr anchor="t"/>
          <a:p>
            <a:pPr algn="ctr">
              <a:spcBef>
                <a:spcPct val="20000"/>
              </a:spcBef>
            </a:pPr>
            <a:r>
              <a:rPr lang="zh-CN" altLang="en-US" sz="2800" b="1">
                <a:solidFill>
                  <a:schemeClr val="accent2"/>
                </a:solidFill>
                <a:latin typeface="Arial" panose="020B0604020202020204" pitchFamily="34" charset="0"/>
                <a:ea typeface="黑体" panose="02010609060101010101" pitchFamily="49" charset="-122"/>
              </a:rPr>
              <a:t>主要成果</a:t>
            </a:r>
            <a:endParaRPr lang="zh-CN" altLang="en-US" sz="2800" b="1">
              <a:solidFill>
                <a:schemeClr val="accent2"/>
              </a:solidFill>
              <a:latin typeface="Arial" panose="020B0604020202020204" pitchFamily="34" charset="0"/>
              <a:ea typeface="黑体" panose="02010609060101010101" pitchFamily="49" charset="-122"/>
            </a:endParaRPr>
          </a:p>
        </p:txBody>
      </p:sp>
      <p:sp>
        <p:nvSpPr>
          <p:cNvPr id="18450" name="矩形 24599"/>
          <p:cNvSpPr/>
          <p:nvPr/>
        </p:nvSpPr>
        <p:spPr>
          <a:xfrm>
            <a:off x="3830638" y="304800"/>
            <a:ext cx="1198562" cy="944563"/>
          </a:xfrm>
          <a:prstGeom prst="rect">
            <a:avLst/>
          </a:prstGeom>
          <a:noFill/>
          <a:ln w="9525">
            <a:noFill/>
          </a:ln>
        </p:spPr>
        <p:txBody>
          <a:bodyPr anchor="t"/>
          <a:p>
            <a:pPr algn="ctr">
              <a:spcBef>
                <a:spcPct val="20000"/>
              </a:spcBef>
            </a:pPr>
            <a:r>
              <a:rPr lang="zh-CN" altLang="en-US" sz="2800" b="1">
                <a:solidFill>
                  <a:schemeClr val="accent2"/>
                </a:solidFill>
                <a:latin typeface="Arial" panose="020B0604020202020204" pitchFamily="34" charset="0"/>
                <a:ea typeface="黑体" panose="02010609060101010101" pitchFamily="49" charset="-122"/>
              </a:rPr>
              <a:t>发明时间</a:t>
            </a:r>
            <a:endParaRPr lang="zh-CN" altLang="en-US" sz="2800" b="1">
              <a:solidFill>
                <a:schemeClr val="accent2"/>
              </a:solidFill>
              <a:latin typeface="Arial" panose="020B0604020202020204" pitchFamily="34" charset="0"/>
              <a:ea typeface="黑体" panose="02010609060101010101" pitchFamily="49" charset="-122"/>
            </a:endParaRPr>
          </a:p>
        </p:txBody>
      </p:sp>
      <p:sp>
        <p:nvSpPr>
          <p:cNvPr id="18451" name="矩形 24600"/>
          <p:cNvSpPr/>
          <p:nvPr/>
        </p:nvSpPr>
        <p:spPr>
          <a:xfrm>
            <a:off x="2819400" y="304800"/>
            <a:ext cx="1011238" cy="944563"/>
          </a:xfrm>
          <a:prstGeom prst="rect">
            <a:avLst/>
          </a:prstGeom>
          <a:noFill/>
          <a:ln w="9525">
            <a:noFill/>
          </a:ln>
        </p:spPr>
        <p:txBody>
          <a:bodyPr anchor="t"/>
          <a:p>
            <a:pPr algn="ctr">
              <a:spcBef>
                <a:spcPct val="20000"/>
              </a:spcBef>
            </a:pPr>
            <a:r>
              <a:rPr lang="zh-CN" altLang="en-US" sz="2800" b="1">
                <a:solidFill>
                  <a:schemeClr val="accent2"/>
                </a:solidFill>
                <a:latin typeface="Arial" panose="020B0604020202020204" pitchFamily="34" charset="0"/>
                <a:ea typeface="黑体" panose="02010609060101010101" pitchFamily="49" charset="-122"/>
              </a:rPr>
              <a:t>国籍</a:t>
            </a:r>
            <a:endParaRPr lang="zh-CN" altLang="en-US" sz="2800" b="1">
              <a:solidFill>
                <a:schemeClr val="accent2"/>
              </a:solidFill>
              <a:latin typeface="Arial" panose="020B0604020202020204" pitchFamily="34" charset="0"/>
              <a:ea typeface="黑体" panose="02010609060101010101" pitchFamily="49" charset="-122"/>
            </a:endParaRPr>
          </a:p>
        </p:txBody>
      </p:sp>
      <p:sp>
        <p:nvSpPr>
          <p:cNvPr id="18452" name="矩形 24601"/>
          <p:cNvSpPr/>
          <p:nvPr/>
        </p:nvSpPr>
        <p:spPr>
          <a:xfrm>
            <a:off x="1752600" y="304800"/>
            <a:ext cx="1066800" cy="944563"/>
          </a:xfrm>
          <a:prstGeom prst="rect">
            <a:avLst/>
          </a:prstGeom>
          <a:noFill/>
          <a:ln w="9525">
            <a:noFill/>
          </a:ln>
        </p:spPr>
        <p:txBody>
          <a:bodyPr anchor="t"/>
          <a:p>
            <a:pPr algn="ctr">
              <a:spcBef>
                <a:spcPct val="20000"/>
              </a:spcBef>
            </a:pPr>
            <a:r>
              <a:rPr lang="zh-CN" altLang="en-US" sz="2800" b="1">
                <a:solidFill>
                  <a:schemeClr val="accent2"/>
                </a:solidFill>
                <a:latin typeface="Arial" panose="020B0604020202020204" pitchFamily="34" charset="0"/>
                <a:ea typeface="黑体" panose="02010609060101010101" pitchFamily="49" charset="-122"/>
              </a:rPr>
              <a:t>人名</a:t>
            </a:r>
            <a:endParaRPr lang="zh-CN" altLang="en-US" sz="2800" b="1">
              <a:solidFill>
                <a:schemeClr val="accent2"/>
              </a:solidFill>
              <a:latin typeface="Arial" panose="020B0604020202020204" pitchFamily="34" charset="0"/>
              <a:ea typeface="黑体" panose="02010609060101010101" pitchFamily="49" charset="-122"/>
            </a:endParaRPr>
          </a:p>
        </p:txBody>
      </p:sp>
      <p:sp>
        <p:nvSpPr>
          <p:cNvPr id="18453" name="直接连接符 24602"/>
          <p:cNvSpPr/>
          <p:nvPr/>
        </p:nvSpPr>
        <p:spPr>
          <a:xfrm>
            <a:off x="1752600" y="304800"/>
            <a:ext cx="8613775" cy="0"/>
          </a:xfrm>
          <a:prstGeom prst="line">
            <a:avLst/>
          </a:prstGeom>
          <a:ln w="28575" cap="sq" cmpd="sng">
            <a:solidFill>
              <a:schemeClr val="tx1"/>
            </a:solidFill>
            <a:prstDash val="solid"/>
            <a:round/>
            <a:headEnd type="none" w="med" len="med"/>
            <a:tailEnd type="none" w="med" len="med"/>
          </a:ln>
        </p:spPr>
      </p:sp>
      <p:sp>
        <p:nvSpPr>
          <p:cNvPr id="18454" name="直接连接符 24603"/>
          <p:cNvSpPr/>
          <p:nvPr/>
        </p:nvSpPr>
        <p:spPr>
          <a:xfrm>
            <a:off x="1752600" y="1249363"/>
            <a:ext cx="8613775" cy="0"/>
          </a:xfrm>
          <a:prstGeom prst="line">
            <a:avLst/>
          </a:prstGeom>
          <a:ln w="12700" cap="flat" cmpd="sng">
            <a:solidFill>
              <a:schemeClr val="tx1"/>
            </a:solidFill>
            <a:prstDash val="solid"/>
            <a:round/>
            <a:headEnd type="none" w="med" len="med"/>
            <a:tailEnd type="none" w="med" len="med"/>
          </a:ln>
        </p:spPr>
      </p:sp>
      <p:sp>
        <p:nvSpPr>
          <p:cNvPr id="18455" name="直接连接符 24604"/>
          <p:cNvSpPr/>
          <p:nvPr/>
        </p:nvSpPr>
        <p:spPr>
          <a:xfrm>
            <a:off x="1752600" y="2689225"/>
            <a:ext cx="8613775" cy="0"/>
          </a:xfrm>
          <a:prstGeom prst="line">
            <a:avLst/>
          </a:prstGeom>
          <a:ln w="12700" cap="flat" cmpd="sng">
            <a:solidFill>
              <a:schemeClr val="tx1"/>
            </a:solidFill>
            <a:prstDash val="solid"/>
            <a:round/>
            <a:headEnd type="none" w="med" len="med"/>
            <a:tailEnd type="none" w="med" len="med"/>
          </a:ln>
        </p:spPr>
      </p:sp>
      <p:sp>
        <p:nvSpPr>
          <p:cNvPr id="18456" name="直接连接符 24606"/>
          <p:cNvSpPr/>
          <p:nvPr/>
        </p:nvSpPr>
        <p:spPr>
          <a:xfrm>
            <a:off x="1789113" y="4457700"/>
            <a:ext cx="8613775" cy="0"/>
          </a:xfrm>
          <a:prstGeom prst="line">
            <a:avLst/>
          </a:prstGeom>
          <a:ln w="12700" cap="flat" cmpd="sng">
            <a:solidFill>
              <a:schemeClr val="tx1"/>
            </a:solidFill>
            <a:prstDash val="solid"/>
            <a:round/>
            <a:headEnd type="none" w="med" len="med"/>
            <a:tailEnd type="none" w="med" len="med"/>
          </a:ln>
        </p:spPr>
      </p:sp>
      <p:sp>
        <p:nvSpPr>
          <p:cNvPr id="18457" name="直接连接符 24607"/>
          <p:cNvSpPr/>
          <p:nvPr/>
        </p:nvSpPr>
        <p:spPr>
          <a:xfrm>
            <a:off x="1752600" y="6284913"/>
            <a:ext cx="8613775" cy="0"/>
          </a:xfrm>
          <a:prstGeom prst="line">
            <a:avLst/>
          </a:prstGeom>
          <a:ln w="28575" cap="sq" cmpd="sng">
            <a:solidFill>
              <a:schemeClr val="tx1"/>
            </a:solidFill>
            <a:prstDash val="solid"/>
            <a:round/>
            <a:headEnd type="none" w="med" len="med"/>
            <a:tailEnd type="none" w="med" len="med"/>
          </a:ln>
        </p:spPr>
      </p:sp>
      <p:sp>
        <p:nvSpPr>
          <p:cNvPr id="18458" name="直接连接符 24608"/>
          <p:cNvSpPr/>
          <p:nvPr/>
        </p:nvSpPr>
        <p:spPr>
          <a:xfrm>
            <a:off x="1752600" y="304800"/>
            <a:ext cx="0" cy="5980113"/>
          </a:xfrm>
          <a:prstGeom prst="line">
            <a:avLst/>
          </a:prstGeom>
          <a:ln w="28575" cap="sq" cmpd="sng">
            <a:solidFill>
              <a:schemeClr val="tx1"/>
            </a:solidFill>
            <a:prstDash val="solid"/>
            <a:round/>
            <a:headEnd type="none" w="med" len="med"/>
            <a:tailEnd type="none" w="med" len="med"/>
          </a:ln>
        </p:spPr>
      </p:sp>
      <p:sp>
        <p:nvSpPr>
          <p:cNvPr id="18459" name="直接连接符 24609"/>
          <p:cNvSpPr/>
          <p:nvPr/>
        </p:nvSpPr>
        <p:spPr>
          <a:xfrm>
            <a:off x="2819400" y="304800"/>
            <a:ext cx="0" cy="5980113"/>
          </a:xfrm>
          <a:prstGeom prst="line">
            <a:avLst/>
          </a:prstGeom>
          <a:ln w="12700" cap="flat" cmpd="sng">
            <a:solidFill>
              <a:schemeClr val="tx1"/>
            </a:solidFill>
            <a:prstDash val="solid"/>
            <a:round/>
            <a:headEnd type="none" w="med" len="med"/>
            <a:tailEnd type="none" w="med" len="med"/>
          </a:ln>
        </p:spPr>
      </p:sp>
      <p:sp>
        <p:nvSpPr>
          <p:cNvPr id="18460" name="直接连接符 24610"/>
          <p:cNvSpPr/>
          <p:nvPr/>
        </p:nvSpPr>
        <p:spPr>
          <a:xfrm>
            <a:off x="3830638" y="304800"/>
            <a:ext cx="0" cy="5980113"/>
          </a:xfrm>
          <a:prstGeom prst="line">
            <a:avLst/>
          </a:prstGeom>
          <a:ln w="12700" cap="flat" cmpd="sng">
            <a:solidFill>
              <a:schemeClr val="tx1"/>
            </a:solidFill>
            <a:prstDash val="solid"/>
            <a:round/>
            <a:headEnd type="none" w="med" len="med"/>
            <a:tailEnd type="none" w="med" len="med"/>
          </a:ln>
        </p:spPr>
      </p:sp>
      <p:sp>
        <p:nvSpPr>
          <p:cNvPr id="18461" name="直接连接符 24611"/>
          <p:cNvSpPr/>
          <p:nvPr/>
        </p:nvSpPr>
        <p:spPr>
          <a:xfrm>
            <a:off x="5029200" y="304800"/>
            <a:ext cx="0" cy="5980113"/>
          </a:xfrm>
          <a:prstGeom prst="line">
            <a:avLst/>
          </a:prstGeom>
          <a:ln w="12700" cap="flat" cmpd="sng">
            <a:solidFill>
              <a:schemeClr val="tx1"/>
            </a:solidFill>
            <a:prstDash val="solid"/>
            <a:round/>
            <a:headEnd type="none" w="med" len="med"/>
            <a:tailEnd type="none" w="med" len="med"/>
          </a:ln>
        </p:spPr>
      </p:sp>
      <p:sp>
        <p:nvSpPr>
          <p:cNvPr id="18462" name="直接连接符 24612"/>
          <p:cNvSpPr/>
          <p:nvPr/>
        </p:nvSpPr>
        <p:spPr>
          <a:xfrm>
            <a:off x="6248400" y="304800"/>
            <a:ext cx="0" cy="5980113"/>
          </a:xfrm>
          <a:prstGeom prst="line">
            <a:avLst/>
          </a:prstGeom>
          <a:ln w="12700" cap="flat" cmpd="sng">
            <a:solidFill>
              <a:schemeClr val="tx1"/>
            </a:solidFill>
            <a:prstDash val="solid"/>
            <a:round/>
            <a:headEnd type="none" w="med" len="med"/>
            <a:tailEnd type="none" w="med" len="med"/>
          </a:ln>
        </p:spPr>
      </p:sp>
      <p:sp>
        <p:nvSpPr>
          <p:cNvPr id="18463" name="直接连接符 24613"/>
          <p:cNvSpPr/>
          <p:nvPr/>
        </p:nvSpPr>
        <p:spPr>
          <a:xfrm>
            <a:off x="10366375" y="304800"/>
            <a:ext cx="0" cy="5980113"/>
          </a:xfrm>
          <a:prstGeom prst="line">
            <a:avLst/>
          </a:prstGeom>
          <a:ln w="28575" cap="sq" cmpd="sng">
            <a:solidFill>
              <a:schemeClr val="tx1"/>
            </a:solidFill>
            <a:prstDash val="solid"/>
            <a:round/>
            <a:headEnd type="none" w="med" len="med"/>
            <a:tailEnd type="none" w="med" len="med"/>
          </a:ln>
        </p:spPr>
      </p:sp>
      <p:sp>
        <p:nvSpPr>
          <p:cNvPr id="2" name="文本框 1"/>
          <p:cNvSpPr txBox="1"/>
          <p:nvPr/>
        </p:nvSpPr>
        <p:spPr>
          <a:xfrm>
            <a:off x="168910" y="339725"/>
            <a:ext cx="1167765" cy="5850890"/>
          </a:xfrm>
          <a:prstGeom prst="rect">
            <a:avLst/>
          </a:prstGeom>
          <a:noFill/>
        </p:spPr>
        <p:txBody>
          <a:bodyPr vert="eaVert" wrap="square" rtlCol="0">
            <a:spAutoFit/>
          </a:bodyPr>
          <a:p>
            <a:r>
              <a:rPr lang="en-US" altLang="zh-CN" sz="3200"/>
              <a:t>19</a:t>
            </a:r>
            <a:r>
              <a:rPr lang="zh-CN" altLang="en-US" sz="3200"/>
              <a:t>世纪中叶，</a:t>
            </a:r>
            <a:r>
              <a:rPr lang="zh-CN" altLang="en-US" sz="3200">
                <a:solidFill>
                  <a:srgbClr val="FF0000"/>
                </a:solidFill>
              </a:rPr>
              <a:t>英国</a:t>
            </a:r>
            <a:r>
              <a:rPr lang="zh-CN" altLang="en-US" sz="3200"/>
              <a:t>成为世界上</a:t>
            </a:r>
            <a:r>
              <a:rPr lang="zh-CN" altLang="en-US" sz="3200">
                <a:solidFill>
                  <a:srgbClr val="FF0000"/>
                </a:solidFill>
              </a:rPr>
              <a:t>第一个工业国家</a:t>
            </a:r>
            <a:endParaRPr lang="zh-CN" altLang="en-US" sz="320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1" name="未知"/>
          <p:cNvSpPr/>
          <p:nvPr/>
        </p:nvSpPr>
        <p:spPr>
          <a:xfrm>
            <a:off x="6792913" y="2065338"/>
            <a:ext cx="2897187" cy="2439987"/>
          </a:xfrm>
          <a:custGeom>
            <a:avLst/>
            <a:gdLst/>
            <a:ahLst/>
            <a:cxnLst/>
            <a:pathLst>
              <a:path w="2296" h="1469">
                <a:moveTo>
                  <a:pt x="771" y="1088"/>
                </a:moveTo>
                <a:lnTo>
                  <a:pt x="982" y="1061"/>
                </a:lnTo>
                <a:lnTo>
                  <a:pt x="1178" y="1034"/>
                </a:lnTo>
                <a:lnTo>
                  <a:pt x="1357" y="1012"/>
                </a:lnTo>
                <a:lnTo>
                  <a:pt x="1520" y="985"/>
                </a:lnTo>
                <a:lnTo>
                  <a:pt x="1666" y="957"/>
                </a:lnTo>
                <a:lnTo>
                  <a:pt x="1796" y="930"/>
                </a:lnTo>
                <a:lnTo>
                  <a:pt x="1916" y="897"/>
                </a:lnTo>
                <a:lnTo>
                  <a:pt x="2013" y="870"/>
                </a:lnTo>
                <a:lnTo>
                  <a:pt x="2100" y="832"/>
                </a:lnTo>
                <a:lnTo>
                  <a:pt x="2171" y="800"/>
                </a:lnTo>
                <a:lnTo>
                  <a:pt x="2220" y="756"/>
                </a:lnTo>
                <a:lnTo>
                  <a:pt x="2263" y="712"/>
                </a:lnTo>
                <a:lnTo>
                  <a:pt x="2285" y="669"/>
                </a:lnTo>
                <a:lnTo>
                  <a:pt x="2296" y="614"/>
                </a:lnTo>
                <a:lnTo>
                  <a:pt x="2290" y="560"/>
                </a:lnTo>
                <a:lnTo>
                  <a:pt x="2269" y="500"/>
                </a:lnTo>
                <a:lnTo>
                  <a:pt x="2241" y="457"/>
                </a:lnTo>
                <a:lnTo>
                  <a:pt x="2198" y="408"/>
                </a:lnTo>
                <a:lnTo>
                  <a:pt x="2144" y="364"/>
                </a:lnTo>
                <a:lnTo>
                  <a:pt x="2079" y="321"/>
                </a:lnTo>
                <a:lnTo>
                  <a:pt x="2008" y="277"/>
                </a:lnTo>
                <a:lnTo>
                  <a:pt x="1927" y="234"/>
                </a:lnTo>
                <a:lnTo>
                  <a:pt x="1769" y="157"/>
                </a:lnTo>
                <a:lnTo>
                  <a:pt x="1688" y="125"/>
                </a:lnTo>
                <a:lnTo>
                  <a:pt x="1612" y="92"/>
                </a:lnTo>
                <a:lnTo>
                  <a:pt x="1536" y="65"/>
                </a:lnTo>
                <a:lnTo>
                  <a:pt x="1476" y="43"/>
                </a:lnTo>
                <a:lnTo>
                  <a:pt x="1422" y="27"/>
                </a:lnTo>
                <a:lnTo>
                  <a:pt x="1384" y="10"/>
                </a:lnTo>
                <a:lnTo>
                  <a:pt x="1357" y="5"/>
                </a:lnTo>
                <a:lnTo>
                  <a:pt x="1346" y="0"/>
                </a:lnTo>
                <a:lnTo>
                  <a:pt x="1498" y="54"/>
                </a:lnTo>
                <a:lnTo>
                  <a:pt x="1655" y="119"/>
                </a:lnTo>
                <a:lnTo>
                  <a:pt x="1807" y="185"/>
                </a:lnTo>
                <a:lnTo>
                  <a:pt x="1948" y="255"/>
                </a:lnTo>
                <a:lnTo>
                  <a:pt x="2013" y="288"/>
                </a:lnTo>
                <a:lnTo>
                  <a:pt x="2068" y="326"/>
                </a:lnTo>
                <a:lnTo>
                  <a:pt x="2122" y="364"/>
                </a:lnTo>
                <a:lnTo>
                  <a:pt x="2171" y="402"/>
                </a:lnTo>
                <a:lnTo>
                  <a:pt x="2209" y="440"/>
                </a:lnTo>
                <a:lnTo>
                  <a:pt x="2236" y="478"/>
                </a:lnTo>
                <a:lnTo>
                  <a:pt x="2252" y="522"/>
                </a:lnTo>
                <a:lnTo>
                  <a:pt x="2263" y="560"/>
                </a:lnTo>
                <a:lnTo>
                  <a:pt x="2258" y="598"/>
                </a:lnTo>
                <a:lnTo>
                  <a:pt x="2241" y="636"/>
                </a:lnTo>
                <a:lnTo>
                  <a:pt x="2214" y="669"/>
                </a:lnTo>
                <a:lnTo>
                  <a:pt x="2171" y="702"/>
                </a:lnTo>
                <a:lnTo>
                  <a:pt x="2122" y="729"/>
                </a:lnTo>
                <a:lnTo>
                  <a:pt x="2062" y="756"/>
                </a:lnTo>
                <a:lnTo>
                  <a:pt x="1997" y="778"/>
                </a:lnTo>
                <a:lnTo>
                  <a:pt x="1921" y="800"/>
                </a:lnTo>
                <a:lnTo>
                  <a:pt x="1834" y="821"/>
                </a:lnTo>
                <a:lnTo>
                  <a:pt x="1748" y="843"/>
                </a:lnTo>
                <a:lnTo>
                  <a:pt x="1552" y="876"/>
                </a:lnTo>
                <a:lnTo>
                  <a:pt x="1351" y="908"/>
                </a:lnTo>
                <a:lnTo>
                  <a:pt x="1134" y="941"/>
                </a:lnTo>
                <a:lnTo>
                  <a:pt x="923" y="968"/>
                </a:lnTo>
                <a:lnTo>
                  <a:pt x="716" y="995"/>
                </a:lnTo>
                <a:lnTo>
                  <a:pt x="521" y="1028"/>
                </a:lnTo>
                <a:lnTo>
                  <a:pt x="434" y="1044"/>
                </a:lnTo>
                <a:lnTo>
                  <a:pt x="353" y="1066"/>
                </a:lnTo>
                <a:lnTo>
                  <a:pt x="277" y="1082"/>
                </a:lnTo>
                <a:lnTo>
                  <a:pt x="206" y="1104"/>
                </a:lnTo>
                <a:lnTo>
                  <a:pt x="147" y="1126"/>
                </a:lnTo>
                <a:lnTo>
                  <a:pt x="92" y="1148"/>
                </a:lnTo>
                <a:lnTo>
                  <a:pt x="54" y="1175"/>
                </a:lnTo>
                <a:lnTo>
                  <a:pt x="22" y="1202"/>
                </a:lnTo>
                <a:lnTo>
                  <a:pt x="6" y="1229"/>
                </a:lnTo>
                <a:lnTo>
                  <a:pt x="0" y="1262"/>
                </a:lnTo>
                <a:lnTo>
                  <a:pt x="11" y="1295"/>
                </a:lnTo>
                <a:lnTo>
                  <a:pt x="27" y="1327"/>
                </a:lnTo>
                <a:lnTo>
                  <a:pt x="54" y="1355"/>
                </a:lnTo>
                <a:lnTo>
                  <a:pt x="98" y="1382"/>
                </a:lnTo>
                <a:lnTo>
                  <a:pt x="141" y="1404"/>
                </a:lnTo>
                <a:lnTo>
                  <a:pt x="196" y="1425"/>
                </a:lnTo>
                <a:lnTo>
                  <a:pt x="261" y="1447"/>
                </a:lnTo>
                <a:lnTo>
                  <a:pt x="326" y="1469"/>
                </a:lnTo>
                <a:lnTo>
                  <a:pt x="266" y="1442"/>
                </a:lnTo>
                <a:lnTo>
                  <a:pt x="217" y="1414"/>
                </a:lnTo>
                <a:lnTo>
                  <a:pt x="174" y="1387"/>
                </a:lnTo>
                <a:lnTo>
                  <a:pt x="147" y="1360"/>
                </a:lnTo>
                <a:lnTo>
                  <a:pt x="125" y="1333"/>
                </a:lnTo>
                <a:lnTo>
                  <a:pt x="120" y="1306"/>
                </a:lnTo>
                <a:lnTo>
                  <a:pt x="125" y="1278"/>
                </a:lnTo>
                <a:lnTo>
                  <a:pt x="141" y="1257"/>
                </a:lnTo>
                <a:lnTo>
                  <a:pt x="174" y="1229"/>
                </a:lnTo>
                <a:lnTo>
                  <a:pt x="212" y="1208"/>
                </a:lnTo>
                <a:lnTo>
                  <a:pt x="272" y="1186"/>
                </a:lnTo>
                <a:lnTo>
                  <a:pt x="342" y="1164"/>
                </a:lnTo>
                <a:lnTo>
                  <a:pt x="423" y="1142"/>
                </a:lnTo>
                <a:lnTo>
                  <a:pt x="527" y="1121"/>
                </a:lnTo>
                <a:lnTo>
                  <a:pt x="641" y="1104"/>
                </a:lnTo>
                <a:lnTo>
                  <a:pt x="771" y="1088"/>
                </a:lnTo>
                <a:lnTo>
                  <a:pt x="771" y="1088"/>
                </a:lnTo>
                <a:close/>
              </a:path>
            </a:pathLst>
          </a:custGeom>
          <a:gradFill rotWithShape="0">
            <a:gsLst>
              <a:gs pos="0">
                <a:srgbClr val="001949"/>
              </a:gs>
              <a:gs pos="100000">
                <a:srgbClr val="001D56"/>
              </a:gs>
            </a:gsLst>
            <a:lin ang="2700000" scaled="1"/>
            <a:tileRect/>
          </a:gradFill>
          <a:ln w="9525">
            <a:noFill/>
          </a:ln>
        </p:spPr>
        <p:txBody>
          <a:bodyPr/>
          <a:p>
            <a:endParaRPr lang="zh-CN" altLang="en-US"/>
          </a:p>
        </p:txBody>
      </p:sp>
      <p:sp>
        <p:nvSpPr>
          <p:cNvPr id="20482" name="矩形 25602"/>
          <p:cNvSpPr>
            <a:spLocks noChangeAspect="1"/>
          </p:cNvSpPr>
          <p:nvPr/>
        </p:nvSpPr>
        <p:spPr>
          <a:xfrm>
            <a:off x="7239000" y="6586538"/>
            <a:ext cx="719138" cy="541337"/>
          </a:xfrm>
          <a:prstGeom prst="rect">
            <a:avLst/>
          </a:prstGeom>
          <a:noFill/>
          <a:ln w="9525">
            <a:noFill/>
          </a:ln>
        </p:spPr>
        <p:txBody>
          <a:bodyPr anchor="t"/>
          <a:p>
            <a:endParaRPr lang="zh-CN" altLang="en-US">
              <a:latin typeface="Arial" panose="020B0604020202020204" pitchFamily="34" charset="0"/>
              <a:ea typeface="宋体" panose="02010600030101010101" pitchFamily="2" charset="-122"/>
            </a:endParaRPr>
          </a:p>
        </p:txBody>
      </p:sp>
      <p:sp>
        <p:nvSpPr>
          <p:cNvPr id="20483" name="矩形 25603"/>
          <p:cNvSpPr/>
          <p:nvPr/>
        </p:nvSpPr>
        <p:spPr>
          <a:xfrm>
            <a:off x="1976438" y="1536700"/>
            <a:ext cx="8229600" cy="4525963"/>
          </a:xfrm>
          <a:prstGeom prst="rect">
            <a:avLst/>
          </a:prstGeom>
          <a:solidFill>
            <a:srgbClr val="FFFFFF"/>
          </a:solidFill>
          <a:ln w="9525" cap="flat" cmpd="sng">
            <a:solidFill>
              <a:srgbClr val="000000"/>
            </a:solidFill>
            <a:prstDash val="solid"/>
            <a:miter/>
            <a:headEnd type="none" w="med" len="med"/>
            <a:tailEnd type="none" w="med" len="med"/>
          </a:ln>
        </p:spPr>
        <p:txBody>
          <a:bodyPr anchor="t"/>
          <a:p>
            <a:endParaRPr lang="zh-CN" altLang="en-US">
              <a:latin typeface="Arial" panose="020B0604020202020204" pitchFamily="34" charset="0"/>
              <a:ea typeface="宋体" panose="02010600030101010101" pitchFamily="2" charset="-122"/>
            </a:endParaRPr>
          </a:p>
        </p:txBody>
      </p:sp>
      <p:pic>
        <p:nvPicPr>
          <p:cNvPr id="20484" name="图片 25604" descr="jc_ls_bs_tc_91_yza"/>
          <p:cNvPicPr>
            <a:picLocks noChangeAspect="1"/>
          </p:cNvPicPr>
          <p:nvPr/>
        </p:nvPicPr>
        <p:blipFill>
          <a:blip r:embed="rId1"/>
          <a:stretch>
            <a:fillRect/>
          </a:stretch>
        </p:blipFill>
        <p:spPr>
          <a:xfrm>
            <a:off x="1631950" y="830263"/>
            <a:ext cx="8851900" cy="5653087"/>
          </a:xfrm>
          <a:prstGeom prst="rect">
            <a:avLst/>
          </a:prstGeom>
          <a:noFill/>
          <a:ln w="9525">
            <a:noFill/>
          </a:ln>
        </p:spPr>
      </p:pic>
      <p:sp>
        <p:nvSpPr>
          <p:cNvPr id="25606" name="文本框 25605"/>
          <p:cNvSpPr txBox="1"/>
          <p:nvPr/>
        </p:nvSpPr>
        <p:spPr>
          <a:xfrm>
            <a:off x="4505325" y="1925638"/>
            <a:ext cx="793750" cy="398780"/>
          </a:xfrm>
          <a:prstGeom prst="rect">
            <a:avLst/>
          </a:prstGeom>
          <a:solidFill>
            <a:srgbClr val="FF3399"/>
          </a:solidFill>
          <a:ln w="9525" cap="flat" cmpd="sng">
            <a:solidFill>
              <a:srgbClr val="FF3300"/>
            </a:solidFill>
            <a:prstDash val="solid"/>
            <a:miter/>
            <a:headEnd type="none" w="med" len="med"/>
            <a:tailEnd type="none" w="med" len="med"/>
          </a:ln>
        </p:spPr>
        <p:txBody>
          <a:bodyPr>
            <a:spAutoFit/>
          </a:bodyPr>
          <a:p>
            <a:pPr>
              <a:spcBef>
                <a:spcPct val="50000"/>
              </a:spcBef>
            </a:pPr>
            <a:r>
              <a:rPr lang="zh-CN" altLang="en-US" sz="2000" noProof="1" dirty="0">
                <a:solidFill>
                  <a:schemeClr val="bg1"/>
                </a:solidFill>
                <a:effectLst>
                  <a:outerShdw blurRad="38100" dist="38100" dir="2700000">
                    <a:srgbClr val="000000"/>
                  </a:outerShdw>
                </a:effectLst>
                <a:latin typeface="Arial" panose="020B0604020202020204" pitchFamily="34" charset="0"/>
                <a:ea typeface="黑体" panose="02010609060101010101" pitchFamily="49" charset="-122"/>
                <a:cs typeface="+mn-cs"/>
              </a:rPr>
              <a:t>英国</a:t>
            </a:r>
            <a:endParaRPr lang="zh-CN" altLang="en-US" sz="2000" noProof="1" dirty="0">
              <a:solidFill>
                <a:schemeClr val="bg1"/>
              </a:solidFill>
              <a:effectLst>
                <a:outerShdw blurRad="38100" dist="38100" dir="2700000">
                  <a:srgbClr val="000000"/>
                </a:outerShdw>
              </a:effectLst>
              <a:latin typeface="Arial" panose="020B0604020202020204" pitchFamily="34" charset="0"/>
              <a:ea typeface="黑体" panose="02010609060101010101" pitchFamily="49" charset="-122"/>
            </a:endParaRPr>
          </a:p>
        </p:txBody>
      </p:sp>
      <p:sp>
        <p:nvSpPr>
          <p:cNvPr id="25607" name="文本框 25606"/>
          <p:cNvSpPr txBox="1"/>
          <p:nvPr/>
        </p:nvSpPr>
        <p:spPr>
          <a:xfrm>
            <a:off x="4800600" y="2438400"/>
            <a:ext cx="719138" cy="398780"/>
          </a:xfrm>
          <a:prstGeom prst="rect">
            <a:avLst/>
          </a:prstGeom>
          <a:solidFill>
            <a:srgbClr val="FFFF00"/>
          </a:solidFill>
          <a:ln w="9525">
            <a:noFill/>
          </a:ln>
        </p:spPr>
        <p:txBody>
          <a:bodyPr>
            <a:spAutoFit/>
          </a:bodyPr>
          <a:p>
            <a:pPr>
              <a:spcBef>
                <a:spcPct val="50000"/>
              </a:spcBef>
            </a:pPr>
            <a:r>
              <a:rPr lang="zh-CN" altLang="en-US" sz="2000" noProof="1" dirty="0">
                <a:effectLst>
                  <a:outerShdw blurRad="38100" dist="38100" dir="2700000">
                    <a:srgbClr val="FFFFFF"/>
                  </a:outerShdw>
                </a:effectLst>
                <a:latin typeface="Arial" panose="020B0604020202020204" pitchFamily="34" charset="0"/>
                <a:ea typeface="黑体" panose="02010609060101010101" pitchFamily="49" charset="-122"/>
                <a:cs typeface="+mn-cs"/>
              </a:rPr>
              <a:t>法国</a:t>
            </a:r>
            <a:endParaRPr lang="zh-CN" altLang="en-US" sz="2000" noProof="1" dirty="0">
              <a:effectLst>
                <a:outerShdw blurRad="38100" dist="38100" dir="2700000">
                  <a:srgbClr val="FFFFFF"/>
                </a:outerShdw>
              </a:effectLst>
              <a:latin typeface="Arial" panose="020B0604020202020204" pitchFamily="34" charset="0"/>
              <a:ea typeface="黑体" panose="02010609060101010101" pitchFamily="49" charset="-122"/>
            </a:endParaRPr>
          </a:p>
        </p:txBody>
      </p:sp>
      <p:sp>
        <p:nvSpPr>
          <p:cNvPr id="25608" name="文本框 25607"/>
          <p:cNvSpPr txBox="1"/>
          <p:nvPr/>
        </p:nvSpPr>
        <p:spPr>
          <a:xfrm>
            <a:off x="2743200" y="2438400"/>
            <a:ext cx="719138" cy="398780"/>
          </a:xfrm>
          <a:prstGeom prst="rect">
            <a:avLst/>
          </a:prstGeom>
          <a:solidFill>
            <a:srgbClr val="FFFF00"/>
          </a:solidFill>
          <a:ln w="9525">
            <a:noFill/>
          </a:ln>
        </p:spPr>
        <p:txBody>
          <a:bodyPr>
            <a:spAutoFit/>
          </a:bodyPr>
          <a:p>
            <a:pPr>
              <a:spcBef>
                <a:spcPct val="50000"/>
              </a:spcBef>
            </a:pPr>
            <a:r>
              <a:rPr lang="zh-CN" altLang="en-US" sz="2000" noProof="1" dirty="0">
                <a:effectLst>
                  <a:outerShdw blurRad="38100" dist="38100" dir="2700000">
                    <a:srgbClr val="FFFFFF"/>
                  </a:outerShdw>
                </a:effectLst>
                <a:latin typeface="Arial" panose="020B0604020202020204" pitchFamily="34" charset="0"/>
                <a:ea typeface="黑体" panose="02010609060101010101" pitchFamily="49" charset="-122"/>
                <a:cs typeface="+mn-cs"/>
              </a:rPr>
              <a:t>美国</a:t>
            </a:r>
            <a:endParaRPr lang="zh-CN" altLang="en-US" sz="2000" noProof="1" dirty="0">
              <a:effectLst>
                <a:outerShdw blurRad="38100" dist="38100" dir="2700000">
                  <a:srgbClr val="FFFFFF"/>
                </a:outerShdw>
              </a:effectLst>
              <a:latin typeface="Arial" panose="020B0604020202020204" pitchFamily="34" charset="0"/>
              <a:ea typeface="黑体" panose="02010609060101010101" pitchFamily="49" charset="-122"/>
            </a:endParaRPr>
          </a:p>
        </p:txBody>
      </p:sp>
      <p:sp>
        <p:nvSpPr>
          <p:cNvPr id="25609" name="文本框 25608"/>
          <p:cNvSpPr txBox="1"/>
          <p:nvPr/>
        </p:nvSpPr>
        <p:spPr>
          <a:xfrm>
            <a:off x="5630863" y="2098675"/>
            <a:ext cx="1108075" cy="398780"/>
          </a:xfrm>
          <a:prstGeom prst="rect">
            <a:avLst/>
          </a:prstGeom>
          <a:solidFill>
            <a:srgbClr val="FFFF00"/>
          </a:solidFill>
          <a:ln w="9525">
            <a:noFill/>
          </a:ln>
        </p:spPr>
        <p:txBody>
          <a:bodyPr>
            <a:spAutoFit/>
          </a:bodyPr>
          <a:p>
            <a:pPr algn="ctr">
              <a:spcBef>
                <a:spcPct val="50000"/>
              </a:spcBef>
            </a:pPr>
            <a:r>
              <a:rPr lang="zh-CN" altLang="en-US" sz="2000" noProof="1" dirty="0">
                <a:effectLst>
                  <a:outerShdw blurRad="38100" dist="38100" dir="2700000">
                    <a:srgbClr val="FFFFFF"/>
                  </a:outerShdw>
                </a:effectLst>
                <a:latin typeface="Arial" panose="020B0604020202020204" pitchFamily="34" charset="0"/>
                <a:ea typeface="黑体" panose="02010609060101010101" pitchFamily="49" charset="-122"/>
                <a:cs typeface="+mn-cs"/>
              </a:rPr>
              <a:t>德意志</a:t>
            </a:r>
            <a:endParaRPr lang="zh-CN" altLang="en-US" sz="2000" noProof="1" dirty="0">
              <a:effectLst>
                <a:outerShdw blurRad="38100" dist="38100" dir="2700000">
                  <a:srgbClr val="FFFFFF"/>
                </a:outerShdw>
              </a:effectLst>
              <a:latin typeface="Arial" panose="020B0604020202020204" pitchFamily="34" charset="0"/>
              <a:ea typeface="黑体" panose="02010609060101010101" pitchFamily="49" charset="-122"/>
            </a:endParaRPr>
          </a:p>
        </p:txBody>
      </p:sp>
      <p:sp>
        <p:nvSpPr>
          <p:cNvPr id="25610" name="文本框 25609"/>
          <p:cNvSpPr txBox="1"/>
          <p:nvPr/>
        </p:nvSpPr>
        <p:spPr>
          <a:xfrm>
            <a:off x="7243763" y="1960563"/>
            <a:ext cx="792163" cy="398780"/>
          </a:xfrm>
          <a:prstGeom prst="rect">
            <a:avLst/>
          </a:prstGeom>
          <a:solidFill>
            <a:srgbClr val="FFFF00"/>
          </a:solidFill>
          <a:ln w="9525">
            <a:noFill/>
          </a:ln>
        </p:spPr>
        <p:txBody>
          <a:bodyPr>
            <a:spAutoFit/>
          </a:bodyPr>
          <a:p>
            <a:pPr>
              <a:spcBef>
                <a:spcPct val="50000"/>
              </a:spcBef>
            </a:pPr>
            <a:r>
              <a:rPr lang="zh-CN" altLang="en-US" sz="2000" noProof="1" dirty="0">
                <a:effectLst>
                  <a:outerShdw blurRad="38100" dist="38100" dir="2700000">
                    <a:srgbClr val="FFFFFF"/>
                  </a:outerShdw>
                </a:effectLst>
                <a:latin typeface="Arial" panose="020B0604020202020204" pitchFamily="34" charset="0"/>
                <a:ea typeface="黑体" panose="02010609060101010101" pitchFamily="49" charset="-122"/>
                <a:cs typeface="+mn-cs"/>
              </a:rPr>
              <a:t>俄国</a:t>
            </a:r>
            <a:endParaRPr lang="zh-CN" altLang="en-US" sz="2000" noProof="1" dirty="0">
              <a:effectLst>
                <a:outerShdw blurRad="38100" dist="38100" dir="2700000">
                  <a:srgbClr val="FFFFFF"/>
                </a:outerShdw>
              </a:effectLst>
              <a:latin typeface="Arial" panose="020B0604020202020204" pitchFamily="34" charset="0"/>
              <a:ea typeface="黑体" panose="02010609060101010101" pitchFamily="49" charset="-122"/>
            </a:endParaRPr>
          </a:p>
        </p:txBody>
      </p:sp>
      <p:sp>
        <p:nvSpPr>
          <p:cNvPr id="25611" name="文本框 25610"/>
          <p:cNvSpPr txBox="1"/>
          <p:nvPr/>
        </p:nvSpPr>
        <p:spPr>
          <a:xfrm>
            <a:off x="9186863" y="2789238"/>
            <a:ext cx="720725" cy="398780"/>
          </a:xfrm>
          <a:prstGeom prst="rect">
            <a:avLst/>
          </a:prstGeom>
          <a:solidFill>
            <a:srgbClr val="FFFF00"/>
          </a:solidFill>
          <a:ln w="9525">
            <a:noFill/>
          </a:ln>
        </p:spPr>
        <p:txBody>
          <a:bodyPr>
            <a:spAutoFit/>
          </a:bodyPr>
          <a:p>
            <a:pPr>
              <a:spcBef>
                <a:spcPct val="50000"/>
              </a:spcBef>
            </a:pPr>
            <a:r>
              <a:rPr lang="zh-CN" altLang="en-US" sz="2000" noProof="1" dirty="0">
                <a:effectLst>
                  <a:outerShdw blurRad="38100" dist="38100" dir="2700000">
                    <a:srgbClr val="FFFFFF"/>
                  </a:outerShdw>
                </a:effectLst>
                <a:latin typeface="Arial" panose="020B0604020202020204" pitchFamily="34" charset="0"/>
                <a:ea typeface="黑体" panose="02010609060101010101" pitchFamily="49" charset="-122"/>
                <a:cs typeface="+mn-cs"/>
              </a:rPr>
              <a:t>日本</a:t>
            </a:r>
            <a:endParaRPr lang="zh-CN" altLang="en-US" noProof="1" dirty="0">
              <a:latin typeface="Arial" panose="020B0604020202020204" pitchFamily="34" charset="0"/>
              <a:ea typeface="黑体" panose="02010609060101010101" pitchFamily="49" charset="-122"/>
            </a:endParaRPr>
          </a:p>
        </p:txBody>
      </p:sp>
      <p:sp>
        <p:nvSpPr>
          <p:cNvPr id="25612" name="文本框 25611"/>
          <p:cNvSpPr txBox="1"/>
          <p:nvPr/>
        </p:nvSpPr>
        <p:spPr>
          <a:xfrm>
            <a:off x="6235700" y="2644775"/>
            <a:ext cx="1008063" cy="398780"/>
          </a:xfrm>
          <a:prstGeom prst="rect">
            <a:avLst/>
          </a:prstGeom>
          <a:solidFill>
            <a:srgbClr val="FFFF00"/>
          </a:solidFill>
          <a:ln w="9525">
            <a:noFill/>
          </a:ln>
        </p:spPr>
        <p:txBody>
          <a:bodyPr>
            <a:spAutoFit/>
          </a:bodyPr>
          <a:p>
            <a:pPr>
              <a:spcBef>
                <a:spcPct val="50000"/>
              </a:spcBef>
            </a:pPr>
            <a:r>
              <a:rPr lang="zh-CN" altLang="en-US" sz="2000" noProof="1" dirty="0">
                <a:effectLst>
                  <a:outerShdw blurRad="38100" dist="38100" dir="2700000">
                    <a:srgbClr val="FFFFFF"/>
                  </a:outerShdw>
                </a:effectLst>
                <a:latin typeface="Arial" panose="020B0604020202020204" pitchFamily="34" charset="0"/>
                <a:ea typeface="黑体" panose="02010609060101010101" pitchFamily="49" charset="-122"/>
                <a:cs typeface="+mn-cs"/>
              </a:rPr>
              <a:t>奥地利</a:t>
            </a:r>
            <a:endParaRPr lang="zh-CN" altLang="en-US" sz="2000" noProof="1" dirty="0">
              <a:effectLst>
                <a:outerShdw blurRad="38100" dist="38100" dir="2700000">
                  <a:srgbClr val="FFFFFF"/>
                </a:outerShdw>
              </a:effectLst>
              <a:latin typeface="Arial" panose="020B0604020202020204" pitchFamily="34" charset="0"/>
              <a:ea typeface="黑体" panose="02010609060101010101" pitchFamily="49" charset="-122"/>
            </a:endParaRPr>
          </a:p>
        </p:txBody>
      </p:sp>
      <p:sp>
        <p:nvSpPr>
          <p:cNvPr id="20492" name="矩形 25612"/>
          <p:cNvSpPr/>
          <p:nvPr/>
        </p:nvSpPr>
        <p:spPr>
          <a:xfrm>
            <a:off x="4076700" y="-22225"/>
            <a:ext cx="4038600" cy="706755"/>
          </a:xfrm>
          <a:prstGeom prst="rect">
            <a:avLst/>
          </a:prstGeom>
          <a:solidFill>
            <a:schemeClr val="bg1"/>
          </a:solidFill>
          <a:ln w="9525" cap="flat" cmpd="sng">
            <a:solidFill>
              <a:srgbClr val="FF3300"/>
            </a:solidFill>
            <a:prstDash val="solid"/>
            <a:miter/>
            <a:headEnd type="none" w="med" len="med"/>
            <a:tailEnd type="none" w="med" len="med"/>
          </a:ln>
        </p:spPr>
        <p:txBody>
          <a:bodyPr anchor="t">
            <a:spAutoFit/>
          </a:bodyPr>
          <a:p>
            <a:pPr algn="ctr"/>
            <a:r>
              <a:rPr lang="zh-CN" altLang="en-US" sz="4000" b="1" dirty="0">
                <a:latin typeface="Garamond" pitchFamily="18" charset="0"/>
                <a:ea typeface="黑体" panose="02010609060101010101" pitchFamily="49" charset="-122"/>
              </a:rPr>
              <a:t>工业革命的扩展</a:t>
            </a:r>
            <a:endParaRPr lang="zh-CN" altLang="en-US" sz="4000" b="1" dirty="0">
              <a:latin typeface="Garamond" pitchFamily="18" charset="0"/>
              <a:ea typeface="黑体" panose="02010609060101010101" pitchFamily="49" charset="-122"/>
            </a:endParaRPr>
          </a:p>
        </p:txBody>
      </p:sp>
      <p:pic>
        <p:nvPicPr>
          <p:cNvPr id="25614" name="图片 25613" descr="20081225_5f32c8f3bbfe251183216DF5OgFQlWgU"/>
          <p:cNvPicPr>
            <a:picLocks noChangeAspect="1"/>
          </p:cNvPicPr>
          <p:nvPr/>
        </p:nvPicPr>
        <p:blipFill>
          <a:blip r:embed="rId2"/>
          <a:stretch>
            <a:fillRect/>
          </a:stretch>
        </p:blipFill>
        <p:spPr>
          <a:xfrm>
            <a:off x="4800600" y="1447800"/>
            <a:ext cx="476250" cy="476250"/>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5606"/>
                                        </p:tgtEl>
                                        <p:attrNameLst>
                                          <p:attrName>style.visibility</p:attrName>
                                        </p:attrNameLst>
                                      </p:cBhvr>
                                      <p:to>
                                        <p:strVal val="visible"/>
                                      </p:to>
                                    </p:set>
                                    <p:anim calcmode="lin" valueType="num">
                                      <p:cBhvr>
                                        <p:cTn id="7" dur="500" fill="hold"/>
                                        <p:tgtEl>
                                          <p:spTgt spid="25606"/>
                                        </p:tgtEl>
                                        <p:attrNameLst>
                                          <p:attrName>ppt_x</p:attrName>
                                        </p:attrNameLst>
                                      </p:cBhvr>
                                      <p:tavLst>
                                        <p:tav tm="0">
                                          <p:val>
                                            <p:strVal val="#ppt_x"/>
                                          </p:val>
                                        </p:tav>
                                        <p:tav tm="100000">
                                          <p:val>
                                            <p:strVal val="#ppt_x"/>
                                          </p:val>
                                        </p:tav>
                                      </p:tavLst>
                                    </p:anim>
                                    <p:anim calcmode="lin" valueType="num">
                                      <p:cBhvr>
                                        <p:cTn id="8" dur="500" fill="hold"/>
                                        <p:tgtEl>
                                          <p:spTgt spid="25606"/>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3" name="type.wav"/>
                                        </p:tgtEl>
                                      </p:cMediaNode>
                                    </p:audio>
                                  </p:subTnLst>
                                </p:cTn>
                              </p:par>
                            </p:childTnLst>
                          </p:cTn>
                        </p:par>
                        <p:par>
                          <p:cTn id="9" fill="hold">
                            <p:stCondLst>
                              <p:cond delay="500"/>
                            </p:stCondLst>
                            <p:childTnLst>
                              <p:par>
                                <p:cTn id="10" presetID="3" presetClass="entr" presetSubtype="10" fill="hold" nodeType="afterEffect">
                                  <p:stCondLst>
                                    <p:cond delay="0"/>
                                  </p:stCondLst>
                                  <p:childTnLst>
                                    <p:set>
                                      <p:cBhvr>
                                        <p:cTn id="11" dur="1" fill="hold">
                                          <p:stCondLst>
                                            <p:cond delay="0"/>
                                          </p:stCondLst>
                                        </p:cTn>
                                        <p:tgtEl>
                                          <p:spTgt spid="25614"/>
                                        </p:tgtEl>
                                        <p:attrNameLst>
                                          <p:attrName>style.visibility</p:attrName>
                                        </p:attrNameLst>
                                      </p:cBhvr>
                                      <p:to>
                                        <p:strVal val="visible"/>
                                      </p:to>
                                    </p:set>
                                    <p:animEffect transition="in" filter="blinds(horizontal)">
                                      <p:cBhvr>
                                        <p:cTn id="12" dur="500"/>
                                        <p:tgtEl>
                                          <p:spTgt spid="25614"/>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25607"/>
                                        </p:tgtEl>
                                        <p:attrNameLst>
                                          <p:attrName>style.visibility</p:attrName>
                                        </p:attrNameLst>
                                      </p:cBhvr>
                                      <p:to>
                                        <p:strVal val="visible"/>
                                      </p:to>
                                    </p:set>
                                    <p:anim calcmode="lin" valueType="num">
                                      <p:cBhvr>
                                        <p:cTn id="17" dur="500" fill="hold"/>
                                        <p:tgtEl>
                                          <p:spTgt spid="25607"/>
                                        </p:tgtEl>
                                        <p:attrNameLst>
                                          <p:attrName>ppt_x</p:attrName>
                                        </p:attrNameLst>
                                      </p:cBhvr>
                                      <p:tavLst>
                                        <p:tav tm="0">
                                          <p:val>
                                            <p:strVal val="#ppt_x"/>
                                          </p:val>
                                        </p:tav>
                                        <p:tav tm="100000">
                                          <p:val>
                                            <p:strVal val="#ppt_x"/>
                                          </p:val>
                                        </p:tav>
                                      </p:tavLst>
                                    </p:anim>
                                    <p:anim calcmode="lin" valueType="num">
                                      <p:cBhvr>
                                        <p:cTn id="18" dur="500" fill="hold"/>
                                        <p:tgtEl>
                                          <p:spTgt spid="25607"/>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15"/>
                                            </p:cond>
                                          </p:stCondLst>
                                          <p:endCondLst>
                                            <p:cond evt="onStopAudio" delay="0">
                                              <p:tgtEl>
                                                <p:sldTgt/>
                                              </p:tgtEl>
                                            </p:cond>
                                          </p:endCondLst>
                                        </p:cTn>
                                        <p:tgtEl>
                                          <p:sndTgt r:embed="rId3" name="type.wav"/>
                                        </p:tgtEl>
                                      </p:cMediaNode>
                                    </p:audio>
                                  </p:sub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25608"/>
                                        </p:tgtEl>
                                        <p:attrNameLst>
                                          <p:attrName>style.visibility</p:attrName>
                                        </p:attrNameLst>
                                      </p:cBhvr>
                                      <p:to>
                                        <p:strVal val="visible"/>
                                      </p:to>
                                    </p:set>
                                    <p:anim calcmode="lin" valueType="num">
                                      <p:cBhvr>
                                        <p:cTn id="23" dur="500" fill="hold"/>
                                        <p:tgtEl>
                                          <p:spTgt spid="25608"/>
                                        </p:tgtEl>
                                        <p:attrNameLst>
                                          <p:attrName>ppt_x</p:attrName>
                                        </p:attrNameLst>
                                      </p:cBhvr>
                                      <p:tavLst>
                                        <p:tav tm="0">
                                          <p:val>
                                            <p:strVal val="#ppt_x"/>
                                          </p:val>
                                        </p:tav>
                                        <p:tav tm="100000">
                                          <p:val>
                                            <p:strVal val="#ppt_x"/>
                                          </p:val>
                                        </p:tav>
                                      </p:tavLst>
                                    </p:anim>
                                    <p:anim calcmode="lin" valueType="num">
                                      <p:cBhvr>
                                        <p:cTn id="24" dur="500" fill="hold"/>
                                        <p:tgtEl>
                                          <p:spTgt spid="25608"/>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21"/>
                                            </p:cond>
                                          </p:stCondLst>
                                          <p:endCondLst>
                                            <p:cond evt="onStopAudio" delay="0">
                                              <p:tgtEl>
                                                <p:sldTgt/>
                                              </p:tgtEl>
                                            </p:cond>
                                          </p:endCondLst>
                                        </p:cTn>
                                        <p:tgtEl>
                                          <p:sndTgt r:embed="rId3" name="type.wav"/>
                                        </p:tgtEl>
                                      </p:cMediaNode>
                                    </p:audio>
                                  </p:sub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25609"/>
                                        </p:tgtEl>
                                        <p:attrNameLst>
                                          <p:attrName>style.visibility</p:attrName>
                                        </p:attrNameLst>
                                      </p:cBhvr>
                                      <p:to>
                                        <p:strVal val="visible"/>
                                      </p:to>
                                    </p:set>
                                    <p:anim calcmode="lin" valueType="num">
                                      <p:cBhvr>
                                        <p:cTn id="29" dur="500" fill="hold"/>
                                        <p:tgtEl>
                                          <p:spTgt spid="25609"/>
                                        </p:tgtEl>
                                        <p:attrNameLst>
                                          <p:attrName>ppt_x</p:attrName>
                                        </p:attrNameLst>
                                      </p:cBhvr>
                                      <p:tavLst>
                                        <p:tav tm="0">
                                          <p:val>
                                            <p:strVal val="#ppt_x"/>
                                          </p:val>
                                        </p:tav>
                                        <p:tav tm="100000">
                                          <p:val>
                                            <p:strVal val="#ppt_x"/>
                                          </p:val>
                                        </p:tav>
                                      </p:tavLst>
                                    </p:anim>
                                    <p:anim calcmode="lin" valueType="num">
                                      <p:cBhvr>
                                        <p:cTn id="30" dur="500" fill="hold"/>
                                        <p:tgtEl>
                                          <p:spTgt spid="25609"/>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27"/>
                                            </p:cond>
                                          </p:stCondLst>
                                          <p:endCondLst>
                                            <p:cond evt="onStopAudio" delay="0">
                                              <p:tgtEl>
                                                <p:sldTgt/>
                                              </p:tgtEl>
                                            </p:cond>
                                          </p:endCondLst>
                                        </p:cTn>
                                        <p:tgtEl>
                                          <p:sndTgt r:embed="rId3" name="type.wav"/>
                                        </p:tgtEl>
                                      </p:cMediaNode>
                                    </p:audio>
                                  </p:subTnLst>
                                </p:cTn>
                              </p:par>
                              <p:par>
                                <p:cTn id="31" presetID="2" presetClass="entr" presetSubtype="4" fill="hold" grpId="0" nodeType="withEffect">
                                  <p:stCondLst>
                                    <p:cond delay="0"/>
                                  </p:stCondLst>
                                  <p:childTnLst>
                                    <p:set>
                                      <p:cBhvr>
                                        <p:cTn id="32" dur="1" fill="hold">
                                          <p:stCondLst>
                                            <p:cond delay="0"/>
                                          </p:stCondLst>
                                        </p:cTn>
                                        <p:tgtEl>
                                          <p:spTgt spid="25612"/>
                                        </p:tgtEl>
                                        <p:attrNameLst>
                                          <p:attrName>style.visibility</p:attrName>
                                        </p:attrNameLst>
                                      </p:cBhvr>
                                      <p:to>
                                        <p:strVal val="visible"/>
                                      </p:to>
                                    </p:set>
                                    <p:anim calcmode="lin" valueType="num">
                                      <p:cBhvr>
                                        <p:cTn id="33" dur="500" fill="hold"/>
                                        <p:tgtEl>
                                          <p:spTgt spid="25612"/>
                                        </p:tgtEl>
                                        <p:attrNameLst>
                                          <p:attrName>ppt_x</p:attrName>
                                        </p:attrNameLst>
                                      </p:cBhvr>
                                      <p:tavLst>
                                        <p:tav tm="0">
                                          <p:val>
                                            <p:strVal val="#ppt_x"/>
                                          </p:val>
                                        </p:tav>
                                        <p:tav tm="100000">
                                          <p:val>
                                            <p:strVal val="#ppt_x"/>
                                          </p:val>
                                        </p:tav>
                                      </p:tavLst>
                                    </p:anim>
                                    <p:anim calcmode="lin" valueType="num">
                                      <p:cBhvr>
                                        <p:cTn id="34" dur="500" fill="hold"/>
                                        <p:tgtEl>
                                          <p:spTgt spid="25612"/>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25610"/>
                                        </p:tgtEl>
                                        <p:attrNameLst>
                                          <p:attrName>style.visibility</p:attrName>
                                        </p:attrNameLst>
                                      </p:cBhvr>
                                      <p:to>
                                        <p:strVal val="visible"/>
                                      </p:to>
                                    </p:set>
                                    <p:anim calcmode="lin" valueType="num">
                                      <p:cBhvr>
                                        <p:cTn id="37" dur="500" fill="hold"/>
                                        <p:tgtEl>
                                          <p:spTgt spid="25610"/>
                                        </p:tgtEl>
                                        <p:attrNameLst>
                                          <p:attrName>ppt_x</p:attrName>
                                        </p:attrNameLst>
                                      </p:cBhvr>
                                      <p:tavLst>
                                        <p:tav tm="0">
                                          <p:val>
                                            <p:strVal val="#ppt_x"/>
                                          </p:val>
                                        </p:tav>
                                        <p:tav tm="100000">
                                          <p:val>
                                            <p:strVal val="#ppt_x"/>
                                          </p:val>
                                        </p:tav>
                                      </p:tavLst>
                                    </p:anim>
                                    <p:anim calcmode="lin" valueType="num">
                                      <p:cBhvr>
                                        <p:cTn id="38" dur="500" fill="hold"/>
                                        <p:tgtEl>
                                          <p:spTgt spid="25610"/>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25611"/>
                                        </p:tgtEl>
                                        <p:attrNameLst>
                                          <p:attrName>style.visibility</p:attrName>
                                        </p:attrNameLst>
                                      </p:cBhvr>
                                      <p:to>
                                        <p:strVal val="visible"/>
                                      </p:to>
                                    </p:set>
                                    <p:anim calcmode="lin" valueType="num">
                                      <p:cBhvr>
                                        <p:cTn id="41" dur="500" fill="hold"/>
                                        <p:tgtEl>
                                          <p:spTgt spid="25611"/>
                                        </p:tgtEl>
                                        <p:attrNameLst>
                                          <p:attrName>ppt_x</p:attrName>
                                        </p:attrNameLst>
                                      </p:cBhvr>
                                      <p:tavLst>
                                        <p:tav tm="0">
                                          <p:val>
                                            <p:strVal val="#ppt_x"/>
                                          </p:val>
                                        </p:tav>
                                        <p:tav tm="100000">
                                          <p:val>
                                            <p:strVal val="#ppt_x"/>
                                          </p:val>
                                        </p:tav>
                                      </p:tavLst>
                                    </p:anim>
                                    <p:anim calcmode="lin" valueType="num">
                                      <p:cBhvr>
                                        <p:cTn id="42" dur="500" fill="hold"/>
                                        <p:tgtEl>
                                          <p:spTgt spid="256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6" grpId="0" bldLvl="0" animBg="1"/>
      <p:bldP spid="25607" grpId="0" bldLvl="0" animBg="1"/>
      <p:bldP spid="25608" grpId="0" bldLvl="0" animBg="1"/>
      <p:bldP spid="25609" grpId="0" bldLvl="0" animBg="1"/>
      <p:bldP spid="25610" grpId="0" bldLvl="0" animBg="1"/>
      <p:bldP spid="25611" grpId="0" bldLvl="0" animBg="1"/>
      <p:bldP spid="25612" grpId="0" bldLvl="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 name="图片 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3361221" y="160551"/>
            <a:ext cx="2237787" cy="2698508"/>
          </a:xfrm>
          <a:prstGeom prst="rect">
            <a:avLst/>
          </a:prstGeom>
        </p:spPr>
      </p:pic>
      <p:pic>
        <p:nvPicPr>
          <p:cNvPr id="14" name="图片 1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67399" y="160686"/>
            <a:ext cx="2251345" cy="2554253"/>
          </a:xfrm>
          <a:prstGeom prst="rect">
            <a:avLst/>
          </a:prstGeom>
        </p:spPr>
      </p:pic>
      <p:sp>
        <p:nvSpPr>
          <p:cNvPr id="2" name="文本框 1"/>
          <p:cNvSpPr txBox="1"/>
          <p:nvPr/>
        </p:nvSpPr>
        <p:spPr>
          <a:xfrm>
            <a:off x="5746115" y="99695"/>
            <a:ext cx="6350000" cy="2676525"/>
          </a:xfrm>
          <a:prstGeom prst="rect">
            <a:avLst/>
          </a:prstGeom>
          <a:noFill/>
        </p:spPr>
        <p:txBody>
          <a:bodyPr wrap="square" rtlCol="0" anchor="t">
            <a:spAutoFit/>
          </a:bodyPr>
          <a:p>
            <a:r>
              <a:rPr lang="zh-CN" altLang="en-US" sz="2800" b="1" dirty="0">
                <a:solidFill>
                  <a:srgbClr val="002060"/>
                </a:solidFill>
                <a:latin typeface="楷体" panose="02010609060101010101" pitchFamily="49" charset="-122"/>
                <a:ea typeface="楷体" panose="02010609060101010101" pitchFamily="49" charset="-122"/>
                <a:sym typeface="+mn-ea"/>
              </a:rPr>
              <a:t>材料三 机器都在执行者一种新的纪律。纺工不再能够像过去那样在家里无拘无束地摇车纺纱了，织工也不能像过去那样在家里自由自在地在家投梭织布了。现在，他们必须在工厂按照没有生命不知疲倦的机器设备所确定的速度工作。</a:t>
            </a:r>
            <a:r>
              <a:rPr lang="zh-CN" altLang="en-US" sz="2800" dirty="0">
                <a:latin typeface="楷体" panose="02010609060101010101" pitchFamily="49" charset="-122"/>
                <a:ea typeface="楷体" panose="02010609060101010101" pitchFamily="49" charset="-122"/>
                <a:sym typeface="+mn-ea"/>
              </a:rPr>
              <a:t>                       </a:t>
            </a:r>
            <a:endParaRPr lang="zh-CN" altLang="en-US" sz="2800"/>
          </a:p>
        </p:txBody>
      </p:sp>
      <p:sp>
        <p:nvSpPr>
          <p:cNvPr id="3" name="文本框 2"/>
          <p:cNvSpPr txBox="1"/>
          <p:nvPr/>
        </p:nvSpPr>
        <p:spPr>
          <a:xfrm>
            <a:off x="247650" y="2859405"/>
            <a:ext cx="11849100" cy="3215005"/>
          </a:xfrm>
          <a:prstGeom prst="rect">
            <a:avLst/>
          </a:prstGeom>
          <a:noFill/>
        </p:spPr>
        <p:txBody>
          <a:bodyPr wrap="square" rtlCol="0" anchor="t">
            <a:spAutoFit/>
          </a:bodyPr>
          <a:p>
            <a:pPr eaLnBrk="1" hangingPunct="1">
              <a:lnSpc>
                <a:spcPct val="125000"/>
              </a:lnSpc>
              <a:spcBef>
                <a:spcPct val="0"/>
              </a:spcBef>
              <a:buFontTx/>
              <a:buNone/>
            </a:pPr>
            <a:r>
              <a:rPr lang="zh-CN" altLang="en-US" sz="2800" b="1" dirty="0">
                <a:latin typeface="楷体" panose="02010609060101010101" pitchFamily="49" charset="-122"/>
                <a:ea typeface="楷体" panose="02010609060101010101" pitchFamily="49" charset="-122"/>
                <a:sym typeface="+mn-ea"/>
              </a:rPr>
              <a:t>材料四 </a:t>
            </a:r>
            <a:r>
              <a:rPr lang="en-US" altLang="zh-CN" sz="2800" b="1" dirty="0">
                <a:latin typeface="楷体" panose="02010609060101010101" pitchFamily="49" charset="-122"/>
                <a:ea typeface="楷体" panose="02010609060101010101" pitchFamily="49" charset="-122"/>
                <a:sym typeface="+mn-ea"/>
              </a:rPr>
              <a:t>18</a:t>
            </a:r>
            <a:r>
              <a:rPr lang="zh-CN" altLang="en-US" sz="2800" b="1" dirty="0">
                <a:latin typeface="楷体" panose="02010609060101010101" pitchFamily="49" charset="-122"/>
                <a:ea typeface="楷体" panose="02010609060101010101" pitchFamily="49" charset="-122"/>
                <a:sym typeface="+mn-ea"/>
              </a:rPr>
              <a:t>世纪末，伦敦上空多次出现烟雾现象，造成植物枯死，晾晒的衣服变黑</a:t>
            </a:r>
            <a:r>
              <a:rPr lang="en-US" altLang="zh-CN" sz="2800" b="1" dirty="0">
                <a:latin typeface="楷体" panose="02010609060101010101" pitchFamily="49" charset="-122"/>
                <a:ea typeface="楷体" panose="02010609060101010101" pitchFamily="49" charset="-122"/>
                <a:sym typeface="+mn-ea"/>
              </a:rPr>
              <a:t>……</a:t>
            </a:r>
            <a:r>
              <a:rPr lang="zh-CN" altLang="en-US" sz="2800" b="1" dirty="0">
                <a:latin typeface="楷体" panose="02010609060101010101" pitchFamily="49" charset="-122"/>
                <a:ea typeface="楷体" panose="02010609060101010101" pitchFamily="49" charset="-122"/>
                <a:sym typeface="+mn-ea"/>
              </a:rPr>
              <a:t>                     </a:t>
            </a:r>
            <a:endParaRPr lang="zh-CN" altLang="en-US" sz="2800" b="1" dirty="0">
              <a:latin typeface="楷体" panose="02010609060101010101" pitchFamily="49" charset="-122"/>
              <a:ea typeface="楷体" panose="02010609060101010101" pitchFamily="49" charset="-122"/>
              <a:sym typeface="+mn-ea"/>
            </a:endParaRPr>
          </a:p>
          <a:p>
            <a:pPr eaLnBrk="1" hangingPunct="1">
              <a:lnSpc>
                <a:spcPct val="125000"/>
              </a:lnSpc>
              <a:spcBef>
                <a:spcPct val="0"/>
              </a:spcBef>
              <a:buFontTx/>
              <a:buNone/>
            </a:pPr>
            <a:r>
              <a:rPr lang="zh-CN" altLang="en-US" sz="2800" b="1" dirty="0">
                <a:solidFill>
                  <a:srgbClr val="002060"/>
                </a:solidFill>
                <a:latin typeface="楷体" panose="02010609060101010101" pitchFamily="49" charset="-122"/>
                <a:ea typeface="楷体" panose="02010609060101010101" pitchFamily="49" charset="-122"/>
                <a:sym typeface="+mn-ea"/>
              </a:rPr>
              <a:t>材料五 兰开夏（英国工业城市）最初一批工厂全用童工。童工常常工作</a:t>
            </a:r>
            <a:r>
              <a:rPr lang="en-US" altLang="zh-CN" sz="2800" b="1" dirty="0">
                <a:solidFill>
                  <a:srgbClr val="002060"/>
                </a:solidFill>
                <a:latin typeface="楷体" panose="02010609060101010101" pitchFamily="49" charset="-122"/>
                <a:ea typeface="楷体" panose="02010609060101010101" pitchFamily="49" charset="-122"/>
                <a:sym typeface="+mn-ea"/>
              </a:rPr>
              <a:t>14</a:t>
            </a:r>
            <a:r>
              <a:rPr lang="zh-CN" altLang="en-US" sz="2800" b="1" dirty="0">
                <a:solidFill>
                  <a:srgbClr val="002060"/>
                </a:solidFill>
                <a:latin typeface="楷体" panose="02010609060101010101" pitchFamily="49" charset="-122"/>
                <a:ea typeface="楷体" panose="02010609060101010101" pitchFamily="49" charset="-122"/>
                <a:sym typeface="+mn-ea"/>
              </a:rPr>
              <a:t>到</a:t>
            </a:r>
            <a:r>
              <a:rPr lang="en-US" altLang="zh-CN" sz="2800" b="1" dirty="0">
                <a:solidFill>
                  <a:srgbClr val="002060"/>
                </a:solidFill>
                <a:latin typeface="楷体" panose="02010609060101010101" pitchFamily="49" charset="-122"/>
                <a:ea typeface="楷体" panose="02010609060101010101" pitchFamily="49" charset="-122"/>
                <a:sym typeface="+mn-ea"/>
              </a:rPr>
              <a:t>18</a:t>
            </a:r>
            <a:r>
              <a:rPr lang="zh-CN" altLang="en-US" sz="2800" b="1" dirty="0">
                <a:solidFill>
                  <a:srgbClr val="002060"/>
                </a:solidFill>
                <a:latin typeface="楷体" panose="02010609060101010101" pitchFamily="49" charset="-122"/>
                <a:ea typeface="楷体" panose="02010609060101010101" pitchFamily="49" charset="-122"/>
                <a:sym typeface="+mn-ea"/>
              </a:rPr>
              <a:t>个小时，仅有</a:t>
            </a:r>
            <a:r>
              <a:rPr lang="en-US" altLang="zh-CN" sz="2800" b="1" dirty="0">
                <a:solidFill>
                  <a:srgbClr val="002060"/>
                </a:solidFill>
                <a:latin typeface="楷体" panose="02010609060101010101" pitchFamily="49" charset="-122"/>
                <a:ea typeface="楷体" panose="02010609060101010101" pitchFamily="49" charset="-122"/>
                <a:sym typeface="+mn-ea"/>
              </a:rPr>
              <a:t>40</a:t>
            </a:r>
            <a:r>
              <a:rPr lang="zh-CN" altLang="en-US" sz="2800" b="1" dirty="0">
                <a:solidFill>
                  <a:srgbClr val="002060"/>
                </a:solidFill>
                <a:latin typeface="楷体" panose="02010609060101010101" pitchFamily="49" charset="-122"/>
                <a:ea typeface="楷体" panose="02010609060101010101" pitchFamily="49" charset="-122"/>
                <a:sym typeface="+mn-ea"/>
              </a:rPr>
              <a:t>分钟吃饭时间，还得用</a:t>
            </a:r>
            <a:r>
              <a:rPr lang="en-US" altLang="zh-CN" sz="2800" b="1" dirty="0">
                <a:solidFill>
                  <a:srgbClr val="002060"/>
                </a:solidFill>
                <a:latin typeface="楷体" panose="02010609060101010101" pitchFamily="49" charset="-122"/>
                <a:ea typeface="楷体" panose="02010609060101010101" pitchFamily="49" charset="-122"/>
                <a:sym typeface="+mn-ea"/>
              </a:rPr>
              <a:t>20</a:t>
            </a:r>
            <a:r>
              <a:rPr lang="zh-CN" altLang="en-US" sz="2800" b="1" dirty="0">
                <a:solidFill>
                  <a:srgbClr val="002060"/>
                </a:solidFill>
                <a:latin typeface="楷体" panose="02010609060101010101" pitchFamily="49" charset="-122"/>
                <a:ea typeface="楷体" panose="02010609060101010101" pitchFamily="49" charset="-122"/>
                <a:sym typeface="+mn-ea"/>
              </a:rPr>
              <a:t>分钟擦机器。手指轧断，四肢被碾碎，事故层出不穷。 </a:t>
            </a:r>
            <a:endParaRPr lang="en-US" altLang="zh-CN" sz="2800" b="1" dirty="0">
              <a:solidFill>
                <a:srgbClr val="002060"/>
              </a:solidFill>
              <a:latin typeface="楷体" panose="02010609060101010101" pitchFamily="49" charset="-122"/>
              <a:ea typeface="楷体" panose="02010609060101010101" pitchFamily="49" charset="-122"/>
            </a:endParaRPr>
          </a:p>
          <a:p>
            <a:pPr eaLnBrk="1" hangingPunct="1">
              <a:spcBef>
                <a:spcPct val="0"/>
              </a:spcBef>
              <a:buFontTx/>
              <a:buNone/>
            </a:pPr>
            <a:endParaRPr lang="en-US" altLang="zh-CN" sz="2800" b="1" dirty="0">
              <a:solidFill>
                <a:srgbClr val="002060"/>
              </a:solidFill>
              <a:latin typeface="楷体" panose="02010609060101010101" pitchFamily="49" charset="-122"/>
              <a:ea typeface="楷体" panose="02010609060101010101" pitchFamily="49" charset="-122"/>
            </a:endParaRPr>
          </a:p>
        </p:txBody>
      </p:sp>
      <p:sp>
        <p:nvSpPr>
          <p:cNvPr id="16" name="矩形 15"/>
          <p:cNvSpPr/>
          <p:nvPr/>
        </p:nvSpPr>
        <p:spPr>
          <a:xfrm>
            <a:off x="428627" y="5787509"/>
            <a:ext cx="7498080" cy="645160"/>
          </a:xfrm>
          <a:prstGeom prst="rect">
            <a:avLst/>
          </a:prstGeom>
        </p:spPr>
        <p:txBody>
          <a:bodyPr wrap="none">
            <a:spAutoFit/>
          </a:bodyPr>
          <a:p>
            <a:r>
              <a:rPr lang="zh-CN" altLang="en-US" sz="3600" dirty="0">
                <a:latin typeface="黑体" panose="02010609060101010101" pitchFamily="49" charset="-122"/>
                <a:ea typeface="黑体" panose="02010609060101010101" pitchFamily="49" charset="-122"/>
              </a:rPr>
              <a:t>根据材料，结合所学，</a:t>
            </a:r>
            <a:r>
              <a:rPr lang="zh-CN" altLang="en-US" sz="3600" dirty="0">
                <a:latin typeface="黑体" panose="02010609060101010101" pitchFamily="49" charset="-122"/>
                <a:ea typeface="黑体" panose="02010609060101010101" pitchFamily="49" charset="-122"/>
              </a:rPr>
              <a:t>评价工业革命</a:t>
            </a:r>
            <a:endParaRPr lang="zh-CN" altLang="en-US" sz="3600" dirty="0">
              <a:latin typeface="黑体" panose="02010609060101010101" pitchFamily="49" charset="-122"/>
              <a:ea typeface="黑体" panose="02010609060101010101" pitchFamily="49" charset="-122"/>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24607" y="948039"/>
            <a:ext cx="9180444" cy="645160"/>
          </a:xfrm>
          <a:prstGeom prst="rect">
            <a:avLst/>
          </a:prstGeom>
          <a:noFill/>
        </p:spPr>
        <p:txBody>
          <a:bodyPr wrap="square" rtlCol="0">
            <a:spAutoFit/>
          </a:bodyPr>
          <a:lstStyle/>
          <a:p>
            <a:r>
              <a:rPr lang="zh-CN" altLang="en-US" sz="3600" dirty="0">
                <a:latin typeface="黑体" panose="02010609060101010101" pitchFamily="49" charset="-122"/>
                <a:ea typeface="黑体" panose="02010609060101010101" pitchFamily="49" charset="-122"/>
              </a:rPr>
              <a:t>评价工业革命（工业革命的影响）</a:t>
            </a:r>
            <a:endParaRPr lang="zh-CN" altLang="en-US" sz="3600" dirty="0">
              <a:latin typeface="黑体" panose="02010609060101010101" pitchFamily="49" charset="-122"/>
              <a:ea typeface="黑体" panose="02010609060101010101" pitchFamily="49" charset="-122"/>
            </a:endParaRPr>
          </a:p>
        </p:txBody>
      </p:sp>
      <p:sp>
        <p:nvSpPr>
          <p:cNvPr id="3" name="文本框 2"/>
          <p:cNvSpPr txBox="1"/>
          <p:nvPr/>
        </p:nvSpPr>
        <p:spPr>
          <a:xfrm>
            <a:off x="1351915" y="2152015"/>
            <a:ext cx="9950450" cy="3553460"/>
          </a:xfrm>
          <a:prstGeom prst="rect">
            <a:avLst/>
          </a:prstGeom>
          <a:solidFill>
            <a:schemeClr val="accent4">
              <a:lumMod val="20000"/>
              <a:lumOff val="80000"/>
            </a:schemeClr>
          </a:solidFill>
          <a:ln>
            <a:solidFill>
              <a:schemeClr val="tx1"/>
            </a:solidFill>
          </a:ln>
        </p:spPr>
        <p:txBody>
          <a:bodyPr wrap="square" rtlCol="0">
            <a:spAutoFit/>
          </a:bodyPr>
          <a:lstStyle/>
          <a:p>
            <a:pPr>
              <a:lnSpc>
                <a:spcPct val="125000"/>
              </a:lnSpc>
            </a:pPr>
            <a:r>
              <a:rPr lang="en-US" altLang="zh-CN" sz="3600" b="1" dirty="0">
                <a:solidFill>
                  <a:srgbClr val="FF0000"/>
                </a:solidFill>
                <a:latin typeface="宋体" panose="02010600030101010101" pitchFamily="2" charset="-122"/>
                <a:ea typeface="宋体" panose="02010600030101010101" pitchFamily="2" charset="-122"/>
              </a:rPr>
              <a:t>1.</a:t>
            </a:r>
            <a:r>
              <a:rPr lang="zh-CN" altLang="en-US" sz="3600" b="1" dirty="0">
                <a:solidFill>
                  <a:srgbClr val="FF0000"/>
                </a:solidFill>
                <a:latin typeface="宋体" panose="02010600030101010101" pitchFamily="2" charset="-122"/>
                <a:ea typeface="宋体" panose="02010600030101010101" pitchFamily="2" charset="-122"/>
              </a:rPr>
              <a:t> 极大提高了社会生产力水平，人类进入“蒸汽时代”</a:t>
            </a:r>
            <a:r>
              <a:rPr lang="zh-CN" altLang="en-US" sz="3600" b="1" dirty="0">
                <a:latin typeface="宋体" panose="02010600030101010101" pitchFamily="2" charset="-122"/>
                <a:ea typeface="宋体" panose="02010600030101010101" pitchFamily="2" charset="-122"/>
              </a:rPr>
              <a:t>；</a:t>
            </a:r>
            <a:endParaRPr lang="zh-CN" altLang="en-US" sz="3600" b="1" dirty="0">
              <a:latin typeface="宋体" panose="02010600030101010101" pitchFamily="2" charset="-122"/>
              <a:ea typeface="宋体" panose="02010600030101010101" pitchFamily="2" charset="-122"/>
            </a:endParaRPr>
          </a:p>
          <a:p>
            <a:pPr>
              <a:lnSpc>
                <a:spcPct val="125000"/>
              </a:lnSpc>
            </a:pPr>
            <a:r>
              <a:rPr lang="en-US" altLang="zh-CN" sz="3600" b="1" dirty="0">
                <a:latin typeface="宋体" panose="02010600030101010101" pitchFamily="2" charset="-122"/>
                <a:ea typeface="宋体" panose="02010600030101010101" pitchFamily="2" charset="-122"/>
              </a:rPr>
              <a:t>2. </a:t>
            </a:r>
            <a:r>
              <a:rPr lang="zh-CN" altLang="en-US" sz="3600" b="1" dirty="0">
                <a:latin typeface="宋体" panose="02010600030101010101" pitchFamily="2" charset="-122"/>
                <a:ea typeface="宋体" panose="02010600030101010101" pitchFamily="2" charset="-122"/>
              </a:rPr>
              <a:t>改变了</a:t>
            </a:r>
            <a:r>
              <a:rPr lang="zh-CN" altLang="en-US" sz="3600" b="1" dirty="0">
                <a:solidFill>
                  <a:srgbClr val="FF0000"/>
                </a:solidFill>
                <a:latin typeface="宋体" panose="02010600030101010101" pitchFamily="2" charset="-122"/>
                <a:ea typeface="宋体" panose="02010600030101010101" pitchFamily="2" charset="-122"/>
              </a:rPr>
              <a:t>生产方式</a:t>
            </a:r>
            <a:r>
              <a:rPr lang="zh-CN" altLang="en-US" sz="3600" b="1" dirty="0">
                <a:latin typeface="宋体" panose="02010600030101010101" pitchFamily="2" charset="-122"/>
                <a:ea typeface="宋体" panose="02010600030101010101" pitchFamily="2" charset="-122"/>
              </a:rPr>
              <a:t>，大机器生产取代手工生产；</a:t>
            </a:r>
            <a:endParaRPr lang="en-US" altLang="zh-CN" sz="3600" b="1" dirty="0">
              <a:latin typeface="宋体" panose="02010600030101010101" pitchFamily="2" charset="-122"/>
              <a:ea typeface="宋体" panose="02010600030101010101" pitchFamily="2" charset="-122"/>
            </a:endParaRPr>
          </a:p>
          <a:p>
            <a:pPr>
              <a:lnSpc>
                <a:spcPct val="125000"/>
              </a:lnSpc>
            </a:pPr>
            <a:r>
              <a:rPr lang="en-US" altLang="zh-CN" sz="3600" b="1" dirty="0">
                <a:latin typeface="宋体" panose="02010600030101010101" pitchFamily="2" charset="-122"/>
                <a:ea typeface="宋体" panose="02010600030101010101" pitchFamily="2" charset="-122"/>
              </a:rPr>
              <a:t>3.</a:t>
            </a:r>
            <a:r>
              <a:rPr lang="zh-CN" altLang="en-US" sz="3600" b="1" dirty="0">
                <a:latin typeface="宋体" panose="02010600030101010101" pitchFamily="2" charset="-122"/>
                <a:ea typeface="宋体" panose="02010600030101010101" pitchFamily="2" charset="-122"/>
              </a:rPr>
              <a:t> 工业污染严重，破坏了自然环境，工人工作环境恶劣。</a:t>
            </a:r>
            <a:endParaRPr lang="zh-CN" altLang="en-US" sz="3600" b="1" dirty="0">
              <a:latin typeface="宋体" panose="02010600030101010101" pitchFamily="2" charset="-122"/>
              <a:ea typeface="宋体" panose="02010600030101010101" pitchFamily="2"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50" name="Text Box 4"/>
          <p:cNvSpPr txBox="1"/>
          <p:nvPr/>
        </p:nvSpPr>
        <p:spPr>
          <a:xfrm>
            <a:off x="1626553" y="296863"/>
            <a:ext cx="9163050" cy="706755"/>
          </a:xfrm>
          <a:prstGeom prst="rect">
            <a:avLst/>
          </a:prstGeom>
          <a:noFill/>
          <a:ln w="9525">
            <a:noFill/>
          </a:ln>
        </p:spPr>
        <p:txBody>
          <a:bodyPr>
            <a:spAutoFit/>
          </a:bodyPr>
          <a:p>
            <a:pPr eaLnBrk="0" hangingPunct="0">
              <a:buFont typeface="Arial" panose="020B0604020202020204" pitchFamily="34" charset="0"/>
              <a:buNone/>
            </a:pPr>
            <a:r>
              <a:rPr lang="zh-CN" altLang="en-US" sz="4000" b="1" dirty="0">
                <a:solidFill>
                  <a:srgbClr val="002060"/>
                </a:solidFill>
                <a:latin typeface="宋体" panose="02010600030101010101" pitchFamily="2" charset="-122"/>
                <a:sym typeface="Arial" panose="020B0604020202020204" pitchFamily="34" charset="0"/>
              </a:rPr>
              <a:t>第七单元  工业革命和工人运动的兴起</a:t>
            </a:r>
            <a:endParaRPr lang="zh-CN" altLang="en-US" sz="4000" b="1" dirty="0">
              <a:solidFill>
                <a:srgbClr val="002060"/>
              </a:solidFill>
              <a:latin typeface="宋体" panose="02010600030101010101" pitchFamily="2" charset="-122"/>
              <a:sym typeface="Arial" panose="020B0604020202020204" pitchFamily="34" charset="0"/>
            </a:endParaRPr>
          </a:p>
        </p:txBody>
      </p:sp>
      <p:sp>
        <p:nvSpPr>
          <p:cNvPr id="2051" name="Rectangle 5"/>
          <p:cNvSpPr/>
          <p:nvPr/>
        </p:nvSpPr>
        <p:spPr>
          <a:xfrm>
            <a:off x="646430" y="1684973"/>
            <a:ext cx="10898505" cy="706755"/>
          </a:xfrm>
          <a:prstGeom prst="rect">
            <a:avLst/>
          </a:prstGeom>
          <a:noFill/>
          <a:ln w="9525">
            <a:noFill/>
          </a:ln>
        </p:spPr>
        <p:txBody>
          <a:bodyPr wrap="square" anchor="ctr">
            <a:spAutoFit/>
          </a:bodyPr>
          <a:p>
            <a:pPr algn="ctr" eaLnBrk="0" hangingPunct="0">
              <a:buFont typeface="Arial" panose="020B0604020202020204" pitchFamily="34" charset="0"/>
              <a:buNone/>
            </a:pPr>
            <a:r>
              <a:rPr lang="zh-CN" altLang="en-US" sz="4000" b="1" dirty="0">
                <a:solidFill>
                  <a:schemeClr val="tx1"/>
                </a:solidFill>
                <a:latin typeface="宋体" panose="02010600030101010101" pitchFamily="2" charset="-122"/>
                <a:sym typeface="Arial" panose="020B0604020202020204" pitchFamily="34" charset="0"/>
              </a:rPr>
              <a:t>第</a:t>
            </a:r>
            <a:r>
              <a:rPr lang="en-US" altLang="zh-CN" sz="4000" b="1" dirty="0">
                <a:solidFill>
                  <a:schemeClr val="tx1"/>
                </a:solidFill>
                <a:latin typeface="宋体" panose="02010600030101010101" pitchFamily="2" charset="-122"/>
                <a:sym typeface="Arial" panose="020B0604020202020204" pitchFamily="34" charset="0"/>
              </a:rPr>
              <a:t>20</a:t>
            </a:r>
            <a:r>
              <a:rPr lang="zh-CN" altLang="en-US" sz="4000" b="1" dirty="0">
                <a:solidFill>
                  <a:schemeClr val="tx1"/>
                </a:solidFill>
                <a:latin typeface="宋体" panose="02010600030101010101" pitchFamily="2" charset="-122"/>
                <a:sym typeface="Arial" panose="020B0604020202020204" pitchFamily="34" charset="0"/>
              </a:rPr>
              <a:t>课  第一次工业革命</a:t>
            </a:r>
            <a:endParaRPr lang="zh-CN" altLang="en-US" sz="4000" b="1" dirty="0">
              <a:solidFill>
                <a:schemeClr val="tx1"/>
              </a:solidFill>
              <a:latin typeface="宋体" panose="02010600030101010101" pitchFamily="2" charset="-122"/>
              <a:sym typeface="Arial" panose="020B0604020202020204" pitchFamily="34" charset="0"/>
            </a:endParaRPr>
          </a:p>
        </p:txBody>
      </p:sp>
      <p:pic>
        <p:nvPicPr>
          <p:cNvPr id="4" name="图片 3" descr="timg[2]"/>
          <p:cNvPicPr>
            <a:picLocks noChangeAspect="1"/>
          </p:cNvPicPr>
          <p:nvPr/>
        </p:nvPicPr>
        <p:blipFill>
          <a:blip r:embed="rId1"/>
          <a:stretch>
            <a:fillRect/>
          </a:stretch>
        </p:blipFill>
        <p:spPr>
          <a:xfrm>
            <a:off x="427355" y="3318510"/>
            <a:ext cx="3487420" cy="3115310"/>
          </a:xfrm>
          <a:prstGeom prst="rect">
            <a:avLst/>
          </a:prstGeom>
        </p:spPr>
      </p:pic>
      <p:pic>
        <p:nvPicPr>
          <p:cNvPr id="2" name="图片 1" descr="timg3RDS4P3X"/>
          <p:cNvPicPr>
            <a:picLocks noChangeAspect="1"/>
          </p:cNvPicPr>
          <p:nvPr/>
        </p:nvPicPr>
        <p:blipFill>
          <a:blip r:embed="rId2"/>
          <a:stretch>
            <a:fillRect/>
          </a:stretch>
        </p:blipFill>
        <p:spPr>
          <a:xfrm>
            <a:off x="4467225" y="3318510"/>
            <a:ext cx="3482340" cy="3221355"/>
          </a:xfrm>
          <a:prstGeom prst="rect">
            <a:avLst/>
          </a:prstGeom>
        </p:spPr>
      </p:pic>
      <p:pic>
        <p:nvPicPr>
          <p:cNvPr id="3" name="图片 2" descr="timgPYPGJRL6"/>
          <p:cNvPicPr>
            <a:picLocks noChangeAspect="1"/>
          </p:cNvPicPr>
          <p:nvPr/>
        </p:nvPicPr>
        <p:blipFill>
          <a:blip r:embed="rId3"/>
          <a:stretch>
            <a:fillRect/>
          </a:stretch>
        </p:blipFill>
        <p:spPr>
          <a:xfrm>
            <a:off x="8451215" y="3318510"/>
            <a:ext cx="3554730" cy="3115945"/>
          </a:xfrm>
          <a:prstGeom prst="rect">
            <a:avLst/>
          </a:prstGeom>
        </p:spPr>
      </p:pic>
    </p:spTree>
  </p:cSld>
  <p:clrMapOvr>
    <a:masterClrMapping/>
  </p:clrMapOvr>
  <p:transition spd="med">
    <p:pull dir="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5" name="标题 1"/>
          <p:cNvSpPr>
            <a:spLocks noGrp="1"/>
          </p:cNvSpPr>
          <p:nvPr>
            <p:ph type="title"/>
          </p:nvPr>
        </p:nvSpPr>
        <p:spPr>
          <a:xfrm>
            <a:off x="838200" y="169545"/>
            <a:ext cx="10515600" cy="1325563"/>
          </a:xfrm>
        </p:spPr>
        <p:txBody>
          <a:bodyPr anchor="ctr"/>
          <a:p>
            <a:pPr algn="ctr"/>
            <a:r>
              <a:rPr lang="zh-CN" altLang="en-US" b="1"/>
              <a:t>工业革命</a:t>
            </a:r>
            <a:endParaRPr lang="zh-CN" altLang="en-US" b="1"/>
          </a:p>
        </p:txBody>
      </p:sp>
      <p:sp>
        <p:nvSpPr>
          <p:cNvPr id="11266" name="文本占位符 9217"/>
          <p:cNvSpPr>
            <a:spLocks noGrp="1"/>
          </p:cNvSpPr>
          <p:nvPr/>
        </p:nvSpPr>
        <p:spPr>
          <a:xfrm>
            <a:off x="1061720" y="1265555"/>
            <a:ext cx="10226675" cy="1754505"/>
          </a:xfrm>
          <a:prstGeom prst="rect">
            <a:avLst/>
          </a:prstGeom>
          <a:noFill/>
          <a:ln w="38100" cap="flat" cmpd="sng">
            <a:solidFill>
              <a:srgbClr val="FF3300"/>
            </a:solidFill>
            <a:prstDash val="solid"/>
            <a:miter/>
            <a:headEnd type="none" w="med" len="med"/>
            <a:tailEnd type="none" w="med" len="med"/>
          </a:ln>
        </p:spPr>
        <p:txBody>
          <a:bodyPr anchor="t"/>
          <a:p>
            <a:pPr marL="342900" indent="-342900">
              <a:lnSpc>
                <a:spcPct val="125000"/>
              </a:lnSpc>
              <a:spcBef>
                <a:spcPct val="20000"/>
              </a:spcBef>
              <a:buChar char="•"/>
            </a:pPr>
            <a:r>
              <a:rPr lang="zh-CN" altLang="en-US" sz="2800" b="1">
                <a:solidFill>
                  <a:srgbClr val="FF3300"/>
                </a:solidFill>
                <a:latin typeface="Arial" panose="020B0604020202020204" pitchFamily="34" charset="0"/>
                <a:ea typeface="黑体" panose="02010609060101010101" pitchFamily="49" charset="-122"/>
              </a:rPr>
              <a:t>工业革命</a:t>
            </a:r>
            <a:r>
              <a:rPr lang="zh-CN" altLang="en-US" sz="2800" b="1">
                <a:latin typeface="Arial" panose="020B0604020202020204" pitchFamily="34" charset="0"/>
                <a:ea typeface="黑体" panose="02010609060101010101" pitchFamily="49" charset="-122"/>
              </a:rPr>
              <a:t>也叫产业革命，</a:t>
            </a:r>
            <a:r>
              <a:rPr lang="zh-CN" altLang="en-US" sz="2800" b="1">
                <a:solidFill>
                  <a:srgbClr val="FF3300"/>
                </a:solidFill>
                <a:latin typeface="Arial" panose="020B0604020202020204" pitchFamily="34" charset="0"/>
                <a:ea typeface="黑体" panose="02010609060101010101" pitchFamily="49" charset="-122"/>
              </a:rPr>
              <a:t>是</a:t>
            </a:r>
            <a:r>
              <a:rPr lang="zh-CN" altLang="en-US" sz="2800" b="1">
                <a:latin typeface="Arial" panose="020B0604020202020204" pitchFamily="34" charset="0"/>
                <a:ea typeface="黑体" panose="02010609060101010101" pitchFamily="49" charset="-122"/>
              </a:rPr>
              <a:t>资本主义时期</a:t>
            </a:r>
            <a:r>
              <a:rPr lang="zh-CN" altLang="en-US" sz="2800" b="1">
                <a:solidFill>
                  <a:srgbClr val="FF3300"/>
                </a:solidFill>
                <a:latin typeface="Arial" panose="020B0604020202020204" pitchFamily="34" charset="0"/>
                <a:ea typeface="黑体" panose="02010609060101010101" pitchFamily="49" charset="-122"/>
              </a:rPr>
              <a:t>从手工生产转化为机器大生产的一次大飞跃</a:t>
            </a:r>
            <a:r>
              <a:rPr lang="zh-CN" altLang="en-US" sz="2800" b="1">
                <a:latin typeface="Arial" panose="020B0604020202020204" pitchFamily="34" charset="0"/>
                <a:ea typeface="黑体" panose="02010609060101010101" pitchFamily="49" charset="-122"/>
              </a:rPr>
              <a:t>。是生产</a:t>
            </a:r>
            <a:r>
              <a:rPr lang="zh-CN" altLang="en-US" sz="2800" b="1">
                <a:solidFill>
                  <a:schemeClr val="tx2"/>
                </a:solidFill>
                <a:latin typeface="Arial" panose="020B0604020202020204" pitchFamily="34" charset="0"/>
                <a:ea typeface="黑体" panose="02010609060101010101" pitchFamily="49" charset="-122"/>
              </a:rPr>
              <a:t>技术变革的过程，也</a:t>
            </a:r>
            <a:r>
              <a:rPr lang="zh-CN" altLang="en-US" sz="2800" b="1">
                <a:latin typeface="Arial" panose="020B0604020202020204" pitchFamily="34" charset="0"/>
                <a:ea typeface="黑体" panose="02010609060101010101" pitchFamily="49" charset="-122"/>
              </a:rPr>
              <a:t>是</a:t>
            </a:r>
            <a:r>
              <a:rPr lang="zh-CN" altLang="en-US" sz="2800" b="1">
                <a:solidFill>
                  <a:schemeClr val="tx2"/>
                </a:solidFill>
                <a:latin typeface="Arial" panose="020B0604020202020204" pitchFamily="34" charset="0"/>
                <a:ea typeface="黑体" panose="02010609060101010101" pitchFamily="49" charset="-122"/>
              </a:rPr>
              <a:t>社会生产力空前提高的过程。</a:t>
            </a:r>
            <a:endParaRPr lang="zh-CN" altLang="en-US" sz="2800" b="1">
              <a:latin typeface="Arial" panose="020B0604020202020204" pitchFamily="34" charset="0"/>
              <a:ea typeface="黑体" panose="02010609060101010101" pitchFamily="49" charset="-122"/>
            </a:endParaRPr>
          </a:p>
        </p:txBody>
      </p:sp>
      <p:sp>
        <p:nvSpPr>
          <p:cNvPr id="4" name="矩形 3"/>
          <p:cNvSpPr/>
          <p:nvPr/>
        </p:nvSpPr>
        <p:spPr>
          <a:xfrm>
            <a:off x="1061720" y="3130550"/>
            <a:ext cx="10393680" cy="3538220"/>
          </a:xfrm>
          <a:prstGeom prst="rect">
            <a:avLst/>
          </a:prstGeom>
          <a:noFill/>
          <a:ln>
            <a:noFill/>
          </a:ln>
        </p:spPr>
        <p:txBody>
          <a:bodyPr wrap="square" rtlCol="0" anchor="t">
            <a:spAutoFit/>
          </a:bodyPr>
          <a:p>
            <a:pPr algn="l" fontAlgn="base"/>
            <a:r>
              <a:rPr lang="zh-CN" altLang="en-US" sz="3200" b="1" strike="noStrike" noProof="1">
                <a:solidFill>
                  <a:schemeClr val="tx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mn-cs"/>
              </a:rPr>
              <a:t>最先发生部门：</a:t>
            </a:r>
            <a:endParaRPr lang="zh-CN" altLang="en-US" sz="3200" b="1" strike="noStrike" noProof="1">
              <a:solidFill>
                <a:schemeClr val="tx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endParaRPr>
          </a:p>
          <a:p>
            <a:pPr algn="ctr" fontAlgn="base"/>
            <a:r>
              <a:rPr lang="zh-CN" altLang="en-US" sz="3200" b="1" strike="noStrike" noProof="1">
                <a:solidFill>
                  <a:schemeClr val="tx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mn-cs"/>
              </a:rPr>
              <a:t>棉纺织业</a:t>
            </a:r>
            <a:endParaRPr lang="zh-CN" altLang="en-US" sz="3200" b="1" strike="noStrike" noProof="1">
              <a:solidFill>
                <a:schemeClr val="tx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endParaRPr>
          </a:p>
          <a:p>
            <a:pPr algn="l" fontAlgn="base"/>
            <a:r>
              <a:rPr lang="zh-CN" altLang="en-US" sz="3200" b="1" strike="noStrike" noProof="1">
                <a:solidFill>
                  <a:schemeClr val="tx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mn-cs"/>
              </a:rPr>
              <a:t>最先发生国家：</a:t>
            </a:r>
            <a:endParaRPr lang="zh-CN" altLang="en-US" sz="3200" b="1" strike="noStrike" noProof="1">
              <a:solidFill>
                <a:schemeClr val="tx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endParaRPr>
          </a:p>
          <a:p>
            <a:pPr algn="ctr" fontAlgn="base"/>
            <a:r>
              <a:rPr lang="zh-CN" altLang="en-US" sz="3200" b="1" strike="noStrike" noProof="1">
                <a:solidFill>
                  <a:schemeClr val="tx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mn-cs"/>
              </a:rPr>
              <a:t>英国</a:t>
            </a:r>
            <a:endParaRPr lang="zh-CN" altLang="en-US" sz="3200" b="1" strike="noStrike" noProof="1">
              <a:solidFill>
                <a:schemeClr val="tx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mn-cs"/>
            </a:endParaRPr>
          </a:p>
          <a:p>
            <a:pPr algn="l" fontAlgn="base"/>
            <a:r>
              <a:rPr lang="zh-CN" altLang="en-US" sz="3200" b="1" strike="noStrike" noProof="1">
                <a:solidFill>
                  <a:schemeClr val="tx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代表性发明：</a:t>
            </a:r>
            <a:endParaRPr lang="zh-CN" altLang="en-US" sz="3200" b="1" strike="noStrike" noProof="1">
              <a:solidFill>
                <a:schemeClr val="tx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endParaRPr>
          </a:p>
          <a:p>
            <a:pPr algn="l" fontAlgn="base"/>
            <a:r>
              <a:rPr lang="zh-CN" altLang="en-US" sz="3200" b="1" strike="noStrike" noProof="1">
                <a:solidFill>
                  <a:schemeClr val="tx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哈格里夫斯  珍妮机；瓦特</a:t>
            </a:r>
            <a:r>
              <a:rPr lang="zh-CN" altLang="en-US" sz="3200" b="1" strike="noStrike" noProof="1">
                <a:solidFill>
                  <a:srgbClr val="FF0000"/>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改良</a:t>
            </a:r>
            <a:r>
              <a:rPr lang="zh-CN" altLang="en-US" sz="3200" b="1" strike="noStrike" noProof="1">
                <a:solidFill>
                  <a:schemeClr val="tx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蒸汽机；</a:t>
            </a:r>
            <a:endParaRPr lang="zh-CN" altLang="en-US" sz="3200" b="1" strike="noStrike" noProof="1">
              <a:solidFill>
                <a:schemeClr val="tx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endParaRPr>
          </a:p>
          <a:p>
            <a:pPr algn="l" fontAlgn="base"/>
            <a:r>
              <a:rPr lang="zh-CN" altLang="en-US" sz="3200" b="1" strike="noStrike" noProof="1">
                <a:solidFill>
                  <a:schemeClr val="tx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史蒂芬孙 蒸汽火车</a:t>
            </a:r>
            <a:endParaRPr lang="zh-CN" altLang="en-US" sz="3200" b="1" strike="noStrike" noProof="1">
              <a:solidFill>
                <a:schemeClr val="tx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266"/>
                                        </p:tgtEl>
                                        <p:attrNameLst>
                                          <p:attrName>style.visibility</p:attrName>
                                        </p:attrNameLst>
                                      </p:cBhvr>
                                      <p:to>
                                        <p:strVal val="visible"/>
                                      </p:to>
                                    </p:set>
                                    <p:anim calcmode="lin" valueType="num">
                                      <p:cBhvr additive="base">
                                        <p:cTn id="7" dur="500" fill="hold"/>
                                        <p:tgtEl>
                                          <p:spTgt spid="11266"/>
                                        </p:tgtEl>
                                        <p:attrNameLst>
                                          <p:attrName>ppt_x</p:attrName>
                                        </p:attrNameLst>
                                      </p:cBhvr>
                                      <p:tavLst>
                                        <p:tav tm="0">
                                          <p:val>
                                            <p:strVal val="#ppt_x"/>
                                          </p:val>
                                        </p:tav>
                                        <p:tav tm="100000">
                                          <p:val>
                                            <p:strVal val="#ppt_x"/>
                                          </p:val>
                                        </p:tav>
                                      </p:tavLst>
                                    </p:anim>
                                    <p:anim calcmode="lin" valueType="num">
                                      <p:cBhvr additive="base">
                                        <p:cTn id="8" dur="500" fill="hold"/>
                                        <p:tgtEl>
                                          <p:spTgt spid="1126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1266" grpId="0" bldLvl="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5058" name="图片 45057" descr="小时候经常从村上经过的前进号好想在听听它的吼声"/>
          <p:cNvPicPr>
            <a:picLocks noChangeAspect="1"/>
          </p:cNvPicPr>
          <p:nvPr/>
        </p:nvPicPr>
        <p:blipFill>
          <a:blip r:embed="rId1"/>
          <a:stretch>
            <a:fillRect/>
          </a:stretch>
        </p:blipFill>
        <p:spPr>
          <a:xfrm>
            <a:off x="5462905" y="48895"/>
            <a:ext cx="4306570" cy="3094355"/>
          </a:xfrm>
          <a:prstGeom prst="rect">
            <a:avLst/>
          </a:prstGeom>
          <a:noFill/>
          <a:ln w="9525">
            <a:noFill/>
          </a:ln>
        </p:spPr>
      </p:pic>
      <p:grpSp>
        <p:nvGrpSpPr>
          <p:cNvPr id="45060" name="组合 45059"/>
          <p:cNvGrpSpPr/>
          <p:nvPr/>
        </p:nvGrpSpPr>
        <p:grpSpPr>
          <a:xfrm>
            <a:off x="717550" y="1007110"/>
            <a:ext cx="4260850" cy="3328988"/>
            <a:chOff x="0" y="0"/>
            <a:chExt cx="2832" cy="2160"/>
          </a:xfrm>
        </p:grpSpPr>
        <p:grpSp>
          <p:nvGrpSpPr>
            <p:cNvPr id="29699" name="组合 45060"/>
            <p:cNvGrpSpPr/>
            <p:nvPr/>
          </p:nvGrpSpPr>
          <p:grpSpPr>
            <a:xfrm>
              <a:off x="0" y="0"/>
              <a:ext cx="2832" cy="2160"/>
              <a:chOff x="0" y="0"/>
              <a:chExt cx="2631" cy="1905"/>
            </a:xfrm>
          </p:grpSpPr>
          <p:pic>
            <p:nvPicPr>
              <p:cNvPr id="29700" name="图片 45061" descr="英国工业革命时期的煤矿"/>
              <p:cNvPicPr>
                <a:picLocks noChangeAspect="1"/>
              </p:cNvPicPr>
              <p:nvPr/>
            </p:nvPicPr>
            <p:blipFill>
              <a:blip r:embed="rId2"/>
              <a:stretch>
                <a:fillRect/>
              </a:stretch>
            </p:blipFill>
            <p:spPr>
              <a:xfrm>
                <a:off x="0" y="0"/>
                <a:ext cx="2631" cy="1905"/>
              </a:xfrm>
              <a:prstGeom prst="rect">
                <a:avLst/>
              </a:prstGeom>
              <a:noFill/>
              <a:ln w="9525">
                <a:noFill/>
              </a:ln>
            </p:spPr>
          </p:pic>
          <p:sp>
            <p:nvSpPr>
              <p:cNvPr id="29701" name="矩形 45062"/>
              <p:cNvSpPr/>
              <p:nvPr/>
            </p:nvSpPr>
            <p:spPr>
              <a:xfrm>
                <a:off x="0" y="0"/>
                <a:ext cx="2631" cy="1905"/>
              </a:xfrm>
              <a:prstGeom prst="rect">
                <a:avLst/>
              </a:prstGeom>
              <a:noFill/>
              <a:ln w="57150" cap="flat" cmpd="sng">
                <a:solidFill>
                  <a:srgbClr val="DDBA97"/>
                </a:solidFill>
                <a:prstDash val="solid"/>
                <a:miter/>
                <a:headEnd type="none" w="med" len="med"/>
                <a:tailEnd type="none" w="med" len="med"/>
              </a:ln>
            </p:spPr>
            <p:txBody>
              <a:bodyPr anchor="t"/>
              <a:p>
                <a:endParaRPr lang="zh-CN" altLang="en-US">
                  <a:latin typeface="Arial" panose="020B0604020202020204" pitchFamily="34" charset="0"/>
                  <a:ea typeface="宋体" panose="02010600030101010101" pitchFamily="2" charset="-122"/>
                </a:endParaRPr>
              </a:p>
            </p:txBody>
          </p:sp>
        </p:grpSp>
        <p:sp>
          <p:nvSpPr>
            <p:cNvPr id="29702" name="文本框 45063"/>
            <p:cNvSpPr txBox="1"/>
            <p:nvPr/>
          </p:nvSpPr>
          <p:spPr>
            <a:xfrm>
              <a:off x="1639" y="134"/>
              <a:ext cx="953" cy="409"/>
            </a:xfrm>
            <a:prstGeom prst="rect">
              <a:avLst/>
            </a:prstGeom>
            <a:noFill/>
            <a:ln w="9525">
              <a:noFill/>
            </a:ln>
          </p:spPr>
          <p:txBody>
            <a:bodyPr anchor="t">
              <a:spAutoFit/>
            </a:bodyPr>
            <a:p>
              <a:r>
                <a:rPr lang="zh-CN" altLang="en-US" sz="3500" dirty="0">
                  <a:latin typeface="Times New Roman" panose="02020603050405020304" pitchFamily="18" charset="0"/>
                  <a:ea typeface="黑体" panose="02010609060101010101" pitchFamily="49" charset="-122"/>
                </a:rPr>
                <a:t>煤  矿</a:t>
              </a:r>
              <a:endParaRPr lang="zh-CN" altLang="en-US" sz="3500" dirty="0">
                <a:latin typeface="Times New Roman" panose="02020603050405020304" pitchFamily="18" charset="0"/>
                <a:ea typeface="黑体" panose="02010609060101010101" pitchFamily="49" charset="-122"/>
              </a:endParaRPr>
            </a:p>
          </p:txBody>
        </p:sp>
      </p:grpSp>
      <p:sp>
        <p:nvSpPr>
          <p:cNvPr id="45065" name="矩形 45064"/>
          <p:cNvSpPr/>
          <p:nvPr/>
        </p:nvSpPr>
        <p:spPr>
          <a:xfrm>
            <a:off x="717550" y="4336098"/>
            <a:ext cx="5105400" cy="2057400"/>
          </a:xfrm>
          <a:prstGeom prst="rect">
            <a:avLst/>
          </a:prstGeom>
        </p:spPr>
        <p:txBody>
          <a:bodyPr wrap="none" fromWordArt="1">
            <a:prstTxWarp prst="textCascadeUp">
              <a:avLst>
                <a:gd name="adj" fmla="val 44444"/>
              </a:avLst>
            </a:prstTxWarp>
            <a:normAutofit/>
            <a:scene3d>
              <a:camera prst="legacyPerspectiveFront">
                <a:rot lat="20520000" lon="1080000" rev="0"/>
              </a:camera>
              <a:lightRig rig="legacyHarsh2" dir="b"/>
            </a:scene3d>
            <a:sp3d extrusionH="430200" prstMaterial="legacyMatte">
              <a:extrusionClr>
                <a:srgbClr val="FF6600"/>
              </a:extrusionClr>
            </a:sp3d>
          </a:bodyPr>
          <a:p>
            <a:pPr algn="ctr"/>
            <a:r>
              <a:rPr lang="zh-CN" altLang="en-US" sz="3600">
                <a:gradFill rotWithShape="0">
                  <a:gsLst>
                    <a:gs pos="0">
                      <a:srgbClr val="FFE701"/>
                    </a:gs>
                    <a:gs pos="100000">
                      <a:srgbClr val="FE3E02"/>
                    </a:gs>
                  </a:gsLst>
                  <a:lin ang="5400000" scaled="1"/>
                  <a:tileRect/>
                </a:gradFill>
                <a:latin typeface="宋体" panose="02010600030101010101" pitchFamily="2" charset="-122"/>
                <a:ea typeface="宋体" panose="02010600030101010101" pitchFamily="2" charset="-122"/>
              </a:rPr>
              <a:t>工业革命带给我们怎样的发展启示</a:t>
            </a:r>
            <a:r>
              <a:rPr lang="zh-CN" altLang="en-US" sz="3600">
                <a:gradFill rotWithShape="0">
                  <a:gsLst>
                    <a:gs pos="0">
                      <a:srgbClr val="FFE701"/>
                    </a:gs>
                    <a:gs pos="100000">
                      <a:srgbClr val="FE3E02"/>
                    </a:gs>
                  </a:gsLst>
                  <a:lin ang="5400000" scaled="1"/>
                  <a:tileRect/>
                </a:gradFill>
                <a:latin typeface="宋体" panose="02010600030101010101" pitchFamily="2" charset="-122"/>
                <a:ea typeface="宋体" panose="02010600030101010101" pitchFamily="2" charset="-122"/>
              </a:rPr>
              <a:t>？</a:t>
            </a:r>
            <a:endParaRPr lang="zh-CN" altLang="en-US" sz="3600">
              <a:gradFill rotWithShape="0">
                <a:gsLst>
                  <a:gs pos="0">
                    <a:srgbClr val="FFE701"/>
                  </a:gs>
                  <a:gs pos="100000">
                    <a:srgbClr val="FE3E02"/>
                  </a:gs>
                </a:gsLst>
                <a:lin ang="5400000" scaled="1"/>
                <a:tileRect/>
              </a:gradFill>
              <a:latin typeface="宋体" panose="02010600030101010101" pitchFamily="2" charset="-122"/>
              <a:ea typeface="宋体" panose="02010600030101010101" pitchFamily="2" charset="-122"/>
            </a:endParaRPr>
          </a:p>
        </p:txBody>
      </p:sp>
      <p:sp>
        <p:nvSpPr>
          <p:cNvPr id="29704" name="标题 1"/>
          <p:cNvSpPr>
            <a:spLocks noGrp="1"/>
          </p:cNvSpPr>
          <p:nvPr/>
        </p:nvSpPr>
        <p:spPr>
          <a:xfrm>
            <a:off x="556260" y="-25082"/>
            <a:ext cx="8229600" cy="1143000"/>
          </a:xfrm>
          <a:prstGeom prst="rect">
            <a:avLst/>
          </a:prstGeom>
          <a:noFill/>
          <a:ln w="9525">
            <a:noFill/>
          </a:ln>
        </p:spPr>
        <p:txBody>
          <a:bodyPr anchor="ctr"/>
          <a:p>
            <a:pPr algn="l"/>
            <a:r>
              <a:rPr lang="zh-CN" altLang="en-US" sz="4400" b="1">
                <a:solidFill>
                  <a:schemeClr val="tx2"/>
                </a:solidFill>
                <a:latin typeface="Arial" panose="020B0604020202020204" pitchFamily="34" charset="0"/>
                <a:ea typeface="宋体" panose="02010600030101010101" pitchFamily="2" charset="-122"/>
              </a:rPr>
              <a:t>历史的追问</a:t>
            </a:r>
            <a:endParaRPr lang="zh-CN" altLang="en-US" sz="4400" b="1">
              <a:solidFill>
                <a:schemeClr val="tx2"/>
              </a:solidFill>
              <a:latin typeface="Arial" panose="020B0604020202020204" pitchFamily="34" charset="0"/>
              <a:ea typeface="宋体" panose="02010600030101010101" pitchFamily="2" charset="-122"/>
            </a:endParaRPr>
          </a:p>
        </p:txBody>
      </p:sp>
      <p:sp>
        <p:nvSpPr>
          <p:cNvPr id="48132" name="文本框 48131"/>
          <p:cNvSpPr txBox="1"/>
          <p:nvPr/>
        </p:nvSpPr>
        <p:spPr>
          <a:xfrm>
            <a:off x="6339205" y="3260090"/>
            <a:ext cx="5414010" cy="10763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square" anchor="t">
            <a:spAutoFit/>
          </a:bodyPr>
          <a:p>
            <a:pPr>
              <a:spcBef>
                <a:spcPct val="50000"/>
              </a:spcBef>
            </a:pPr>
            <a:r>
              <a:rPr lang="en-US" altLang="zh-CN" sz="3200" dirty="0">
                <a:solidFill>
                  <a:schemeClr val="tx1"/>
                </a:solidFill>
                <a:latin typeface="Arial" panose="020B0604020202020204" pitchFamily="34" charset="0"/>
                <a:ea typeface="黑体" panose="02010609060101010101" pitchFamily="49" charset="-122"/>
              </a:rPr>
              <a:t>1.</a:t>
            </a:r>
            <a:r>
              <a:rPr lang="zh-CN" altLang="en-US" sz="3200" dirty="0">
                <a:solidFill>
                  <a:schemeClr val="tx1"/>
                </a:solidFill>
                <a:latin typeface="Arial" panose="020B0604020202020204" pitchFamily="34" charset="0"/>
                <a:ea typeface="黑体" panose="02010609060101010101" pitchFamily="49" charset="-122"/>
              </a:rPr>
              <a:t>科技是第一生产力，我们应坚持</a:t>
            </a:r>
            <a:r>
              <a:rPr lang="zh-CN" altLang="en-US" sz="3200" dirty="0">
                <a:solidFill>
                  <a:srgbClr val="FF3300"/>
                </a:solidFill>
                <a:latin typeface="Arial" panose="020B0604020202020204" pitchFamily="34" charset="0"/>
                <a:ea typeface="黑体" panose="02010609060101010101" pitchFamily="49" charset="-122"/>
              </a:rPr>
              <a:t>科教兴国战略</a:t>
            </a:r>
            <a:endParaRPr lang="zh-CN" altLang="en-US" sz="3200" dirty="0">
              <a:solidFill>
                <a:srgbClr val="FF3300"/>
              </a:solidFill>
              <a:latin typeface="Arial" panose="020B0604020202020204" pitchFamily="34" charset="0"/>
              <a:ea typeface="黑体" panose="02010609060101010101" pitchFamily="49" charset="-122"/>
            </a:endParaRPr>
          </a:p>
        </p:txBody>
      </p:sp>
      <p:sp>
        <p:nvSpPr>
          <p:cNvPr id="48133" name="文本框 48132"/>
          <p:cNvSpPr txBox="1"/>
          <p:nvPr/>
        </p:nvSpPr>
        <p:spPr>
          <a:xfrm>
            <a:off x="6339205" y="4683125"/>
            <a:ext cx="5414010" cy="206121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square" anchor="t">
            <a:spAutoFit/>
          </a:bodyPr>
          <a:p>
            <a:pPr>
              <a:spcBef>
                <a:spcPct val="50000"/>
              </a:spcBef>
            </a:pPr>
            <a:r>
              <a:rPr lang="en-US" altLang="zh-CN" sz="3200" dirty="0">
                <a:solidFill>
                  <a:schemeClr val="tx1"/>
                </a:solidFill>
                <a:latin typeface="Arial" panose="020B0604020202020204" pitchFamily="34" charset="0"/>
                <a:ea typeface="黑体" panose="02010609060101010101" pitchFamily="49" charset="-122"/>
              </a:rPr>
              <a:t>2.</a:t>
            </a:r>
            <a:r>
              <a:rPr lang="zh-CN" altLang="en-US" sz="3200" dirty="0">
                <a:solidFill>
                  <a:schemeClr val="tx1"/>
                </a:solidFill>
                <a:latin typeface="Arial" panose="020B0604020202020204" pitchFamily="34" charset="0"/>
                <a:ea typeface="黑体" panose="02010609060101010101" pitchFamily="49" charset="-122"/>
              </a:rPr>
              <a:t>科技是一柄双刃剑，我们应坚持以人为  本，</a:t>
            </a:r>
            <a:r>
              <a:rPr lang="zh-CN" altLang="en-US" sz="3200" dirty="0">
                <a:solidFill>
                  <a:srgbClr val="FF0000"/>
                </a:solidFill>
                <a:latin typeface="Arial" panose="020B0604020202020204" pitchFamily="34" charset="0"/>
                <a:ea typeface="黑体" panose="02010609060101010101" pitchFamily="49" charset="-122"/>
              </a:rPr>
              <a:t>坚持可持续发展</a:t>
            </a:r>
            <a:r>
              <a:rPr lang="zh-CN" altLang="en-US" sz="3200" dirty="0">
                <a:solidFill>
                  <a:schemeClr val="tx1"/>
                </a:solidFill>
                <a:latin typeface="Arial" panose="020B0604020202020204" pitchFamily="34" charset="0"/>
                <a:ea typeface="黑体" panose="02010609060101010101" pitchFamily="49" charset="-122"/>
              </a:rPr>
              <a:t>，必须坚持发展经济与保护环境相协调。</a:t>
            </a:r>
            <a:endParaRPr lang="zh-CN" altLang="en-US" sz="3200" dirty="0">
              <a:solidFill>
                <a:schemeClr val="tx1"/>
              </a:solidFill>
              <a:latin typeface="Arial" panose="020B0604020202020204" pitchFamily="34" charset="0"/>
              <a:ea typeface="黑体" panose="02010609060101010101" pitchFamily="49" charset="-122"/>
            </a:endParaRPr>
          </a:p>
        </p:txBody>
      </p:sp>
    </p:spTree>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8132"/>
                                        </p:tgtEl>
                                        <p:attrNameLst>
                                          <p:attrName>style.visibility</p:attrName>
                                        </p:attrNameLst>
                                      </p:cBhvr>
                                      <p:to>
                                        <p:strVal val="visible"/>
                                      </p:to>
                                    </p:set>
                                    <p:anim calcmode="lin" valueType="num">
                                      <p:cBhvr>
                                        <p:cTn id="7" dur="500" fill="hold"/>
                                        <p:tgtEl>
                                          <p:spTgt spid="48132"/>
                                        </p:tgtEl>
                                        <p:attrNameLst>
                                          <p:attrName>ppt_x</p:attrName>
                                        </p:attrNameLst>
                                      </p:cBhvr>
                                      <p:tavLst>
                                        <p:tav tm="0">
                                          <p:val>
                                            <p:strVal val="#ppt_x"/>
                                          </p:val>
                                        </p:tav>
                                        <p:tav tm="100000">
                                          <p:val>
                                            <p:strVal val="#ppt_x"/>
                                          </p:val>
                                        </p:tav>
                                      </p:tavLst>
                                    </p:anim>
                                    <p:anim calcmode="lin" valueType="num">
                                      <p:cBhvr>
                                        <p:cTn id="8" dur="500" fill="hold"/>
                                        <p:tgtEl>
                                          <p:spTgt spid="4813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8133"/>
                                        </p:tgtEl>
                                        <p:attrNameLst>
                                          <p:attrName>style.visibility</p:attrName>
                                        </p:attrNameLst>
                                      </p:cBhvr>
                                      <p:to>
                                        <p:strVal val="visible"/>
                                      </p:to>
                                    </p:set>
                                    <p:anim calcmode="lin" valueType="num">
                                      <p:cBhvr>
                                        <p:cTn id="13" dur="500" fill="hold"/>
                                        <p:tgtEl>
                                          <p:spTgt spid="48133"/>
                                        </p:tgtEl>
                                        <p:attrNameLst>
                                          <p:attrName>ppt_x</p:attrName>
                                        </p:attrNameLst>
                                      </p:cBhvr>
                                      <p:tavLst>
                                        <p:tav tm="0">
                                          <p:val>
                                            <p:strVal val="#ppt_x"/>
                                          </p:val>
                                        </p:tav>
                                        <p:tav tm="100000">
                                          <p:val>
                                            <p:strVal val="#ppt_x"/>
                                          </p:val>
                                        </p:tav>
                                      </p:tavLst>
                                    </p:anim>
                                    <p:anim calcmode="lin" valueType="num">
                                      <p:cBhvr>
                                        <p:cTn id="14" dur="500" fill="hold"/>
                                        <p:tgtEl>
                                          <p:spTgt spid="4813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132" grpId="0" bldLvl="0" animBg="1"/>
      <p:bldP spid="48133" grpId="0" bldLvl="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ext Box 6"/>
          <p:cNvSpPr txBox="1">
            <a:spLocks noChangeArrowheads="1"/>
          </p:cNvSpPr>
          <p:nvPr/>
        </p:nvSpPr>
        <p:spPr bwMode="auto">
          <a:xfrm>
            <a:off x="1470991" y="262783"/>
            <a:ext cx="6919913"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None/>
            </a:pPr>
            <a:r>
              <a:rPr lang="zh-CN" altLang="en-US" sz="4400" b="1" dirty="0">
                <a:ea typeface="黑体" panose="02010609060101010101" pitchFamily="49" charset="-122"/>
              </a:rPr>
              <a:t>课堂小结</a:t>
            </a:r>
            <a:endParaRPr lang="zh-CN" altLang="en-US" sz="4400" b="1" dirty="0">
              <a:ea typeface="黑体" panose="02010609060101010101" pitchFamily="49" charset="-122"/>
            </a:endParaRPr>
          </a:p>
        </p:txBody>
      </p:sp>
      <p:grpSp>
        <p:nvGrpSpPr>
          <p:cNvPr id="3" name="组合 2"/>
          <p:cNvGrpSpPr/>
          <p:nvPr/>
        </p:nvGrpSpPr>
        <p:grpSpPr>
          <a:xfrm>
            <a:off x="424214" y="1123122"/>
            <a:ext cx="11333633" cy="5061251"/>
            <a:chOff x="424214" y="1123122"/>
            <a:chExt cx="11333633" cy="5061251"/>
          </a:xfrm>
        </p:grpSpPr>
        <p:sp>
          <p:nvSpPr>
            <p:cNvPr id="2" name="文本框 1"/>
            <p:cNvSpPr txBox="1"/>
            <p:nvPr/>
          </p:nvSpPr>
          <p:spPr>
            <a:xfrm>
              <a:off x="424214" y="2564293"/>
              <a:ext cx="738664" cy="3419063"/>
            </a:xfrm>
            <a:prstGeom prst="rect">
              <a:avLst/>
            </a:prstGeom>
            <a:noFill/>
            <a:ln>
              <a:solidFill>
                <a:schemeClr val="tx1"/>
              </a:solidFill>
            </a:ln>
          </p:spPr>
          <p:txBody>
            <a:bodyPr vert="eaVert" wrap="square" rtlCol="0">
              <a:spAutoFit/>
            </a:bodyPr>
            <a:lstStyle/>
            <a:p>
              <a:r>
                <a:rPr lang="zh-CN" altLang="en-US" sz="3600" dirty="0">
                  <a:latin typeface="宋体" panose="02010600030101010101" pitchFamily="2" charset="-122"/>
                  <a:ea typeface="宋体" panose="02010600030101010101" pitchFamily="2" charset="-122"/>
                </a:rPr>
                <a:t>第一次工业革命</a:t>
              </a:r>
              <a:endParaRPr lang="zh-CN" altLang="en-US" sz="3600" dirty="0">
                <a:latin typeface="宋体" panose="02010600030101010101" pitchFamily="2" charset="-122"/>
                <a:ea typeface="宋体" panose="02010600030101010101" pitchFamily="2" charset="-122"/>
              </a:endParaRPr>
            </a:p>
          </p:txBody>
        </p:sp>
        <p:sp>
          <p:nvSpPr>
            <p:cNvPr id="4" name="左大括号 3"/>
            <p:cNvSpPr/>
            <p:nvPr/>
          </p:nvSpPr>
          <p:spPr>
            <a:xfrm>
              <a:off x="1470991" y="1620079"/>
              <a:ext cx="387626" cy="4363278"/>
            </a:xfrm>
            <a:prstGeom prst="leftBrace">
              <a:avLst/>
            </a:prstGeom>
          </p:spPr>
          <p:style>
            <a:lnRef idx="1">
              <a:schemeClr val="dk1"/>
            </a:lnRef>
            <a:fillRef idx="0">
              <a:schemeClr val="dk1"/>
            </a:fillRef>
            <a:effectRef idx="0">
              <a:schemeClr val="dk1"/>
            </a:effectRef>
            <a:fontRef idx="minor">
              <a:schemeClr val="tx1"/>
            </a:fontRef>
          </p:style>
          <p:txBody>
            <a:bodyPr rtlCol="0" anchor="ctr"/>
            <a:lstStyle/>
            <a:p>
              <a:pPr algn="ctr"/>
              <a:endParaRPr lang="zh-CN" altLang="en-US"/>
            </a:p>
          </p:txBody>
        </p:sp>
        <p:sp>
          <p:nvSpPr>
            <p:cNvPr id="5" name="文本框 4"/>
            <p:cNvSpPr txBox="1"/>
            <p:nvPr/>
          </p:nvSpPr>
          <p:spPr>
            <a:xfrm>
              <a:off x="1971675" y="1620079"/>
              <a:ext cx="1815133" cy="830997"/>
            </a:xfrm>
            <a:prstGeom prst="rect">
              <a:avLst/>
            </a:prstGeom>
            <a:noFill/>
            <a:ln>
              <a:solidFill>
                <a:schemeClr val="tx1"/>
              </a:solidFill>
            </a:ln>
          </p:spPr>
          <p:txBody>
            <a:bodyPr wrap="square" rtlCol="0">
              <a:spAutoFit/>
            </a:bodyPr>
            <a:lstStyle/>
            <a:p>
              <a:r>
                <a:rPr lang="zh-CN" altLang="en-US" sz="2400" dirty="0">
                  <a:latin typeface="宋体" panose="02010600030101010101" pitchFamily="2" charset="-122"/>
                  <a:ea typeface="宋体" panose="02010600030101010101" pitchFamily="2" charset="-122"/>
                </a:rPr>
                <a:t>纺织技术的革新</a:t>
              </a:r>
              <a:endParaRPr lang="zh-CN" altLang="en-US" sz="2400" dirty="0">
                <a:latin typeface="宋体" panose="02010600030101010101" pitchFamily="2" charset="-122"/>
                <a:ea typeface="宋体" panose="02010600030101010101" pitchFamily="2" charset="-122"/>
              </a:endParaRPr>
            </a:p>
          </p:txBody>
        </p:sp>
        <p:sp>
          <p:nvSpPr>
            <p:cNvPr id="8" name="文本框 7"/>
            <p:cNvSpPr txBox="1"/>
            <p:nvPr/>
          </p:nvSpPr>
          <p:spPr>
            <a:xfrm>
              <a:off x="2034624" y="3074504"/>
              <a:ext cx="1411353" cy="1200329"/>
            </a:xfrm>
            <a:prstGeom prst="rect">
              <a:avLst/>
            </a:prstGeom>
            <a:noFill/>
            <a:ln>
              <a:solidFill>
                <a:schemeClr val="tx1"/>
              </a:solidFill>
            </a:ln>
          </p:spPr>
          <p:txBody>
            <a:bodyPr wrap="square" rtlCol="0">
              <a:spAutoFit/>
            </a:bodyPr>
            <a:lstStyle/>
            <a:p>
              <a:r>
                <a:rPr lang="zh-CN" altLang="en-US" sz="2400" dirty="0">
                  <a:latin typeface="宋体" panose="02010600030101010101" pitchFamily="2" charset="-122"/>
                  <a:ea typeface="宋体" panose="02010600030101010101" pitchFamily="2" charset="-122"/>
                </a:rPr>
                <a:t>蒸汽机和工厂制度的确立</a:t>
              </a:r>
              <a:endParaRPr lang="zh-CN" altLang="en-US" sz="2400" dirty="0">
                <a:latin typeface="宋体" panose="02010600030101010101" pitchFamily="2" charset="-122"/>
                <a:ea typeface="宋体" panose="02010600030101010101" pitchFamily="2" charset="-122"/>
              </a:endParaRPr>
            </a:p>
          </p:txBody>
        </p:sp>
        <p:sp>
          <p:nvSpPr>
            <p:cNvPr id="9" name="文本框 8"/>
            <p:cNvSpPr txBox="1"/>
            <p:nvPr/>
          </p:nvSpPr>
          <p:spPr>
            <a:xfrm>
              <a:off x="2044563" y="4843670"/>
              <a:ext cx="1815133" cy="461665"/>
            </a:xfrm>
            <a:prstGeom prst="rect">
              <a:avLst/>
            </a:prstGeom>
            <a:noFill/>
            <a:ln>
              <a:solidFill>
                <a:schemeClr val="tx1"/>
              </a:solidFill>
            </a:ln>
          </p:spPr>
          <p:txBody>
            <a:bodyPr wrap="square" rtlCol="0">
              <a:spAutoFit/>
            </a:bodyPr>
            <a:lstStyle/>
            <a:p>
              <a:r>
                <a:rPr lang="zh-CN" altLang="en-US" sz="2400" dirty="0">
                  <a:latin typeface="宋体" panose="02010600030101010101" pitchFamily="2" charset="-122"/>
                  <a:ea typeface="宋体" panose="02010600030101010101" pitchFamily="2" charset="-122"/>
                </a:rPr>
                <a:t>火车与铁路</a:t>
              </a:r>
              <a:endParaRPr lang="zh-CN" altLang="en-US" sz="2400" dirty="0">
                <a:latin typeface="宋体" panose="02010600030101010101" pitchFamily="2" charset="-122"/>
                <a:ea typeface="宋体" panose="02010600030101010101" pitchFamily="2" charset="-122"/>
              </a:endParaRPr>
            </a:p>
          </p:txBody>
        </p:sp>
        <p:sp>
          <p:nvSpPr>
            <p:cNvPr id="10" name="左大括号 9"/>
            <p:cNvSpPr/>
            <p:nvPr/>
          </p:nvSpPr>
          <p:spPr>
            <a:xfrm>
              <a:off x="4287382" y="1333279"/>
              <a:ext cx="304797" cy="1012640"/>
            </a:xfrm>
            <a:prstGeom prst="leftBrace">
              <a:avLst/>
            </a:prstGeom>
          </p:spPr>
          <p:style>
            <a:lnRef idx="1">
              <a:schemeClr val="dk1"/>
            </a:lnRef>
            <a:fillRef idx="0">
              <a:schemeClr val="dk1"/>
            </a:fillRef>
            <a:effectRef idx="0">
              <a:schemeClr val="dk1"/>
            </a:effectRef>
            <a:fontRef idx="minor">
              <a:schemeClr val="tx1"/>
            </a:fontRef>
          </p:style>
          <p:txBody>
            <a:bodyPr rtlCol="0" anchor="ctr"/>
            <a:lstStyle/>
            <a:p>
              <a:pPr algn="ctr"/>
              <a:endParaRPr lang="zh-CN" altLang="en-US"/>
            </a:p>
          </p:txBody>
        </p:sp>
        <p:sp>
          <p:nvSpPr>
            <p:cNvPr id="11" name="文本框 10"/>
            <p:cNvSpPr txBox="1"/>
            <p:nvPr/>
          </p:nvSpPr>
          <p:spPr>
            <a:xfrm>
              <a:off x="4824205" y="1123122"/>
              <a:ext cx="4627908" cy="461665"/>
            </a:xfrm>
            <a:prstGeom prst="rect">
              <a:avLst/>
            </a:prstGeom>
            <a:noFill/>
            <a:ln>
              <a:solidFill>
                <a:schemeClr val="tx1"/>
              </a:solidFill>
            </a:ln>
          </p:spPr>
          <p:txBody>
            <a:bodyPr wrap="square" rtlCol="0">
              <a:spAutoFit/>
            </a:bodyPr>
            <a:lstStyle/>
            <a:p>
              <a:r>
                <a:rPr lang="zh-CN" altLang="en-US" sz="2400" dirty="0">
                  <a:latin typeface="宋体" panose="02010600030101010101" pitchFamily="2" charset="-122"/>
                  <a:ea typeface="宋体" panose="02010600030101010101" pitchFamily="2" charset="-122"/>
                </a:rPr>
                <a:t>工业革命最早发生在英国的原因</a:t>
              </a:r>
              <a:endParaRPr lang="zh-CN" altLang="en-US" sz="2400" dirty="0">
                <a:latin typeface="宋体" panose="02010600030101010101" pitchFamily="2" charset="-122"/>
                <a:ea typeface="宋体" panose="02010600030101010101" pitchFamily="2" charset="-122"/>
              </a:endParaRPr>
            </a:p>
          </p:txBody>
        </p:sp>
        <p:sp>
          <p:nvSpPr>
            <p:cNvPr id="13" name="文本框 12"/>
            <p:cNvSpPr txBox="1"/>
            <p:nvPr/>
          </p:nvSpPr>
          <p:spPr>
            <a:xfrm>
              <a:off x="4824205" y="2046822"/>
              <a:ext cx="2226391" cy="461665"/>
            </a:xfrm>
            <a:prstGeom prst="rect">
              <a:avLst/>
            </a:prstGeom>
            <a:noFill/>
            <a:ln>
              <a:solidFill>
                <a:schemeClr val="tx1"/>
              </a:solidFill>
            </a:ln>
          </p:spPr>
          <p:txBody>
            <a:bodyPr wrap="square" rtlCol="0">
              <a:spAutoFit/>
            </a:bodyPr>
            <a:lstStyle/>
            <a:p>
              <a:r>
                <a:rPr lang="zh-CN" altLang="en-US" sz="2400" dirty="0">
                  <a:latin typeface="宋体" panose="02010600030101010101" pitchFamily="2" charset="-122"/>
                  <a:ea typeface="宋体" panose="02010600030101010101" pitchFamily="2" charset="-122"/>
                </a:rPr>
                <a:t>飞梭和珍妮机</a:t>
              </a:r>
              <a:endParaRPr lang="zh-CN" altLang="en-US" sz="2400" dirty="0">
                <a:latin typeface="宋体" panose="02010600030101010101" pitchFamily="2" charset="-122"/>
                <a:ea typeface="宋体" panose="02010600030101010101" pitchFamily="2" charset="-122"/>
              </a:endParaRPr>
            </a:p>
          </p:txBody>
        </p:sp>
        <p:sp>
          <p:nvSpPr>
            <p:cNvPr id="21" name="左大括号 20"/>
            <p:cNvSpPr/>
            <p:nvPr/>
          </p:nvSpPr>
          <p:spPr>
            <a:xfrm>
              <a:off x="3525384" y="2966605"/>
              <a:ext cx="294866" cy="1260832"/>
            </a:xfrm>
            <a:prstGeom prst="leftBrace">
              <a:avLst/>
            </a:prstGeom>
          </p:spPr>
          <p:style>
            <a:lnRef idx="1">
              <a:schemeClr val="dk1"/>
            </a:lnRef>
            <a:fillRef idx="0">
              <a:schemeClr val="dk1"/>
            </a:fillRef>
            <a:effectRef idx="0">
              <a:schemeClr val="dk1"/>
            </a:effectRef>
            <a:fontRef idx="minor">
              <a:schemeClr val="tx1"/>
            </a:fontRef>
          </p:style>
          <p:txBody>
            <a:bodyPr rtlCol="0" anchor="ctr"/>
            <a:lstStyle/>
            <a:p>
              <a:pPr algn="ctr"/>
              <a:endParaRPr lang="zh-CN" altLang="en-US"/>
            </a:p>
          </p:txBody>
        </p:sp>
        <p:sp>
          <p:nvSpPr>
            <p:cNvPr id="22" name="文本框 21"/>
            <p:cNvSpPr txBox="1"/>
            <p:nvPr/>
          </p:nvSpPr>
          <p:spPr>
            <a:xfrm>
              <a:off x="4131778" y="2833734"/>
              <a:ext cx="2862057" cy="461665"/>
            </a:xfrm>
            <a:prstGeom prst="rect">
              <a:avLst/>
            </a:prstGeom>
            <a:noFill/>
            <a:ln>
              <a:solidFill>
                <a:schemeClr val="tx1"/>
              </a:solidFill>
            </a:ln>
          </p:spPr>
          <p:txBody>
            <a:bodyPr wrap="square" rtlCol="0">
              <a:spAutoFit/>
            </a:bodyPr>
            <a:lstStyle/>
            <a:p>
              <a:r>
                <a:rPr lang="zh-CN" altLang="en-US" sz="2400" dirty="0">
                  <a:latin typeface="宋体" panose="02010600030101010101" pitchFamily="2" charset="-122"/>
                  <a:ea typeface="宋体" panose="02010600030101010101" pitchFamily="2" charset="-122"/>
                </a:rPr>
                <a:t>瓦特改良了蒸汽机</a:t>
              </a:r>
              <a:endParaRPr lang="zh-CN" altLang="en-US" sz="2400" dirty="0">
                <a:latin typeface="宋体" panose="02010600030101010101" pitchFamily="2" charset="-122"/>
                <a:ea typeface="宋体" panose="02010600030101010101" pitchFamily="2" charset="-122"/>
              </a:endParaRPr>
            </a:p>
          </p:txBody>
        </p:sp>
        <p:sp>
          <p:nvSpPr>
            <p:cNvPr id="23" name="文本框 22"/>
            <p:cNvSpPr txBox="1"/>
            <p:nvPr/>
          </p:nvSpPr>
          <p:spPr>
            <a:xfrm>
              <a:off x="4141717" y="3708375"/>
              <a:ext cx="7616130" cy="830997"/>
            </a:xfrm>
            <a:prstGeom prst="rect">
              <a:avLst/>
            </a:prstGeom>
            <a:noFill/>
            <a:ln>
              <a:solidFill>
                <a:schemeClr val="tx1"/>
              </a:solidFill>
            </a:ln>
          </p:spPr>
          <p:txBody>
            <a:bodyPr wrap="square" rtlCol="0">
              <a:spAutoFit/>
            </a:bodyPr>
            <a:lstStyle/>
            <a:p>
              <a:r>
                <a:rPr lang="zh-CN" altLang="en-US" sz="2400" dirty="0">
                  <a:latin typeface="宋体" panose="02010600030101010101" pitchFamily="2" charset="-122"/>
                  <a:ea typeface="宋体" panose="02010600030101010101" pitchFamily="2" charset="-122"/>
                </a:rPr>
                <a:t>进入</a:t>
              </a:r>
              <a:r>
                <a:rPr lang="en-US" altLang="zh-CN" sz="2400" dirty="0">
                  <a:latin typeface="宋体" panose="02010600030101010101" pitchFamily="2" charset="-122"/>
                  <a:ea typeface="宋体" panose="02010600030101010101" pitchFamily="2" charset="-122"/>
                </a:rPr>
                <a:t>19</a:t>
              </a:r>
              <a:r>
                <a:rPr lang="zh-CN" altLang="en-US" sz="2400" dirty="0">
                  <a:latin typeface="宋体" panose="02010600030101010101" pitchFamily="2" charset="-122"/>
                  <a:ea typeface="宋体" panose="02010600030101010101" pitchFamily="2" charset="-122"/>
                </a:rPr>
                <a:t>世纪，传统的手工工场逐渐被大工厂取代，现代工厂制度最终确立。</a:t>
              </a:r>
              <a:endParaRPr lang="zh-CN" altLang="en-US" sz="2400" dirty="0">
                <a:latin typeface="宋体" panose="02010600030101010101" pitchFamily="2" charset="-122"/>
                <a:ea typeface="宋体" panose="02010600030101010101" pitchFamily="2" charset="-122"/>
              </a:endParaRPr>
            </a:p>
          </p:txBody>
        </p:sp>
        <p:sp>
          <p:nvSpPr>
            <p:cNvPr id="25" name="文本框 24"/>
            <p:cNvSpPr txBox="1"/>
            <p:nvPr/>
          </p:nvSpPr>
          <p:spPr>
            <a:xfrm>
              <a:off x="4125153" y="4864619"/>
              <a:ext cx="7473669" cy="830997"/>
            </a:xfrm>
            <a:prstGeom prst="rect">
              <a:avLst/>
            </a:prstGeom>
            <a:noFill/>
            <a:ln>
              <a:solidFill>
                <a:schemeClr val="tx1"/>
              </a:solidFill>
            </a:ln>
          </p:spPr>
          <p:txBody>
            <a:bodyPr wrap="square" rtlCol="0">
              <a:spAutoFit/>
            </a:bodyPr>
            <a:lstStyle/>
            <a:p>
              <a:r>
                <a:rPr lang="zh-CN" altLang="en-US" sz="2400" dirty="0">
                  <a:latin typeface="宋体" panose="02010600030101010101" pitchFamily="2" charset="-122"/>
                  <a:ea typeface="宋体" panose="02010600030101010101" pitchFamily="2" charset="-122"/>
                </a:rPr>
                <a:t>铁路时代的开始：</a:t>
              </a:r>
              <a:r>
                <a:rPr lang="en-US" altLang="zh-CN" sz="2400" dirty="0">
                  <a:latin typeface="宋体" panose="02010600030101010101" pitchFamily="2" charset="-122"/>
                  <a:ea typeface="宋体" panose="02010600030101010101" pitchFamily="2" charset="-122"/>
                </a:rPr>
                <a:t>1825</a:t>
              </a:r>
              <a:r>
                <a:rPr lang="zh-CN" altLang="en-US" sz="2400" dirty="0">
                  <a:latin typeface="宋体" panose="02010600030101010101" pitchFamily="2" charset="-122"/>
                  <a:ea typeface="宋体" panose="02010600030101010101" pitchFamily="2" charset="-122"/>
                </a:rPr>
                <a:t>年，史蒂芬孙设计的蒸汽机车正式试车</a:t>
              </a:r>
              <a:endParaRPr lang="zh-CN" altLang="en-US" sz="2400" dirty="0">
                <a:latin typeface="宋体" panose="02010600030101010101" pitchFamily="2" charset="-122"/>
                <a:ea typeface="宋体" panose="02010600030101010101" pitchFamily="2" charset="-122"/>
              </a:endParaRPr>
            </a:p>
          </p:txBody>
        </p:sp>
        <p:sp>
          <p:nvSpPr>
            <p:cNvPr id="27" name="文本框 26"/>
            <p:cNvSpPr txBox="1"/>
            <p:nvPr/>
          </p:nvSpPr>
          <p:spPr>
            <a:xfrm>
              <a:off x="2031312" y="5722708"/>
              <a:ext cx="2103365" cy="461665"/>
            </a:xfrm>
            <a:prstGeom prst="rect">
              <a:avLst/>
            </a:prstGeom>
            <a:noFill/>
            <a:ln>
              <a:solidFill>
                <a:schemeClr val="tx1"/>
              </a:solidFill>
            </a:ln>
          </p:spPr>
          <p:txBody>
            <a:bodyPr wrap="square" rtlCol="0">
              <a:spAutoFit/>
            </a:bodyPr>
            <a:lstStyle/>
            <a:p>
              <a:r>
                <a:rPr lang="zh-CN" altLang="en-US" sz="2400" dirty="0">
                  <a:latin typeface="宋体" panose="02010600030101010101" pitchFamily="2" charset="-122"/>
                  <a:ea typeface="宋体" panose="02010600030101010101" pitchFamily="2" charset="-122"/>
                </a:rPr>
                <a:t>评价工业革命</a:t>
              </a:r>
              <a:endParaRPr lang="zh-CN" altLang="en-US" sz="2400" dirty="0">
                <a:latin typeface="宋体" panose="02010600030101010101" pitchFamily="2" charset="-122"/>
                <a:ea typeface="宋体" panose="02010600030101010101" pitchFamily="2" charset="-122"/>
              </a:endParaRPr>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3"/>
          <p:cNvSpPr txBox="1">
            <a:spLocks noChangeArrowheads="1"/>
          </p:cNvSpPr>
          <p:nvPr/>
        </p:nvSpPr>
        <p:spPr bwMode="auto">
          <a:xfrm>
            <a:off x="964094" y="1631576"/>
            <a:ext cx="1030688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dirty="0"/>
          </a:p>
        </p:txBody>
      </p:sp>
      <p:sp>
        <p:nvSpPr>
          <p:cNvPr id="3" name="Text Box 6"/>
          <p:cNvSpPr txBox="1">
            <a:spLocks noChangeArrowheads="1"/>
          </p:cNvSpPr>
          <p:nvPr/>
        </p:nvSpPr>
        <p:spPr bwMode="auto">
          <a:xfrm>
            <a:off x="1113183" y="292600"/>
            <a:ext cx="6919913"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None/>
            </a:pPr>
            <a:r>
              <a:rPr lang="zh-CN" altLang="en-US" sz="4400" b="1" dirty="0">
                <a:ea typeface="黑体" panose="02010609060101010101" pitchFamily="49" charset="-122"/>
              </a:rPr>
              <a:t>习题巩固</a:t>
            </a:r>
            <a:endParaRPr lang="zh-CN" altLang="en-US" sz="4400" b="1" dirty="0">
              <a:ea typeface="黑体" panose="02010609060101010101" pitchFamily="49" charset="-122"/>
            </a:endParaRPr>
          </a:p>
        </p:txBody>
      </p:sp>
      <p:sp>
        <p:nvSpPr>
          <p:cNvPr id="7" name="矩形 6"/>
          <p:cNvSpPr/>
          <p:nvPr/>
        </p:nvSpPr>
        <p:spPr>
          <a:xfrm>
            <a:off x="964095" y="1128028"/>
            <a:ext cx="10586774" cy="1684244"/>
          </a:xfrm>
          <a:prstGeom prst="rect">
            <a:avLst/>
          </a:prstGeom>
        </p:spPr>
        <p:txBody>
          <a:bodyPr wrap="square">
            <a:spAutoFit/>
          </a:bodyPr>
          <a:lstStyle/>
          <a:p>
            <a:pPr>
              <a:lnSpc>
                <a:spcPct val="150000"/>
              </a:lnSpc>
              <a:spcAft>
                <a:spcPts val="0"/>
              </a:spcAft>
            </a:pPr>
            <a:r>
              <a:rPr lang="en-US" altLang="zh-CN" sz="2400" dirty="0">
                <a:latin typeface="Times New Roman" panose="02020603050405020304" pitchFamily="18" charset="0"/>
                <a:ea typeface="楷体" panose="02010609060101010101" pitchFamily="49" charset="-122"/>
                <a:cs typeface="Times New Roman" panose="02020603050405020304" pitchFamily="18" charset="0"/>
              </a:rPr>
              <a:t>1.</a:t>
            </a:r>
            <a:r>
              <a:rPr lang="zh-CN" altLang="en-US" sz="2400" dirty="0">
                <a:latin typeface="Times New Roman" panose="02020603050405020304" pitchFamily="18" charset="0"/>
                <a:ea typeface="楷体" panose="02010609060101010101" pitchFamily="49" charset="-122"/>
                <a:cs typeface="Times New Roman" panose="02020603050405020304" pitchFamily="18" charset="0"/>
              </a:rPr>
              <a:t>国家发改委于</a:t>
            </a:r>
            <a:r>
              <a:rPr lang="en-US" altLang="zh-CN" sz="2400" dirty="0">
                <a:latin typeface="Times New Roman" panose="02020603050405020304" pitchFamily="18" charset="0"/>
                <a:ea typeface="楷体" panose="02010609060101010101" pitchFamily="49" charset="-122"/>
                <a:cs typeface="Times New Roman" panose="02020603050405020304" pitchFamily="18" charset="0"/>
              </a:rPr>
              <a:t>2017</a:t>
            </a:r>
            <a:r>
              <a:rPr lang="zh-CN" altLang="en-US" sz="2400" dirty="0">
                <a:latin typeface="Times New Roman" panose="02020603050405020304" pitchFamily="18" charset="0"/>
                <a:ea typeface="楷体" panose="02010609060101010101" pitchFamily="49" charset="-122"/>
                <a:cs typeface="Times New Roman" panose="02020603050405020304" pitchFamily="18" charset="0"/>
              </a:rPr>
              <a:t>年</a:t>
            </a:r>
            <a:r>
              <a:rPr lang="en-US" altLang="zh-CN" sz="2400" dirty="0">
                <a:latin typeface="Times New Roman" panose="02020603050405020304" pitchFamily="18" charset="0"/>
                <a:ea typeface="楷体" panose="02010609060101010101" pitchFamily="49" charset="-122"/>
                <a:cs typeface="Times New Roman" panose="02020603050405020304" pitchFamily="18" charset="0"/>
              </a:rPr>
              <a:t>3</a:t>
            </a:r>
            <a:r>
              <a:rPr lang="zh-CN" altLang="en-US" sz="2400" dirty="0">
                <a:latin typeface="Times New Roman" panose="02020603050405020304" pitchFamily="18" charset="0"/>
                <a:ea typeface="楷体" panose="02010609060101010101" pitchFamily="49" charset="-122"/>
                <a:cs typeface="Times New Roman" panose="02020603050405020304" pitchFamily="18" charset="0"/>
              </a:rPr>
              <a:t>月</a:t>
            </a:r>
            <a:r>
              <a:rPr lang="en-US" altLang="zh-CN" sz="2400" dirty="0">
                <a:latin typeface="Times New Roman" panose="02020603050405020304" pitchFamily="18" charset="0"/>
                <a:ea typeface="楷体" panose="02010609060101010101" pitchFamily="49" charset="-122"/>
                <a:cs typeface="Times New Roman" panose="02020603050405020304" pitchFamily="18" charset="0"/>
              </a:rPr>
              <a:t>1</a:t>
            </a:r>
            <a:r>
              <a:rPr lang="zh-CN" altLang="en-US" sz="2400" dirty="0">
                <a:latin typeface="Times New Roman" panose="02020603050405020304" pitchFamily="18" charset="0"/>
                <a:ea typeface="楷体" panose="02010609060101010101" pitchFamily="49" charset="-122"/>
                <a:cs typeface="Times New Roman" panose="02020603050405020304" pitchFamily="18" charset="0"/>
              </a:rPr>
              <a:t>日召开的新闻发布会称，截止</a:t>
            </a:r>
            <a:r>
              <a:rPr lang="en-US" altLang="zh-CN" sz="2400" dirty="0">
                <a:latin typeface="Times New Roman" panose="02020603050405020304" pitchFamily="18" charset="0"/>
                <a:ea typeface="楷体" panose="02010609060101010101" pitchFamily="49" charset="-122"/>
                <a:cs typeface="Times New Roman" panose="02020603050405020304" pitchFamily="18" charset="0"/>
              </a:rPr>
              <a:t>2016</a:t>
            </a:r>
            <a:r>
              <a:rPr lang="zh-CN" altLang="en-US" sz="2400" dirty="0">
                <a:latin typeface="Times New Roman" panose="02020603050405020304" pitchFamily="18" charset="0"/>
                <a:ea typeface="楷体" panose="02010609060101010101" pitchFamily="49" charset="-122"/>
                <a:cs typeface="Times New Roman" panose="02020603050405020304" pitchFamily="18" charset="0"/>
              </a:rPr>
              <a:t>年底，我国高速铁路里程居世界第一。回顾人类铁路发展历史，世界第一条铁路及火车出现在</a:t>
            </a:r>
            <a:endParaRPr lang="en-US" altLang="zh-CN" sz="2400" dirty="0">
              <a:latin typeface="Times New Roman" panose="02020603050405020304" pitchFamily="18" charset="0"/>
              <a:ea typeface="楷体" panose="02010609060101010101" pitchFamily="49" charset="-122"/>
              <a:cs typeface="Times New Roman" panose="02020603050405020304" pitchFamily="18" charset="0"/>
            </a:endParaRPr>
          </a:p>
          <a:p>
            <a:pPr lvl="0">
              <a:lnSpc>
                <a:spcPct val="150000"/>
              </a:lnSpc>
            </a:pPr>
            <a:r>
              <a:rPr lang="en-US" altLang="zh-CN" sz="2400" dirty="0">
                <a:solidFill>
                  <a:prstClr val="black"/>
                </a:solidFill>
                <a:latin typeface="宋体" panose="02010600030101010101" pitchFamily="2" charset="-122"/>
                <a:ea typeface="宋体" panose="02010600030101010101" pitchFamily="2" charset="-122"/>
              </a:rPr>
              <a:t>A</a:t>
            </a:r>
            <a:r>
              <a:rPr lang="zh-CN" altLang="en-US" sz="2400" dirty="0">
                <a:solidFill>
                  <a:prstClr val="black"/>
                </a:solidFill>
                <a:latin typeface="宋体" panose="02010600030101010101" pitchFamily="2" charset="-122"/>
                <a:ea typeface="宋体" panose="02010600030101010101" pitchFamily="2" charset="-122"/>
              </a:rPr>
              <a:t>．德国        </a:t>
            </a:r>
            <a:r>
              <a:rPr lang="en-US" altLang="zh-CN" sz="2400" dirty="0">
                <a:solidFill>
                  <a:prstClr val="black"/>
                </a:solidFill>
                <a:latin typeface="宋体" panose="02010600030101010101" pitchFamily="2" charset="-122"/>
                <a:ea typeface="宋体" panose="02010600030101010101" pitchFamily="2" charset="-122"/>
              </a:rPr>
              <a:t>B</a:t>
            </a:r>
            <a:r>
              <a:rPr lang="zh-CN" altLang="en-US" sz="2400" dirty="0">
                <a:solidFill>
                  <a:prstClr val="black"/>
                </a:solidFill>
                <a:latin typeface="宋体" panose="02010600030101010101" pitchFamily="2" charset="-122"/>
                <a:ea typeface="宋体" panose="02010600030101010101" pitchFamily="2" charset="-122"/>
              </a:rPr>
              <a:t>．美国  </a:t>
            </a:r>
            <a:r>
              <a:rPr lang="en-US" altLang="zh-CN" sz="2400" dirty="0">
                <a:solidFill>
                  <a:prstClr val="black"/>
                </a:solidFill>
                <a:latin typeface="宋体" panose="02010600030101010101" pitchFamily="2" charset="-122"/>
                <a:ea typeface="宋体" panose="02010600030101010101" pitchFamily="2" charset="-122"/>
              </a:rPr>
              <a:t>       C</a:t>
            </a:r>
            <a:r>
              <a:rPr lang="zh-CN" altLang="en-US" sz="2400" dirty="0">
                <a:solidFill>
                  <a:prstClr val="black"/>
                </a:solidFill>
                <a:latin typeface="宋体" panose="02010600030101010101" pitchFamily="2" charset="-122"/>
                <a:ea typeface="宋体" panose="02010600030101010101" pitchFamily="2" charset="-122"/>
              </a:rPr>
              <a:t>．法国         </a:t>
            </a:r>
            <a:r>
              <a:rPr lang="en-US" altLang="zh-CN" sz="2400" dirty="0">
                <a:solidFill>
                  <a:prstClr val="black"/>
                </a:solidFill>
                <a:latin typeface="宋体" panose="02010600030101010101" pitchFamily="2" charset="-122"/>
                <a:ea typeface="宋体" panose="02010600030101010101" pitchFamily="2" charset="-122"/>
              </a:rPr>
              <a:t>D</a:t>
            </a:r>
            <a:r>
              <a:rPr lang="zh-CN" altLang="en-US" sz="2400" dirty="0">
                <a:solidFill>
                  <a:prstClr val="black"/>
                </a:solidFill>
                <a:latin typeface="宋体" panose="02010600030101010101" pitchFamily="2" charset="-122"/>
                <a:ea typeface="宋体" panose="02010600030101010101" pitchFamily="2" charset="-122"/>
              </a:rPr>
              <a:t>．英国</a:t>
            </a:r>
            <a:endParaRPr lang="en-US" altLang="zh-CN" kern="100" dirty="0">
              <a:latin typeface="Times New Roman" panose="02020603050405020304" pitchFamily="18" charset="0"/>
              <a:ea typeface="楷体" panose="02010609060101010101" pitchFamily="49" charset="-122"/>
              <a:cs typeface="Times New Roman" panose="02020603050405020304" pitchFamily="18" charset="0"/>
            </a:endParaRPr>
          </a:p>
        </p:txBody>
      </p:sp>
      <p:sp>
        <p:nvSpPr>
          <p:cNvPr id="10" name="矩形 9"/>
          <p:cNvSpPr/>
          <p:nvPr/>
        </p:nvSpPr>
        <p:spPr>
          <a:xfrm>
            <a:off x="964095" y="3694484"/>
            <a:ext cx="10586774" cy="2238241"/>
          </a:xfrm>
          <a:prstGeom prst="rect">
            <a:avLst/>
          </a:prstGeom>
        </p:spPr>
        <p:txBody>
          <a:bodyPr wrap="square">
            <a:spAutoFit/>
          </a:bodyPr>
          <a:lstStyle/>
          <a:p>
            <a:pPr>
              <a:lnSpc>
                <a:spcPct val="150000"/>
              </a:lnSpc>
              <a:spcAft>
                <a:spcPts val="0"/>
              </a:spcAft>
            </a:pPr>
            <a:r>
              <a:rPr lang="en-US" altLang="zh-CN" sz="2400" dirty="0">
                <a:latin typeface="Times New Roman" panose="02020603050405020304" pitchFamily="18" charset="0"/>
                <a:ea typeface="楷体" panose="02010609060101010101" pitchFamily="49" charset="-122"/>
                <a:cs typeface="Times New Roman" panose="02020603050405020304" pitchFamily="18" charset="0"/>
              </a:rPr>
              <a:t>2.18</a:t>
            </a:r>
            <a:r>
              <a:rPr lang="zh-CN" altLang="en-US" sz="2400" dirty="0">
                <a:latin typeface="Times New Roman" panose="02020603050405020304" pitchFamily="18" charset="0"/>
                <a:ea typeface="楷体" panose="02010609060101010101" pitchFamily="49" charset="-122"/>
                <a:cs typeface="Times New Roman" panose="02020603050405020304" pitchFamily="18" charset="0"/>
              </a:rPr>
              <a:t>世纪末到</a:t>
            </a:r>
            <a:r>
              <a:rPr lang="en-US" altLang="zh-CN" sz="2400" dirty="0">
                <a:latin typeface="Times New Roman" panose="02020603050405020304" pitchFamily="18" charset="0"/>
                <a:ea typeface="楷体" panose="02010609060101010101" pitchFamily="49" charset="-122"/>
                <a:cs typeface="Times New Roman" panose="02020603050405020304" pitchFamily="18" charset="0"/>
              </a:rPr>
              <a:t>19</a:t>
            </a:r>
            <a:r>
              <a:rPr lang="zh-CN" altLang="en-US" sz="2400" dirty="0">
                <a:latin typeface="Times New Roman" panose="02020603050405020304" pitchFamily="18" charset="0"/>
                <a:ea typeface="楷体" panose="02010609060101010101" pitchFamily="49" charset="-122"/>
                <a:cs typeface="Times New Roman" panose="02020603050405020304" pitchFamily="18" charset="0"/>
              </a:rPr>
              <a:t>世纪初，英国的许多棉纺织厂陆续从交通不便的河谷搬到了交通便利人口密集的城市附近。出现这种变化的主要原因是</a:t>
            </a:r>
            <a:endParaRPr lang="en-US" altLang="zh-CN" sz="2400" dirty="0">
              <a:latin typeface="Times New Roman" panose="02020603050405020304" pitchFamily="18" charset="0"/>
              <a:ea typeface="楷体" panose="02010609060101010101" pitchFamily="49" charset="-122"/>
              <a:cs typeface="Times New Roman" panose="02020603050405020304" pitchFamily="18" charset="0"/>
            </a:endParaRPr>
          </a:p>
          <a:p>
            <a:pPr lvl="0">
              <a:lnSpc>
                <a:spcPct val="150000"/>
              </a:lnSpc>
            </a:pPr>
            <a:r>
              <a:rPr lang="en-US" altLang="zh-CN" sz="2400" dirty="0">
                <a:solidFill>
                  <a:prstClr val="black"/>
                </a:solidFill>
                <a:latin typeface="宋体" panose="02010600030101010101" pitchFamily="2" charset="-122"/>
                <a:ea typeface="宋体" panose="02010600030101010101" pitchFamily="2" charset="-122"/>
              </a:rPr>
              <a:t>A</a:t>
            </a:r>
            <a:r>
              <a:rPr lang="zh-CN" altLang="en-US" sz="2400" dirty="0">
                <a:solidFill>
                  <a:prstClr val="black"/>
                </a:solidFill>
                <a:latin typeface="宋体" panose="02010600030101010101" pitchFamily="2" charset="-122"/>
                <a:ea typeface="宋体" panose="02010600030101010101" pitchFamily="2" charset="-122"/>
              </a:rPr>
              <a:t>．哈格里夫斯发明了珍妮纺纱机    </a:t>
            </a:r>
            <a:r>
              <a:rPr lang="en-US" altLang="zh-CN" sz="2400" dirty="0">
                <a:solidFill>
                  <a:prstClr val="black"/>
                </a:solidFill>
                <a:latin typeface="宋体" panose="02010600030101010101" pitchFamily="2" charset="-122"/>
                <a:ea typeface="宋体" panose="02010600030101010101" pitchFamily="2" charset="-122"/>
              </a:rPr>
              <a:t>B</a:t>
            </a:r>
            <a:r>
              <a:rPr lang="zh-CN" altLang="en-US" sz="2400" dirty="0">
                <a:solidFill>
                  <a:prstClr val="black"/>
                </a:solidFill>
                <a:latin typeface="宋体" panose="02010600030101010101" pitchFamily="2" charset="-122"/>
                <a:ea typeface="宋体" panose="02010600030101010101" pitchFamily="2" charset="-122"/>
              </a:rPr>
              <a:t>．瓦特改良了蒸汽机   </a:t>
            </a:r>
            <a:endParaRPr lang="en-US" altLang="zh-CN" sz="2400" dirty="0">
              <a:solidFill>
                <a:prstClr val="black"/>
              </a:solidFill>
              <a:latin typeface="宋体" panose="02010600030101010101" pitchFamily="2" charset="-122"/>
              <a:ea typeface="宋体" panose="02010600030101010101" pitchFamily="2" charset="-122"/>
            </a:endParaRPr>
          </a:p>
          <a:p>
            <a:pPr lvl="0">
              <a:lnSpc>
                <a:spcPct val="150000"/>
              </a:lnSpc>
            </a:pPr>
            <a:r>
              <a:rPr lang="en-US" altLang="zh-CN" sz="2400" dirty="0">
                <a:solidFill>
                  <a:prstClr val="black"/>
                </a:solidFill>
                <a:latin typeface="宋体" panose="02010600030101010101" pitchFamily="2" charset="-122"/>
                <a:ea typeface="宋体" panose="02010600030101010101" pitchFamily="2" charset="-122"/>
              </a:rPr>
              <a:t>C</a:t>
            </a:r>
            <a:r>
              <a:rPr lang="zh-CN" altLang="en-US" sz="2400" dirty="0">
                <a:solidFill>
                  <a:prstClr val="black"/>
                </a:solidFill>
                <a:latin typeface="宋体" panose="02010600030101010101" pitchFamily="2" charset="-122"/>
                <a:ea typeface="宋体" panose="02010600030101010101" pitchFamily="2" charset="-122"/>
              </a:rPr>
              <a:t>．史蒂芬孙发明了蒸汽机车        </a:t>
            </a:r>
            <a:r>
              <a:rPr lang="en-US" altLang="zh-CN" sz="2400" dirty="0">
                <a:solidFill>
                  <a:prstClr val="black"/>
                </a:solidFill>
                <a:latin typeface="宋体" panose="02010600030101010101" pitchFamily="2" charset="-122"/>
                <a:ea typeface="宋体" panose="02010600030101010101" pitchFamily="2" charset="-122"/>
              </a:rPr>
              <a:t>D</a:t>
            </a:r>
            <a:r>
              <a:rPr lang="zh-CN" altLang="en-US" sz="2400" dirty="0">
                <a:solidFill>
                  <a:prstClr val="black"/>
                </a:solidFill>
                <a:latin typeface="宋体" panose="02010600030101010101" pitchFamily="2" charset="-122"/>
                <a:ea typeface="宋体" panose="02010600030101010101" pitchFamily="2" charset="-122"/>
              </a:rPr>
              <a:t>．凯伊发明了飞梭</a:t>
            </a:r>
            <a:endParaRPr lang="en-US" altLang="zh-CN" kern="100" dirty="0">
              <a:latin typeface="Times New Roman" panose="02020603050405020304" pitchFamily="18" charset="0"/>
              <a:ea typeface="楷体" panose="02010609060101010101" pitchFamily="49" charset="-122"/>
              <a:cs typeface="Times New Roman" panose="02020603050405020304" pitchFamily="18" charset="0"/>
            </a:endParaRPr>
          </a:p>
        </p:txBody>
      </p:sp>
      <p:sp>
        <p:nvSpPr>
          <p:cNvPr id="2" name="矩形 1"/>
          <p:cNvSpPr/>
          <p:nvPr/>
        </p:nvSpPr>
        <p:spPr>
          <a:xfrm>
            <a:off x="10247630" y="2495550"/>
            <a:ext cx="843280" cy="1198880"/>
          </a:xfrm>
          <a:prstGeom prst="rect">
            <a:avLst/>
          </a:prstGeom>
          <a:noFill/>
          <a:ln>
            <a:noFill/>
          </a:ln>
        </p:spPr>
        <p:txBody>
          <a:bodyPr wrap="none" rtlCol="0" anchor="t">
            <a:spAutoFit/>
          </a:bodyPr>
          <a:p>
            <a:pPr algn="ctr"/>
            <a:r>
              <a:rPr lang="en-US" altLang="zh-CN" sz="7200" b="1">
                <a:ln w="22225">
                  <a:solidFill>
                    <a:schemeClr val="accent2"/>
                  </a:solidFill>
                  <a:prstDash val="solid"/>
                </a:ln>
                <a:solidFill>
                  <a:schemeClr val="accent2">
                    <a:lumMod val="40000"/>
                    <a:lumOff val="60000"/>
                  </a:schemeClr>
                </a:solidFill>
                <a:effectLst/>
              </a:rPr>
              <a:t>D</a:t>
            </a:r>
            <a:endParaRPr lang="en-US" altLang="zh-CN" sz="7200" b="1">
              <a:ln w="22225">
                <a:solidFill>
                  <a:schemeClr val="accent2"/>
                </a:solidFill>
                <a:prstDash val="solid"/>
              </a:ln>
              <a:solidFill>
                <a:schemeClr val="accent2">
                  <a:lumMod val="40000"/>
                  <a:lumOff val="60000"/>
                </a:schemeClr>
              </a:solidFill>
              <a:effectLst/>
            </a:endParaRPr>
          </a:p>
        </p:txBody>
      </p:sp>
      <p:sp>
        <p:nvSpPr>
          <p:cNvPr id="4" name="矩形 3"/>
          <p:cNvSpPr/>
          <p:nvPr/>
        </p:nvSpPr>
        <p:spPr>
          <a:xfrm>
            <a:off x="10247630" y="4447540"/>
            <a:ext cx="843280" cy="1198880"/>
          </a:xfrm>
          <a:prstGeom prst="rect">
            <a:avLst/>
          </a:prstGeom>
          <a:noFill/>
          <a:ln>
            <a:noFill/>
          </a:ln>
        </p:spPr>
        <p:txBody>
          <a:bodyPr wrap="none" rtlCol="0" anchor="t">
            <a:spAutoFit/>
          </a:bodyPr>
          <a:p>
            <a:pPr algn="ctr"/>
            <a:r>
              <a:rPr lang="en-US" altLang="zh-CN" sz="7200" b="1">
                <a:ln w="22225">
                  <a:solidFill>
                    <a:schemeClr val="accent2"/>
                  </a:solidFill>
                  <a:prstDash val="solid"/>
                </a:ln>
                <a:solidFill>
                  <a:schemeClr val="accent2">
                    <a:lumMod val="40000"/>
                    <a:lumOff val="60000"/>
                  </a:schemeClr>
                </a:solidFill>
                <a:effectLst/>
              </a:rPr>
              <a:t>B</a:t>
            </a:r>
            <a:endParaRPr lang="en-US" altLang="zh-CN" sz="7200" b="1">
              <a:ln w="22225">
                <a:solidFill>
                  <a:schemeClr val="accent2"/>
                </a:solidFill>
                <a:prstDash val="solid"/>
              </a:ln>
              <a:solidFill>
                <a:schemeClr val="accent2">
                  <a:lumMod val="40000"/>
                  <a:lumOff val="60000"/>
                </a:schemeClr>
              </a:solidFill>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3"/>
          <p:cNvSpPr txBox="1">
            <a:spLocks noChangeArrowheads="1"/>
          </p:cNvSpPr>
          <p:nvPr/>
        </p:nvSpPr>
        <p:spPr bwMode="auto">
          <a:xfrm>
            <a:off x="964094" y="1631576"/>
            <a:ext cx="1030688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dirty="0"/>
          </a:p>
        </p:txBody>
      </p:sp>
      <p:sp>
        <p:nvSpPr>
          <p:cNvPr id="3" name="Text Box 6"/>
          <p:cNvSpPr txBox="1">
            <a:spLocks noChangeArrowheads="1"/>
          </p:cNvSpPr>
          <p:nvPr/>
        </p:nvSpPr>
        <p:spPr bwMode="auto">
          <a:xfrm>
            <a:off x="1113183" y="292600"/>
            <a:ext cx="6919913"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None/>
            </a:pPr>
            <a:r>
              <a:rPr lang="zh-CN" altLang="en-US" sz="4400" b="1" dirty="0">
                <a:ea typeface="黑体" panose="02010609060101010101" pitchFamily="49" charset="-122"/>
              </a:rPr>
              <a:t>习题巩固</a:t>
            </a:r>
            <a:endParaRPr lang="zh-CN" altLang="en-US" sz="4400" b="1" dirty="0">
              <a:ea typeface="黑体" panose="02010609060101010101" pitchFamily="49" charset="-122"/>
            </a:endParaRPr>
          </a:p>
        </p:txBody>
      </p:sp>
      <p:sp>
        <p:nvSpPr>
          <p:cNvPr id="9" name="矩形 8"/>
          <p:cNvSpPr/>
          <p:nvPr/>
        </p:nvSpPr>
        <p:spPr>
          <a:xfrm>
            <a:off x="964094" y="4361593"/>
            <a:ext cx="10586774" cy="2238241"/>
          </a:xfrm>
          <a:prstGeom prst="rect">
            <a:avLst/>
          </a:prstGeom>
        </p:spPr>
        <p:txBody>
          <a:bodyPr wrap="square">
            <a:spAutoFit/>
          </a:bodyPr>
          <a:lstStyle/>
          <a:p>
            <a:pPr lvl="0">
              <a:lnSpc>
                <a:spcPct val="150000"/>
              </a:lnSpc>
            </a:pPr>
            <a:r>
              <a:rPr lang="en-US" altLang="zh-CN" sz="2400" dirty="0">
                <a:solidFill>
                  <a:prstClr val="black"/>
                </a:solidFill>
                <a:latin typeface="宋体" panose="02010600030101010101" pitchFamily="2" charset="-122"/>
                <a:ea typeface="宋体" panose="02010600030101010101" pitchFamily="2" charset="-122"/>
              </a:rPr>
              <a:t>4.</a:t>
            </a:r>
            <a:r>
              <a:rPr lang="zh-CN" altLang="en-US" sz="2400" dirty="0">
                <a:solidFill>
                  <a:prstClr val="black"/>
                </a:solidFill>
                <a:latin typeface="楷体" panose="02010609060101010101" pitchFamily="49" charset="-122"/>
                <a:ea typeface="楷体" panose="02010609060101010101" pitchFamily="49" charset="-122"/>
              </a:rPr>
              <a:t>“</a:t>
            </a:r>
            <a:r>
              <a:rPr lang="en-US" altLang="zh-CN" sz="2400" dirty="0">
                <a:solidFill>
                  <a:prstClr val="black"/>
                </a:solidFill>
                <a:latin typeface="楷体" panose="02010609060101010101" pitchFamily="49" charset="-122"/>
                <a:ea typeface="楷体" panose="02010609060101010101" pitchFamily="49" charset="-122"/>
              </a:rPr>
              <a:t>1700</a:t>
            </a:r>
            <a:r>
              <a:rPr lang="zh-CN" altLang="en-US" sz="2400" dirty="0">
                <a:solidFill>
                  <a:prstClr val="black"/>
                </a:solidFill>
                <a:latin typeface="楷体" panose="02010609060101010101" pitchFamily="49" charset="-122"/>
                <a:ea typeface="楷体" panose="02010609060101010101" pitchFamily="49" charset="-122"/>
              </a:rPr>
              <a:t>年时，英国总人口中尚有</a:t>
            </a:r>
            <a:r>
              <a:rPr lang="en-US" altLang="zh-CN" sz="2400" dirty="0">
                <a:solidFill>
                  <a:prstClr val="black"/>
                </a:solidFill>
                <a:latin typeface="楷体" panose="02010609060101010101" pitchFamily="49" charset="-122"/>
                <a:ea typeface="楷体" panose="02010609060101010101" pitchFamily="49" charset="-122"/>
              </a:rPr>
              <a:t>60%</a:t>
            </a:r>
            <a:r>
              <a:rPr lang="zh-CN" altLang="en-US" sz="2400" dirty="0">
                <a:solidFill>
                  <a:prstClr val="black"/>
                </a:solidFill>
                <a:latin typeface="楷体" panose="02010609060101010101" pitchFamily="49" charset="-122"/>
                <a:ea typeface="楷体" panose="02010609060101010101" pitchFamily="49" charset="-122"/>
              </a:rPr>
              <a:t>在田野耕作，而到</a:t>
            </a:r>
            <a:r>
              <a:rPr lang="en-US" altLang="zh-CN" sz="2400" dirty="0">
                <a:solidFill>
                  <a:prstClr val="black"/>
                </a:solidFill>
                <a:latin typeface="楷体" panose="02010609060101010101" pitchFamily="49" charset="-122"/>
                <a:ea typeface="楷体" panose="02010609060101010101" pitchFamily="49" charset="-122"/>
              </a:rPr>
              <a:t>18</a:t>
            </a:r>
            <a:r>
              <a:rPr lang="zh-CN" altLang="en-US" sz="2400" dirty="0">
                <a:solidFill>
                  <a:prstClr val="black"/>
                </a:solidFill>
                <a:latin typeface="楷体" panose="02010609060101010101" pitchFamily="49" charset="-122"/>
                <a:ea typeface="楷体" panose="02010609060101010101" pitchFamily="49" charset="-122"/>
              </a:rPr>
              <a:t>世纪末时，只剩不到</a:t>
            </a:r>
            <a:r>
              <a:rPr lang="en-US" altLang="zh-CN" sz="2400" dirty="0">
                <a:solidFill>
                  <a:prstClr val="black"/>
                </a:solidFill>
                <a:latin typeface="楷体" panose="02010609060101010101" pitchFamily="49" charset="-122"/>
                <a:ea typeface="楷体" panose="02010609060101010101" pitchFamily="49" charset="-122"/>
              </a:rPr>
              <a:t>33%</a:t>
            </a:r>
            <a:r>
              <a:rPr lang="zh-CN" altLang="en-US" sz="2400" dirty="0">
                <a:solidFill>
                  <a:prstClr val="black"/>
                </a:solidFill>
                <a:latin typeface="楷体" panose="02010609060101010101" pitchFamily="49" charset="-122"/>
                <a:ea typeface="楷体" panose="02010609060101010101" pitchFamily="49" charset="-122"/>
              </a:rPr>
              <a:t>。”这一现象出现主要是由于</a:t>
            </a:r>
            <a:endParaRPr lang="en-US" altLang="zh-CN" sz="2400" dirty="0">
              <a:solidFill>
                <a:prstClr val="black"/>
              </a:solidFill>
              <a:latin typeface="楷体" panose="02010609060101010101" pitchFamily="49" charset="-122"/>
              <a:ea typeface="楷体" panose="02010609060101010101" pitchFamily="49" charset="-122"/>
            </a:endParaRPr>
          </a:p>
          <a:p>
            <a:pPr lvl="0">
              <a:lnSpc>
                <a:spcPct val="150000"/>
              </a:lnSpc>
            </a:pPr>
            <a:r>
              <a:rPr lang="en-US" altLang="zh-CN" sz="2400" dirty="0">
                <a:solidFill>
                  <a:prstClr val="black"/>
                </a:solidFill>
                <a:latin typeface="宋体" panose="02010600030101010101" pitchFamily="2" charset="-122"/>
                <a:ea typeface="宋体" panose="02010600030101010101" pitchFamily="2" charset="-122"/>
              </a:rPr>
              <a:t>A</a:t>
            </a:r>
            <a:r>
              <a:rPr lang="zh-CN" altLang="en-US" sz="2400" dirty="0">
                <a:solidFill>
                  <a:prstClr val="black"/>
                </a:solidFill>
                <a:latin typeface="宋体" panose="02010600030101010101" pitchFamily="2" charset="-122"/>
                <a:ea typeface="宋体" panose="02010600030101010101" pitchFamily="2" charset="-122"/>
              </a:rPr>
              <a:t>．交通发达促进人口无序迁移        </a:t>
            </a:r>
            <a:r>
              <a:rPr lang="en-US" altLang="zh-CN" sz="2400" dirty="0">
                <a:solidFill>
                  <a:prstClr val="black"/>
                </a:solidFill>
                <a:latin typeface="宋体" panose="02010600030101010101" pitchFamily="2" charset="-122"/>
                <a:ea typeface="宋体" panose="02010600030101010101" pitchFamily="2" charset="-122"/>
              </a:rPr>
              <a:t>B</a:t>
            </a:r>
            <a:r>
              <a:rPr lang="zh-CN" altLang="en-US" sz="2400" dirty="0">
                <a:solidFill>
                  <a:prstClr val="black"/>
                </a:solidFill>
                <a:latin typeface="宋体" panose="02010600030101010101" pitchFamily="2" charset="-122"/>
                <a:ea typeface="宋体" panose="02010600030101010101" pitchFamily="2" charset="-122"/>
              </a:rPr>
              <a:t>．环境污染导致人口死亡</a:t>
            </a:r>
            <a:endParaRPr lang="en-US" altLang="zh-CN" sz="2400" dirty="0">
              <a:solidFill>
                <a:prstClr val="black"/>
              </a:solidFill>
              <a:latin typeface="宋体" panose="02010600030101010101" pitchFamily="2" charset="-122"/>
              <a:ea typeface="宋体" panose="02010600030101010101" pitchFamily="2" charset="-122"/>
            </a:endParaRPr>
          </a:p>
          <a:p>
            <a:pPr lvl="0">
              <a:lnSpc>
                <a:spcPct val="150000"/>
              </a:lnSpc>
            </a:pPr>
            <a:r>
              <a:rPr lang="en-US" altLang="zh-CN" sz="2400" dirty="0">
                <a:solidFill>
                  <a:prstClr val="black"/>
                </a:solidFill>
                <a:latin typeface="宋体" panose="02010600030101010101" pitchFamily="2" charset="-122"/>
                <a:ea typeface="宋体" panose="02010600030101010101" pitchFamily="2" charset="-122"/>
              </a:rPr>
              <a:t>C</a:t>
            </a:r>
            <a:r>
              <a:rPr lang="zh-CN" altLang="en-US" sz="2400" dirty="0">
                <a:solidFill>
                  <a:prstClr val="black"/>
                </a:solidFill>
                <a:latin typeface="宋体" panose="02010600030101010101" pitchFamily="2" charset="-122"/>
                <a:ea typeface="宋体" panose="02010600030101010101" pitchFamily="2" charset="-122"/>
              </a:rPr>
              <a:t>．工业革命导致经济结构变化        </a:t>
            </a:r>
            <a:r>
              <a:rPr lang="en-US" altLang="zh-CN" sz="2400" dirty="0">
                <a:solidFill>
                  <a:prstClr val="black"/>
                </a:solidFill>
                <a:latin typeface="宋体" panose="02010600030101010101" pitchFamily="2" charset="-122"/>
                <a:ea typeface="宋体" panose="02010600030101010101" pitchFamily="2" charset="-122"/>
              </a:rPr>
              <a:t>D</a:t>
            </a:r>
            <a:r>
              <a:rPr lang="zh-CN" altLang="en-US" sz="2400" dirty="0">
                <a:solidFill>
                  <a:prstClr val="black"/>
                </a:solidFill>
                <a:latin typeface="宋体" panose="02010600030101010101" pitchFamily="2" charset="-122"/>
                <a:ea typeface="宋体" panose="02010600030101010101" pitchFamily="2" charset="-122"/>
              </a:rPr>
              <a:t>．水土流失耕地渐成沙漠</a:t>
            </a:r>
            <a:endParaRPr lang="en-US" altLang="zh-CN" kern="100" dirty="0">
              <a:latin typeface="Times New Roman" panose="02020603050405020304" pitchFamily="18" charset="0"/>
              <a:ea typeface="楷体" panose="02010609060101010101" pitchFamily="49" charset="-122"/>
              <a:cs typeface="Times New Roman" panose="02020603050405020304" pitchFamily="18" charset="0"/>
            </a:endParaRPr>
          </a:p>
        </p:txBody>
      </p:sp>
      <p:sp>
        <p:nvSpPr>
          <p:cNvPr id="6" name="矩形 5"/>
          <p:cNvSpPr/>
          <p:nvPr/>
        </p:nvSpPr>
        <p:spPr>
          <a:xfrm>
            <a:off x="964095" y="965263"/>
            <a:ext cx="10586774" cy="3346237"/>
          </a:xfrm>
          <a:prstGeom prst="rect">
            <a:avLst/>
          </a:prstGeom>
        </p:spPr>
        <p:txBody>
          <a:bodyPr wrap="square">
            <a:spAutoFit/>
          </a:bodyPr>
          <a:lstStyle/>
          <a:p>
            <a:pPr lvl="0">
              <a:lnSpc>
                <a:spcPct val="150000"/>
              </a:lnSpc>
            </a:pPr>
            <a:r>
              <a:rPr lang="en-US" altLang="zh-CN" sz="2400" dirty="0">
                <a:solidFill>
                  <a:prstClr val="black"/>
                </a:solidFill>
                <a:latin typeface="宋体" panose="02010600030101010101" pitchFamily="2" charset="-122"/>
                <a:ea typeface="宋体" panose="02010600030101010101" pitchFamily="2" charset="-122"/>
              </a:rPr>
              <a:t>3.</a:t>
            </a:r>
            <a:r>
              <a:rPr lang="zh-CN" altLang="en-US" sz="2400" dirty="0">
                <a:solidFill>
                  <a:prstClr val="black"/>
                </a:solidFill>
                <a:latin typeface="Times New Roman" panose="02020603050405020304" pitchFamily="18" charset="0"/>
                <a:ea typeface="楷体" panose="02010609060101010101" pitchFamily="49" charset="-122"/>
                <a:cs typeface="Times New Roman" panose="02020603050405020304" pitchFamily="18" charset="0"/>
              </a:rPr>
              <a:t>从</a:t>
            </a:r>
            <a:r>
              <a:rPr lang="en-US" altLang="zh-CN" sz="2400" dirty="0">
                <a:solidFill>
                  <a:prstClr val="black"/>
                </a:solidFill>
                <a:latin typeface="Times New Roman" panose="02020603050405020304" pitchFamily="18" charset="0"/>
                <a:ea typeface="楷体" panose="02010609060101010101" pitchFamily="49" charset="-122"/>
                <a:cs typeface="Times New Roman" panose="02020603050405020304" pitchFamily="18" charset="0"/>
              </a:rPr>
              <a:t>1770</a:t>
            </a:r>
            <a:r>
              <a:rPr lang="zh-CN" altLang="en-US" sz="2400" dirty="0">
                <a:solidFill>
                  <a:prstClr val="black"/>
                </a:solidFill>
                <a:latin typeface="Times New Roman" panose="02020603050405020304" pitchFamily="18" charset="0"/>
                <a:ea typeface="楷体" panose="02010609060101010101" pitchFamily="49" charset="-122"/>
                <a:cs typeface="Times New Roman" panose="02020603050405020304" pitchFamily="18" charset="0"/>
              </a:rPr>
              <a:t>年到</a:t>
            </a:r>
            <a:r>
              <a:rPr lang="en-US" altLang="zh-CN" sz="2400" dirty="0">
                <a:solidFill>
                  <a:prstClr val="black"/>
                </a:solidFill>
                <a:latin typeface="Times New Roman" panose="02020603050405020304" pitchFamily="18" charset="0"/>
                <a:ea typeface="楷体" panose="02010609060101010101" pitchFamily="49" charset="-122"/>
                <a:cs typeface="Times New Roman" panose="02020603050405020304" pitchFamily="18" charset="0"/>
              </a:rPr>
              <a:t>1840</a:t>
            </a:r>
            <a:r>
              <a:rPr lang="zh-CN" altLang="en-US" sz="2400" dirty="0">
                <a:solidFill>
                  <a:prstClr val="black"/>
                </a:solidFill>
                <a:latin typeface="Times New Roman" panose="02020603050405020304" pitchFamily="18" charset="0"/>
                <a:ea typeface="楷体" panose="02010609060101010101" pitchFamily="49" charset="-122"/>
                <a:cs typeface="Times New Roman" panose="02020603050405020304" pitchFamily="18" charset="0"/>
              </a:rPr>
              <a:t>年，英国工人的日生产率提高了</a:t>
            </a:r>
            <a:r>
              <a:rPr lang="en-US" altLang="zh-CN" sz="2400" dirty="0">
                <a:solidFill>
                  <a:prstClr val="black"/>
                </a:solidFill>
                <a:latin typeface="Times New Roman" panose="02020603050405020304" pitchFamily="18" charset="0"/>
                <a:ea typeface="楷体" panose="02010609060101010101" pitchFamily="49" charset="-122"/>
                <a:cs typeface="Times New Roman" panose="02020603050405020304" pitchFamily="18" charset="0"/>
              </a:rPr>
              <a:t>20</a:t>
            </a:r>
            <a:r>
              <a:rPr lang="zh-CN" altLang="en-US" sz="2400" dirty="0">
                <a:solidFill>
                  <a:prstClr val="black"/>
                </a:solidFill>
                <a:latin typeface="Times New Roman" panose="02020603050405020304" pitchFamily="18" charset="0"/>
                <a:ea typeface="楷体" panose="02010609060101010101" pitchFamily="49" charset="-122"/>
                <a:cs typeface="Times New Roman" panose="02020603050405020304" pitchFamily="18" charset="0"/>
              </a:rPr>
              <a:t>倍。原棉消耗量从</a:t>
            </a:r>
            <a:r>
              <a:rPr lang="en-US" altLang="zh-CN" sz="2400" dirty="0">
                <a:solidFill>
                  <a:prstClr val="black"/>
                </a:solidFill>
                <a:latin typeface="Times New Roman" panose="02020603050405020304" pitchFamily="18" charset="0"/>
                <a:ea typeface="楷体" panose="02010609060101010101" pitchFamily="49" charset="-122"/>
                <a:cs typeface="Times New Roman" panose="02020603050405020304" pitchFamily="18" charset="0"/>
              </a:rPr>
              <a:t>1800</a:t>
            </a:r>
            <a:r>
              <a:rPr lang="zh-CN" altLang="en-US" sz="2400" dirty="0">
                <a:solidFill>
                  <a:prstClr val="black"/>
                </a:solidFill>
                <a:latin typeface="Times New Roman" panose="02020603050405020304" pitchFamily="18" charset="0"/>
                <a:ea typeface="楷体" panose="02010609060101010101" pitchFamily="49" charset="-122"/>
                <a:cs typeface="Times New Roman" panose="02020603050405020304" pitchFamily="18" charset="0"/>
              </a:rPr>
              <a:t>年的</a:t>
            </a:r>
            <a:r>
              <a:rPr lang="en-US" altLang="zh-CN" sz="2400" dirty="0">
                <a:solidFill>
                  <a:prstClr val="black"/>
                </a:solidFill>
                <a:latin typeface="Times New Roman" panose="02020603050405020304" pitchFamily="18" charset="0"/>
                <a:ea typeface="楷体" panose="02010609060101010101" pitchFamily="49" charset="-122"/>
                <a:cs typeface="Times New Roman" panose="02020603050405020304" pitchFamily="18" charset="0"/>
              </a:rPr>
              <a:t>5200</a:t>
            </a:r>
            <a:r>
              <a:rPr lang="zh-CN" altLang="en-US" sz="2400" dirty="0">
                <a:solidFill>
                  <a:prstClr val="black"/>
                </a:solidFill>
                <a:latin typeface="Times New Roman" panose="02020603050405020304" pitchFamily="18" charset="0"/>
                <a:ea typeface="楷体" panose="02010609060101010101" pitchFamily="49" charset="-122"/>
                <a:cs typeface="Times New Roman" panose="02020603050405020304" pitchFamily="18" charset="0"/>
              </a:rPr>
              <a:t>万磅增加到</a:t>
            </a:r>
            <a:r>
              <a:rPr lang="en-US" altLang="zh-CN" sz="2400" dirty="0">
                <a:solidFill>
                  <a:prstClr val="black"/>
                </a:solidFill>
                <a:latin typeface="Times New Roman" panose="02020603050405020304" pitchFamily="18" charset="0"/>
                <a:ea typeface="楷体" panose="02010609060101010101" pitchFamily="49" charset="-122"/>
                <a:cs typeface="Times New Roman" panose="02020603050405020304" pitchFamily="18" charset="0"/>
              </a:rPr>
              <a:t>1840</a:t>
            </a:r>
            <a:r>
              <a:rPr lang="zh-CN" altLang="en-US" sz="2400" dirty="0">
                <a:solidFill>
                  <a:prstClr val="black"/>
                </a:solidFill>
                <a:latin typeface="Times New Roman" panose="02020603050405020304" pitchFamily="18" charset="0"/>
                <a:ea typeface="楷体" panose="02010609060101010101" pitchFamily="49" charset="-122"/>
                <a:cs typeface="Times New Roman" panose="02020603050405020304" pitchFamily="18" charset="0"/>
              </a:rPr>
              <a:t>年的</a:t>
            </a:r>
            <a:r>
              <a:rPr lang="en-US" altLang="zh-CN" sz="2400" dirty="0">
                <a:solidFill>
                  <a:prstClr val="black"/>
                </a:solidFill>
                <a:latin typeface="Times New Roman" panose="02020603050405020304" pitchFamily="18" charset="0"/>
                <a:ea typeface="楷体" panose="02010609060101010101" pitchFamily="49" charset="-122"/>
                <a:cs typeface="Times New Roman" panose="02020603050405020304" pitchFamily="18" charset="0"/>
              </a:rPr>
              <a:t>4.59</a:t>
            </a:r>
            <a:r>
              <a:rPr lang="zh-CN" altLang="en-US" sz="2400" dirty="0">
                <a:solidFill>
                  <a:prstClr val="black"/>
                </a:solidFill>
                <a:latin typeface="Times New Roman" panose="02020603050405020304" pitchFamily="18" charset="0"/>
                <a:ea typeface="楷体" panose="02010609060101010101" pitchFamily="49" charset="-122"/>
                <a:cs typeface="Times New Roman" panose="02020603050405020304" pitchFamily="18" charset="0"/>
              </a:rPr>
              <a:t>亿。生铁产量</a:t>
            </a:r>
            <a:r>
              <a:rPr lang="en-US" altLang="zh-CN" sz="2400" dirty="0">
                <a:solidFill>
                  <a:prstClr val="black"/>
                </a:solidFill>
                <a:latin typeface="Times New Roman" panose="02020603050405020304" pitchFamily="18" charset="0"/>
                <a:ea typeface="楷体" panose="02010609060101010101" pitchFamily="49" charset="-122"/>
                <a:cs typeface="Times New Roman" panose="02020603050405020304" pitchFamily="18" charset="0"/>
              </a:rPr>
              <a:t>1720</a:t>
            </a:r>
            <a:r>
              <a:rPr lang="zh-CN" altLang="en-US" sz="2400" dirty="0">
                <a:solidFill>
                  <a:prstClr val="black"/>
                </a:solidFill>
                <a:latin typeface="Times New Roman" panose="02020603050405020304" pitchFamily="18" charset="0"/>
                <a:ea typeface="楷体" panose="02010609060101010101" pitchFamily="49" charset="-122"/>
                <a:cs typeface="Times New Roman" panose="02020603050405020304" pitchFamily="18" charset="0"/>
              </a:rPr>
              <a:t>年为</a:t>
            </a:r>
            <a:r>
              <a:rPr lang="en-US" altLang="zh-CN" sz="2400" dirty="0">
                <a:solidFill>
                  <a:prstClr val="black"/>
                </a:solidFill>
                <a:latin typeface="Times New Roman" panose="02020603050405020304" pitchFamily="18" charset="0"/>
                <a:ea typeface="楷体" panose="02010609060101010101" pitchFamily="49" charset="-122"/>
                <a:cs typeface="Times New Roman" panose="02020603050405020304" pitchFamily="18" charset="0"/>
              </a:rPr>
              <a:t>2.5</a:t>
            </a:r>
            <a:r>
              <a:rPr lang="zh-CN" altLang="en-US" sz="2400" dirty="0">
                <a:solidFill>
                  <a:prstClr val="black"/>
                </a:solidFill>
                <a:latin typeface="Times New Roman" panose="02020603050405020304" pitchFamily="18" charset="0"/>
                <a:ea typeface="楷体" panose="02010609060101010101" pitchFamily="49" charset="-122"/>
                <a:cs typeface="Times New Roman" panose="02020603050405020304" pitchFamily="18" charset="0"/>
              </a:rPr>
              <a:t>万吨，</a:t>
            </a:r>
            <a:r>
              <a:rPr lang="en-US" altLang="zh-CN" sz="2400" dirty="0">
                <a:solidFill>
                  <a:prstClr val="black"/>
                </a:solidFill>
                <a:latin typeface="Times New Roman" panose="02020603050405020304" pitchFamily="18" charset="0"/>
                <a:ea typeface="楷体" panose="02010609060101010101" pitchFamily="49" charset="-122"/>
                <a:cs typeface="Times New Roman" panose="02020603050405020304" pitchFamily="18" charset="0"/>
              </a:rPr>
              <a:t>1840</a:t>
            </a:r>
            <a:r>
              <a:rPr lang="zh-CN" altLang="en-US" sz="2400" dirty="0">
                <a:solidFill>
                  <a:prstClr val="black"/>
                </a:solidFill>
                <a:latin typeface="Times New Roman" panose="02020603050405020304" pitchFamily="18" charset="0"/>
                <a:ea typeface="楷体" panose="02010609060101010101" pitchFamily="49" charset="-122"/>
                <a:cs typeface="Times New Roman" panose="02020603050405020304" pitchFamily="18" charset="0"/>
              </a:rPr>
              <a:t>年增至</a:t>
            </a:r>
            <a:r>
              <a:rPr lang="en-US" altLang="zh-CN" sz="2400" dirty="0">
                <a:solidFill>
                  <a:prstClr val="black"/>
                </a:solidFill>
                <a:latin typeface="Times New Roman" panose="02020603050405020304" pitchFamily="18" charset="0"/>
                <a:ea typeface="楷体" panose="02010609060101010101" pitchFamily="49" charset="-122"/>
                <a:cs typeface="Times New Roman" panose="02020603050405020304" pitchFamily="18" charset="0"/>
              </a:rPr>
              <a:t>139.64</a:t>
            </a:r>
            <a:r>
              <a:rPr lang="zh-CN" altLang="en-US" sz="2400" dirty="0">
                <a:solidFill>
                  <a:prstClr val="black"/>
                </a:solidFill>
                <a:latin typeface="Times New Roman" panose="02020603050405020304" pitchFamily="18" charset="0"/>
                <a:ea typeface="楷体" panose="02010609060101010101" pitchFamily="49" charset="-122"/>
                <a:cs typeface="Times New Roman" panose="02020603050405020304" pitchFamily="18" charset="0"/>
              </a:rPr>
              <a:t>万吨。煤产量</a:t>
            </a:r>
            <a:r>
              <a:rPr lang="en-US" altLang="zh-CN" sz="2400" dirty="0">
                <a:solidFill>
                  <a:prstClr val="black"/>
                </a:solidFill>
                <a:latin typeface="Times New Roman" panose="02020603050405020304" pitchFamily="18" charset="0"/>
                <a:ea typeface="楷体" panose="02010609060101010101" pitchFamily="49" charset="-122"/>
                <a:cs typeface="Times New Roman" panose="02020603050405020304" pitchFamily="18" charset="0"/>
              </a:rPr>
              <a:t>1700</a:t>
            </a:r>
            <a:r>
              <a:rPr lang="zh-CN" altLang="en-US" sz="2400" dirty="0">
                <a:solidFill>
                  <a:prstClr val="black"/>
                </a:solidFill>
                <a:latin typeface="Times New Roman" panose="02020603050405020304" pitchFamily="18" charset="0"/>
                <a:ea typeface="楷体" panose="02010609060101010101" pitchFamily="49" charset="-122"/>
                <a:cs typeface="Times New Roman" panose="02020603050405020304" pitchFamily="18" charset="0"/>
              </a:rPr>
              <a:t>年为</a:t>
            </a:r>
            <a:r>
              <a:rPr lang="en-US" altLang="zh-CN" sz="2400" dirty="0">
                <a:solidFill>
                  <a:prstClr val="black"/>
                </a:solidFill>
                <a:latin typeface="Times New Roman" panose="02020603050405020304" pitchFamily="18" charset="0"/>
                <a:ea typeface="楷体" panose="02010609060101010101" pitchFamily="49" charset="-122"/>
                <a:cs typeface="Times New Roman" panose="02020603050405020304" pitchFamily="18" charset="0"/>
              </a:rPr>
              <a:t>260</a:t>
            </a:r>
            <a:r>
              <a:rPr lang="zh-CN" altLang="en-US" sz="2400" dirty="0">
                <a:solidFill>
                  <a:prstClr val="black"/>
                </a:solidFill>
                <a:latin typeface="Times New Roman" panose="02020603050405020304" pitchFamily="18" charset="0"/>
                <a:ea typeface="楷体" panose="02010609060101010101" pitchFamily="49" charset="-122"/>
                <a:cs typeface="Times New Roman" panose="02020603050405020304" pitchFamily="18" charset="0"/>
              </a:rPr>
              <a:t>万吨，</a:t>
            </a:r>
            <a:r>
              <a:rPr lang="en-US" altLang="zh-CN" sz="2400" dirty="0">
                <a:solidFill>
                  <a:prstClr val="black"/>
                </a:solidFill>
                <a:latin typeface="Times New Roman" panose="02020603050405020304" pitchFamily="18" charset="0"/>
                <a:ea typeface="楷体" panose="02010609060101010101" pitchFamily="49" charset="-122"/>
                <a:cs typeface="Times New Roman" panose="02020603050405020304" pitchFamily="18" charset="0"/>
              </a:rPr>
              <a:t>1836</a:t>
            </a:r>
            <a:r>
              <a:rPr lang="zh-CN" altLang="en-US" sz="2400" dirty="0">
                <a:solidFill>
                  <a:prstClr val="black"/>
                </a:solidFill>
                <a:latin typeface="Times New Roman" panose="02020603050405020304" pitchFamily="18" charset="0"/>
                <a:ea typeface="楷体" panose="02010609060101010101" pitchFamily="49" charset="-122"/>
                <a:cs typeface="Times New Roman" panose="02020603050405020304" pitchFamily="18" charset="0"/>
              </a:rPr>
              <a:t>年增至</a:t>
            </a:r>
            <a:r>
              <a:rPr lang="en-US" altLang="zh-CN" sz="2400" dirty="0">
                <a:solidFill>
                  <a:prstClr val="black"/>
                </a:solidFill>
                <a:latin typeface="Times New Roman" panose="02020603050405020304" pitchFamily="18" charset="0"/>
                <a:ea typeface="楷体" panose="02010609060101010101" pitchFamily="49" charset="-122"/>
                <a:cs typeface="Times New Roman" panose="02020603050405020304" pitchFamily="18" charset="0"/>
              </a:rPr>
              <a:t>3000</a:t>
            </a:r>
            <a:r>
              <a:rPr lang="zh-CN" altLang="en-US" sz="2400" dirty="0">
                <a:solidFill>
                  <a:prstClr val="black"/>
                </a:solidFill>
                <a:latin typeface="Times New Roman" panose="02020603050405020304" pitchFamily="18" charset="0"/>
                <a:ea typeface="楷体" panose="02010609060101010101" pitchFamily="49" charset="-122"/>
                <a:cs typeface="Times New Roman" panose="02020603050405020304" pitchFamily="18" charset="0"/>
              </a:rPr>
              <a:t>万吨。上述材料反映了工业革命</a:t>
            </a:r>
            <a:endParaRPr lang="en-US" altLang="zh-CN" sz="2400" dirty="0">
              <a:solidFill>
                <a:prstClr val="black"/>
              </a:solidFill>
              <a:latin typeface="Times New Roman" panose="02020603050405020304" pitchFamily="18" charset="0"/>
              <a:ea typeface="楷体" panose="02010609060101010101" pitchFamily="49" charset="-122"/>
              <a:cs typeface="Times New Roman" panose="02020603050405020304" pitchFamily="18" charset="0"/>
            </a:endParaRPr>
          </a:p>
          <a:p>
            <a:pPr lvl="0">
              <a:lnSpc>
                <a:spcPct val="150000"/>
              </a:lnSpc>
            </a:pPr>
            <a:r>
              <a:rPr lang="en-US" altLang="zh-CN" sz="2400" dirty="0">
                <a:solidFill>
                  <a:prstClr val="black"/>
                </a:solidFill>
                <a:latin typeface="宋体" panose="02010600030101010101" pitchFamily="2" charset="-122"/>
                <a:ea typeface="宋体" panose="02010600030101010101" pitchFamily="2" charset="-122"/>
              </a:rPr>
              <a:t>A</a:t>
            </a:r>
            <a:r>
              <a:rPr lang="zh-CN" altLang="en-US" sz="2400" dirty="0">
                <a:solidFill>
                  <a:prstClr val="black"/>
                </a:solidFill>
                <a:latin typeface="宋体" panose="02010600030101010101" pitchFamily="2" charset="-122"/>
                <a:ea typeface="宋体" panose="02010600030101010101" pitchFamily="2" charset="-122"/>
              </a:rPr>
              <a:t>．改变了生产组织形式              </a:t>
            </a:r>
            <a:r>
              <a:rPr lang="en-US" altLang="zh-CN" sz="2400" dirty="0">
                <a:solidFill>
                  <a:prstClr val="black"/>
                </a:solidFill>
                <a:latin typeface="宋体" panose="02010600030101010101" pitchFamily="2" charset="-122"/>
                <a:ea typeface="宋体" panose="02010600030101010101" pitchFamily="2" charset="-122"/>
              </a:rPr>
              <a:t>B. </a:t>
            </a:r>
            <a:r>
              <a:rPr lang="zh-CN" altLang="en-US" sz="2400" dirty="0">
                <a:solidFill>
                  <a:prstClr val="black"/>
                </a:solidFill>
                <a:latin typeface="宋体" panose="02010600030101010101" pitchFamily="2" charset="-122"/>
                <a:ea typeface="宋体" panose="02010600030101010101" pitchFamily="2" charset="-122"/>
              </a:rPr>
              <a:t>提高了工人生活质量</a:t>
            </a:r>
            <a:endParaRPr lang="en-US" altLang="zh-CN" sz="2400" dirty="0">
              <a:solidFill>
                <a:prstClr val="black"/>
              </a:solidFill>
              <a:latin typeface="宋体" panose="02010600030101010101" pitchFamily="2" charset="-122"/>
              <a:ea typeface="宋体" panose="02010600030101010101" pitchFamily="2" charset="-122"/>
            </a:endParaRPr>
          </a:p>
          <a:p>
            <a:pPr lvl="0">
              <a:lnSpc>
                <a:spcPct val="150000"/>
              </a:lnSpc>
            </a:pPr>
            <a:r>
              <a:rPr lang="en-US" altLang="zh-CN" sz="2400" dirty="0">
                <a:solidFill>
                  <a:prstClr val="black"/>
                </a:solidFill>
                <a:latin typeface="宋体" panose="02010600030101010101" pitchFamily="2" charset="-122"/>
                <a:ea typeface="宋体" panose="02010600030101010101" pitchFamily="2" charset="-122"/>
              </a:rPr>
              <a:t>C</a:t>
            </a:r>
            <a:r>
              <a:rPr lang="zh-CN" altLang="en-US" sz="2400" dirty="0">
                <a:solidFill>
                  <a:prstClr val="black"/>
                </a:solidFill>
                <a:latin typeface="宋体" panose="02010600030101010101" pitchFamily="2" charset="-122"/>
                <a:ea typeface="宋体" panose="02010600030101010101" pitchFamily="2" charset="-122"/>
              </a:rPr>
              <a:t>．创造了巨大的生产力              </a:t>
            </a:r>
            <a:r>
              <a:rPr lang="en-US" altLang="zh-CN" sz="2400" dirty="0">
                <a:solidFill>
                  <a:prstClr val="black"/>
                </a:solidFill>
                <a:latin typeface="宋体" panose="02010600030101010101" pitchFamily="2" charset="-122"/>
                <a:ea typeface="宋体" panose="02010600030101010101" pitchFamily="2" charset="-122"/>
              </a:rPr>
              <a:t>D. </a:t>
            </a:r>
            <a:r>
              <a:rPr lang="zh-CN" altLang="en-US" sz="2400" dirty="0">
                <a:solidFill>
                  <a:prstClr val="black"/>
                </a:solidFill>
                <a:latin typeface="宋体" panose="02010600030101010101" pitchFamily="2" charset="-122"/>
                <a:ea typeface="宋体" panose="02010600030101010101" pitchFamily="2" charset="-122"/>
              </a:rPr>
              <a:t>引发了社会结构变化</a:t>
            </a:r>
            <a:endParaRPr lang="en-US" altLang="zh-CN" kern="100" dirty="0">
              <a:latin typeface="Times New Roman" panose="02020603050405020304" pitchFamily="18" charset="0"/>
              <a:ea typeface="楷体" panose="02010609060101010101" pitchFamily="49" charset="-122"/>
              <a:cs typeface="Times New Roman" panose="02020603050405020304" pitchFamily="18" charset="0"/>
            </a:endParaRPr>
          </a:p>
        </p:txBody>
      </p:sp>
      <p:sp>
        <p:nvSpPr>
          <p:cNvPr id="2" name="矩形 1"/>
          <p:cNvSpPr/>
          <p:nvPr/>
        </p:nvSpPr>
        <p:spPr>
          <a:xfrm>
            <a:off x="10247630" y="2495550"/>
            <a:ext cx="843280" cy="1198880"/>
          </a:xfrm>
          <a:prstGeom prst="rect">
            <a:avLst/>
          </a:prstGeom>
          <a:noFill/>
          <a:ln>
            <a:noFill/>
          </a:ln>
        </p:spPr>
        <p:txBody>
          <a:bodyPr wrap="none" rtlCol="0" anchor="t">
            <a:spAutoFit/>
          </a:bodyPr>
          <a:p>
            <a:pPr algn="ctr"/>
            <a:r>
              <a:rPr lang="en-US" altLang="zh-CN" sz="7200" b="1">
                <a:ln w="22225">
                  <a:solidFill>
                    <a:schemeClr val="accent2"/>
                  </a:solidFill>
                  <a:prstDash val="solid"/>
                </a:ln>
                <a:solidFill>
                  <a:schemeClr val="accent2">
                    <a:lumMod val="40000"/>
                    <a:lumOff val="60000"/>
                  </a:schemeClr>
                </a:solidFill>
                <a:effectLst/>
              </a:rPr>
              <a:t>C</a:t>
            </a:r>
            <a:endParaRPr lang="en-US" altLang="zh-CN" sz="7200" b="1">
              <a:ln w="22225">
                <a:solidFill>
                  <a:schemeClr val="accent2"/>
                </a:solidFill>
                <a:prstDash val="solid"/>
              </a:ln>
              <a:solidFill>
                <a:schemeClr val="accent2">
                  <a:lumMod val="40000"/>
                  <a:lumOff val="60000"/>
                </a:schemeClr>
              </a:solidFill>
              <a:effectLst/>
            </a:endParaRPr>
          </a:p>
        </p:txBody>
      </p:sp>
      <p:sp>
        <p:nvSpPr>
          <p:cNvPr id="4" name="矩形 3"/>
          <p:cNvSpPr/>
          <p:nvPr/>
        </p:nvSpPr>
        <p:spPr>
          <a:xfrm>
            <a:off x="10618470" y="5137150"/>
            <a:ext cx="843280" cy="1198880"/>
          </a:xfrm>
          <a:prstGeom prst="rect">
            <a:avLst/>
          </a:prstGeom>
          <a:noFill/>
          <a:ln>
            <a:noFill/>
          </a:ln>
        </p:spPr>
        <p:txBody>
          <a:bodyPr wrap="none" rtlCol="0" anchor="t">
            <a:spAutoFit/>
          </a:bodyPr>
          <a:p>
            <a:pPr algn="ctr"/>
            <a:r>
              <a:rPr lang="en-US" altLang="zh-CN" sz="7200" b="1">
                <a:ln w="22225">
                  <a:solidFill>
                    <a:schemeClr val="accent2"/>
                  </a:solidFill>
                  <a:prstDash val="solid"/>
                </a:ln>
                <a:solidFill>
                  <a:schemeClr val="accent2">
                    <a:lumMod val="40000"/>
                    <a:lumOff val="60000"/>
                  </a:schemeClr>
                </a:solidFill>
                <a:effectLst/>
              </a:rPr>
              <a:t>C</a:t>
            </a:r>
            <a:endParaRPr lang="en-US" altLang="zh-CN" sz="7200" b="1">
              <a:ln w="22225">
                <a:solidFill>
                  <a:schemeClr val="accent2"/>
                </a:solidFill>
                <a:prstDash val="solid"/>
              </a:ln>
              <a:solidFill>
                <a:schemeClr val="accent2">
                  <a:lumMod val="40000"/>
                  <a:lumOff val="60000"/>
                </a:schemeClr>
              </a:solidFill>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5" name="标题 1"/>
          <p:cNvSpPr>
            <a:spLocks noGrp="1"/>
          </p:cNvSpPr>
          <p:nvPr>
            <p:ph type="title"/>
          </p:nvPr>
        </p:nvSpPr>
        <p:spPr>
          <a:xfrm>
            <a:off x="741680" y="466090"/>
            <a:ext cx="10860405" cy="1143000"/>
          </a:xfrm>
        </p:spPr>
        <p:txBody>
          <a:bodyPr anchor="ctr">
            <a:normAutofit fontScale="90000"/>
          </a:bodyPr>
          <a:p>
            <a:pPr algn="ctr"/>
            <a:r>
              <a:rPr lang="zh-CN" altLang="en-US" dirty="0">
                <a:latin typeface="黑体" panose="02010609060101010101" pitchFamily="49" charset="-122"/>
                <a:ea typeface="黑体" panose="02010609060101010101" pitchFamily="49" charset="-122"/>
                <a:sym typeface="+mn-ea"/>
              </a:rPr>
              <a:t>情景一：我们要开办一个作坊，都需要考虑或准备哪些条件？</a:t>
            </a:r>
            <a:endParaRPr lang="zh-CN" altLang="en-US" b="1"/>
          </a:p>
        </p:txBody>
      </p:sp>
      <p:pic>
        <p:nvPicPr>
          <p:cNvPr id="12292" name="图片 12291" descr="u=159793813,2913846980&amp;fm=2&amp;gp=43">
            <a:hlinkClick r:id="rId1"/>
          </p:cNvPr>
          <p:cNvPicPr>
            <a:picLocks noChangeAspect="1"/>
          </p:cNvPicPr>
          <p:nvPr/>
        </p:nvPicPr>
        <p:blipFill>
          <a:blip r:embed="rId2"/>
          <a:stretch>
            <a:fillRect/>
          </a:stretch>
        </p:blipFill>
        <p:spPr>
          <a:xfrm>
            <a:off x="7391400" y="1965325"/>
            <a:ext cx="2514600" cy="1828800"/>
          </a:xfrm>
          <a:prstGeom prst="rect">
            <a:avLst/>
          </a:prstGeom>
          <a:noFill/>
          <a:ln w="9525">
            <a:noFill/>
          </a:ln>
        </p:spPr>
      </p:pic>
      <p:pic>
        <p:nvPicPr>
          <p:cNvPr id="12294" name="图片 12293" descr="u=2645304039,3070996336&amp;fm=0&amp;gp=22">
            <a:hlinkClick r:id="rId3"/>
          </p:cNvPr>
          <p:cNvPicPr>
            <a:picLocks noChangeAspect="1"/>
          </p:cNvPicPr>
          <p:nvPr/>
        </p:nvPicPr>
        <p:blipFill>
          <a:blip r:embed="rId4"/>
          <a:stretch>
            <a:fillRect/>
          </a:stretch>
        </p:blipFill>
        <p:spPr>
          <a:xfrm>
            <a:off x="1708468" y="2078038"/>
            <a:ext cx="2062162" cy="1603375"/>
          </a:xfrm>
          <a:prstGeom prst="rect">
            <a:avLst/>
          </a:prstGeom>
          <a:noFill/>
          <a:ln w="9525">
            <a:noFill/>
          </a:ln>
        </p:spPr>
      </p:pic>
      <p:pic>
        <p:nvPicPr>
          <p:cNvPr id="12295" name="图片 12294" descr="11"/>
          <p:cNvPicPr>
            <a:picLocks noChangeAspect="1"/>
          </p:cNvPicPr>
          <p:nvPr/>
        </p:nvPicPr>
        <p:blipFill>
          <a:blip r:embed="rId5"/>
          <a:stretch>
            <a:fillRect/>
          </a:stretch>
        </p:blipFill>
        <p:spPr>
          <a:xfrm>
            <a:off x="4425950" y="1978025"/>
            <a:ext cx="2362200" cy="1905000"/>
          </a:xfrm>
          <a:prstGeom prst="rect">
            <a:avLst/>
          </a:prstGeom>
          <a:noFill/>
          <a:ln w="9525">
            <a:noFill/>
          </a:ln>
        </p:spPr>
      </p:pic>
      <p:sp>
        <p:nvSpPr>
          <p:cNvPr id="12299" name="文本框 12298"/>
          <p:cNvSpPr txBox="1"/>
          <p:nvPr/>
        </p:nvSpPr>
        <p:spPr>
          <a:xfrm>
            <a:off x="1708468" y="3883025"/>
            <a:ext cx="1905000" cy="460375"/>
          </a:xfrm>
          <a:prstGeom prst="rect">
            <a:avLst/>
          </a:prstGeom>
          <a:noFill/>
          <a:ln w="9525" cap="flat" cmpd="sng">
            <a:solidFill>
              <a:srgbClr val="0066FF"/>
            </a:solidFill>
            <a:prstDash val="solid"/>
            <a:miter/>
            <a:headEnd type="none" w="med" len="med"/>
            <a:tailEnd type="none" w="med" len="med"/>
          </a:ln>
        </p:spPr>
        <p:txBody>
          <a:bodyPr anchor="t">
            <a:spAutoFit/>
          </a:bodyPr>
          <a:p>
            <a:r>
              <a:rPr lang="zh-CN" altLang="en-US" sz="2400" dirty="0">
                <a:solidFill>
                  <a:srgbClr val="FF0000"/>
                </a:solidFill>
                <a:latin typeface="Arial" panose="020B0604020202020204" pitchFamily="34" charset="0"/>
                <a:ea typeface="黑体" panose="02010609060101010101" pitchFamily="49" charset="-122"/>
              </a:rPr>
              <a:t>雄厚的资本</a:t>
            </a:r>
            <a:endParaRPr lang="zh-CN" altLang="en-US" sz="2400" dirty="0">
              <a:solidFill>
                <a:srgbClr val="FF0000"/>
              </a:solidFill>
              <a:latin typeface="Arial" panose="020B0604020202020204" pitchFamily="34" charset="0"/>
              <a:ea typeface="黑体" panose="02010609060101010101" pitchFamily="49" charset="-122"/>
            </a:endParaRPr>
          </a:p>
        </p:txBody>
      </p:sp>
      <p:pic>
        <p:nvPicPr>
          <p:cNvPr id="12302" name="图片 12301" descr="wb4"/>
          <p:cNvPicPr>
            <a:picLocks noChangeAspect="1"/>
          </p:cNvPicPr>
          <p:nvPr/>
        </p:nvPicPr>
        <p:blipFill>
          <a:blip r:embed="rId6"/>
          <a:stretch>
            <a:fillRect/>
          </a:stretch>
        </p:blipFill>
        <p:spPr>
          <a:xfrm>
            <a:off x="4556125" y="4986338"/>
            <a:ext cx="2232025" cy="1265237"/>
          </a:xfrm>
          <a:prstGeom prst="rect">
            <a:avLst/>
          </a:prstGeom>
          <a:noFill/>
          <a:ln w="9525">
            <a:noFill/>
          </a:ln>
        </p:spPr>
      </p:pic>
      <p:pic>
        <p:nvPicPr>
          <p:cNvPr id="12304" name="图片 12303" descr="HM00363_"/>
          <p:cNvPicPr>
            <a:picLocks noChangeAspect="1"/>
          </p:cNvPicPr>
          <p:nvPr/>
        </p:nvPicPr>
        <p:blipFill>
          <a:blip r:embed="rId7"/>
          <a:stretch>
            <a:fillRect/>
          </a:stretch>
        </p:blipFill>
        <p:spPr>
          <a:xfrm>
            <a:off x="1981200" y="5151438"/>
            <a:ext cx="1727200" cy="935037"/>
          </a:xfrm>
          <a:prstGeom prst="rect">
            <a:avLst/>
          </a:prstGeom>
          <a:noFill/>
          <a:ln w="9525">
            <a:noFill/>
          </a:ln>
        </p:spPr>
      </p:pic>
      <p:sp>
        <p:nvSpPr>
          <p:cNvPr id="12300" name="文本框 12299"/>
          <p:cNvSpPr txBox="1"/>
          <p:nvPr/>
        </p:nvSpPr>
        <p:spPr>
          <a:xfrm>
            <a:off x="4648200" y="3959225"/>
            <a:ext cx="2057400" cy="460375"/>
          </a:xfrm>
          <a:prstGeom prst="rect">
            <a:avLst/>
          </a:prstGeom>
          <a:noFill/>
          <a:ln w="9525" cap="flat" cmpd="sng">
            <a:solidFill>
              <a:srgbClr val="0066FF"/>
            </a:solidFill>
            <a:prstDash val="solid"/>
            <a:miter/>
            <a:headEnd type="none" w="med" len="med"/>
            <a:tailEnd type="none" w="med" len="med"/>
          </a:ln>
        </p:spPr>
        <p:txBody>
          <a:bodyPr anchor="t">
            <a:spAutoFit/>
          </a:bodyPr>
          <a:p>
            <a:r>
              <a:rPr lang="zh-CN" altLang="en-US" sz="2400" dirty="0">
                <a:solidFill>
                  <a:srgbClr val="FF0000"/>
                </a:solidFill>
                <a:latin typeface="Arial" panose="020B0604020202020204" pitchFamily="34" charset="0"/>
                <a:ea typeface="黑体" panose="02010609060101010101" pitchFamily="49" charset="-122"/>
              </a:rPr>
              <a:t>充足的劳动力</a:t>
            </a:r>
            <a:endParaRPr lang="zh-CN" altLang="en-US" sz="2400" dirty="0">
              <a:solidFill>
                <a:srgbClr val="FF0000"/>
              </a:solidFill>
              <a:latin typeface="Arial" panose="020B0604020202020204" pitchFamily="34" charset="0"/>
              <a:ea typeface="黑体" panose="02010609060101010101" pitchFamily="49" charset="-122"/>
            </a:endParaRPr>
          </a:p>
        </p:txBody>
      </p:sp>
      <p:sp>
        <p:nvSpPr>
          <p:cNvPr id="12301" name="文本框 12300"/>
          <p:cNvSpPr txBox="1"/>
          <p:nvPr/>
        </p:nvSpPr>
        <p:spPr>
          <a:xfrm>
            <a:off x="7391400" y="3883025"/>
            <a:ext cx="2819400" cy="460375"/>
          </a:xfrm>
          <a:prstGeom prst="rect">
            <a:avLst/>
          </a:prstGeom>
          <a:noFill/>
          <a:ln w="9525" cap="flat" cmpd="sng">
            <a:solidFill>
              <a:srgbClr val="0066FF"/>
            </a:solidFill>
            <a:prstDash val="solid"/>
            <a:miter/>
            <a:headEnd type="none" w="med" len="med"/>
            <a:tailEnd type="none" w="med" len="med"/>
          </a:ln>
        </p:spPr>
        <p:txBody>
          <a:bodyPr anchor="t">
            <a:spAutoFit/>
          </a:bodyPr>
          <a:p>
            <a:pPr>
              <a:spcBef>
                <a:spcPct val="20000"/>
              </a:spcBef>
              <a:buClr>
                <a:schemeClr val="tx1"/>
              </a:buClr>
              <a:buSzPct val="85000"/>
            </a:pPr>
            <a:r>
              <a:rPr lang="zh-CN" altLang="en-US" sz="2400" dirty="0">
                <a:solidFill>
                  <a:srgbClr val="FF0000"/>
                </a:solidFill>
                <a:latin typeface="Arial" panose="020B0604020202020204" pitchFamily="34" charset="0"/>
                <a:ea typeface="黑体" panose="02010609060101010101" pitchFamily="49" charset="-122"/>
              </a:rPr>
              <a:t>丰富的资源和原料</a:t>
            </a:r>
            <a:endParaRPr lang="zh-CN" altLang="en-US" sz="2400" dirty="0">
              <a:solidFill>
                <a:srgbClr val="FF0000"/>
              </a:solidFill>
              <a:latin typeface="Arial" panose="020B0604020202020204" pitchFamily="34" charset="0"/>
              <a:ea typeface="黑体" panose="02010609060101010101" pitchFamily="49" charset="-122"/>
            </a:endParaRPr>
          </a:p>
        </p:txBody>
      </p:sp>
      <p:sp>
        <p:nvSpPr>
          <p:cNvPr id="12303" name="文本框 12302"/>
          <p:cNvSpPr txBox="1"/>
          <p:nvPr/>
        </p:nvSpPr>
        <p:spPr>
          <a:xfrm>
            <a:off x="4610100" y="6251575"/>
            <a:ext cx="2133600" cy="521970"/>
          </a:xfrm>
          <a:prstGeom prst="rect">
            <a:avLst/>
          </a:prstGeom>
          <a:noFill/>
          <a:ln w="9525" cap="flat" cmpd="sng">
            <a:solidFill>
              <a:srgbClr val="0066FF"/>
            </a:solidFill>
            <a:prstDash val="solid"/>
            <a:miter/>
            <a:headEnd type="none" w="med" len="med"/>
            <a:tailEnd type="none" w="med" len="med"/>
          </a:ln>
        </p:spPr>
        <p:txBody>
          <a:bodyPr anchor="t">
            <a:spAutoFit/>
          </a:bodyPr>
          <a:p>
            <a:pPr>
              <a:spcBef>
                <a:spcPct val="20000"/>
              </a:spcBef>
              <a:buClr>
                <a:schemeClr val="tx1"/>
              </a:buClr>
              <a:buSzPct val="85000"/>
            </a:pPr>
            <a:r>
              <a:rPr lang="zh-CN" altLang="en-US" sz="2800" dirty="0">
                <a:solidFill>
                  <a:srgbClr val="FF0000"/>
                </a:solidFill>
                <a:latin typeface="Arial" panose="020B0604020202020204" pitchFamily="34" charset="0"/>
                <a:ea typeface="黑体" panose="02010609060101010101" pitchFamily="49" charset="-122"/>
              </a:rPr>
              <a:t>广大的市场</a:t>
            </a:r>
            <a:endParaRPr lang="zh-CN" altLang="en-US" sz="2800" dirty="0">
              <a:solidFill>
                <a:srgbClr val="FF0000"/>
              </a:solidFill>
              <a:latin typeface="Arial" panose="020B0604020202020204" pitchFamily="34" charset="0"/>
              <a:ea typeface="黑体" panose="02010609060101010101" pitchFamily="49" charset="-122"/>
            </a:endParaRPr>
          </a:p>
        </p:txBody>
      </p:sp>
      <p:sp>
        <p:nvSpPr>
          <p:cNvPr id="12305" name="文本框 12304"/>
          <p:cNvSpPr txBox="1"/>
          <p:nvPr/>
        </p:nvSpPr>
        <p:spPr>
          <a:xfrm>
            <a:off x="2093913" y="6149975"/>
            <a:ext cx="1676400" cy="460375"/>
          </a:xfrm>
          <a:prstGeom prst="rect">
            <a:avLst/>
          </a:prstGeom>
          <a:noFill/>
          <a:ln w="9525" cap="flat" cmpd="sng">
            <a:solidFill>
              <a:srgbClr val="0066FF"/>
            </a:solidFill>
            <a:prstDash val="solid"/>
            <a:miter/>
            <a:headEnd type="none" w="med" len="med"/>
            <a:tailEnd type="none" w="med" len="med"/>
          </a:ln>
        </p:spPr>
        <p:txBody>
          <a:bodyPr anchor="t">
            <a:spAutoFit/>
          </a:bodyPr>
          <a:p>
            <a:r>
              <a:rPr lang="zh-CN" altLang="en-US" sz="2400" dirty="0">
                <a:solidFill>
                  <a:srgbClr val="FF0000"/>
                </a:solidFill>
                <a:latin typeface="Arial" panose="020B0604020202020204" pitchFamily="34" charset="0"/>
                <a:ea typeface="黑体" panose="02010609060101010101" pitchFamily="49" charset="-122"/>
              </a:rPr>
              <a:t>技术人才</a:t>
            </a:r>
            <a:endParaRPr lang="zh-CN" altLang="en-US" sz="2400" dirty="0">
              <a:solidFill>
                <a:srgbClr val="FF0000"/>
              </a:solidFill>
              <a:latin typeface="Arial" panose="020B0604020202020204" pitchFamily="34" charset="0"/>
              <a:ea typeface="黑体" panose="02010609060101010101" pitchFamily="49" charset="-122"/>
            </a:endParaRPr>
          </a:p>
        </p:txBody>
      </p:sp>
      <p:sp>
        <p:nvSpPr>
          <p:cNvPr id="2" name="矩形 1"/>
          <p:cNvSpPr/>
          <p:nvPr/>
        </p:nvSpPr>
        <p:spPr>
          <a:xfrm>
            <a:off x="8039100" y="5292090"/>
            <a:ext cx="2019300" cy="1198880"/>
          </a:xfrm>
          <a:prstGeom prst="rect">
            <a:avLst/>
          </a:prstGeom>
          <a:noFill/>
          <a:ln>
            <a:noFill/>
          </a:ln>
        </p:spPr>
        <p:txBody>
          <a:bodyPr wrap="none" rtlCol="0" anchor="t">
            <a:spAutoFit/>
          </a:bodyPr>
          <a:p>
            <a:pPr algn="ctr" fontAlgn="base"/>
            <a:r>
              <a:rPr lang="zh-CN" altLang="en-US" sz="7200" b="1" strike="noStrike" noProof="1">
                <a:ln w="22225">
                  <a:solidFill>
                    <a:schemeClr val="accent2"/>
                  </a:solidFill>
                  <a:prstDash val="solid"/>
                </a:ln>
                <a:solidFill>
                  <a:schemeClr val="accent2">
                    <a:lumMod val="40000"/>
                    <a:lumOff val="60000"/>
                  </a:schemeClr>
                </a:solidFill>
                <a:effectLst/>
                <a:latin typeface="Arial" panose="020B0604020202020204" pitchFamily="34" charset="0"/>
                <a:ea typeface="宋体" panose="02010600030101010101" pitchFamily="2" charset="-122"/>
                <a:cs typeface="+mn-cs"/>
              </a:rPr>
              <a:t>英国</a:t>
            </a:r>
            <a:endParaRPr lang="zh-CN" altLang="en-US" sz="7200" b="1" strike="noStrike" noProof="1">
              <a:ln w="22225">
                <a:solidFill>
                  <a:schemeClr val="accent2"/>
                </a:solidFill>
                <a:prstDash val="solid"/>
              </a:ln>
              <a:solidFill>
                <a:schemeClr val="accent2">
                  <a:lumMod val="40000"/>
                  <a:lumOff val="60000"/>
                </a:schemeClr>
              </a:solidFill>
              <a:effectLst/>
            </a:endParaRPr>
          </a:p>
        </p:txBody>
      </p:sp>
      <p:pic>
        <p:nvPicPr>
          <p:cNvPr id="4" name="图片 3" descr="timg9OGO2R3O"/>
          <p:cNvPicPr>
            <a:picLocks noChangeAspect="1"/>
          </p:cNvPicPr>
          <p:nvPr/>
        </p:nvPicPr>
        <p:blipFill>
          <a:blip r:embed="rId8"/>
          <a:srcRect l="29826" r="38957"/>
          <a:stretch>
            <a:fillRect/>
          </a:stretch>
        </p:blipFill>
        <p:spPr>
          <a:xfrm>
            <a:off x="125095" y="3883025"/>
            <a:ext cx="1211580" cy="287909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12294"/>
                                        </p:tgtEl>
                                        <p:attrNameLst>
                                          <p:attrName>style.visibility</p:attrName>
                                        </p:attrNameLst>
                                      </p:cBhvr>
                                      <p:to>
                                        <p:strVal val="visible"/>
                                      </p:to>
                                    </p:set>
                                    <p:animEffect transition="in" filter="diamond(in)">
                                      <p:cBhvr>
                                        <p:cTn id="7" dur="2000"/>
                                        <p:tgtEl>
                                          <p:spTgt spid="1229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2299"/>
                                        </p:tgtEl>
                                        <p:attrNameLst>
                                          <p:attrName>style.visibility</p:attrName>
                                        </p:attrNameLst>
                                      </p:cBhvr>
                                      <p:to>
                                        <p:strVal val="visible"/>
                                      </p:to>
                                    </p:set>
                                    <p:anim calcmode="lin" valueType="num">
                                      <p:cBhvr>
                                        <p:cTn id="12" dur="500" fill="hold"/>
                                        <p:tgtEl>
                                          <p:spTgt spid="12299"/>
                                        </p:tgtEl>
                                        <p:attrNameLst>
                                          <p:attrName>ppt_x</p:attrName>
                                        </p:attrNameLst>
                                      </p:cBhvr>
                                      <p:tavLst>
                                        <p:tav tm="0">
                                          <p:val>
                                            <p:strVal val="#ppt_x"/>
                                          </p:val>
                                        </p:tav>
                                        <p:tav tm="100000">
                                          <p:val>
                                            <p:strVal val="#ppt_x"/>
                                          </p:val>
                                        </p:tav>
                                      </p:tavLst>
                                    </p:anim>
                                    <p:anim calcmode="lin" valueType="num">
                                      <p:cBhvr>
                                        <p:cTn id="13" dur="500" fill="hold"/>
                                        <p:tgtEl>
                                          <p:spTgt spid="12299"/>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50" presetClass="entr" presetSubtype="0" decel="100000" fill="hold" nodeType="clickEffect">
                                  <p:stCondLst>
                                    <p:cond delay="0"/>
                                  </p:stCondLst>
                                  <p:childTnLst>
                                    <p:set>
                                      <p:cBhvr>
                                        <p:cTn id="17" dur="1" fill="hold">
                                          <p:stCondLst>
                                            <p:cond delay="0"/>
                                          </p:stCondLst>
                                        </p:cTn>
                                        <p:tgtEl>
                                          <p:spTgt spid="12295"/>
                                        </p:tgtEl>
                                        <p:attrNameLst>
                                          <p:attrName>style.visibility</p:attrName>
                                        </p:attrNameLst>
                                      </p:cBhvr>
                                      <p:to>
                                        <p:strVal val="visible"/>
                                      </p:to>
                                    </p:set>
                                    <p:anim calcmode="lin" valueType="num">
                                      <p:cBhvr>
                                        <p:cTn id="18" dur="1000" fill="hold"/>
                                        <p:tgtEl>
                                          <p:spTgt spid="12295"/>
                                        </p:tgtEl>
                                        <p:attrNameLst>
                                          <p:attrName>ppt_w</p:attrName>
                                        </p:attrNameLst>
                                      </p:cBhvr>
                                      <p:tavLst>
                                        <p:tav tm="0">
                                          <p:val>
                                            <p:strVal val="#ppt_w+.3"/>
                                          </p:val>
                                        </p:tav>
                                        <p:tav tm="100000">
                                          <p:val>
                                            <p:strVal val="#ppt_w"/>
                                          </p:val>
                                        </p:tav>
                                      </p:tavLst>
                                    </p:anim>
                                    <p:anim calcmode="lin" valueType="num">
                                      <p:cBhvr>
                                        <p:cTn id="19" dur="1000" fill="hold"/>
                                        <p:tgtEl>
                                          <p:spTgt spid="12295"/>
                                        </p:tgtEl>
                                        <p:attrNameLst>
                                          <p:attrName>ppt_h</p:attrName>
                                        </p:attrNameLst>
                                      </p:cBhvr>
                                      <p:tavLst>
                                        <p:tav tm="0">
                                          <p:val>
                                            <p:strVal val="#ppt_h"/>
                                          </p:val>
                                        </p:tav>
                                        <p:tav tm="100000">
                                          <p:val>
                                            <p:strVal val="#ppt_h"/>
                                          </p:val>
                                        </p:tav>
                                      </p:tavLst>
                                    </p:anim>
                                    <p:animEffect transition="in" filter="fade">
                                      <p:cBhvr>
                                        <p:cTn id="20" dur="1000"/>
                                        <p:tgtEl>
                                          <p:spTgt spid="12295"/>
                                        </p:tgtEl>
                                      </p:cBhvr>
                                    </p:animEffect>
                                  </p:childTnLst>
                                </p:cTn>
                              </p:par>
                            </p:childTnLst>
                          </p:cTn>
                        </p:par>
                      </p:childTnLst>
                    </p:cTn>
                  </p:par>
                  <p:par>
                    <p:cTn id="21" fill="hold">
                      <p:stCondLst>
                        <p:cond delay="indefinite"/>
                      </p:stCondLst>
                      <p:childTnLst>
                        <p:par>
                          <p:cTn id="22" fill="hold">
                            <p:stCondLst>
                              <p:cond delay="0"/>
                            </p:stCondLst>
                            <p:childTnLst>
                              <p:par>
                                <p:cTn id="23" presetID="13" presetClass="entr" presetSubtype="16" fill="hold" nodeType="clickEffect">
                                  <p:stCondLst>
                                    <p:cond delay="0"/>
                                  </p:stCondLst>
                                  <p:childTnLst>
                                    <p:set>
                                      <p:cBhvr>
                                        <p:cTn id="24" dur="1" fill="hold">
                                          <p:stCondLst>
                                            <p:cond delay="0"/>
                                          </p:stCondLst>
                                        </p:cTn>
                                        <p:tgtEl>
                                          <p:spTgt spid="12292"/>
                                        </p:tgtEl>
                                        <p:attrNameLst>
                                          <p:attrName>style.visibility</p:attrName>
                                        </p:attrNameLst>
                                      </p:cBhvr>
                                      <p:to>
                                        <p:strVal val="visible"/>
                                      </p:to>
                                    </p:set>
                                    <p:animEffect transition="in" filter="plus(in)">
                                      <p:cBhvr>
                                        <p:cTn id="25" dur="2000"/>
                                        <p:tgtEl>
                                          <p:spTgt spid="12292"/>
                                        </p:tgtEl>
                                      </p:cBhvr>
                                    </p:animEffect>
                                  </p:childTnLst>
                                </p:cTn>
                              </p:par>
                            </p:childTnLst>
                          </p:cTn>
                        </p:par>
                      </p:childTnLst>
                    </p:cTn>
                  </p:par>
                  <p:par>
                    <p:cTn id="26" fill="hold">
                      <p:stCondLst>
                        <p:cond delay="indefinite"/>
                      </p:stCondLst>
                      <p:childTnLst>
                        <p:par>
                          <p:cTn id="27" fill="hold">
                            <p:stCondLst>
                              <p:cond delay="0"/>
                            </p:stCondLst>
                            <p:childTnLst>
                              <p:par>
                                <p:cTn id="28" presetID="8" presetClass="entr" presetSubtype="16" fill="hold" nodeType="clickEffect">
                                  <p:stCondLst>
                                    <p:cond delay="0"/>
                                  </p:stCondLst>
                                  <p:childTnLst>
                                    <p:set>
                                      <p:cBhvr>
                                        <p:cTn id="29" dur="1" fill="hold">
                                          <p:stCondLst>
                                            <p:cond delay="0"/>
                                          </p:stCondLst>
                                        </p:cTn>
                                        <p:tgtEl>
                                          <p:spTgt spid="12304"/>
                                        </p:tgtEl>
                                        <p:attrNameLst>
                                          <p:attrName>style.visibility</p:attrName>
                                        </p:attrNameLst>
                                      </p:cBhvr>
                                      <p:to>
                                        <p:strVal val="visible"/>
                                      </p:to>
                                    </p:set>
                                    <p:animEffect transition="in" filter="diamond(in)">
                                      <p:cBhvr>
                                        <p:cTn id="30" dur="2000"/>
                                        <p:tgtEl>
                                          <p:spTgt spid="12304"/>
                                        </p:tgtEl>
                                      </p:cBhvr>
                                    </p:animEffect>
                                  </p:childTnLst>
                                </p:cTn>
                              </p:par>
                            </p:childTnLst>
                          </p:cTn>
                        </p:par>
                      </p:childTnLst>
                    </p:cTn>
                  </p:par>
                  <p:par>
                    <p:cTn id="31" fill="hold">
                      <p:stCondLst>
                        <p:cond delay="indefinite"/>
                      </p:stCondLst>
                      <p:childTnLst>
                        <p:par>
                          <p:cTn id="32" fill="hold">
                            <p:stCondLst>
                              <p:cond delay="0"/>
                            </p:stCondLst>
                            <p:childTnLst>
                              <p:par>
                                <p:cTn id="33" presetID="5" presetClass="entr" presetSubtype="10" fill="hold" nodeType="clickEffect">
                                  <p:stCondLst>
                                    <p:cond delay="0"/>
                                  </p:stCondLst>
                                  <p:childTnLst>
                                    <p:set>
                                      <p:cBhvr>
                                        <p:cTn id="34" dur="1" fill="hold">
                                          <p:stCondLst>
                                            <p:cond delay="0"/>
                                          </p:stCondLst>
                                        </p:cTn>
                                        <p:tgtEl>
                                          <p:spTgt spid="12302"/>
                                        </p:tgtEl>
                                        <p:attrNameLst>
                                          <p:attrName>style.visibility</p:attrName>
                                        </p:attrNameLst>
                                      </p:cBhvr>
                                      <p:to>
                                        <p:strVal val="visible"/>
                                      </p:to>
                                    </p:set>
                                    <p:animEffect transition="in" filter="checkerboard(across)">
                                      <p:cBhvr>
                                        <p:cTn id="35" dur="500"/>
                                        <p:tgtEl>
                                          <p:spTgt spid="12302"/>
                                        </p:tgtEl>
                                      </p:cBhvr>
                                    </p:animEffect>
                                  </p:childTnLst>
                                </p:cTn>
                              </p:par>
                            </p:childTnLst>
                          </p:cTn>
                        </p:par>
                      </p:childTnLst>
                    </p:cTn>
                  </p:par>
                  <p:par>
                    <p:cTn id="36" fill="hold">
                      <p:stCondLst>
                        <p:cond delay="indefinite"/>
                      </p:stCondLst>
                      <p:childTnLst>
                        <p:par>
                          <p:cTn id="37" fill="hold">
                            <p:stCondLst>
                              <p:cond delay="0"/>
                            </p:stCondLst>
                            <p:childTnLst>
                              <p:par>
                                <p:cTn id="38" presetID="2" presetClass="entr" presetSubtype="4" fill="hold" grpId="0" nodeType="clickEffect">
                                  <p:stCondLst>
                                    <p:cond delay="0"/>
                                  </p:stCondLst>
                                  <p:childTnLst>
                                    <p:set>
                                      <p:cBhvr>
                                        <p:cTn id="39" dur="1" fill="hold">
                                          <p:stCondLst>
                                            <p:cond delay="0"/>
                                          </p:stCondLst>
                                        </p:cTn>
                                        <p:tgtEl>
                                          <p:spTgt spid="12300"/>
                                        </p:tgtEl>
                                        <p:attrNameLst>
                                          <p:attrName>style.visibility</p:attrName>
                                        </p:attrNameLst>
                                      </p:cBhvr>
                                      <p:to>
                                        <p:strVal val="visible"/>
                                      </p:to>
                                    </p:set>
                                    <p:anim calcmode="lin" valueType="num">
                                      <p:cBhvr>
                                        <p:cTn id="40" dur="500" fill="hold"/>
                                        <p:tgtEl>
                                          <p:spTgt spid="12300"/>
                                        </p:tgtEl>
                                        <p:attrNameLst>
                                          <p:attrName>ppt_x</p:attrName>
                                        </p:attrNameLst>
                                      </p:cBhvr>
                                      <p:tavLst>
                                        <p:tav tm="0">
                                          <p:val>
                                            <p:strVal val="#ppt_x"/>
                                          </p:val>
                                        </p:tav>
                                        <p:tav tm="100000">
                                          <p:val>
                                            <p:strVal val="#ppt_x"/>
                                          </p:val>
                                        </p:tav>
                                      </p:tavLst>
                                    </p:anim>
                                    <p:anim calcmode="lin" valueType="num">
                                      <p:cBhvr>
                                        <p:cTn id="41" dur="500" fill="hold"/>
                                        <p:tgtEl>
                                          <p:spTgt spid="12300"/>
                                        </p:tgtEl>
                                        <p:attrNameLst>
                                          <p:attrName>ppt_y</p:attrName>
                                        </p:attrNameLst>
                                      </p:cBhvr>
                                      <p:tavLst>
                                        <p:tav tm="0">
                                          <p:val>
                                            <p:strVal val="1+#ppt_h/2"/>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2" presetClass="entr" presetSubtype="4" fill="hold" grpId="0" nodeType="clickEffect">
                                  <p:stCondLst>
                                    <p:cond delay="0"/>
                                  </p:stCondLst>
                                  <p:childTnLst>
                                    <p:set>
                                      <p:cBhvr>
                                        <p:cTn id="45" dur="1" fill="hold">
                                          <p:stCondLst>
                                            <p:cond delay="0"/>
                                          </p:stCondLst>
                                        </p:cTn>
                                        <p:tgtEl>
                                          <p:spTgt spid="12301"/>
                                        </p:tgtEl>
                                        <p:attrNameLst>
                                          <p:attrName>style.visibility</p:attrName>
                                        </p:attrNameLst>
                                      </p:cBhvr>
                                      <p:to>
                                        <p:strVal val="visible"/>
                                      </p:to>
                                    </p:set>
                                    <p:anim calcmode="lin" valueType="num">
                                      <p:cBhvr>
                                        <p:cTn id="46" dur="500" fill="hold"/>
                                        <p:tgtEl>
                                          <p:spTgt spid="12301"/>
                                        </p:tgtEl>
                                        <p:attrNameLst>
                                          <p:attrName>ppt_x</p:attrName>
                                        </p:attrNameLst>
                                      </p:cBhvr>
                                      <p:tavLst>
                                        <p:tav tm="0">
                                          <p:val>
                                            <p:strVal val="#ppt_x"/>
                                          </p:val>
                                        </p:tav>
                                        <p:tav tm="100000">
                                          <p:val>
                                            <p:strVal val="#ppt_x"/>
                                          </p:val>
                                        </p:tav>
                                      </p:tavLst>
                                    </p:anim>
                                    <p:anim calcmode="lin" valueType="num">
                                      <p:cBhvr>
                                        <p:cTn id="47" dur="500" fill="hold"/>
                                        <p:tgtEl>
                                          <p:spTgt spid="12301"/>
                                        </p:tgtEl>
                                        <p:attrNameLst>
                                          <p:attrName>ppt_y</p:attrName>
                                        </p:attrNameLst>
                                      </p:cBhvr>
                                      <p:tavLst>
                                        <p:tav tm="0">
                                          <p:val>
                                            <p:strVal val="1+#ppt_h/2"/>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2" presetClass="entr" presetSubtype="4" fill="hold" grpId="0" nodeType="clickEffect">
                                  <p:stCondLst>
                                    <p:cond delay="0"/>
                                  </p:stCondLst>
                                  <p:childTnLst>
                                    <p:set>
                                      <p:cBhvr>
                                        <p:cTn id="51" dur="1" fill="hold">
                                          <p:stCondLst>
                                            <p:cond delay="0"/>
                                          </p:stCondLst>
                                        </p:cTn>
                                        <p:tgtEl>
                                          <p:spTgt spid="12305"/>
                                        </p:tgtEl>
                                        <p:attrNameLst>
                                          <p:attrName>style.visibility</p:attrName>
                                        </p:attrNameLst>
                                      </p:cBhvr>
                                      <p:to>
                                        <p:strVal val="visible"/>
                                      </p:to>
                                    </p:set>
                                    <p:anim calcmode="lin" valueType="num">
                                      <p:cBhvr>
                                        <p:cTn id="52" dur="500" fill="hold"/>
                                        <p:tgtEl>
                                          <p:spTgt spid="12305"/>
                                        </p:tgtEl>
                                        <p:attrNameLst>
                                          <p:attrName>ppt_x</p:attrName>
                                        </p:attrNameLst>
                                      </p:cBhvr>
                                      <p:tavLst>
                                        <p:tav tm="0">
                                          <p:val>
                                            <p:strVal val="#ppt_x"/>
                                          </p:val>
                                        </p:tav>
                                        <p:tav tm="100000">
                                          <p:val>
                                            <p:strVal val="#ppt_x"/>
                                          </p:val>
                                        </p:tav>
                                      </p:tavLst>
                                    </p:anim>
                                    <p:anim calcmode="lin" valueType="num">
                                      <p:cBhvr>
                                        <p:cTn id="53" dur="500" fill="hold"/>
                                        <p:tgtEl>
                                          <p:spTgt spid="12305"/>
                                        </p:tgtEl>
                                        <p:attrNameLst>
                                          <p:attrName>ppt_y</p:attrName>
                                        </p:attrNameLst>
                                      </p:cBhvr>
                                      <p:tavLst>
                                        <p:tav tm="0">
                                          <p:val>
                                            <p:strVal val="1+#ppt_h/2"/>
                                          </p:val>
                                        </p:tav>
                                        <p:tav tm="100000">
                                          <p:val>
                                            <p:strVal val="#ppt_y"/>
                                          </p:val>
                                        </p:tav>
                                      </p:tavLst>
                                    </p:anim>
                                  </p:childTnLst>
                                </p:cTn>
                              </p:par>
                            </p:childTnLst>
                          </p:cTn>
                        </p:par>
                      </p:childTnLst>
                    </p:cTn>
                  </p:par>
                  <p:par>
                    <p:cTn id="54" fill="hold">
                      <p:stCondLst>
                        <p:cond delay="indefinite"/>
                      </p:stCondLst>
                      <p:childTnLst>
                        <p:par>
                          <p:cTn id="55" fill="hold">
                            <p:stCondLst>
                              <p:cond delay="0"/>
                            </p:stCondLst>
                            <p:childTnLst>
                              <p:par>
                                <p:cTn id="56" presetID="2" presetClass="entr" presetSubtype="4" fill="hold" grpId="0" nodeType="clickEffect">
                                  <p:stCondLst>
                                    <p:cond delay="0"/>
                                  </p:stCondLst>
                                  <p:childTnLst>
                                    <p:set>
                                      <p:cBhvr>
                                        <p:cTn id="57" dur="1" fill="hold">
                                          <p:stCondLst>
                                            <p:cond delay="0"/>
                                          </p:stCondLst>
                                        </p:cTn>
                                        <p:tgtEl>
                                          <p:spTgt spid="12303"/>
                                        </p:tgtEl>
                                        <p:attrNameLst>
                                          <p:attrName>style.visibility</p:attrName>
                                        </p:attrNameLst>
                                      </p:cBhvr>
                                      <p:to>
                                        <p:strVal val="visible"/>
                                      </p:to>
                                    </p:set>
                                    <p:anim calcmode="lin" valueType="num">
                                      <p:cBhvr>
                                        <p:cTn id="58" dur="500" fill="hold"/>
                                        <p:tgtEl>
                                          <p:spTgt spid="12303"/>
                                        </p:tgtEl>
                                        <p:attrNameLst>
                                          <p:attrName>ppt_x</p:attrName>
                                        </p:attrNameLst>
                                      </p:cBhvr>
                                      <p:tavLst>
                                        <p:tav tm="0">
                                          <p:val>
                                            <p:strVal val="#ppt_x"/>
                                          </p:val>
                                        </p:tav>
                                        <p:tav tm="100000">
                                          <p:val>
                                            <p:strVal val="#ppt_x"/>
                                          </p:val>
                                        </p:tav>
                                      </p:tavLst>
                                    </p:anim>
                                    <p:anim calcmode="lin" valueType="num">
                                      <p:cBhvr>
                                        <p:cTn id="59" dur="500" fill="hold"/>
                                        <p:tgtEl>
                                          <p:spTgt spid="12303"/>
                                        </p:tgtEl>
                                        <p:attrNameLst>
                                          <p:attrName>ppt_y</p:attrName>
                                        </p:attrNameLst>
                                      </p:cBhvr>
                                      <p:tavLst>
                                        <p:tav tm="0">
                                          <p:val>
                                            <p:strVal val="1+#ppt_h/2"/>
                                          </p:val>
                                        </p:tav>
                                        <p:tav tm="100000">
                                          <p:val>
                                            <p:strVal val="#ppt_y"/>
                                          </p:val>
                                        </p:tav>
                                      </p:tavLst>
                                    </p:anim>
                                  </p:childTnLst>
                                </p:cTn>
                              </p:par>
                            </p:childTnLst>
                          </p:cTn>
                        </p:par>
                      </p:childTnLst>
                    </p:cTn>
                  </p:par>
                  <p:par>
                    <p:cTn id="60" fill="hold">
                      <p:stCondLst>
                        <p:cond delay="indefinite"/>
                      </p:stCondLst>
                      <p:childTnLst>
                        <p:par>
                          <p:cTn id="61" fill="hold">
                            <p:stCondLst>
                              <p:cond delay="0"/>
                            </p:stCondLst>
                            <p:childTnLst>
                              <p:par>
                                <p:cTn id="62" presetID="2" presetClass="entr" presetSubtype="4" fill="hold" grpId="0" nodeType="clickEffect">
                                  <p:stCondLst>
                                    <p:cond delay="0"/>
                                  </p:stCondLst>
                                  <p:childTnLst>
                                    <p:set>
                                      <p:cBhvr>
                                        <p:cTn id="63" dur="1" fill="hold">
                                          <p:stCondLst>
                                            <p:cond delay="0"/>
                                          </p:stCondLst>
                                        </p:cTn>
                                        <p:tgtEl>
                                          <p:spTgt spid="2"/>
                                        </p:tgtEl>
                                        <p:attrNameLst>
                                          <p:attrName>style.visibility</p:attrName>
                                        </p:attrNameLst>
                                      </p:cBhvr>
                                      <p:to>
                                        <p:strVal val="visible"/>
                                      </p:to>
                                    </p:set>
                                    <p:anim calcmode="lin" valueType="num">
                                      <p:cBhvr additive="base">
                                        <p:cTn id="64" dur="500" fill="hold"/>
                                        <p:tgtEl>
                                          <p:spTgt spid="2"/>
                                        </p:tgtEl>
                                        <p:attrNameLst>
                                          <p:attrName>ppt_x</p:attrName>
                                        </p:attrNameLst>
                                      </p:cBhvr>
                                      <p:tavLst>
                                        <p:tav tm="0">
                                          <p:val>
                                            <p:strVal val="#ppt_x"/>
                                          </p:val>
                                        </p:tav>
                                        <p:tav tm="100000">
                                          <p:val>
                                            <p:strVal val="#ppt_x"/>
                                          </p:val>
                                        </p:tav>
                                      </p:tavLst>
                                    </p:anim>
                                    <p:anim calcmode="lin" valueType="num">
                                      <p:cBhvr additive="base">
                                        <p:cTn id="65"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9" grpId="0" bldLvl="0" animBg="1"/>
      <p:bldP spid="12300" grpId="0" bldLvl="0" animBg="1"/>
      <p:bldP spid="12301" grpId="0" bldLvl="0" animBg="1"/>
      <p:bldP spid="12303" grpId="0" bldLvl="0" animBg="1"/>
      <p:bldP spid="12305" grpId="0" bldLvl="0" animBg="1"/>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p:cNvSpPr txBox="1"/>
          <p:nvPr/>
        </p:nvSpPr>
        <p:spPr>
          <a:xfrm>
            <a:off x="3320029" y="156001"/>
            <a:ext cx="7716063" cy="706755"/>
          </a:xfrm>
          <a:prstGeom prst="rect">
            <a:avLst/>
          </a:prstGeom>
          <a:noFill/>
        </p:spPr>
        <p:txBody>
          <a:bodyPr wrap="square" rtlCol="0">
            <a:spAutoFit/>
          </a:bodyPr>
          <a:lstStyle/>
          <a:p>
            <a:r>
              <a:rPr lang="zh-CN" altLang="en-US" sz="4000" dirty="0">
                <a:latin typeface="黑体" panose="02010609060101010101" pitchFamily="49" charset="-122"/>
                <a:ea typeface="黑体" panose="02010609060101010101" pitchFamily="49" charset="-122"/>
              </a:rPr>
              <a:t>工业革命</a:t>
            </a:r>
            <a:r>
              <a:rPr lang="zh-CN" altLang="en-US" sz="4000" dirty="0">
                <a:solidFill>
                  <a:srgbClr val="FF0000"/>
                </a:solidFill>
                <a:latin typeface="黑体" panose="02010609060101010101" pitchFamily="49" charset="-122"/>
                <a:ea typeface="黑体" panose="02010609060101010101" pitchFamily="49" charset="-122"/>
              </a:rPr>
              <a:t>最早</a:t>
            </a:r>
            <a:r>
              <a:rPr lang="zh-CN" altLang="en-US" sz="4000" dirty="0">
                <a:latin typeface="黑体" panose="02010609060101010101" pitchFamily="49" charset="-122"/>
                <a:ea typeface="黑体" panose="02010609060101010101" pitchFamily="49" charset="-122"/>
              </a:rPr>
              <a:t>从</a:t>
            </a:r>
            <a:r>
              <a:rPr lang="zh-CN" altLang="en-US" sz="4000" dirty="0">
                <a:solidFill>
                  <a:srgbClr val="FF0000"/>
                </a:solidFill>
                <a:latin typeface="黑体" panose="02010609060101010101" pitchFamily="49" charset="-122"/>
                <a:ea typeface="黑体" panose="02010609060101010101" pitchFamily="49" charset="-122"/>
              </a:rPr>
              <a:t>英国</a:t>
            </a:r>
            <a:r>
              <a:rPr lang="zh-CN" altLang="en-US" sz="4000" dirty="0">
                <a:latin typeface="黑体" panose="02010609060101010101" pitchFamily="49" charset="-122"/>
                <a:ea typeface="黑体" panose="02010609060101010101" pitchFamily="49" charset="-122"/>
              </a:rPr>
              <a:t>开始</a:t>
            </a:r>
            <a:endParaRPr lang="zh-CN" altLang="en-US" sz="4000" dirty="0">
              <a:latin typeface="黑体" panose="02010609060101010101" pitchFamily="49" charset="-122"/>
              <a:ea typeface="黑体" panose="02010609060101010101" pitchFamily="49" charset="-122"/>
            </a:endParaRPr>
          </a:p>
        </p:txBody>
      </p:sp>
      <p:pic>
        <p:nvPicPr>
          <p:cNvPr id="14" name="图片 1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424144" y="1530626"/>
            <a:ext cx="3513485" cy="2311873"/>
          </a:xfrm>
          <a:prstGeom prst="rect">
            <a:avLst/>
          </a:prstGeom>
        </p:spPr>
      </p:pic>
      <p:pic>
        <p:nvPicPr>
          <p:cNvPr id="16" name="图片 1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792528" y="1520358"/>
            <a:ext cx="3398315" cy="2060203"/>
          </a:xfrm>
          <a:prstGeom prst="rect">
            <a:avLst/>
          </a:prstGeom>
        </p:spPr>
      </p:pic>
      <p:pic>
        <p:nvPicPr>
          <p:cNvPr id="19" name="图片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905459" y="1341544"/>
            <a:ext cx="2673625" cy="2173622"/>
          </a:xfrm>
          <a:prstGeom prst="rect">
            <a:avLst/>
          </a:prstGeom>
        </p:spPr>
      </p:pic>
      <p:pic>
        <p:nvPicPr>
          <p:cNvPr id="21" name="图片 2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42661" y="4237681"/>
            <a:ext cx="3030609" cy="2257804"/>
          </a:xfrm>
          <a:prstGeom prst="rect">
            <a:avLst/>
          </a:prstGeom>
        </p:spPr>
      </p:pic>
      <p:pic>
        <p:nvPicPr>
          <p:cNvPr id="23" name="图片 2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716657" y="4498088"/>
            <a:ext cx="3398315" cy="1975527"/>
          </a:xfrm>
          <a:prstGeom prst="rect">
            <a:avLst/>
          </a:prstGeom>
        </p:spPr>
      </p:pic>
      <p:sp>
        <p:nvSpPr>
          <p:cNvPr id="24" name="文本框 23"/>
          <p:cNvSpPr txBox="1"/>
          <p:nvPr/>
        </p:nvSpPr>
        <p:spPr>
          <a:xfrm>
            <a:off x="1172816" y="3862374"/>
            <a:ext cx="2146852" cy="369332"/>
          </a:xfrm>
          <a:prstGeom prst="rect">
            <a:avLst/>
          </a:prstGeom>
          <a:noFill/>
        </p:spPr>
        <p:txBody>
          <a:bodyPr wrap="square" rtlCol="0">
            <a:spAutoFit/>
          </a:bodyPr>
          <a:lstStyle/>
          <a:p>
            <a:r>
              <a:rPr lang="zh-CN" altLang="en-US" dirty="0"/>
              <a:t>图一 </a:t>
            </a:r>
            <a:r>
              <a:rPr lang="en-US" altLang="zh-CN" dirty="0"/>
              <a:t>《</a:t>
            </a:r>
            <a:r>
              <a:rPr lang="zh-CN" altLang="en-US" dirty="0"/>
              <a:t>权利法案</a:t>
            </a:r>
            <a:r>
              <a:rPr lang="en-US" altLang="zh-CN" dirty="0"/>
              <a:t>》</a:t>
            </a:r>
            <a:endParaRPr lang="zh-CN" altLang="en-US" dirty="0"/>
          </a:p>
        </p:txBody>
      </p:sp>
      <p:sp>
        <p:nvSpPr>
          <p:cNvPr id="25" name="文本框 24"/>
          <p:cNvSpPr txBox="1"/>
          <p:nvPr/>
        </p:nvSpPr>
        <p:spPr>
          <a:xfrm>
            <a:off x="5231286" y="3815989"/>
            <a:ext cx="2406087" cy="369332"/>
          </a:xfrm>
          <a:prstGeom prst="rect">
            <a:avLst/>
          </a:prstGeom>
          <a:noFill/>
        </p:spPr>
        <p:txBody>
          <a:bodyPr wrap="square" rtlCol="0">
            <a:spAutoFit/>
          </a:bodyPr>
          <a:lstStyle/>
          <a:p>
            <a:r>
              <a:rPr lang="zh-CN" altLang="en-US" dirty="0"/>
              <a:t>图二 殖民地遍布全球</a:t>
            </a:r>
            <a:endParaRPr lang="zh-CN" altLang="en-US" dirty="0"/>
          </a:p>
        </p:txBody>
      </p:sp>
      <p:sp>
        <p:nvSpPr>
          <p:cNvPr id="26" name="文本框 25"/>
          <p:cNvSpPr txBox="1"/>
          <p:nvPr/>
        </p:nvSpPr>
        <p:spPr>
          <a:xfrm>
            <a:off x="9544861" y="3835872"/>
            <a:ext cx="2146852" cy="369332"/>
          </a:xfrm>
          <a:prstGeom prst="rect">
            <a:avLst/>
          </a:prstGeom>
          <a:noFill/>
        </p:spPr>
        <p:txBody>
          <a:bodyPr wrap="square" rtlCol="0">
            <a:spAutoFit/>
          </a:bodyPr>
          <a:lstStyle/>
          <a:p>
            <a:r>
              <a:rPr lang="zh-CN" altLang="en-US" dirty="0"/>
              <a:t>图三 三角贸易</a:t>
            </a:r>
            <a:endParaRPr lang="zh-CN" altLang="en-US" dirty="0"/>
          </a:p>
        </p:txBody>
      </p:sp>
      <p:sp>
        <p:nvSpPr>
          <p:cNvPr id="27" name="文本框 26"/>
          <p:cNvSpPr txBox="1"/>
          <p:nvPr/>
        </p:nvSpPr>
        <p:spPr>
          <a:xfrm>
            <a:off x="2150159" y="6479678"/>
            <a:ext cx="2362206" cy="369332"/>
          </a:xfrm>
          <a:prstGeom prst="rect">
            <a:avLst/>
          </a:prstGeom>
          <a:noFill/>
        </p:spPr>
        <p:txBody>
          <a:bodyPr wrap="square" rtlCol="0">
            <a:spAutoFit/>
          </a:bodyPr>
          <a:lstStyle/>
          <a:p>
            <a:r>
              <a:rPr lang="zh-CN" altLang="en-US" dirty="0"/>
              <a:t>图四 工匠经验的积累</a:t>
            </a:r>
            <a:endParaRPr lang="zh-CN" altLang="en-US" dirty="0"/>
          </a:p>
        </p:txBody>
      </p:sp>
      <p:sp>
        <p:nvSpPr>
          <p:cNvPr id="28" name="文本框 27"/>
          <p:cNvSpPr txBox="1"/>
          <p:nvPr/>
        </p:nvSpPr>
        <p:spPr>
          <a:xfrm>
            <a:off x="5940278" y="6482993"/>
            <a:ext cx="3154029" cy="369332"/>
          </a:xfrm>
          <a:prstGeom prst="rect">
            <a:avLst/>
          </a:prstGeom>
          <a:noFill/>
        </p:spPr>
        <p:txBody>
          <a:bodyPr wrap="square" rtlCol="0">
            <a:spAutoFit/>
          </a:bodyPr>
          <a:lstStyle/>
          <a:p>
            <a:r>
              <a:rPr lang="zh-CN" altLang="en-US" dirty="0"/>
              <a:t>图五 圈地运动农民失去土地</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782417" y="1035034"/>
            <a:ext cx="9180444" cy="645160"/>
          </a:xfrm>
          <a:prstGeom prst="rect">
            <a:avLst/>
          </a:prstGeom>
          <a:noFill/>
        </p:spPr>
        <p:txBody>
          <a:bodyPr wrap="square" rtlCol="0">
            <a:spAutoFit/>
          </a:bodyPr>
          <a:lstStyle/>
          <a:p>
            <a:r>
              <a:rPr lang="zh-CN" altLang="en-US" sz="3600" dirty="0">
                <a:latin typeface="黑体" panose="02010609060101010101" pitchFamily="49" charset="-122"/>
                <a:ea typeface="黑体" panose="02010609060101010101" pitchFamily="49" charset="-122"/>
              </a:rPr>
              <a:t>工业革命最早从英国开始的原因：</a:t>
            </a:r>
            <a:endParaRPr lang="zh-CN" altLang="en-US" sz="3600" dirty="0">
              <a:solidFill>
                <a:srgbClr val="FF0000"/>
              </a:solidFill>
              <a:latin typeface="黑体" panose="02010609060101010101" pitchFamily="49" charset="-122"/>
              <a:ea typeface="黑体" panose="02010609060101010101" pitchFamily="49" charset="-122"/>
            </a:endParaRPr>
          </a:p>
        </p:txBody>
      </p:sp>
      <p:sp>
        <p:nvSpPr>
          <p:cNvPr id="3" name="文本框 2"/>
          <p:cNvSpPr txBox="1"/>
          <p:nvPr/>
        </p:nvSpPr>
        <p:spPr>
          <a:xfrm>
            <a:off x="1772478" y="2152116"/>
            <a:ext cx="8971720" cy="3085460"/>
          </a:xfrm>
          <a:prstGeom prst="rect">
            <a:avLst/>
          </a:prstGeom>
          <a:solidFill>
            <a:schemeClr val="accent4">
              <a:lumMod val="20000"/>
              <a:lumOff val="80000"/>
            </a:schemeClr>
          </a:solidFill>
          <a:ln>
            <a:solidFill>
              <a:schemeClr val="tx1"/>
            </a:solidFill>
          </a:ln>
        </p:spPr>
        <p:txBody>
          <a:bodyPr wrap="square" rtlCol="0">
            <a:spAutoFit/>
          </a:bodyPr>
          <a:lstStyle/>
          <a:p>
            <a:pPr>
              <a:lnSpc>
                <a:spcPct val="125000"/>
              </a:lnSpc>
            </a:pPr>
            <a:r>
              <a:rPr lang="en-US" altLang="zh-CN" sz="3200" dirty="0">
                <a:latin typeface="宋体" panose="02010600030101010101" pitchFamily="2" charset="-122"/>
                <a:ea typeface="宋体" panose="02010600030101010101" pitchFamily="2" charset="-122"/>
              </a:rPr>
              <a:t>1.</a:t>
            </a:r>
            <a:r>
              <a:rPr lang="zh-CN" altLang="en-US" sz="3200" dirty="0">
                <a:latin typeface="宋体" panose="02010600030101010101" pitchFamily="2" charset="-122"/>
                <a:ea typeface="宋体" panose="02010600030101010101" pitchFamily="2" charset="-122"/>
              </a:rPr>
              <a:t>制度：英国最早确立君主立宪制；</a:t>
            </a:r>
            <a:r>
              <a:rPr lang="zh-CN" altLang="en-US" sz="3200" dirty="0">
                <a:solidFill>
                  <a:srgbClr val="FF0000"/>
                </a:solidFill>
                <a:latin typeface="宋体" panose="02010600030101010101" pitchFamily="2" charset="-122"/>
                <a:ea typeface="宋体" panose="02010600030101010101" pitchFamily="2" charset="-122"/>
              </a:rPr>
              <a:t>（前提）</a:t>
            </a:r>
            <a:endParaRPr lang="en-US" altLang="zh-CN" sz="3200" dirty="0">
              <a:solidFill>
                <a:srgbClr val="FF0000"/>
              </a:solidFill>
              <a:latin typeface="宋体" panose="02010600030101010101" pitchFamily="2" charset="-122"/>
              <a:ea typeface="宋体" panose="02010600030101010101" pitchFamily="2" charset="-122"/>
            </a:endParaRPr>
          </a:p>
          <a:p>
            <a:pPr>
              <a:lnSpc>
                <a:spcPct val="125000"/>
              </a:lnSpc>
            </a:pPr>
            <a:r>
              <a:rPr lang="en-US" altLang="zh-CN" sz="3200" dirty="0">
                <a:latin typeface="宋体" panose="02010600030101010101" pitchFamily="2" charset="-122"/>
                <a:ea typeface="宋体" panose="02010600030101010101" pitchFamily="2" charset="-122"/>
              </a:rPr>
              <a:t>2.</a:t>
            </a:r>
            <a:r>
              <a:rPr lang="zh-CN" altLang="en-US" sz="3200" dirty="0">
                <a:latin typeface="宋体" panose="02010600030101010101" pitchFamily="2" charset="-122"/>
                <a:ea typeface="宋体" panose="02010600030101010101" pitchFamily="2" charset="-122"/>
              </a:rPr>
              <a:t>市场：市场的大量需求；</a:t>
            </a:r>
            <a:r>
              <a:rPr lang="zh-CN" altLang="en-US" sz="3200" dirty="0">
                <a:solidFill>
                  <a:srgbClr val="FF0000"/>
                </a:solidFill>
                <a:latin typeface="宋体" panose="02010600030101010101" pitchFamily="2" charset="-122"/>
                <a:ea typeface="宋体" panose="02010600030101010101" pitchFamily="2" charset="-122"/>
              </a:rPr>
              <a:t>（直接原因）</a:t>
            </a:r>
            <a:endParaRPr lang="en-US" altLang="zh-CN" sz="3200" dirty="0">
              <a:solidFill>
                <a:srgbClr val="FF0000"/>
              </a:solidFill>
              <a:latin typeface="宋体" panose="02010600030101010101" pitchFamily="2" charset="-122"/>
              <a:ea typeface="宋体" panose="02010600030101010101" pitchFamily="2" charset="-122"/>
            </a:endParaRPr>
          </a:p>
          <a:p>
            <a:pPr>
              <a:lnSpc>
                <a:spcPct val="125000"/>
              </a:lnSpc>
            </a:pPr>
            <a:r>
              <a:rPr lang="en-US" altLang="zh-CN" sz="3200" dirty="0">
                <a:latin typeface="宋体" panose="02010600030101010101" pitchFamily="2" charset="-122"/>
                <a:ea typeface="宋体" panose="02010600030101010101" pitchFamily="2" charset="-122"/>
              </a:rPr>
              <a:t>3.</a:t>
            </a:r>
            <a:r>
              <a:rPr lang="zh-CN" altLang="en-US" sz="3200" dirty="0">
                <a:latin typeface="宋体" panose="02010600030101010101" pitchFamily="2" charset="-122"/>
                <a:ea typeface="宋体" panose="02010600030101010101" pitchFamily="2" charset="-122"/>
              </a:rPr>
              <a:t>原料：三角贸易为英国提供了廉价原料；</a:t>
            </a:r>
            <a:endParaRPr lang="en-US" altLang="zh-CN" sz="3200" dirty="0">
              <a:latin typeface="宋体" panose="02010600030101010101" pitchFamily="2" charset="-122"/>
              <a:ea typeface="宋体" panose="02010600030101010101" pitchFamily="2" charset="-122"/>
            </a:endParaRPr>
          </a:p>
          <a:p>
            <a:pPr>
              <a:lnSpc>
                <a:spcPct val="125000"/>
              </a:lnSpc>
            </a:pPr>
            <a:r>
              <a:rPr lang="en-US" altLang="zh-CN" sz="3200" dirty="0">
                <a:latin typeface="宋体" panose="02010600030101010101" pitchFamily="2" charset="-122"/>
                <a:ea typeface="宋体" panose="02010600030101010101" pitchFamily="2" charset="-122"/>
              </a:rPr>
              <a:t>4.</a:t>
            </a:r>
            <a:r>
              <a:rPr lang="zh-CN" altLang="en-US" sz="3200" dirty="0">
                <a:latin typeface="宋体" panose="02010600030101010101" pitchFamily="2" charset="-122"/>
                <a:ea typeface="宋体" panose="02010600030101010101" pitchFamily="2" charset="-122"/>
              </a:rPr>
              <a:t>技术：工场手工业积累了大量技术；</a:t>
            </a:r>
            <a:endParaRPr lang="en-US" altLang="zh-CN" sz="3200" dirty="0">
              <a:latin typeface="宋体" panose="02010600030101010101" pitchFamily="2" charset="-122"/>
              <a:ea typeface="宋体" panose="02010600030101010101" pitchFamily="2" charset="-122"/>
            </a:endParaRPr>
          </a:p>
          <a:p>
            <a:pPr>
              <a:lnSpc>
                <a:spcPct val="125000"/>
              </a:lnSpc>
            </a:pPr>
            <a:r>
              <a:rPr lang="en-US" altLang="zh-CN" sz="3200" dirty="0">
                <a:latin typeface="宋体" panose="02010600030101010101" pitchFamily="2" charset="-122"/>
                <a:ea typeface="宋体" panose="02010600030101010101" pitchFamily="2" charset="-122"/>
              </a:rPr>
              <a:t>5.</a:t>
            </a:r>
            <a:r>
              <a:rPr lang="zh-CN" altLang="en-US" sz="3200" dirty="0">
                <a:latin typeface="宋体" panose="02010600030101010101" pitchFamily="2" charset="-122"/>
                <a:ea typeface="宋体" panose="02010600030101010101" pitchFamily="2" charset="-122"/>
              </a:rPr>
              <a:t>劳动力：圈地运动为工业生产提供了劳动力。</a:t>
            </a:r>
            <a:endParaRPr lang="zh-CN" altLang="en-US" sz="3200" dirty="0">
              <a:latin typeface="宋体" panose="02010600030101010101" pitchFamily="2" charset="-122"/>
              <a:ea typeface="宋体" panose="02010600030101010101" pitchFamily="2" charset="-122"/>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99390" y="254000"/>
            <a:ext cx="11562080" cy="583565"/>
          </a:xfrm>
          <a:prstGeom prst="rect">
            <a:avLst/>
          </a:prstGeom>
          <a:noFill/>
        </p:spPr>
        <p:txBody>
          <a:bodyPr wrap="none" rtlCol="0" anchor="t">
            <a:spAutoFit/>
          </a:bodyPr>
          <a:p>
            <a:r>
              <a:rPr lang="zh-CN" altLang="en-US" sz="3200" dirty="0">
                <a:latin typeface="黑体" panose="02010609060101010101" pitchFamily="49" charset="-122"/>
                <a:ea typeface="黑体" panose="02010609060101010101" pitchFamily="49" charset="-122"/>
                <a:sym typeface="+mn-ea"/>
              </a:rPr>
              <a:t>情景二：我们</a:t>
            </a:r>
            <a:r>
              <a:rPr lang="zh-CN" altLang="en-US" sz="3200" dirty="0">
                <a:latin typeface="黑体" panose="02010609060101010101" pitchFamily="49" charset="-122"/>
                <a:ea typeface="黑体" panose="02010609060101010101" pitchFamily="49" charset="-122"/>
                <a:sym typeface="+mn-ea"/>
              </a:rPr>
              <a:t>生产什么货物，才能保证风险最小，收益最大呢？</a:t>
            </a:r>
            <a:endParaRPr lang="zh-CN" altLang="en-US" sz="3200"/>
          </a:p>
        </p:txBody>
      </p:sp>
      <p:sp>
        <p:nvSpPr>
          <p:cNvPr id="13" name="文本框 3"/>
          <p:cNvSpPr txBox="1">
            <a:spLocks noChangeArrowheads="1"/>
          </p:cNvSpPr>
          <p:nvPr/>
        </p:nvSpPr>
        <p:spPr bwMode="auto">
          <a:xfrm>
            <a:off x="1736254" y="913391"/>
            <a:ext cx="10306880" cy="40614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lnSpc>
                <a:spcPct val="125000"/>
              </a:lnSpc>
              <a:spcBef>
                <a:spcPct val="0"/>
              </a:spcBef>
              <a:buFontTx/>
              <a:buNone/>
            </a:pPr>
            <a:r>
              <a:rPr lang="zh-CN" altLang="en-US" dirty="0">
                <a:latin typeface="楷体" panose="02010609060101010101" pitchFamily="49" charset="-122"/>
                <a:ea typeface="楷体" panose="02010609060101010101" pitchFamily="49" charset="-122"/>
              </a:rPr>
              <a:t>材料 ：</a:t>
            </a:r>
            <a:endParaRPr lang="zh-CN" altLang="en-US" dirty="0">
              <a:latin typeface="楷体" panose="02010609060101010101" pitchFamily="49" charset="-122"/>
              <a:ea typeface="楷体" panose="02010609060101010101" pitchFamily="49" charset="-122"/>
            </a:endParaRPr>
          </a:p>
          <a:p>
            <a:pPr eaLnBrk="1" hangingPunct="1">
              <a:lnSpc>
                <a:spcPct val="125000"/>
              </a:lnSpc>
              <a:spcBef>
                <a:spcPct val="0"/>
              </a:spcBef>
              <a:buFontTx/>
              <a:buNone/>
            </a:pPr>
            <a:r>
              <a:rPr lang="zh-CN" altLang="en-US" dirty="0">
                <a:latin typeface="楷体" panose="02010609060101010101" pitchFamily="49" charset="-122"/>
                <a:ea typeface="楷体" panose="02010609060101010101" pitchFamily="49" charset="-122"/>
              </a:rPr>
              <a:t>一位英国棉纺主，从他在伦敦的经理人那里得到这样的信息：“无论你能生产多少平纹布，好的次的我们都要。”市场上的迫切需求，首先出现在纺织业</a:t>
            </a:r>
            <a:r>
              <a:rPr lang="en-US" altLang="zh-CN" dirty="0">
                <a:latin typeface="楷体" panose="02010609060101010101" pitchFamily="49" charset="-122"/>
                <a:ea typeface="楷体" panose="02010609060101010101" pitchFamily="49" charset="-122"/>
              </a:rPr>
              <a:t>……</a:t>
            </a:r>
            <a:endParaRPr lang="en-US" altLang="zh-CN" dirty="0">
              <a:latin typeface="楷体" panose="02010609060101010101" pitchFamily="49" charset="-122"/>
              <a:ea typeface="楷体" panose="02010609060101010101" pitchFamily="49" charset="-122"/>
            </a:endParaRPr>
          </a:p>
          <a:p>
            <a:pPr eaLnBrk="1" hangingPunct="1">
              <a:lnSpc>
                <a:spcPct val="125000"/>
              </a:lnSpc>
              <a:spcBef>
                <a:spcPct val="0"/>
              </a:spcBef>
              <a:buFontTx/>
              <a:buNone/>
            </a:pPr>
            <a:r>
              <a:rPr lang="en-US" altLang="zh-CN" dirty="0">
                <a:latin typeface="楷体" panose="02010609060101010101" pitchFamily="49" charset="-122"/>
                <a:ea typeface="楷体" panose="02010609060101010101" pitchFamily="49" charset="-122"/>
              </a:rPr>
              <a:t>                              </a:t>
            </a:r>
            <a:endParaRPr lang="en-US" altLang="zh-CN" dirty="0">
              <a:latin typeface="楷体" panose="02010609060101010101" pitchFamily="49" charset="-122"/>
              <a:ea typeface="楷体" panose="02010609060101010101" pitchFamily="49" charset="-122"/>
            </a:endParaRPr>
          </a:p>
          <a:p>
            <a:pPr eaLnBrk="1" hangingPunct="1">
              <a:lnSpc>
                <a:spcPct val="125000"/>
              </a:lnSpc>
              <a:spcBef>
                <a:spcPct val="0"/>
              </a:spcBef>
              <a:buFontTx/>
              <a:buNone/>
            </a:pPr>
            <a:r>
              <a:rPr lang="en-US" altLang="zh-CN" dirty="0">
                <a:latin typeface="楷体" panose="02010609060101010101" pitchFamily="49" charset="-122"/>
                <a:ea typeface="楷体" panose="02010609060101010101" pitchFamily="49" charset="-122"/>
              </a:rPr>
              <a:t>                                 ——《</a:t>
            </a:r>
            <a:r>
              <a:rPr lang="zh-CN" altLang="en-US" dirty="0">
                <a:latin typeface="楷体" panose="02010609060101010101" pitchFamily="49" charset="-122"/>
                <a:ea typeface="楷体" panose="02010609060101010101" pitchFamily="49" charset="-122"/>
              </a:rPr>
              <a:t>大国崛起</a:t>
            </a:r>
            <a:r>
              <a:rPr lang="en-US" altLang="zh-CN" dirty="0">
                <a:latin typeface="楷体" panose="02010609060101010101" pitchFamily="49" charset="-122"/>
                <a:ea typeface="楷体" panose="02010609060101010101" pitchFamily="49" charset="-122"/>
              </a:rPr>
              <a:t>》</a:t>
            </a:r>
            <a:endParaRPr lang="zh-CN" altLang="zh-CN" dirty="0">
              <a:latin typeface="楷体" panose="02010609060101010101" pitchFamily="49" charset="-122"/>
              <a:ea typeface="楷体" panose="02010609060101010101" pitchFamily="49" charset="-122"/>
            </a:endParaRPr>
          </a:p>
          <a:p>
            <a:pPr eaLnBrk="1" hangingPunct="1">
              <a:spcBef>
                <a:spcPct val="0"/>
              </a:spcBef>
              <a:buFontTx/>
              <a:buNone/>
            </a:pPr>
            <a:endParaRPr lang="zh-CN" altLang="en-US" sz="1800" dirty="0"/>
          </a:p>
        </p:txBody>
      </p:sp>
      <p:sp>
        <p:nvSpPr>
          <p:cNvPr id="3" name="矩形 2"/>
          <p:cNvSpPr/>
          <p:nvPr/>
        </p:nvSpPr>
        <p:spPr>
          <a:xfrm>
            <a:off x="8645525" y="2786380"/>
            <a:ext cx="1305560" cy="695960"/>
          </a:xfrm>
          <a:prstGeom prst="rect">
            <a:avLst/>
          </a:prstGeom>
          <a:noFill/>
          <a:ln w="57150">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文本框 7"/>
          <p:cNvSpPr txBox="1"/>
          <p:nvPr/>
        </p:nvSpPr>
        <p:spPr>
          <a:xfrm>
            <a:off x="3565139" y="5060741"/>
            <a:ext cx="7716063" cy="706755"/>
          </a:xfrm>
          <a:prstGeom prst="rect">
            <a:avLst/>
          </a:prstGeom>
          <a:noFill/>
        </p:spPr>
        <p:txBody>
          <a:bodyPr wrap="square" rtlCol="0">
            <a:spAutoFit/>
          </a:bodyPr>
          <a:p>
            <a:r>
              <a:rPr lang="zh-CN" altLang="en-US" sz="4000" dirty="0">
                <a:latin typeface="黑体" panose="02010609060101010101" pitchFamily="49" charset="-122"/>
                <a:ea typeface="黑体" panose="02010609060101010101" pitchFamily="49" charset="-122"/>
              </a:rPr>
              <a:t>工业革命</a:t>
            </a:r>
            <a:r>
              <a:rPr lang="zh-CN" altLang="en-US" sz="4000" dirty="0">
                <a:solidFill>
                  <a:srgbClr val="FF0000"/>
                </a:solidFill>
                <a:latin typeface="黑体" panose="02010609060101010101" pitchFamily="49" charset="-122"/>
                <a:ea typeface="黑体" panose="02010609060101010101" pitchFamily="49" charset="-122"/>
              </a:rPr>
              <a:t>最早</a:t>
            </a:r>
            <a:r>
              <a:rPr lang="zh-CN" altLang="en-US" sz="4000" dirty="0">
                <a:latin typeface="黑体" panose="02010609060101010101" pitchFamily="49" charset="-122"/>
                <a:ea typeface="黑体" panose="02010609060101010101" pitchFamily="49" charset="-122"/>
              </a:rPr>
              <a:t>从</a:t>
            </a:r>
            <a:r>
              <a:rPr lang="zh-CN" altLang="en-US" sz="4000" dirty="0">
                <a:solidFill>
                  <a:srgbClr val="FF0000"/>
                </a:solidFill>
                <a:latin typeface="黑体" panose="02010609060101010101" pitchFamily="49" charset="-122"/>
                <a:ea typeface="黑体" panose="02010609060101010101" pitchFamily="49" charset="-122"/>
              </a:rPr>
              <a:t>纺织业</a:t>
            </a:r>
            <a:r>
              <a:rPr lang="zh-CN" altLang="en-US" sz="4000" dirty="0">
                <a:latin typeface="黑体" panose="02010609060101010101" pitchFamily="49" charset="-122"/>
                <a:ea typeface="黑体" panose="02010609060101010101" pitchFamily="49" charset="-122"/>
              </a:rPr>
              <a:t>开始</a:t>
            </a:r>
            <a:endParaRPr lang="zh-CN" altLang="en-US" sz="4000" dirty="0">
              <a:latin typeface="黑体" panose="02010609060101010101" pitchFamily="49" charset="-122"/>
              <a:ea typeface="黑体" panose="02010609060101010101" pitchFamily="49" charset="-122"/>
            </a:endParaRPr>
          </a:p>
        </p:txBody>
      </p:sp>
      <p:pic>
        <p:nvPicPr>
          <p:cNvPr id="4" name="图片 3" descr="timg9OGO2R3O"/>
          <p:cNvPicPr>
            <a:picLocks noChangeAspect="1"/>
          </p:cNvPicPr>
          <p:nvPr/>
        </p:nvPicPr>
        <p:blipFill>
          <a:blip r:embed="rId1"/>
          <a:srcRect l="29826" r="38957"/>
          <a:stretch>
            <a:fillRect/>
          </a:stretch>
        </p:blipFill>
        <p:spPr>
          <a:xfrm>
            <a:off x="277495" y="3730625"/>
            <a:ext cx="1211580" cy="287909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86055" y="206375"/>
            <a:ext cx="11642090" cy="2584450"/>
          </a:xfrm>
          <a:prstGeom prst="rect">
            <a:avLst/>
          </a:prstGeom>
          <a:noFill/>
        </p:spPr>
        <p:txBody>
          <a:bodyPr wrap="square" rtlCol="0" anchor="t">
            <a:spAutoFit/>
          </a:bodyPr>
          <a:p>
            <a:pPr>
              <a:lnSpc>
                <a:spcPct val="150000"/>
              </a:lnSpc>
            </a:pPr>
            <a:r>
              <a:rPr lang="zh-CN" altLang="en-US" sz="3600" dirty="0">
                <a:latin typeface="黑体" panose="02010609060101010101" pitchFamily="49" charset="-122"/>
                <a:ea typeface="黑体" panose="02010609060101010101" pitchFamily="49" charset="-122"/>
                <a:sym typeface="+mn-ea"/>
              </a:rPr>
              <a:t>情景三：我们</a:t>
            </a:r>
            <a:r>
              <a:rPr lang="zh-CN" altLang="en-US" sz="3600" dirty="0">
                <a:latin typeface="黑体" panose="02010609060101010101" pitchFamily="49" charset="-122"/>
                <a:ea typeface="黑体" panose="02010609060101010101" pitchFamily="49" charset="-122"/>
                <a:sym typeface="+mn-ea"/>
              </a:rPr>
              <a:t>的小作坊终于开业了，各地的订单如雪片飞来</a:t>
            </a:r>
            <a:r>
              <a:rPr lang="en-US" altLang="zh-CN" sz="3600" dirty="0">
                <a:latin typeface="黑体" panose="02010609060101010101" pitchFamily="49" charset="-122"/>
                <a:ea typeface="黑体" panose="02010609060101010101" pitchFamily="49" charset="-122"/>
                <a:sym typeface="+mn-ea"/>
              </a:rPr>
              <a:t>…</a:t>
            </a:r>
            <a:r>
              <a:rPr lang="zh-CN" altLang="en-US" sz="3600" dirty="0">
                <a:latin typeface="黑体" panose="02010609060101010101" pitchFamily="49" charset="-122"/>
                <a:ea typeface="黑体" panose="02010609060101010101" pitchFamily="49" charset="-122"/>
                <a:sym typeface="+mn-ea"/>
              </a:rPr>
              <a:t>可我的心情既兴奋又发愁，你知道这是为什么吗？</a:t>
            </a:r>
            <a:endParaRPr lang="zh-CN" altLang="en-US" sz="3600" dirty="0">
              <a:latin typeface="黑体" panose="02010609060101010101" pitchFamily="49" charset="-122"/>
              <a:ea typeface="黑体" panose="02010609060101010101" pitchFamily="49" charset="-122"/>
              <a:sym typeface="+mn-ea"/>
            </a:endParaRPr>
          </a:p>
          <a:p>
            <a:pPr>
              <a:lnSpc>
                <a:spcPct val="150000"/>
              </a:lnSpc>
            </a:pPr>
            <a:r>
              <a:rPr lang="zh-CN" altLang="en-US" sz="3600" dirty="0">
                <a:latin typeface="黑体" panose="02010609060101010101" pitchFamily="49" charset="-122"/>
                <a:ea typeface="黑体" panose="02010609060101010101" pitchFamily="49" charset="-122"/>
                <a:sym typeface="+mn-ea"/>
              </a:rPr>
              <a:t>你能帮我想想解决方案吗？</a:t>
            </a:r>
            <a:endParaRPr lang="zh-CN" altLang="en-US" sz="3600" dirty="0">
              <a:latin typeface="黑体" panose="02010609060101010101" pitchFamily="49" charset="-122"/>
              <a:ea typeface="黑体" panose="02010609060101010101" pitchFamily="49" charset="-122"/>
              <a:sym typeface="+mn-ea"/>
            </a:endParaRPr>
          </a:p>
        </p:txBody>
      </p:sp>
      <p:pic>
        <p:nvPicPr>
          <p:cNvPr id="4" name="图片 3" descr="timg9OGO2R3O"/>
          <p:cNvPicPr>
            <a:picLocks noChangeAspect="1"/>
          </p:cNvPicPr>
          <p:nvPr/>
        </p:nvPicPr>
        <p:blipFill>
          <a:blip r:embed="rId1"/>
          <a:srcRect l="29826" r="38957"/>
          <a:stretch>
            <a:fillRect/>
          </a:stretch>
        </p:blipFill>
        <p:spPr>
          <a:xfrm>
            <a:off x="277495" y="3730625"/>
            <a:ext cx="1211580" cy="2879090"/>
          </a:xfrm>
          <a:prstGeom prst="rect">
            <a:avLst/>
          </a:prstGeom>
        </p:spPr>
      </p:pic>
      <p:pic>
        <p:nvPicPr>
          <p:cNvPr id="3" name="图片 2" descr="timg8G4QLHA5"/>
          <p:cNvPicPr>
            <a:picLocks noChangeAspect="1"/>
          </p:cNvPicPr>
          <p:nvPr/>
        </p:nvPicPr>
        <p:blipFill>
          <a:blip r:embed="rId2"/>
          <a:stretch>
            <a:fillRect/>
          </a:stretch>
        </p:blipFill>
        <p:spPr>
          <a:xfrm>
            <a:off x="186055" y="3564255"/>
            <a:ext cx="3773805" cy="2687320"/>
          </a:xfrm>
          <a:prstGeom prst="rect">
            <a:avLst/>
          </a:prstGeom>
        </p:spPr>
      </p:pic>
      <p:sp>
        <p:nvSpPr>
          <p:cNvPr id="5" name="矩形 4"/>
          <p:cNvSpPr/>
          <p:nvPr/>
        </p:nvSpPr>
        <p:spPr>
          <a:xfrm>
            <a:off x="3959860" y="4498340"/>
            <a:ext cx="3027680" cy="1753235"/>
          </a:xfrm>
          <a:prstGeom prst="rect">
            <a:avLst/>
          </a:prstGeom>
          <a:noFill/>
          <a:ln>
            <a:noFill/>
          </a:ln>
        </p:spPr>
        <p:txBody>
          <a:bodyPr wrap="none" rtlCol="0" anchor="t">
            <a:spAutoFit/>
          </a:bodyPr>
          <a:p>
            <a:pPr algn="ctr"/>
            <a:r>
              <a:rPr lang="en-US" altLang="zh-CN" sz="3600" b="1">
                <a:ln/>
                <a:solidFill>
                  <a:schemeClr val="tx1"/>
                </a:solidFill>
                <a:effectLst>
                  <a:outerShdw blurRad="38100" dist="19050" dir="2700000" algn="tl" rotWithShape="0">
                    <a:schemeClr val="dk1">
                      <a:alpha val="40000"/>
                    </a:schemeClr>
                  </a:outerShdw>
                </a:effectLst>
              </a:rPr>
              <a:t>1733</a:t>
            </a:r>
            <a:r>
              <a:rPr lang="zh-CN" altLang="en-US" sz="3600" b="1">
                <a:ln/>
                <a:solidFill>
                  <a:schemeClr val="tx1"/>
                </a:solidFill>
                <a:effectLst>
                  <a:outerShdw blurRad="38100" dist="19050" dir="2700000" algn="tl" rotWithShape="0">
                    <a:schemeClr val="dk1">
                      <a:alpha val="40000"/>
                    </a:schemeClr>
                  </a:outerShdw>
                </a:effectLst>
              </a:rPr>
              <a:t>年，凯伊</a:t>
            </a:r>
            <a:endParaRPr lang="zh-CN" altLang="en-US" sz="3600" b="1">
              <a:ln/>
              <a:solidFill>
                <a:schemeClr val="tx1"/>
              </a:solidFill>
              <a:effectLst>
                <a:outerShdw blurRad="38100" dist="19050" dir="2700000" algn="tl" rotWithShape="0">
                  <a:schemeClr val="dk1">
                    <a:alpha val="40000"/>
                  </a:schemeClr>
                </a:outerShdw>
              </a:effectLst>
            </a:endParaRPr>
          </a:p>
          <a:p>
            <a:pPr algn="ctr"/>
            <a:r>
              <a:rPr lang="zh-CN" altLang="en-US" sz="3600" b="1">
                <a:ln/>
                <a:solidFill>
                  <a:schemeClr val="tx1"/>
                </a:solidFill>
                <a:effectLst>
                  <a:outerShdw blurRad="38100" dist="19050" dir="2700000" algn="tl" rotWithShape="0">
                    <a:schemeClr val="dk1">
                      <a:alpha val="40000"/>
                    </a:schemeClr>
                  </a:outerShdw>
                </a:effectLst>
              </a:rPr>
              <a:t>飞梭</a:t>
            </a:r>
            <a:endParaRPr lang="zh-CN" altLang="en-US" sz="3600" b="1">
              <a:ln/>
              <a:solidFill>
                <a:schemeClr val="tx1"/>
              </a:solidFill>
              <a:effectLst>
                <a:outerShdw blurRad="38100" dist="19050" dir="2700000" algn="tl" rotWithShape="0">
                  <a:schemeClr val="dk1">
                    <a:alpha val="40000"/>
                  </a:schemeClr>
                </a:outerShdw>
              </a:effectLst>
            </a:endParaRPr>
          </a:p>
          <a:p>
            <a:pPr algn="ctr"/>
            <a:r>
              <a:rPr lang="zh-CN" altLang="en-US" sz="3600" b="1">
                <a:ln/>
                <a:solidFill>
                  <a:schemeClr val="tx1"/>
                </a:solidFill>
                <a:effectLst>
                  <a:outerShdw blurRad="38100" dist="19050" dir="2700000" algn="tl" rotWithShape="0">
                    <a:schemeClr val="dk1">
                      <a:alpha val="40000"/>
                    </a:schemeClr>
                  </a:outerShdw>
                </a:effectLst>
              </a:rPr>
              <a:t>织布工具</a:t>
            </a:r>
            <a:endParaRPr lang="zh-CN" altLang="en-US" sz="3600" b="1">
              <a:ln/>
              <a:solidFill>
                <a:schemeClr val="tx1"/>
              </a:solidFill>
              <a:effectLst>
                <a:outerShdw blurRad="38100" dist="19050" dir="2700000" algn="tl" rotWithShape="0">
                  <a:schemeClr val="dk1">
                    <a:alpha val="40000"/>
                  </a:schemeClr>
                </a:outerShdw>
              </a:effectLst>
            </a:endParaRPr>
          </a:p>
        </p:txBody>
      </p:sp>
      <p:pic>
        <p:nvPicPr>
          <p:cNvPr id="6" name="图片 5" descr="timgO0SWAV9L"/>
          <p:cNvPicPr>
            <a:picLocks noChangeAspect="1"/>
          </p:cNvPicPr>
          <p:nvPr/>
        </p:nvPicPr>
        <p:blipFill>
          <a:blip r:embed="rId3"/>
          <a:stretch>
            <a:fillRect/>
          </a:stretch>
        </p:blipFill>
        <p:spPr>
          <a:xfrm>
            <a:off x="7363460" y="3655695"/>
            <a:ext cx="4670425" cy="3268980"/>
          </a:xfrm>
          <a:prstGeom prst="rect">
            <a:avLst/>
          </a:prstGeom>
        </p:spPr>
      </p:pic>
      <p:sp>
        <p:nvSpPr>
          <p:cNvPr id="7" name="矩形 6"/>
          <p:cNvSpPr/>
          <p:nvPr/>
        </p:nvSpPr>
        <p:spPr>
          <a:xfrm>
            <a:off x="7428865" y="2140585"/>
            <a:ext cx="4399280" cy="1753235"/>
          </a:xfrm>
          <a:prstGeom prst="rect">
            <a:avLst/>
          </a:prstGeom>
          <a:noFill/>
          <a:ln>
            <a:noFill/>
          </a:ln>
        </p:spPr>
        <p:txBody>
          <a:bodyPr wrap="none" rtlCol="0" anchor="t">
            <a:spAutoFit/>
          </a:bodyPr>
          <a:p>
            <a:pPr algn="ctr"/>
            <a:r>
              <a:rPr lang="en-US" altLang="zh-CN" sz="3600" b="1">
                <a:solidFill>
                  <a:srgbClr val="002060"/>
                </a:solidFill>
                <a:effectLst>
                  <a:outerShdw blurRad="38100" dist="19050" dir="2700000" algn="tl" rotWithShape="0">
                    <a:schemeClr val="dk1">
                      <a:alpha val="40000"/>
                    </a:schemeClr>
                  </a:outerShdw>
                </a:effectLst>
              </a:rPr>
              <a:t>1765</a:t>
            </a:r>
            <a:r>
              <a:rPr lang="zh-CN" altLang="en-US" sz="3600" b="1">
                <a:solidFill>
                  <a:srgbClr val="002060"/>
                </a:solidFill>
                <a:effectLst>
                  <a:outerShdw blurRad="38100" dist="19050" dir="2700000" algn="tl" rotWithShape="0">
                    <a:schemeClr val="dk1">
                      <a:alpha val="40000"/>
                    </a:schemeClr>
                  </a:outerShdw>
                </a:effectLst>
              </a:rPr>
              <a:t>年，哈格里夫斯</a:t>
            </a:r>
            <a:endParaRPr lang="zh-CN" altLang="en-US" sz="3600" b="1">
              <a:solidFill>
                <a:srgbClr val="002060"/>
              </a:solidFill>
              <a:effectLst>
                <a:outerShdw blurRad="38100" dist="19050" dir="2700000" algn="tl" rotWithShape="0">
                  <a:schemeClr val="dk1">
                    <a:alpha val="40000"/>
                  </a:schemeClr>
                </a:outerShdw>
              </a:effectLst>
            </a:endParaRPr>
          </a:p>
          <a:p>
            <a:pPr algn="ctr"/>
            <a:r>
              <a:rPr lang="en-US" altLang="zh-CN" sz="3600" b="1">
                <a:solidFill>
                  <a:srgbClr val="002060"/>
                </a:solidFill>
                <a:effectLst>
                  <a:outerShdw blurRad="38100" dist="19050" dir="2700000" algn="tl" rotWithShape="0">
                    <a:schemeClr val="dk1">
                      <a:alpha val="40000"/>
                    </a:schemeClr>
                  </a:outerShdw>
                </a:effectLst>
              </a:rPr>
              <a:t>“</a:t>
            </a:r>
            <a:r>
              <a:rPr lang="zh-CN" altLang="en-US" sz="3600" b="1">
                <a:solidFill>
                  <a:srgbClr val="002060"/>
                </a:solidFill>
                <a:effectLst>
                  <a:outerShdw blurRad="38100" dist="19050" dir="2700000" algn="tl" rotWithShape="0">
                    <a:schemeClr val="dk1">
                      <a:alpha val="40000"/>
                    </a:schemeClr>
                  </a:outerShdw>
                </a:effectLst>
              </a:rPr>
              <a:t>珍妮机</a:t>
            </a:r>
            <a:r>
              <a:rPr lang="en-US" altLang="zh-CN" sz="3600" b="1">
                <a:solidFill>
                  <a:srgbClr val="002060"/>
                </a:solidFill>
                <a:effectLst>
                  <a:outerShdw blurRad="38100" dist="19050" dir="2700000" algn="tl" rotWithShape="0">
                    <a:schemeClr val="dk1">
                      <a:alpha val="40000"/>
                    </a:schemeClr>
                  </a:outerShdw>
                </a:effectLst>
              </a:rPr>
              <a:t>”</a:t>
            </a:r>
            <a:endParaRPr lang="en-US" altLang="zh-CN" sz="3600" b="1">
              <a:solidFill>
                <a:srgbClr val="002060"/>
              </a:solidFill>
              <a:effectLst>
                <a:outerShdw blurRad="38100" dist="19050" dir="2700000" algn="tl" rotWithShape="0">
                  <a:schemeClr val="dk1">
                    <a:alpha val="40000"/>
                  </a:schemeClr>
                </a:outerShdw>
              </a:effectLst>
            </a:endParaRPr>
          </a:p>
          <a:p>
            <a:pPr algn="ctr"/>
            <a:r>
              <a:rPr lang="zh-CN" altLang="en-US" sz="3600" b="1">
                <a:solidFill>
                  <a:srgbClr val="002060"/>
                </a:solidFill>
                <a:effectLst>
                  <a:outerShdw blurRad="38100" dist="19050" dir="2700000" algn="tl" rotWithShape="0">
                    <a:schemeClr val="dk1">
                      <a:alpha val="40000"/>
                    </a:schemeClr>
                  </a:outerShdw>
                </a:effectLst>
              </a:rPr>
              <a:t>纺纱</a:t>
            </a:r>
            <a:r>
              <a:rPr lang="zh-CN" altLang="en-US" sz="3600" b="1">
                <a:solidFill>
                  <a:srgbClr val="002060"/>
                </a:solidFill>
                <a:effectLst>
                  <a:outerShdw blurRad="38100" dist="19050" dir="2700000" algn="tl" rotWithShape="0">
                    <a:schemeClr val="dk1">
                      <a:alpha val="40000"/>
                    </a:schemeClr>
                  </a:outerShdw>
                </a:effectLst>
              </a:rPr>
              <a:t>工具</a:t>
            </a:r>
            <a:endParaRPr lang="zh-CN" altLang="en-US" sz="3600" b="1">
              <a:solidFill>
                <a:srgbClr val="002060"/>
              </a:solidFill>
              <a:effectLst>
                <a:outerShdw blurRad="38100" dist="19050" dir="2700000" algn="tl" rotWithShape="0">
                  <a:schemeClr val="dk1">
                    <a:alpha val="40000"/>
                  </a:schemeClr>
                </a:outerShdw>
              </a:effectLst>
            </a:endParaRPr>
          </a:p>
        </p:txBody>
      </p:sp>
      <p:sp>
        <p:nvSpPr>
          <p:cNvPr id="8" name="文本框 7"/>
          <p:cNvSpPr txBox="1"/>
          <p:nvPr/>
        </p:nvSpPr>
        <p:spPr>
          <a:xfrm>
            <a:off x="3235960" y="2790825"/>
            <a:ext cx="2722880" cy="706755"/>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none" rtlCol="0" anchor="t">
            <a:spAutoFit/>
          </a:bodyPr>
          <a:p>
            <a:r>
              <a:rPr lang="zh-CN" altLang="en-US" sz="4000" dirty="0">
                <a:latin typeface="黑体" panose="02010609060101010101" pitchFamily="49" charset="-122"/>
                <a:ea typeface="黑体" panose="02010609060101010101" pitchFamily="49" charset="-122"/>
                <a:sym typeface="+mn-ea"/>
              </a:rPr>
              <a:t>技术的革新</a:t>
            </a:r>
            <a:endParaRPr lang="zh-CN" altLang="en-US" sz="4000" dirty="0">
              <a:latin typeface="黑体" panose="02010609060101010101" pitchFamily="49" charset="-122"/>
              <a:ea typeface="黑体" panose="02010609060101010101" pitchFamily="49"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ppt_x"/>
                                          </p:val>
                                        </p:tav>
                                        <p:tav tm="100000">
                                          <p:val>
                                            <p:strVal val="#ppt_x"/>
                                          </p:val>
                                        </p:tav>
                                      </p:tavLst>
                                    </p:anim>
                                    <p:anim calcmode="lin" valueType="num">
                                      <p:cBhvr additive="base">
                                        <p:cTn id="3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6"/>
                                        </p:tgtEl>
                                        <p:attrNameLst>
                                          <p:attrName>style.visibility</p:attrName>
                                        </p:attrNameLst>
                                      </p:cBhvr>
                                      <p:to>
                                        <p:strVal val="visible"/>
                                      </p:to>
                                    </p:set>
                                    <p:anim calcmode="lin" valueType="num">
                                      <p:cBhvr additive="base">
                                        <p:cTn id="37" dur="500" fill="hold"/>
                                        <p:tgtEl>
                                          <p:spTgt spid="6"/>
                                        </p:tgtEl>
                                        <p:attrNameLst>
                                          <p:attrName>ppt_x</p:attrName>
                                        </p:attrNameLst>
                                      </p:cBhvr>
                                      <p:tavLst>
                                        <p:tav tm="0">
                                          <p:val>
                                            <p:strVal val="#ppt_x"/>
                                          </p:val>
                                        </p:tav>
                                        <p:tav tm="100000">
                                          <p:val>
                                            <p:strVal val="#ppt_x"/>
                                          </p:val>
                                        </p:tav>
                                      </p:tavLst>
                                    </p:anim>
                                    <p:anim calcmode="lin" valueType="num">
                                      <p:cBhvr additive="base">
                                        <p:cTn id="3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8"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255395" y="1640840"/>
            <a:ext cx="4300220" cy="3994150"/>
          </a:xfrm>
          <a:prstGeom prst="rect">
            <a:avLst/>
          </a:prstGeom>
        </p:spPr>
      </p:pic>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026910" y="1786890"/>
            <a:ext cx="4243705" cy="3994150"/>
          </a:xfrm>
          <a:prstGeom prst="rect">
            <a:avLst/>
          </a:prstGeom>
        </p:spPr>
      </p:pic>
      <p:sp>
        <p:nvSpPr>
          <p:cNvPr id="6" name="文本框 5"/>
          <p:cNvSpPr txBox="1"/>
          <p:nvPr/>
        </p:nvSpPr>
        <p:spPr>
          <a:xfrm>
            <a:off x="1255367" y="846382"/>
            <a:ext cx="9180444" cy="646331"/>
          </a:xfrm>
          <a:prstGeom prst="rect">
            <a:avLst/>
          </a:prstGeom>
          <a:noFill/>
        </p:spPr>
        <p:txBody>
          <a:bodyPr wrap="square" rtlCol="0">
            <a:spAutoFit/>
          </a:bodyPr>
          <a:lstStyle/>
          <a:p>
            <a:r>
              <a:rPr lang="zh-CN" altLang="en-US" sz="3600" dirty="0">
                <a:latin typeface="黑体" panose="02010609060101010101" pitchFamily="49" charset="-122"/>
                <a:ea typeface="黑体" panose="02010609060101010101" pitchFamily="49" charset="-122"/>
              </a:rPr>
              <a:t>引发棉纺织业一系列发明</a:t>
            </a:r>
            <a:endParaRPr lang="zh-CN" altLang="en-US" sz="3600" dirty="0">
              <a:latin typeface="黑体" panose="02010609060101010101" pitchFamily="49" charset="-122"/>
              <a:ea typeface="黑体" panose="02010609060101010101" pitchFamily="49" charset="-122"/>
            </a:endParaRPr>
          </a:p>
        </p:txBody>
      </p:sp>
      <p:sp>
        <p:nvSpPr>
          <p:cNvPr id="7" name="文本框 6"/>
          <p:cNvSpPr txBox="1"/>
          <p:nvPr/>
        </p:nvSpPr>
        <p:spPr>
          <a:xfrm>
            <a:off x="2584450" y="5671185"/>
            <a:ext cx="2527300" cy="645160"/>
          </a:xfrm>
          <a:prstGeom prst="rect">
            <a:avLst/>
          </a:prstGeom>
          <a:noFill/>
        </p:spPr>
        <p:txBody>
          <a:bodyPr wrap="square" rtlCol="0">
            <a:spAutoFit/>
          </a:bodyPr>
          <a:lstStyle/>
          <a:p>
            <a:r>
              <a:rPr lang="zh-CN" altLang="en-US" sz="3600" dirty="0"/>
              <a:t>水力纺纱机</a:t>
            </a:r>
            <a:endParaRPr lang="zh-CN" altLang="en-US" sz="3600" dirty="0"/>
          </a:p>
        </p:txBody>
      </p:sp>
      <p:sp>
        <p:nvSpPr>
          <p:cNvPr id="8" name="文本框 7"/>
          <p:cNvSpPr txBox="1"/>
          <p:nvPr/>
        </p:nvSpPr>
        <p:spPr>
          <a:xfrm>
            <a:off x="7825105" y="5732780"/>
            <a:ext cx="2647315" cy="583565"/>
          </a:xfrm>
          <a:prstGeom prst="rect">
            <a:avLst/>
          </a:prstGeom>
          <a:noFill/>
        </p:spPr>
        <p:txBody>
          <a:bodyPr wrap="square" rtlCol="0">
            <a:spAutoFit/>
          </a:bodyPr>
          <a:lstStyle/>
          <a:p>
            <a:r>
              <a:rPr lang="zh-CN" altLang="en-US" dirty="0"/>
              <a:t> </a:t>
            </a:r>
            <a:r>
              <a:rPr lang="zh-CN" altLang="en-US" sz="3200" dirty="0"/>
              <a:t>水力织布机</a:t>
            </a:r>
            <a:endParaRPr lang="zh-CN" altLang="en-US" sz="3200" dirty="0"/>
          </a:p>
        </p:txBody>
      </p:sp>
      <p:sp>
        <p:nvSpPr>
          <p:cNvPr id="2" name="文本框 1"/>
          <p:cNvSpPr txBox="1"/>
          <p:nvPr/>
        </p:nvSpPr>
        <p:spPr>
          <a:xfrm>
            <a:off x="2362518" y="114300"/>
            <a:ext cx="8399462" cy="583565"/>
          </a:xfrm>
          <a:prstGeom prst="rect">
            <a:avLst/>
          </a:prstGeom>
          <a:noFill/>
          <a:ln w="9525">
            <a:noFill/>
          </a:ln>
        </p:spPr>
        <p:txBody>
          <a:bodyPr wrap="square" anchor="t">
            <a:spAutoFit/>
          </a:bodyPr>
          <a:p>
            <a:r>
              <a:rPr lang="zh-CN" altLang="en-US" sz="3200" b="1">
                <a:latin typeface="黑体" panose="02010609060101010101" pitchFamily="49" charset="-122"/>
                <a:ea typeface="黑体" panose="02010609060101010101" pitchFamily="49" charset="-122"/>
              </a:rPr>
              <a:t>珍妮纺纱机的发明，</a:t>
            </a:r>
            <a:r>
              <a:rPr lang="zh-CN" altLang="en-US" sz="3200" b="1">
                <a:solidFill>
                  <a:srgbClr val="FF3300"/>
                </a:solidFill>
                <a:latin typeface="黑体" panose="02010609060101010101" pitchFamily="49" charset="-122"/>
                <a:ea typeface="黑体" panose="02010609060101010101" pitchFamily="49" charset="-122"/>
              </a:rPr>
              <a:t>标志工业革命开始。</a:t>
            </a:r>
            <a:endParaRPr lang="zh-CN" altLang="en-US" sz="3200">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32130" y="227965"/>
            <a:ext cx="10942955" cy="2306955"/>
          </a:xfrm>
          <a:prstGeom prst="rect">
            <a:avLst/>
          </a:prstGeom>
          <a:noFill/>
        </p:spPr>
        <p:txBody>
          <a:bodyPr wrap="square" rtlCol="0" anchor="t">
            <a:spAutoFit/>
          </a:bodyPr>
          <a:p>
            <a:pPr>
              <a:lnSpc>
                <a:spcPct val="150000"/>
              </a:lnSpc>
            </a:pPr>
            <a:r>
              <a:rPr lang="zh-CN" altLang="en-US" sz="3200" dirty="0">
                <a:latin typeface="黑体" panose="02010609060101010101" pitchFamily="49" charset="-122"/>
                <a:ea typeface="黑体" panose="02010609060101010101" pitchFamily="49" charset="-122"/>
                <a:sym typeface="+mn-ea"/>
              </a:rPr>
              <a:t>情景四：因为购买了新机器，我们</a:t>
            </a:r>
            <a:r>
              <a:rPr lang="zh-CN" altLang="en-US" sz="3200" dirty="0">
                <a:latin typeface="黑体" panose="02010609060101010101" pitchFamily="49" charset="-122"/>
                <a:ea typeface="黑体" panose="02010609060101010101" pitchFamily="49" charset="-122"/>
                <a:sym typeface="+mn-ea"/>
              </a:rPr>
              <a:t>的小作坊搬迁到离水源较近的地方。但是水流湍急的地方往往交通不便，要是有机器能够取代水流做动力就好了。</a:t>
            </a:r>
            <a:endParaRPr lang="zh-CN" altLang="en-US" sz="3200" dirty="0">
              <a:latin typeface="黑体" panose="02010609060101010101" pitchFamily="49" charset="-122"/>
              <a:ea typeface="黑体" panose="02010609060101010101" pitchFamily="49" charset="-122"/>
              <a:sym typeface="+mn-ea"/>
            </a:endParaRPr>
          </a:p>
        </p:txBody>
      </p:sp>
      <p:pic>
        <p:nvPicPr>
          <p:cNvPr id="4" name="图片 3" descr="timg9OGO2R3O"/>
          <p:cNvPicPr>
            <a:picLocks noChangeAspect="1"/>
          </p:cNvPicPr>
          <p:nvPr/>
        </p:nvPicPr>
        <p:blipFill>
          <a:blip r:embed="rId1"/>
          <a:srcRect l="29826" r="38957"/>
          <a:stretch>
            <a:fillRect/>
          </a:stretch>
        </p:blipFill>
        <p:spPr>
          <a:xfrm>
            <a:off x="723265" y="3643630"/>
            <a:ext cx="1211580" cy="2879090"/>
          </a:xfrm>
          <a:prstGeom prst="rect">
            <a:avLst/>
          </a:prstGeom>
        </p:spPr>
      </p:pic>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51170" y="2441200"/>
            <a:ext cx="5718406" cy="3225017"/>
          </a:xfrm>
          <a:prstGeom prst="rect">
            <a:avLst/>
          </a:prstGeom>
        </p:spPr>
      </p:pic>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12800" y="2440940"/>
            <a:ext cx="4307840" cy="4213225"/>
          </a:xfrm>
          <a:prstGeom prst="rect">
            <a:avLst/>
          </a:prstGeom>
        </p:spPr>
      </p:pic>
      <p:sp>
        <p:nvSpPr>
          <p:cNvPr id="6" name="文本框 5"/>
          <p:cNvSpPr txBox="1"/>
          <p:nvPr/>
        </p:nvSpPr>
        <p:spPr>
          <a:xfrm>
            <a:off x="6490335" y="5855335"/>
            <a:ext cx="4123055" cy="460375"/>
          </a:xfrm>
          <a:prstGeom prst="rect">
            <a:avLst/>
          </a:prstGeom>
          <a:noFill/>
        </p:spPr>
        <p:txBody>
          <a:bodyPr wrap="square" rtlCol="0">
            <a:spAutoFit/>
          </a:bodyPr>
          <a:p>
            <a:r>
              <a:rPr lang="en-US" altLang="zh-CN" sz="2400" dirty="0"/>
              <a:t>1774</a:t>
            </a:r>
            <a:r>
              <a:rPr lang="zh-CN" altLang="en-US" sz="2400" dirty="0"/>
              <a:t>年，</a:t>
            </a:r>
            <a:r>
              <a:rPr lang="zh-CN" altLang="en-US" sz="2400" dirty="0"/>
              <a:t>瓦特</a:t>
            </a:r>
            <a:r>
              <a:rPr lang="zh-CN" altLang="en-US" sz="2400" dirty="0">
                <a:solidFill>
                  <a:srgbClr val="FF0000"/>
                </a:solidFill>
              </a:rPr>
              <a:t>改良</a:t>
            </a:r>
            <a:r>
              <a:rPr lang="zh-CN" altLang="en-US" sz="2400" dirty="0"/>
              <a:t>的蒸汽机</a:t>
            </a:r>
            <a:endParaRPr lang="zh-CN" altLang="en-US" sz="2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tags/tag1.xml><?xml version="1.0" encoding="utf-8"?>
<p:tagLst xmlns:p="http://schemas.openxmlformats.org/presentationml/2006/main">
  <p:tag name="KSO_WM_TAG_VERSION" val="1.0"/>
  <p:tag name="KSO_WM_TEMPLATE_CATEGORY" val="custom"/>
  <p:tag name="KSO_WM_TEMPLATE_INDEX" val="20184553"/>
</p:tagLst>
</file>

<file path=ppt/tags/tag2.xml><?xml version="1.0" encoding="utf-8"?>
<p:tagLst xmlns:p="http://schemas.openxmlformats.org/presentationml/2006/main">
  <p:tag name="KSO_WM_TAG_VERSION" val="1.0"/>
  <p:tag name="KSO_WM_TEMPLATE_CATEGORY" val="custom"/>
  <p:tag name="KSO_WM_TEMPLATE_INDEX" val="20184553"/>
</p:tagLst>
</file>

<file path=ppt/tags/tag3.xml><?xml version="1.0" encoding="utf-8"?>
<p:tagLst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BEAUTIFY_FLAG" val="#wm#"/>
  <p:tag name="KSO_WM_TAG_VERSION" val="1.0"/>
  <p:tag name="KSO_WM_TEMPLATE_INDEX" val="20184553"/>
  <p:tag name="KSO_WM_TEMPLATE_CATEGORY" val="custom"/>
  <p:tag name="KSO_WM_TEMPLATE_THUMBS_INDEX" val="1、6、10、14、20、26、27、28、29、31"/>
</p:tagLst>
</file>

<file path=ppt/tags/tag4.xml><?xml version="1.0" encoding="utf-8"?>
<p:tagLst xmlns:p="http://schemas.openxmlformats.org/presentationml/2006/main">
  <p:tag name="KSO_WM_SLIDE_SUBTYPE" val="pureTxt"/>
  <p:tag name="KSO_WM_TEMPLATE_TOPIC_DEFAULT" val="1"/>
  <p:tag name="KSO_WM_TEMPLATE_JOB_ID" val="2"/>
  <p:tag name="KSO_WM_TEMPLATE_SCENE_ID" val="1"/>
  <p:tag name="KSO_WM_TEMPLATE_OUTLINE_ID" val="15"/>
  <p:tag name="KSO_WM_TEMPLATE_TOPIC_ID" val="2869567"/>
  <p:tag name="KSO_WM_SLIDE_SIZE" val="828*343"/>
  <p:tag name="KSO_WM_SLIDE_POSITION" val="66*144"/>
  <p:tag name="KSO_WM_BEAUTIFY_FLAG" val="#wm#"/>
  <p:tag name="KSO_WM_SLIDE_TYPE" val="title"/>
  <p:tag name="KSO_WM_SLIDE_LAYOUT_CNT" val="1_1"/>
  <p:tag name="KSO_WM_SLIDE_LAYOUT" val="a_b"/>
  <p:tag name="KSO_WM_SLIDE_ITEM_CNT" val="2"/>
  <p:tag name="KSO_WM_SLIDE_INDEX" val="1"/>
  <p:tag name="KSO_WM_SLIDE_ID" val="custom20184553_1"/>
  <p:tag name="KSO_WM_TAG_VERSION" val="1.0"/>
  <p:tag name="KSO_WM_TEMPLATE_INDEX" val="20184553"/>
  <p:tag name="KSO_WM_TEMPLATE_CATEGORY" val="custom"/>
  <p:tag name="KSO_WM_TEMPLATE_THUMBS_INDEX" val="1、6、10、14、20、26、27、28、29、31"/>
</p:tagLst>
</file>

<file path=ppt/theme/theme1.xml><?xml version="1.0" encoding="utf-8"?>
<a:theme xmlns:a="http://schemas.openxmlformats.org/drawingml/2006/main" name="Office 主题">
  <a:themeElements>
    <a:clrScheme name="自定义 214">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2813</Words>
  <PresentationFormat>宽屏</PresentationFormat>
  <Paragraphs>274</Paragraphs>
  <Slides>24</Slides>
  <Notes>31</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24</vt:i4>
      </vt:variant>
    </vt:vector>
  </HeadingPairs>
  <TitlesOfParts>
    <vt:vector size="38" baseType="lpstr">
      <vt:lpstr>Arial</vt:lpstr>
      <vt:lpstr>宋体</vt:lpstr>
      <vt:lpstr>Wingdings</vt:lpstr>
      <vt:lpstr>黑体</vt:lpstr>
      <vt:lpstr>Calibri</vt:lpstr>
      <vt:lpstr>微软雅黑</vt:lpstr>
      <vt:lpstr>Arial Unicode MS</vt:lpstr>
      <vt:lpstr>Times New Roman</vt:lpstr>
      <vt:lpstr>楷体</vt:lpstr>
      <vt:lpstr>楷体_GB2312</vt:lpstr>
      <vt:lpstr>新宋体</vt:lpstr>
      <vt:lpstr>Garamond</vt:lpstr>
      <vt:lpstr>Segoe Print</vt:lpstr>
      <vt:lpstr>Office 主题</vt:lpstr>
      <vt:lpstr>空白演示</vt:lpstr>
      <vt:lpstr>PowerPoint 演示文稿</vt:lpstr>
      <vt:lpstr>参观之前·工业革命的前提</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工业革命</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dc:description/>
  <dcterms:created xsi:type="dcterms:W3CDTF">2018-03-01T02:03:00Z</dcterms:created>
  <dcterms:modified xsi:type="dcterms:W3CDTF">2018-10-22T01:41:56Z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2052-10.1.0.7400</vt:lpwstr>
  </property>
</Properties>
</file>