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17"/>
  </p:notesMasterIdLst>
  <p:sldIdLst>
    <p:sldId id="455" r:id="rId4"/>
    <p:sldId id="315" r:id="rId5"/>
    <p:sldId id="411" r:id="rId6"/>
    <p:sldId id="413" r:id="rId7"/>
    <p:sldId id="414" r:id="rId8"/>
    <p:sldId id="447" r:id="rId9"/>
    <p:sldId id="415" r:id="rId10"/>
    <p:sldId id="448" r:id="rId11"/>
    <p:sldId id="416" r:id="rId12"/>
    <p:sldId id="417" r:id="rId13"/>
    <p:sldId id="419" r:id="rId14"/>
    <p:sldId id="427" r:id="rId15"/>
    <p:sldId id="407" r:id="rId16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00"/>
    <a:srgbClr val="000000"/>
    <a:srgbClr val="0000FF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0"/>
    <p:restoredTop sz="94660"/>
  </p:normalViewPr>
  <p:slideViewPr>
    <p:cSldViewPr>
      <p:cViewPr varScale="1">
        <p:scale>
          <a:sx n="100" d="100"/>
          <a:sy n="100" d="100"/>
        </p:scale>
        <p:origin x="-900" y="-90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25279C-EDD7-4676-A216-EFA9BD08B1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3"/>
          <p:cNvSpPr txBox="1">
            <a:spLocks noChangeArrowheads="1"/>
          </p:cNvSpPr>
          <p:nvPr/>
        </p:nvSpPr>
        <p:spPr bwMode="auto">
          <a:xfrm>
            <a:off x="814388" y="688975"/>
            <a:ext cx="4127500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887413" y="3451225"/>
            <a:ext cx="107505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马克思主义的诞生和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国际工人</a:t>
            </a: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运动的兴起</a:t>
            </a:r>
          </a:p>
        </p:txBody>
      </p:sp>
      <p:sp>
        <p:nvSpPr>
          <p:cNvPr id="26627" name="矩形 4"/>
          <p:cNvSpPr>
            <a:spLocks noChangeArrowheads="1"/>
          </p:cNvSpPr>
          <p:nvPr/>
        </p:nvSpPr>
        <p:spPr bwMode="auto">
          <a:xfrm>
            <a:off x="-25400" y="2930525"/>
            <a:ext cx="11734800" cy="6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第七单元 工业革命和工人运动的兴起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《共产党宣言》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800" y="549275"/>
            <a:ext cx="4826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5807075" y="1196975"/>
            <a:ext cx="6048375" cy="4103688"/>
          </a:xfrm>
          <a:prstGeom prst="wedgeRoundRectCallout">
            <a:avLst>
              <a:gd name="adj1" fmla="val -57032"/>
              <a:gd name="adj2" fmla="val 65782"/>
              <a:gd name="adj3" fmla="val 16667"/>
            </a:avLst>
          </a:prstGeom>
          <a:solidFill>
            <a:srgbClr val="8CD8B8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 noProof="1">
                <a:latin typeface="黑体" pitchFamily="49" charset="-122"/>
                <a:ea typeface="黑体" pitchFamily="49" charset="-122"/>
              </a:rPr>
              <a:t>让统治阶级在共产主义者面前发抖吧。无产者在这个革命中失去的只是锁链。他们获得的将是整个世界。</a:t>
            </a:r>
            <a:endParaRPr lang="zh-CN" altLang="en-US" sz="2800" b="1" noProof="1"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50000"/>
              </a:lnSpc>
              <a:buFont typeface="Arial" charset="0"/>
              <a:buNone/>
            </a:pPr>
            <a:r>
              <a:rPr lang="zh-CN" sz="2400" b="1" noProof="1">
                <a:latin typeface="黑体" pitchFamily="49" charset="-122"/>
                <a:ea typeface="黑体" pitchFamily="49" charset="-122"/>
              </a:rPr>
              <a:t>——《</a:t>
            </a:r>
            <a:r>
              <a:rPr lang="zh-CN" altLang="en-US" sz="2400" b="1" noProof="1">
                <a:latin typeface="黑体" pitchFamily="49" charset="-122"/>
                <a:ea typeface="黑体" pitchFamily="49" charset="-122"/>
              </a:rPr>
              <a:t>共产党宣言</a:t>
            </a:r>
            <a:r>
              <a:rPr lang="zh-CN" sz="2400" b="1" noProof="1">
                <a:latin typeface="黑体" pitchFamily="49" charset="-122"/>
                <a:ea typeface="黑体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2"/>
          <p:cNvSpPr txBox="1">
            <a:spLocks noChangeArrowheads="1"/>
          </p:cNvSpPr>
          <p:nvPr/>
        </p:nvSpPr>
        <p:spPr bwMode="auto">
          <a:xfrm>
            <a:off x="596900" y="255588"/>
            <a:ext cx="2967038" cy="582612"/>
          </a:xfrm>
          <a:prstGeom prst="rect">
            <a:avLst/>
          </a:prstGeom>
          <a:blipFill dpi="0" rotWithShape="1">
            <a:blip r:embed="rId1">
              <a:alphaModFix amt="66000"/>
            </a:blip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  <a:sym typeface="+mn-ea"/>
              </a:rPr>
              <a:t>3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+mn-ea"/>
              </a:rPr>
              <a:t>.第一国际</a:t>
            </a:r>
            <a:endParaRPr lang="zh-CN" altLang="en-US"/>
          </a:p>
        </p:txBody>
      </p:sp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793750" y="1169988"/>
            <a:ext cx="12049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成立</a:t>
            </a:r>
          </a:p>
        </p:txBody>
      </p:sp>
      <p:sp>
        <p:nvSpPr>
          <p:cNvPr id="36867" name="文本框 3"/>
          <p:cNvSpPr txBox="1">
            <a:spLocks noChangeArrowheads="1"/>
          </p:cNvSpPr>
          <p:nvPr/>
        </p:nvSpPr>
        <p:spPr bwMode="auto">
          <a:xfrm>
            <a:off x="793750" y="1662113"/>
            <a:ext cx="9753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1864年,英国、法国、德国等国的工人代表联合起来成立了国际工人协会，史称”第一国际”。</a:t>
            </a:r>
          </a:p>
        </p:txBody>
      </p:sp>
      <p:sp>
        <p:nvSpPr>
          <p:cNvPr id="36868" name="文本框 4"/>
          <p:cNvSpPr txBox="1">
            <a:spLocks noChangeArrowheads="1"/>
          </p:cNvSpPr>
          <p:nvPr/>
        </p:nvSpPr>
        <p:spPr bwMode="auto">
          <a:xfrm>
            <a:off x="793750" y="2492375"/>
            <a:ext cx="1204913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活动</a:t>
            </a:r>
          </a:p>
        </p:txBody>
      </p:sp>
      <p:sp>
        <p:nvSpPr>
          <p:cNvPr id="36869" name="文本框 7"/>
          <p:cNvSpPr txBox="1">
            <a:spLocks noChangeArrowheads="1"/>
          </p:cNvSpPr>
          <p:nvPr/>
        </p:nvSpPr>
        <p:spPr bwMode="auto">
          <a:xfrm>
            <a:off x="793750" y="2982913"/>
            <a:ext cx="937260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在各国建立支部，努力把各国工人阶级的斗争联合起米以提高工资、缩短工时、改善劳动条件为目标进行经济斗争。</a:t>
            </a:r>
          </a:p>
        </p:txBody>
      </p:sp>
      <p:sp>
        <p:nvSpPr>
          <p:cNvPr id="36870" name="文本框 8"/>
          <p:cNvSpPr txBox="1">
            <a:spLocks noChangeArrowheads="1"/>
          </p:cNvSpPr>
          <p:nvPr/>
        </p:nvSpPr>
        <p:spPr bwMode="auto">
          <a:xfrm>
            <a:off x="922338" y="4181475"/>
            <a:ext cx="126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意义</a:t>
            </a:r>
          </a:p>
        </p:txBody>
      </p:sp>
      <p:sp>
        <p:nvSpPr>
          <p:cNvPr id="36871" name="文本框 10"/>
          <p:cNvSpPr txBox="1">
            <a:spLocks noChangeArrowheads="1"/>
          </p:cNvSpPr>
          <p:nvPr/>
        </p:nvSpPr>
        <p:spPr bwMode="auto">
          <a:xfrm>
            <a:off x="1998663" y="4213225"/>
            <a:ext cx="76993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对无产阶级理论的伟大实践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  <p:bldP spid="36870" grpId="0"/>
      <p:bldP spid="368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4"/>
          <p:cNvSpPr txBox="1">
            <a:spLocks noChangeArrowheads="1"/>
          </p:cNvSpPr>
          <p:nvPr/>
        </p:nvSpPr>
        <p:spPr bwMode="auto">
          <a:xfrm>
            <a:off x="1871663" y="755650"/>
            <a:ext cx="2035175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背　景：</a:t>
            </a:r>
          </a:p>
        </p:txBody>
      </p:sp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1871663" y="1462088"/>
            <a:ext cx="2052637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　间：</a:t>
            </a:r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1871663" y="2727325"/>
            <a:ext cx="2017712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　果：</a:t>
            </a: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1814513" y="3540125"/>
            <a:ext cx="2117725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意　义：</a:t>
            </a:r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1909763" y="4470400"/>
            <a:ext cx="2036762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纪　念：</a:t>
            </a:r>
          </a:p>
        </p:txBody>
      </p:sp>
      <p:sp>
        <p:nvSpPr>
          <p:cNvPr id="37894" name="Text Box 9"/>
          <p:cNvSpPr txBox="1">
            <a:spLocks noChangeArrowheads="1"/>
          </p:cNvSpPr>
          <p:nvPr/>
        </p:nvSpPr>
        <p:spPr bwMode="auto">
          <a:xfrm>
            <a:off x="4368800" y="725488"/>
            <a:ext cx="6958013" cy="70802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普法战争，法国战败，人民起义、国防政府屈膝投降，镇压人民，巴黎人民再度起义</a:t>
            </a:r>
          </a:p>
        </p:txBody>
      </p:sp>
      <p:sp>
        <p:nvSpPr>
          <p:cNvPr id="37895" name="Text Box 10"/>
          <p:cNvSpPr txBox="1">
            <a:spLocks noChangeArrowheads="1"/>
          </p:cNvSpPr>
          <p:nvPr/>
        </p:nvSpPr>
        <p:spPr bwMode="auto">
          <a:xfrm>
            <a:off x="4368800" y="1546225"/>
            <a:ext cx="6958013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1871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28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日—5月28日</a:t>
            </a:r>
          </a:p>
        </p:txBody>
      </p:sp>
      <p:sp>
        <p:nvSpPr>
          <p:cNvPr id="37896" name="Text Box 5"/>
          <p:cNvSpPr txBox="1">
            <a:spLocks noChangeArrowheads="1"/>
          </p:cNvSpPr>
          <p:nvPr/>
        </p:nvSpPr>
        <p:spPr bwMode="auto">
          <a:xfrm>
            <a:off x="1871663" y="2093913"/>
            <a:ext cx="2066925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性　质：</a:t>
            </a: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4368800" y="2144713"/>
            <a:ext cx="6958013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人类历史上第一个无产阶级政权</a:t>
            </a:r>
          </a:p>
        </p:txBody>
      </p:sp>
      <p:sp>
        <p:nvSpPr>
          <p:cNvPr id="37898" name="Text Box 11"/>
          <p:cNvSpPr txBox="1">
            <a:spLocks noChangeArrowheads="1"/>
          </p:cNvSpPr>
          <p:nvPr/>
        </p:nvSpPr>
        <p:spPr bwMode="auto">
          <a:xfrm>
            <a:off x="4368800" y="2727325"/>
            <a:ext cx="6934200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失败 “五月流血周”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(5.21-28)</a:t>
            </a:r>
          </a:p>
        </p:txBody>
      </p:sp>
      <p:sp>
        <p:nvSpPr>
          <p:cNvPr id="37899" name="Text Box 12"/>
          <p:cNvSpPr txBox="1">
            <a:spLocks noChangeArrowheads="1"/>
          </p:cNvSpPr>
          <p:nvPr/>
        </p:nvSpPr>
        <p:spPr bwMode="auto">
          <a:xfrm>
            <a:off x="4368800" y="3328988"/>
            <a:ext cx="6958013" cy="94456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是无产阶级建立政权的第一次伟大尝试，公社战士表现出的大无畏精神永远激励着后人。</a:t>
            </a:r>
          </a:p>
        </p:txBody>
      </p:sp>
      <p:sp>
        <p:nvSpPr>
          <p:cNvPr id="37900" name="Text Box 13"/>
          <p:cNvSpPr txBox="1">
            <a:spLocks noChangeArrowheads="1"/>
          </p:cNvSpPr>
          <p:nvPr/>
        </p:nvSpPr>
        <p:spPr bwMode="auto">
          <a:xfrm>
            <a:off x="4471988" y="4422775"/>
            <a:ext cx="6918325" cy="9429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创作</a:t>
            </a:r>
            <a:r>
              <a:rPr lang="en-US" altLang="zh-CN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国际歌</a:t>
            </a:r>
            <a:r>
              <a:rPr lang="en-US" altLang="zh-CN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2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</a:t>
            </a:r>
            <a:r>
              <a:rPr lang="en-US" altLang="zh-CN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欧仁</a:t>
            </a:r>
            <a:r>
              <a:rPr lang="en-US" altLang="zh-CN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鲍狄埃    曲：狄盖特</a:t>
            </a:r>
          </a:p>
        </p:txBody>
      </p:sp>
      <p:sp>
        <p:nvSpPr>
          <p:cNvPr id="37901" name="Text Box 15"/>
          <p:cNvSpPr txBox="1">
            <a:spLocks noChangeArrowheads="1"/>
          </p:cNvSpPr>
          <p:nvPr/>
        </p:nvSpPr>
        <p:spPr bwMode="auto">
          <a:xfrm>
            <a:off x="623888" y="5478463"/>
            <a:ext cx="11229975" cy="8318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巴黎公社失败的根本原因：</a:t>
            </a:r>
            <a:endParaRPr lang="en-US" altLang="zh-CN" sz="2400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无产阶级夺取政权的客观条件还不成熟。</a:t>
            </a:r>
          </a:p>
        </p:txBody>
      </p:sp>
      <p:sp>
        <p:nvSpPr>
          <p:cNvPr id="37902" name="矩形 15"/>
          <p:cNvSpPr>
            <a:spLocks noChangeArrowheads="1"/>
          </p:cNvSpPr>
          <p:nvPr/>
        </p:nvSpPr>
        <p:spPr bwMode="auto">
          <a:xfrm>
            <a:off x="527050" y="863600"/>
            <a:ext cx="960438" cy="2060575"/>
          </a:xfrm>
          <a:prstGeom prst="rect">
            <a:avLst/>
          </a:prstGeom>
          <a:solidFill>
            <a:srgbClr val="8CD8B8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noProof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巴黎公社</a:t>
            </a:r>
            <a:endParaRPr lang="zh-CN" altLang="en-US" sz="3200"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bldLvl="0" animBg="1"/>
      <p:bldP spid="37895" grpId="0" bldLvl="0" animBg="1"/>
      <p:bldP spid="37897" grpId="0" bldLvl="0" animBg="1"/>
      <p:bldP spid="37898" grpId="0" bldLvl="0" animBg="1"/>
      <p:bldP spid="37899" grpId="0" bldLvl="0" animBg="1"/>
      <p:bldP spid="37900" grpId="0" bldLvl="0" animBg="1"/>
      <p:bldP spid="3790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4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27650" name="文本框 6153"/>
          <p:cNvSpPr txBox="1">
            <a:spLocks noChangeArrowheads="1"/>
          </p:cNvSpPr>
          <p:nvPr/>
        </p:nvSpPr>
        <p:spPr bwMode="auto">
          <a:xfrm>
            <a:off x="1295400" y="1844675"/>
            <a:ext cx="8256588" cy="4291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起来饥寒交迫的奴隶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起来全世界受苦的人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满腔的热血已经沸腾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要为真理而斗争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旧世界打个落花流水奴隶们起来起来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不要说我们一无所有我们要做天下的主人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这是最后的斗争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1" name="矩形 5"/>
          <p:cNvSpPr>
            <a:spLocks noChangeArrowheads="1"/>
          </p:cNvSpPr>
          <p:nvPr/>
        </p:nvSpPr>
        <p:spPr bwMode="auto">
          <a:xfrm>
            <a:off x="2927350" y="982663"/>
            <a:ext cx="2098675" cy="64135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国际歌</a:t>
            </a:r>
          </a:p>
        </p:txBody>
      </p:sp>
      <p:pic>
        <p:nvPicPr>
          <p:cNvPr id="27652" name="Picture 6" descr="http://p2.so.qhmsg.com/bdr/_240_/t0121daa883bc5af96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75725" y="4508500"/>
            <a:ext cx="2789238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ChangeArrowheads="1"/>
          </p:cNvSpPr>
          <p:nvPr/>
        </p:nvSpPr>
        <p:spPr bwMode="auto">
          <a:xfrm>
            <a:off x="342900" y="808038"/>
            <a:ext cx="5153025" cy="628650"/>
          </a:xfrm>
          <a:prstGeom prst="rect">
            <a:avLst/>
          </a:prstGeom>
          <a:blipFill dpi="0" rotWithShape="1">
            <a:blip r:embed="rId1">
              <a:alphaModFix amt="66000"/>
            </a:blip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马克思与恩格斯</a:t>
            </a:r>
          </a:p>
        </p:txBody>
      </p:sp>
      <p:grpSp>
        <p:nvGrpSpPr>
          <p:cNvPr id="28674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8680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584200" y="1755775"/>
            <a:ext cx="2755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生平</a:t>
            </a:r>
          </a:p>
        </p:txBody>
      </p:sp>
      <p:sp>
        <p:nvSpPr>
          <p:cNvPr id="28676" name="文本框 6153"/>
          <p:cNvSpPr txBox="1">
            <a:spLocks noChangeArrowheads="1"/>
          </p:cNvSpPr>
          <p:nvPr/>
        </p:nvSpPr>
        <p:spPr bwMode="auto">
          <a:xfrm>
            <a:off x="584200" y="2278063"/>
            <a:ext cx="7796213" cy="294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   </a:t>
            </a:r>
            <a:r>
              <a:rPr lang="zh-CN" altLang="en-US" sz="2600" b="1">
                <a:latin typeface="宋体" charset="-122"/>
              </a:rPr>
              <a:t>卡尔</a:t>
            </a:r>
            <a:r>
              <a:rPr lang="en-US" altLang="zh-CN" sz="2600" b="1">
                <a:latin typeface="宋体" charset="-122"/>
              </a:rPr>
              <a:t>·</a:t>
            </a:r>
            <a:r>
              <a:rPr lang="zh-CN" altLang="en-US" sz="2600" b="1">
                <a:latin typeface="宋体" charset="-122"/>
              </a:rPr>
              <a:t>亨利希</a:t>
            </a:r>
            <a:r>
              <a:rPr lang="en-US" altLang="zh-CN" sz="2600" b="1">
                <a:latin typeface="宋体" charset="-122"/>
              </a:rPr>
              <a:t>·</a:t>
            </a:r>
            <a:r>
              <a:rPr lang="zh-CN" altLang="en-US" sz="2600" b="1">
                <a:latin typeface="宋体" charset="-122"/>
              </a:rPr>
              <a:t>马克思，德国政治哲学家及社会理论家，马克思主义创始人。主要著作有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资本论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共产党宣言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等。他是无产阶级的导师，是共产主义运动的带头人。一般信奉他理论的人被称为马克思主义者。马克思风趣地说自己是“世界公民”。</a:t>
            </a:r>
          </a:p>
        </p:txBody>
      </p:sp>
      <p:pic>
        <p:nvPicPr>
          <p:cNvPr id="28677" name="Picture 3" descr="马克思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88388" y="2060575"/>
            <a:ext cx="3103562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2"/>
          <p:cNvSpPr txBox="1">
            <a:spLocks noChangeArrowheads="1"/>
          </p:cNvSpPr>
          <p:nvPr/>
        </p:nvSpPr>
        <p:spPr bwMode="auto">
          <a:xfrm>
            <a:off x="8872538" y="5249863"/>
            <a:ext cx="29194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0" hangingPunct="0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马克思</a:t>
            </a: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0" hangingPunct="0"/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9" name="文本框 6"/>
          <p:cNvSpPr txBox="1">
            <a:spLocks noChangeArrowheads="1"/>
          </p:cNvSpPr>
          <p:nvPr/>
        </p:nvSpPr>
        <p:spPr bwMode="auto">
          <a:xfrm>
            <a:off x="9083675" y="5772150"/>
            <a:ext cx="2498725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/>
              <a:t>（</a:t>
            </a:r>
            <a:r>
              <a:rPr lang="en-US" altLang="zh-CN" sz="2000" b="1"/>
              <a:t>1818—1883</a:t>
            </a:r>
            <a:r>
              <a:rPr lang="zh-CN" altLang="en-US" sz="2000" b="1"/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/>
      <p:bldP spid="286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527050" y="692150"/>
            <a:ext cx="8256588" cy="4259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    恩格斯出生在莱茵省的巴门市，父亲是一个保守的资本家，但是，恩格斯从小却愿意接触工人。中学还没有毕业，他就被迫到父亲在英国曼彻斯特的一家工厂工作。恩格斯没有想自己如何赚钱，而是利用这个机会了解工人的生活状况，这使他不但对工人们的贫困生活十分同情，而且产生了推翻资本主义制度、使劳苦大众获得解放的思想。</a:t>
            </a:r>
          </a:p>
        </p:txBody>
      </p:sp>
      <p:pic>
        <p:nvPicPr>
          <p:cNvPr id="29698" name="Picture 3" descr="恩格斯"/>
          <p:cNvPicPr>
            <a:picLocks noChangeAspect="1"/>
          </p:cNvPicPr>
          <p:nvPr/>
        </p:nvPicPr>
        <p:blipFill>
          <a:blip r:embed="rId1"/>
          <a:srcRect b="3636"/>
          <a:stretch>
            <a:fillRect/>
          </a:stretch>
        </p:blipFill>
        <p:spPr bwMode="auto">
          <a:xfrm>
            <a:off x="8950325" y="2420938"/>
            <a:ext cx="286385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 txBox="1">
            <a:spLocks noChangeArrowheads="1"/>
          </p:cNvSpPr>
          <p:nvPr/>
        </p:nvSpPr>
        <p:spPr bwMode="auto">
          <a:xfrm>
            <a:off x="9072563" y="5195888"/>
            <a:ext cx="2508250" cy="536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0" hangingPunct="0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恩格斯</a:t>
            </a:r>
          </a:p>
        </p:txBody>
      </p:sp>
      <p:sp>
        <p:nvSpPr>
          <p:cNvPr id="29700" name="文本框 6"/>
          <p:cNvSpPr txBox="1">
            <a:spLocks noChangeArrowheads="1"/>
          </p:cNvSpPr>
          <p:nvPr/>
        </p:nvSpPr>
        <p:spPr bwMode="auto">
          <a:xfrm>
            <a:off x="9083675" y="5772150"/>
            <a:ext cx="2498725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/>
              <a:t>（</a:t>
            </a:r>
            <a:r>
              <a:rPr lang="en-US" altLang="zh-CN" sz="2000" b="1"/>
              <a:t>1820—1895</a:t>
            </a:r>
            <a:r>
              <a:rPr lang="zh-CN" altLang="en-US" sz="2000" b="1"/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7409"/>
          <p:cNvSpPr txBox="1">
            <a:spLocks noChangeArrowheads="1"/>
          </p:cNvSpPr>
          <p:nvPr/>
        </p:nvSpPr>
        <p:spPr bwMode="auto">
          <a:xfrm>
            <a:off x="2197100" y="5805488"/>
            <a:ext cx="7450138" cy="487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马克思和恩格斯在一起工作</a:t>
            </a:r>
          </a:p>
        </p:txBody>
      </p:sp>
      <p:pic>
        <p:nvPicPr>
          <p:cNvPr id="30722" name="图片 17410" descr="art445200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49363" y="1706563"/>
            <a:ext cx="4256087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17412" descr="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6725" y="1706563"/>
            <a:ext cx="4478338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17409"/>
          <p:cNvSpPr txBox="1">
            <a:spLocks noChangeArrowheads="1"/>
          </p:cNvSpPr>
          <p:nvPr/>
        </p:nvSpPr>
        <p:spPr bwMode="auto">
          <a:xfrm>
            <a:off x="1008063" y="836613"/>
            <a:ext cx="9886950" cy="48736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1844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年马克思、恩格斯首次巴黎会见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766763" y="539750"/>
            <a:ext cx="497363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马克思主义理论</a:t>
            </a:r>
          </a:p>
        </p:txBody>
      </p:sp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766763" y="1060450"/>
            <a:ext cx="10082212" cy="2106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马克思、恩格斯批判地继承了前人思想的精华，形成了马克思主义理论。</a:t>
            </a:r>
            <a:endParaRPr lang="zh-CN" altLang="en-US" sz="2600" b="1">
              <a:solidFill>
                <a:srgbClr val="000000"/>
              </a:solidFill>
              <a:latin typeface="宋体" charset="-122"/>
            </a:endParaRPr>
          </a:p>
          <a:p>
            <a:pPr>
              <a:buFont typeface="Arial" charset="0"/>
              <a:buNone/>
            </a:pPr>
            <a:endParaRPr lang="zh-CN" altLang="en-US" sz="2600" b="1">
              <a:solidFill>
                <a:srgbClr val="000000"/>
              </a:solidFill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内容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：马克思主义理论主要包括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马克思主义哲学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政治经济学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和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科学社会主义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三个组成部分。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6153"/>
          <p:cNvSpPr txBox="1">
            <a:spLocks noChangeArrowheads="1"/>
          </p:cNvSpPr>
          <p:nvPr/>
        </p:nvSpPr>
        <p:spPr bwMode="auto">
          <a:xfrm>
            <a:off x="596900" y="1454150"/>
            <a:ext cx="9979025" cy="382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</a:t>
            </a:r>
            <a:r>
              <a:rPr lang="en-US" altLang="zh-CN" sz="2600" b="1">
                <a:latin typeface="宋体" charset="-122"/>
              </a:rPr>
              <a:t>1848</a:t>
            </a:r>
            <a:r>
              <a:rPr lang="zh-CN" altLang="en-US" sz="2600" b="1">
                <a:latin typeface="宋体" charset="-122"/>
              </a:rPr>
              <a:t>年</a:t>
            </a:r>
            <a:r>
              <a:rPr lang="en-US" altLang="zh-CN" sz="2600" b="1">
                <a:latin typeface="宋体" charset="-122"/>
              </a:rPr>
              <a:t>2</a:t>
            </a:r>
            <a:r>
              <a:rPr lang="zh-CN" altLang="en-US" sz="2600" b="1">
                <a:latin typeface="宋体" charset="-122"/>
              </a:rPr>
              <a:t>月，马克思、恩格斯为共产主义者同盟写的纲领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共产党宣言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在伦敦发表。这是国际共产主义运动的第一个战斗纲领。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内容</a:t>
            </a:r>
            <a:r>
              <a:rPr lang="zh-CN" altLang="en-US" sz="2600" b="1">
                <a:latin typeface="宋体" charset="-122"/>
              </a:rPr>
              <a:t>：指出了阶级斗争的重要性;揭示了资本主义必然灭亡;肯定资本主义的进步作用和工人阶级的重要作用;全世界无产阶级联合起来，暴力革命推翻资产阶级。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共产党宣言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的发表，标志着马克思主义</a:t>
            </a:r>
            <a:r>
              <a:rPr lang="en-US" altLang="zh-CN" sz="2600" b="1">
                <a:latin typeface="宋体" charset="-122"/>
              </a:rPr>
              <a:t>——</a:t>
            </a:r>
            <a:r>
              <a:rPr lang="zh-CN" altLang="en-US" sz="2600" b="1">
                <a:latin typeface="宋体" charset="-122"/>
              </a:rPr>
              <a:t>科学社会主义的诞生。马克思主义成为指导国际工人运动的革命理论。</a:t>
            </a:r>
          </a:p>
        </p:txBody>
      </p:sp>
      <p:sp>
        <p:nvSpPr>
          <p:cNvPr id="32770" name="文本框 2"/>
          <p:cNvSpPr txBox="1">
            <a:spLocks noChangeArrowheads="1"/>
          </p:cNvSpPr>
          <p:nvPr/>
        </p:nvSpPr>
        <p:spPr bwMode="auto">
          <a:xfrm>
            <a:off x="596900" y="255588"/>
            <a:ext cx="3449638" cy="579437"/>
          </a:xfrm>
          <a:prstGeom prst="rect">
            <a:avLst/>
          </a:prstGeom>
          <a:blipFill dpi="0" rotWithShape="1">
            <a:blip r:embed="rId1">
              <a:alphaModFix amt="66000"/>
            </a:blip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+mn-ea"/>
              </a:rPr>
              <a:t>2.《共产党宣言》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914400" y="446088"/>
            <a:ext cx="2876550" cy="49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影响</a:t>
            </a:r>
          </a:p>
        </p:txBody>
      </p:sp>
      <p:sp>
        <p:nvSpPr>
          <p:cNvPr id="33794" name="文本框 2"/>
          <p:cNvSpPr txBox="1">
            <a:spLocks noChangeArrowheads="1"/>
          </p:cNvSpPr>
          <p:nvPr/>
        </p:nvSpPr>
        <p:spPr bwMode="auto">
          <a:xfrm>
            <a:off x="1098550" y="1136650"/>
            <a:ext cx="9032875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 b="1"/>
              <a:t>马克思主义的诞生，使无产阶级的斗争有了科学理论的指导，社会主义运动更加蓬勃地发展起来，使得国际工人运动进入了一个新的时期。</a:t>
            </a:r>
            <a:endParaRPr lang="zh-CN" altLang="en-US" sz="2400" b="1"/>
          </a:p>
          <a:p>
            <a:pPr indent="609600">
              <a:buFont typeface="Arial" charset="0"/>
              <a:buNone/>
            </a:pPr>
            <a:r>
              <a:rPr lang="zh-CN" altLang="en-US" sz="2400" b="1"/>
              <a:t>迫使资产阶级不得不改变统治策略，提高工人待遇，完善资本主义制度;为无产阶级战胜资产阶级，实行无产阶级专政，社会主义最终由理论变为现实突定了基础。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 bwMode="auto">
          <a:xfrm>
            <a:off x="5711825" y="1125538"/>
            <a:ext cx="5519738" cy="4845050"/>
            <a:chOff x="4283968" y="1124744"/>
            <a:chExt cx="4140989" cy="4846097"/>
          </a:xfrm>
        </p:grpSpPr>
        <p:sp>
          <p:nvSpPr>
            <p:cNvPr id="34821" name="矩形 18433"/>
            <p:cNvSpPr>
              <a:spLocks noChangeArrowheads="1"/>
            </p:cNvSpPr>
            <p:nvPr/>
          </p:nvSpPr>
          <p:spPr bwMode="auto">
            <a:xfrm>
              <a:off x="4283968" y="5109067"/>
              <a:ext cx="4140989" cy="8617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共产党宣言</a:t>
              </a:r>
              <a:r>
                <a:rPr lang="en-US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》</a:t>
              </a:r>
              <a:endParaRPr lang="en-US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lang="en-US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1920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年中译本）</a:t>
              </a:r>
            </a:p>
          </p:txBody>
        </p:sp>
        <p:pic>
          <p:nvPicPr>
            <p:cNvPr id="34822" name="图片 18436" descr="g"/>
            <p:cNvPicPr>
              <a:picLocks noChangeAspect="1"/>
            </p:cNvPicPr>
            <p:nvPr/>
          </p:nvPicPr>
          <p:blipFill>
            <a:blip r:embed="rId1">
              <a:lum contrast="18000"/>
            </a:blip>
            <a:srcRect/>
            <a:stretch>
              <a:fillRect/>
            </a:stretch>
          </p:blipFill>
          <p:spPr bwMode="auto">
            <a:xfrm>
              <a:off x="4932040" y="1124744"/>
              <a:ext cx="2802687" cy="3886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5"/>
          <p:cNvGrpSpPr/>
          <p:nvPr/>
        </p:nvGrpSpPr>
        <p:grpSpPr bwMode="auto">
          <a:xfrm>
            <a:off x="109538" y="476250"/>
            <a:ext cx="5891212" cy="4967288"/>
            <a:chOff x="82937" y="476672"/>
            <a:chExt cx="4417055" cy="4966230"/>
          </a:xfrm>
        </p:grpSpPr>
        <p:sp>
          <p:nvSpPr>
            <p:cNvPr id="34819" name="文本框 18434"/>
            <p:cNvSpPr txBox="1">
              <a:spLocks noChangeArrowheads="1"/>
            </p:cNvSpPr>
            <p:nvPr/>
          </p:nvSpPr>
          <p:spPr bwMode="auto">
            <a:xfrm>
              <a:off x="82937" y="4581128"/>
              <a:ext cx="4417055" cy="8617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共产党宣言</a:t>
              </a:r>
              <a:r>
                <a:rPr lang="en-US" altLang="zh-CN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》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封面</a:t>
              </a:r>
              <a:endPara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lang="en-US" altLang="zh-CN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1848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年出版）</a:t>
              </a:r>
            </a:p>
          </p:txBody>
        </p:sp>
        <p:pic>
          <p:nvPicPr>
            <p:cNvPr id="34820" name="图片 18437" descr="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9552" y="476672"/>
              <a:ext cx="3211449" cy="4028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PresentationFormat>自定义</PresentationFormat>
  <Paragraphs>115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