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261" r:id="rId3"/>
    <p:sldId id="256" r:id="rId4"/>
    <p:sldId id="260" r:id="rId6"/>
    <p:sldId id="259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74" r:id="rId15"/>
    <p:sldId id="270" r:id="rId16"/>
    <p:sldId id="276" r:id="rId17"/>
    <p:sldId id="277" r:id="rId18"/>
    <p:sldId id="278" r:id="rId19"/>
    <p:sldId id="269" r:id="rId20"/>
    <p:sldId id="279" r:id="rId21"/>
    <p:sldId id="282" r:id="rId22"/>
    <p:sldId id="283" r:id="rId23"/>
    <p:sldId id="285" r:id="rId24"/>
    <p:sldId id="286" r:id="rId25"/>
    <p:sldId id="287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969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70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oleObject" Target="../embeddings/oleObject2.bin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[2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284480"/>
            <a:ext cx="4298950" cy="3343910"/>
          </a:xfrm>
          <a:prstGeom prst="rect">
            <a:avLst/>
          </a:prstGeom>
        </p:spPr>
      </p:pic>
      <p:pic>
        <p:nvPicPr>
          <p:cNvPr id="5" name="图片 4" descr="timg[10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16255"/>
            <a:ext cx="4932680" cy="3112135"/>
          </a:xfrm>
          <a:prstGeom prst="rect">
            <a:avLst/>
          </a:prstGeom>
        </p:spPr>
      </p:pic>
      <p:pic>
        <p:nvPicPr>
          <p:cNvPr id="6" name="图片 5" descr="timg7KJ6XTR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360" y="3839210"/>
            <a:ext cx="4909185" cy="2693670"/>
          </a:xfrm>
          <a:prstGeom prst="rect">
            <a:avLst/>
          </a:prstGeom>
        </p:spPr>
      </p:pic>
      <p:pic>
        <p:nvPicPr>
          <p:cNvPr id="7" name="图片 6" descr="timgVYXG7JS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565" y="3763010"/>
            <a:ext cx="3942715" cy="28454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248265" y="459105"/>
            <a:ext cx="1290320" cy="5600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3600"/>
              <a:t>生产力大大提高</a:t>
            </a:r>
            <a:endParaRPr lang="zh-CN" altLang="en-US" sz="3600"/>
          </a:p>
          <a:p>
            <a:pPr algn="ctr"/>
            <a:r>
              <a:rPr lang="en-US" altLang="zh-CN" sz="3600">
                <a:solidFill>
                  <a:srgbClr val="FF0000"/>
                </a:solidFill>
              </a:rPr>
              <a:t>“</a:t>
            </a:r>
            <a:r>
              <a:rPr lang="zh-CN" altLang="en-US" sz="3600">
                <a:solidFill>
                  <a:srgbClr val="FF0000"/>
                </a:solidFill>
              </a:rPr>
              <a:t>蒸汽时代</a:t>
            </a:r>
            <a:r>
              <a:rPr lang="en-US" altLang="zh-CN" sz="3600">
                <a:solidFill>
                  <a:srgbClr val="FF0000"/>
                </a:solidFill>
              </a:rPr>
              <a:t>”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《共产党宣言》</a:t>
            </a:r>
            <a:endParaRPr lang="zh-CN" altLang="en-US"/>
          </a:p>
        </p:txBody>
      </p:sp>
      <p:pic>
        <p:nvPicPr>
          <p:cNvPr id="15364" name="Picture 4" descr="共产党宣言封面1848版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49680" y="1691005"/>
            <a:ext cx="2926715" cy="4554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4796790" y="1691005"/>
            <a:ext cx="1554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时间：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6790" y="3106420"/>
            <a:ext cx="1554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地点：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4280" y="4907915"/>
            <a:ext cx="6126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为</a:t>
            </a:r>
            <a:r>
              <a:rPr lang="en-US" altLang="zh-CN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共产主义同盟</a:t>
            </a:r>
            <a:r>
              <a:rPr lang="en-US" altLang="zh-CN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起草的纲领</a:t>
            </a:r>
            <a:endParaRPr lang="zh-CN" altLang="en-US" sz="3600" b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45095" y="2336165"/>
            <a:ext cx="165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1848</a:t>
            </a:r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</a:t>
            </a:r>
            <a:endParaRPr lang="zh-CN" altLang="en-US" sz="3600" b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4290" y="3751580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英国伦敦</a:t>
            </a:r>
            <a:endParaRPr lang="zh-CN" altLang="en-US" sz="3600" b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955" y="803275"/>
            <a:ext cx="11896090" cy="6992620"/>
          </a:xfrm>
        </p:spPr>
        <p:txBody>
          <a:bodyPr>
            <a:normAutofit/>
          </a:bodyPr>
          <a:p>
            <a:r>
              <a:rPr lang="zh-CN" altLang="en-US" sz="2800"/>
              <a:t>阅读《共产党宣言》的节选，指出并概括其主要内容</a:t>
            </a:r>
            <a:endParaRPr lang="zh-CN" altLang="en-US" sz="280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一个幽灵，共产主义的幽灵，在欧洲游荡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···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至今一切社会的历史都是阶级斗争的历史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···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整个社会日益分裂为两大敌对的阵营，分裂为两大相互直接对立的阶级：资产阶级和无产阶级。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···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资产阶级在历史上曾经起过非常革命的作用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···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资产阶级在它的不到一百年的阶级统治中所创造的生产力，比过去一切世代创造的全部生产力还要多，还要大。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···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资产阶级不仅锻造了置自身于死地的武器；它还产生了将要运用这种武器的人——现代的工人，即无产者。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···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只有无产阶级是真正革命的阶级。其余的阶级都随着大工业的发展而日趋没落和灭亡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···无产阶级用暴力推翻资产阶级而建立自己的统治···资产阶级的灭亡和无产阶级的胜利是同样不可避免的。</a:t>
            </a:r>
            <a:endParaRPr lang="en-US" altLang="zh-CN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87095" y="-20701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/>
              <a:t>《共产党宣言》</a:t>
            </a: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84480" y="2162810"/>
            <a:ext cx="2588895" cy="330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492490" y="1724025"/>
            <a:ext cx="2588895" cy="330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968115" y="2565400"/>
            <a:ext cx="3157855" cy="514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492490" y="2162810"/>
            <a:ext cx="3142615" cy="4603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400" b="1"/>
              <a:t>肯定资产阶级的作用</a:t>
            </a:r>
            <a:endParaRPr lang="zh-CN" altLang="en-US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5563235" y="5193665"/>
            <a:ext cx="5840095" cy="4603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400" b="1"/>
              <a:t>资本主义社会必将被共产主义社会取代</a:t>
            </a:r>
            <a:endParaRPr lang="zh-CN" altLang="en-US" sz="2400" b="1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365250" y="5193665"/>
            <a:ext cx="3157855" cy="514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978660" y="4345940"/>
            <a:ext cx="1718310" cy="4603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400" b="1"/>
              <a:t>暴力革命</a:t>
            </a:r>
            <a:endParaRPr lang="zh-CN" altLang="en-US" sz="2400" b="1"/>
          </a:p>
        </p:txBody>
      </p:sp>
      <p:sp>
        <p:nvSpPr>
          <p:cNvPr id="15" name="矩形 14"/>
          <p:cNvSpPr/>
          <p:nvPr/>
        </p:nvSpPr>
        <p:spPr>
          <a:xfrm>
            <a:off x="2445385" y="5798820"/>
            <a:ext cx="68884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标志着马克思主义的诞生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ctr" eaLnBrk="1" hangingPunct="1"/>
            <a:r>
              <a:rPr lang="en-US" altLang="zh-CN" b="1" dirty="0"/>
              <a:t>《</a:t>
            </a:r>
            <a:r>
              <a:rPr lang="zh-CN" altLang="en-US" b="1" dirty="0"/>
              <a:t>共产党宣言</a:t>
            </a:r>
            <a:r>
              <a:rPr lang="en-US" altLang="zh-CN" b="1" dirty="0"/>
              <a:t>》</a:t>
            </a:r>
            <a:endParaRPr lang="en-US" altLang="zh-CN" b="1" dirty="0"/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1848</a:t>
            </a:r>
            <a:r>
              <a:rPr lang="zh-CN" altLang="en-US" b="1" dirty="0"/>
              <a:t>年版</a:t>
            </a:r>
            <a:r>
              <a:rPr lang="zh-CN" altLang="en-US" dirty="0"/>
              <a:t>                          </a:t>
            </a:r>
            <a:r>
              <a:rPr lang="en-US" altLang="zh-CN" b="1" dirty="0"/>
              <a:t>1920</a:t>
            </a:r>
            <a:r>
              <a:rPr lang="zh-CN" altLang="en-US" b="1" dirty="0"/>
              <a:t>年中译本</a:t>
            </a:r>
            <a:endParaRPr lang="zh-CN" altLang="en-US" b="1" dirty="0"/>
          </a:p>
        </p:txBody>
      </p:sp>
      <p:pic>
        <p:nvPicPr>
          <p:cNvPr id="15364" name="Picture 4" descr="共产党宣言封面1848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795" y="2286000"/>
            <a:ext cx="2557463" cy="397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共产党宣言1920年中文译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2286000"/>
            <a:ext cx="2892425" cy="412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AutoShape 3"/>
          <p:cNvSpPr/>
          <p:nvPr/>
        </p:nvSpPr>
        <p:spPr>
          <a:xfrm>
            <a:off x="7716520" y="1056005"/>
            <a:ext cx="4363085" cy="1537970"/>
          </a:xfrm>
          <a:prstGeom prst="wedgeRoundRectCallout">
            <a:avLst>
              <a:gd name="adj1" fmla="val -57032"/>
              <a:gd name="adj2" fmla="val 6578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举例说明《共产党宣言》出版后对世界历史有什么影响？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/>
          <p:nvPr/>
        </p:nvSpPr>
        <p:spPr>
          <a:xfrm>
            <a:off x="262890" y="326390"/>
            <a:ext cx="7562215" cy="30460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我第二次到北京期间，有三本书特别深地铭刻在我的心中，建立起我对马克思主义的信仰。这三本书是：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共产党宣言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，陈望道译，这是用中文出版的第一本马克思主义的书；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阶级斗争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，考茨基著；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社会主义史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，柯卡普著。”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099" name="Picture 3" descr="u=2443899827,3720646374&amp;gp=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2020" y="140970"/>
            <a:ext cx="2353945" cy="341693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7044" name="Rectangle 4"/>
          <p:cNvSpPr/>
          <p:nvPr/>
        </p:nvSpPr>
        <p:spPr>
          <a:xfrm>
            <a:off x="3462655" y="5099050"/>
            <a:ext cx="7923530" cy="12985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我的入门老师是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共产党宣言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共产主义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ABC》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 descr="u=2222476965,181773981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05" y="3472180"/>
            <a:ext cx="2386330" cy="302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ldLvl="0" animBg="1"/>
      <p:bldP spid="8704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73625" y="1372235"/>
            <a:ext cx="6306185" cy="4351655"/>
          </a:xfrm>
        </p:spPr>
        <p:txBody>
          <a:bodyPr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1849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年再次遭到驱逐，前往伦敦，直至去世。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标题 4"/>
          <p:cNvSpPr>
            <a:spLocks noGrp="1"/>
          </p:cNvSpPr>
          <p:nvPr/>
        </p:nvSpPr>
        <p:spPr>
          <a:xfrm>
            <a:off x="4938395" y="46355"/>
            <a:ext cx="6741795" cy="13258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卡尔·海因里希·马克思</a:t>
            </a:r>
            <a:endParaRPr lang="zh-CN" altLang="en-US"/>
          </a:p>
        </p:txBody>
      </p:sp>
      <p:pic>
        <p:nvPicPr>
          <p:cNvPr id="2" name="图片 1" descr="timgQA5439J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734820"/>
            <a:ext cx="3361690" cy="4543425"/>
          </a:xfrm>
          <a:prstGeom prst="rect">
            <a:avLst/>
          </a:prstGeom>
        </p:spPr>
      </p:pic>
      <p:sp>
        <p:nvSpPr>
          <p:cNvPr id="7" name="AutoShape 3"/>
          <p:cNvSpPr/>
          <p:nvPr/>
        </p:nvSpPr>
        <p:spPr>
          <a:xfrm>
            <a:off x="126365" y="261620"/>
            <a:ext cx="4363085" cy="1363980"/>
          </a:xfrm>
          <a:prstGeom prst="wedgeRoundRectCallout">
            <a:avLst>
              <a:gd name="adj1" fmla="val -6672"/>
              <a:gd name="adj2" fmla="val 8016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我是世界公民。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 descr="timgDV9NZ1Z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430" y="2281555"/>
            <a:ext cx="5673725" cy="37509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11620" y="6136640"/>
            <a:ext cx="3436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/>
              <a:t>大英图书馆</a:t>
            </a:r>
            <a:endParaRPr lang="zh-CN" altLang="en-US" sz="20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著书立说</a:t>
            </a:r>
            <a:endParaRPr lang="zh-CN" altLang="en-US"/>
          </a:p>
        </p:txBody>
      </p:sp>
      <p:pic>
        <p:nvPicPr>
          <p:cNvPr id="4" name="图片 3" descr="timgKC5WX28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880870"/>
            <a:ext cx="4344670" cy="4684395"/>
          </a:xfrm>
          <a:prstGeom prst="rect">
            <a:avLst/>
          </a:prstGeom>
        </p:spPr>
      </p:pic>
      <p:pic>
        <p:nvPicPr>
          <p:cNvPr id="5" name="图片 4" descr="timg2MLLHFL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0" y="1880870"/>
            <a:ext cx="3430905" cy="4766310"/>
          </a:xfrm>
          <a:prstGeom prst="rect">
            <a:avLst/>
          </a:prstGeom>
        </p:spPr>
      </p:pic>
      <p:pic>
        <p:nvPicPr>
          <p:cNvPr id="6" name="图片 5" descr="timgNJ0QHHU2"/>
          <p:cNvPicPr>
            <a:picLocks noChangeAspect="1"/>
          </p:cNvPicPr>
          <p:nvPr/>
        </p:nvPicPr>
        <p:blipFill>
          <a:blip r:embed="rId3"/>
          <a:srcRect l="16264" r="15981"/>
          <a:stretch>
            <a:fillRect/>
          </a:stretch>
        </p:blipFill>
        <p:spPr>
          <a:xfrm>
            <a:off x="8714105" y="1921510"/>
            <a:ext cx="3117850" cy="46024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350"/>
            <a:ext cx="10515600" cy="1325563"/>
          </a:xfrm>
        </p:spPr>
        <p:txBody>
          <a:bodyPr/>
          <a:p>
            <a:pPr algn="ctr"/>
            <a:r>
              <a:rPr lang="zh-CN" altLang="en-US"/>
              <a:t>马克思主义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580" y="1253490"/>
            <a:ext cx="9210040" cy="4351655"/>
          </a:xfrm>
        </p:spPr>
        <p:txBody>
          <a:bodyPr>
            <a:noAutofit/>
          </a:bodyPr>
          <a:p>
            <a:r>
              <a:rPr lang="zh-CN" altLang="en-US" sz="3600"/>
              <a:t>创立者：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马克思主义的内容：</a:t>
            </a:r>
            <a:endParaRPr lang="zh-CN" altLang="en-US" sz="3600"/>
          </a:p>
          <a:p>
            <a:endParaRPr lang="zh-CN" altLang="en-US" sz="3600"/>
          </a:p>
          <a:p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为什么马克思、恩格斯能创立马克思主义？</a:t>
            </a:r>
            <a:endParaRPr lang="zh-CN" altLang="en-US" sz="3600"/>
          </a:p>
        </p:txBody>
      </p:sp>
      <p:sp>
        <p:nvSpPr>
          <p:cNvPr id="4" name="矩形 3"/>
          <p:cNvSpPr/>
          <p:nvPr/>
        </p:nvSpPr>
        <p:spPr>
          <a:xfrm>
            <a:off x="3164840" y="1612900"/>
            <a:ext cx="1554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马克思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78525" y="1612900"/>
            <a:ext cx="1554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恩格斯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" y="2955290"/>
            <a:ext cx="33832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马克思主义哲学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3460" y="3698240"/>
            <a:ext cx="2468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政治经济学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570" y="4245610"/>
            <a:ext cx="292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科学社会主义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9" name="图片 8" descr="timg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1040" y="953135"/>
            <a:ext cx="3500120" cy="294576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38200" y="5605145"/>
            <a:ext cx="6126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批判地继承了前人思想的精华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33005" y="6250305"/>
            <a:ext cx="33832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自身的实践经验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72390"/>
            <a:ext cx="10515600" cy="1325563"/>
          </a:xfrm>
        </p:spPr>
        <p:txBody>
          <a:bodyPr/>
          <a:p>
            <a:pPr algn="ctr"/>
            <a:r>
              <a:rPr lang="zh-CN" altLang="en-US"/>
              <a:t>第一国际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820" y="1253490"/>
            <a:ext cx="10515600" cy="4351338"/>
          </a:xfrm>
        </p:spPr>
        <p:txBody>
          <a:bodyPr>
            <a:noAutofit/>
          </a:bodyPr>
          <a:p>
            <a:r>
              <a:rPr lang="zh-CN" altLang="en-US" sz="3600"/>
              <a:t>成立背景：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时间：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概况：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主要活动：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2879725" y="1253490"/>
            <a:ext cx="93935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马克思主义诞生后，国际工人运动进入了一个新的历史时期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1330" y="2593340"/>
            <a:ext cx="2063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1864</a:t>
            </a: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年</a:t>
            </a:r>
            <a:endParaRPr lang="zh-CN" altLang="en-US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 descr="u=1789530899,4157627680&amp;fm=27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6780" y="2329815"/>
            <a:ext cx="3175000" cy="2527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87370" y="3655695"/>
            <a:ext cx="51955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英、法、德等国的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国际工人协会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87370" y="4857115"/>
            <a:ext cx="86144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、在各国建立支部，努力把工人阶级的斗争联合起来</a:t>
            </a:r>
            <a:endParaRPr lang="zh-CN" altLang="en-US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7370" y="6050915"/>
            <a:ext cx="8614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、经济斗争</a:t>
            </a:r>
            <a:endParaRPr lang="zh-CN" altLang="en-US" sz="3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232410"/>
            <a:ext cx="10515600" cy="1325563"/>
          </a:xfrm>
        </p:spPr>
        <p:txBody>
          <a:bodyPr/>
          <a:p>
            <a:pPr algn="ctr"/>
            <a:r>
              <a:rPr lang="zh-CN" altLang="en-US"/>
              <a:t>巴黎公社运动</a:t>
            </a:r>
            <a:endParaRPr lang="zh-CN" altLang="en-US"/>
          </a:p>
        </p:txBody>
      </p:sp>
      <p:pic>
        <p:nvPicPr>
          <p:cNvPr id="18434" name="Picture 2" descr="1146835107333699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4310" y="966470"/>
            <a:ext cx="8439785" cy="5688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793480" y="4077335"/>
            <a:ext cx="319722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1870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年，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普法战争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法国失败，社会矛盾激化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838200" y="-23241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/>
              <a:t>巴黎公社运动</a:t>
            </a:r>
            <a:endParaRPr lang="zh-CN" altLang="en-US"/>
          </a:p>
        </p:txBody>
      </p:sp>
      <p:sp>
        <p:nvSpPr>
          <p:cNvPr id="16385" name="矩形 18434"/>
          <p:cNvSpPr/>
          <p:nvPr/>
        </p:nvSpPr>
        <p:spPr>
          <a:xfrm>
            <a:off x="838200" y="1093153"/>
            <a:ext cx="71135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1871</a:t>
            </a:r>
            <a:r>
              <a:rPr lang="zh-CN" altLang="en-US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年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日革命与巴黎公社成立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86" name="组合 18435"/>
          <p:cNvGrpSpPr/>
          <p:nvPr/>
        </p:nvGrpSpPr>
        <p:grpSpPr>
          <a:xfrm>
            <a:off x="1129665" y="1914525"/>
            <a:ext cx="6925945" cy="4562475"/>
            <a:chOff x="0" y="-464"/>
            <a:chExt cx="3688" cy="2682"/>
          </a:xfrm>
        </p:grpSpPr>
        <p:pic>
          <p:nvPicPr>
            <p:cNvPr id="16387" name="图片 18436" descr="2-0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464"/>
              <a:ext cx="3674" cy="2682"/>
            </a:xfrm>
            <a:prstGeom prst="rect">
              <a:avLst/>
            </a:prstGeom>
            <a:noFill/>
            <a:ln w="76200" cap="flat" cmpd="tri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8438" name="文本框 18437"/>
            <p:cNvSpPr txBox="1"/>
            <p:nvPr/>
          </p:nvSpPr>
          <p:spPr>
            <a:xfrm>
              <a:off x="2449" y="-454"/>
              <a:ext cx="1239" cy="23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kern="1200" cap="none" spc="0" normalizeH="0" baseline="0" noProof="1">
                  <a:effectLst>
                    <a:outerShdw blurRad="38100" dist="38100" dir="2700000">
                      <a:srgbClr val="FFFFFF"/>
                    </a:outerShdw>
                  </a:effectLst>
                  <a:latin typeface="Arial" panose="020B0604020202020204" pitchFamily="34" charset="0"/>
                  <a:ea typeface="隶书" pitchFamily="49" charset="-122"/>
                  <a:cs typeface="+mn-ea"/>
                </a:rPr>
                <a:t>巴黎公社成立</a:t>
              </a:r>
              <a:endParaRPr kumimoji="0" lang="zh-CN" altLang="en-US" sz="20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endParaRPr>
            </a:p>
          </p:txBody>
        </p:sp>
      </p:grpSp>
      <p:sp>
        <p:nvSpPr>
          <p:cNvPr id="16389" name="文本框 1"/>
          <p:cNvSpPr txBox="1"/>
          <p:nvPr/>
        </p:nvSpPr>
        <p:spPr>
          <a:xfrm>
            <a:off x="8806180" y="3430905"/>
            <a:ext cx="25476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世界上第一个无产阶级政权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" y="69215"/>
            <a:ext cx="3442335" cy="26320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4015" y="5673090"/>
            <a:ext cx="59505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/>
              <a:t>1844</a:t>
            </a:r>
            <a:r>
              <a:rPr lang="zh-CN" altLang="en-US" sz="2800"/>
              <a:t>，德国西里西亚纺织工人起义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156210" y="4113530"/>
            <a:ext cx="63855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>
                <a:sym typeface="+mn-ea"/>
              </a:rPr>
              <a:t>1831</a:t>
            </a:r>
            <a:r>
              <a:rPr lang="zh-CN" altLang="en-US" sz="2800">
                <a:sym typeface="+mn-ea"/>
              </a:rPr>
              <a:t>、</a:t>
            </a:r>
            <a:r>
              <a:rPr lang="en-US" altLang="zh-CN" sz="2800">
                <a:sym typeface="+mn-ea"/>
              </a:rPr>
              <a:t>1834</a:t>
            </a:r>
            <a:r>
              <a:rPr lang="zh-CN" altLang="en-US" sz="2800">
                <a:sym typeface="+mn-ea"/>
              </a:rPr>
              <a:t>法国里昂丝织工人两次起义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988695" y="4893310"/>
            <a:ext cx="40144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>
                <a:sym typeface="+mn-ea"/>
              </a:rPr>
              <a:t>1836-1848</a:t>
            </a:r>
            <a:r>
              <a:rPr lang="zh-CN" altLang="en-US" sz="2800">
                <a:sym typeface="+mn-ea"/>
              </a:rPr>
              <a:t>英国宪章运动</a:t>
            </a:r>
            <a:endParaRPr lang="zh-CN" altLang="en-US" sz="2800"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71485" y="1322705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工人运动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6" name="图片 15" descr="E521C8D174CFFBD47A3AF05A255AC0E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290" y="3518535"/>
            <a:ext cx="4925695" cy="3271520"/>
          </a:xfrm>
          <a:prstGeom prst="ellipse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0" y="1638300"/>
            <a:ext cx="3561715" cy="2222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0484"/>
          <p:cNvGrpSpPr/>
          <p:nvPr/>
        </p:nvGrpSpPr>
        <p:grpSpPr>
          <a:xfrm>
            <a:off x="614045" y="1784985"/>
            <a:ext cx="5474335" cy="3420110"/>
            <a:chOff x="0" y="0"/>
            <a:chExt cx="3792" cy="2289"/>
          </a:xfrm>
        </p:grpSpPr>
        <p:pic>
          <p:nvPicPr>
            <p:cNvPr id="18434" name="图片 20485" descr="10"/>
            <p:cNvPicPr>
              <a:picLocks noChangeAspect="1"/>
            </p:cNvPicPr>
            <p:nvPr/>
          </p:nvPicPr>
          <p:blipFill>
            <a:blip r:embed="rId1">
              <a:lum contrast="17999"/>
            </a:blip>
            <a:srcRect l="1759" t="20940" r="69429" b="41867"/>
            <a:stretch>
              <a:fillRect/>
            </a:stretch>
          </p:blipFill>
          <p:spPr>
            <a:xfrm>
              <a:off x="0" y="48"/>
              <a:ext cx="3792" cy="2241"/>
            </a:xfrm>
            <a:prstGeom prst="rect">
              <a:avLst/>
            </a:prstGeom>
            <a:noFill/>
            <a:ln w="76200" cap="flat" cmpd="tri">
              <a:solidFill>
                <a:srgbClr val="CC33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8435" name="文本框 20486"/>
            <p:cNvSpPr txBox="1"/>
            <p:nvPr/>
          </p:nvSpPr>
          <p:spPr>
            <a:xfrm>
              <a:off x="48" y="0"/>
              <a:ext cx="2905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宋体" panose="02010600030101010101" pitchFamily="2" charset="-122"/>
                </a:rPr>
                <a:t>五月流血周中的巴黎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8436" name="文本框 2"/>
          <p:cNvSpPr txBox="1"/>
          <p:nvPr/>
        </p:nvSpPr>
        <p:spPr>
          <a:xfrm>
            <a:off x="487680" y="1018540"/>
            <a:ext cx="11217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1871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28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日，资产阶级反动政府勾结普军联合反扑，公社失败。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38200" y="-23241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/>
              <a:t>巴黎公社运动</a:t>
            </a:r>
            <a:endParaRPr lang="zh-CN" altLang="en-US"/>
          </a:p>
        </p:txBody>
      </p:sp>
      <p:pic>
        <p:nvPicPr>
          <p:cNvPr id="90116" name="Picture 4" descr="巴黎公社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2494915"/>
            <a:ext cx="4853305" cy="3971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5419725" y="196533"/>
            <a:ext cx="6162040" cy="6492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欧仁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鲍狄埃在公社失败的悲痛日子里，以满腔热诚写下了惊心动魄的诗篇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国际歌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1888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年，狄盖特为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国际歌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谱曲。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这首气壮山河的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国际歌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是一座以巴黎无产阶级鲜血谱写成的纪念碑。一个世纪以来，它以气势磅礴、雄伟庄严的旋律，把无产阶级革命真理传遍全球，成为全世界无产阶级的战歌。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0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3200400" cy="353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657600"/>
            <a:ext cx="32004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中央乐团合唱队 - 国际歌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3885" y="340360"/>
            <a:ext cx="619125" cy="67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544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W02010111153621048080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323215"/>
            <a:ext cx="4192270" cy="621093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/>
        </p:nvSpPr>
        <p:spPr>
          <a:xfrm>
            <a:off x="4938395" y="46355"/>
            <a:ext cx="6741795" cy="13258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卡尔·海因里希·马克思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4873625" y="1372235"/>
            <a:ext cx="630618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1883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日，在伦敦去世，葬于海格特公墓。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92395" y="2419985"/>
            <a:ext cx="5669280" cy="64516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3600">
                <a:sym typeface="+mn-ea"/>
              </a:rPr>
              <a:t>全世界无产者，联合起来！</a:t>
            </a:r>
            <a:endParaRPr lang="zh-CN" altLang="en-US" sz="36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3185" y="3231515"/>
            <a:ext cx="6016625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哲学家们只是用不同的方式解释世界，而问題在于改变世界。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5062855" y="4483100"/>
            <a:ext cx="6217920" cy="15684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1999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年，英国剑桥大学文理学院教授们发起，评选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千年第一思想家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马克思位居第一。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2415" y="219710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课堂小结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97155" y="4108450"/>
            <a:ext cx="11691620" cy="64770"/>
          </a:xfrm>
          <a:prstGeom prst="straightConnector1">
            <a:avLst/>
          </a:prstGeom>
          <a:ln w="44450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155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1818</a:t>
            </a:r>
            <a:endParaRPr lang="en-US" altLang="zh-CN" sz="2800"/>
          </a:p>
        </p:txBody>
      </p:sp>
      <p:sp>
        <p:nvSpPr>
          <p:cNvPr id="5" name="文本框 4"/>
          <p:cNvSpPr txBox="1"/>
          <p:nvPr/>
        </p:nvSpPr>
        <p:spPr>
          <a:xfrm>
            <a:off x="272415" y="2019935"/>
            <a:ext cx="613410" cy="1979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/>
              <a:t>马克思出生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1235075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1841</a:t>
            </a:r>
            <a:endParaRPr lang="en-US" altLang="zh-CN" sz="2800"/>
          </a:p>
        </p:txBody>
      </p:sp>
      <p:sp>
        <p:nvSpPr>
          <p:cNvPr id="7" name="文本框 6"/>
          <p:cNvSpPr txBox="1"/>
          <p:nvPr/>
        </p:nvSpPr>
        <p:spPr>
          <a:xfrm>
            <a:off x="1032510" y="2019935"/>
            <a:ext cx="1475105" cy="1979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《莱茵报》主编，从事政治活动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7615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1843</a:t>
            </a:r>
            <a:endParaRPr lang="en-US" altLang="zh-CN" sz="2800"/>
          </a:p>
        </p:txBody>
      </p:sp>
      <p:sp>
        <p:nvSpPr>
          <p:cNvPr id="9" name="文本框 8"/>
          <p:cNvSpPr txBox="1"/>
          <p:nvPr/>
        </p:nvSpPr>
        <p:spPr>
          <a:xfrm>
            <a:off x="2837180" y="2019935"/>
            <a:ext cx="613410" cy="1979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</a:rPr>
              <a:t>移居巴黎</a:t>
            </a:r>
            <a:endParaRPr lang="zh-CN" altLang="en-US" sz="2800" b="1">
              <a:solidFill>
                <a:srgbClr val="7030A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1560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1844</a:t>
            </a:r>
            <a:endParaRPr lang="en-US" alt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3921125" y="2019935"/>
            <a:ext cx="613410" cy="1979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结识恩格斯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44720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1848</a:t>
            </a:r>
            <a:endParaRPr lang="en-US" altLang="zh-CN" sz="2800"/>
          </a:p>
        </p:txBody>
      </p:sp>
      <p:sp>
        <p:nvSpPr>
          <p:cNvPr id="13" name="文本框 12"/>
          <p:cNvSpPr txBox="1"/>
          <p:nvPr/>
        </p:nvSpPr>
        <p:spPr>
          <a:xfrm>
            <a:off x="4928870" y="864870"/>
            <a:ext cx="613410" cy="33807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《共产党宣言》发表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55770" y="-20955"/>
            <a:ext cx="2097405" cy="9531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标志马克思主义的诞生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845" y="5090160"/>
            <a:ext cx="33832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马克思主义哲学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28870" y="5090160"/>
            <a:ext cx="2468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政治经济学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46110" y="5090160"/>
            <a:ext cx="292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科学社会主义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59550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1864</a:t>
            </a:r>
            <a:endParaRPr lang="en-US" altLang="zh-CN" sz="2800"/>
          </a:p>
        </p:txBody>
      </p:sp>
      <p:sp>
        <p:nvSpPr>
          <p:cNvPr id="19" name="文本框 18"/>
          <p:cNvSpPr txBox="1"/>
          <p:nvPr/>
        </p:nvSpPr>
        <p:spPr>
          <a:xfrm>
            <a:off x="6889115" y="1368425"/>
            <a:ext cx="613410" cy="2740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创立第一国际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90205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1872</a:t>
            </a:r>
            <a:endParaRPr lang="en-US" altLang="zh-CN" sz="2800"/>
          </a:p>
        </p:txBody>
      </p:sp>
      <p:sp>
        <p:nvSpPr>
          <p:cNvPr id="21" name="文本框 20"/>
          <p:cNvSpPr txBox="1"/>
          <p:nvPr/>
        </p:nvSpPr>
        <p:spPr>
          <a:xfrm>
            <a:off x="7958455" y="2019935"/>
            <a:ext cx="1044575" cy="1979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rgbClr val="002060"/>
                </a:solidFill>
              </a:rPr>
              <a:t>巴黎公社（失败）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09285" y="428180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1849</a:t>
            </a:r>
            <a:endParaRPr lang="en-US" altLang="zh-CN" sz="2800"/>
          </a:p>
        </p:txBody>
      </p:sp>
      <p:sp>
        <p:nvSpPr>
          <p:cNvPr id="23" name="文本框 22"/>
          <p:cNvSpPr txBox="1"/>
          <p:nvPr/>
        </p:nvSpPr>
        <p:spPr>
          <a:xfrm>
            <a:off x="5946140" y="1965960"/>
            <a:ext cx="613410" cy="2207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</a:rPr>
              <a:t>移居伦敦</a:t>
            </a:r>
            <a:endParaRPr lang="zh-CN" altLang="en-US" sz="2800" b="1">
              <a:solidFill>
                <a:srgbClr val="7030A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8090" y="636270"/>
            <a:ext cx="2097405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世界上第一个无产阶级政权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37345" y="427037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1883</a:t>
            </a:r>
            <a:endParaRPr lang="en-US" altLang="zh-CN" sz="2800"/>
          </a:p>
        </p:txBody>
      </p:sp>
      <p:sp>
        <p:nvSpPr>
          <p:cNvPr id="26" name="文本框 25"/>
          <p:cNvSpPr txBox="1"/>
          <p:nvPr/>
        </p:nvSpPr>
        <p:spPr>
          <a:xfrm flipH="1">
            <a:off x="9476105" y="2019935"/>
            <a:ext cx="613410" cy="1962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/>
              <a:t>马克思去世</a:t>
            </a:r>
            <a:endParaRPr lang="zh-CN" altLang="en-US" sz="2800" b="1"/>
          </a:p>
        </p:txBody>
      </p:sp>
      <p:sp>
        <p:nvSpPr>
          <p:cNvPr id="27" name="文本框 26"/>
          <p:cNvSpPr txBox="1"/>
          <p:nvPr/>
        </p:nvSpPr>
        <p:spPr>
          <a:xfrm>
            <a:off x="10332085" y="4270375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1895</a:t>
            </a:r>
            <a:endParaRPr lang="en-US" altLang="zh-CN" sz="2800"/>
          </a:p>
        </p:txBody>
      </p:sp>
      <p:sp>
        <p:nvSpPr>
          <p:cNvPr id="28" name="文本框 27"/>
          <p:cNvSpPr txBox="1"/>
          <p:nvPr/>
        </p:nvSpPr>
        <p:spPr>
          <a:xfrm flipH="1">
            <a:off x="10558780" y="1991360"/>
            <a:ext cx="613410" cy="1962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/>
              <a:t>恩格斯去世</a:t>
            </a:r>
            <a:endParaRPr lang="zh-CN" altLang="en-US" sz="2800" b="1"/>
          </a:p>
        </p:txBody>
      </p:sp>
      <p:sp>
        <p:nvSpPr>
          <p:cNvPr id="29" name="矩形 28"/>
          <p:cNvSpPr/>
          <p:nvPr/>
        </p:nvSpPr>
        <p:spPr>
          <a:xfrm>
            <a:off x="179705" y="6005195"/>
            <a:ext cx="1168019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卡尔</a:t>
            </a:r>
            <a:r>
              <a:rPr lang="en-US" altLang="zh-CN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·</a:t>
            </a:r>
            <a:r>
              <a:rPr lang="zh-CN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马克思，我想对你说：</a:t>
            </a:r>
            <a:r>
              <a:rPr lang="zh-CN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请同学们拿起笔，写下你最想对马克思说的话</a:t>
            </a:r>
            <a:endParaRPr lang="zh-CN" altLang="en-US" sz="28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50295" y="4245610"/>
            <a:ext cx="127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2018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Rectangle 2"/>
          <p:cNvSpPr>
            <a:spLocks noGrp="1"/>
          </p:cNvSpPr>
          <p:nvPr>
            <p:ph type="body" sz="half" idx="1"/>
          </p:nvPr>
        </p:nvSpPr>
        <p:spPr>
          <a:xfrm>
            <a:off x="118745" y="82550"/>
            <a:ext cx="11495405" cy="6606540"/>
          </a:xfrm>
        </p:spPr>
        <p:txBody>
          <a:bodyPr vert="horz" wrap="square" lIns="91440" tIns="45720" rIns="91440" bIns="45720" anchor="t">
            <a:normAutofit fontScale="90000"/>
          </a:bodyPr>
          <a:p>
            <a:pPr eaLnBrk="1" hangingPunct="1">
              <a:buNone/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、国际工人运动开始有了科学理论指导的标志是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 </a:t>
            </a:r>
            <a:r>
              <a:rPr lang="en-US" altLang="zh-CN" sz="2800" b="1" dirty="0"/>
              <a:t>A.《</a:t>
            </a:r>
            <a:r>
              <a:rPr lang="zh-CN" altLang="en-US" sz="2800" b="1" dirty="0"/>
              <a:t>人民宪章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发表        </a:t>
            </a:r>
            <a:r>
              <a:rPr lang="en-US" altLang="zh-CN" sz="2800" b="1" dirty="0"/>
              <a:t>B.《</a:t>
            </a:r>
            <a:r>
              <a:rPr lang="zh-CN" altLang="en-US" sz="2800" b="1" dirty="0"/>
              <a:t>共产党宣言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发表  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en-US" altLang="zh-CN" sz="2800" b="1" dirty="0"/>
              <a:t> C.</a:t>
            </a:r>
            <a:r>
              <a:rPr lang="zh-CN" altLang="en-US" sz="2800" b="1" dirty="0"/>
              <a:t>巴黎公社成立                </a:t>
            </a:r>
            <a:r>
              <a:rPr lang="en-US" altLang="zh-CN" sz="2800" b="1" dirty="0"/>
              <a:t>D. </a:t>
            </a:r>
            <a:r>
              <a:rPr lang="zh-CN" altLang="en-US" sz="2800" b="1" dirty="0"/>
              <a:t>共产主义者同盟成立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、世界历史上第一个无产阶级政权是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</a:rPr>
              <a:t>．苏维埃俄国　  </a:t>
            </a:r>
            <a:r>
              <a:rPr lang="en-US" altLang="zh-CN" sz="2800" b="1" dirty="0">
                <a:solidFill>
                  <a:srgbClr val="0000FF"/>
                </a:solidFill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</a:rPr>
              <a:t>．苏联   </a:t>
            </a:r>
            <a:r>
              <a:rPr lang="en-US" altLang="zh-CN" sz="2800" b="1" dirty="0">
                <a:solidFill>
                  <a:srgbClr val="0000FF"/>
                </a:solidFill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</a:rPr>
              <a:t>．中国　             </a:t>
            </a:r>
            <a:r>
              <a:rPr lang="en-US" altLang="zh-CN" sz="2800" b="1" dirty="0">
                <a:solidFill>
                  <a:srgbClr val="0000FF"/>
                </a:solidFill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</a:rPr>
              <a:t>．巴黎公社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．马克思主义诞生的标志是（      ）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A</a:t>
            </a:r>
            <a:r>
              <a:rPr lang="zh-CN" altLang="en-US" sz="2800" b="1" dirty="0"/>
              <a:t>．共产主义通讯委员会建立     </a:t>
            </a:r>
            <a:r>
              <a:rPr lang="en-US" altLang="zh-CN" sz="2800" b="1" dirty="0"/>
              <a:t>B</a:t>
            </a:r>
            <a:r>
              <a:rPr lang="zh-CN" altLang="en-US" sz="2800" b="1" dirty="0"/>
              <a:t>．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共产党宣言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发表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C</a:t>
            </a:r>
            <a:r>
              <a:rPr lang="zh-CN" altLang="en-US" sz="2800" b="1" dirty="0"/>
              <a:t>．马克思领导创建第一国际    </a:t>
            </a:r>
            <a:r>
              <a:rPr lang="en-US" altLang="zh-CN" sz="2800" b="1" dirty="0"/>
              <a:t>D</a:t>
            </a:r>
            <a:r>
              <a:rPr lang="zh-CN" altLang="en-US" sz="2800" b="1" dirty="0"/>
              <a:t>．共产主义者同盟代表大会召开</a:t>
            </a:r>
            <a:endParaRPr lang="zh-CN" altLang="en-US" sz="2800" b="1" dirty="0"/>
          </a:p>
          <a:p>
            <a:pPr algn="l" eaLnBrk="1" hangingPunct="1">
              <a:buNone/>
            </a:pPr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．马克思主义诞生的最主要条件是（       ）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algn="l"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A．资本主义无法克服的矛盾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algn="l"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B．工人阶级觉醒并作为一支独立的政治力量登上政治历史舞台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algn="l"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C．资本主义国家无法克服的周期性经济危机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algn="l"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D．马克思、恩格斯的革命实践和理论上的研究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zh-CN" altLang="en-US" sz="3500" b="1" dirty="0">
              <a:solidFill>
                <a:schemeClr val="accent5">
                  <a:lumMod val="75000"/>
                </a:schemeClr>
              </a:solidFill>
            </a:endParaRPr>
          </a:p>
          <a:p>
            <a:pPr eaLnBrk="1" hangingPunct="1">
              <a:buNone/>
            </a:pPr>
            <a:endParaRPr lang="zh-CN" altLang="en-US" sz="35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3187" name="Text Box 3"/>
          <p:cNvSpPr txBox="1"/>
          <p:nvPr/>
        </p:nvSpPr>
        <p:spPr>
          <a:xfrm>
            <a:off x="9500870" y="82550"/>
            <a:ext cx="7207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  <a:endParaRPr lang="en-US" altLang="zh-CN" sz="60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3188" name="Text Box 4"/>
          <p:cNvSpPr txBox="1"/>
          <p:nvPr/>
        </p:nvSpPr>
        <p:spPr>
          <a:xfrm>
            <a:off x="10221595" y="1329055"/>
            <a:ext cx="7207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Tahoma" panose="020B0604030504040204" pitchFamily="34" charset="0"/>
              </a:rPr>
              <a:t>D</a:t>
            </a:r>
            <a:endParaRPr lang="en-US" altLang="zh-CN" sz="60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93189" name="Text Box 5"/>
          <p:cNvSpPr txBox="1"/>
          <p:nvPr/>
        </p:nvSpPr>
        <p:spPr>
          <a:xfrm>
            <a:off x="10221595" y="2555240"/>
            <a:ext cx="7207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  <a:endParaRPr lang="en-US" altLang="zh-CN" sz="60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10149205" y="4390390"/>
            <a:ext cx="7207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  <a:endParaRPr lang="en-US" altLang="zh-CN" sz="60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8" grpId="0"/>
      <p:bldP spid="9318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1626553" y="296863"/>
            <a:ext cx="91630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206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第七单元  工业革命和工人运动的兴起</a:t>
            </a:r>
            <a:endParaRPr lang="zh-CN" altLang="en-US" sz="4000" b="1" dirty="0">
              <a:solidFill>
                <a:srgbClr val="00206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51" name="Rectangle 5"/>
          <p:cNvSpPr/>
          <p:nvPr/>
        </p:nvSpPr>
        <p:spPr>
          <a:xfrm>
            <a:off x="547370" y="1616075"/>
            <a:ext cx="108985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第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21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课  </a:t>
            </a:r>
            <a:endParaRPr lang="zh-CN" altLang="en-US" sz="4000" b="1" dirty="0">
              <a:solidFill>
                <a:schemeClr val="tx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马克思主义的诞生和国际工人运动的兴起</a:t>
            </a:r>
            <a:endParaRPr lang="zh-CN" altLang="en-US" sz="4000" b="1" dirty="0">
              <a:solidFill>
                <a:schemeClr val="tx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243" name="Picture 3" descr="马克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" y="3285490"/>
            <a:ext cx="2359660" cy="3485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恩格斯"/>
          <p:cNvPicPr>
            <a:picLocks noChangeAspect="1"/>
          </p:cNvPicPr>
          <p:nvPr/>
        </p:nvPicPr>
        <p:blipFill>
          <a:blip r:embed="rId2"/>
          <a:srcRect b="6765"/>
          <a:stretch>
            <a:fillRect/>
          </a:stretch>
        </p:blipFill>
        <p:spPr>
          <a:xfrm>
            <a:off x="2626995" y="3285490"/>
            <a:ext cx="2640330" cy="3485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1" name="图片 23553" descr="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285490"/>
            <a:ext cx="3424555" cy="3372485"/>
          </a:xfrm>
          <a:prstGeom prst="rect">
            <a:avLst/>
          </a:prstGeom>
          <a:noFill/>
          <a:ln w="57150" cap="flat" cmpd="thinThick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graphicFrame>
        <p:nvGraphicFramePr>
          <p:cNvPr id="16387" name="对象 16386"/>
          <p:cNvGraphicFramePr>
            <a:graphicFrameLocks noChangeAspect="1"/>
          </p:cNvGraphicFramePr>
          <p:nvPr/>
        </p:nvGraphicFramePr>
        <p:xfrm>
          <a:off x="5431790" y="3285490"/>
          <a:ext cx="2686050" cy="348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4" imgW="2646045" imgH="4036695" progId="PBrush">
                  <p:embed/>
                </p:oleObj>
              </mc:Choice>
              <mc:Fallback>
                <p:oleObj name="" r:id="rId4" imgW="2646045" imgH="4036695" progId="PBrush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31790" y="3285490"/>
                        <a:ext cx="2686050" cy="3485515"/>
                      </a:xfrm>
                      <a:prstGeom prst="rect">
                        <a:avLst/>
                      </a:prstGeom>
                      <a:noFill/>
                      <a:ln w="76200" cap="flat" cmpd="tri">
                        <a:solidFill>
                          <a:schemeClr val="tx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6235" y="169545"/>
            <a:ext cx="6741795" cy="1325880"/>
          </a:xfrm>
        </p:spPr>
        <p:txBody>
          <a:bodyPr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卡尔·海因里希·马克思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3350" y="1253490"/>
            <a:ext cx="8058150" cy="1535430"/>
          </a:xfrm>
        </p:spPr>
        <p:txBody>
          <a:bodyPr/>
          <a:p>
            <a:r>
              <a:rPr lang="zh-CN" altLang="en-US" sz="2800"/>
              <a:t>卡尔·马克思1818年5月5日出生于德意志邦联普鲁士王国莱茵省（属于德国莱茵兰-普法尔茨州）特里尔城一个律师家庭。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pic>
        <p:nvPicPr>
          <p:cNvPr id="4" name="图片 3" descr="timgU1RMQAK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84455"/>
            <a:ext cx="3580765" cy="5469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66235" y="2625725"/>
            <a:ext cx="734504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我们选择了最能为人类福利而劳动的职业，那么，重担就不能把我们压倒，因为这是为大家而献身；那时我们所感到的就不是可怜的、有限的、自私的乐趣，我们的幸福将属于千百万人，我们的事业将默默地、但是永恒发挥作用地存在下去，而面对我们的骨灰，高尚的人们将洒下热泪。</a:t>
            </a:r>
            <a:endParaRPr lang="zh-CN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——17岁时，《青年在选择职业时的考虑》</a:t>
            </a:r>
            <a:endParaRPr lang="zh-CN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3800" y="6163945"/>
            <a:ext cx="56692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马克思有怎样的人生抱负？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844665" y="3065780"/>
            <a:ext cx="3305810" cy="1079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5095" y="1402715"/>
            <a:ext cx="4836160" cy="303022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27025" y="169545"/>
            <a:ext cx="6741795" cy="1325880"/>
          </a:xfrm>
        </p:spPr>
        <p:txBody>
          <a:bodyPr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卡尔·海因里希·马克思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05985" y="1495425"/>
            <a:ext cx="72485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/>
              <a:t>1841</a:t>
            </a:r>
            <a:r>
              <a:rPr lang="zh-CN" altLang="en-US" sz="2800"/>
              <a:t>年，博士毕业，被《莱茵报》聘为主编，此时马克思年仅24岁。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4961255" y="2448560"/>
            <a:ext cx="5638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《关于摩塞尔河地区农民状况》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7770" y="3369310"/>
            <a:ext cx="53562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《摩塞尔记者的辩护》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7770" y="2908935"/>
            <a:ext cx="5433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《论普鲁士的等级会议》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7770" y="3829685"/>
            <a:ext cx="528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《共产主义与〈奥格斯堡总汇报〉》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7025" y="4547870"/>
            <a:ext cx="105225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1843年1月19日，普鲁士内阁会议指责《莱茵报》是一家倾向极坏的报纸。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4912995" y="1151255"/>
            <a:ext cx="7041515" cy="52622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2800"/>
              <a:t>       </a:t>
            </a:r>
            <a:r>
              <a:rPr lang="zh-CN" altLang="en-US" sz="2800"/>
              <a:t>我们高举自由的旗帜出海航行，</a:t>
            </a:r>
            <a:endParaRPr lang="zh-CN" altLang="en-US" sz="2800"/>
          </a:p>
          <a:p>
            <a:r>
              <a:rPr lang="zh-CN" altLang="en-US" sz="2800"/>
              <a:t>　　把祸患连同锁链和皮鞭统统埋葬；</a:t>
            </a:r>
            <a:endParaRPr lang="zh-CN" altLang="en-US" sz="2800"/>
          </a:p>
          <a:p>
            <a:r>
              <a:rPr lang="zh-CN" altLang="en-US" sz="2800"/>
              <a:t>　　水手们不需要监视，</a:t>
            </a:r>
            <a:endParaRPr lang="zh-CN" altLang="en-US" sz="2800"/>
          </a:p>
          <a:p>
            <a:r>
              <a:rPr lang="zh-CN" altLang="en-US" sz="2800"/>
              <a:t>　　他们都忠于职守。</a:t>
            </a:r>
            <a:endParaRPr lang="zh-CN" altLang="en-US" sz="2800"/>
          </a:p>
          <a:p>
            <a:r>
              <a:rPr lang="zh-CN" altLang="en-US" sz="2800"/>
              <a:t>　　让人们去说我们把命运作儿戏，</a:t>
            </a:r>
            <a:endParaRPr lang="zh-CN" altLang="en-US" sz="2800"/>
          </a:p>
          <a:p>
            <a:r>
              <a:rPr lang="zh-CN" altLang="en-US" sz="2800"/>
              <a:t>　　让他们去嘲笑和谈论各种灾难吧！</a:t>
            </a:r>
            <a:endParaRPr lang="zh-CN" altLang="en-US" sz="2800"/>
          </a:p>
          <a:p>
            <a:r>
              <a:rPr lang="zh-CN" altLang="en-US" sz="2800"/>
              <a:t>　　哥伦布当初虽遭嗤笑，</a:t>
            </a:r>
            <a:endParaRPr lang="zh-CN" altLang="en-US" sz="2800"/>
          </a:p>
          <a:p>
            <a:r>
              <a:rPr lang="zh-CN" altLang="en-US" sz="2800"/>
              <a:t>　　但他毫不畏惧铺向新世界的路。</a:t>
            </a:r>
            <a:endParaRPr lang="zh-CN" altLang="en-US" sz="2800"/>
          </a:p>
          <a:p>
            <a:r>
              <a:rPr lang="zh-CN" altLang="en-US" sz="2800"/>
              <a:t>　　新的战斗在彼岸等待着我们，</a:t>
            </a:r>
            <a:endParaRPr lang="zh-CN" altLang="en-US" sz="2800"/>
          </a:p>
          <a:p>
            <a:r>
              <a:rPr lang="zh-CN" altLang="en-US" sz="2800"/>
              <a:t>　　在战斗中我们会遇到战友，</a:t>
            </a:r>
            <a:endParaRPr lang="zh-CN" altLang="en-US" sz="2800"/>
          </a:p>
          <a:p>
            <a:r>
              <a:rPr lang="zh-CN" altLang="en-US" sz="2800"/>
              <a:t>　　如果征途上注定要遇险——</a:t>
            </a:r>
            <a:endParaRPr lang="zh-CN" altLang="en-US" sz="2800"/>
          </a:p>
          <a:p>
            <a:r>
              <a:rPr lang="zh-CN" altLang="en-US" sz="2800"/>
              <a:t>　　在艰难中我们将忠于自己。</a:t>
            </a:r>
            <a:endParaRPr lang="zh-CN" altLang="en-US" sz="2800"/>
          </a:p>
        </p:txBody>
      </p:sp>
      <p:sp>
        <p:nvSpPr>
          <p:cNvPr id="13" name="矩形 12"/>
          <p:cNvSpPr/>
          <p:nvPr/>
        </p:nvSpPr>
        <p:spPr>
          <a:xfrm>
            <a:off x="327025" y="5244465"/>
            <a:ext cx="469138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政府查封《莱茵报》</a:t>
            </a: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7600" y="1578610"/>
            <a:ext cx="6306185" cy="4351655"/>
          </a:xfrm>
        </p:spPr>
        <p:txBody>
          <a:bodyPr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1843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月，迁居巴黎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标题 4"/>
          <p:cNvSpPr>
            <a:spLocks noGrp="1"/>
          </p:cNvSpPr>
          <p:nvPr/>
        </p:nvSpPr>
        <p:spPr>
          <a:xfrm>
            <a:off x="566420" y="126365"/>
            <a:ext cx="6741795" cy="13258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卡尔·海因里希·马克思</a:t>
            </a:r>
            <a:endParaRPr lang="zh-CN" altLang="en-US"/>
          </a:p>
        </p:txBody>
      </p:sp>
      <p:pic>
        <p:nvPicPr>
          <p:cNvPr id="4" name="图片 3" descr="timgWF7KZIO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578610"/>
            <a:ext cx="3982720" cy="4667885"/>
          </a:xfrm>
          <a:prstGeom prst="rect">
            <a:avLst/>
          </a:prstGeom>
        </p:spPr>
      </p:pic>
      <p:pic>
        <p:nvPicPr>
          <p:cNvPr id="6" name="图片 5" descr="timg64QCUA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5" y="2386330"/>
            <a:ext cx="6351270" cy="37598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弗里德里希·恩格斯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1610" y="1825625"/>
            <a:ext cx="7774305" cy="1828165"/>
          </a:xfrm>
        </p:spPr>
        <p:txBody>
          <a:bodyPr>
            <a:normAutofit/>
          </a:bodyPr>
          <a:p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1820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年，恩格斯出生在莱茵省的巴门市一个工厂主家庭。年轻时，在英国曼彻斯特父亲的工厂里当职员。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1843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年，特意绕道巴黎，与马克思见面，从此建立了一生的友谊。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endParaRPr lang="zh-CN" altLang="en-US" sz="2800"/>
          </a:p>
        </p:txBody>
      </p:sp>
      <p:pic>
        <p:nvPicPr>
          <p:cNvPr id="4" name="图片 3" descr="timgELE035L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70" y="1825625"/>
            <a:ext cx="3207385" cy="4540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67620" y="605218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ym typeface="+mn-ea"/>
              </a:rPr>
              <a:t>经济支持</a:t>
            </a:r>
            <a:endParaRPr lang="zh-CN" altLang="en-US" sz="3200"/>
          </a:p>
        </p:txBody>
      </p:sp>
      <p:graphicFrame>
        <p:nvGraphicFramePr>
          <p:cNvPr id="10242" name="对象 10241"/>
          <p:cNvGraphicFramePr>
            <a:graphicFrameLocks noChangeAspect="1"/>
          </p:cNvGraphicFramePr>
          <p:nvPr/>
        </p:nvGraphicFramePr>
        <p:xfrm>
          <a:off x="438785" y="1825625"/>
          <a:ext cx="3602990" cy="468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2675255" imgH="4192905" progId="PBrush">
                  <p:embed/>
                </p:oleObj>
              </mc:Choice>
              <mc:Fallback>
                <p:oleObj name="" r:id="rId2" imgW="2675255" imgH="4192905" progId="PBrush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rcRect t="9302" b="6976"/>
                      <a:stretch>
                        <a:fillRect/>
                      </a:stretch>
                    </p:blipFill>
                    <p:spPr>
                      <a:xfrm>
                        <a:off x="438785" y="1825625"/>
                        <a:ext cx="3602990" cy="4683760"/>
                      </a:xfrm>
                      <a:prstGeom prst="rect">
                        <a:avLst/>
                      </a:prstGeom>
                      <a:noFill/>
                      <a:ln w="76200" cap="flat" cmpd="tri">
                        <a:solidFill>
                          <a:schemeClr val="accent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 descr="timg4ZUVCPS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4545" y="3536950"/>
            <a:ext cx="4638040" cy="30988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马克思和恩格斯的革命活动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1845年，马克思参与编写《前进周刊》，在其中对德国的专制主义进行了尖锐的批评。普鲁士政府对此非常不满，并要求法国政府驱逐马克思。同年秋，马克思被法国政府派流氓殴打，驱逐出境，被迫来到比利时布鲁塞尔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5" name="图片 4" descr="timg93H3RMG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4650" y="3171825"/>
            <a:ext cx="3183890" cy="33166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1583690" y="55245"/>
            <a:ext cx="9025255" cy="9906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1847</a:t>
            </a:r>
            <a:r>
              <a:rPr lang="zh-CN" altLang="en-US" sz="2800" b="1" dirty="0">
                <a:solidFill>
                  <a:schemeClr val="tx1"/>
                </a:solidFill>
              </a:rPr>
              <a:t>年，马克思和恩格斯参加</a:t>
            </a:r>
            <a:r>
              <a:rPr lang="zh-CN" altLang="en-US" sz="2800" b="1" dirty="0">
                <a:solidFill>
                  <a:srgbClr val="FF0000"/>
                </a:solidFill>
              </a:rPr>
              <a:t>共产主义同盟</a:t>
            </a:r>
            <a:r>
              <a:rPr lang="zh-CN" altLang="en-US" sz="2800" b="1" dirty="0">
                <a:solidFill>
                  <a:schemeClr val="tx1"/>
                </a:solidFill>
              </a:rPr>
              <a:t>代表大会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14339" name="Picture 3" descr="马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635" y="957898"/>
            <a:ext cx="9144000" cy="5627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2680</Words>
  <PresentationFormat>宽屏</PresentationFormat>
  <Paragraphs>277</Paragraphs>
  <Slides>24</Slides>
  <Notes>31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仿宋</vt:lpstr>
      <vt:lpstr>Arial Unicode MS</vt:lpstr>
      <vt:lpstr>Times New Roman</vt:lpstr>
      <vt:lpstr>隶书</vt:lpstr>
      <vt:lpstr>Tahoma</vt:lpstr>
      <vt:lpstr>Office 主题</vt:lpstr>
      <vt:lpstr>PBrush</vt:lpstr>
      <vt:lpstr>PBrush</vt:lpstr>
      <vt:lpstr>PowerPoint 演示文稿</vt:lpstr>
      <vt:lpstr>PowerPoint 演示文稿</vt:lpstr>
      <vt:lpstr>PowerPoint 演示文稿</vt:lpstr>
      <vt:lpstr>卡尔·海因里希·马克思</vt:lpstr>
      <vt:lpstr>卡尔·海因里希·马克思</vt:lpstr>
      <vt:lpstr>PowerPoint 演示文稿</vt:lpstr>
      <vt:lpstr>弗里德里希·恩格斯</vt:lpstr>
      <vt:lpstr>马克思和恩格斯的革命活动</vt:lpstr>
      <vt:lpstr>1847年，马克思和恩格斯参加共产主义同盟代表大会</vt:lpstr>
      <vt:lpstr>《共产党宣言》</vt:lpstr>
      <vt:lpstr>PowerPoint 演示文稿</vt:lpstr>
      <vt:lpstr>《共产党宣言》</vt:lpstr>
      <vt:lpstr>PowerPoint 演示文稿</vt:lpstr>
      <vt:lpstr>PowerPoint 演示文稿</vt:lpstr>
      <vt:lpstr>著书立说</vt:lpstr>
      <vt:lpstr>马克思主义</vt:lpstr>
      <vt:lpstr>第一国际</vt:lpstr>
      <vt:lpstr>巴黎公社运动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2018-03-01T02:03:00Z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