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wdp" ContentType="image/vnd.ms-photo"/>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306" r:id="rId3"/>
    <p:sldId id="307" r:id="rId4"/>
    <p:sldId id="279" r:id="rId5"/>
    <p:sldId id="280" r:id="rId6"/>
    <p:sldId id="257" r:id="rId7"/>
    <p:sldId id="308" r:id="rId8"/>
    <p:sldId id="259" r:id="rId9"/>
    <p:sldId id="281" r:id="rId10"/>
    <p:sldId id="282" r:id="rId11"/>
    <p:sldId id="261" r:id="rId12"/>
    <p:sldId id="283" r:id="rId13"/>
    <p:sldId id="284" r:id="rId14"/>
    <p:sldId id="263" r:id="rId15"/>
    <p:sldId id="272" r:id="rId16"/>
    <p:sldId id="275" r:id="rId17"/>
    <p:sldId id="262" r:id="rId18"/>
    <p:sldId id="285" r:id="rId19"/>
    <p:sldId id="289" r:id="rId20"/>
    <p:sldId id="267" r:id="rId21"/>
    <p:sldId id="288" r:id="rId23"/>
    <p:sldId id="287" r:id="rId24"/>
    <p:sldId id="290" r:id="rId25"/>
    <p:sldId id="293" r:id="rId26"/>
    <p:sldId id="294" r:id="rId27"/>
    <p:sldId id="295" r:id="rId28"/>
    <p:sldId id="291" r:id="rId29"/>
    <p:sldId id="303" r:id="rId30"/>
    <p:sldId id="292" r:id="rId31"/>
    <p:sldId id="296" r:id="rId32"/>
    <p:sldId id="298" r:id="rId33"/>
    <p:sldId id="266" r:id="rId34"/>
    <p:sldId id="265" r:id="rId35"/>
    <p:sldId id="297" r:id="rId36"/>
    <p:sldId id="309" r:id="rId37"/>
    <p:sldId id="310" r:id="rId38"/>
    <p:sldId id="299" r:id="rId39"/>
    <p:sldId id="311" r:id="rId40"/>
    <p:sldId id="274" r:id="rId41"/>
    <p:sldId id="268" r:id="rId42"/>
    <p:sldId id="269" r:id="rId43"/>
    <p:sldId id="270" r:id="rId44"/>
    <p:sldId id="271" r:id="rId45"/>
    <p:sldId id="273" r:id="rId46"/>
    <p:sldId id="304" r:id="rId47"/>
    <p:sldId id="305"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C2B7B7-4BD0-427A-B968-1CF83FA2583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256A3-E445-47ED-B5D7-B5ABE5AC24C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B868F7F1-EE3A-4C54-92C9-121E7F575718}" type="slidenum">
              <a:rPr lang="en-US" altLang="zh-CN"/>
            </a:fld>
            <a:endParaRPr lang="en-US" altLang="zh-CN"/>
          </a:p>
        </p:txBody>
      </p:sp>
      <p:sp>
        <p:nvSpPr>
          <p:cNvPr id="1611778" name="Rectangle 2"/>
          <p:cNvSpPr>
            <a:spLocks noGrp="1" noRot="1" noChangeAspect="1" noChangeArrowheads="1" noTextEdit="1"/>
          </p:cNvSpPr>
          <p:nvPr>
            <p:ph type="sldImg"/>
          </p:nvPr>
        </p:nvSpPr>
        <p:spPr/>
      </p:sp>
      <p:sp>
        <p:nvSpPr>
          <p:cNvPr id="1611779" name="Rectangle 3"/>
          <p:cNvSpPr>
            <a:spLocks noGrp="1" noChangeArrowheads="1"/>
          </p:cNvSpPr>
          <p:nvPr>
            <p:ph type="body" idx="1"/>
          </p:nvPr>
        </p:nvSpPr>
        <p:spPr/>
        <p:txBody>
          <a:bodyPr/>
          <a:lstStyle/>
          <a:p>
            <a:r>
              <a:rPr lang="zh-CN" altLang="en-US"/>
              <a:t>本资料来自于资源最齐全的２１世纪教育网</a:t>
            </a:r>
            <a:r>
              <a:rPr lang="en-US" altLang="zh-CN"/>
              <a:t>www.21cnjy.com</a:t>
            </a:r>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B868F7F1-EE3A-4C54-92C9-121E7F575718}" type="slidenum">
              <a:rPr lang="en-US" altLang="zh-CN"/>
            </a:fld>
            <a:endParaRPr lang="en-US" altLang="zh-CN"/>
          </a:p>
        </p:txBody>
      </p:sp>
      <p:sp>
        <p:nvSpPr>
          <p:cNvPr id="1611778" name="Rectangle 2"/>
          <p:cNvSpPr>
            <a:spLocks noGrp="1" noRot="1" noChangeAspect="1" noChangeArrowheads="1" noTextEdit="1"/>
          </p:cNvSpPr>
          <p:nvPr>
            <p:ph type="sldImg"/>
          </p:nvPr>
        </p:nvSpPr>
        <p:spPr/>
      </p:sp>
      <p:sp>
        <p:nvSpPr>
          <p:cNvPr id="1611779" name="Rectangle 3"/>
          <p:cNvSpPr>
            <a:spLocks noGrp="1" noChangeArrowheads="1"/>
          </p:cNvSpPr>
          <p:nvPr>
            <p:ph type="body" idx="1"/>
          </p:nvPr>
        </p:nvSpPr>
        <p:spPr/>
        <p:txBody>
          <a:bodyPr/>
          <a:lstStyle/>
          <a:p>
            <a:r>
              <a:rPr lang="zh-CN" altLang="en-US"/>
              <a:t>本资料来自于资源最齐全的２１世纪教育网</a:t>
            </a:r>
            <a:r>
              <a:rPr lang="en-US" altLang="zh-CN"/>
              <a:t>www.21cnjy.com</a:t>
            </a:r>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p:cNvSpPr>
          <p:nvPr/>
        </p:nvSpPr>
        <p:spPr>
          <a:xfrm>
            <a:off x="3750062" y="7759706"/>
            <a:ext cx="2868866" cy="408480"/>
          </a:xfrm>
          <a:prstGeom prst="rect">
            <a:avLst/>
          </a:prstGeom>
          <a:noFill/>
          <a:ln w="9525">
            <a:noFill/>
          </a:ln>
        </p:spPr>
        <p:txBody>
          <a:bodyPr lIns="84390" tIns="42195" rIns="84390" bIns="42195" anchor="b"/>
          <a:lstStyle/>
          <a:p>
            <a:pPr lvl="0" algn="r"/>
            <a:fld id="{9A0DB2DC-4C9A-4742-B13C-FB6460FD3503}" type="slidenum">
              <a:rPr lang="en-US" altLang="zh-CN" sz="1100" dirty="0"/>
            </a:fld>
            <a:endParaRPr lang="en-US" altLang="zh-CN" sz="1100" dirty="0"/>
          </a:p>
        </p:txBody>
      </p:sp>
      <p:sp>
        <p:nvSpPr>
          <p:cNvPr id="67587" name="Rectangle 2"/>
          <p:cNvSpPr>
            <a:spLocks noGrp="1" noRot="1" noChangeAspect="1" noTextEdit="1"/>
          </p:cNvSpPr>
          <p:nvPr>
            <p:ph type="sldImg"/>
          </p:nvPr>
        </p:nvSpPr>
        <p:spPr/>
      </p:sp>
      <p:sp>
        <p:nvSpPr>
          <p:cNvPr id="67588" name="Rectangle 3"/>
          <p:cNvSpPr>
            <a:spLocks noGrp="1"/>
          </p:cNvSpPr>
          <p:nvPr>
            <p:ph type="body" idx="1"/>
          </p:nvPr>
        </p:nvSpPr>
        <p:spPr/>
        <p:txBody>
          <a:bodyPr wrap="square" lIns="84390" tIns="42195" rIns="84390" bIns="42195" anchor="t"/>
          <a:lstStyle/>
          <a:p>
            <a:pPr lvl="0" eaLnBrk="1" hangingPunct="1"/>
            <a:endParaRPr lang="en-US" altLang="zh-CN" dirty="0"/>
          </a:p>
          <a:p>
            <a:pPr lvl="0" eaLnBrk="1" hangingPunct="1"/>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6D2FBE3C-6B40-493A-845E-A37B48AC2BDC}" type="slidenum">
              <a:rPr lang="en-US" altLang="zh-CN"/>
            </a:fld>
            <a:endParaRPr lang="en-US" altLang="zh-CN"/>
          </a:p>
        </p:txBody>
      </p:sp>
      <p:sp>
        <p:nvSpPr>
          <p:cNvPr id="21506" name="Rectangle 2"/>
          <p:cNvSpPr>
            <a:spLocks noGrp="1" noRot="1" noChangeAspect="1" noChangeArrowheads="1" noTextEdit="1"/>
          </p:cNvSpPr>
          <p:nvPr>
            <p:ph type="sldImg"/>
          </p:nvPr>
        </p:nvSpPr>
        <p:spPr/>
      </p:sp>
      <p:sp>
        <p:nvSpPr>
          <p:cNvPr id="21507" name="Rectangle 3"/>
          <p:cNvSpPr>
            <a:spLocks noGrp="1" noChangeArrowheads="1"/>
          </p:cNvSpPr>
          <p:nvPr>
            <p:ph type="body" idx="1"/>
          </p:nvPr>
        </p:nvSpPr>
        <p:spPr/>
        <p:txBody>
          <a:bodyPr/>
          <a:lstStyle/>
          <a:p>
            <a:r>
              <a:rPr lang="en-US" altLang="zh-CN" dirty="0"/>
              <a:t>21</a:t>
            </a:r>
            <a:r>
              <a:rPr lang="zh-CN" altLang="en-US" dirty="0"/>
              <a:t>世纪教育网经纬社会思品工作室制作</a:t>
            </a:r>
            <a:endParaRPr lang="zh-CN" altLang="en-US" dirty="0"/>
          </a:p>
          <a:p>
            <a:r>
              <a:rPr lang="zh-CN" altLang="en-US" dirty="0"/>
              <a:t>版权所有，盗版必究</a:t>
            </a:r>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34EE7F6B-0EA2-4BC9-85D3-9E9E648CE085}" type="slidenum">
              <a:rPr lang="en-US" altLang="zh-CN"/>
            </a:fld>
            <a:endParaRPr lang="en-US" altLang="zh-CN"/>
          </a:p>
        </p:txBody>
      </p:sp>
      <p:sp>
        <p:nvSpPr>
          <p:cNvPr id="1433602" name="Rectangle 2"/>
          <p:cNvSpPr>
            <a:spLocks noGrp="1" noRot="1" noChangeAspect="1" noChangeArrowheads="1" noTextEdit="1"/>
          </p:cNvSpPr>
          <p:nvPr>
            <p:ph type="sldImg"/>
          </p:nvPr>
        </p:nvSpPr>
        <p:spPr/>
      </p:sp>
      <p:sp>
        <p:nvSpPr>
          <p:cNvPr id="1433603" name="Rectangle 3"/>
          <p:cNvSpPr>
            <a:spLocks noGrp="1" noChangeArrowheads="1"/>
          </p:cNvSpPr>
          <p:nvPr>
            <p:ph type="body" idx="1"/>
          </p:nvPr>
        </p:nvSpPr>
        <p:spPr/>
        <p:txBody>
          <a:bodyPr/>
          <a:lstStyle/>
          <a:p>
            <a:r>
              <a:rPr lang="zh-CN" altLang="en-US"/>
              <a:t>本资料来自于资源最齐全的２１世纪教育网</a:t>
            </a:r>
            <a:r>
              <a:rPr lang="en-US" altLang="zh-CN"/>
              <a:t>www.21cnjy.com</a:t>
            </a:r>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noTextEdit="1"/>
          </p:cNvSpPr>
          <p:nvPr>
            <p:ph type="sldImg"/>
          </p:nvPr>
        </p:nvSpPr>
        <p:spPr/>
      </p:sp>
      <p:sp>
        <p:nvSpPr>
          <p:cNvPr id="53250" name="备注占位符 2"/>
          <p:cNvSpPr>
            <a:spLocks noGrp="1"/>
          </p:cNvSpPr>
          <p:nvPr>
            <p:ph type="body"/>
          </p:nvPr>
        </p:nvSpPr>
        <p:spPr/>
        <p:txBody>
          <a:bodyPr wrap="square" lIns="84390" tIns="42195" rIns="84390" bIns="42195" anchor="ctr"/>
          <a:lstStyle/>
          <a:p>
            <a:pPr lvl="0"/>
            <a:endParaRPr lang="zh-CN" altLang="en-US" dirty="0"/>
          </a:p>
        </p:txBody>
      </p:sp>
      <p:sp>
        <p:nvSpPr>
          <p:cNvPr id="53251" name="灯片编号占位符 3"/>
          <p:cNvSpPr txBox="1">
            <a:spLocks noGrp="1"/>
          </p:cNvSpPr>
          <p:nvPr>
            <p:ph type="sldNum" sz="quarter"/>
          </p:nvPr>
        </p:nvSpPr>
        <p:spPr>
          <a:xfrm>
            <a:off x="3748529" y="7759706"/>
            <a:ext cx="2870399" cy="408480"/>
          </a:xfrm>
          <a:prstGeom prst="rect">
            <a:avLst/>
          </a:prstGeom>
          <a:noFill/>
          <a:ln w="9525">
            <a:noFill/>
          </a:ln>
        </p:spPr>
        <p:txBody>
          <a:bodyPr anchor="b"/>
          <a:lstStyle/>
          <a:p>
            <a:pPr lvl="0" algn="r"/>
            <a:fld id="{9A0DB2DC-4C9A-4742-B13C-FB6460FD3503}" type="slidenum">
              <a:rPr lang="zh-CN" altLang="en-US" sz="1100" dirty="0"/>
            </a:fld>
            <a:endParaRPr lang="zh-CN" altLang="en-US" sz="11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noTextEdit="1"/>
          </p:cNvSpPr>
          <p:nvPr>
            <p:ph type="sldImg"/>
          </p:nvPr>
        </p:nvSpPr>
        <p:spPr/>
      </p:sp>
      <p:sp>
        <p:nvSpPr>
          <p:cNvPr id="55298" name="备注占位符 2"/>
          <p:cNvSpPr>
            <a:spLocks noGrp="1"/>
          </p:cNvSpPr>
          <p:nvPr>
            <p:ph type="body"/>
          </p:nvPr>
        </p:nvSpPr>
        <p:spPr/>
        <p:txBody>
          <a:bodyPr wrap="square" lIns="84390" tIns="42195" rIns="84390" bIns="42195" anchor="ctr"/>
          <a:lstStyle/>
          <a:p>
            <a:pPr lvl="0"/>
            <a:endParaRPr lang="zh-CN" altLang="en-US" dirty="0"/>
          </a:p>
        </p:txBody>
      </p:sp>
      <p:sp>
        <p:nvSpPr>
          <p:cNvPr id="55299" name="灯片编号占位符 3"/>
          <p:cNvSpPr txBox="1">
            <a:spLocks noGrp="1"/>
          </p:cNvSpPr>
          <p:nvPr>
            <p:ph type="sldNum" sz="quarter"/>
          </p:nvPr>
        </p:nvSpPr>
        <p:spPr>
          <a:xfrm>
            <a:off x="3748529" y="7759706"/>
            <a:ext cx="2870399" cy="408480"/>
          </a:xfrm>
          <a:prstGeom prst="rect">
            <a:avLst/>
          </a:prstGeom>
          <a:noFill/>
          <a:ln w="9525">
            <a:noFill/>
          </a:ln>
        </p:spPr>
        <p:txBody>
          <a:bodyPr anchor="b"/>
          <a:lstStyle/>
          <a:p>
            <a:pPr lvl="0" algn="r"/>
            <a:fld id="{9A0DB2DC-4C9A-4742-B13C-FB6460FD3503}" type="slidenum">
              <a:rPr lang="zh-CN" altLang="en-US" sz="1100" dirty="0"/>
            </a:fld>
            <a:endParaRPr lang="zh-CN" altLang="en-US" sz="11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VertTx">
  <p:cSld name="标题，剪贴画与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301627" y="609600"/>
            <a:ext cx="8540751" cy="1143000"/>
          </a:xfrm>
        </p:spPr>
        <p:txBody>
          <a:bodyPr/>
          <a:lstStyle/>
          <a:p>
            <a:r>
              <a:rPr lang="zh-CN" altLang="en-US" smtClean="0"/>
              <a:t>单击此处编辑母版标题样式</a:t>
            </a:r>
            <a:endParaRPr lang="zh-CN" altLang="en-US"/>
          </a:p>
        </p:txBody>
      </p:sp>
      <p:sp>
        <p:nvSpPr>
          <p:cNvPr id="3" name="剪贴画占位符 2"/>
          <p:cNvSpPr>
            <a:spLocks noGrp="1"/>
          </p:cNvSpPr>
          <p:nvPr>
            <p:ph type="clipArt" sz="half" idx="1"/>
          </p:nvPr>
        </p:nvSpPr>
        <p:spPr>
          <a:xfrm>
            <a:off x="301627" y="1905002"/>
            <a:ext cx="4194175" cy="4194175"/>
          </a:xfrm>
        </p:spPr>
        <p:txBody>
          <a:bodyPr/>
          <a:lstStyle/>
          <a:p>
            <a:endParaRPr lang="zh-CN" altLang="en-US"/>
          </a:p>
        </p:txBody>
      </p:sp>
      <p:sp>
        <p:nvSpPr>
          <p:cNvPr id="4" name="竖排文字占位符 3"/>
          <p:cNvSpPr>
            <a:spLocks noGrp="1"/>
          </p:cNvSpPr>
          <p:nvPr>
            <p:ph type="body" orient="vert" sz="half" idx="2"/>
          </p:nvPr>
        </p:nvSpPr>
        <p:spPr>
          <a:xfrm>
            <a:off x="4648203" y="1905002"/>
            <a:ext cx="4194175" cy="41941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301627" y="6245225"/>
            <a:ext cx="2289175"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3" y="6245225"/>
            <a:ext cx="2289175" cy="476250"/>
          </a:xfrm>
        </p:spPr>
        <p:txBody>
          <a:bodyPr/>
          <a:lstStyle>
            <a:lvl1pPr>
              <a:defRPr/>
            </a:lvl1pPr>
          </a:lstStyle>
          <a:p>
            <a:fld id="{05C3FA1E-F342-45E0-BB1A-AC412DE288DC}"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1370013" y="609600"/>
            <a:ext cx="77724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0013" y="1981200"/>
            <a:ext cx="38100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5332413" y="1981200"/>
            <a:ext cx="38100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14"/>
          <p:cNvSpPr>
            <a:spLocks noGrp="1" noChangeArrowheads="1"/>
          </p:cNvSpPr>
          <p:nvPr>
            <p:ph type="dt" sz="half" idx="10"/>
          </p:nvPr>
        </p:nvSpPr>
        <p:spPr/>
        <p:txBody>
          <a:bodyPr/>
          <a:lstStyle>
            <a:lvl1pPr>
              <a:defRPr/>
            </a:lvl1pPr>
          </a:lstStyle>
          <a:p>
            <a:pPr>
              <a:defRPr/>
            </a:pPr>
            <a:endParaRPr lang="en-US" altLang="zh-CN"/>
          </a:p>
        </p:txBody>
      </p:sp>
      <p:sp>
        <p:nvSpPr>
          <p:cNvPr id="6" name="Rectangle 15"/>
          <p:cNvSpPr>
            <a:spLocks noGrp="1" noChangeArrowheads="1"/>
          </p:cNvSpPr>
          <p:nvPr>
            <p:ph type="ftr" sz="quarter" idx="11"/>
          </p:nvPr>
        </p:nvSpPr>
        <p:spPr/>
        <p:txBody>
          <a:bodyPr/>
          <a:lstStyle>
            <a:lvl1pPr>
              <a:defRPr/>
            </a:lvl1pPr>
          </a:lstStyle>
          <a:p>
            <a:pPr>
              <a:defRPr/>
            </a:pPr>
            <a:endParaRPr lang="en-US" altLang="zh-CN"/>
          </a:p>
        </p:txBody>
      </p:sp>
      <p:sp>
        <p:nvSpPr>
          <p:cNvPr id="7" name="Rectangle 16"/>
          <p:cNvSpPr>
            <a:spLocks noGrp="1" noChangeArrowheads="1"/>
          </p:cNvSpPr>
          <p:nvPr>
            <p:ph type="sldNum" sz="quarter" idx="12"/>
          </p:nvPr>
        </p:nvSpPr>
        <p:spPr/>
        <p:txBody>
          <a:bodyPr/>
          <a:lstStyle>
            <a:lvl1pPr>
              <a:defRPr/>
            </a:lvl1pPr>
          </a:lstStyle>
          <a:p>
            <a:pPr>
              <a:defRPr/>
            </a:pPr>
            <a:fld id="{218D0175-6955-4221-9882-C6EF764A3662}" type="slidenum">
              <a:rPr lang="en-US" altLang="zh-CN"/>
            </a:fld>
            <a:endParaRPr lang="en-US" altLang="zh-CN"/>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5.jpeg"/></Relationships>
</file>

<file path=ppt/slides/_rels/slide23.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3.jpeg"/><Relationship Id="rId1" Type="http://schemas.openxmlformats.org/officeDocument/2006/relationships/image" Target="../media/image4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GI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http://baike.soso.com/v393051.htm?ch=ch.bk.innerlink" TargetMode="External"/><Relationship Id="rId1" Type="http://schemas.openxmlformats.org/officeDocument/2006/relationships/hyperlink" Target="http://baike.soso.com/v15279.htm?ch=ch.bk.innerlink"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8.png"/><Relationship Id="rId3" Type="http://schemas.openxmlformats.org/officeDocument/2006/relationships/slide" Target="slide14.xml"/><Relationship Id="rId2" Type="http://schemas.openxmlformats.org/officeDocument/2006/relationships/image" Target="../media/image47.png"/><Relationship Id="rId1"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audio" Target="../media/audio1.wav"/><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179388" y="169863"/>
            <a:ext cx="6732587" cy="1862137"/>
          </a:xfrm>
          <a:prstGeom prst="rect">
            <a:avLst/>
          </a:prstGeom>
          <a:noFill/>
          <a:ln w="9525">
            <a:noFill/>
            <a:miter lim="800000"/>
          </a:ln>
        </p:spPr>
        <p:txBody>
          <a:bodyPr anchor="ctr">
            <a:spAutoFit/>
          </a:bodyPr>
          <a:lstStyle/>
          <a:p>
            <a:pPr eaLnBrk="1" hangingPunct="1">
              <a:buFont typeface="Arial" panose="020B0604020202020204" pitchFamily="34" charset="0"/>
              <a:buNone/>
            </a:pPr>
            <a:r>
              <a:rPr lang="zh-CN" altLang="en-US" sz="11500">
                <a:latin typeface="华文隶书" pitchFamily="2" charset="-122"/>
                <a:ea typeface="华文隶书" pitchFamily="2" charset="-122"/>
              </a:rPr>
              <a:t>历史</a:t>
            </a:r>
            <a:r>
              <a:rPr lang="zh-CN" altLang="en-US" sz="4800" b="1"/>
              <a:t>是  </a:t>
            </a:r>
            <a:r>
              <a:rPr lang="en-US" altLang="zh-CN" sz="4800" b="1"/>
              <a:t>…… </a:t>
            </a:r>
            <a:r>
              <a:rPr lang="en-US" altLang="zh-CN" sz="11500"/>
              <a:t>?</a:t>
            </a:r>
            <a:endParaRPr lang="en-US" altLang="zh-CN" sz="11500"/>
          </a:p>
        </p:txBody>
      </p:sp>
      <p:pic>
        <p:nvPicPr>
          <p:cNvPr id="6147" name="Picture 4" descr="图片1czc"/>
          <p:cNvPicPr>
            <a:picLocks noChangeAspect="1" noChangeArrowheads="1"/>
          </p:cNvPicPr>
          <p:nvPr/>
        </p:nvPicPr>
        <p:blipFill>
          <a:blip r:embed="rId1" cstate="print"/>
          <a:srcRect/>
          <a:stretch>
            <a:fillRect/>
          </a:stretch>
        </p:blipFill>
        <p:spPr bwMode="auto">
          <a:xfrm>
            <a:off x="7500938" y="5643563"/>
            <a:ext cx="1785937" cy="1214437"/>
          </a:xfrm>
          <a:prstGeom prst="rect">
            <a:avLst/>
          </a:prstGeom>
          <a:noFill/>
          <a:ln w="9525">
            <a:noFill/>
            <a:miter lim="800000"/>
            <a:headEnd/>
            <a:tailEnd/>
          </a:ln>
        </p:spPr>
      </p:pic>
      <p:pic>
        <p:nvPicPr>
          <p:cNvPr id="6148" name="Picture 6" descr="http://www.vividict.com/UpFile/5/20140901003826155p.jpg"/>
          <p:cNvPicPr>
            <a:picLocks noChangeAspect="1" noChangeArrowheads="1"/>
          </p:cNvPicPr>
          <p:nvPr/>
        </p:nvPicPr>
        <p:blipFill>
          <a:blip r:embed="rId2" cstate="print"/>
          <a:srcRect/>
          <a:stretch>
            <a:fillRect/>
          </a:stretch>
        </p:blipFill>
        <p:spPr bwMode="auto">
          <a:xfrm>
            <a:off x="0" y="2424113"/>
            <a:ext cx="9144000" cy="1790700"/>
          </a:xfrm>
          <a:prstGeom prst="rect">
            <a:avLst/>
          </a:prstGeom>
          <a:noFill/>
          <a:ln w="9525">
            <a:noFill/>
            <a:miter lim="800000"/>
            <a:headEnd/>
            <a:tailEnd/>
          </a:ln>
        </p:spPr>
      </p:pic>
      <p:pic>
        <p:nvPicPr>
          <p:cNvPr id="6149" name="Picture 14" descr="http://www.vividict.com/UpFile/5/201005270024169653p.gif"/>
          <p:cNvPicPr>
            <a:picLocks noChangeAspect="1" noChangeArrowheads="1"/>
          </p:cNvPicPr>
          <p:nvPr/>
        </p:nvPicPr>
        <p:blipFill>
          <a:blip r:embed="rId3" cstate="print"/>
          <a:srcRect/>
          <a:stretch>
            <a:fillRect/>
          </a:stretch>
        </p:blipFill>
        <p:spPr bwMode="auto">
          <a:xfrm>
            <a:off x="0" y="4357688"/>
            <a:ext cx="9144000" cy="1390650"/>
          </a:xfrm>
          <a:prstGeom prst="rect">
            <a:avLst/>
          </a:prstGeom>
          <a:noFill/>
          <a:ln w="9525">
            <a:noFill/>
            <a:miter lim="800000"/>
            <a:headEnd/>
            <a:tailEnd/>
          </a:ln>
        </p:spPr>
      </p:pic>
      <p:cxnSp>
        <p:nvCxnSpPr>
          <p:cNvPr id="8" name="直接连接符 7"/>
          <p:cNvCxnSpPr/>
          <p:nvPr/>
        </p:nvCxnSpPr>
        <p:spPr>
          <a:xfrm>
            <a:off x="2000250" y="3500438"/>
            <a:ext cx="714375" cy="1587"/>
          </a:xfrm>
          <a:prstGeom prst="line">
            <a:avLst/>
          </a:prstGeom>
          <a:ln w="762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1" name="直接连接符 10"/>
          <p:cNvCxnSpPr/>
          <p:nvPr/>
        </p:nvCxnSpPr>
        <p:spPr>
          <a:xfrm>
            <a:off x="1428750" y="5429250"/>
            <a:ext cx="714375" cy="1588"/>
          </a:xfrm>
          <a:prstGeom prst="line">
            <a:avLst/>
          </a:prstGeom>
          <a:ln w="76200">
            <a:solidFill>
              <a:srgbClr val="FF0000"/>
            </a:solidFill>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2195" name="Picture 3" descr="古代埃及"/>
          <p:cNvPicPr>
            <a:picLocks noGrp="1" noChangeAspect="1" noChangeArrowheads="1"/>
          </p:cNvPicPr>
          <p:nvPr>
            <p:ph type="clipArt" sz="half" idx="1"/>
          </p:nvPr>
        </p:nvPicPr>
        <p:blipFill>
          <a:blip r:embed="rId1" cstate="print">
            <a:extLst>
              <a:ext uri="{28A0092B-C50C-407E-A947-70E740481C1C}">
                <a14:useLocalDpi xmlns:a14="http://schemas.microsoft.com/office/drawing/2010/main" val="0"/>
              </a:ext>
            </a:extLst>
          </a:blip>
          <a:srcRect/>
          <a:stretch>
            <a:fillRect/>
          </a:stretch>
        </p:blipFill>
        <p:spPr>
          <a:xfrm>
            <a:off x="-36510" y="0"/>
            <a:ext cx="5605463"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72197" name="Text Box 5"/>
          <p:cNvSpPr txBox="1">
            <a:spLocks noChangeArrowheads="1"/>
          </p:cNvSpPr>
          <p:nvPr/>
        </p:nvSpPr>
        <p:spPr bwMode="auto">
          <a:xfrm>
            <a:off x="179391" y="6400801"/>
            <a:ext cx="317586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chemeClr val="hlink"/>
              </a:buClr>
              <a:buSzPct val="75000"/>
              <a:buFont typeface="Wingdings" panose="05000000000000000000" pitchFamily="2" charset="2"/>
              <a:buChar char="v"/>
            </a:pPr>
            <a:r>
              <a:rPr lang="zh-CN" altLang="en-US" sz="2400" b="1" dirty="0"/>
              <a:t>公元前</a:t>
            </a:r>
            <a:r>
              <a:rPr lang="en-US" altLang="zh-CN" sz="2400" b="1" dirty="0"/>
              <a:t>15</a:t>
            </a:r>
            <a:r>
              <a:rPr lang="zh-CN" altLang="en-US" sz="2400" b="1" dirty="0"/>
              <a:t>世纪的埃及</a:t>
            </a:r>
            <a:endParaRPr lang="zh-CN" altLang="en-US" sz="2400" b="1" dirty="0"/>
          </a:p>
        </p:txBody>
      </p:sp>
      <p:sp>
        <p:nvSpPr>
          <p:cNvPr id="1672198" name="Text Box 6"/>
          <p:cNvSpPr txBox="1">
            <a:spLocks noChangeArrowheads="1"/>
          </p:cNvSpPr>
          <p:nvPr/>
        </p:nvSpPr>
        <p:spPr bwMode="auto">
          <a:xfrm>
            <a:off x="5508627" y="692150"/>
            <a:ext cx="3311525" cy="4141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dirty="0">
                <a:solidFill>
                  <a:schemeClr val="tx2"/>
                </a:solidFill>
                <a:latin typeface="Times New Roman" panose="02020603050405020304" pitchFamily="18" charset="0"/>
              </a:rPr>
              <a:t>请你结合七年级上册所学的自然环境的知识，分析古埃及的自然环境：</a:t>
            </a:r>
            <a:endParaRPr kumimoji="1" lang="zh-CN" altLang="en-US" sz="2400" b="1" dirty="0">
              <a:solidFill>
                <a:schemeClr val="tx2"/>
              </a:solidFill>
              <a:latin typeface="Times New Roman" panose="02020603050405020304" pitchFamily="18" charset="0"/>
            </a:endParaRPr>
          </a:p>
          <a:p>
            <a:pPr>
              <a:lnSpc>
                <a:spcPct val="90000"/>
              </a:lnSpc>
              <a:spcBef>
                <a:spcPct val="50000"/>
              </a:spcBef>
            </a:pPr>
            <a:r>
              <a:rPr kumimoji="1" lang="zh-CN" altLang="en-US" sz="2400" b="1" dirty="0">
                <a:solidFill>
                  <a:schemeClr val="tx2"/>
                </a:solidFill>
                <a:latin typeface="Times New Roman" panose="02020603050405020304" pitchFamily="18" charset="0"/>
              </a:rPr>
              <a:t>（１）埃及的位置？</a:t>
            </a:r>
            <a:endParaRPr kumimoji="1" lang="zh-CN" altLang="en-US" sz="2400" b="1" dirty="0">
              <a:solidFill>
                <a:schemeClr val="tx2"/>
              </a:solidFill>
              <a:latin typeface="Times New Roman" panose="02020603050405020304" pitchFamily="18" charset="0"/>
            </a:endParaRPr>
          </a:p>
          <a:p>
            <a:pPr>
              <a:lnSpc>
                <a:spcPct val="90000"/>
              </a:lnSpc>
              <a:spcBef>
                <a:spcPct val="50000"/>
              </a:spcBef>
            </a:pPr>
            <a:endParaRPr kumimoji="1" lang="zh-CN" altLang="en-US" sz="2400" b="1" dirty="0">
              <a:solidFill>
                <a:schemeClr val="tx2"/>
              </a:solidFill>
              <a:latin typeface="Times New Roman" panose="02020603050405020304" pitchFamily="18" charset="0"/>
            </a:endParaRPr>
          </a:p>
          <a:p>
            <a:pPr>
              <a:lnSpc>
                <a:spcPct val="90000"/>
              </a:lnSpc>
              <a:spcBef>
                <a:spcPct val="50000"/>
              </a:spcBef>
            </a:pPr>
            <a:endParaRPr kumimoji="1" lang="zh-CN" altLang="en-US" sz="2400" b="1" dirty="0">
              <a:solidFill>
                <a:schemeClr val="tx2"/>
              </a:solidFill>
              <a:latin typeface="Times New Roman" panose="02020603050405020304" pitchFamily="18" charset="0"/>
            </a:endParaRPr>
          </a:p>
          <a:p>
            <a:pPr>
              <a:lnSpc>
                <a:spcPct val="90000"/>
              </a:lnSpc>
              <a:spcBef>
                <a:spcPct val="50000"/>
              </a:spcBef>
            </a:pPr>
            <a:endParaRPr kumimoji="1" lang="zh-CN" altLang="en-US" sz="2400" b="1" dirty="0">
              <a:solidFill>
                <a:schemeClr val="tx2"/>
              </a:solidFill>
              <a:latin typeface="Times New Roman" panose="02020603050405020304" pitchFamily="18" charset="0"/>
            </a:endParaRPr>
          </a:p>
          <a:p>
            <a:pPr>
              <a:lnSpc>
                <a:spcPct val="90000"/>
              </a:lnSpc>
              <a:spcBef>
                <a:spcPct val="50000"/>
              </a:spcBef>
            </a:pPr>
            <a:r>
              <a:rPr kumimoji="1" lang="zh-CN" altLang="en-US" sz="2400" b="1" dirty="0">
                <a:solidFill>
                  <a:schemeClr val="tx2"/>
                </a:solidFill>
                <a:latin typeface="Times New Roman" panose="02020603050405020304" pitchFamily="18" charset="0"/>
              </a:rPr>
              <a:t>（２）那里的自然条件如何（气候、河流）？ </a:t>
            </a:r>
            <a:endParaRPr kumimoji="1" lang="zh-CN" altLang="en-US" sz="2400" b="1" dirty="0">
              <a:solidFill>
                <a:schemeClr val="tx2"/>
              </a:solidFill>
              <a:latin typeface="Times New Roman" panose="02020603050405020304" pitchFamily="18" charset="0"/>
            </a:endParaRPr>
          </a:p>
        </p:txBody>
      </p:sp>
      <p:sp>
        <p:nvSpPr>
          <p:cNvPr id="1672199" name="Text Box 7"/>
          <p:cNvSpPr txBox="1">
            <a:spLocks noChangeArrowheads="1"/>
          </p:cNvSpPr>
          <p:nvPr/>
        </p:nvSpPr>
        <p:spPr bwMode="auto">
          <a:xfrm>
            <a:off x="5652122" y="4653136"/>
            <a:ext cx="4629151"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000" b="1" dirty="0">
                <a:latin typeface="楷体_GB2312" pitchFamily="49" charset="-122"/>
                <a:ea typeface="楷体_GB2312" pitchFamily="49" charset="-122"/>
              </a:rPr>
              <a:t>埃及的气候</a:t>
            </a:r>
            <a:r>
              <a:rPr kumimoji="1" lang="en-US" altLang="zh-CN" sz="2000" b="1" dirty="0">
                <a:latin typeface="Times New Roman" panose="02020603050405020304"/>
                <a:ea typeface="楷体_GB2312" pitchFamily="49" charset="-122"/>
              </a:rPr>
              <a:t>——</a:t>
            </a:r>
            <a:endParaRPr kumimoji="1" lang="en-US" altLang="zh-CN" sz="2000" b="1" dirty="0">
              <a:latin typeface="楷体_GB2312" pitchFamily="49" charset="-122"/>
              <a:ea typeface="楷体_GB2312" pitchFamily="49" charset="-122"/>
            </a:endParaRPr>
          </a:p>
          <a:p>
            <a:endParaRPr lang="en-US" altLang="zh-CN" sz="2000" b="1" u="sng" dirty="0">
              <a:latin typeface="楷体_GB2312" pitchFamily="49" charset="-122"/>
              <a:ea typeface="楷体_GB2312" pitchFamily="49" charset="-122"/>
            </a:endParaRPr>
          </a:p>
          <a:p>
            <a:endParaRPr lang="en-US" altLang="zh-CN" sz="2000" b="1" u="sng" dirty="0">
              <a:latin typeface="楷体_GB2312" pitchFamily="49" charset="-122"/>
              <a:ea typeface="楷体_GB2312" pitchFamily="49" charset="-122"/>
            </a:endParaRPr>
          </a:p>
          <a:p>
            <a:r>
              <a:rPr lang="zh-CN" altLang="en-US" sz="2000" b="1" u="sng" dirty="0">
                <a:latin typeface="楷体_GB2312" pitchFamily="49" charset="-122"/>
                <a:ea typeface="楷体_GB2312" pitchFamily="49" charset="-122"/>
              </a:rPr>
              <a:t>尼罗河是唯一的水源</a:t>
            </a:r>
            <a:r>
              <a:rPr lang="en-US" altLang="zh-CN" sz="2000" b="1" dirty="0">
                <a:latin typeface="Arial" panose="020B0604020202020204"/>
                <a:ea typeface="楷体_GB2312" pitchFamily="49" charset="-122"/>
              </a:rPr>
              <a:t>——</a:t>
            </a:r>
            <a:endParaRPr lang="en-US" altLang="zh-CN" sz="2000" b="1" dirty="0">
              <a:latin typeface="楷体_GB2312" pitchFamily="49" charset="-122"/>
              <a:ea typeface="楷体_GB2312" pitchFamily="49" charset="-122"/>
            </a:endParaRPr>
          </a:p>
        </p:txBody>
      </p:sp>
      <p:sp>
        <p:nvSpPr>
          <p:cNvPr id="1672200" name="Rectangle 8"/>
          <p:cNvSpPr>
            <a:spLocks noChangeArrowheads="1"/>
          </p:cNvSpPr>
          <p:nvPr/>
        </p:nvSpPr>
        <p:spPr bwMode="auto">
          <a:xfrm>
            <a:off x="5624515" y="188914"/>
            <a:ext cx="2476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chemeClr val="tx2"/>
                </a:solidFill>
                <a:latin typeface="华文行楷" pitchFamily="2" charset="-122"/>
                <a:ea typeface="华文行楷" pitchFamily="2" charset="-122"/>
              </a:rPr>
              <a:t>1</a:t>
            </a:r>
            <a:r>
              <a:rPr kumimoji="1" lang="zh-CN" altLang="en-US" sz="3200" b="1">
                <a:solidFill>
                  <a:schemeClr val="tx2"/>
                </a:solidFill>
                <a:latin typeface="华文行楷" pitchFamily="2" charset="-122"/>
                <a:ea typeface="华文行楷" pitchFamily="2" charset="-122"/>
              </a:rPr>
              <a:t>、自然环境</a:t>
            </a:r>
            <a:endParaRPr kumimoji="1" lang="zh-CN" altLang="en-US" sz="3200" b="1">
              <a:solidFill>
                <a:schemeClr val="tx2"/>
              </a:solidFill>
              <a:latin typeface="华文行楷" pitchFamily="2" charset="-122"/>
              <a:ea typeface="华文行楷" pitchFamily="2" charset="-122"/>
            </a:endParaRPr>
          </a:p>
        </p:txBody>
      </p:sp>
      <p:sp>
        <p:nvSpPr>
          <p:cNvPr id="1672201" name="Rectangle 9"/>
          <p:cNvSpPr>
            <a:spLocks noChangeArrowheads="1"/>
          </p:cNvSpPr>
          <p:nvPr/>
        </p:nvSpPr>
        <p:spPr bwMode="auto">
          <a:xfrm>
            <a:off x="5580063" y="2361039"/>
            <a:ext cx="3492500" cy="1685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kumimoji="1" lang="zh-CN" altLang="en-US" sz="2000" b="1" dirty="0">
                <a:latin typeface="Times New Roman" panose="02020603050405020304" pitchFamily="18" charset="0"/>
                <a:ea typeface="楷体_GB2312" pitchFamily="49" charset="-122"/>
              </a:rPr>
              <a:t>地处非洲 </a:t>
            </a:r>
            <a:r>
              <a:rPr kumimoji="1" lang="zh-CN" altLang="en-US" sz="2000" b="1" u="sng" dirty="0">
                <a:latin typeface="Times New Roman" panose="02020603050405020304" pitchFamily="18" charset="0"/>
                <a:ea typeface="楷体_GB2312" pitchFamily="49" charset="-122"/>
              </a:rPr>
              <a:t>          </a:t>
            </a:r>
            <a:r>
              <a:rPr kumimoji="1" lang="zh-CN" altLang="en-US" sz="2000" b="1" dirty="0">
                <a:latin typeface="Times New Roman" panose="02020603050405020304" pitchFamily="18" charset="0"/>
                <a:ea typeface="楷体_GB2312" pitchFamily="49" charset="-122"/>
              </a:rPr>
              <a:t>，东接</a:t>
            </a:r>
            <a:r>
              <a:rPr kumimoji="1" lang="zh-CN" altLang="en-US" sz="2000" b="1" u="sng" dirty="0">
                <a:latin typeface="Times New Roman" panose="02020603050405020304" pitchFamily="18" charset="0"/>
                <a:ea typeface="楷体_GB2312" pitchFamily="49" charset="-122"/>
              </a:rPr>
              <a:t>        </a:t>
            </a:r>
            <a:r>
              <a:rPr kumimoji="1" lang="zh-CN" altLang="en-US" sz="2000" b="1" dirty="0">
                <a:latin typeface="Times New Roman" panose="02020603050405020304" pitchFamily="18" charset="0"/>
                <a:ea typeface="楷体_GB2312" pitchFamily="49" charset="-122"/>
              </a:rPr>
              <a:t>和</a:t>
            </a:r>
            <a:endParaRPr kumimoji="1" lang="zh-CN" altLang="en-US" sz="2000" b="1" dirty="0">
              <a:latin typeface="Times New Roman" panose="02020603050405020304" pitchFamily="18" charset="0"/>
              <a:ea typeface="楷体_GB2312" pitchFamily="49" charset="-122"/>
            </a:endParaRPr>
          </a:p>
          <a:p>
            <a:r>
              <a:rPr kumimoji="1" lang="zh-CN" altLang="en-US" sz="2000" b="1" u="sng" dirty="0">
                <a:latin typeface="Times New Roman" panose="02020603050405020304" pitchFamily="18" charset="0"/>
                <a:ea typeface="楷体_GB2312" pitchFamily="49" charset="-122"/>
              </a:rPr>
              <a:t>              </a:t>
            </a:r>
            <a:r>
              <a:rPr kumimoji="1" lang="zh-CN" altLang="en-US" sz="2000" b="1" dirty="0">
                <a:latin typeface="Times New Roman" panose="02020603050405020304" pitchFamily="18" charset="0"/>
                <a:ea typeface="楷体_GB2312" pitchFamily="49" charset="-122"/>
              </a:rPr>
              <a:t>大沙漠，南接非洲内陆的原始丛林，西接</a:t>
            </a:r>
            <a:r>
              <a:rPr kumimoji="1" lang="zh-CN" altLang="en-US" sz="2000" b="1" u="sng" dirty="0">
                <a:latin typeface="Times New Roman" panose="02020603050405020304" pitchFamily="18" charset="0"/>
                <a:ea typeface="楷体_GB2312" pitchFamily="49" charset="-122"/>
              </a:rPr>
              <a:t>             </a:t>
            </a:r>
            <a:r>
              <a:rPr kumimoji="1" lang="zh-CN" altLang="en-US" sz="2000" b="1" dirty="0">
                <a:latin typeface="Times New Roman" panose="02020603050405020304" pitchFamily="18" charset="0"/>
                <a:ea typeface="楷体_GB2312" pitchFamily="49" charset="-122"/>
              </a:rPr>
              <a:t>大沙漠，北滨</a:t>
            </a:r>
            <a:r>
              <a:rPr kumimoji="1" lang="zh-CN" altLang="en-US" sz="2000" b="1" u="sng" dirty="0">
                <a:latin typeface="Times New Roman" panose="02020603050405020304" pitchFamily="18" charset="0"/>
                <a:ea typeface="楷体_GB2312" pitchFamily="49" charset="-122"/>
              </a:rPr>
              <a:t>          </a:t>
            </a:r>
            <a:r>
              <a:rPr kumimoji="1" lang="zh-CN" altLang="en-US" sz="2000" b="1" dirty="0">
                <a:latin typeface="Times New Roman" panose="02020603050405020304" pitchFamily="18" charset="0"/>
                <a:ea typeface="楷体_GB2312" pitchFamily="49" charset="-122"/>
              </a:rPr>
              <a:t>海，是欧亚非三洲的联结点。</a:t>
            </a:r>
            <a:endParaRPr kumimoji="1" lang="zh-CN" altLang="en-US" sz="2000" b="1" dirty="0">
              <a:latin typeface="Times New Roman" panose="02020603050405020304" pitchFamily="18" charset="0"/>
              <a:ea typeface="楷体_GB2312" pitchFamily="49" charset="-122"/>
            </a:endParaRPr>
          </a:p>
        </p:txBody>
      </p:sp>
      <p:sp>
        <p:nvSpPr>
          <p:cNvPr id="1672202" name="Rectangle 10"/>
          <p:cNvSpPr>
            <a:spLocks noChangeArrowheads="1"/>
          </p:cNvSpPr>
          <p:nvPr/>
        </p:nvSpPr>
        <p:spPr bwMode="auto">
          <a:xfrm>
            <a:off x="6732590" y="2395540"/>
            <a:ext cx="6477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b="1">
                <a:solidFill>
                  <a:srgbClr val="FF3300"/>
                </a:solidFill>
              </a:rPr>
              <a:t>东北</a:t>
            </a:r>
            <a:endParaRPr kumimoji="1" lang="zh-CN" altLang="en-US" b="1">
              <a:solidFill>
                <a:srgbClr val="FF3300"/>
              </a:solidFill>
            </a:endParaRPr>
          </a:p>
        </p:txBody>
      </p:sp>
      <p:sp>
        <p:nvSpPr>
          <p:cNvPr id="1672203" name="Rectangle 11"/>
          <p:cNvSpPr>
            <a:spLocks noChangeArrowheads="1"/>
          </p:cNvSpPr>
          <p:nvPr/>
        </p:nvSpPr>
        <p:spPr bwMode="auto">
          <a:xfrm>
            <a:off x="8101015" y="2395540"/>
            <a:ext cx="6477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b="1">
                <a:solidFill>
                  <a:srgbClr val="FF3300"/>
                </a:solidFill>
              </a:rPr>
              <a:t>红海</a:t>
            </a:r>
            <a:endParaRPr kumimoji="1" lang="zh-CN" altLang="en-US" b="1">
              <a:solidFill>
                <a:srgbClr val="FF3300"/>
              </a:solidFill>
            </a:endParaRPr>
          </a:p>
        </p:txBody>
      </p:sp>
      <p:sp>
        <p:nvSpPr>
          <p:cNvPr id="1672204" name="Rectangle 12"/>
          <p:cNvSpPr>
            <a:spLocks noChangeArrowheads="1"/>
          </p:cNvSpPr>
          <p:nvPr/>
        </p:nvSpPr>
        <p:spPr bwMode="auto">
          <a:xfrm>
            <a:off x="5653088" y="2682877"/>
            <a:ext cx="11525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b="1">
                <a:solidFill>
                  <a:srgbClr val="FF3300"/>
                </a:solidFill>
              </a:rPr>
              <a:t>阿拉伯</a:t>
            </a:r>
            <a:endParaRPr kumimoji="1" lang="zh-CN" altLang="en-US" b="1">
              <a:solidFill>
                <a:srgbClr val="FF3300"/>
              </a:solidFill>
            </a:endParaRPr>
          </a:p>
        </p:txBody>
      </p:sp>
      <p:sp>
        <p:nvSpPr>
          <p:cNvPr id="1672205" name="Rectangle 13"/>
          <p:cNvSpPr>
            <a:spLocks noChangeArrowheads="1"/>
          </p:cNvSpPr>
          <p:nvPr/>
        </p:nvSpPr>
        <p:spPr bwMode="auto">
          <a:xfrm>
            <a:off x="8027093" y="2996952"/>
            <a:ext cx="14414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b="1" dirty="0">
                <a:solidFill>
                  <a:srgbClr val="FF3300"/>
                </a:solidFill>
              </a:rPr>
              <a:t>撒哈拉</a:t>
            </a:r>
            <a:endParaRPr kumimoji="1" lang="zh-CN" altLang="en-US" b="1" dirty="0">
              <a:solidFill>
                <a:srgbClr val="FF3300"/>
              </a:solidFill>
            </a:endParaRPr>
          </a:p>
        </p:txBody>
      </p:sp>
      <p:sp>
        <p:nvSpPr>
          <p:cNvPr id="1672206" name="Rectangle 14"/>
          <p:cNvSpPr>
            <a:spLocks noChangeArrowheads="1"/>
          </p:cNvSpPr>
          <p:nvPr/>
        </p:nvSpPr>
        <p:spPr bwMode="auto">
          <a:xfrm>
            <a:off x="7237413" y="3259140"/>
            <a:ext cx="7921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b="1">
                <a:solidFill>
                  <a:srgbClr val="FF3300"/>
                </a:solidFill>
              </a:rPr>
              <a:t>地中</a:t>
            </a:r>
            <a:endParaRPr kumimoji="1" lang="zh-CN" altLang="en-US" b="1">
              <a:solidFill>
                <a:srgbClr val="FF3300"/>
              </a:solidFill>
            </a:endParaRPr>
          </a:p>
        </p:txBody>
      </p:sp>
      <p:sp>
        <p:nvSpPr>
          <p:cNvPr id="1672207" name="Rectangle 15"/>
          <p:cNvSpPr>
            <a:spLocks noChangeArrowheads="1"/>
          </p:cNvSpPr>
          <p:nvPr/>
        </p:nvSpPr>
        <p:spPr bwMode="auto">
          <a:xfrm>
            <a:off x="5761037" y="5014917"/>
            <a:ext cx="338296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b="1" dirty="0">
                <a:solidFill>
                  <a:srgbClr val="FF3300"/>
                </a:solidFill>
              </a:rPr>
              <a:t>酷热而干燥，经常是晴空丽日，</a:t>
            </a:r>
            <a:r>
              <a:rPr lang="zh-CN" altLang="en-US" b="1" dirty="0">
                <a:solidFill>
                  <a:srgbClr val="FF3300"/>
                </a:solidFill>
              </a:rPr>
              <a:t>终年</a:t>
            </a:r>
            <a:r>
              <a:rPr kumimoji="1" lang="zh-CN" altLang="en-US" b="1" dirty="0">
                <a:solidFill>
                  <a:srgbClr val="FF3300"/>
                </a:solidFill>
              </a:rPr>
              <a:t>雨量稀少。</a:t>
            </a:r>
            <a:endParaRPr kumimoji="1" lang="zh-CN" altLang="en-US" b="1" dirty="0">
              <a:solidFill>
                <a:srgbClr val="FF3300"/>
              </a:solidFill>
            </a:endParaRPr>
          </a:p>
        </p:txBody>
      </p:sp>
      <p:sp>
        <p:nvSpPr>
          <p:cNvPr id="1672208" name="Rectangle 16"/>
          <p:cNvSpPr>
            <a:spLocks noChangeArrowheads="1"/>
          </p:cNvSpPr>
          <p:nvPr/>
        </p:nvSpPr>
        <p:spPr bwMode="auto">
          <a:xfrm>
            <a:off x="5940155" y="5877272"/>
            <a:ext cx="2717751"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solidFill>
                  <a:srgbClr val="FF0000"/>
                </a:solidFill>
                <a:latin typeface="黑体" panose="02010609060101010101" charset="-122"/>
                <a:ea typeface="黑体" panose="02010609060101010101" charset="-122"/>
              </a:rPr>
              <a:t>（水长 水流量大 尼罗河全长</a:t>
            </a:r>
            <a:r>
              <a:rPr lang="en-US" altLang="zh-CN" b="1" dirty="0" smtClean="0">
                <a:solidFill>
                  <a:srgbClr val="FF0000"/>
                </a:solidFill>
                <a:latin typeface="黑体" panose="02010609060101010101" charset="-122"/>
                <a:ea typeface="黑体" panose="02010609060101010101" charset="-122"/>
              </a:rPr>
              <a:t>6600</a:t>
            </a:r>
            <a:r>
              <a:rPr lang="zh-CN" altLang="en-US" b="1" dirty="0" smtClean="0">
                <a:solidFill>
                  <a:srgbClr val="FF0000"/>
                </a:solidFill>
                <a:latin typeface="黑体" panose="02010609060101010101" charset="-122"/>
                <a:ea typeface="黑体" panose="02010609060101010101" charset="-122"/>
              </a:rPr>
              <a:t>多千米</a:t>
            </a:r>
            <a:r>
              <a:rPr lang="en-US" altLang="zh-CN" b="1" dirty="0" smtClean="0">
                <a:solidFill>
                  <a:srgbClr val="FF0000"/>
                </a:solidFill>
                <a:latin typeface="黑体" panose="02010609060101010101" charset="-122"/>
                <a:ea typeface="黑体" panose="02010609060101010101" charset="-122"/>
              </a:rPr>
              <a:t>,</a:t>
            </a:r>
            <a:r>
              <a:rPr lang="zh-CN" altLang="en-US" b="1" dirty="0" smtClean="0">
                <a:solidFill>
                  <a:srgbClr val="FF0000"/>
                </a:solidFill>
                <a:latin typeface="黑体" panose="02010609060101010101" charset="-122"/>
                <a:ea typeface="黑体" panose="02010609060101010101" charset="-122"/>
              </a:rPr>
              <a:t>是世界第一长河）</a:t>
            </a:r>
            <a:endParaRPr lang="zh-CN" altLang="en-US" b="1" dirty="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72202"/>
                                        </p:tgtEl>
                                        <p:attrNameLst>
                                          <p:attrName>style.visibility</p:attrName>
                                        </p:attrNameLst>
                                      </p:cBhvr>
                                      <p:to>
                                        <p:strVal val="visible"/>
                                      </p:to>
                                    </p:set>
                                    <p:anim calcmode="lin" valueType="num">
                                      <p:cBhvr additive="base">
                                        <p:cTn id="7" dur="500" fill="hold"/>
                                        <p:tgtEl>
                                          <p:spTgt spid="1672202"/>
                                        </p:tgtEl>
                                        <p:attrNameLst>
                                          <p:attrName>ppt_x</p:attrName>
                                        </p:attrNameLst>
                                      </p:cBhvr>
                                      <p:tavLst>
                                        <p:tav tm="0">
                                          <p:val>
                                            <p:strVal val="#ppt_x"/>
                                          </p:val>
                                        </p:tav>
                                        <p:tav tm="100000">
                                          <p:val>
                                            <p:strVal val="#ppt_x"/>
                                          </p:val>
                                        </p:tav>
                                      </p:tavLst>
                                    </p:anim>
                                    <p:anim calcmode="lin" valueType="num">
                                      <p:cBhvr additive="base">
                                        <p:cTn id="8" dur="500" fill="hold"/>
                                        <p:tgtEl>
                                          <p:spTgt spid="16722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72203"/>
                                        </p:tgtEl>
                                        <p:attrNameLst>
                                          <p:attrName>style.visibility</p:attrName>
                                        </p:attrNameLst>
                                      </p:cBhvr>
                                      <p:to>
                                        <p:strVal val="visible"/>
                                      </p:to>
                                    </p:set>
                                    <p:anim calcmode="lin" valueType="num">
                                      <p:cBhvr additive="base">
                                        <p:cTn id="13" dur="500" fill="hold"/>
                                        <p:tgtEl>
                                          <p:spTgt spid="1672203"/>
                                        </p:tgtEl>
                                        <p:attrNameLst>
                                          <p:attrName>ppt_x</p:attrName>
                                        </p:attrNameLst>
                                      </p:cBhvr>
                                      <p:tavLst>
                                        <p:tav tm="0">
                                          <p:val>
                                            <p:strVal val="#ppt_x"/>
                                          </p:val>
                                        </p:tav>
                                        <p:tav tm="100000">
                                          <p:val>
                                            <p:strVal val="#ppt_x"/>
                                          </p:val>
                                        </p:tav>
                                      </p:tavLst>
                                    </p:anim>
                                    <p:anim calcmode="lin" valueType="num">
                                      <p:cBhvr additive="base">
                                        <p:cTn id="14" dur="500" fill="hold"/>
                                        <p:tgtEl>
                                          <p:spTgt spid="16722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72204"/>
                                        </p:tgtEl>
                                        <p:attrNameLst>
                                          <p:attrName>style.visibility</p:attrName>
                                        </p:attrNameLst>
                                      </p:cBhvr>
                                      <p:to>
                                        <p:strVal val="visible"/>
                                      </p:to>
                                    </p:set>
                                    <p:anim calcmode="lin" valueType="num">
                                      <p:cBhvr additive="base">
                                        <p:cTn id="19" dur="500" fill="hold"/>
                                        <p:tgtEl>
                                          <p:spTgt spid="1672204"/>
                                        </p:tgtEl>
                                        <p:attrNameLst>
                                          <p:attrName>ppt_x</p:attrName>
                                        </p:attrNameLst>
                                      </p:cBhvr>
                                      <p:tavLst>
                                        <p:tav tm="0">
                                          <p:val>
                                            <p:strVal val="#ppt_x"/>
                                          </p:val>
                                        </p:tav>
                                        <p:tav tm="100000">
                                          <p:val>
                                            <p:strVal val="#ppt_x"/>
                                          </p:val>
                                        </p:tav>
                                      </p:tavLst>
                                    </p:anim>
                                    <p:anim calcmode="lin" valueType="num">
                                      <p:cBhvr additive="base">
                                        <p:cTn id="20" dur="500" fill="hold"/>
                                        <p:tgtEl>
                                          <p:spTgt spid="167220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72205"/>
                                        </p:tgtEl>
                                        <p:attrNameLst>
                                          <p:attrName>style.visibility</p:attrName>
                                        </p:attrNameLst>
                                      </p:cBhvr>
                                      <p:to>
                                        <p:strVal val="visible"/>
                                      </p:to>
                                    </p:set>
                                    <p:anim calcmode="lin" valueType="num">
                                      <p:cBhvr additive="base">
                                        <p:cTn id="25" dur="500" fill="hold"/>
                                        <p:tgtEl>
                                          <p:spTgt spid="1672205"/>
                                        </p:tgtEl>
                                        <p:attrNameLst>
                                          <p:attrName>ppt_x</p:attrName>
                                        </p:attrNameLst>
                                      </p:cBhvr>
                                      <p:tavLst>
                                        <p:tav tm="0">
                                          <p:val>
                                            <p:strVal val="#ppt_x"/>
                                          </p:val>
                                        </p:tav>
                                        <p:tav tm="100000">
                                          <p:val>
                                            <p:strVal val="#ppt_x"/>
                                          </p:val>
                                        </p:tav>
                                      </p:tavLst>
                                    </p:anim>
                                    <p:anim calcmode="lin" valueType="num">
                                      <p:cBhvr additive="base">
                                        <p:cTn id="26" dur="500" fill="hold"/>
                                        <p:tgtEl>
                                          <p:spTgt spid="167220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72206"/>
                                        </p:tgtEl>
                                        <p:attrNameLst>
                                          <p:attrName>style.visibility</p:attrName>
                                        </p:attrNameLst>
                                      </p:cBhvr>
                                      <p:to>
                                        <p:strVal val="visible"/>
                                      </p:to>
                                    </p:set>
                                    <p:anim calcmode="lin" valueType="num">
                                      <p:cBhvr additive="base">
                                        <p:cTn id="31" dur="500" fill="hold"/>
                                        <p:tgtEl>
                                          <p:spTgt spid="1672206"/>
                                        </p:tgtEl>
                                        <p:attrNameLst>
                                          <p:attrName>ppt_x</p:attrName>
                                        </p:attrNameLst>
                                      </p:cBhvr>
                                      <p:tavLst>
                                        <p:tav tm="0">
                                          <p:val>
                                            <p:strVal val="#ppt_x"/>
                                          </p:val>
                                        </p:tav>
                                        <p:tav tm="100000">
                                          <p:val>
                                            <p:strVal val="#ppt_x"/>
                                          </p:val>
                                        </p:tav>
                                      </p:tavLst>
                                    </p:anim>
                                    <p:anim calcmode="lin" valueType="num">
                                      <p:cBhvr additive="base">
                                        <p:cTn id="32" dur="500" fill="hold"/>
                                        <p:tgtEl>
                                          <p:spTgt spid="167220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72207"/>
                                        </p:tgtEl>
                                        <p:attrNameLst>
                                          <p:attrName>style.visibility</p:attrName>
                                        </p:attrNameLst>
                                      </p:cBhvr>
                                      <p:to>
                                        <p:strVal val="visible"/>
                                      </p:to>
                                    </p:set>
                                    <p:animEffect transition="in" filter="blinds(horizontal)">
                                      <p:cBhvr>
                                        <p:cTn id="37" dur="500"/>
                                        <p:tgtEl>
                                          <p:spTgt spid="167220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72208"/>
                                        </p:tgtEl>
                                        <p:attrNameLst>
                                          <p:attrName>style.visibility</p:attrName>
                                        </p:attrNameLst>
                                      </p:cBhvr>
                                      <p:to>
                                        <p:strVal val="visible"/>
                                      </p:to>
                                    </p:set>
                                    <p:animEffect transition="in" filter="blinds(horizontal)">
                                      <p:cBhvr>
                                        <p:cTn id="42" dur="500"/>
                                        <p:tgtEl>
                                          <p:spTgt spid="1672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2202" grpId="0"/>
      <p:bldP spid="1672203" grpId="0"/>
      <p:bldP spid="1672204" grpId="0"/>
      <p:bldP spid="1672205" grpId="0"/>
      <p:bldP spid="1672206" grpId="0"/>
      <p:bldP spid="1672207" grpId="0"/>
      <p:bldP spid="167220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文本占位符 20482"/>
          <p:cNvSpPr>
            <a:spLocks noGrp="1" noChangeArrowheads="1"/>
          </p:cNvSpPr>
          <p:nvPr>
            <p:ph type="body" idx="1"/>
          </p:nvPr>
        </p:nvSpPr>
        <p:spPr>
          <a:xfrm>
            <a:off x="0" y="0"/>
            <a:ext cx="9144000" cy="6858000"/>
          </a:xfrm>
        </p:spPr>
        <p:txBody>
          <a:bodyPr/>
          <a:lstStyle/>
          <a:p>
            <a:pPr>
              <a:buNone/>
            </a:pPr>
            <a:r>
              <a:rPr lang="en-US" altLang="zh-CN" sz="4000" b="1" dirty="0" smtClean="0"/>
              <a:t>				</a:t>
            </a:r>
            <a:r>
              <a:rPr lang="zh-CN" altLang="en-US" sz="4000" b="1" dirty="0" smtClean="0"/>
              <a:t>阅读材料思考</a:t>
            </a:r>
            <a:endParaRPr lang="zh-CN" altLang="en-US" sz="4000" b="1" dirty="0" smtClean="0"/>
          </a:p>
          <a:p>
            <a:pPr>
              <a:buNone/>
            </a:pPr>
            <a:r>
              <a:rPr lang="en-US" altLang="zh-CN" sz="4000" b="1" dirty="0" smtClean="0"/>
              <a:t>		</a:t>
            </a:r>
            <a:r>
              <a:rPr lang="zh-CN" altLang="en-US" sz="4000" b="1" dirty="0" smtClean="0"/>
              <a:t>材料：赞美你呀，尼罗河，你来自大地，来到我们这儿，给埃及输送营养。你灌溉田野，喂养全部牲口。你浸润远离河水的沙漠。你能是大地长出大麦和小麦。。。。。。</a:t>
            </a:r>
            <a:endParaRPr lang="zh-CN" altLang="en-US" sz="4000" b="1" dirty="0" smtClean="0"/>
          </a:p>
          <a:p>
            <a:pPr>
              <a:buNone/>
            </a:pPr>
            <a:r>
              <a:rPr lang="zh-CN" altLang="en-US" sz="4000" b="1" dirty="0" smtClean="0">
                <a:solidFill>
                  <a:srgbClr val="6600FF"/>
                </a:solidFill>
              </a:rPr>
              <a:t>  问：古埃及人们为什么要赞美尼罗河？</a:t>
            </a:r>
            <a:endParaRPr lang="zh-CN" altLang="en-US" sz="4000" b="1" dirty="0" smtClean="0">
              <a:solidFill>
                <a:srgbClr val="6600FF"/>
              </a:solidFill>
            </a:endParaRPr>
          </a:p>
          <a:p>
            <a:pPr>
              <a:buNone/>
            </a:pPr>
            <a:r>
              <a:rPr lang="zh-CN" altLang="en-US" sz="4000" b="1" dirty="0" smtClean="0">
                <a:solidFill>
                  <a:srgbClr val="FF0000"/>
                </a:solidFill>
              </a:rPr>
              <a:t>        尼罗河定期泛滥，使两岸土地肥沃，因而农业发达，孕育出了古老的埃及文明。</a:t>
            </a:r>
            <a:endParaRPr lang="zh-CN" altLang="en-US" sz="4000"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pRg st="3" end="3"/>
                                            </p:txEl>
                                          </p:spTgt>
                                        </p:tgtEl>
                                        <p:attrNameLst>
                                          <p:attrName>style.visibility</p:attrName>
                                        </p:attrNameLst>
                                      </p:cBhvr>
                                      <p:to>
                                        <p:strVal val="visible"/>
                                      </p:to>
                                    </p:set>
                                    <p:animEffect transition="in" filter="blinds(horizontal)">
                                      <p:cBhvr>
                                        <p:cTn id="7" dur="500"/>
                                        <p:tgtEl>
                                          <p:spTgt spid="204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占位符 8193"/>
          <p:cNvSpPr>
            <a:spLocks noGrp="1" noChangeArrowheads="1"/>
          </p:cNvSpPr>
          <p:nvPr>
            <p:ph type="body" idx="1"/>
          </p:nvPr>
        </p:nvSpPr>
        <p:spPr>
          <a:xfrm>
            <a:off x="0" y="0"/>
            <a:ext cx="5435600" cy="765175"/>
          </a:xfrm>
        </p:spPr>
        <p:txBody>
          <a:bodyPr/>
          <a:lstStyle/>
          <a:p>
            <a:pPr>
              <a:buNone/>
            </a:pPr>
            <a:r>
              <a:rPr lang="en-US" altLang="zh-CN" sz="4000" b="1" dirty="0" smtClean="0"/>
              <a:t>2</a:t>
            </a:r>
            <a:r>
              <a:rPr lang="zh-CN" altLang="en-US" sz="4000" b="1" dirty="0" smtClean="0"/>
              <a:t>、尼罗河与古代埃及</a:t>
            </a:r>
            <a:endParaRPr lang="zh-CN" altLang="en-US" sz="4000" b="1" dirty="0" smtClean="0"/>
          </a:p>
        </p:txBody>
      </p:sp>
      <p:pic>
        <p:nvPicPr>
          <p:cNvPr id="8195" name="图片 8194" descr="00201001"/>
          <p:cNvPicPr>
            <a:picLocks noChangeAspect="1" noChangeArrowheads="1"/>
          </p:cNvPicPr>
          <p:nvPr/>
        </p:nvPicPr>
        <p:blipFill>
          <a:blip r:embed="rId1" cstate="print"/>
          <a:srcRect/>
          <a:stretch>
            <a:fillRect/>
          </a:stretch>
        </p:blipFill>
        <p:spPr bwMode="auto">
          <a:xfrm>
            <a:off x="5408613" y="549275"/>
            <a:ext cx="3735387" cy="6308725"/>
          </a:xfrm>
          <a:prstGeom prst="rect">
            <a:avLst/>
          </a:prstGeom>
          <a:noFill/>
          <a:ln w="9525">
            <a:noFill/>
            <a:miter lim="800000"/>
            <a:headEnd/>
            <a:tailEnd/>
          </a:ln>
        </p:spPr>
      </p:pic>
      <p:sp>
        <p:nvSpPr>
          <p:cNvPr id="8196" name="文本框 8195"/>
          <p:cNvSpPr txBox="1">
            <a:spLocks noChangeArrowheads="1"/>
          </p:cNvSpPr>
          <p:nvPr/>
        </p:nvSpPr>
        <p:spPr bwMode="auto">
          <a:xfrm>
            <a:off x="5364163" y="4292600"/>
            <a:ext cx="1200150" cy="701675"/>
          </a:xfrm>
          <a:prstGeom prst="rect">
            <a:avLst/>
          </a:prstGeom>
          <a:noFill/>
          <a:ln w="9525">
            <a:noFill/>
            <a:miter lim="800000"/>
          </a:ln>
        </p:spPr>
        <p:txBody>
          <a:bodyPr wrap="none">
            <a:spAutoFit/>
          </a:bodyPr>
          <a:lstStyle/>
          <a:p>
            <a:r>
              <a:rPr lang="zh-CN" altLang="en-US" sz="4000" b="1"/>
              <a:t>非洲</a:t>
            </a:r>
            <a:endParaRPr lang="zh-CN" altLang="en-US" sz="4000" b="1"/>
          </a:p>
        </p:txBody>
      </p:sp>
      <p:sp>
        <p:nvSpPr>
          <p:cNvPr id="8199" name="文本框 8198"/>
          <p:cNvSpPr txBox="1">
            <a:spLocks noChangeArrowheads="1"/>
          </p:cNvSpPr>
          <p:nvPr/>
        </p:nvSpPr>
        <p:spPr bwMode="auto">
          <a:xfrm>
            <a:off x="7943850" y="1773238"/>
            <a:ext cx="1200150" cy="701675"/>
          </a:xfrm>
          <a:prstGeom prst="rect">
            <a:avLst/>
          </a:prstGeom>
          <a:noFill/>
          <a:ln w="9525">
            <a:noFill/>
            <a:miter lim="800000"/>
          </a:ln>
        </p:spPr>
        <p:txBody>
          <a:bodyPr wrap="none">
            <a:spAutoFit/>
          </a:bodyPr>
          <a:lstStyle/>
          <a:p>
            <a:r>
              <a:rPr lang="zh-CN" altLang="en-US" sz="4000" b="1"/>
              <a:t>亚洲</a:t>
            </a:r>
            <a:endParaRPr lang="zh-CN" altLang="en-US" sz="4000" b="1"/>
          </a:p>
        </p:txBody>
      </p:sp>
      <p:sp>
        <p:nvSpPr>
          <p:cNvPr id="8205" name="矩形 8204"/>
          <p:cNvSpPr>
            <a:spLocks noChangeArrowheads="1"/>
          </p:cNvSpPr>
          <p:nvPr/>
        </p:nvSpPr>
        <p:spPr bwMode="auto">
          <a:xfrm>
            <a:off x="395288" y="1484313"/>
            <a:ext cx="4572000" cy="3387725"/>
          </a:xfrm>
          <a:prstGeom prst="rect">
            <a:avLst/>
          </a:prstGeom>
          <a:noFill/>
          <a:ln w="9525">
            <a:noFill/>
            <a:miter lim="800000"/>
          </a:ln>
        </p:spPr>
        <p:txBody>
          <a:bodyPr>
            <a:spAutoFit/>
          </a:bodyPr>
          <a:lstStyle/>
          <a:p>
            <a:r>
              <a:rPr lang="en-US" altLang="zh-CN" sz="3600" b="1" dirty="0" smtClean="0"/>
              <a:t>(1)</a:t>
            </a:r>
            <a:r>
              <a:rPr lang="zh-CN" altLang="en-US" sz="3600" b="1" dirty="0" smtClean="0"/>
              <a:t>观</a:t>
            </a:r>
            <a:r>
              <a:rPr lang="zh-CN" altLang="en-US" sz="3600" b="1" dirty="0"/>
              <a:t>察图</a:t>
            </a:r>
            <a:r>
              <a:rPr lang="en-US" altLang="zh-CN" sz="3600" b="1" dirty="0"/>
              <a:t>1-1</a:t>
            </a:r>
            <a:r>
              <a:rPr lang="zh-CN" altLang="en-US" sz="3600" b="1" dirty="0"/>
              <a:t>，找到“沃土”的图例，</a:t>
            </a:r>
            <a:r>
              <a:rPr lang="zh-CN" altLang="en-US" sz="3600" b="1" dirty="0">
                <a:solidFill>
                  <a:srgbClr val="6600FF"/>
                </a:solidFill>
              </a:rPr>
              <a:t>说说尼罗河“沃土”与古代埃及疆域的关系。</a:t>
            </a:r>
            <a:endParaRPr lang="zh-CN" altLang="en-US" sz="3600" b="1" dirty="0">
              <a:solidFill>
                <a:srgbClr val="6600FF"/>
              </a:solidFill>
            </a:endParaRPr>
          </a:p>
          <a:p>
            <a:endParaRPr lang="zh-CN" altLang="en-US" sz="3600" b="1" dirty="0">
              <a:solidFill>
                <a:srgbClr val="6600FF"/>
              </a:solidFill>
            </a:endParaRPr>
          </a:p>
          <a:p>
            <a:endParaRPr lang="zh-CN" altLang="en-US" sz="3600" b="1" dirty="0">
              <a:solidFill>
                <a:srgbClr val="FF0000"/>
              </a:solidFill>
            </a:endParaRPr>
          </a:p>
        </p:txBody>
      </p:sp>
      <p:sp>
        <p:nvSpPr>
          <p:cNvPr id="8206" name="矩形 8205"/>
          <p:cNvSpPr>
            <a:spLocks noChangeArrowheads="1"/>
          </p:cNvSpPr>
          <p:nvPr/>
        </p:nvSpPr>
        <p:spPr bwMode="auto">
          <a:xfrm>
            <a:off x="323850" y="5157192"/>
            <a:ext cx="7956550" cy="641350"/>
          </a:xfrm>
          <a:prstGeom prst="rect">
            <a:avLst/>
          </a:prstGeom>
          <a:noFill/>
          <a:ln w="9525">
            <a:noFill/>
            <a:miter lim="800000"/>
          </a:ln>
        </p:spPr>
        <p:txBody>
          <a:bodyPr wrap="none">
            <a:spAutoFit/>
          </a:bodyPr>
          <a:lstStyle/>
          <a:p>
            <a:r>
              <a:rPr lang="zh-CN" altLang="en-US" sz="3600" b="1" dirty="0">
                <a:solidFill>
                  <a:srgbClr val="006600"/>
                </a:solidFill>
              </a:rPr>
              <a:t>尼罗河沃土与埃及古代疆域</a:t>
            </a:r>
            <a:r>
              <a:rPr lang="zh-CN" altLang="en-US" sz="3600" b="1" dirty="0">
                <a:solidFill>
                  <a:srgbClr val="FF0000"/>
                </a:solidFill>
              </a:rPr>
              <a:t>基本重合。</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ox(in)">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randombar(horizontal)">
                                      <p:cBhvr>
                                        <p:cTn id="12" dur="500"/>
                                        <p:tgtEl>
                                          <p:spTgt spid="819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199"/>
                                        </p:tgtEl>
                                        <p:attrNameLst>
                                          <p:attrName>style.visibility</p:attrName>
                                        </p:attrNameLst>
                                      </p:cBhvr>
                                      <p:to>
                                        <p:strVal val="visible"/>
                                      </p:to>
                                    </p:set>
                                    <p:animEffect transition="in" filter="randombar(horizontal)">
                                      <p:cBhvr>
                                        <p:cTn id="17" dur="500"/>
                                        <p:tgtEl>
                                          <p:spTgt spid="819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8205"/>
                                        </p:tgtEl>
                                        <p:attrNameLst>
                                          <p:attrName>style.visibility</p:attrName>
                                        </p:attrNameLst>
                                      </p:cBhvr>
                                      <p:to>
                                        <p:strVal val="visible"/>
                                      </p:to>
                                    </p:set>
                                    <p:animEffect transition="in" filter="fade">
                                      <p:cBhvr>
                                        <p:cTn id="22" dur="1000"/>
                                        <p:tgtEl>
                                          <p:spTgt spid="8205"/>
                                        </p:tgtEl>
                                      </p:cBhvr>
                                    </p:animEffect>
                                    <p:anim calcmode="lin" valueType="num">
                                      <p:cBhvr>
                                        <p:cTn id="23" dur="1000" fill="hold"/>
                                        <p:tgtEl>
                                          <p:spTgt spid="8205"/>
                                        </p:tgtEl>
                                        <p:attrNameLst>
                                          <p:attrName>ppt_x</p:attrName>
                                        </p:attrNameLst>
                                      </p:cBhvr>
                                      <p:tavLst>
                                        <p:tav tm="0">
                                          <p:val>
                                            <p:strVal val="#ppt_x"/>
                                          </p:val>
                                        </p:tav>
                                        <p:tav tm="100000">
                                          <p:val>
                                            <p:strVal val="#ppt_x"/>
                                          </p:val>
                                        </p:tav>
                                      </p:tavLst>
                                    </p:anim>
                                    <p:anim calcmode="lin" valueType="num">
                                      <p:cBhvr>
                                        <p:cTn id="24" dur="1000" fill="hold"/>
                                        <p:tgtEl>
                                          <p:spTgt spid="820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8206"/>
                                        </p:tgtEl>
                                        <p:attrNameLst>
                                          <p:attrName>style.visibility</p:attrName>
                                        </p:attrNameLst>
                                      </p:cBhvr>
                                      <p:to>
                                        <p:strVal val="visible"/>
                                      </p:to>
                                    </p:set>
                                    <p:anim calcmode="discrete" valueType="clr">
                                      <p:cBhvr override="childStyle">
                                        <p:cTn id="29" dur="80"/>
                                        <p:tgtEl>
                                          <p:spTgt spid="8206"/>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8206"/>
                                        </p:tgtEl>
                                        <p:attrNameLst>
                                          <p:attrName>fillcolor</p:attrName>
                                        </p:attrNameLst>
                                      </p:cBhvr>
                                      <p:tavLst>
                                        <p:tav tm="0">
                                          <p:val>
                                            <p:clrVal>
                                              <a:schemeClr val="accent2"/>
                                            </p:clrVal>
                                          </p:val>
                                        </p:tav>
                                        <p:tav tm="50000">
                                          <p:val>
                                            <p:clrVal>
                                              <a:schemeClr val="hlink"/>
                                            </p:clrVal>
                                          </p:val>
                                        </p:tav>
                                      </p:tavLst>
                                    </p:anim>
                                    <p:set>
                                      <p:cBhvr>
                                        <p:cTn id="31" dur="80"/>
                                        <p:tgtEl>
                                          <p:spTgt spid="820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199" grpId="0"/>
      <p:bldP spid="8205" grpId="0"/>
      <p:bldP spid="820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381000" y="982469"/>
            <a:ext cx="7620000" cy="646331"/>
          </a:xfrm>
          <a:prstGeom prst="rect">
            <a:avLst/>
          </a:prstGeom>
          <a:noFill/>
          <a:ln w="9525">
            <a:noFill/>
            <a:miter lim="800000"/>
          </a:ln>
          <a:effectLst/>
        </p:spPr>
        <p:txBody>
          <a:bodyPr>
            <a:spAutoFit/>
          </a:bodyPr>
          <a:lstStyle/>
          <a:p>
            <a:pPr algn="just">
              <a:spcBef>
                <a:spcPct val="50000"/>
              </a:spcBef>
            </a:pPr>
            <a:r>
              <a:rPr kumimoji="1" lang="zh-CN" altLang="en-US" sz="3600" b="1" dirty="0" smtClean="0">
                <a:solidFill>
                  <a:srgbClr val="0000FF"/>
                </a:solidFill>
                <a:latin typeface="黑体" panose="02010609060101010101" charset="-122"/>
                <a:ea typeface="黑体" panose="02010609060101010101" charset="-122"/>
              </a:rPr>
              <a:t>（</a:t>
            </a:r>
            <a:r>
              <a:rPr kumimoji="1" lang="en-US" altLang="zh-CN" sz="3600" b="1" dirty="0" smtClean="0">
                <a:solidFill>
                  <a:srgbClr val="0000FF"/>
                </a:solidFill>
                <a:latin typeface="黑体" panose="02010609060101010101" charset="-122"/>
                <a:ea typeface="黑体" panose="02010609060101010101" charset="-122"/>
              </a:rPr>
              <a:t>2</a:t>
            </a:r>
            <a:r>
              <a:rPr kumimoji="1" lang="zh-CN" altLang="en-US" sz="3600" b="1" dirty="0" smtClean="0">
                <a:solidFill>
                  <a:srgbClr val="0000FF"/>
                </a:solidFill>
                <a:latin typeface="黑体" panose="02010609060101010101" charset="-122"/>
                <a:ea typeface="黑体" panose="02010609060101010101" charset="-122"/>
              </a:rPr>
              <a:t>）、</a:t>
            </a:r>
            <a:r>
              <a:rPr kumimoji="1" lang="zh-CN" altLang="en-US" sz="3600" b="1" dirty="0">
                <a:solidFill>
                  <a:srgbClr val="0000FF"/>
                </a:solidFill>
                <a:latin typeface="黑体" panose="02010609060101010101" charset="-122"/>
                <a:ea typeface="黑体" panose="02010609060101010101" charset="-122"/>
              </a:rPr>
              <a:t>古埃及文明的产生与发展</a:t>
            </a:r>
            <a:endParaRPr kumimoji="1" lang="zh-CN" altLang="en-US" sz="3600" b="1" dirty="0">
              <a:solidFill>
                <a:srgbClr val="0000FF"/>
              </a:solidFill>
              <a:latin typeface="黑体" panose="02010609060101010101" charset="-122"/>
              <a:ea typeface="黑体" panose="02010609060101010101" charset="-122"/>
            </a:endParaRPr>
          </a:p>
        </p:txBody>
      </p:sp>
      <p:sp>
        <p:nvSpPr>
          <p:cNvPr id="9219" name="Text Box 3"/>
          <p:cNvSpPr txBox="1">
            <a:spLocks noChangeArrowheads="1"/>
          </p:cNvSpPr>
          <p:nvPr/>
        </p:nvSpPr>
        <p:spPr bwMode="auto">
          <a:xfrm>
            <a:off x="2209800" y="2289344"/>
            <a:ext cx="5181600" cy="584775"/>
          </a:xfrm>
          <a:prstGeom prst="rect">
            <a:avLst/>
          </a:prstGeom>
          <a:noFill/>
          <a:ln w="9525">
            <a:noFill/>
            <a:miter lim="800000"/>
          </a:ln>
          <a:effectLst/>
        </p:spPr>
        <p:txBody>
          <a:bodyPr>
            <a:spAutoFit/>
          </a:bodyPr>
          <a:lstStyle/>
          <a:p>
            <a:pPr>
              <a:spcBef>
                <a:spcPct val="50000"/>
              </a:spcBef>
            </a:pPr>
            <a:r>
              <a:rPr lang="zh-CN" altLang="en-US" sz="3200" b="1">
                <a:solidFill>
                  <a:schemeClr val="tx2"/>
                </a:solidFill>
                <a:latin typeface="黑体" panose="02010609060101010101" charset="-122"/>
                <a:ea typeface="黑体" panose="02010609060101010101" charset="-122"/>
              </a:rPr>
              <a:t>公元前</a:t>
            </a:r>
            <a:r>
              <a:rPr lang="en-US" altLang="zh-CN" sz="3200" b="1">
                <a:solidFill>
                  <a:schemeClr val="tx2"/>
                </a:solidFill>
                <a:latin typeface="黑体" panose="02010609060101010101" charset="-122"/>
                <a:ea typeface="黑体" panose="02010609060101010101" charset="-122"/>
              </a:rPr>
              <a:t>3500</a:t>
            </a:r>
            <a:r>
              <a:rPr lang="zh-CN" altLang="en-US" sz="3200" b="1">
                <a:solidFill>
                  <a:schemeClr val="tx2"/>
                </a:solidFill>
                <a:latin typeface="黑体" panose="02010609060101010101" charset="-122"/>
                <a:ea typeface="黑体" panose="02010609060101010101" charset="-122"/>
              </a:rPr>
              <a:t>年前后</a:t>
            </a:r>
            <a:endParaRPr lang="zh-CN" altLang="en-US" sz="3200" b="1">
              <a:solidFill>
                <a:schemeClr val="tx2"/>
              </a:solidFill>
              <a:latin typeface="黑体" panose="02010609060101010101" charset="-122"/>
              <a:ea typeface="黑体" panose="02010609060101010101" charset="-122"/>
            </a:endParaRPr>
          </a:p>
        </p:txBody>
      </p:sp>
      <p:sp>
        <p:nvSpPr>
          <p:cNvPr id="9220" name="Text Box 4"/>
          <p:cNvSpPr txBox="1">
            <a:spLocks noChangeArrowheads="1"/>
          </p:cNvSpPr>
          <p:nvPr/>
        </p:nvSpPr>
        <p:spPr bwMode="auto">
          <a:xfrm>
            <a:off x="609600" y="2281406"/>
            <a:ext cx="2819400" cy="584775"/>
          </a:xfrm>
          <a:prstGeom prst="rect">
            <a:avLst/>
          </a:prstGeom>
          <a:noFill/>
          <a:ln w="9525">
            <a:noFill/>
            <a:miter lim="800000"/>
          </a:ln>
          <a:effectLst/>
        </p:spPr>
        <p:txBody>
          <a:bodyPr>
            <a:spAutoFit/>
          </a:bodyPr>
          <a:lstStyle/>
          <a:p>
            <a:pPr>
              <a:spcBef>
                <a:spcPct val="50000"/>
              </a:spcBef>
            </a:pPr>
            <a:r>
              <a:rPr lang="en-US" altLang="zh-CN" sz="3200" b="1">
                <a:solidFill>
                  <a:schemeClr val="tx2"/>
                </a:solidFill>
                <a:ea typeface="黑体" panose="02010609060101010101" charset="-122"/>
              </a:rPr>
              <a:t>★</a:t>
            </a:r>
            <a:r>
              <a:rPr lang="zh-CN" altLang="en-US" sz="3200" b="1">
                <a:solidFill>
                  <a:srgbClr val="FF0000"/>
                </a:solidFill>
                <a:ea typeface="黑体" panose="02010609060101010101" charset="-122"/>
              </a:rPr>
              <a:t>产生：</a:t>
            </a:r>
            <a:endParaRPr lang="zh-CN" altLang="en-US" sz="3200" b="1">
              <a:solidFill>
                <a:srgbClr val="FF0000"/>
              </a:solidFill>
              <a:ea typeface="黑体" panose="02010609060101010101" charset="-122"/>
            </a:endParaRPr>
          </a:p>
        </p:txBody>
      </p:sp>
      <p:sp>
        <p:nvSpPr>
          <p:cNvPr id="9221" name="Text Box 5"/>
          <p:cNvSpPr txBox="1">
            <a:spLocks noChangeArrowheads="1"/>
          </p:cNvSpPr>
          <p:nvPr/>
        </p:nvSpPr>
        <p:spPr bwMode="auto">
          <a:xfrm>
            <a:off x="609600" y="3043406"/>
            <a:ext cx="2819400" cy="584775"/>
          </a:xfrm>
          <a:prstGeom prst="rect">
            <a:avLst/>
          </a:prstGeom>
          <a:noFill/>
          <a:ln w="9525">
            <a:noFill/>
            <a:miter lim="800000"/>
          </a:ln>
          <a:effectLst/>
        </p:spPr>
        <p:txBody>
          <a:bodyPr>
            <a:spAutoFit/>
          </a:bodyPr>
          <a:lstStyle/>
          <a:p>
            <a:pPr>
              <a:spcBef>
                <a:spcPct val="50000"/>
              </a:spcBef>
            </a:pPr>
            <a:r>
              <a:rPr lang="en-US" altLang="zh-CN" sz="3200" b="1">
                <a:solidFill>
                  <a:schemeClr val="tx2"/>
                </a:solidFill>
                <a:ea typeface="黑体" panose="02010609060101010101" charset="-122"/>
              </a:rPr>
              <a:t>★</a:t>
            </a:r>
            <a:r>
              <a:rPr lang="zh-CN" altLang="en-US" sz="3200" b="1">
                <a:solidFill>
                  <a:srgbClr val="FF0000"/>
                </a:solidFill>
                <a:ea typeface="黑体" panose="02010609060101010101" charset="-122"/>
              </a:rPr>
              <a:t>统一：</a:t>
            </a:r>
            <a:endParaRPr lang="zh-CN" altLang="en-US" sz="3200" b="1">
              <a:solidFill>
                <a:srgbClr val="FF0000"/>
              </a:solidFill>
              <a:ea typeface="黑体" panose="02010609060101010101" charset="-122"/>
            </a:endParaRPr>
          </a:p>
        </p:txBody>
      </p:sp>
      <p:sp>
        <p:nvSpPr>
          <p:cNvPr id="9222" name="Text Box 6"/>
          <p:cNvSpPr txBox="1">
            <a:spLocks noChangeArrowheads="1"/>
          </p:cNvSpPr>
          <p:nvPr/>
        </p:nvSpPr>
        <p:spPr bwMode="auto">
          <a:xfrm>
            <a:off x="2133600" y="3043404"/>
            <a:ext cx="6172200" cy="1077218"/>
          </a:xfrm>
          <a:prstGeom prst="rect">
            <a:avLst/>
          </a:prstGeom>
          <a:noFill/>
          <a:ln w="9525">
            <a:noFill/>
            <a:miter lim="800000"/>
          </a:ln>
          <a:effectLst/>
        </p:spPr>
        <p:txBody>
          <a:bodyPr>
            <a:spAutoFit/>
          </a:bodyPr>
          <a:lstStyle/>
          <a:p>
            <a:pPr>
              <a:spcBef>
                <a:spcPct val="50000"/>
              </a:spcBef>
            </a:pPr>
            <a:r>
              <a:rPr lang="zh-CN" altLang="en-US" sz="3200" b="1">
                <a:solidFill>
                  <a:schemeClr val="tx2"/>
                </a:solidFill>
                <a:latin typeface="黑体" panose="02010609060101010101" charset="-122"/>
                <a:ea typeface="黑体" panose="02010609060101010101" charset="-122"/>
              </a:rPr>
              <a:t>约公元前</a:t>
            </a:r>
            <a:r>
              <a:rPr lang="en-US" altLang="zh-CN" sz="3200" b="1">
                <a:solidFill>
                  <a:schemeClr val="tx2"/>
                </a:solidFill>
                <a:latin typeface="黑体" panose="02010609060101010101" charset="-122"/>
                <a:ea typeface="黑体" panose="02010609060101010101" charset="-122"/>
              </a:rPr>
              <a:t>3100</a:t>
            </a:r>
            <a:r>
              <a:rPr lang="zh-CN" altLang="en-US" sz="3200" b="1">
                <a:solidFill>
                  <a:schemeClr val="tx2"/>
                </a:solidFill>
                <a:latin typeface="黑体" panose="02010609060101010101" charset="-122"/>
                <a:ea typeface="黑体" panose="02010609060101010101" charset="-122"/>
              </a:rPr>
              <a:t>年，</a:t>
            </a:r>
            <a:r>
              <a:rPr lang="zh-CN" altLang="en-US" sz="3200" b="1">
                <a:solidFill>
                  <a:srgbClr val="0000FF"/>
                </a:solidFill>
                <a:latin typeface="黑体" panose="02010609060101010101" charset="-122"/>
                <a:ea typeface="黑体" panose="02010609060101010101" charset="-122"/>
              </a:rPr>
              <a:t>美尼斯</a:t>
            </a:r>
            <a:r>
              <a:rPr lang="zh-CN" altLang="en-US" sz="3200" b="1">
                <a:solidFill>
                  <a:schemeClr val="tx2"/>
                </a:solidFill>
                <a:latin typeface="黑体" panose="02010609060101010101" charset="-122"/>
                <a:ea typeface="黑体" panose="02010609060101010101" charset="-122"/>
              </a:rPr>
              <a:t>初步建立起统一的埃及国家。</a:t>
            </a:r>
            <a:endParaRPr lang="zh-CN" altLang="en-US" sz="3200" b="1">
              <a:solidFill>
                <a:schemeClr val="tx2"/>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linds(horizontal)">
                                      <p:cBhvr>
                                        <p:cTn id="7" dur="500"/>
                                        <p:tgtEl>
                                          <p:spTgt spid="922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221"/>
                                        </p:tgtEl>
                                        <p:attrNameLst>
                                          <p:attrName>style.visibility</p:attrName>
                                        </p:attrNameLst>
                                      </p:cBhvr>
                                      <p:to>
                                        <p:strVal val="visible"/>
                                      </p:to>
                                    </p:set>
                                    <p:animEffect transition="in" filter="blinds(horizontal)">
                                      <p:cBhvr>
                                        <p:cTn id="10" dur="500"/>
                                        <p:tgtEl>
                                          <p:spTgt spid="922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219"/>
                                        </p:tgtEl>
                                        <p:attrNameLst>
                                          <p:attrName>style.visibility</p:attrName>
                                        </p:attrNameLst>
                                      </p:cBhvr>
                                      <p:to>
                                        <p:strVal val="visible"/>
                                      </p:to>
                                    </p:set>
                                    <p:animEffect transition="in" filter="blinds(horizontal)">
                                      <p:cBhvr>
                                        <p:cTn id="15" dur="1000"/>
                                        <p:tgtEl>
                                          <p:spTgt spid="921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222"/>
                                        </p:tgtEl>
                                        <p:attrNameLst>
                                          <p:attrName>style.visibility</p:attrName>
                                        </p:attrNameLst>
                                      </p:cBhvr>
                                      <p:to>
                                        <p:strVal val="visible"/>
                                      </p:to>
                                    </p:set>
                                    <p:animEffect transition="in" filter="blinds(horizontal)">
                                      <p:cBhvr>
                                        <p:cTn id="20" dur="10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9221" grpId="0"/>
      <p:bldP spid="92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0163" y="1004888"/>
            <a:ext cx="1420582" cy="584775"/>
          </a:xfrm>
          <a:prstGeom prst="rect">
            <a:avLst/>
          </a:prstGeom>
          <a:noFill/>
          <a:ln w="9525">
            <a:noFill/>
            <a:miter lim="800000"/>
          </a:ln>
          <a:effectLst/>
        </p:spPr>
        <p:txBody>
          <a:bodyPr wrap="none">
            <a:spAutoFit/>
          </a:bodyPr>
          <a:lstStyle/>
          <a:p>
            <a:r>
              <a:rPr lang="zh-CN" altLang="en-US" sz="3200" b="1" dirty="0" smtClean="0">
                <a:solidFill>
                  <a:srgbClr val="FF0000"/>
                </a:solidFill>
              </a:rPr>
              <a:t>强</a:t>
            </a:r>
            <a:r>
              <a:rPr lang="zh-CN" altLang="en-US" sz="3200" b="1" dirty="0">
                <a:solidFill>
                  <a:srgbClr val="FF0000"/>
                </a:solidFill>
              </a:rPr>
              <a:t>盛：</a:t>
            </a:r>
            <a:endParaRPr lang="zh-CN" altLang="en-US" sz="3200" b="1" dirty="0">
              <a:solidFill>
                <a:srgbClr val="FF0000"/>
              </a:solidFill>
            </a:endParaRPr>
          </a:p>
        </p:txBody>
      </p:sp>
      <p:sp>
        <p:nvSpPr>
          <p:cNvPr id="17411" name="Text Box 3"/>
          <p:cNvSpPr txBox="1">
            <a:spLocks noChangeArrowheads="1"/>
          </p:cNvSpPr>
          <p:nvPr/>
        </p:nvSpPr>
        <p:spPr bwMode="auto">
          <a:xfrm>
            <a:off x="250825" y="1557338"/>
            <a:ext cx="8569325" cy="1066800"/>
          </a:xfrm>
          <a:prstGeom prst="rect">
            <a:avLst/>
          </a:prstGeom>
          <a:noFill/>
          <a:ln w="9525">
            <a:noFill/>
            <a:miter lim="800000"/>
          </a:ln>
          <a:effectLst/>
        </p:spPr>
        <p:txBody>
          <a:bodyPr>
            <a:spAutoFit/>
          </a:bodyPr>
          <a:lstStyle/>
          <a:p>
            <a:r>
              <a:rPr lang="zh-CN" altLang="en-US" sz="3200" b="1" dirty="0">
                <a:solidFill>
                  <a:srgbClr val="000099"/>
                </a:solidFill>
              </a:rPr>
              <a:t>公元前</a:t>
            </a:r>
            <a:r>
              <a:rPr lang="en-US" altLang="zh-CN" sz="3200" b="1" dirty="0">
                <a:solidFill>
                  <a:srgbClr val="000099"/>
                </a:solidFill>
              </a:rPr>
              <a:t>15</a:t>
            </a:r>
            <a:r>
              <a:rPr lang="zh-CN" altLang="en-US" sz="3200" b="1" dirty="0">
                <a:solidFill>
                  <a:srgbClr val="000099"/>
                </a:solidFill>
              </a:rPr>
              <a:t>世纪时，埃及国力强盛，成为地跨亚非两洲的帝国。</a:t>
            </a:r>
            <a:endParaRPr lang="zh-CN" altLang="en-US" sz="3200" b="1" dirty="0">
              <a:solidFill>
                <a:srgbClr val="000099"/>
              </a:solidFill>
            </a:endParaRPr>
          </a:p>
        </p:txBody>
      </p:sp>
      <p:sp>
        <p:nvSpPr>
          <p:cNvPr id="17412" name="Text Box 4"/>
          <p:cNvSpPr txBox="1">
            <a:spLocks noChangeArrowheads="1"/>
          </p:cNvSpPr>
          <p:nvPr/>
        </p:nvSpPr>
        <p:spPr bwMode="auto">
          <a:xfrm>
            <a:off x="77788" y="2636838"/>
            <a:ext cx="9066212" cy="2062103"/>
          </a:xfrm>
          <a:prstGeom prst="rect">
            <a:avLst/>
          </a:prstGeom>
          <a:noFill/>
          <a:ln w="9525">
            <a:noFill/>
            <a:miter lim="800000"/>
          </a:ln>
          <a:effectLst/>
        </p:spPr>
        <p:txBody>
          <a:bodyPr>
            <a:spAutoFit/>
          </a:bodyPr>
          <a:lstStyle/>
          <a:p>
            <a:r>
              <a:rPr lang="zh-CN" altLang="en-US" sz="3200" b="1" dirty="0" smtClean="0">
                <a:solidFill>
                  <a:srgbClr val="FF0000"/>
                </a:solidFill>
              </a:rPr>
              <a:t>衰</a:t>
            </a:r>
            <a:r>
              <a:rPr lang="zh-CN" altLang="en-US" sz="3200" b="1" dirty="0">
                <a:solidFill>
                  <a:srgbClr val="FF0000"/>
                </a:solidFill>
              </a:rPr>
              <a:t>亡：</a:t>
            </a:r>
            <a:endParaRPr lang="zh-CN" altLang="en-US" sz="3200" b="1" dirty="0">
              <a:solidFill>
                <a:srgbClr val="FF0000"/>
              </a:solidFill>
            </a:endParaRPr>
          </a:p>
          <a:p>
            <a:r>
              <a:rPr lang="zh-CN" altLang="en-US" sz="2800" b="1" dirty="0"/>
              <a:t>         </a:t>
            </a:r>
            <a:r>
              <a:rPr lang="zh-CN" altLang="en-US" sz="3200" b="1" dirty="0">
                <a:solidFill>
                  <a:srgbClr val="000099"/>
                </a:solidFill>
              </a:rPr>
              <a:t>①公元前</a:t>
            </a:r>
            <a:r>
              <a:rPr lang="en-US" altLang="zh-CN" sz="3200" b="1" dirty="0">
                <a:solidFill>
                  <a:srgbClr val="000099"/>
                </a:solidFill>
              </a:rPr>
              <a:t>6</a:t>
            </a:r>
            <a:r>
              <a:rPr lang="zh-CN" altLang="en-US" sz="3200" b="1" dirty="0">
                <a:solidFill>
                  <a:srgbClr val="000099"/>
                </a:solidFill>
              </a:rPr>
              <a:t>世纪，埃及被波斯灭亡。</a:t>
            </a:r>
            <a:endParaRPr lang="zh-CN" altLang="en-US" sz="3200" b="1" dirty="0">
              <a:solidFill>
                <a:srgbClr val="000099"/>
              </a:solidFill>
            </a:endParaRPr>
          </a:p>
          <a:p>
            <a:r>
              <a:rPr lang="zh-CN" altLang="en-US" sz="3200" b="1" dirty="0">
                <a:solidFill>
                  <a:srgbClr val="000099"/>
                </a:solidFill>
              </a:rPr>
              <a:t>        ②</a:t>
            </a:r>
            <a:r>
              <a:rPr lang="en-US" altLang="zh-CN" sz="3200" b="1" dirty="0">
                <a:solidFill>
                  <a:srgbClr val="000099"/>
                </a:solidFill>
              </a:rPr>
              <a:t>7</a:t>
            </a:r>
            <a:r>
              <a:rPr lang="zh-CN" altLang="en-US" sz="3200" b="1" dirty="0">
                <a:solidFill>
                  <a:srgbClr val="000099"/>
                </a:solidFill>
              </a:rPr>
              <a:t>世纪，这片土地成为阿拉伯帝国的一部分，古代埃及人与阿拉伯人逐渐融合。</a:t>
            </a:r>
            <a:endParaRPr lang="zh-CN" altLang="en-US" sz="3200" b="1" dirty="0">
              <a:solidFill>
                <a:srgbClr val="000099"/>
              </a:solidFill>
            </a:endParaRPr>
          </a:p>
        </p:txBody>
      </p:sp>
      <p:sp>
        <p:nvSpPr>
          <p:cNvPr id="17413" name="Text Box 5"/>
          <p:cNvSpPr txBox="1">
            <a:spLocks noChangeArrowheads="1"/>
          </p:cNvSpPr>
          <p:nvPr/>
        </p:nvSpPr>
        <p:spPr bwMode="auto">
          <a:xfrm>
            <a:off x="0" y="4724400"/>
            <a:ext cx="8569325" cy="579438"/>
          </a:xfrm>
          <a:prstGeom prst="rect">
            <a:avLst/>
          </a:prstGeom>
          <a:noFill/>
          <a:ln w="9525">
            <a:noFill/>
            <a:miter lim="800000"/>
          </a:ln>
          <a:effectLst/>
        </p:spPr>
        <p:txBody>
          <a:bodyPr>
            <a:spAutoFit/>
          </a:bodyPr>
          <a:lstStyle/>
          <a:p>
            <a:r>
              <a:rPr lang="zh-CN" altLang="en-US" sz="3200" b="1">
                <a:solidFill>
                  <a:srgbClr val="CC3300"/>
                </a:solidFill>
              </a:rPr>
              <a:t>识记：国家出现（前</a:t>
            </a:r>
            <a:r>
              <a:rPr lang="en-US" altLang="zh-CN" sz="3200" b="1">
                <a:solidFill>
                  <a:srgbClr val="CC3300"/>
                </a:solidFill>
              </a:rPr>
              <a:t>3500</a:t>
            </a:r>
            <a:r>
              <a:rPr lang="zh-CN" altLang="en-US" sz="3200" b="1">
                <a:solidFill>
                  <a:srgbClr val="CC3300"/>
                </a:solidFill>
              </a:rPr>
              <a:t>年前后）</a:t>
            </a:r>
            <a:endParaRPr lang="zh-CN" altLang="en-US" sz="3200" b="1">
              <a:solidFill>
                <a:srgbClr val="CC3300"/>
              </a:solidFill>
            </a:endParaRPr>
          </a:p>
        </p:txBody>
      </p:sp>
      <p:sp>
        <p:nvSpPr>
          <p:cNvPr id="17414" name="Text Box 6"/>
          <p:cNvSpPr txBox="1">
            <a:spLocks noChangeArrowheads="1"/>
          </p:cNvSpPr>
          <p:nvPr/>
        </p:nvSpPr>
        <p:spPr bwMode="auto">
          <a:xfrm>
            <a:off x="1258888" y="5157788"/>
            <a:ext cx="4321175" cy="579437"/>
          </a:xfrm>
          <a:prstGeom prst="rect">
            <a:avLst/>
          </a:prstGeom>
          <a:noFill/>
          <a:ln w="9525">
            <a:noFill/>
            <a:miter lim="800000"/>
          </a:ln>
          <a:effectLst/>
        </p:spPr>
        <p:txBody>
          <a:bodyPr>
            <a:spAutoFit/>
          </a:bodyPr>
          <a:lstStyle/>
          <a:p>
            <a:r>
              <a:rPr lang="zh-CN" altLang="en-US" sz="3200" b="1">
                <a:solidFill>
                  <a:srgbClr val="CC3300"/>
                </a:solidFill>
              </a:rPr>
              <a:t>初步统一（前</a:t>
            </a:r>
            <a:r>
              <a:rPr lang="en-US" altLang="zh-CN" sz="3200" b="1">
                <a:solidFill>
                  <a:srgbClr val="CC3300"/>
                </a:solidFill>
              </a:rPr>
              <a:t>3100</a:t>
            </a:r>
            <a:r>
              <a:rPr lang="zh-CN" altLang="en-US" sz="3200" b="1">
                <a:solidFill>
                  <a:srgbClr val="CC3300"/>
                </a:solidFill>
              </a:rPr>
              <a:t>年）</a:t>
            </a:r>
            <a:endParaRPr lang="zh-CN" altLang="en-US" sz="3200" b="1">
              <a:solidFill>
                <a:srgbClr val="CC3300"/>
              </a:solidFill>
            </a:endParaRPr>
          </a:p>
        </p:txBody>
      </p:sp>
      <p:sp>
        <p:nvSpPr>
          <p:cNvPr id="17415" name="Text Box 7"/>
          <p:cNvSpPr txBox="1">
            <a:spLocks noChangeArrowheads="1"/>
          </p:cNvSpPr>
          <p:nvPr/>
        </p:nvSpPr>
        <p:spPr bwMode="auto">
          <a:xfrm>
            <a:off x="1258888" y="5734050"/>
            <a:ext cx="3529012" cy="579438"/>
          </a:xfrm>
          <a:prstGeom prst="rect">
            <a:avLst/>
          </a:prstGeom>
          <a:noFill/>
          <a:ln w="9525">
            <a:noFill/>
            <a:miter lim="800000"/>
          </a:ln>
          <a:effectLst/>
        </p:spPr>
        <p:txBody>
          <a:bodyPr>
            <a:spAutoFit/>
          </a:bodyPr>
          <a:lstStyle/>
          <a:p>
            <a:r>
              <a:rPr lang="zh-CN" altLang="en-US" sz="3200" b="1">
                <a:solidFill>
                  <a:srgbClr val="CC3300"/>
                </a:solidFill>
              </a:rPr>
              <a:t>强盛（前</a:t>
            </a:r>
            <a:r>
              <a:rPr lang="en-US" altLang="zh-CN" sz="3200" b="1">
                <a:solidFill>
                  <a:srgbClr val="CC3300"/>
                </a:solidFill>
              </a:rPr>
              <a:t>15</a:t>
            </a:r>
            <a:r>
              <a:rPr lang="zh-CN" altLang="en-US" sz="3200" b="1">
                <a:solidFill>
                  <a:srgbClr val="CC3300"/>
                </a:solidFill>
              </a:rPr>
              <a:t>世纪）</a:t>
            </a:r>
            <a:endParaRPr lang="zh-CN" altLang="en-US" sz="3200" b="1">
              <a:solidFill>
                <a:srgbClr val="CC3300"/>
              </a:solidFill>
            </a:endParaRPr>
          </a:p>
        </p:txBody>
      </p:sp>
      <p:sp>
        <p:nvSpPr>
          <p:cNvPr id="17416" name="Text Box 8"/>
          <p:cNvSpPr txBox="1">
            <a:spLocks noChangeArrowheads="1"/>
          </p:cNvSpPr>
          <p:nvPr/>
        </p:nvSpPr>
        <p:spPr bwMode="auto">
          <a:xfrm>
            <a:off x="1258888" y="6237288"/>
            <a:ext cx="4752975" cy="579437"/>
          </a:xfrm>
          <a:prstGeom prst="rect">
            <a:avLst/>
          </a:prstGeom>
          <a:noFill/>
          <a:ln w="9525">
            <a:noFill/>
            <a:miter lim="800000"/>
          </a:ln>
          <a:effectLst/>
        </p:spPr>
        <p:txBody>
          <a:bodyPr>
            <a:spAutoFit/>
          </a:bodyPr>
          <a:lstStyle/>
          <a:p>
            <a:r>
              <a:rPr lang="zh-CN" altLang="en-US" sz="3200" b="1">
                <a:solidFill>
                  <a:srgbClr val="CC3300"/>
                </a:solidFill>
              </a:rPr>
              <a:t>灭亡（前</a:t>
            </a:r>
            <a:r>
              <a:rPr lang="en-US" altLang="zh-CN" sz="3200" b="1">
                <a:solidFill>
                  <a:srgbClr val="CC3300"/>
                </a:solidFill>
              </a:rPr>
              <a:t>6</a:t>
            </a:r>
            <a:r>
              <a:rPr lang="zh-CN" altLang="en-US" sz="3200" b="1">
                <a:solidFill>
                  <a:srgbClr val="CC3300"/>
                </a:solidFill>
              </a:rPr>
              <a:t>世纪）</a:t>
            </a:r>
            <a:endParaRPr lang="zh-CN" altLang="en-US" sz="3200" b="1">
              <a:solidFill>
                <a:srgbClr val="CC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1"/>
                                        </p:tgtEl>
                                        <p:attrNameLst>
                                          <p:attrName>style.visibility</p:attrName>
                                        </p:attrNameLst>
                                      </p:cBhvr>
                                      <p:to>
                                        <p:strVal val="visible"/>
                                      </p:to>
                                    </p:set>
                                    <p:anim calcmode="lin" valueType="num">
                                      <p:cBhvr additive="base">
                                        <p:cTn id="13" dur="500" fill="hold"/>
                                        <p:tgtEl>
                                          <p:spTgt spid="17411"/>
                                        </p:tgtEl>
                                        <p:attrNameLst>
                                          <p:attrName>ppt_x</p:attrName>
                                        </p:attrNameLst>
                                      </p:cBhvr>
                                      <p:tavLst>
                                        <p:tav tm="0">
                                          <p:val>
                                            <p:strVal val="#ppt_x"/>
                                          </p:val>
                                        </p:tav>
                                        <p:tav tm="100000">
                                          <p:val>
                                            <p:strVal val="#ppt_x"/>
                                          </p:val>
                                        </p:tav>
                                      </p:tavLst>
                                    </p:anim>
                                    <p:anim calcmode="lin" valueType="num">
                                      <p:cBhvr additive="base">
                                        <p:cTn id="14"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2"/>
                                        </p:tgtEl>
                                        <p:attrNameLst>
                                          <p:attrName>style.visibility</p:attrName>
                                        </p:attrNameLst>
                                      </p:cBhvr>
                                      <p:to>
                                        <p:strVal val="visible"/>
                                      </p:to>
                                    </p:set>
                                    <p:anim calcmode="lin" valueType="num">
                                      <p:cBhvr additive="base">
                                        <p:cTn id="19" dur="500" fill="hold"/>
                                        <p:tgtEl>
                                          <p:spTgt spid="17412"/>
                                        </p:tgtEl>
                                        <p:attrNameLst>
                                          <p:attrName>ppt_x</p:attrName>
                                        </p:attrNameLst>
                                      </p:cBhvr>
                                      <p:tavLst>
                                        <p:tav tm="0">
                                          <p:val>
                                            <p:strVal val="#ppt_x"/>
                                          </p:val>
                                        </p:tav>
                                        <p:tav tm="100000">
                                          <p:val>
                                            <p:strVal val="#ppt_x"/>
                                          </p:val>
                                        </p:tav>
                                      </p:tavLst>
                                    </p:anim>
                                    <p:anim calcmode="lin" valueType="num">
                                      <p:cBhvr additive="base">
                                        <p:cTn id="20"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3"/>
                                        </p:tgtEl>
                                        <p:attrNameLst>
                                          <p:attrName>style.visibility</p:attrName>
                                        </p:attrNameLst>
                                      </p:cBhvr>
                                      <p:to>
                                        <p:strVal val="visible"/>
                                      </p:to>
                                    </p:set>
                                    <p:anim calcmode="lin" valueType="num">
                                      <p:cBhvr additive="base">
                                        <p:cTn id="25" dur="500" fill="hold"/>
                                        <p:tgtEl>
                                          <p:spTgt spid="17413"/>
                                        </p:tgtEl>
                                        <p:attrNameLst>
                                          <p:attrName>ppt_x</p:attrName>
                                        </p:attrNameLst>
                                      </p:cBhvr>
                                      <p:tavLst>
                                        <p:tav tm="0">
                                          <p:val>
                                            <p:strVal val="#ppt_x"/>
                                          </p:val>
                                        </p:tav>
                                        <p:tav tm="100000">
                                          <p:val>
                                            <p:strVal val="#ppt_x"/>
                                          </p:val>
                                        </p:tav>
                                      </p:tavLst>
                                    </p:anim>
                                    <p:anim calcmode="lin" valueType="num">
                                      <p:cBhvr additive="base">
                                        <p:cTn id="26"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14"/>
                                        </p:tgtEl>
                                        <p:attrNameLst>
                                          <p:attrName>style.visibility</p:attrName>
                                        </p:attrNameLst>
                                      </p:cBhvr>
                                      <p:to>
                                        <p:strVal val="visible"/>
                                      </p:to>
                                    </p:set>
                                    <p:anim calcmode="lin" valueType="num">
                                      <p:cBhvr additive="base">
                                        <p:cTn id="31" dur="500" fill="hold"/>
                                        <p:tgtEl>
                                          <p:spTgt spid="17414"/>
                                        </p:tgtEl>
                                        <p:attrNameLst>
                                          <p:attrName>ppt_x</p:attrName>
                                        </p:attrNameLst>
                                      </p:cBhvr>
                                      <p:tavLst>
                                        <p:tav tm="0">
                                          <p:val>
                                            <p:strVal val="#ppt_x"/>
                                          </p:val>
                                        </p:tav>
                                        <p:tav tm="100000">
                                          <p:val>
                                            <p:strVal val="#ppt_x"/>
                                          </p:val>
                                        </p:tav>
                                      </p:tavLst>
                                    </p:anim>
                                    <p:anim calcmode="lin" valueType="num">
                                      <p:cBhvr additive="base">
                                        <p:cTn id="32"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415"/>
                                        </p:tgtEl>
                                        <p:attrNameLst>
                                          <p:attrName>style.visibility</p:attrName>
                                        </p:attrNameLst>
                                      </p:cBhvr>
                                      <p:to>
                                        <p:strVal val="visible"/>
                                      </p:to>
                                    </p:set>
                                    <p:anim calcmode="lin" valueType="num">
                                      <p:cBhvr additive="base">
                                        <p:cTn id="37" dur="500" fill="hold"/>
                                        <p:tgtEl>
                                          <p:spTgt spid="17415"/>
                                        </p:tgtEl>
                                        <p:attrNameLst>
                                          <p:attrName>ppt_x</p:attrName>
                                        </p:attrNameLst>
                                      </p:cBhvr>
                                      <p:tavLst>
                                        <p:tav tm="0">
                                          <p:val>
                                            <p:strVal val="#ppt_x"/>
                                          </p:val>
                                        </p:tav>
                                        <p:tav tm="100000">
                                          <p:val>
                                            <p:strVal val="#ppt_x"/>
                                          </p:val>
                                        </p:tav>
                                      </p:tavLst>
                                    </p:anim>
                                    <p:anim calcmode="lin" valueType="num">
                                      <p:cBhvr additive="base">
                                        <p:cTn id="38" dur="500" fill="hold"/>
                                        <p:tgtEl>
                                          <p:spTgt spid="174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416"/>
                                        </p:tgtEl>
                                        <p:attrNameLst>
                                          <p:attrName>style.visibility</p:attrName>
                                        </p:attrNameLst>
                                      </p:cBhvr>
                                      <p:to>
                                        <p:strVal val="visible"/>
                                      </p:to>
                                    </p:set>
                                    <p:anim calcmode="lin" valueType="num">
                                      <p:cBhvr additive="base">
                                        <p:cTn id="43" dur="500" fill="hold"/>
                                        <p:tgtEl>
                                          <p:spTgt spid="17416"/>
                                        </p:tgtEl>
                                        <p:attrNameLst>
                                          <p:attrName>ppt_x</p:attrName>
                                        </p:attrNameLst>
                                      </p:cBhvr>
                                      <p:tavLst>
                                        <p:tav tm="0">
                                          <p:val>
                                            <p:strVal val="#ppt_x"/>
                                          </p:val>
                                        </p:tav>
                                        <p:tav tm="100000">
                                          <p:val>
                                            <p:strVal val="#ppt_x"/>
                                          </p:val>
                                        </p:tav>
                                      </p:tavLst>
                                    </p:anim>
                                    <p:anim calcmode="lin" valueType="num">
                                      <p:cBhvr additive="base">
                                        <p:cTn id="44"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p:bldP spid="17412" grpId="0"/>
      <p:bldP spid="17413" grpId="0"/>
      <p:bldP spid="174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p:cNvSpPr>
            <a:spLocks noChangeArrowheads="1"/>
          </p:cNvSpPr>
          <p:nvPr/>
        </p:nvSpPr>
        <p:spPr bwMode="auto">
          <a:xfrm rot="692077">
            <a:off x="574675" y="4495800"/>
            <a:ext cx="8569325" cy="920750"/>
          </a:xfrm>
          <a:prstGeom prst="rightArrow">
            <a:avLst>
              <a:gd name="adj1" fmla="val 50000"/>
              <a:gd name="adj2" fmla="val 232672"/>
            </a:avLst>
          </a:prstGeom>
          <a:solidFill>
            <a:schemeClr val="accent1"/>
          </a:solidFill>
          <a:ln w="9525">
            <a:solidFill>
              <a:schemeClr val="tx1"/>
            </a:solidFill>
            <a:miter lim="800000"/>
          </a:ln>
          <a:effectLst/>
        </p:spPr>
        <p:txBody>
          <a:bodyPr wrap="none" anchor="ctr"/>
          <a:lstStyle/>
          <a:p>
            <a:endParaRPr lang="zh-CN" altLang="en-US"/>
          </a:p>
        </p:txBody>
      </p:sp>
      <p:sp>
        <p:nvSpPr>
          <p:cNvPr id="18435" name="Line 3"/>
          <p:cNvSpPr>
            <a:spLocks noChangeShapeType="1"/>
          </p:cNvSpPr>
          <p:nvPr/>
        </p:nvSpPr>
        <p:spPr bwMode="auto">
          <a:xfrm rot="693670" flipH="1">
            <a:off x="719138" y="3933825"/>
            <a:ext cx="179387" cy="441325"/>
          </a:xfrm>
          <a:prstGeom prst="line">
            <a:avLst/>
          </a:prstGeom>
          <a:noFill/>
          <a:ln w="9525">
            <a:solidFill>
              <a:schemeClr val="tx1"/>
            </a:solidFill>
            <a:round/>
          </a:ln>
          <a:effectLst/>
        </p:spPr>
        <p:txBody>
          <a:bodyPr/>
          <a:lstStyle/>
          <a:p>
            <a:endParaRPr lang="zh-CN" altLang="en-US"/>
          </a:p>
        </p:txBody>
      </p:sp>
      <p:sp>
        <p:nvSpPr>
          <p:cNvPr id="18436" name="Line 4"/>
          <p:cNvSpPr>
            <a:spLocks noChangeShapeType="1"/>
          </p:cNvSpPr>
          <p:nvPr/>
        </p:nvSpPr>
        <p:spPr bwMode="auto">
          <a:xfrm flipV="1">
            <a:off x="1371600" y="1600200"/>
            <a:ext cx="0" cy="2528888"/>
          </a:xfrm>
          <a:prstGeom prst="line">
            <a:avLst/>
          </a:prstGeom>
          <a:noFill/>
          <a:ln w="9525">
            <a:solidFill>
              <a:schemeClr val="tx1"/>
            </a:solidFill>
            <a:round/>
          </a:ln>
          <a:effectLst/>
        </p:spPr>
        <p:txBody>
          <a:bodyPr/>
          <a:lstStyle/>
          <a:p>
            <a:endParaRPr lang="zh-CN" altLang="en-US"/>
          </a:p>
        </p:txBody>
      </p:sp>
      <p:sp>
        <p:nvSpPr>
          <p:cNvPr id="18437" name="Line 5"/>
          <p:cNvSpPr>
            <a:spLocks noChangeShapeType="1"/>
          </p:cNvSpPr>
          <p:nvPr/>
        </p:nvSpPr>
        <p:spPr bwMode="auto">
          <a:xfrm>
            <a:off x="1371600" y="1600200"/>
            <a:ext cx="1800225" cy="0"/>
          </a:xfrm>
          <a:prstGeom prst="line">
            <a:avLst/>
          </a:prstGeom>
          <a:noFill/>
          <a:ln w="9525">
            <a:solidFill>
              <a:schemeClr val="tx1"/>
            </a:solidFill>
            <a:round/>
          </a:ln>
          <a:effectLst/>
        </p:spPr>
        <p:txBody>
          <a:bodyPr/>
          <a:lstStyle/>
          <a:p>
            <a:endParaRPr lang="zh-CN" altLang="en-US"/>
          </a:p>
        </p:txBody>
      </p:sp>
      <p:sp>
        <p:nvSpPr>
          <p:cNvPr id="18438" name="Text Box 6"/>
          <p:cNvSpPr txBox="1">
            <a:spLocks noChangeArrowheads="1"/>
          </p:cNvSpPr>
          <p:nvPr/>
        </p:nvSpPr>
        <p:spPr bwMode="auto">
          <a:xfrm>
            <a:off x="1447800" y="1676400"/>
            <a:ext cx="1800225" cy="822325"/>
          </a:xfrm>
          <a:prstGeom prst="rect">
            <a:avLst/>
          </a:prstGeom>
          <a:noFill/>
          <a:ln w="9525">
            <a:noFill/>
            <a:miter lim="800000"/>
          </a:ln>
          <a:effectLst/>
        </p:spPr>
        <p:txBody>
          <a:bodyPr>
            <a:spAutoFit/>
          </a:bodyPr>
          <a:lstStyle/>
          <a:p>
            <a:pPr algn="ctr">
              <a:spcBef>
                <a:spcPct val="50000"/>
              </a:spcBef>
            </a:pPr>
            <a:r>
              <a:rPr lang="zh-CN" altLang="en-US" sz="2400" b="1"/>
              <a:t>前</a:t>
            </a:r>
            <a:r>
              <a:rPr lang="en-US" altLang="zh-CN" sz="2400" b="1"/>
              <a:t>3500</a:t>
            </a:r>
            <a:r>
              <a:rPr lang="zh-CN" altLang="en-US" sz="2400" b="1"/>
              <a:t>年出现小国</a:t>
            </a:r>
            <a:endParaRPr lang="zh-CN" altLang="en-US" sz="2400" b="1"/>
          </a:p>
        </p:txBody>
      </p:sp>
      <p:sp>
        <p:nvSpPr>
          <p:cNvPr id="18439" name="Line 7"/>
          <p:cNvSpPr>
            <a:spLocks noChangeShapeType="1"/>
          </p:cNvSpPr>
          <p:nvPr/>
        </p:nvSpPr>
        <p:spPr bwMode="auto">
          <a:xfrm flipH="1" flipV="1">
            <a:off x="1943100" y="2565400"/>
            <a:ext cx="0" cy="1800225"/>
          </a:xfrm>
          <a:prstGeom prst="line">
            <a:avLst/>
          </a:prstGeom>
          <a:noFill/>
          <a:ln w="9525">
            <a:solidFill>
              <a:schemeClr val="tx1"/>
            </a:solidFill>
            <a:round/>
          </a:ln>
          <a:effectLst/>
        </p:spPr>
        <p:txBody>
          <a:bodyPr/>
          <a:lstStyle/>
          <a:p>
            <a:endParaRPr lang="zh-CN" altLang="en-US"/>
          </a:p>
        </p:txBody>
      </p:sp>
      <p:sp>
        <p:nvSpPr>
          <p:cNvPr id="18440" name="Line 8"/>
          <p:cNvSpPr>
            <a:spLocks noChangeShapeType="1"/>
          </p:cNvSpPr>
          <p:nvPr/>
        </p:nvSpPr>
        <p:spPr bwMode="auto">
          <a:xfrm>
            <a:off x="1943100" y="2565400"/>
            <a:ext cx="1801813" cy="0"/>
          </a:xfrm>
          <a:prstGeom prst="line">
            <a:avLst/>
          </a:prstGeom>
          <a:noFill/>
          <a:ln w="9525">
            <a:solidFill>
              <a:schemeClr val="tx1"/>
            </a:solidFill>
            <a:round/>
          </a:ln>
          <a:effectLst/>
        </p:spPr>
        <p:txBody>
          <a:bodyPr/>
          <a:lstStyle/>
          <a:p>
            <a:endParaRPr lang="zh-CN" altLang="en-US"/>
          </a:p>
        </p:txBody>
      </p:sp>
      <p:sp>
        <p:nvSpPr>
          <p:cNvPr id="18441" name="Text Box 9"/>
          <p:cNvSpPr txBox="1">
            <a:spLocks noChangeArrowheads="1"/>
          </p:cNvSpPr>
          <p:nvPr/>
        </p:nvSpPr>
        <p:spPr bwMode="auto">
          <a:xfrm>
            <a:off x="1871663" y="2636838"/>
            <a:ext cx="1800225" cy="457200"/>
          </a:xfrm>
          <a:prstGeom prst="rect">
            <a:avLst/>
          </a:prstGeom>
          <a:noFill/>
          <a:ln w="9525">
            <a:noFill/>
            <a:miter lim="800000"/>
          </a:ln>
          <a:effectLst/>
        </p:spPr>
        <p:txBody>
          <a:bodyPr>
            <a:spAutoFit/>
          </a:bodyPr>
          <a:lstStyle/>
          <a:p>
            <a:pPr>
              <a:spcBef>
                <a:spcPct val="50000"/>
              </a:spcBef>
            </a:pPr>
            <a:r>
              <a:rPr lang="zh-CN" altLang="en-US" sz="2400" b="1"/>
              <a:t>前</a:t>
            </a:r>
            <a:r>
              <a:rPr lang="en-US" altLang="zh-CN" sz="2400" b="1"/>
              <a:t>3100</a:t>
            </a:r>
            <a:r>
              <a:rPr lang="zh-CN" altLang="en-US" sz="2400" b="1"/>
              <a:t>统一</a:t>
            </a:r>
            <a:endParaRPr lang="zh-CN" altLang="en-US" sz="2400" b="1"/>
          </a:p>
        </p:txBody>
      </p:sp>
      <p:sp>
        <p:nvSpPr>
          <p:cNvPr id="18442" name="Line 10"/>
          <p:cNvSpPr>
            <a:spLocks noChangeShapeType="1"/>
          </p:cNvSpPr>
          <p:nvPr/>
        </p:nvSpPr>
        <p:spPr bwMode="auto">
          <a:xfrm rot="679187" flipV="1">
            <a:off x="3951288" y="4576763"/>
            <a:ext cx="176212" cy="431800"/>
          </a:xfrm>
          <a:prstGeom prst="line">
            <a:avLst/>
          </a:prstGeom>
          <a:noFill/>
          <a:ln w="9525">
            <a:solidFill>
              <a:schemeClr val="tx1"/>
            </a:solidFill>
            <a:round/>
          </a:ln>
          <a:effectLst/>
        </p:spPr>
        <p:txBody>
          <a:bodyPr/>
          <a:lstStyle/>
          <a:p>
            <a:endParaRPr lang="zh-CN" altLang="en-US"/>
          </a:p>
        </p:txBody>
      </p:sp>
      <p:sp>
        <p:nvSpPr>
          <p:cNvPr id="18443" name="Line 11"/>
          <p:cNvSpPr>
            <a:spLocks noChangeShapeType="1"/>
          </p:cNvSpPr>
          <p:nvPr/>
        </p:nvSpPr>
        <p:spPr bwMode="auto">
          <a:xfrm flipH="1" flipV="1">
            <a:off x="4103688" y="2276475"/>
            <a:ext cx="0" cy="2447925"/>
          </a:xfrm>
          <a:prstGeom prst="line">
            <a:avLst/>
          </a:prstGeom>
          <a:noFill/>
          <a:ln w="9525">
            <a:solidFill>
              <a:schemeClr val="tx1"/>
            </a:solidFill>
            <a:round/>
          </a:ln>
          <a:effectLst/>
        </p:spPr>
        <p:txBody>
          <a:bodyPr/>
          <a:lstStyle/>
          <a:p>
            <a:endParaRPr lang="zh-CN" altLang="en-US"/>
          </a:p>
        </p:txBody>
      </p:sp>
      <p:sp>
        <p:nvSpPr>
          <p:cNvPr id="18444" name="Line 12"/>
          <p:cNvSpPr>
            <a:spLocks noChangeShapeType="1"/>
          </p:cNvSpPr>
          <p:nvPr/>
        </p:nvSpPr>
        <p:spPr bwMode="auto">
          <a:xfrm>
            <a:off x="4103688" y="2276475"/>
            <a:ext cx="1441450" cy="0"/>
          </a:xfrm>
          <a:prstGeom prst="line">
            <a:avLst/>
          </a:prstGeom>
          <a:noFill/>
          <a:ln w="9525">
            <a:solidFill>
              <a:schemeClr val="tx1"/>
            </a:solidFill>
            <a:round/>
          </a:ln>
          <a:effectLst/>
        </p:spPr>
        <p:txBody>
          <a:bodyPr/>
          <a:lstStyle/>
          <a:p>
            <a:endParaRPr lang="zh-CN" altLang="en-US"/>
          </a:p>
        </p:txBody>
      </p:sp>
      <p:sp>
        <p:nvSpPr>
          <p:cNvPr id="18445" name="Text Box 13"/>
          <p:cNvSpPr txBox="1">
            <a:spLocks noChangeArrowheads="1"/>
          </p:cNvSpPr>
          <p:nvPr/>
        </p:nvSpPr>
        <p:spPr bwMode="auto">
          <a:xfrm>
            <a:off x="4130675" y="2438400"/>
            <a:ext cx="1660525" cy="822325"/>
          </a:xfrm>
          <a:prstGeom prst="rect">
            <a:avLst/>
          </a:prstGeom>
          <a:noFill/>
          <a:ln w="9525">
            <a:noFill/>
            <a:miter lim="800000"/>
          </a:ln>
          <a:effectLst/>
        </p:spPr>
        <p:txBody>
          <a:bodyPr>
            <a:spAutoFit/>
          </a:bodyPr>
          <a:lstStyle/>
          <a:p>
            <a:pPr>
              <a:spcBef>
                <a:spcPct val="50000"/>
              </a:spcBef>
            </a:pPr>
            <a:r>
              <a:rPr lang="zh-CN" altLang="en-US" sz="2400" b="1"/>
              <a:t>前</a:t>
            </a:r>
            <a:r>
              <a:rPr lang="en-US" altLang="zh-CN" sz="2400" b="1"/>
              <a:t>15</a:t>
            </a:r>
            <a:r>
              <a:rPr lang="zh-CN" altLang="en-US" sz="2400" b="1"/>
              <a:t>世纪</a:t>
            </a:r>
            <a:r>
              <a:rPr lang="zh-CN" altLang="en-US" sz="2400" b="1">
                <a:solidFill>
                  <a:srgbClr val="FF0000"/>
                </a:solidFill>
              </a:rPr>
              <a:t>地跨亚非</a:t>
            </a:r>
            <a:endParaRPr lang="zh-CN" altLang="en-US" sz="2400" b="1">
              <a:solidFill>
                <a:srgbClr val="FF0000"/>
              </a:solidFill>
            </a:endParaRPr>
          </a:p>
        </p:txBody>
      </p:sp>
      <p:sp>
        <p:nvSpPr>
          <p:cNvPr id="18446" name="Line 14"/>
          <p:cNvSpPr>
            <a:spLocks noChangeShapeType="1"/>
          </p:cNvSpPr>
          <p:nvPr/>
        </p:nvSpPr>
        <p:spPr bwMode="auto">
          <a:xfrm rot="663396" flipV="1">
            <a:off x="5111750" y="4797425"/>
            <a:ext cx="157163" cy="496888"/>
          </a:xfrm>
          <a:prstGeom prst="line">
            <a:avLst/>
          </a:prstGeom>
          <a:noFill/>
          <a:ln w="9525">
            <a:solidFill>
              <a:schemeClr val="tx1"/>
            </a:solidFill>
            <a:round/>
          </a:ln>
          <a:effectLst/>
        </p:spPr>
        <p:txBody>
          <a:bodyPr/>
          <a:lstStyle/>
          <a:p>
            <a:endParaRPr lang="zh-CN" altLang="en-US"/>
          </a:p>
        </p:txBody>
      </p:sp>
      <p:sp>
        <p:nvSpPr>
          <p:cNvPr id="18447" name="Line 15"/>
          <p:cNvSpPr>
            <a:spLocks noChangeShapeType="1"/>
          </p:cNvSpPr>
          <p:nvPr/>
        </p:nvSpPr>
        <p:spPr bwMode="auto">
          <a:xfrm flipV="1">
            <a:off x="5292725" y="3429000"/>
            <a:ext cx="33338" cy="1439863"/>
          </a:xfrm>
          <a:prstGeom prst="line">
            <a:avLst/>
          </a:prstGeom>
          <a:noFill/>
          <a:ln w="9525">
            <a:solidFill>
              <a:schemeClr val="tx1"/>
            </a:solidFill>
            <a:round/>
          </a:ln>
          <a:effectLst/>
        </p:spPr>
        <p:txBody>
          <a:bodyPr/>
          <a:lstStyle/>
          <a:p>
            <a:endParaRPr lang="zh-CN" altLang="en-US"/>
          </a:p>
        </p:txBody>
      </p:sp>
      <p:sp>
        <p:nvSpPr>
          <p:cNvPr id="18448" name="Line 16"/>
          <p:cNvSpPr>
            <a:spLocks noChangeShapeType="1"/>
          </p:cNvSpPr>
          <p:nvPr/>
        </p:nvSpPr>
        <p:spPr bwMode="auto">
          <a:xfrm>
            <a:off x="5287963" y="3429000"/>
            <a:ext cx="1624012" cy="0"/>
          </a:xfrm>
          <a:prstGeom prst="line">
            <a:avLst/>
          </a:prstGeom>
          <a:noFill/>
          <a:ln w="9525">
            <a:solidFill>
              <a:schemeClr val="tx1"/>
            </a:solidFill>
            <a:round/>
          </a:ln>
          <a:effectLst/>
        </p:spPr>
        <p:txBody>
          <a:bodyPr/>
          <a:lstStyle/>
          <a:p>
            <a:endParaRPr lang="zh-CN" altLang="en-US"/>
          </a:p>
        </p:txBody>
      </p:sp>
      <p:sp>
        <p:nvSpPr>
          <p:cNvPr id="18449" name="Text Box 17"/>
          <p:cNvSpPr txBox="1">
            <a:spLocks noChangeArrowheads="1"/>
          </p:cNvSpPr>
          <p:nvPr/>
        </p:nvSpPr>
        <p:spPr bwMode="auto">
          <a:xfrm>
            <a:off x="5287963" y="3429000"/>
            <a:ext cx="2027237" cy="457200"/>
          </a:xfrm>
          <a:prstGeom prst="rect">
            <a:avLst/>
          </a:prstGeom>
          <a:noFill/>
          <a:ln w="9525">
            <a:noFill/>
            <a:miter lim="800000"/>
          </a:ln>
          <a:effectLst/>
        </p:spPr>
        <p:txBody>
          <a:bodyPr>
            <a:spAutoFit/>
          </a:bodyPr>
          <a:lstStyle/>
          <a:p>
            <a:pPr>
              <a:spcBef>
                <a:spcPct val="50000"/>
              </a:spcBef>
            </a:pPr>
            <a:r>
              <a:rPr lang="zh-CN" altLang="en-US" sz="2400" b="1"/>
              <a:t>前</a:t>
            </a:r>
            <a:r>
              <a:rPr lang="en-US" altLang="zh-CN" sz="2400" b="1"/>
              <a:t>6</a:t>
            </a:r>
            <a:r>
              <a:rPr lang="zh-CN" altLang="en-US" sz="2400" b="1"/>
              <a:t>世纪灭亡</a:t>
            </a:r>
            <a:endParaRPr lang="zh-CN" altLang="en-US" sz="2400" b="1"/>
          </a:p>
        </p:txBody>
      </p:sp>
      <p:sp>
        <p:nvSpPr>
          <p:cNvPr id="18450" name="Text Box 18"/>
          <p:cNvSpPr txBox="1">
            <a:spLocks noChangeArrowheads="1"/>
          </p:cNvSpPr>
          <p:nvPr/>
        </p:nvSpPr>
        <p:spPr bwMode="auto">
          <a:xfrm rot="701937">
            <a:off x="179388" y="4437063"/>
            <a:ext cx="755650" cy="641350"/>
          </a:xfrm>
          <a:prstGeom prst="rect">
            <a:avLst/>
          </a:prstGeom>
          <a:noFill/>
          <a:ln w="9525">
            <a:noFill/>
            <a:miter lim="800000"/>
          </a:ln>
          <a:effectLst/>
        </p:spPr>
        <p:txBody>
          <a:bodyPr>
            <a:spAutoFit/>
          </a:bodyPr>
          <a:lstStyle/>
          <a:p>
            <a:pPr>
              <a:spcBef>
                <a:spcPct val="50000"/>
              </a:spcBef>
            </a:pPr>
            <a:r>
              <a:rPr lang="zh-CN" altLang="en-US" b="1"/>
              <a:t>前</a:t>
            </a:r>
            <a:r>
              <a:rPr lang="en-US" altLang="zh-CN" b="1"/>
              <a:t>4000</a:t>
            </a:r>
            <a:endParaRPr lang="en-US" altLang="zh-CN" b="1"/>
          </a:p>
        </p:txBody>
      </p:sp>
      <p:sp>
        <p:nvSpPr>
          <p:cNvPr id="18451" name="Text Box 19"/>
          <p:cNvSpPr txBox="1">
            <a:spLocks noChangeArrowheads="1"/>
          </p:cNvSpPr>
          <p:nvPr/>
        </p:nvSpPr>
        <p:spPr bwMode="auto">
          <a:xfrm rot="701937">
            <a:off x="2840038" y="4941888"/>
            <a:ext cx="863600" cy="641350"/>
          </a:xfrm>
          <a:prstGeom prst="rect">
            <a:avLst/>
          </a:prstGeom>
          <a:noFill/>
          <a:ln w="9525">
            <a:noFill/>
            <a:miter lim="800000"/>
          </a:ln>
          <a:effectLst/>
        </p:spPr>
        <p:txBody>
          <a:bodyPr>
            <a:spAutoFit/>
          </a:bodyPr>
          <a:lstStyle/>
          <a:p>
            <a:pPr>
              <a:spcBef>
                <a:spcPct val="50000"/>
              </a:spcBef>
            </a:pPr>
            <a:r>
              <a:rPr lang="zh-CN" altLang="en-US" b="1"/>
              <a:t>前</a:t>
            </a:r>
            <a:r>
              <a:rPr lang="en-US" altLang="zh-CN" b="1"/>
              <a:t>2000</a:t>
            </a:r>
            <a:endParaRPr lang="en-US" altLang="zh-CN" b="1"/>
          </a:p>
        </p:txBody>
      </p:sp>
      <p:sp>
        <p:nvSpPr>
          <p:cNvPr id="18452" name="Line 20"/>
          <p:cNvSpPr>
            <a:spLocks noChangeShapeType="1"/>
          </p:cNvSpPr>
          <p:nvPr/>
        </p:nvSpPr>
        <p:spPr bwMode="auto">
          <a:xfrm rot="684659" flipH="1">
            <a:off x="3108325" y="4365625"/>
            <a:ext cx="215900" cy="493713"/>
          </a:xfrm>
          <a:prstGeom prst="line">
            <a:avLst/>
          </a:prstGeom>
          <a:noFill/>
          <a:ln w="9525">
            <a:solidFill>
              <a:schemeClr val="tx1"/>
            </a:solidFill>
            <a:round/>
          </a:ln>
          <a:effectLst/>
        </p:spPr>
        <p:txBody>
          <a:bodyPr/>
          <a:lstStyle/>
          <a:p>
            <a:endParaRPr lang="zh-CN" altLang="en-US"/>
          </a:p>
        </p:txBody>
      </p:sp>
      <p:sp>
        <p:nvSpPr>
          <p:cNvPr id="18453" name="Line 21"/>
          <p:cNvSpPr>
            <a:spLocks noChangeShapeType="1"/>
          </p:cNvSpPr>
          <p:nvPr/>
        </p:nvSpPr>
        <p:spPr bwMode="auto">
          <a:xfrm rot="679187" flipH="1">
            <a:off x="1863725" y="4148138"/>
            <a:ext cx="141288" cy="428625"/>
          </a:xfrm>
          <a:prstGeom prst="line">
            <a:avLst/>
          </a:prstGeom>
          <a:noFill/>
          <a:ln w="9525">
            <a:solidFill>
              <a:schemeClr val="tx1"/>
            </a:solidFill>
            <a:round/>
          </a:ln>
          <a:effectLst/>
        </p:spPr>
        <p:txBody>
          <a:bodyPr/>
          <a:lstStyle/>
          <a:p>
            <a:endParaRPr lang="zh-CN" altLang="en-US"/>
          </a:p>
        </p:txBody>
      </p:sp>
      <p:sp>
        <p:nvSpPr>
          <p:cNvPr id="18454" name="Line 22"/>
          <p:cNvSpPr>
            <a:spLocks noChangeShapeType="1"/>
          </p:cNvSpPr>
          <p:nvPr/>
        </p:nvSpPr>
        <p:spPr bwMode="auto">
          <a:xfrm rot="693670" flipH="1">
            <a:off x="1219200" y="4038600"/>
            <a:ext cx="217488" cy="441325"/>
          </a:xfrm>
          <a:prstGeom prst="line">
            <a:avLst/>
          </a:prstGeom>
          <a:noFill/>
          <a:ln w="9525">
            <a:solidFill>
              <a:schemeClr val="tx1"/>
            </a:solidFill>
            <a:round/>
          </a:ln>
          <a:effectLst/>
        </p:spPr>
        <p:txBody>
          <a:bodyPr/>
          <a:lstStyle/>
          <a:p>
            <a:endParaRPr lang="zh-CN" altLang="en-US"/>
          </a:p>
        </p:txBody>
      </p:sp>
      <p:sp>
        <p:nvSpPr>
          <p:cNvPr id="18455" name="Line 23"/>
          <p:cNvSpPr>
            <a:spLocks noChangeShapeType="1"/>
          </p:cNvSpPr>
          <p:nvPr/>
        </p:nvSpPr>
        <p:spPr bwMode="auto">
          <a:xfrm rot="693061" flipH="1">
            <a:off x="5484813" y="4881563"/>
            <a:ext cx="68262" cy="460375"/>
          </a:xfrm>
          <a:prstGeom prst="line">
            <a:avLst/>
          </a:prstGeom>
          <a:noFill/>
          <a:ln w="57150">
            <a:solidFill>
              <a:srgbClr val="FF0000"/>
            </a:solidFill>
            <a:round/>
          </a:ln>
          <a:effectLst/>
        </p:spPr>
        <p:txBody>
          <a:bodyPr/>
          <a:lstStyle/>
          <a:p>
            <a:endParaRPr lang="zh-CN" altLang="en-US"/>
          </a:p>
        </p:txBody>
      </p:sp>
      <p:sp>
        <p:nvSpPr>
          <p:cNvPr id="18456" name="Text Box 24"/>
          <p:cNvSpPr txBox="1">
            <a:spLocks noChangeArrowheads="1"/>
          </p:cNvSpPr>
          <p:nvPr/>
        </p:nvSpPr>
        <p:spPr bwMode="auto">
          <a:xfrm rot="701937">
            <a:off x="4953000" y="5410200"/>
            <a:ext cx="863600" cy="641350"/>
          </a:xfrm>
          <a:prstGeom prst="rect">
            <a:avLst/>
          </a:prstGeom>
          <a:noFill/>
          <a:ln w="9525">
            <a:noFill/>
            <a:miter lim="800000"/>
          </a:ln>
          <a:effectLst/>
        </p:spPr>
        <p:txBody>
          <a:bodyPr>
            <a:spAutoFit/>
          </a:bodyPr>
          <a:lstStyle/>
          <a:p>
            <a:pPr>
              <a:spcBef>
                <a:spcPct val="50000"/>
              </a:spcBef>
            </a:pPr>
            <a:r>
              <a:rPr lang="zh-CN" altLang="en-US" b="1">
                <a:solidFill>
                  <a:srgbClr val="FF0000"/>
                </a:solidFill>
                <a:ea typeface="黑体" panose="02010609060101010101" charset="-122"/>
              </a:rPr>
              <a:t>公元元年</a:t>
            </a:r>
            <a:endParaRPr lang="zh-CN" altLang="en-US" b="1">
              <a:solidFill>
                <a:srgbClr val="FF0000"/>
              </a:solidFill>
              <a:ea typeface="黑体" panose="02010609060101010101" charset="-122"/>
            </a:endParaRPr>
          </a:p>
        </p:txBody>
      </p:sp>
      <p:sp>
        <p:nvSpPr>
          <p:cNvPr id="18457" name="Text Box 25"/>
          <p:cNvSpPr txBox="1">
            <a:spLocks noChangeArrowheads="1"/>
          </p:cNvSpPr>
          <p:nvPr/>
        </p:nvSpPr>
        <p:spPr bwMode="auto">
          <a:xfrm>
            <a:off x="228600" y="609600"/>
            <a:ext cx="8610600" cy="641350"/>
          </a:xfrm>
          <a:prstGeom prst="rect">
            <a:avLst/>
          </a:prstGeom>
          <a:noFill/>
          <a:ln w="9525">
            <a:noFill/>
            <a:miter lim="800000"/>
          </a:ln>
          <a:effectLst/>
        </p:spPr>
        <p:txBody>
          <a:bodyPr>
            <a:spAutoFit/>
          </a:bodyPr>
          <a:lstStyle/>
          <a:p>
            <a:pPr algn="just">
              <a:spcBef>
                <a:spcPct val="50000"/>
              </a:spcBef>
            </a:pPr>
            <a:r>
              <a:rPr kumimoji="1" lang="zh-CN" altLang="en-US" sz="3600" b="1" dirty="0" smtClean="0">
                <a:solidFill>
                  <a:srgbClr val="0000FF"/>
                </a:solidFill>
                <a:latin typeface="黑体" panose="02010609060101010101" charset="-122"/>
                <a:ea typeface="黑体" panose="02010609060101010101" charset="-122"/>
              </a:rPr>
              <a:t>古</a:t>
            </a:r>
            <a:r>
              <a:rPr kumimoji="1" lang="zh-CN" altLang="en-US" sz="3600" b="1" dirty="0">
                <a:solidFill>
                  <a:srgbClr val="0000FF"/>
                </a:solidFill>
                <a:latin typeface="黑体" panose="02010609060101010101" charset="-122"/>
                <a:ea typeface="黑体" panose="02010609060101010101" charset="-122"/>
              </a:rPr>
              <a:t>埃及的兴衰简史</a:t>
            </a:r>
            <a:endParaRPr kumimoji="1" lang="zh-CN" altLang="en-US" sz="3600" b="1" dirty="0">
              <a:solidFill>
                <a:srgbClr val="0000FF"/>
              </a:solidFill>
              <a:latin typeface="黑体" panose="02010609060101010101" charset="-122"/>
              <a:ea typeface="黑体" panose="02010609060101010101" charset="-122"/>
            </a:endParaRPr>
          </a:p>
        </p:txBody>
      </p:sp>
      <p:sp>
        <p:nvSpPr>
          <p:cNvPr id="18458" name="Line 26"/>
          <p:cNvSpPr>
            <a:spLocks noChangeShapeType="1"/>
          </p:cNvSpPr>
          <p:nvPr/>
        </p:nvSpPr>
        <p:spPr bwMode="auto">
          <a:xfrm>
            <a:off x="6629400" y="3962400"/>
            <a:ext cx="1624013" cy="0"/>
          </a:xfrm>
          <a:prstGeom prst="line">
            <a:avLst/>
          </a:prstGeom>
          <a:noFill/>
          <a:ln w="9525">
            <a:solidFill>
              <a:schemeClr val="tx1"/>
            </a:solidFill>
            <a:round/>
          </a:ln>
          <a:effectLst/>
        </p:spPr>
        <p:txBody>
          <a:bodyPr/>
          <a:lstStyle/>
          <a:p>
            <a:endParaRPr lang="zh-CN" altLang="en-US"/>
          </a:p>
        </p:txBody>
      </p:sp>
      <p:sp>
        <p:nvSpPr>
          <p:cNvPr id="18459" name="Text Box 27"/>
          <p:cNvSpPr txBox="1">
            <a:spLocks noChangeArrowheads="1"/>
          </p:cNvSpPr>
          <p:nvPr/>
        </p:nvSpPr>
        <p:spPr bwMode="auto">
          <a:xfrm>
            <a:off x="6629400" y="4038600"/>
            <a:ext cx="1800225" cy="1187450"/>
          </a:xfrm>
          <a:prstGeom prst="rect">
            <a:avLst/>
          </a:prstGeom>
          <a:noFill/>
          <a:ln w="9525">
            <a:noFill/>
            <a:miter lim="800000"/>
          </a:ln>
          <a:effectLst/>
        </p:spPr>
        <p:txBody>
          <a:bodyPr>
            <a:spAutoFit/>
          </a:bodyPr>
          <a:lstStyle/>
          <a:p>
            <a:pPr>
              <a:spcBef>
                <a:spcPct val="50000"/>
              </a:spcBef>
            </a:pPr>
            <a:r>
              <a:rPr lang="en-US" altLang="zh-CN" sz="2400" b="1"/>
              <a:t>7</a:t>
            </a:r>
            <a:r>
              <a:rPr lang="zh-CN" altLang="en-US" sz="2400" b="1"/>
              <a:t>世纪成为阿拉伯帝国的一部分</a:t>
            </a:r>
            <a:endParaRPr lang="zh-CN" altLang="en-US" sz="2400" b="1"/>
          </a:p>
        </p:txBody>
      </p:sp>
      <p:sp>
        <p:nvSpPr>
          <p:cNvPr id="18460" name="Line 28"/>
          <p:cNvSpPr>
            <a:spLocks noChangeShapeType="1"/>
          </p:cNvSpPr>
          <p:nvPr/>
        </p:nvSpPr>
        <p:spPr bwMode="auto">
          <a:xfrm flipH="1" flipV="1">
            <a:off x="6629400" y="3962400"/>
            <a:ext cx="0" cy="1066800"/>
          </a:xfrm>
          <a:prstGeom prst="line">
            <a:avLst/>
          </a:prstGeom>
          <a:noFill/>
          <a:ln w="9525">
            <a:solidFill>
              <a:schemeClr val="tx1"/>
            </a:solidFill>
            <a:round/>
          </a:ln>
          <a:effectLst/>
        </p:spPr>
        <p:txBody>
          <a:bodyPr/>
          <a:lstStyle/>
          <a:p>
            <a:endParaRPr lang="zh-CN" altLang="en-US"/>
          </a:p>
        </p:txBody>
      </p:sp>
      <p:sp>
        <p:nvSpPr>
          <p:cNvPr id="18461" name="Line 29"/>
          <p:cNvSpPr>
            <a:spLocks noChangeShapeType="1"/>
          </p:cNvSpPr>
          <p:nvPr/>
        </p:nvSpPr>
        <p:spPr bwMode="auto">
          <a:xfrm rot="693061" flipH="1">
            <a:off x="6477000" y="5105400"/>
            <a:ext cx="76200" cy="441325"/>
          </a:xfrm>
          <a:prstGeom prst="line">
            <a:avLst/>
          </a:prstGeom>
          <a:noFill/>
          <a:ln w="9525">
            <a:solidFill>
              <a:schemeClr val="tx1"/>
            </a:solidFill>
            <a:round/>
          </a:ln>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additive="base">
                                        <p:cTn id="7" dur="500" fill="hold"/>
                                        <p:tgtEl>
                                          <p:spTgt spid="18438"/>
                                        </p:tgtEl>
                                        <p:attrNameLst>
                                          <p:attrName>ppt_x</p:attrName>
                                        </p:attrNameLst>
                                      </p:cBhvr>
                                      <p:tavLst>
                                        <p:tav tm="0">
                                          <p:val>
                                            <p:strVal val="#ppt_x"/>
                                          </p:val>
                                        </p:tav>
                                        <p:tav tm="100000">
                                          <p:val>
                                            <p:strVal val="#ppt_x"/>
                                          </p:val>
                                        </p:tav>
                                      </p:tavLst>
                                    </p:anim>
                                    <p:anim calcmode="lin" valueType="num">
                                      <p:cBhvr additive="base">
                                        <p:cTn id="8"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41"/>
                                        </p:tgtEl>
                                        <p:attrNameLst>
                                          <p:attrName>style.visibility</p:attrName>
                                        </p:attrNameLst>
                                      </p:cBhvr>
                                      <p:to>
                                        <p:strVal val="visible"/>
                                      </p:to>
                                    </p:set>
                                    <p:anim calcmode="lin" valueType="num">
                                      <p:cBhvr additive="base">
                                        <p:cTn id="13" dur="500" fill="hold"/>
                                        <p:tgtEl>
                                          <p:spTgt spid="18441"/>
                                        </p:tgtEl>
                                        <p:attrNameLst>
                                          <p:attrName>ppt_x</p:attrName>
                                        </p:attrNameLst>
                                      </p:cBhvr>
                                      <p:tavLst>
                                        <p:tav tm="0">
                                          <p:val>
                                            <p:strVal val="#ppt_x"/>
                                          </p:val>
                                        </p:tav>
                                        <p:tav tm="100000">
                                          <p:val>
                                            <p:strVal val="#ppt_x"/>
                                          </p:val>
                                        </p:tav>
                                      </p:tavLst>
                                    </p:anim>
                                    <p:anim calcmode="lin" valueType="num">
                                      <p:cBhvr additive="base">
                                        <p:cTn id="14" dur="500" fill="hold"/>
                                        <p:tgtEl>
                                          <p:spTgt spid="184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45"/>
                                        </p:tgtEl>
                                        <p:attrNameLst>
                                          <p:attrName>style.visibility</p:attrName>
                                        </p:attrNameLst>
                                      </p:cBhvr>
                                      <p:to>
                                        <p:strVal val="visible"/>
                                      </p:to>
                                    </p:set>
                                    <p:anim calcmode="lin" valueType="num">
                                      <p:cBhvr additive="base">
                                        <p:cTn id="19" dur="500" fill="hold"/>
                                        <p:tgtEl>
                                          <p:spTgt spid="18445"/>
                                        </p:tgtEl>
                                        <p:attrNameLst>
                                          <p:attrName>ppt_x</p:attrName>
                                        </p:attrNameLst>
                                      </p:cBhvr>
                                      <p:tavLst>
                                        <p:tav tm="0">
                                          <p:val>
                                            <p:strVal val="#ppt_x"/>
                                          </p:val>
                                        </p:tav>
                                        <p:tav tm="100000">
                                          <p:val>
                                            <p:strVal val="#ppt_x"/>
                                          </p:val>
                                        </p:tav>
                                      </p:tavLst>
                                    </p:anim>
                                    <p:anim calcmode="lin" valueType="num">
                                      <p:cBhvr additive="base">
                                        <p:cTn id="20" dur="500" fill="hold"/>
                                        <p:tgtEl>
                                          <p:spTgt spid="1844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49"/>
                                        </p:tgtEl>
                                        <p:attrNameLst>
                                          <p:attrName>style.visibility</p:attrName>
                                        </p:attrNameLst>
                                      </p:cBhvr>
                                      <p:to>
                                        <p:strVal val="visible"/>
                                      </p:to>
                                    </p:set>
                                    <p:anim calcmode="lin" valueType="num">
                                      <p:cBhvr additive="base">
                                        <p:cTn id="25" dur="500" fill="hold"/>
                                        <p:tgtEl>
                                          <p:spTgt spid="18449"/>
                                        </p:tgtEl>
                                        <p:attrNameLst>
                                          <p:attrName>ppt_x</p:attrName>
                                        </p:attrNameLst>
                                      </p:cBhvr>
                                      <p:tavLst>
                                        <p:tav tm="0">
                                          <p:val>
                                            <p:strVal val="#ppt_x"/>
                                          </p:val>
                                        </p:tav>
                                        <p:tav tm="100000">
                                          <p:val>
                                            <p:strVal val="#ppt_x"/>
                                          </p:val>
                                        </p:tav>
                                      </p:tavLst>
                                    </p:anim>
                                    <p:anim calcmode="lin" valueType="num">
                                      <p:cBhvr additive="base">
                                        <p:cTn id="26" dur="500" fill="hold"/>
                                        <p:tgtEl>
                                          <p:spTgt spid="1844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59"/>
                                        </p:tgtEl>
                                        <p:attrNameLst>
                                          <p:attrName>style.visibility</p:attrName>
                                        </p:attrNameLst>
                                      </p:cBhvr>
                                      <p:to>
                                        <p:strVal val="visible"/>
                                      </p:to>
                                    </p:set>
                                    <p:anim calcmode="lin" valueType="num">
                                      <p:cBhvr additive="base">
                                        <p:cTn id="31" dur="500" fill="hold"/>
                                        <p:tgtEl>
                                          <p:spTgt spid="18459"/>
                                        </p:tgtEl>
                                        <p:attrNameLst>
                                          <p:attrName>ppt_x</p:attrName>
                                        </p:attrNameLst>
                                      </p:cBhvr>
                                      <p:tavLst>
                                        <p:tav tm="0">
                                          <p:val>
                                            <p:strVal val="#ppt_x"/>
                                          </p:val>
                                        </p:tav>
                                        <p:tav tm="100000">
                                          <p:val>
                                            <p:strVal val="#ppt_x"/>
                                          </p:val>
                                        </p:tav>
                                      </p:tavLst>
                                    </p:anim>
                                    <p:anim calcmode="lin" valueType="num">
                                      <p:cBhvr additive="base">
                                        <p:cTn id="32" dur="500" fill="hold"/>
                                        <p:tgtEl>
                                          <p:spTgt spid="18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41" grpId="0"/>
      <p:bldP spid="18445" grpId="0"/>
      <p:bldP spid="18449" grpId="0"/>
      <p:bldP spid="184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9674" name="Picture 10" descr="0020100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84213" y="908052"/>
            <a:ext cx="3241675" cy="5040313"/>
          </a:xfrm>
          <a:prstGeom prst="rect">
            <a:avLst/>
          </a:prstGeom>
          <a:noFill/>
          <a:extLst>
            <a:ext uri="{909E8E84-426E-40DD-AFC4-6F175D3DCCD1}">
              <a14:hiddenFill xmlns:a14="http://schemas.microsoft.com/office/drawing/2010/main">
                <a:solidFill>
                  <a:srgbClr val="FFFFFF"/>
                </a:solidFill>
              </a14:hiddenFill>
            </a:ext>
          </a:extLst>
        </p:spPr>
      </p:pic>
      <p:sp>
        <p:nvSpPr>
          <p:cNvPr id="1649675" name="Rectangle 11"/>
          <p:cNvSpPr>
            <a:spLocks noChangeArrowheads="1"/>
          </p:cNvSpPr>
          <p:nvPr/>
        </p:nvSpPr>
        <p:spPr bwMode="auto">
          <a:xfrm>
            <a:off x="4427539" y="908050"/>
            <a:ext cx="4248151" cy="1371600"/>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nchorCtr="1"/>
          <a:lstStyle>
            <a:lvl1pPr algn="ctr">
              <a:defRPr sz="4400">
                <a:solidFill>
                  <a:schemeClr val="tx2"/>
                </a:solidFill>
                <a:latin typeface="Arial" panose="020B0604020202020204" pitchFamily="34" charset="0"/>
                <a:ea typeface="宋体" panose="02010600030101010101" pitchFamily="2" charset="-122"/>
              </a:defRPr>
            </a:lvl1pPr>
            <a:lvl2pPr algn="ctr">
              <a:defRPr sz="4400">
                <a:solidFill>
                  <a:schemeClr val="tx2"/>
                </a:solidFill>
                <a:latin typeface="Arial" panose="020B0604020202020204" pitchFamily="34" charset="0"/>
                <a:ea typeface="宋体" panose="02010600030101010101" pitchFamily="2" charset="-122"/>
              </a:defRPr>
            </a:lvl2pPr>
            <a:lvl3pPr algn="ctr">
              <a:defRPr sz="4400">
                <a:solidFill>
                  <a:schemeClr val="tx2"/>
                </a:solidFill>
                <a:latin typeface="Arial" panose="020B0604020202020204" pitchFamily="34" charset="0"/>
                <a:ea typeface="宋体" panose="02010600030101010101" pitchFamily="2" charset="-122"/>
              </a:defRPr>
            </a:lvl3pPr>
            <a:lvl4pPr algn="ctr">
              <a:defRPr sz="4400">
                <a:solidFill>
                  <a:schemeClr val="tx2"/>
                </a:solidFill>
                <a:latin typeface="Arial" panose="020B0604020202020204" pitchFamily="34" charset="0"/>
                <a:ea typeface="宋体" panose="02010600030101010101" pitchFamily="2" charset="-122"/>
              </a:defRPr>
            </a:lvl4pPr>
            <a:lvl5pPr algn="ctr">
              <a:defRPr sz="4400">
                <a:solidFill>
                  <a:schemeClr val="tx2"/>
                </a:solidFill>
                <a:latin typeface="Arial" panose="020B0604020202020204" pitchFamily="34" charset="0"/>
                <a:ea typeface="宋体" panose="02010600030101010101" pitchFamily="2" charset="-122"/>
              </a:defRPr>
            </a:lvl5pPr>
            <a:lvl6pPr marL="4572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a:r>
              <a:rPr lang="zh-CN" altLang="en-US" sz="2800" b="1" dirty="0" smtClean="0">
                <a:latin typeface="宋体" panose="02010600030101010101" pitchFamily="2" charset="-122"/>
              </a:rPr>
              <a:t>结</a:t>
            </a:r>
            <a:r>
              <a:rPr lang="zh-CN" altLang="en-US" sz="2800" b="1" dirty="0">
                <a:latin typeface="宋体" panose="02010600030101010101" pitchFamily="2" charset="-122"/>
              </a:rPr>
              <a:t>合图说，尼罗河</a:t>
            </a:r>
            <a:r>
              <a:rPr lang="zh-CN" altLang="en-US" sz="2800" b="1" dirty="0">
                <a:solidFill>
                  <a:schemeClr val="accent2"/>
                </a:solidFill>
                <a:latin typeface="华文行楷" pitchFamily="2" charset="-122"/>
              </a:rPr>
              <a:t>对古代埃及政治进程产生什么影响</a:t>
            </a:r>
            <a:r>
              <a:rPr lang="zh-CN" altLang="en-US" sz="2800" b="1" dirty="0">
                <a:latin typeface="宋体" panose="02010600030101010101" pitchFamily="2" charset="-122"/>
              </a:rPr>
              <a:t>？</a:t>
            </a:r>
            <a:endParaRPr lang="zh-CN" altLang="en-US" sz="2800" b="1" dirty="0">
              <a:latin typeface="宋体" panose="02010600030101010101" pitchFamily="2" charset="-122"/>
            </a:endParaRPr>
          </a:p>
        </p:txBody>
      </p:sp>
      <p:pic>
        <p:nvPicPr>
          <p:cNvPr id="1649676" name="Picture 12" descr="0020110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5936" y="2564904"/>
            <a:ext cx="4824536" cy="37412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文本占位符 9218"/>
          <p:cNvSpPr>
            <a:spLocks noGrp="1" noChangeArrowheads="1"/>
          </p:cNvSpPr>
          <p:nvPr>
            <p:ph type="body" idx="1"/>
          </p:nvPr>
        </p:nvSpPr>
        <p:spPr>
          <a:xfrm>
            <a:off x="0" y="2276872"/>
            <a:ext cx="8532440" cy="2807642"/>
          </a:xfrm>
        </p:spPr>
        <p:txBody>
          <a:bodyPr>
            <a:normAutofit/>
          </a:bodyPr>
          <a:lstStyle/>
          <a:p>
            <a:pPr>
              <a:buFont typeface="Arial" panose="020B0604020202020204" pitchFamily="34" charset="0"/>
              <a:buNone/>
            </a:pPr>
            <a:r>
              <a:rPr lang="zh-CN" altLang="en-US" sz="3600" b="1" dirty="0" smtClean="0"/>
              <a:t>宝贵可靠的交通线</a:t>
            </a:r>
            <a:r>
              <a:rPr lang="en-US" altLang="zh-CN" sz="3600" b="1" dirty="0" smtClean="0"/>
              <a:t>—</a:t>
            </a:r>
            <a:endParaRPr lang="en-US" altLang="zh-CN" sz="3600" b="1" dirty="0" smtClean="0"/>
          </a:p>
          <a:p>
            <a:endParaRPr lang="en-US" altLang="zh-CN" sz="3600" b="1" dirty="0" smtClean="0"/>
          </a:p>
          <a:p>
            <a:endParaRPr lang="en-US" altLang="zh-CN" sz="3600" b="1" dirty="0" smtClean="0"/>
          </a:p>
          <a:p>
            <a:pPr>
              <a:buFont typeface="Arial" panose="020B0604020202020204" pitchFamily="34" charset="0"/>
              <a:buNone/>
            </a:pPr>
            <a:r>
              <a:rPr lang="zh-CN" altLang="en-US" sz="3600" b="1" dirty="0" smtClean="0"/>
              <a:t>充沛的河水</a:t>
            </a:r>
            <a:r>
              <a:rPr lang="en-US" altLang="zh-CN" sz="3600" b="1" dirty="0" smtClean="0"/>
              <a:t>—</a:t>
            </a:r>
            <a:endParaRPr lang="en-US" altLang="zh-CN" sz="3600" b="1" dirty="0" smtClean="0"/>
          </a:p>
        </p:txBody>
      </p:sp>
      <p:sp>
        <p:nvSpPr>
          <p:cNvPr id="9221" name="文本框 9220"/>
          <p:cNvSpPr txBox="1">
            <a:spLocks noChangeArrowheads="1"/>
          </p:cNvSpPr>
          <p:nvPr/>
        </p:nvSpPr>
        <p:spPr bwMode="auto">
          <a:xfrm>
            <a:off x="2555776" y="2871341"/>
            <a:ext cx="4932362" cy="701675"/>
          </a:xfrm>
          <a:prstGeom prst="rect">
            <a:avLst/>
          </a:prstGeom>
          <a:noFill/>
          <a:ln w="9525">
            <a:noFill/>
            <a:miter lim="800000"/>
          </a:ln>
        </p:spPr>
        <p:txBody>
          <a:bodyPr>
            <a:spAutoFit/>
          </a:bodyPr>
          <a:lstStyle/>
          <a:p>
            <a:r>
              <a:rPr lang="zh-CN" altLang="en-US" sz="4000" b="1" dirty="0">
                <a:solidFill>
                  <a:srgbClr val="FF0000"/>
                </a:solidFill>
              </a:rPr>
              <a:t>促进整个流域的统一</a:t>
            </a:r>
            <a:endParaRPr lang="zh-CN" altLang="en-US" sz="4000" b="1" dirty="0">
              <a:solidFill>
                <a:srgbClr val="FF0000"/>
              </a:solidFill>
            </a:endParaRPr>
          </a:p>
        </p:txBody>
      </p:sp>
      <p:sp>
        <p:nvSpPr>
          <p:cNvPr id="9222" name="文本框 9221"/>
          <p:cNvSpPr txBox="1">
            <a:spLocks noChangeArrowheads="1"/>
          </p:cNvSpPr>
          <p:nvPr/>
        </p:nvSpPr>
        <p:spPr bwMode="auto">
          <a:xfrm>
            <a:off x="1403474" y="4887565"/>
            <a:ext cx="3384550" cy="701675"/>
          </a:xfrm>
          <a:prstGeom prst="rect">
            <a:avLst/>
          </a:prstGeom>
          <a:noFill/>
          <a:ln w="9525">
            <a:noFill/>
            <a:miter lim="800000"/>
          </a:ln>
        </p:spPr>
        <p:txBody>
          <a:bodyPr>
            <a:spAutoFit/>
          </a:bodyPr>
          <a:lstStyle/>
          <a:p>
            <a:r>
              <a:rPr lang="zh-CN" altLang="en-US" sz="4000" b="1" dirty="0">
                <a:solidFill>
                  <a:srgbClr val="FF0000"/>
                </a:solidFill>
              </a:rPr>
              <a:t>发展灌溉农业</a:t>
            </a:r>
            <a:endParaRPr lang="zh-CN" altLang="en-US" sz="4000" b="1" dirty="0">
              <a:solidFill>
                <a:srgbClr val="FF0000"/>
              </a:solidFill>
            </a:endParaRPr>
          </a:p>
        </p:txBody>
      </p:sp>
      <p:sp>
        <p:nvSpPr>
          <p:cNvPr id="8" name="标题 9217"/>
          <p:cNvSpPr>
            <a:spLocks noGrp="1" noChangeArrowheads="1"/>
          </p:cNvSpPr>
          <p:nvPr>
            <p:ph type="title"/>
          </p:nvPr>
        </p:nvSpPr>
        <p:spPr/>
        <p:txBody>
          <a:bodyPr>
            <a:normAutofit/>
          </a:bodyPr>
          <a:lstStyle/>
          <a:p>
            <a:r>
              <a:rPr lang="zh-CN" altLang="en-US" sz="3600" b="1" dirty="0" smtClean="0">
                <a:solidFill>
                  <a:schemeClr val="accent1">
                    <a:lumMod val="50000"/>
                  </a:schemeClr>
                </a:solidFill>
              </a:rPr>
              <a:t>尼罗河对古埃及政治进程的影响</a:t>
            </a:r>
            <a:endParaRPr lang="zh-CN" altLang="en-US" sz="3600" b="1" dirty="0" smtClean="0">
              <a:solidFill>
                <a:schemeClr val="accent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fade">
                                      <p:cBhvr>
                                        <p:cTn id="7" dur="1000"/>
                                        <p:tgtEl>
                                          <p:spTgt spid="9219">
                                            <p:txEl>
                                              <p:pRg st="0" end="0"/>
                                            </p:txEl>
                                          </p:spTgt>
                                        </p:tgtEl>
                                      </p:cBhvr>
                                    </p:animEffect>
                                    <p:anim calcmode="lin" valueType="num">
                                      <p:cBhvr>
                                        <p:cTn id="8" dur="1000" fill="hold"/>
                                        <p:tgtEl>
                                          <p:spTgt spid="92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2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221"/>
                                        </p:tgtEl>
                                        <p:attrNameLst>
                                          <p:attrName>style.visibility</p:attrName>
                                        </p:attrNameLst>
                                      </p:cBhvr>
                                      <p:to>
                                        <p:strVal val="visible"/>
                                      </p:to>
                                    </p:set>
                                    <p:animEffect transition="in" filter="blinds(horizontal)">
                                      <p:cBhvr>
                                        <p:cTn id="14" dur="500"/>
                                        <p:tgtEl>
                                          <p:spTgt spid="922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animEffect transition="in" filter="fade">
                                      <p:cBhvr>
                                        <p:cTn id="19" dur="1000"/>
                                        <p:tgtEl>
                                          <p:spTgt spid="9219">
                                            <p:txEl>
                                              <p:pRg st="3" end="3"/>
                                            </p:txEl>
                                          </p:spTgt>
                                        </p:tgtEl>
                                      </p:cBhvr>
                                    </p:animEffect>
                                    <p:anim calcmode="lin" valueType="num">
                                      <p:cBhvr>
                                        <p:cTn id="20" dur="1000" fill="hold"/>
                                        <p:tgtEl>
                                          <p:spTgt spid="9219">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921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9222"/>
                                        </p:tgtEl>
                                        <p:attrNameLst>
                                          <p:attrName>style.visibility</p:attrName>
                                        </p:attrNameLst>
                                      </p:cBhvr>
                                      <p:to>
                                        <p:strVal val="visible"/>
                                      </p:to>
                                    </p:set>
                                    <p:animEffect transition="in" filter="box(in)">
                                      <p:cBhvr>
                                        <p:cTn id="26"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9221" grpId="0"/>
      <p:bldP spid="92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xin_380304130839750258786"/>
          <p:cNvPicPr>
            <a:picLocks noChangeAspect="1" noChangeArrowheads="1"/>
          </p:cNvPicPr>
          <p:nvPr/>
        </p:nvPicPr>
        <p:blipFill>
          <a:blip r:embed="rId1" cstate="print"/>
          <a:srcRect/>
          <a:stretch>
            <a:fillRect/>
          </a:stretch>
        </p:blipFill>
        <p:spPr bwMode="auto">
          <a:xfrm>
            <a:off x="4644008" y="476672"/>
            <a:ext cx="4210050" cy="6096000"/>
          </a:xfrm>
          <a:prstGeom prst="rect">
            <a:avLst/>
          </a:prstGeom>
          <a:noFill/>
          <a:ln w="9525">
            <a:noFill/>
            <a:miter lim="800000"/>
            <a:headEnd/>
            <a:tailEnd/>
          </a:ln>
        </p:spPr>
      </p:pic>
      <p:sp>
        <p:nvSpPr>
          <p:cNvPr id="5" name="WordArt 5" descr="纸袋"/>
          <p:cNvSpPr>
            <a:spLocks noTextEdit="1"/>
          </p:cNvSpPr>
          <p:nvPr/>
        </p:nvSpPr>
        <p:spPr>
          <a:xfrm>
            <a:off x="251520" y="2564904"/>
            <a:ext cx="3995936" cy="1080120"/>
          </a:xfrm>
          <a:prstGeom prst="rect">
            <a:avLst/>
          </a:prstGeom>
        </p:spPr>
        <p:txBody>
          <a:bodyPr wrap="none" fromWordArt="1">
            <a:prstTxWarp prst="textPlain">
              <a:avLst>
                <a:gd name="adj" fmla="val 50000"/>
              </a:avLst>
            </a:prstTxWarp>
            <a:normAutofit/>
          </a:bodyPr>
          <a:lstStyle/>
          <a:p>
            <a:pPr algn="ctr" eaLnBrk="0" hangingPunct="0"/>
            <a:r>
              <a:rPr lang="zh-CN" altLang="en-US" sz="3600" b="1" dirty="0" smtClean="0">
                <a:ln w="9525" cap="flat" cmpd="sng">
                  <a:solidFill>
                    <a:srgbClr val="008000"/>
                  </a:solidFill>
                  <a:prstDash val="solid"/>
                  <a:headEnd type="none" w="med" len="med"/>
                  <a:tailEnd type="none" w="med" len="med"/>
                </a:ln>
                <a:blipFill rotWithShape="0">
                  <a:blip r:embed="rId2"/>
                </a:blipFill>
                <a:effectLst>
                  <a:outerShdw dist="563972" dir="14049740" sx="125000" sy="125000" algn="tl" rotWithShape="0">
                    <a:srgbClr val="C7DFD3">
                      <a:alpha val="79999"/>
                    </a:srgbClr>
                  </a:outerShdw>
                </a:effectLst>
                <a:latin typeface="黑体" panose="02010609060101010101" charset="-122"/>
                <a:ea typeface="黑体" panose="02010609060101010101" charset="-122"/>
              </a:rPr>
              <a:t>二、神圣的法老</a:t>
            </a:r>
            <a:endParaRPr lang="zh-CN" altLang="en-US" sz="3600" b="1" dirty="0">
              <a:ln w="9525" cap="flat" cmpd="sng">
                <a:solidFill>
                  <a:srgbClr val="008000"/>
                </a:solidFill>
                <a:prstDash val="solid"/>
                <a:headEnd type="none" w="med" len="med"/>
                <a:tailEnd type="none" w="med" len="med"/>
              </a:ln>
              <a:blipFill rotWithShape="0">
                <a:blip r:embed="rId2"/>
              </a:blipFill>
              <a:effectLst>
                <a:outerShdw dist="563972" dir="14049740" sx="125000" sy="125000" algn="tl" rotWithShape="0">
                  <a:srgbClr val="C7DFD3">
                    <a:alpha val="79999"/>
                  </a:srgbClr>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0762" name="Text Box 10"/>
          <p:cNvSpPr txBox="1">
            <a:spLocks noChangeArrowheads="1"/>
          </p:cNvSpPr>
          <p:nvPr/>
        </p:nvSpPr>
        <p:spPr bwMode="auto">
          <a:xfrm>
            <a:off x="0" y="404813"/>
            <a:ext cx="9144000" cy="584775"/>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dirty="0" smtClean="0">
                <a:latin typeface="华文行楷" pitchFamily="2" charset="-122"/>
                <a:ea typeface="华文行楷" pitchFamily="2" charset="-122"/>
              </a:rPr>
              <a:t>1</a:t>
            </a:r>
            <a:r>
              <a:rPr lang="zh-CN" altLang="en-US" sz="3200" b="1" dirty="0" smtClean="0">
                <a:latin typeface="华文行楷" pitchFamily="2" charset="-122"/>
                <a:ea typeface="华文行楷" pitchFamily="2" charset="-122"/>
              </a:rPr>
              <a:t>、</a:t>
            </a:r>
            <a:r>
              <a:rPr lang="zh-CN" altLang="en-US" sz="3200" b="1" dirty="0">
                <a:latin typeface="华文行楷" pitchFamily="2" charset="-122"/>
                <a:ea typeface="华文行楷" pitchFamily="2" charset="-122"/>
              </a:rPr>
              <a:t>君主专制制度的建</a:t>
            </a:r>
            <a:r>
              <a:rPr lang="zh-CN" altLang="en-US" sz="3200" b="1" dirty="0" smtClean="0">
                <a:latin typeface="华文行楷" pitchFamily="2" charset="-122"/>
                <a:ea typeface="华文行楷" pitchFamily="2" charset="-122"/>
              </a:rPr>
              <a:t>立</a:t>
            </a:r>
            <a:endParaRPr lang="zh-CN" altLang="en-US" sz="3600" b="1" dirty="0">
              <a:solidFill>
                <a:srgbClr val="FF3300"/>
              </a:solidFill>
            </a:endParaRPr>
          </a:p>
        </p:txBody>
      </p:sp>
      <p:sp>
        <p:nvSpPr>
          <p:cNvPr id="1610765" name="Rectangle 13"/>
          <p:cNvSpPr>
            <a:spLocks noChangeArrowheads="1"/>
          </p:cNvSpPr>
          <p:nvPr/>
        </p:nvSpPr>
        <p:spPr bwMode="auto">
          <a:xfrm>
            <a:off x="1043608" y="1340768"/>
            <a:ext cx="649889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dirty="0" smtClean="0">
                <a:solidFill>
                  <a:srgbClr val="000099"/>
                </a:solidFill>
                <a:ea typeface="黑体" panose="02010609060101010101" charset="-122"/>
              </a:rPr>
              <a:t>（</a:t>
            </a:r>
            <a:r>
              <a:rPr lang="en-US" altLang="zh-CN" sz="2800" b="1" dirty="0" smtClean="0">
                <a:solidFill>
                  <a:srgbClr val="000099"/>
                </a:solidFill>
                <a:ea typeface="黑体" panose="02010609060101010101" charset="-122"/>
              </a:rPr>
              <a:t>1</a:t>
            </a:r>
            <a:r>
              <a:rPr lang="zh-CN" altLang="en-US" sz="2800" b="1" dirty="0" smtClean="0">
                <a:solidFill>
                  <a:srgbClr val="000099"/>
                </a:solidFill>
                <a:ea typeface="黑体" panose="02010609060101010101" charset="-122"/>
              </a:rPr>
              <a:t>）为</a:t>
            </a:r>
            <a:r>
              <a:rPr lang="zh-CN" altLang="en-US" sz="2800" b="1" dirty="0">
                <a:solidFill>
                  <a:srgbClr val="000099"/>
                </a:solidFill>
                <a:ea typeface="黑体" panose="02010609060101010101" charset="-122"/>
              </a:rPr>
              <a:t>什</a:t>
            </a:r>
            <a:r>
              <a:rPr lang="zh-CN" altLang="en-US" sz="2800" b="1" dirty="0" smtClean="0">
                <a:solidFill>
                  <a:srgbClr val="000099"/>
                </a:solidFill>
                <a:ea typeface="黑体" panose="02010609060101010101" charset="-122"/>
              </a:rPr>
              <a:t>么要建立这个制度？（</a:t>
            </a:r>
            <a:r>
              <a:rPr lang="zh-CN" altLang="en-US" sz="2800" b="1" dirty="0">
                <a:solidFill>
                  <a:srgbClr val="000099"/>
                </a:solidFill>
                <a:ea typeface="黑体" panose="02010609060101010101" charset="-122"/>
              </a:rPr>
              <a:t>背景）</a:t>
            </a:r>
            <a:endParaRPr lang="zh-CN" altLang="en-US" sz="2800" b="1" dirty="0">
              <a:solidFill>
                <a:srgbClr val="000099"/>
              </a:solidFill>
              <a:ea typeface="黑体" panose="02010609060101010101" charset="-122"/>
            </a:endParaRPr>
          </a:p>
        </p:txBody>
      </p:sp>
      <p:sp>
        <p:nvSpPr>
          <p:cNvPr id="16" name="Text Box 9"/>
          <p:cNvSpPr txBox="1">
            <a:spLocks noChangeArrowheads="1"/>
          </p:cNvSpPr>
          <p:nvPr/>
        </p:nvSpPr>
        <p:spPr bwMode="auto">
          <a:xfrm>
            <a:off x="683568" y="2492896"/>
            <a:ext cx="7010400" cy="2423741"/>
          </a:xfrm>
          <a:prstGeom prst="rect">
            <a:avLst/>
          </a:prstGeom>
          <a:noFill/>
          <a:ln w="28575">
            <a:solidFill>
              <a:srgbClr val="FF33CC"/>
            </a:solidFill>
            <a:miter lim="800000"/>
          </a:ln>
          <a:effectLst/>
        </p:spPr>
        <p:txBody>
          <a:bodyPr>
            <a:spAutoFit/>
          </a:bodyPr>
          <a:lstStyle/>
          <a:p>
            <a:pPr>
              <a:spcBef>
                <a:spcPct val="50000"/>
              </a:spcBef>
            </a:pPr>
            <a:r>
              <a:rPr lang="zh-CN" altLang="en-US" sz="2800" b="1" dirty="0"/>
              <a:t>埃及统一后，</a:t>
            </a:r>
            <a:r>
              <a:rPr lang="zh-CN" altLang="en-US" sz="3200" b="1" u="sng" dirty="0">
                <a:solidFill>
                  <a:srgbClr val="FF0000"/>
                </a:solidFill>
              </a:rPr>
              <a:t>尼罗河成为加强埃及南北方交流的纽带</a:t>
            </a:r>
            <a:r>
              <a:rPr lang="zh-CN" altLang="en-US" sz="2800" b="1" dirty="0"/>
              <a:t>，国家可以在更大规模上利用它发展灌溉农业。</a:t>
            </a:r>
            <a:r>
              <a:rPr lang="zh-CN" altLang="en-US" sz="2800" b="1" u="sng" dirty="0">
                <a:solidFill>
                  <a:srgbClr val="0000FF"/>
                </a:solidFill>
              </a:rPr>
              <a:t>统一的国家、复杂的社会矛盾和大规模的水利工程</a:t>
            </a:r>
            <a:r>
              <a:rPr lang="zh-CN" altLang="en-US" sz="2800" b="1" dirty="0"/>
              <a:t>，都要求强化国家统治机构和国王权力。</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107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0765" grpId="0"/>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4"/>
          <p:cNvSpPr txBox="1">
            <a:spLocks noChangeArrowheads="1"/>
          </p:cNvSpPr>
          <p:nvPr/>
        </p:nvSpPr>
        <p:spPr bwMode="auto">
          <a:xfrm>
            <a:off x="587375" y="720725"/>
            <a:ext cx="2259013" cy="520700"/>
          </a:xfrm>
          <a:prstGeom prst="rect">
            <a:avLst/>
          </a:prstGeom>
          <a:noFill/>
          <a:ln w="9525">
            <a:noFill/>
            <a:miter lim="800000"/>
          </a:ln>
        </p:spPr>
        <p:txBody>
          <a:bodyPr>
            <a:spAutoFit/>
          </a:bodyPr>
          <a:lstStyle/>
          <a:p>
            <a:pPr algn="ctr" eaLnBrk="1" hangingPunct="1">
              <a:buFont typeface="Arial" panose="020B0604020202020204" pitchFamily="34" charset="0"/>
              <a:buNone/>
            </a:pPr>
            <a:r>
              <a:rPr lang="zh-CN" altLang="en-US" sz="2800" b="1"/>
              <a:t>原始社会</a:t>
            </a:r>
            <a:endParaRPr lang="zh-CN" altLang="en-US" sz="2800" b="1"/>
          </a:p>
        </p:txBody>
      </p:sp>
      <p:sp>
        <p:nvSpPr>
          <p:cNvPr id="83983" name="Text Box 15"/>
          <p:cNvSpPr txBox="1">
            <a:spLocks noChangeArrowheads="1"/>
          </p:cNvSpPr>
          <p:nvPr/>
        </p:nvSpPr>
        <p:spPr bwMode="auto">
          <a:xfrm>
            <a:off x="976313" y="1898650"/>
            <a:ext cx="1728787" cy="522288"/>
          </a:xfrm>
          <a:prstGeom prst="rect">
            <a:avLst/>
          </a:prstGeom>
          <a:noFill/>
          <a:ln w="9525">
            <a:noFill/>
            <a:miter lim="800000"/>
          </a:ln>
        </p:spPr>
        <p:txBody>
          <a:bodyPr>
            <a:spAutoFit/>
          </a:bodyPr>
          <a:lstStyle/>
          <a:p>
            <a:pPr algn="ctr" eaLnBrk="1" hangingPunct="1">
              <a:buFont typeface="Arial" panose="020B0604020202020204" pitchFamily="34" charset="0"/>
              <a:buNone/>
            </a:pPr>
            <a:r>
              <a:rPr lang="zh-CN" altLang="en-US" sz="2800" b="1"/>
              <a:t>奴隶社会</a:t>
            </a:r>
            <a:endParaRPr lang="zh-CN" altLang="en-US" sz="2800" b="1"/>
          </a:p>
        </p:txBody>
      </p:sp>
      <p:sp>
        <p:nvSpPr>
          <p:cNvPr id="83984" name="Text Box 16"/>
          <p:cNvSpPr txBox="1">
            <a:spLocks noChangeArrowheads="1"/>
          </p:cNvSpPr>
          <p:nvPr/>
        </p:nvSpPr>
        <p:spPr bwMode="auto">
          <a:xfrm>
            <a:off x="323850" y="3167063"/>
            <a:ext cx="2792413" cy="954087"/>
          </a:xfrm>
          <a:prstGeom prst="rect">
            <a:avLst/>
          </a:prstGeom>
          <a:noFill/>
          <a:ln w="9525">
            <a:noFill/>
            <a:miter lim="800000"/>
          </a:ln>
        </p:spPr>
        <p:txBody>
          <a:bodyPr>
            <a:spAutoFit/>
          </a:bodyPr>
          <a:lstStyle/>
          <a:p>
            <a:pPr eaLnBrk="1" hangingPunct="1">
              <a:buFont typeface="Arial" panose="020B0604020202020204" pitchFamily="34" charset="0"/>
              <a:buNone/>
            </a:pPr>
            <a:r>
              <a:rPr lang="en-US" altLang="zh-CN" sz="2800" b="1"/>
              <a:t>       </a:t>
            </a:r>
            <a:r>
              <a:rPr lang="zh-CN" altLang="en-US" sz="2800" b="1"/>
              <a:t>封建社会</a:t>
            </a:r>
            <a:endParaRPr lang="zh-CN" altLang="en-US" sz="2800" b="1"/>
          </a:p>
          <a:p>
            <a:pPr eaLnBrk="1" hangingPunct="1">
              <a:buFont typeface="Arial" panose="020B0604020202020204" pitchFamily="34" charset="0"/>
              <a:buNone/>
            </a:pPr>
            <a:r>
              <a:rPr lang="zh-CN" altLang="en-US" sz="2800" b="1"/>
              <a:t>（中古，中世纪）</a:t>
            </a:r>
            <a:endParaRPr lang="zh-CN" altLang="en-US" sz="2800" b="1"/>
          </a:p>
        </p:txBody>
      </p:sp>
      <p:sp>
        <p:nvSpPr>
          <p:cNvPr id="83985" name="Text Box 17"/>
          <p:cNvSpPr txBox="1">
            <a:spLocks noChangeArrowheads="1"/>
          </p:cNvSpPr>
          <p:nvPr/>
        </p:nvSpPr>
        <p:spPr bwMode="auto">
          <a:xfrm>
            <a:off x="762000" y="4457700"/>
            <a:ext cx="2360613" cy="952500"/>
          </a:xfrm>
          <a:prstGeom prst="rect">
            <a:avLst/>
          </a:prstGeom>
          <a:noFill/>
          <a:ln w="9525">
            <a:noFill/>
            <a:miter lim="800000"/>
          </a:ln>
        </p:spPr>
        <p:txBody>
          <a:bodyPr>
            <a:spAutoFit/>
          </a:bodyPr>
          <a:lstStyle/>
          <a:p>
            <a:pPr algn="ctr" eaLnBrk="1" hangingPunct="1">
              <a:buFont typeface="Arial" panose="020B0604020202020204" pitchFamily="34" charset="0"/>
              <a:buNone/>
            </a:pPr>
            <a:r>
              <a:rPr lang="zh-CN" altLang="en-US" sz="2800" b="1"/>
              <a:t>资本主义社会</a:t>
            </a:r>
            <a:endParaRPr lang="zh-CN" altLang="en-US" sz="2800" b="1"/>
          </a:p>
          <a:p>
            <a:pPr algn="ctr" eaLnBrk="1" hangingPunct="1">
              <a:buFont typeface="Arial" panose="020B0604020202020204" pitchFamily="34" charset="0"/>
              <a:buNone/>
            </a:pPr>
            <a:r>
              <a:rPr lang="zh-CN" altLang="en-US" sz="2800" b="1"/>
              <a:t>（近代史）</a:t>
            </a:r>
            <a:endParaRPr lang="zh-CN" altLang="en-US" sz="2800" b="1"/>
          </a:p>
        </p:txBody>
      </p:sp>
      <p:sp>
        <p:nvSpPr>
          <p:cNvPr id="7174" name="Line 21"/>
          <p:cNvSpPr>
            <a:spLocks noChangeShapeType="1"/>
          </p:cNvSpPr>
          <p:nvPr/>
        </p:nvSpPr>
        <p:spPr bwMode="auto">
          <a:xfrm>
            <a:off x="5003800" y="2420938"/>
            <a:ext cx="0" cy="0"/>
          </a:xfrm>
          <a:prstGeom prst="line">
            <a:avLst/>
          </a:prstGeom>
          <a:noFill/>
          <a:ln w="9525">
            <a:solidFill>
              <a:schemeClr val="tx1"/>
            </a:solidFill>
            <a:round/>
            <a:tailEnd type="triangle" w="med" len="med"/>
          </a:ln>
        </p:spPr>
        <p:txBody>
          <a:bodyPr/>
          <a:lstStyle/>
          <a:p>
            <a:endParaRPr lang="zh-CN" altLang="en-US"/>
          </a:p>
        </p:txBody>
      </p:sp>
      <p:sp>
        <p:nvSpPr>
          <p:cNvPr id="83994" name="Line 26"/>
          <p:cNvSpPr>
            <a:spLocks noChangeShapeType="1"/>
          </p:cNvSpPr>
          <p:nvPr/>
        </p:nvSpPr>
        <p:spPr bwMode="auto">
          <a:xfrm rot="300000">
            <a:off x="1690688" y="1244600"/>
            <a:ext cx="69850" cy="652463"/>
          </a:xfrm>
          <a:prstGeom prst="line">
            <a:avLst/>
          </a:prstGeom>
          <a:noFill/>
          <a:ln w="63500">
            <a:solidFill>
              <a:srgbClr val="FF0000"/>
            </a:solidFill>
            <a:round/>
            <a:tailEnd type="triangle" w="med" len="med"/>
          </a:ln>
        </p:spPr>
        <p:txBody>
          <a:bodyPr/>
          <a:lstStyle/>
          <a:p>
            <a:endParaRPr lang="zh-CN" altLang="en-US"/>
          </a:p>
        </p:txBody>
      </p:sp>
      <p:sp>
        <p:nvSpPr>
          <p:cNvPr id="7176" name="文本框 1"/>
          <p:cNvSpPr txBox="1">
            <a:spLocks noChangeArrowheads="1"/>
          </p:cNvSpPr>
          <p:nvPr/>
        </p:nvSpPr>
        <p:spPr bwMode="auto">
          <a:xfrm>
            <a:off x="171450" y="74613"/>
            <a:ext cx="7546975" cy="646112"/>
          </a:xfrm>
          <a:prstGeom prst="rect">
            <a:avLst/>
          </a:prstGeom>
          <a:noFill/>
          <a:ln w="9525">
            <a:noFill/>
            <a:miter lim="800000"/>
          </a:ln>
        </p:spPr>
        <p:txBody>
          <a:bodyPr>
            <a:spAutoFit/>
          </a:bodyPr>
          <a:lstStyle/>
          <a:p>
            <a:pPr eaLnBrk="1" hangingPunct="1">
              <a:buFont typeface="Arial" panose="020B0604020202020204" pitchFamily="34" charset="0"/>
              <a:buNone/>
            </a:pPr>
            <a:r>
              <a:rPr lang="zh-CN" altLang="en-US" sz="3600" b="1">
                <a:solidFill>
                  <a:srgbClr val="FF0000"/>
                </a:solidFill>
              </a:rPr>
              <a:t>人类社会发展阶段（世界历史分期）</a:t>
            </a:r>
            <a:endParaRPr lang="zh-CN" altLang="en-US" sz="3600" b="1">
              <a:solidFill>
                <a:srgbClr val="FF0000"/>
              </a:solidFill>
            </a:endParaRPr>
          </a:p>
        </p:txBody>
      </p:sp>
      <p:sp>
        <p:nvSpPr>
          <p:cNvPr id="3" name="Line 26"/>
          <p:cNvSpPr>
            <a:spLocks noChangeShapeType="1"/>
          </p:cNvSpPr>
          <p:nvPr/>
        </p:nvSpPr>
        <p:spPr bwMode="auto">
          <a:xfrm rot="300000">
            <a:off x="1682750" y="2422525"/>
            <a:ext cx="69850" cy="654050"/>
          </a:xfrm>
          <a:prstGeom prst="line">
            <a:avLst/>
          </a:prstGeom>
          <a:noFill/>
          <a:ln w="63500">
            <a:solidFill>
              <a:srgbClr val="FF0000"/>
            </a:solidFill>
            <a:round/>
            <a:tailEnd type="triangle" w="med" len="med"/>
          </a:ln>
        </p:spPr>
        <p:txBody>
          <a:bodyPr/>
          <a:lstStyle/>
          <a:p>
            <a:endParaRPr lang="zh-CN" altLang="en-US"/>
          </a:p>
        </p:txBody>
      </p:sp>
      <p:sp>
        <p:nvSpPr>
          <p:cNvPr id="4" name="Line 26"/>
          <p:cNvSpPr>
            <a:spLocks noChangeShapeType="1"/>
          </p:cNvSpPr>
          <p:nvPr/>
        </p:nvSpPr>
        <p:spPr bwMode="auto">
          <a:xfrm rot="300000">
            <a:off x="1681163" y="3946525"/>
            <a:ext cx="69850" cy="652463"/>
          </a:xfrm>
          <a:prstGeom prst="line">
            <a:avLst/>
          </a:prstGeom>
          <a:noFill/>
          <a:ln w="63500">
            <a:solidFill>
              <a:srgbClr val="FF0000"/>
            </a:solidFill>
            <a:round/>
            <a:tailEnd type="triangle" w="med" len="med"/>
          </a:ln>
        </p:spPr>
        <p:txBody>
          <a:bodyPr/>
          <a:lstStyle/>
          <a:p>
            <a:endParaRPr lang="zh-CN" altLang="en-US"/>
          </a:p>
        </p:txBody>
      </p:sp>
      <p:sp>
        <p:nvSpPr>
          <p:cNvPr id="5" name="Line 26"/>
          <p:cNvSpPr>
            <a:spLocks noChangeShapeType="1"/>
          </p:cNvSpPr>
          <p:nvPr/>
        </p:nvSpPr>
        <p:spPr bwMode="auto">
          <a:xfrm rot="300000">
            <a:off x="1682750" y="5340350"/>
            <a:ext cx="69850" cy="654050"/>
          </a:xfrm>
          <a:prstGeom prst="line">
            <a:avLst/>
          </a:prstGeom>
          <a:noFill/>
          <a:ln w="63500">
            <a:solidFill>
              <a:srgbClr val="FF0000"/>
            </a:solidFill>
            <a:round/>
            <a:tailEnd type="triangle" w="med" len="med"/>
          </a:ln>
        </p:spPr>
        <p:txBody>
          <a:bodyPr/>
          <a:lstStyle/>
          <a:p>
            <a:endParaRPr lang="zh-CN" altLang="en-US"/>
          </a:p>
        </p:txBody>
      </p:sp>
      <p:sp>
        <p:nvSpPr>
          <p:cNvPr id="6" name="Text Box 17"/>
          <p:cNvSpPr txBox="1">
            <a:spLocks noChangeArrowheads="1"/>
          </p:cNvSpPr>
          <p:nvPr/>
        </p:nvSpPr>
        <p:spPr bwMode="auto">
          <a:xfrm>
            <a:off x="690563" y="5851525"/>
            <a:ext cx="2755900" cy="954088"/>
          </a:xfrm>
          <a:prstGeom prst="rect">
            <a:avLst/>
          </a:prstGeom>
          <a:noFill/>
          <a:ln w="9525">
            <a:noFill/>
            <a:miter lim="800000"/>
          </a:ln>
        </p:spPr>
        <p:txBody>
          <a:bodyPr>
            <a:spAutoFit/>
          </a:bodyPr>
          <a:lstStyle/>
          <a:p>
            <a:pPr algn="ctr" eaLnBrk="1" hangingPunct="1">
              <a:buFont typeface="Arial" panose="020B0604020202020204" pitchFamily="34" charset="0"/>
              <a:buNone/>
            </a:pPr>
            <a:r>
              <a:rPr lang="zh-CN" altLang="en-US" sz="2800" b="1"/>
              <a:t>社会主义社会</a:t>
            </a:r>
            <a:endParaRPr lang="zh-CN" altLang="en-US" sz="2800" b="1"/>
          </a:p>
          <a:p>
            <a:pPr algn="ctr" eaLnBrk="1" hangingPunct="1">
              <a:buFont typeface="Arial" panose="020B0604020202020204" pitchFamily="34" charset="0"/>
              <a:buNone/>
            </a:pPr>
            <a:r>
              <a:rPr lang="zh-CN" altLang="en-US" sz="2800" b="1"/>
              <a:t>（现代史）</a:t>
            </a:r>
            <a:endParaRPr lang="zh-CN" altLang="en-US" sz="2800" b="1"/>
          </a:p>
        </p:txBody>
      </p:sp>
      <p:sp>
        <p:nvSpPr>
          <p:cNvPr id="22537" name="AutoShape 17"/>
          <p:cNvSpPr/>
          <p:nvPr/>
        </p:nvSpPr>
        <p:spPr bwMode="auto">
          <a:xfrm>
            <a:off x="2846388" y="1539875"/>
            <a:ext cx="271462" cy="1174750"/>
          </a:xfrm>
          <a:prstGeom prst="leftBrace">
            <a:avLst>
              <a:gd name="adj1" fmla="val 94844"/>
              <a:gd name="adj2" fmla="val 50000"/>
            </a:avLst>
          </a:prstGeom>
          <a:noFill/>
          <a:ln w="25400">
            <a:solidFill>
              <a:schemeClr val="tx1"/>
            </a:solidFill>
            <a:round/>
          </a:ln>
        </p:spPr>
        <p:txBody>
          <a:bodyPr wrap="none" anchor="ctr"/>
          <a:lstStyle/>
          <a:p>
            <a:pPr eaLnBrk="1" hangingPunct="1">
              <a:buFont typeface="Arial" panose="020B0604020202020204" pitchFamily="34" charset="0"/>
              <a:buNone/>
            </a:pPr>
            <a:endParaRPr lang="zh-CN" altLang="en-US">
              <a:latin typeface="Times New Roman" panose="02020603050405020304" pitchFamily="18" charset="0"/>
            </a:endParaRPr>
          </a:p>
        </p:txBody>
      </p:sp>
      <p:sp>
        <p:nvSpPr>
          <p:cNvPr id="2" name="文本框 1"/>
          <p:cNvSpPr txBox="1">
            <a:spLocks noChangeArrowheads="1"/>
          </p:cNvSpPr>
          <p:nvPr/>
        </p:nvSpPr>
        <p:spPr bwMode="auto">
          <a:xfrm>
            <a:off x="3116263" y="1539875"/>
            <a:ext cx="5192712" cy="1123950"/>
          </a:xfrm>
          <a:prstGeom prst="rect">
            <a:avLst/>
          </a:prstGeom>
          <a:noFill/>
          <a:ln w="9525">
            <a:noFill/>
            <a:miter lim="800000"/>
          </a:ln>
        </p:spPr>
        <p:txBody>
          <a:bodyPr>
            <a:spAutoFit/>
          </a:bodyPr>
          <a:lstStyle/>
          <a:p>
            <a:pPr eaLnBrk="1" hangingPunct="1">
              <a:lnSpc>
                <a:spcPct val="140000"/>
              </a:lnSpc>
              <a:buFont typeface="Arial" panose="020B0604020202020204" pitchFamily="34" charset="0"/>
              <a:buNone/>
            </a:pPr>
            <a:r>
              <a:rPr lang="zh-CN" altLang="zh-CN" sz="2400" b="1"/>
              <a:t>东方（亚非）：四大文明古国</a:t>
            </a:r>
            <a:endParaRPr lang="zh-CN" altLang="zh-CN" sz="2400" b="1"/>
          </a:p>
          <a:p>
            <a:pPr eaLnBrk="1" hangingPunct="1">
              <a:lnSpc>
                <a:spcPct val="140000"/>
              </a:lnSpc>
              <a:buFont typeface="Arial" panose="020B0604020202020204" pitchFamily="34" charset="0"/>
              <a:buNone/>
            </a:pPr>
            <a:r>
              <a:rPr lang="zh-CN" altLang="zh-CN" sz="2400" b="1"/>
              <a:t>西方（欧美）：古希腊，古罗马</a:t>
            </a:r>
            <a:endParaRPr lang="zh-CN" altLang="zh-CN" sz="2400" b="1"/>
          </a:p>
        </p:txBody>
      </p:sp>
      <p:sp>
        <p:nvSpPr>
          <p:cNvPr id="7" name="AutoShape 17"/>
          <p:cNvSpPr/>
          <p:nvPr/>
        </p:nvSpPr>
        <p:spPr bwMode="auto">
          <a:xfrm>
            <a:off x="3351213" y="3078163"/>
            <a:ext cx="271462" cy="1174750"/>
          </a:xfrm>
          <a:prstGeom prst="leftBrace">
            <a:avLst>
              <a:gd name="adj1" fmla="val 94844"/>
              <a:gd name="adj2" fmla="val 50000"/>
            </a:avLst>
          </a:prstGeom>
          <a:noFill/>
          <a:ln w="25400">
            <a:solidFill>
              <a:schemeClr val="tx1"/>
            </a:solidFill>
            <a:round/>
          </a:ln>
        </p:spPr>
        <p:txBody>
          <a:bodyPr wrap="none" anchor="ctr"/>
          <a:lstStyle/>
          <a:p>
            <a:pPr eaLnBrk="1" hangingPunct="1">
              <a:buFont typeface="Arial" panose="020B0604020202020204" pitchFamily="34" charset="0"/>
              <a:buNone/>
            </a:pPr>
            <a:endParaRPr lang="zh-CN" altLang="en-US">
              <a:latin typeface="Times New Roman" panose="02020603050405020304" pitchFamily="18" charset="0"/>
            </a:endParaRPr>
          </a:p>
        </p:txBody>
      </p:sp>
      <p:sp>
        <p:nvSpPr>
          <p:cNvPr id="8" name="文本框 7"/>
          <p:cNvSpPr txBox="1">
            <a:spLocks noChangeArrowheads="1"/>
          </p:cNvSpPr>
          <p:nvPr/>
        </p:nvSpPr>
        <p:spPr bwMode="auto">
          <a:xfrm>
            <a:off x="3748088" y="3078163"/>
            <a:ext cx="5192712" cy="1125537"/>
          </a:xfrm>
          <a:prstGeom prst="rect">
            <a:avLst/>
          </a:prstGeom>
          <a:noFill/>
          <a:ln w="9525">
            <a:noFill/>
            <a:miter lim="800000"/>
          </a:ln>
        </p:spPr>
        <p:txBody>
          <a:bodyPr>
            <a:spAutoFit/>
          </a:bodyPr>
          <a:lstStyle/>
          <a:p>
            <a:pPr eaLnBrk="1" hangingPunct="1">
              <a:lnSpc>
                <a:spcPct val="140000"/>
              </a:lnSpc>
              <a:buFont typeface="Arial" panose="020B0604020202020204" pitchFamily="34" charset="0"/>
              <a:buNone/>
            </a:pPr>
            <a:r>
              <a:rPr lang="zh-CN" altLang="zh-CN" sz="2400" b="1"/>
              <a:t>东方：日本，阿拉伯国家</a:t>
            </a:r>
            <a:endParaRPr lang="zh-CN" altLang="zh-CN" sz="2400" b="1"/>
          </a:p>
          <a:p>
            <a:pPr eaLnBrk="1" hangingPunct="1">
              <a:lnSpc>
                <a:spcPct val="140000"/>
              </a:lnSpc>
              <a:buFont typeface="Arial" panose="020B0604020202020204" pitchFamily="34" charset="0"/>
              <a:buNone/>
            </a:pPr>
            <a:r>
              <a:rPr lang="zh-CN" altLang="zh-CN" sz="2400" b="1"/>
              <a:t>西方：法兰克王国，拜占庭帝国</a:t>
            </a:r>
            <a:endParaRPr lang="zh-CN" altLang="zh-CN"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Effect transition="in" filter="box(in)">
                                      <p:cBhvr>
                                        <p:cTn id="7" dur="500"/>
                                        <p:tgtEl>
                                          <p:spTgt spid="133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3994"/>
                                        </p:tgtEl>
                                        <p:attrNameLst>
                                          <p:attrName>style.visibility</p:attrName>
                                        </p:attrNameLst>
                                      </p:cBhvr>
                                      <p:to>
                                        <p:strVal val="visible"/>
                                      </p:to>
                                    </p:set>
                                    <p:animEffect transition="in" filter="wipe(up)">
                                      <p:cBhvr>
                                        <p:cTn id="12" dur="500"/>
                                        <p:tgtEl>
                                          <p:spTgt spid="8399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3983"/>
                                        </p:tgtEl>
                                        <p:attrNameLst>
                                          <p:attrName>style.visibility</p:attrName>
                                        </p:attrNameLst>
                                      </p:cBhvr>
                                      <p:to>
                                        <p:strVal val="visible"/>
                                      </p:to>
                                    </p:set>
                                    <p:animEffect transition="in" filter="box(in)">
                                      <p:cBhvr>
                                        <p:cTn id="17" dur="500"/>
                                        <p:tgtEl>
                                          <p:spTgt spid="8398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3984"/>
                                        </p:tgtEl>
                                        <p:attrNameLst>
                                          <p:attrName>style.visibility</p:attrName>
                                        </p:attrNameLst>
                                      </p:cBhvr>
                                      <p:to>
                                        <p:strVal val="visible"/>
                                      </p:to>
                                    </p:set>
                                    <p:animEffect transition="in" filter="box(in)">
                                      <p:cBhvr>
                                        <p:cTn id="27" dur="500"/>
                                        <p:tgtEl>
                                          <p:spTgt spid="8398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83985"/>
                                        </p:tgtEl>
                                        <p:attrNameLst>
                                          <p:attrName>style.visibility</p:attrName>
                                        </p:attrNameLst>
                                      </p:cBhvr>
                                      <p:to>
                                        <p:strVal val="visible"/>
                                      </p:to>
                                    </p:set>
                                    <p:animEffect transition="in" filter="box(in)">
                                      <p:cBhvr>
                                        <p:cTn id="37" dur="500"/>
                                        <p:tgtEl>
                                          <p:spTgt spid="8398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up)">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ox(in)">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253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4" presetClass="entr" presetSubtype="16"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box(in)">
                                      <p:cBhvr>
                                        <p:cTn id="56" dur="500"/>
                                        <p:tgtEl>
                                          <p:spTgt spid="2"/>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grpId="0"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box(in)">
                                      <p:cBhvr>
                                        <p:cTn id="6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83983" grpId="0"/>
      <p:bldP spid="83984" grpId="0"/>
      <p:bldP spid="83985" grpId="0"/>
      <p:bldP spid="83994" grpId="0" animBg="1"/>
      <p:bldP spid="3" grpId="0" animBg="1"/>
      <p:bldP spid="4" grpId="0" animBg="1"/>
      <p:bldP spid="5" grpId="0" animBg="1"/>
      <p:bldP spid="6" grpId="0"/>
      <p:bldP spid="22537" grpId="0" animBg="1"/>
      <p:bldP spid="2" grpId="0"/>
      <p:bldP spid="7" grpId="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0755" name="Text Box 3"/>
          <p:cNvSpPr txBox="1">
            <a:spLocks noChangeArrowheads="1"/>
          </p:cNvSpPr>
          <p:nvPr/>
        </p:nvSpPr>
        <p:spPr bwMode="auto">
          <a:xfrm>
            <a:off x="468313" y="2060575"/>
            <a:ext cx="8229600" cy="277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dirty="0">
                <a:solidFill>
                  <a:schemeClr val="accent2"/>
                </a:solidFill>
                <a:latin typeface="黑体" panose="02010609060101010101" charset="-122"/>
                <a:ea typeface="黑体" panose="02010609060101010101" charset="-122"/>
              </a:rPr>
              <a:t>1</a:t>
            </a:r>
            <a:r>
              <a:rPr lang="zh-CN" altLang="en-US" sz="3200" b="1" dirty="0">
                <a:solidFill>
                  <a:schemeClr val="accent2"/>
                </a:solidFill>
                <a:latin typeface="黑体" panose="02010609060101010101" charset="-122"/>
                <a:ea typeface="黑体" panose="02010609060101010101" charset="-122"/>
              </a:rPr>
              <a:t>、他是谁？</a:t>
            </a:r>
            <a:endParaRPr lang="zh-CN" altLang="en-US" sz="3200" b="1" dirty="0">
              <a:solidFill>
                <a:schemeClr val="accent2"/>
              </a:solidFill>
              <a:latin typeface="黑体" panose="02010609060101010101" charset="-122"/>
              <a:ea typeface="黑体" panose="02010609060101010101" charset="-122"/>
            </a:endParaRPr>
          </a:p>
          <a:p>
            <a:pPr>
              <a:spcBef>
                <a:spcPct val="50000"/>
              </a:spcBef>
            </a:pPr>
            <a:r>
              <a:rPr lang="en-US" altLang="zh-CN" sz="3200" b="1" dirty="0">
                <a:solidFill>
                  <a:schemeClr val="accent2"/>
                </a:solidFill>
                <a:latin typeface="黑体" panose="02010609060101010101" charset="-122"/>
                <a:ea typeface="黑体" panose="02010609060101010101" charset="-122"/>
              </a:rPr>
              <a:t>2</a:t>
            </a:r>
            <a:r>
              <a:rPr lang="zh-CN" altLang="en-US" sz="3200" b="1" dirty="0">
                <a:solidFill>
                  <a:schemeClr val="accent2"/>
                </a:solidFill>
                <a:latin typeface="黑体" panose="02010609060101010101" charset="-122"/>
                <a:ea typeface="黑体" panose="02010609060101010101" charset="-122"/>
              </a:rPr>
              <a:t>、他在古代埃及有什么地位？</a:t>
            </a:r>
            <a:endParaRPr lang="zh-CN" altLang="en-US" sz="3200" b="1" dirty="0">
              <a:solidFill>
                <a:schemeClr val="accent2"/>
              </a:solidFill>
              <a:latin typeface="黑体" panose="02010609060101010101" charset="-122"/>
              <a:ea typeface="黑体" panose="02010609060101010101" charset="-122"/>
            </a:endParaRPr>
          </a:p>
          <a:p>
            <a:pPr>
              <a:spcBef>
                <a:spcPct val="50000"/>
              </a:spcBef>
            </a:pPr>
            <a:endParaRPr lang="zh-CN" altLang="en-US" sz="3200" b="1" dirty="0">
              <a:solidFill>
                <a:schemeClr val="accent2"/>
              </a:solidFill>
              <a:latin typeface="黑体" panose="02010609060101010101" charset="-122"/>
              <a:ea typeface="黑体" panose="02010609060101010101" charset="-122"/>
            </a:endParaRPr>
          </a:p>
          <a:p>
            <a:pPr>
              <a:spcBef>
                <a:spcPct val="50000"/>
              </a:spcBef>
            </a:pPr>
            <a:endParaRPr lang="en-US" altLang="zh-CN" sz="3200" b="1" dirty="0">
              <a:solidFill>
                <a:schemeClr val="accent2"/>
              </a:solidFill>
              <a:latin typeface="黑体" panose="02010609060101010101" charset="-122"/>
              <a:ea typeface="黑体" panose="02010609060101010101" charset="-122"/>
            </a:endParaRPr>
          </a:p>
        </p:txBody>
      </p:sp>
      <p:sp>
        <p:nvSpPr>
          <p:cNvPr id="1610756" name="WordArt 4"/>
          <p:cNvSpPr>
            <a:spLocks noChangeArrowheads="1" noChangeShapeType="1" noTextEdit="1"/>
          </p:cNvSpPr>
          <p:nvPr/>
        </p:nvSpPr>
        <p:spPr bwMode="auto">
          <a:xfrm>
            <a:off x="611188" y="1054125"/>
            <a:ext cx="1656556" cy="646683"/>
          </a:xfrm>
          <a:prstGeom prst="rect">
            <a:avLst/>
          </a:prstGeom>
          <a:ln>
            <a:solidFill>
              <a:schemeClr val="accent1"/>
            </a:solidFill>
          </a:ln>
        </p:spPr>
        <p:txBody>
          <a:bodyPr wrap="none" fromWordArt="1">
            <a:prstTxWarp prst="textWave1">
              <a:avLst>
                <a:gd name="adj1" fmla="val 13005"/>
                <a:gd name="adj2" fmla="val 0"/>
              </a:avLst>
            </a:prstTxWarp>
          </a:bodyPr>
          <a:lstStyle/>
          <a:p>
            <a:pPr algn="ctr"/>
            <a:r>
              <a:rPr lang="zh-CN" altLang="en-US" sz="7200" kern="10" dirty="0">
                <a:ln w="19050">
                  <a:solidFill>
                    <a:srgbClr val="00FF00"/>
                  </a:solidFill>
                  <a:round/>
                </a:ln>
                <a:solidFill>
                  <a:srgbClr val="FF0000"/>
                </a:solidFill>
                <a:effectLst>
                  <a:outerShdw dist="53882" dir="2700000" algn="ctr" rotWithShape="0">
                    <a:srgbClr val="C0C0C0">
                      <a:alpha val="80000"/>
                    </a:srgbClr>
                  </a:outerShdw>
                </a:effectLst>
                <a:latin typeface="华文新魏"/>
                <a:ea typeface="华文新魏"/>
              </a:rPr>
              <a:t>找一找</a:t>
            </a:r>
            <a:endParaRPr lang="zh-CN" altLang="en-US" sz="7200" kern="10" dirty="0">
              <a:ln w="19050">
                <a:solidFill>
                  <a:srgbClr val="00FF00"/>
                </a:solidFill>
                <a:round/>
              </a:ln>
              <a:solidFill>
                <a:srgbClr val="FF0000"/>
              </a:solidFill>
              <a:effectLst>
                <a:outerShdw dist="53882" dir="2700000" algn="ctr" rotWithShape="0">
                  <a:srgbClr val="C0C0C0">
                    <a:alpha val="80000"/>
                  </a:srgbClr>
                </a:outerShdw>
              </a:effectLst>
              <a:latin typeface="华文新魏"/>
              <a:ea typeface="华文新魏"/>
            </a:endParaRPr>
          </a:p>
        </p:txBody>
      </p:sp>
      <p:sp>
        <p:nvSpPr>
          <p:cNvPr id="1610758" name="Rectangle 6"/>
          <p:cNvSpPr>
            <a:spLocks noChangeArrowheads="1"/>
          </p:cNvSpPr>
          <p:nvPr/>
        </p:nvSpPr>
        <p:spPr bwMode="auto">
          <a:xfrm>
            <a:off x="3203575" y="2060575"/>
            <a:ext cx="8985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FF3300"/>
                </a:solidFill>
              </a:rPr>
              <a:t>法老</a:t>
            </a:r>
            <a:endParaRPr lang="zh-CN" altLang="en-US" sz="2800" b="1">
              <a:solidFill>
                <a:srgbClr val="FF3300"/>
              </a:solidFill>
            </a:endParaRPr>
          </a:p>
        </p:txBody>
      </p:sp>
      <p:sp>
        <p:nvSpPr>
          <p:cNvPr id="1610759" name="Rectangle 7"/>
          <p:cNvSpPr>
            <a:spLocks noChangeArrowheads="1"/>
          </p:cNvSpPr>
          <p:nvPr/>
        </p:nvSpPr>
        <p:spPr bwMode="auto">
          <a:xfrm>
            <a:off x="684213" y="3500438"/>
            <a:ext cx="53927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dirty="0">
                <a:solidFill>
                  <a:srgbClr val="FF3300"/>
                </a:solidFill>
              </a:rPr>
              <a:t>自诩为太阳之子，拥有至高无上的权威</a:t>
            </a:r>
            <a:endParaRPr lang="zh-CN" altLang="en-US" sz="2400" b="1" dirty="0">
              <a:solidFill>
                <a:srgbClr val="FF3300"/>
              </a:solidFill>
            </a:endParaRPr>
          </a:p>
        </p:txBody>
      </p:sp>
      <p:sp>
        <p:nvSpPr>
          <p:cNvPr id="1610760" name="Rectangle 8"/>
          <p:cNvSpPr>
            <a:spLocks noChangeArrowheads="1"/>
          </p:cNvSpPr>
          <p:nvPr/>
        </p:nvSpPr>
        <p:spPr bwMode="auto">
          <a:xfrm>
            <a:off x="684213" y="3933825"/>
            <a:ext cx="6311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dirty="0">
                <a:solidFill>
                  <a:srgbClr val="FF3300"/>
                </a:solidFill>
              </a:rPr>
              <a:t>独揽国家行政、经济、军事和司法大权于一身</a:t>
            </a:r>
            <a:endParaRPr lang="zh-CN" altLang="en-US" sz="2400" b="1" dirty="0">
              <a:solidFill>
                <a:srgbClr val="FF3300"/>
              </a:solidFill>
            </a:endParaRPr>
          </a:p>
        </p:txBody>
      </p:sp>
      <p:sp>
        <p:nvSpPr>
          <p:cNvPr id="1610761" name="Rectangle 9"/>
          <p:cNvSpPr>
            <a:spLocks noChangeArrowheads="1"/>
          </p:cNvSpPr>
          <p:nvPr/>
        </p:nvSpPr>
        <p:spPr bwMode="auto">
          <a:xfrm>
            <a:off x="755650" y="4365625"/>
            <a:ext cx="8147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dirty="0">
                <a:solidFill>
                  <a:srgbClr val="FF3300"/>
                </a:solidFill>
              </a:rPr>
              <a:t>动用巨大的人力和物力，为自己修筑宏大的陵墓</a:t>
            </a:r>
            <a:r>
              <a:rPr lang="en-US" altLang="zh-CN" sz="2400" b="1" dirty="0">
                <a:solidFill>
                  <a:srgbClr val="FF3300"/>
                </a:solidFill>
              </a:rPr>
              <a:t>——</a:t>
            </a:r>
            <a:r>
              <a:rPr lang="zh-CN" altLang="en-US" sz="2400" b="1" dirty="0">
                <a:solidFill>
                  <a:srgbClr val="FF3300"/>
                </a:solidFill>
              </a:rPr>
              <a:t>金字塔</a:t>
            </a:r>
            <a:endParaRPr lang="zh-CN" altLang="en-US" sz="2400" b="1" dirty="0">
              <a:solidFill>
                <a:srgbClr val="FF3300"/>
              </a:solidFill>
            </a:endParaRPr>
          </a:p>
        </p:txBody>
      </p:sp>
      <p:pic>
        <p:nvPicPr>
          <p:cNvPr id="1610767" name="Picture 15" descr="pic_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999288" y="1485900"/>
            <a:ext cx="1820862" cy="2951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2555776" y="332656"/>
            <a:ext cx="4104456" cy="646331"/>
          </a:xfrm>
          <a:prstGeom prst="rect">
            <a:avLst/>
          </a:prstGeom>
        </p:spPr>
        <p:txBody>
          <a:bodyPr wrap="square">
            <a:spAutoFit/>
          </a:bodyPr>
          <a:lstStyle/>
          <a:p>
            <a:r>
              <a:rPr lang="en-US" altLang="zh-CN" sz="3600" b="1" dirty="0" smtClean="0">
                <a:solidFill>
                  <a:srgbClr val="FF3300"/>
                </a:solidFill>
              </a:rPr>
              <a:t>2</a:t>
            </a:r>
            <a:r>
              <a:rPr lang="zh-CN" altLang="en-US" sz="3600" b="1" dirty="0" smtClean="0">
                <a:solidFill>
                  <a:srgbClr val="FF3300"/>
                </a:solidFill>
              </a:rPr>
              <a:t>、王权神圣</a:t>
            </a:r>
            <a:r>
              <a:rPr lang="en-US" altLang="zh-CN" sz="3600" b="1" dirty="0" smtClean="0">
                <a:solidFill>
                  <a:srgbClr val="FF3300"/>
                </a:solidFill>
              </a:rPr>
              <a:t>—</a:t>
            </a:r>
            <a:r>
              <a:rPr lang="zh-CN" altLang="en-US" sz="3600" b="1" dirty="0" smtClean="0">
                <a:solidFill>
                  <a:schemeClr val="tx1">
                    <a:lumMod val="95000"/>
                    <a:lumOff val="5000"/>
                  </a:schemeClr>
                </a:solidFill>
              </a:rPr>
              <a:t>法老</a:t>
            </a:r>
            <a:endParaRPr lang="zh-CN" altLang="en-US" sz="3600"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10758"/>
                                        </p:tgtEl>
                                        <p:attrNameLst>
                                          <p:attrName>style.visibility</p:attrName>
                                        </p:attrNameLst>
                                      </p:cBhvr>
                                      <p:to>
                                        <p:strVal val="visible"/>
                                      </p:to>
                                    </p:set>
                                    <p:anim calcmode="lin" valueType="num">
                                      <p:cBhvr additive="base">
                                        <p:cTn id="7" dur="500" fill="hold"/>
                                        <p:tgtEl>
                                          <p:spTgt spid="1610758"/>
                                        </p:tgtEl>
                                        <p:attrNameLst>
                                          <p:attrName>ppt_x</p:attrName>
                                        </p:attrNameLst>
                                      </p:cBhvr>
                                      <p:tavLst>
                                        <p:tav tm="0">
                                          <p:val>
                                            <p:strVal val="#ppt_x"/>
                                          </p:val>
                                        </p:tav>
                                        <p:tav tm="100000">
                                          <p:val>
                                            <p:strVal val="#ppt_x"/>
                                          </p:val>
                                        </p:tav>
                                      </p:tavLst>
                                    </p:anim>
                                    <p:anim calcmode="lin" valueType="num">
                                      <p:cBhvr additive="base">
                                        <p:cTn id="8" dur="500" fill="hold"/>
                                        <p:tgtEl>
                                          <p:spTgt spid="16107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10759"/>
                                        </p:tgtEl>
                                        <p:attrNameLst>
                                          <p:attrName>style.visibility</p:attrName>
                                        </p:attrNameLst>
                                      </p:cBhvr>
                                      <p:to>
                                        <p:strVal val="visible"/>
                                      </p:to>
                                    </p:set>
                                    <p:anim calcmode="lin" valueType="num">
                                      <p:cBhvr additive="base">
                                        <p:cTn id="13" dur="500" fill="hold"/>
                                        <p:tgtEl>
                                          <p:spTgt spid="1610759"/>
                                        </p:tgtEl>
                                        <p:attrNameLst>
                                          <p:attrName>ppt_x</p:attrName>
                                        </p:attrNameLst>
                                      </p:cBhvr>
                                      <p:tavLst>
                                        <p:tav tm="0">
                                          <p:val>
                                            <p:strVal val="#ppt_x"/>
                                          </p:val>
                                        </p:tav>
                                        <p:tav tm="100000">
                                          <p:val>
                                            <p:strVal val="#ppt_x"/>
                                          </p:val>
                                        </p:tav>
                                      </p:tavLst>
                                    </p:anim>
                                    <p:anim calcmode="lin" valueType="num">
                                      <p:cBhvr additive="base">
                                        <p:cTn id="14" dur="500" fill="hold"/>
                                        <p:tgtEl>
                                          <p:spTgt spid="161075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10760"/>
                                        </p:tgtEl>
                                        <p:attrNameLst>
                                          <p:attrName>style.visibility</p:attrName>
                                        </p:attrNameLst>
                                      </p:cBhvr>
                                      <p:to>
                                        <p:strVal val="visible"/>
                                      </p:to>
                                    </p:set>
                                    <p:anim calcmode="lin" valueType="num">
                                      <p:cBhvr additive="base">
                                        <p:cTn id="19" dur="500" fill="hold"/>
                                        <p:tgtEl>
                                          <p:spTgt spid="1610760"/>
                                        </p:tgtEl>
                                        <p:attrNameLst>
                                          <p:attrName>ppt_x</p:attrName>
                                        </p:attrNameLst>
                                      </p:cBhvr>
                                      <p:tavLst>
                                        <p:tav tm="0">
                                          <p:val>
                                            <p:strVal val="#ppt_x"/>
                                          </p:val>
                                        </p:tav>
                                        <p:tav tm="100000">
                                          <p:val>
                                            <p:strVal val="#ppt_x"/>
                                          </p:val>
                                        </p:tav>
                                      </p:tavLst>
                                    </p:anim>
                                    <p:anim calcmode="lin" valueType="num">
                                      <p:cBhvr additive="base">
                                        <p:cTn id="20" dur="500" fill="hold"/>
                                        <p:tgtEl>
                                          <p:spTgt spid="161076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10761"/>
                                        </p:tgtEl>
                                        <p:attrNameLst>
                                          <p:attrName>style.visibility</p:attrName>
                                        </p:attrNameLst>
                                      </p:cBhvr>
                                      <p:to>
                                        <p:strVal val="visible"/>
                                      </p:to>
                                    </p:set>
                                    <p:anim calcmode="lin" valueType="num">
                                      <p:cBhvr additive="base">
                                        <p:cTn id="25" dur="500" fill="hold"/>
                                        <p:tgtEl>
                                          <p:spTgt spid="1610761"/>
                                        </p:tgtEl>
                                        <p:attrNameLst>
                                          <p:attrName>ppt_x</p:attrName>
                                        </p:attrNameLst>
                                      </p:cBhvr>
                                      <p:tavLst>
                                        <p:tav tm="0">
                                          <p:val>
                                            <p:strVal val="#ppt_x"/>
                                          </p:val>
                                        </p:tav>
                                        <p:tav tm="100000">
                                          <p:val>
                                            <p:strVal val="#ppt_x"/>
                                          </p:val>
                                        </p:tav>
                                      </p:tavLst>
                                    </p:anim>
                                    <p:anim calcmode="lin" valueType="num">
                                      <p:cBhvr additive="base">
                                        <p:cTn id="26" dur="500" fill="hold"/>
                                        <p:tgtEl>
                                          <p:spTgt spid="16107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0758" grpId="0"/>
      <p:bldP spid="1610759" grpId="0"/>
      <p:bldP spid="1610760" grpId="0"/>
      <p:bldP spid="16107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占位符 11266"/>
          <p:cNvSpPr>
            <a:spLocks noGrp="1" noChangeArrowheads="1"/>
          </p:cNvSpPr>
          <p:nvPr>
            <p:ph type="body" idx="1"/>
          </p:nvPr>
        </p:nvSpPr>
        <p:spPr>
          <a:xfrm>
            <a:off x="0" y="0"/>
            <a:ext cx="9144000" cy="6858000"/>
          </a:xfrm>
        </p:spPr>
        <p:txBody>
          <a:bodyPr/>
          <a:lstStyle/>
          <a:p>
            <a:pPr>
              <a:buFont typeface="Arial" panose="020B0604020202020204" pitchFamily="34" charset="0"/>
              <a:buNone/>
            </a:pPr>
            <a:r>
              <a:rPr lang="zh-CN" altLang="en-US" sz="4000" b="1" smtClean="0"/>
              <a:t>宝贵可靠的交通线</a:t>
            </a:r>
            <a:r>
              <a:rPr lang="en-US" altLang="zh-CN" sz="4000" b="1" smtClean="0"/>
              <a:t>—</a:t>
            </a:r>
            <a:endParaRPr lang="en-US" altLang="zh-CN" sz="4000" b="1" smtClean="0"/>
          </a:p>
          <a:p>
            <a:pPr>
              <a:buFont typeface="Arial" panose="020B0604020202020204" pitchFamily="34" charset="0"/>
              <a:buNone/>
            </a:pPr>
            <a:r>
              <a:rPr lang="zh-CN" altLang="en-US" sz="4000" b="1" smtClean="0"/>
              <a:t>充沛的河水</a:t>
            </a:r>
            <a:r>
              <a:rPr lang="en-US" altLang="zh-CN" sz="4000" b="1" smtClean="0"/>
              <a:t>——</a:t>
            </a:r>
            <a:endParaRPr lang="en-US" altLang="zh-CN" sz="4000" b="1" smtClean="0"/>
          </a:p>
        </p:txBody>
      </p:sp>
      <p:sp>
        <p:nvSpPr>
          <p:cNvPr id="11266" name="文本框 11268"/>
          <p:cNvSpPr txBox="1">
            <a:spLocks noChangeArrowheads="1"/>
          </p:cNvSpPr>
          <p:nvPr/>
        </p:nvSpPr>
        <p:spPr bwMode="auto">
          <a:xfrm>
            <a:off x="4500563" y="0"/>
            <a:ext cx="4932362" cy="701675"/>
          </a:xfrm>
          <a:prstGeom prst="rect">
            <a:avLst/>
          </a:prstGeom>
          <a:noFill/>
          <a:ln w="9525">
            <a:noFill/>
            <a:miter lim="800000"/>
          </a:ln>
        </p:spPr>
        <p:txBody>
          <a:bodyPr>
            <a:spAutoFit/>
          </a:bodyPr>
          <a:lstStyle/>
          <a:p>
            <a:r>
              <a:rPr lang="zh-CN" altLang="en-US" sz="4000" b="1">
                <a:solidFill>
                  <a:srgbClr val="6600FF"/>
                </a:solidFill>
              </a:rPr>
              <a:t>促进整个流域的统一</a:t>
            </a:r>
            <a:endParaRPr lang="zh-CN" altLang="en-US" sz="4000" b="1">
              <a:solidFill>
                <a:srgbClr val="6600FF"/>
              </a:solidFill>
            </a:endParaRPr>
          </a:p>
        </p:txBody>
      </p:sp>
      <p:sp>
        <p:nvSpPr>
          <p:cNvPr id="11267" name="文本框 11269"/>
          <p:cNvSpPr txBox="1">
            <a:spLocks noChangeArrowheads="1"/>
          </p:cNvSpPr>
          <p:nvPr/>
        </p:nvSpPr>
        <p:spPr bwMode="auto">
          <a:xfrm>
            <a:off x="3708400" y="765175"/>
            <a:ext cx="3384550" cy="701675"/>
          </a:xfrm>
          <a:prstGeom prst="rect">
            <a:avLst/>
          </a:prstGeom>
          <a:noFill/>
          <a:ln w="9525">
            <a:noFill/>
            <a:miter lim="800000"/>
          </a:ln>
        </p:spPr>
        <p:txBody>
          <a:bodyPr>
            <a:spAutoFit/>
          </a:bodyPr>
          <a:lstStyle/>
          <a:p>
            <a:r>
              <a:rPr lang="zh-CN" altLang="en-US" sz="4000" b="1">
                <a:solidFill>
                  <a:srgbClr val="6600FF"/>
                </a:solidFill>
              </a:rPr>
              <a:t>发展灌溉农业</a:t>
            </a:r>
            <a:endParaRPr lang="zh-CN" altLang="en-US" sz="4000" b="1">
              <a:solidFill>
                <a:srgbClr val="6600FF"/>
              </a:solidFill>
            </a:endParaRPr>
          </a:p>
        </p:txBody>
      </p:sp>
      <p:sp>
        <p:nvSpPr>
          <p:cNvPr id="11273" name="文本框 11272"/>
          <p:cNvSpPr txBox="1">
            <a:spLocks noChangeArrowheads="1"/>
          </p:cNvSpPr>
          <p:nvPr/>
        </p:nvSpPr>
        <p:spPr bwMode="auto">
          <a:xfrm>
            <a:off x="8350250" y="1916113"/>
            <a:ext cx="793750" cy="2584450"/>
          </a:xfrm>
          <a:prstGeom prst="rect">
            <a:avLst/>
          </a:prstGeom>
          <a:noFill/>
          <a:ln w="9525">
            <a:noFill/>
            <a:miter lim="800000"/>
          </a:ln>
        </p:spPr>
        <p:txBody>
          <a:bodyPr vert="eaVert" wrap="none">
            <a:spAutoFit/>
          </a:bodyPr>
          <a:lstStyle/>
          <a:p>
            <a:r>
              <a:rPr lang="zh-CN" altLang="en-US" sz="4000" b="1">
                <a:solidFill>
                  <a:srgbClr val="FF0000"/>
                </a:solidFill>
              </a:rPr>
              <a:t>统一的国家</a:t>
            </a:r>
            <a:endParaRPr lang="zh-CN" altLang="en-US" sz="4000" b="1">
              <a:solidFill>
                <a:srgbClr val="FF0000"/>
              </a:solidFill>
            </a:endParaRPr>
          </a:p>
        </p:txBody>
      </p:sp>
      <p:sp>
        <p:nvSpPr>
          <p:cNvPr id="11274" name="文本框 11273"/>
          <p:cNvSpPr txBox="1">
            <a:spLocks noChangeArrowheads="1"/>
          </p:cNvSpPr>
          <p:nvPr/>
        </p:nvSpPr>
        <p:spPr bwMode="auto">
          <a:xfrm>
            <a:off x="4932363" y="1916113"/>
            <a:ext cx="793750" cy="3581400"/>
          </a:xfrm>
          <a:prstGeom prst="rect">
            <a:avLst/>
          </a:prstGeom>
          <a:noFill/>
          <a:ln w="9525">
            <a:noFill/>
            <a:miter lim="800000"/>
          </a:ln>
        </p:spPr>
        <p:txBody>
          <a:bodyPr vert="eaVert" wrap="none">
            <a:spAutoFit/>
          </a:bodyPr>
          <a:lstStyle/>
          <a:p>
            <a:r>
              <a:rPr lang="zh-CN" altLang="en-US" sz="4000" b="1">
                <a:solidFill>
                  <a:srgbClr val="FF0000"/>
                </a:solidFill>
              </a:rPr>
              <a:t>大规模水利工程</a:t>
            </a:r>
            <a:endParaRPr lang="zh-CN" altLang="en-US" sz="4000" b="1">
              <a:solidFill>
                <a:srgbClr val="FF0000"/>
              </a:solidFill>
            </a:endParaRPr>
          </a:p>
        </p:txBody>
      </p:sp>
      <p:sp>
        <p:nvSpPr>
          <p:cNvPr id="11275" name="文本框 11274"/>
          <p:cNvSpPr txBox="1">
            <a:spLocks noChangeArrowheads="1"/>
          </p:cNvSpPr>
          <p:nvPr/>
        </p:nvSpPr>
        <p:spPr bwMode="auto">
          <a:xfrm>
            <a:off x="6659563" y="1844675"/>
            <a:ext cx="793750" cy="3581400"/>
          </a:xfrm>
          <a:prstGeom prst="rect">
            <a:avLst/>
          </a:prstGeom>
          <a:noFill/>
          <a:ln w="9525">
            <a:noFill/>
            <a:miter lim="800000"/>
          </a:ln>
        </p:spPr>
        <p:txBody>
          <a:bodyPr vert="eaVert" wrap="none">
            <a:spAutoFit/>
          </a:bodyPr>
          <a:lstStyle/>
          <a:p>
            <a:r>
              <a:rPr lang="zh-CN" altLang="en-US" sz="4000" b="1"/>
              <a:t>复杂的社会矛盾</a:t>
            </a:r>
            <a:endParaRPr lang="zh-CN" altLang="en-US" sz="4000" b="1"/>
          </a:p>
        </p:txBody>
      </p:sp>
      <p:sp>
        <p:nvSpPr>
          <p:cNvPr id="11276" name="直接连接符 11275"/>
          <p:cNvSpPr>
            <a:spLocks noChangeShapeType="1"/>
          </p:cNvSpPr>
          <p:nvPr/>
        </p:nvSpPr>
        <p:spPr bwMode="auto">
          <a:xfrm>
            <a:off x="8748713" y="620713"/>
            <a:ext cx="0" cy="1223962"/>
          </a:xfrm>
          <a:prstGeom prst="line">
            <a:avLst/>
          </a:prstGeom>
          <a:noFill/>
          <a:ln w="76200">
            <a:solidFill>
              <a:srgbClr val="6600FF"/>
            </a:solidFill>
            <a:round/>
            <a:tailEnd type="triangle" w="med" len="med"/>
          </a:ln>
        </p:spPr>
        <p:txBody>
          <a:bodyPr/>
          <a:lstStyle/>
          <a:p>
            <a:endParaRPr lang="zh-CN" altLang="en-US"/>
          </a:p>
        </p:txBody>
      </p:sp>
      <p:sp>
        <p:nvSpPr>
          <p:cNvPr id="11277" name="直接连接符 11276"/>
          <p:cNvSpPr>
            <a:spLocks noChangeShapeType="1"/>
          </p:cNvSpPr>
          <p:nvPr/>
        </p:nvSpPr>
        <p:spPr bwMode="auto">
          <a:xfrm>
            <a:off x="5292725" y="1341438"/>
            <a:ext cx="0" cy="574675"/>
          </a:xfrm>
          <a:prstGeom prst="line">
            <a:avLst/>
          </a:prstGeom>
          <a:noFill/>
          <a:ln w="76200">
            <a:solidFill>
              <a:srgbClr val="6600FF"/>
            </a:solidFill>
            <a:round/>
            <a:tailEnd type="triangle" w="med" len="med"/>
          </a:ln>
        </p:spPr>
        <p:txBody>
          <a:bodyPr/>
          <a:lstStyle/>
          <a:p>
            <a:endParaRPr lang="zh-CN" altLang="en-US"/>
          </a:p>
        </p:txBody>
      </p:sp>
      <p:sp>
        <p:nvSpPr>
          <p:cNvPr id="11279" name="圆角矩形标注 11278"/>
          <p:cNvSpPr>
            <a:spLocks noChangeArrowheads="1"/>
          </p:cNvSpPr>
          <p:nvPr/>
        </p:nvSpPr>
        <p:spPr bwMode="auto">
          <a:xfrm>
            <a:off x="4787900" y="1773238"/>
            <a:ext cx="4356100" cy="3887787"/>
          </a:xfrm>
          <a:prstGeom prst="wedgeRoundRectCallout">
            <a:avLst>
              <a:gd name="adj1" fmla="val -63227"/>
              <a:gd name="adj2" fmla="val 31259"/>
              <a:gd name="adj3" fmla="val 16667"/>
            </a:avLst>
          </a:prstGeom>
          <a:noFill/>
          <a:ln w="76200">
            <a:solidFill>
              <a:schemeClr val="tx1"/>
            </a:solidFill>
            <a:miter lim="800000"/>
          </a:ln>
        </p:spPr>
        <p:txBody>
          <a:bodyPr/>
          <a:lstStyle/>
          <a:p>
            <a:pPr algn="ctr"/>
            <a:endParaRPr lang="zh-CN" altLang="en-US"/>
          </a:p>
        </p:txBody>
      </p:sp>
      <p:sp>
        <p:nvSpPr>
          <p:cNvPr id="11280" name="文本框 11279"/>
          <p:cNvSpPr txBox="1">
            <a:spLocks noChangeArrowheads="1"/>
          </p:cNvSpPr>
          <p:nvPr/>
        </p:nvSpPr>
        <p:spPr bwMode="auto">
          <a:xfrm>
            <a:off x="0" y="4327525"/>
            <a:ext cx="4427538" cy="2530475"/>
          </a:xfrm>
          <a:prstGeom prst="rect">
            <a:avLst/>
          </a:prstGeom>
          <a:noFill/>
          <a:ln w="9525">
            <a:noFill/>
            <a:miter lim="800000"/>
          </a:ln>
        </p:spPr>
        <p:txBody>
          <a:bodyPr>
            <a:spAutoFit/>
          </a:bodyPr>
          <a:lstStyle/>
          <a:p>
            <a:r>
              <a:rPr lang="zh-CN" altLang="en-US" sz="4000" b="1"/>
              <a:t>要求强化统治机构和国王的权力，埃及</a:t>
            </a:r>
            <a:r>
              <a:rPr lang="zh-CN" altLang="en-US" sz="4000" b="1">
                <a:solidFill>
                  <a:srgbClr val="FF0000"/>
                </a:solidFill>
              </a:rPr>
              <a:t>君主专制制度</a:t>
            </a:r>
            <a:r>
              <a:rPr lang="zh-CN" altLang="en-US" sz="4000" b="1"/>
              <a:t>逐步发展起来</a:t>
            </a:r>
            <a:endParaRPr lang="zh-CN" altLang="en-US" sz="4000" b="1"/>
          </a:p>
        </p:txBody>
      </p:sp>
      <p:pic>
        <p:nvPicPr>
          <p:cNvPr id="11281" name="图片 11280" descr="00301104"/>
          <p:cNvPicPr>
            <a:picLocks noChangeAspect="1" noChangeArrowheads="1"/>
          </p:cNvPicPr>
          <p:nvPr/>
        </p:nvPicPr>
        <p:blipFill>
          <a:blip r:embed="rId1" cstate="print"/>
          <a:srcRect/>
          <a:stretch>
            <a:fillRect/>
          </a:stretch>
        </p:blipFill>
        <p:spPr bwMode="auto">
          <a:xfrm>
            <a:off x="0" y="7938"/>
            <a:ext cx="9144000" cy="68500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76"/>
                                        </p:tgtEl>
                                        <p:attrNameLst>
                                          <p:attrName>style.visibility</p:attrName>
                                        </p:attrNameLst>
                                      </p:cBhvr>
                                      <p:to>
                                        <p:strVal val="visible"/>
                                      </p:to>
                                    </p:set>
                                    <p:animEffect transition="in" filter="blinds(horizontal)">
                                      <p:cBhvr>
                                        <p:cTn id="7" dur="500"/>
                                        <p:tgtEl>
                                          <p:spTgt spid="1127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73"/>
                                        </p:tgtEl>
                                        <p:attrNameLst>
                                          <p:attrName>style.visibility</p:attrName>
                                        </p:attrNameLst>
                                      </p:cBhvr>
                                      <p:to>
                                        <p:strVal val="visible"/>
                                      </p:to>
                                    </p:set>
                                    <p:animEffect transition="in" filter="blinds(horizontal)">
                                      <p:cBhvr>
                                        <p:cTn id="12" dur="500"/>
                                        <p:tgtEl>
                                          <p:spTgt spid="1127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277"/>
                                        </p:tgtEl>
                                        <p:attrNameLst>
                                          <p:attrName>style.visibility</p:attrName>
                                        </p:attrNameLst>
                                      </p:cBhvr>
                                      <p:to>
                                        <p:strVal val="visible"/>
                                      </p:to>
                                    </p:set>
                                    <p:animEffect transition="in" filter="blinds(horizontal)">
                                      <p:cBhvr>
                                        <p:cTn id="17" dur="500"/>
                                        <p:tgtEl>
                                          <p:spTgt spid="1127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1274"/>
                                        </p:tgtEl>
                                        <p:attrNameLst>
                                          <p:attrName>style.visibility</p:attrName>
                                        </p:attrNameLst>
                                      </p:cBhvr>
                                      <p:to>
                                        <p:strVal val="visible"/>
                                      </p:to>
                                    </p:set>
                                    <p:anim calcmode="lin" valueType="num">
                                      <p:cBhvr additive="base">
                                        <p:cTn id="22" dur="500" fill="hold"/>
                                        <p:tgtEl>
                                          <p:spTgt spid="11274"/>
                                        </p:tgtEl>
                                        <p:attrNameLst>
                                          <p:attrName>ppt_x</p:attrName>
                                        </p:attrNameLst>
                                      </p:cBhvr>
                                      <p:tavLst>
                                        <p:tav tm="0">
                                          <p:val>
                                            <p:strVal val="#ppt_x"/>
                                          </p:val>
                                        </p:tav>
                                        <p:tav tm="100000">
                                          <p:val>
                                            <p:strVal val="#ppt_x"/>
                                          </p:val>
                                        </p:tav>
                                      </p:tavLst>
                                    </p:anim>
                                    <p:anim calcmode="lin" valueType="num">
                                      <p:cBhvr additive="base">
                                        <p:cTn id="23" dur="500" fill="hold"/>
                                        <p:tgtEl>
                                          <p:spTgt spid="1127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1275"/>
                                        </p:tgtEl>
                                        <p:attrNameLst>
                                          <p:attrName>style.visibility</p:attrName>
                                        </p:attrNameLst>
                                      </p:cBhvr>
                                      <p:to>
                                        <p:strVal val="visible"/>
                                      </p:to>
                                    </p:set>
                                    <p:anim calcmode="lin" valueType="num">
                                      <p:cBhvr additive="base">
                                        <p:cTn id="28" dur="500" fill="hold"/>
                                        <p:tgtEl>
                                          <p:spTgt spid="11275"/>
                                        </p:tgtEl>
                                        <p:attrNameLst>
                                          <p:attrName>ppt_x</p:attrName>
                                        </p:attrNameLst>
                                      </p:cBhvr>
                                      <p:tavLst>
                                        <p:tav tm="0">
                                          <p:val>
                                            <p:strVal val="#ppt_x"/>
                                          </p:val>
                                        </p:tav>
                                        <p:tav tm="100000">
                                          <p:val>
                                            <p:strVal val="#ppt_x"/>
                                          </p:val>
                                        </p:tav>
                                      </p:tavLst>
                                    </p:anim>
                                    <p:anim calcmode="lin" valueType="num">
                                      <p:cBhvr additive="base">
                                        <p:cTn id="29" dur="500" fill="hold"/>
                                        <p:tgtEl>
                                          <p:spTgt spid="1127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1279"/>
                                        </p:tgtEl>
                                        <p:attrNameLst>
                                          <p:attrName>style.visibility</p:attrName>
                                        </p:attrNameLst>
                                      </p:cBhvr>
                                      <p:to>
                                        <p:strVal val="visible"/>
                                      </p:to>
                                    </p:set>
                                    <p:animEffect transition="in" filter="diamond(in)">
                                      <p:cBhvr>
                                        <p:cTn id="34" dur="2000"/>
                                        <p:tgtEl>
                                          <p:spTgt spid="11279"/>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1280"/>
                                        </p:tgtEl>
                                        <p:attrNameLst>
                                          <p:attrName>style.visibility</p:attrName>
                                        </p:attrNameLst>
                                      </p:cBhvr>
                                      <p:to>
                                        <p:strVal val="visible"/>
                                      </p:to>
                                    </p:set>
                                    <p:animEffect transition="in" filter="blinds(horizontal)">
                                      <p:cBhvr>
                                        <p:cTn id="39" dur="500"/>
                                        <p:tgtEl>
                                          <p:spTgt spid="11280"/>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1281"/>
                                        </p:tgtEl>
                                        <p:attrNameLst>
                                          <p:attrName>style.visibility</p:attrName>
                                        </p:attrNameLst>
                                      </p:cBhvr>
                                      <p:to>
                                        <p:strVal val="visible"/>
                                      </p:to>
                                    </p:set>
                                    <p:animEffect transition="in" filter="blinds(horizontal)">
                                      <p:cBhvr>
                                        <p:cTn id="44" dur="500"/>
                                        <p:tgtEl>
                                          <p:spTgt spid="11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P spid="11274" grpId="0"/>
      <p:bldP spid="11275" grpId="0"/>
      <p:bldP spid="11276" grpId="0" animBg="1"/>
      <p:bldP spid="11277" grpId="0" animBg="1"/>
      <p:bldP spid="11279" grpId="0" animBg="1"/>
      <p:bldP spid="1128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7" name="Picture 4" descr="埃及考古史发现:确认唯一"/>
          <p:cNvPicPr>
            <a:picLocks noChangeAspect="1" noChangeArrowheads="1"/>
          </p:cNvPicPr>
          <p:nvPr/>
        </p:nvPicPr>
        <p:blipFill>
          <a:blip r:embed="rId1" cstate="print"/>
          <a:srcRect/>
          <a:stretch>
            <a:fillRect/>
          </a:stretch>
        </p:blipFill>
        <p:spPr bwMode="auto">
          <a:xfrm>
            <a:off x="0" y="260350"/>
            <a:ext cx="4700588" cy="6264275"/>
          </a:xfrm>
          <a:prstGeom prst="rect">
            <a:avLst/>
          </a:prstGeom>
          <a:noFill/>
          <a:ln w="9525">
            <a:noFill/>
            <a:miter lim="800000"/>
            <a:headEnd/>
            <a:tailEnd/>
          </a:ln>
        </p:spPr>
      </p:pic>
      <p:sp>
        <p:nvSpPr>
          <p:cNvPr id="88072" name="Rectangle 8"/>
          <p:cNvSpPr>
            <a:spLocks noGrp="1" noChangeArrowheads="1"/>
          </p:cNvSpPr>
          <p:nvPr>
            <p:ph type="body" sz="half" idx="2"/>
          </p:nvPr>
        </p:nvSpPr>
        <p:spPr>
          <a:xfrm>
            <a:off x="5219700" y="250825"/>
            <a:ext cx="3810000" cy="4114800"/>
          </a:xfrm>
        </p:spPr>
        <p:txBody>
          <a:bodyPr/>
          <a:lstStyle/>
          <a:p>
            <a:pPr eaLnBrk="1" hangingPunct="1">
              <a:buFontTx/>
              <a:buNone/>
            </a:pPr>
            <a:endParaRPr lang="zh-CN" altLang="en-US" sz="2800" b="1" dirty="0" smtClean="0">
              <a:latin typeface="幼圆" pitchFamily="49" charset="-122"/>
              <a:ea typeface="幼圆" pitchFamily="49" charset="-122"/>
            </a:endParaRPr>
          </a:p>
          <a:p>
            <a:pPr eaLnBrk="1" hangingPunct="1">
              <a:buFontTx/>
              <a:buNone/>
            </a:pPr>
            <a:r>
              <a:rPr lang="zh-CN" altLang="en-US" sz="2800" b="1" dirty="0" smtClean="0">
                <a:latin typeface="幼圆" pitchFamily="49" charset="-122"/>
                <a:ea typeface="幼圆" pitchFamily="49" charset="-122"/>
              </a:rPr>
              <a:t>  </a:t>
            </a:r>
            <a:endParaRPr lang="en-US" altLang="zh-CN" sz="2800" b="1" dirty="0" smtClean="0">
              <a:latin typeface="幼圆" pitchFamily="49" charset="-122"/>
              <a:ea typeface="幼圆" pitchFamily="49" charset="-122"/>
            </a:endParaRPr>
          </a:p>
        </p:txBody>
      </p:sp>
      <p:sp>
        <p:nvSpPr>
          <p:cNvPr id="88073" name="Rectangle 9"/>
          <p:cNvSpPr>
            <a:spLocks noChangeArrowheads="1"/>
          </p:cNvSpPr>
          <p:nvPr/>
        </p:nvSpPr>
        <p:spPr bwMode="auto">
          <a:xfrm>
            <a:off x="5219700" y="836712"/>
            <a:ext cx="3313113" cy="519112"/>
          </a:xfrm>
          <a:prstGeom prst="rect">
            <a:avLst/>
          </a:prstGeom>
          <a:noFill/>
          <a:ln w="9525">
            <a:noFill/>
            <a:miter lim="800000"/>
          </a:ln>
        </p:spPr>
        <p:txBody>
          <a:bodyPr>
            <a:spAutoFit/>
          </a:bodyPr>
          <a:lstStyle/>
          <a:p>
            <a:pPr>
              <a:spcBef>
                <a:spcPct val="20000"/>
              </a:spcBef>
              <a:buClr>
                <a:schemeClr val="accent2"/>
              </a:buClr>
            </a:pPr>
            <a:r>
              <a:rPr lang="zh-CN" altLang="en-US" sz="2800" b="1" dirty="0" smtClean="0">
                <a:latin typeface="幼圆" pitchFamily="49" charset="-122"/>
                <a:ea typeface="幼圆" pitchFamily="49" charset="-122"/>
              </a:rPr>
              <a:t>法</a:t>
            </a:r>
            <a:r>
              <a:rPr lang="zh-CN" altLang="en-US" sz="2800" b="1" dirty="0">
                <a:latin typeface="幼圆" pitchFamily="49" charset="-122"/>
                <a:ea typeface="幼圆" pitchFamily="49" charset="-122"/>
              </a:rPr>
              <a:t>老专制统治</a:t>
            </a:r>
            <a:endParaRPr lang="zh-CN" altLang="en-US" sz="2800" b="1" dirty="0">
              <a:latin typeface="幼圆" pitchFamily="49" charset="-122"/>
              <a:ea typeface="幼圆" pitchFamily="49" charset="-122"/>
            </a:endParaRPr>
          </a:p>
        </p:txBody>
      </p:sp>
      <p:grpSp>
        <p:nvGrpSpPr>
          <p:cNvPr id="2" name="Group 121"/>
          <p:cNvGrpSpPr/>
          <p:nvPr/>
        </p:nvGrpSpPr>
        <p:grpSpPr bwMode="auto">
          <a:xfrm>
            <a:off x="5076825" y="2060848"/>
            <a:ext cx="3671888" cy="3673475"/>
            <a:chOff x="3198" y="1797"/>
            <a:chExt cx="2313" cy="2314"/>
          </a:xfrm>
        </p:grpSpPr>
        <p:sp>
          <p:nvSpPr>
            <p:cNvPr id="1041" name="_s1038"/>
            <p:cNvSpPr>
              <a:spLocks noChangeArrowheads="1"/>
            </p:cNvSpPr>
            <p:nvPr/>
          </p:nvSpPr>
          <p:spPr bwMode="auto">
            <a:xfrm>
              <a:off x="4007" y="3031"/>
              <a:ext cx="694" cy="261"/>
            </a:xfrm>
            <a:prstGeom prst="roundRect">
              <a:avLst>
                <a:gd name="adj" fmla="val 16667"/>
              </a:avLst>
            </a:prstGeom>
            <a:solidFill>
              <a:schemeClr val="accent1"/>
            </a:solidFill>
            <a:ln w="9525">
              <a:solidFill>
                <a:schemeClr val="tx1"/>
              </a:solidFill>
              <a:round/>
            </a:ln>
          </p:spPr>
          <p:txBody>
            <a:bodyPr wrap="none" lIns="0" tIns="0" rIns="0" bIns="0" anchor="ctr"/>
            <a:lstStyle/>
            <a:p>
              <a:pPr algn="ctr"/>
              <a:r>
                <a:rPr lang="zh-CN" altLang="en-US" b="1">
                  <a:ea typeface="华文中宋" pitchFamily="2" charset="-122"/>
                </a:rPr>
                <a:t>州</a:t>
              </a:r>
              <a:endParaRPr lang="zh-CN" altLang="en-US" b="1">
                <a:ea typeface="华文中宋" pitchFamily="2" charset="-122"/>
              </a:endParaRPr>
            </a:p>
          </p:txBody>
        </p:sp>
        <p:sp>
          <p:nvSpPr>
            <p:cNvPr id="1042" name="_s1038"/>
            <p:cNvSpPr>
              <a:spLocks noChangeArrowheads="1"/>
            </p:cNvSpPr>
            <p:nvPr/>
          </p:nvSpPr>
          <p:spPr bwMode="auto">
            <a:xfrm>
              <a:off x="4007" y="3451"/>
              <a:ext cx="694" cy="261"/>
            </a:xfrm>
            <a:prstGeom prst="roundRect">
              <a:avLst>
                <a:gd name="adj" fmla="val 16667"/>
              </a:avLst>
            </a:prstGeom>
            <a:solidFill>
              <a:schemeClr val="accent1"/>
            </a:solidFill>
            <a:ln w="9525">
              <a:solidFill>
                <a:schemeClr val="tx1"/>
              </a:solidFill>
              <a:round/>
            </a:ln>
          </p:spPr>
          <p:txBody>
            <a:bodyPr wrap="none" lIns="0" tIns="0" rIns="0" bIns="0" anchor="ctr"/>
            <a:lstStyle/>
            <a:p>
              <a:pPr algn="ctr"/>
              <a:r>
                <a:rPr lang="zh-CN" altLang="en-US" b="1">
                  <a:ea typeface="华文中宋" pitchFamily="2" charset="-122"/>
                </a:rPr>
                <a:t>县</a:t>
              </a:r>
              <a:endParaRPr lang="zh-CN" altLang="en-US" b="1">
                <a:ea typeface="华文中宋" pitchFamily="2" charset="-122"/>
              </a:endParaRPr>
            </a:p>
          </p:txBody>
        </p:sp>
        <p:sp>
          <p:nvSpPr>
            <p:cNvPr id="1043" name="_s1038"/>
            <p:cNvSpPr>
              <a:spLocks noChangeArrowheads="1"/>
            </p:cNvSpPr>
            <p:nvPr/>
          </p:nvSpPr>
          <p:spPr bwMode="auto">
            <a:xfrm>
              <a:off x="4007" y="3850"/>
              <a:ext cx="694" cy="261"/>
            </a:xfrm>
            <a:prstGeom prst="roundRect">
              <a:avLst>
                <a:gd name="adj" fmla="val 16667"/>
              </a:avLst>
            </a:prstGeom>
            <a:solidFill>
              <a:schemeClr val="accent1"/>
            </a:solidFill>
            <a:ln w="9525">
              <a:solidFill>
                <a:schemeClr val="tx1"/>
              </a:solidFill>
              <a:round/>
            </a:ln>
          </p:spPr>
          <p:txBody>
            <a:bodyPr wrap="none" lIns="0" tIns="0" rIns="0" bIns="0" anchor="ctr"/>
            <a:lstStyle/>
            <a:p>
              <a:pPr algn="ctr"/>
              <a:r>
                <a:rPr lang="zh-CN" altLang="en-US" b="1">
                  <a:ea typeface="华文中宋" pitchFamily="2" charset="-122"/>
                </a:rPr>
                <a:t>村</a:t>
              </a:r>
              <a:endParaRPr lang="zh-CN" altLang="en-US" b="1">
                <a:ea typeface="华文中宋" pitchFamily="2" charset="-122"/>
              </a:endParaRPr>
            </a:p>
          </p:txBody>
        </p:sp>
      </p:grpSp>
      <p:grpSp>
        <p:nvGrpSpPr>
          <p:cNvPr id="1025" name="Organization Chart 11"/>
          <p:cNvGrpSpPr>
            <a:grpSpLocks noChangeAspect="1"/>
          </p:cNvGrpSpPr>
          <p:nvPr/>
        </p:nvGrpSpPr>
        <p:grpSpPr>
          <a:xfrm>
            <a:off x="5076825" y="2060575"/>
            <a:ext cx="3671888" cy="3259138"/>
            <a:chOff x="3197" y="1796"/>
            <a:chExt cx="2495" cy="2335"/>
          </a:xfrm>
        </p:grpSpPr>
        <p:sp>
          <p:nvSpPr>
            <p:cNvPr id="1027" name="AutoShape 10"/>
            <p:cNvSpPr>
              <a:spLocks noChangeAspect="1" noTextEdit="1"/>
            </p:cNvSpPr>
            <p:nvPr/>
          </p:nvSpPr>
          <p:spPr>
            <a:xfrm>
              <a:off x="3197" y="1796"/>
              <a:ext cx="2495" cy="2335"/>
            </a:xfrm>
            <a:prstGeom prst="rect">
              <a:avLst/>
            </a:prstGeom>
            <a:noFill/>
            <a:ln w="9525">
              <a:noFill/>
            </a:ln>
          </p:spPr>
        </p:sp>
        <p:cxnSp>
          <p:nvCxnSpPr>
            <p:cNvPr id="1028" name="_s1028"/>
            <p:cNvCxnSpPr/>
            <p:nvPr/>
          </p:nvCxnSpPr>
          <p:spPr>
            <a:xfrm rot="16200000">
              <a:off x="4372" y="2168"/>
              <a:ext cx="148" cy="1"/>
            </a:xfrm>
            <a:prstGeom prst="straightConnector1">
              <a:avLst/>
            </a:prstGeom>
            <a:ln w="28575" cap="flat" cmpd="sng">
              <a:solidFill>
                <a:srgbClr val="000000"/>
              </a:solidFill>
              <a:prstDash val="solid"/>
              <a:headEnd type="none" w="med" len="med"/>
              <a:tailEnd type="none" w="med" len="med"/>
            </a:ln>
          </p:spPr>
        </p:cxnSp>
        <p:cxnSp>
          <p:nvCxnSpPr>
            <p:cNvPr id="1029" name="_s1029"/>
            <p:cNvCxnSpPr/>
            <p:nvPr/>
          </p:nvCxnSpPr>
          <p:spPr>
            <a:xfrm rot="16200000" flipH="1" flipV="1">
              <a:off x="4444" y="1370"/>
              <a:ext cx="1" cy="1748"/>
            </a:xfrm>
            <a:prstGeom prst="bentConnector3">
              <a:avLst>
                <a:gd name="adj1" fmla="val -7200000"/>
              </a:avLst>
            </a:prstGeom>
            <a:ln w="28575" cap="flat" cmpd="sng">
              <a:solidFill>
                <a:srgbClr val="000000"/>
              </a:solidFill>
              <a:prstDash val="solid"/>
              <a:miter/>
              <a:headEnd type="none" w="med" len="med"/>
              <a:tailEnd type="none" w="med" len="med"/>
            </a:ln>
          </p:spPr>
        </p:cxnSp>
        <p:cxnSp>
          <p:nvCxnSpPr>
            <p:cNvPr id="1030" name="_s1030"/>
            <p:cNvCxnSpPr/>
            <p:nvPr/>
          </p:nvCxnSpPr>
          <p:spPr>
            <a:xfrm rot="-5400000" flipH="1">
              <a:off x="3078" y="2764"/>
              <a:ext cx="1858" cy="875"/>
            </a:xfrm>
            <a:prstGeom prst="bentConnector3">
              <a:avLst>
                <a:gd name="adj1" fmla="val 3875"/>
              </a:avLst>
            </a:prstGeom>
            <a:ln w="28575" cap="flat" cmpd="sng">
              <a:solidFill>
                <a:srgbClr val="000000"/>
              </a:solidFill>
              <a:prstDash val="solid"/>
              <a:miter/>
              <a:headEnd type="none" w="med" len="med"/>
              <a:tailEnd type="none" w="med" len="med"/>
            </a:ln>
          </p:spPr>
        </p:cxnSp>
        <p:sp>
          <p:nvSpPr>
            <p:cNvPr id="1031" name="_s1031"/>
            <p:cNvSpPr/>
            <p:nvPr/>
          </p:nvSpPr>
          <p:spPr>
            <a:xfrm>
              <a:off x="4070" y="1796"/>
              <a:ext cx="749" cy="299"/>
            </a:xfrm>
            <a:prstGeom prst="roundRect">
              <a:avLst>
                <a:gd name="adj" fmla="val 16667"/>
              </a:avLst>
            </a:prstGeom>
            <a:solidFill>
              <a:srgbClr val="4F81BD"/>
            </a:solidFill>
            <a:ln w="9525" cap="flat" cmpd="sng">
              <a:solidFill>
                <a:srgbClr val="000000"/>
              </a:solidFill>
              <a:prstDash val="solid"/>
              <a:headEnd type="none" w="med" len="med"/>
              <a:tailEnd type="none" w="med" len="med"/>
            </a:ln>
          </p:spPr>
        </p:sp>
        <p:sp>
          <p:nvSpPr>
            <p:cNvPr id="1032" name="_s1032"/>
            <p:cNvSpPr/>
            <p:nvPr/>
          </p:nvSpPr>
          <p:spPr>
            <a:xfrm>
              <a:off x="3197" y="2243"/>
              <a:ext cx="749" cy="296"/>
            </a:xfrm>
            <a:prstGeom prst="roundRect">
              <a:avLst>
                <a:gd name="adj" fmla="val 16667"/>
              </a:avLst>
            </a:prstGeom>
            <a:solidFill>
              <a:srgbClr val="4F81BD"/>
            </a:solidFill>
            <a:ln w="9525" cap="flat" cmpd="sng">
              <a:solidFill>
                <a:srgbClr val="000000"/>
              </a:solidFill>
              <a:prstDash val="solid"/>
              <a:headEnd type="none" w="med" len="med"/>
              <a:tailEnd type="none" w="med" len="med"/>
            </a:ln>
          </p:spPr>
        </p:sp>
        <p:sp>
          <p:nvSpPr>
            <p:cNvPr id="1033" name="_s1033"/>
            <p:cNvSpPr/>
            <p:nvPr/>
          </p:nvSpPr>
          <p:spPr>
            <a:xfrm>
              <a:off x="4944" y="2243"/>
              <a:ext cx="748" cy="296"/>
            </a:xfrm>
            <a:prstGeom prst="roundRect">
              <a:avLst>
                <a:gd name="adj" fmla="val 16667"/>
              </a:avLst>
            </a:prstGeom>
            <a:solidFill>
              <a:srgbClr val="4F81BD"/>
            </a:solidFill>
            <a:ln w="9525" cap="flat" cmpd="sng">
              <a:solidFill>
                <a:srgbClr val="000000"/>
              </a:solidFill>
              <a:prstDash val="solid"/>
              <a:headEnd type="none" w="med" len="med"/>
              <a:tailEnd type="none" w="med" len="med"/>
            </a:ln>
          </p:spPr>
        </p:sp>
        <p:sp>
          <p:nvSpPr>
            <p:cNvPr id="1034" name="_s1034"/>
            <p:cNvSpPr/>
            <p:nvPr/>
          </p:nvSpPr>
          <p:spPr>
            <a:xfrm>
              <a:off x="4070" y="2243"/>
              <a:ext cx="749" cy="296"/>
            </a:xfrm>
            <a:prstGeom prst="roundRect">
              <a:avLst>
                <a:gd name="adj" fmla="val 16667"/>
              </a:avLst>
            </a:prstGeom>
            <a:solidFill>
              <a:srgbClr val="4F81BD"/>
            </a:solidFill>
            <a:ln w="9525" cap="flat" cmpd="sng">
              <a:solidFill>
                <a:srgbClr val="000000"/>
              </a:solidFill>
              <a:prstDash val="solid"/>
              <a:headEnd type="none" w="med" len="med"/>
              <a:tailEnd type="none" w="med" len="med"/>
            </a:ln>
          </p:spPr>
        </p:sp>
        <p:sp>
          <p:nvSpPr>
            <p:cNvPr id="1035" name="_s1038"/>
            <p:cNvSpPr/>
            <p:nvPr/>
          </p:nvSpPr>
          <p:spPr>
            <a:xfrm>
              <a:off x="4070" y="2725"/>
              <a:ext cx="748" cy="297"/>
            </a:xfrm>
            <a:prstGeom prst="roundRect">
              <a:avLst>
                <a:gd name="adj" fmla="val 16667"/>
              </a:avLst>
            </a:prstGeom>
            <a:solidFill>
              <a:srgbClr val="4F81BD"/>
            </a:solidFill>
            <a:ln w="9525" cap="flat" cmpd="sng">
              <a:solidFill>
                <a:srgbClr val="000000"/>
              </a:solidFill>
              <a:prstDash val="solid"/>
              <a:headEnd type="none" w="med" len="med"/>
              <a:tailEnd type="none" w="med" len="med"/>
            </a:ln>
          </p:spPr>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8073"/>
                                        </p:tgtEl>
                                        <p:attrNameLst>
                                          <p:attrName>style.visibility</p:attrName>
                                        </p:attrNameLst>
                                      </p:cBhvr>
                                      <p:to>
                                        <p:strVal val="visible"/>
                                      </p:to>
                                    </p:set>
                                    <p:animEffect transition="in" filter="blinds(horizontal)">
                                      <p:cBhvr>
                                        <p:cTn id="7" dur="500"/>
                                        <p:tgtEl>
                                          <p:spTgt spid="880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5" name="Object 2"/>
          <p:cNvGraphicFramePr/>
          <p:nvPr/>
        </p:nvGraphicFramePr>
        <p:xfrm>
          <a:off x="581256" y="909356"/>
          <a:ext cx="2107976" cy="5933364"/>
        </p:xfrm>
        <a:graphic>
          <a:graphicData uri="http://schemas.openxmlformats.org/presentationml/2006/ole">
            <mc:AlternateContent xmlns:mc="http://schemas.openxmlformats.org/markup-compatibility/2006">
              <mc:Choice xmlns:v="urn:schemas-microsoft-com:vml" Requires="v">
                <p:oleObj spid="_x0000_s2049" name="" r:id="rId1" imgW="2019300" imgH="4448175" progId="PBrush">
                  <p:embed/>
                </p:oleObj>
              </mc:Choice>
              <mc:Fallback>
                <p:oleObj name="" r:id="rId1" imgW="2019300" imgH="4448175" progId="PBrush">
                  <p:embed/>
                  <p:pic>
                    <p:nvPicPr>
                      <p:cNvPr id="0" name="图片 2048" descr="image13"/>
                      <p:cNvPicPr/>
                      <p:nvPr/>
                    </p:nvPicPr>
                    <p:blipFill>
                      <a:blip r:embed="rId2"/>
                      <a:stretch>
                        <a:fillRect/>
                      </a:stretch>
                    </p:blipFill>
                    <p:spPr>
                      <a:xfrm>
                        <a:off x="581256" y="909356"/>
                        <a:ext cx="2107976" cy="5933364"/>
                      </a:xfrm>
                      <a:prstGeom prst="rect">
                        <a:avLst/>
                      </a:prstGeom>
                      <a:noFill/>
                      <a:ln w="9525">
                        <a:noFill/>
                      </a:ln>
                    </p:spPr>
                  </p:pic>
                </p:oleObj>
              </mc:Fallback>
            </mc:AlternateContent>
          </a:graphicData>
        </a:graphic>
      </p:graphicFrame>
      <p:sp>
        <p:nvSpPr>
          <p:cNvPr id="21506" name="Text Box 3"/>
          <p:cNvSpPr txBox="1">
            <a:spLocks noChangeArrowheads="1"/>
          </p:cNvSpPr>
          <p:nvPr/>
        </p:nvSpPr>
        <p:spPr bwMode="auto">
          <a:xfrm>
            <a:off x="2283739" y="1922781"/>
            <a:ext cx="677108" cy="3256915"/>
          </a:xfrm>
          <a:prstGeom prst="rect">
            <a:avLst/>
          </a:prstGeom>
          <a:noFill/>
          <a:ln w="9525">
            <a:noFill/>
            <a:miter lim="800000"/>
          </a:ln>
        </p:spPr>
        <p:txBody>
          <a:bodyPr vert="eaVert" wrap="square">
            <a:spAutoFit/>
          </a:bodyPr>
          <a:lstStyle/>
          <a:p>
            <a:r>
              <a:rPr lang="zh-CN" altLang="en-US" sz="3200" b="1" dirty="0" smtClean="0">
                <a:effectLst>
                  <a:outerShdw blurRad="38100" dist="38100" dir="2700000" algn="tl">
                    <a:srgbClr val="000000">
                      <a:alpha val="43137"/>
                    </a:srgbClr>
                  </a:outerShdw>
                </a:effectLst>
                <a:latin typeface="Times New Roman" panose="02020603050405020304" pitchFamily="18" charset="0"/>
                <a:ea typeface="隶书" pitchFamily="49" charset="-122"/>
              </a:rPr>
              <a:t>放置</a:t>
            </a:r>
            <a:r>
              <a:rPr lang="zh-CN" altLang="en-US" sz="3200" b="1" dirty="0" smtClean="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木乃伊</a:t>
            </a:r>
            <a:r>
              <a:rPr lang="zh-CN" altLang="en-US" sz="3200" b="1" dirty="0" smtClean="0">
                <a:effectLst>
                  <a:outerShdw blurRad="38100" dist="38100" dir="2700000" algn="tl">
                    <a:srgbClr val="000000">
                      <a:alpha val="43137"/>
                    </a:srgbClr>
                  </a:outerShdw>
                </a:effectLst>
                <a:latin typeface="Times New Roman" panose="02020603050405020304" pitchFamily="18" charset="0"/>
                <a:ea typeface="隶书" pitchFamily="49" charset="-122"/>
              </a:rPr>
              <a:t>棺木</a:t>
            </a:r>
            <a:endParaRPr lang="zh-CN" altLang="en-US" sz="3200" b="1" dirty="0">
              <a:effectLst>
                <a:outerShdw blurRad="38100" dist="38100" dir="2700000" algn="tl">
                  <a:srgbClr val="000000">
                    <a:alpha val="43137"/>
                  </a:srgbClr>
                </a:outerShdw>
              </a:effectLst>
              <a:latin typeface="Times New Roman" panose="02020603050405020304" pitchFamily="18" charset="0"/>
              <a:ea typeface="隶书" pitchFamily="49" charset="-122"/>
            </a:endParaRPr>
          </a:p>
        </p:txBody>
      </p:sp>
      <p:pic>
        <p:nvPicPr>
          <p:cNvPr id="8" name="图片 1"/>
          <p:cNvPicPr>
            <a:picLocks noChangeAspect="1" noChangeArrowheads="1"/>
          </p:cNvPicPr>
          <p:nvPr/>
        </p:nvPicPr>
        <p:blipFill>
          <a:blip r:embed="rId3" cstate="print"/>
          <a:srcRect/>
          <a:stretch>
            <a:fillRect/>
          </a:stretch>
        </p:blipFill>
        <p:spPr bwMode="auto">
          <a:xfrm rot="5400000">
            <a:off x="961855" y="3144171"/>
            <a:ext cx="5979411" cy="1558040"/>
          </a:xfrm>
          <a:prstGeom prst="rect">
            <a:avLst/>
          </a:prstGeom>
          <a:noFill/>
          <a:ln w="9525">
            <a:noFill/>
            <a:miter lim="800000"/>
            <a:headEnd/>
            <a:tailEnd/>
          </a:ln>
        </p:spPr>
      </p:pic>
      <p:pic>
        <p:nvPicPr>
          <p:cNvPr id="9" name="图片 2"/>
          <p:cNvPicPr>
            <a:picLocks noChangeAspect="1" noChangeArrowheads="1"/>
          </p:cNvPicPr>
          <p:nvPr/>
        </p:nvPicPr>
        <p:blipFill>
          <a:blip r:embed="rId4" cstate="print"/>
          <a:srcRect/>
          <a:stretch>
            <a:fillRect/>
          </a:stretch>
        </p:blipFill>
        <p:spPr bwMode="auto">
          <a:xfrm rot="16200000">
            <a:off x="4832272" y="3031438"/>
            <a:ext cx="5958152" cy="1762244"/>
          </a:xfrm>
          <a:prstGeom prst="rect">
            <a:avLst/>
          </a:prstGeom>
          <a:noFill/>
          <a:ln w="9525">
            <a:noFill/>
            <a:miter lim="800000"/>
            <a:headEnd/>
            <a:tailEnd/>
          </a:ln>
        </p:spPr>
      </p:pic>
      <p:sp>
        <p:nvSpPr>
          <p:cNvPr id="10" name="Text Box 3"/>
          <p:cNvSpPr txBox="1">
            <a:spLocks noChangeArrowheads="1"/>
          </p:cNvSpPr>
          <p:nvPr/>
        </p:nvSpPr>
        <p:spPr bwMode="auto">
          <a:xfrm>
            <a:off x="6382870" y="1413227"/>
            <a:ext cx="596638" cy="4031873"/>
          </a:xfrm>
          <a:prstGeom prst="rect">
            <a:avLst/>
          </a:prstGeom>
          <a:noFill/>
          <a:ln w="9525">
            <a:noFill/>
            <a:miter lim="800000"/>
          </a:ln>
        </p:spPr>
        <p:txBody>
          <a:bodyPr wrap="none">
            <a:spAutoFit/>
          </a:bodyPr>
          <a:lstStyle/>
          <a:p>
            <a:r>
              <a:rPr lang="zh-CN" altLang="en-US"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rPr>
              <a:t>彩</a:t>
            </a:r>
            <a:endParaRPr lang="en-US" altLang="zh-CN"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endParaRPr>
          </a:p>
          <a:p>
            <a:r>
              <a:rPr lang="zh-CN" altLang="en-US"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rPr>
              <a:t>绘</a:t>
            </a:r>
            <a:endParaRPr lang="en-US" altLang="zh-CN"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endParaRPr>
          </a:p>
          <a:p>
            <a:r>
              <a:rPr lang="zh-CN" altLang="en-US"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rPr>
              <a:t>的</a:t>
            </a:r>
            <a:endParaRPr lang="en-US" altLang="zh-CN"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endParaRPr>
          </a:p>
          <a:p>
            <a:r>
              <a:rPr lang="zh-CN" altLang="en-US"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rPr>
              <a:t>木</a:t>
            </a:r>
            <a:endParaRPr lang="en-US" altLang="zh-CN"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endParaRPr>
          </a:p>
          <a:p>
            <a:r>
              <a:rPr lang="zh-CN" altLang="en-US"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rPr>
              <a:t>乃</a:t>
            </a:r>
            <a:endParaRPr lang="en-US" altLang="zh-CN"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endParaRPr>
          </a:p>
          <a:p>
            <a:r>
              <a:rPr lang="zh-CN" altLang="en-US"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rPr>
              <a:t>伊</a:t>
            </a:r>
            <a:endParaRPr lang="en-US" altLang="zh-CN"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endParaRPr>
          </a:p>
          <a:p>
            <a:r>
              <a:rPr lang="zh-CN" altLang="en-US"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rPr>
              <a:t>棺</a:t>
            </a:r>
            <a:endParaRPr lang="en-US" altLang="zh-CN"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endParaRPr>
          </a:p>
          <a:p>
            <a:r>
              <a:rPr lang="zh-CN" altLang="en-US" sz="3200" b="1" dirty="0" smtClean="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rPr>
              <a:t>木</a:t>
            </a:r>
            <a:endParaRPr lang="zh-CN" altLang="en-US" sz="3200" b="1" dirty="0">
              <a:solidFill>
                <a:srgbClr val="0000CC"/>
              </a:solidFill>
              <a:effectLst>
                <a:outerShdw blurRad="38100" dist="38100" dir="2700000" algn="tl">
                  <a:srgbClr val="000000">
                    <a:alpha val="43137"/>
                  </a:srgbClr>
                </a:outerShdw>
              </a:effectLst>
              <a:latin typeface="Times New Roman" panose="02020603050405020304" pitchFamily="18" charset="0"/>
              <a:ea typeface="华文新魏" pitchFamily="2" charset="-122"/>
            </a:endParaRPr>
          </a:p>
        </p:txBody>
      </p:sp>
      <p:pic>
        <p:nvPicPr>
          <p:cNvPr id="11" name="Picture 2"/>
          <p:cNvPicPr>
            <a:picLocks noChangeAspect="1" noChangeArrowheads="1"/>
          </p:cNvPicPr>
          <p:nvPr/>
        </p:nvPicPr>
        <p:blipFill>
          <a:blip r:embed="rId5" cstate="print">
            <a:duotone>
              <a:prstClr val="black"/>
              <a:schemeClr val="accent2">
                <a:tint val="45000"/>
                <a:satMod val="400000"/>
              </a:schemeClr>
            </a:duotone>
            <a:extLst>
              <a:ext uri="{BEBA8EAE-BF5A-486C-A8C5-ECC9F3942E4B}">
                <a14:imgProps xmlns:a14="http://schemas.microsoft.com/office/drawing/2010/main">
                  <a14:imgLayer r:embed="rId6">
                    <a14:imgEffect>
                      <a14:artisticPhotocopy trans="30000" detail="2"/>
                    </a14:imgEffect>
                  </a14:imgLayer>
                </a14:imgProps>
              </a:ext>
              <a:ext uri="{28A0092B-C50C-407E-A947-70E740481C1C}">
                <a14:useLocalDpi xmlns:a14="http://schemas.microsoft.com/office/drawing/2010/main" val="0"/>
              </a:ext>
            </a:extLst>
          </a:blip>
          <a:srcRect/>
          <a:stretch>
            <a:fillRect/>
          </a:stretch>
        </p:blipFill>
        <p:spPr bwMode="auto">
          <a:xfrm>
            <a:off x="500063" y="751840"/>
            <a:ext cx="8192929" cy="5901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3"/>
          <p:cNvSpPr txBox="1"/>
          <p:nvPr/>
        </p:nvSpPr>
        <p:spPr>
          <a:xfrm>
            <a:off x="205740" y="106681"/>
            <a:ext cx="2926100" cy="646331"/>
          </a:xfrm>
          <a:prstGeom prst="rect">
            <a:avLst/>
          </a:prstGeom>
          <a:noFill/>
        </p:spPr>
        <p:txBody>
          <a:bodyPr wrap="square" rtlCol="0">
            <a:spAutoFit/>
          </a:bodyPr>
          <a:lstStyle/>
          <a:p>
            <a:r>
              <a:rPr lang="zh-CN" altLang="en-US" sz="3600" b="1" dirty="0">
                <a:solidFill>
                  <a:srgbClr val="1D41D5"/>
                </a:solidFill>
                <a:latin typeface="黑体" panose="02010609060101010101" charset="-122"/>
                <a:ea typeface="黑体" panose="02010609060101010101" charset="-122"/>
              </a:rPr>
              <a:t>相关史事</a:t>
            </a:r>
            <a:endParaRPr lang="zh-CN" altLang="en-US" sz="3600" b="1" dirty="0">
              <a:solidFill>
                <a:srgbClr val="1D41D5"/>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3434716" y="-27384"/>
            <a:ext cx="5412581" cy="8586966"/>
          </a:xfrm>
          <a:prstGeom prst="rect">
            <a:avLst/>
          </a:prstGeom>
          <a:noFill/>
          <a:ln w="9525">
            <a:noFill/>
            <a:miter lim="800000"/>
          </a:ln>
          <a:effectLst>
            <a:prstShdw prst="shdw13" dist="53882" dir="13500000">
              <a:schemeClr val="accent1">
                <a:gamma/>
                <a:shade val="60000"/>
                <a:invGamma/>
                <a:alpha val="50000"/>
              </a:schemeClr>
            </a:prstShdw>
          </a:effectLst>
        </p:spPr>
        <p:txBody>
          <a:bodyPr wrap="square">
            <a:spAutoFit/>
          </a:bodyPr>
          <a:lstStyle/>
          <a:p>
            <a:pPr marR="0" defTabSz="914400">
              <a:lnSpc>
                <a:spcPct val="115000"/>
              </a:lnSpc>
              <a:spcBef>
                <a:spcPts val="0"/>
              </a:spcBef>
              <a:spcAft>
                <a:spcPts val="0"/>
              </a:spcAft>
              <a:buClrTx/>
              <a:buSzTx/>
              <a:buFont typeface="Arial" panose="020B0604020202020204" pitchFamily="34" charset="0"/>
              <a:buNone/>
              <a:defRPr/>
            </a:pPr>
            <a:r>
              <a:rPr kumimoji="0" lang="zh-CN" altLang="en-US" sz="3000" b="1" kern="1200" cap="none" spc="0" normalizeH="0" baseline="0" noProof="0" dirty="0">
                <a:latin typeface="黑体" panose="02010609060101010101" charset="-122"/>
                <a:ea typeface="黑体" panose="02010609060101010101" charset="-122"/>
                <a:cs typeface="+mn-cs"/>
              </a:rPr>
              <a:t> 一、</a:t>
            </a:r>
            <a:r>
              <a:rPr kumimoji="0" lang="zh-CN" altLang="en-US" sz="3000" b="1" kern="1200" cap="none" spc="0" normalizeH="0" baseline="0" noProof="0" dirty="0">
                <a:solidFill>
                  <a:srgbClr val="0000FF"/>
                </a:solidFill>
                <a:latin typeface="黑体" panose="02010609060101010101" charset="-122"/>
                <a:ea typeface="黑体" panose="02010609060101010101" charset="-122"/>
                <a:cs typeface="+mn-cs"/>
              </a:rPr>
              <a:t>剖开死者腹腔</a:t>
            </a:r>
            <a:r>
              <a:rPr kumimoji="0" lang="zh-CN" altLang="en-US" sz="3000" b="1" kern="1200" cap="none" spc="0" normalizeH="0" baseline="0" noProof="0" dirty="0">
                <a:latin typeface="黑体" panose="02010609060101010101" charset="-122"/>
                <a:ea typeface="黑体" panose="02010609060101010101" charset="-122"/>
                <a:cs typeface="+mn-cs"/>
              </a:rPr>
              <a:t>，把最易腐烂的内脏部分掏出，保留最重要的</a:t>
            </a:r>
            <a:r>
              <a:rPr kumimoji="0" lang="zh-CN" altLang="en-US" sz="3000" b="1" kern="1200" cap="none" spc="0" normalizeH="0" baseline="0" noProof="0" dirty="0">
                <a:solidFill>
                  <a:srgbClr val="0000FF"/>
                </a:solidFill>
                <a:latin typeface="黑体" panose="02010609060101010101" charset="-122"/>
                <a:ea typeface="黑体" panose="02010609060101010101" charset="-122"/>
                <a:cs typeface="+mn-cs"/>
              </a:rPr>
              <a:t>心脏</a:t>
            </a:r>
            <a:r>
              <a:rPr kumimoji="0" lang="zh-CN" altLang="en-US" sz="3000" b="1" kern="1200" cap="none" spc="0" normalizeH="0" baseline="0" noProof="0" dirty="0">
                <a:latin typeface="黑体" panose="02010609060101010101" charset="-122"/>
                <a:ea typeface="黑体" panose="02010609060101010101" charset="-122"/>
                <a:cs typeface="+mn-cs"/>
              </a:rPr>
              <a:t>。</a:t>
            </a:r>
            <a:endParaRPr kumimoji="0" lang="zh-CN" altLang="en-US" sz="3000" b="1" kern="1200" cap="none" spc="0" normalizeH="0" baseline="0" noProof="0" dirty="0">
              <a:latin typeface="黑体" panose="02010609060101010101" charset="-122"/>
              <a:ea typeface="黑体" panose="02010609060101010101" charset="-122"/>
              <a:cs typeface="+mn-cs"/>
            </a:endParaRPr>
          </a:p>
          <a:p>
            <a:pPr marR="0" defTabSz="914400">
              <a:lnSpc>
                <a:spcPct val="115000"/>
              </a:lnSpc>
              <a:spcBef>
                <a:spcPts val="0"/>
              </a:spcBef>
              <a:spcAft>
                <a:spcPts val="0"/>
              </a:spcAft>
              <a:buClrTx/>
              <a:buSzTx/>
              <a:buFont typeface="Arial" panose="020B0604020202020204" pitchFamily="34" charset="0"/>
              <a:buNone/>
              <a:defRPr/>
            </a:pPr>
            <a:r>
              <a:rPr kumimoji="0" lang="zh-CN" altLang="en-US" sz="3000" b="1" kern="1200" cap="none" spc="0" normalizeH="0" baseline="0" noProof="0" dirty="0">
                <a:latin typeface="黑体" panose="02010609060101010101" charset="-122"/>
                <a:ea typeface="黑体" panose="02010609060101010101" charset="-122"/>
                <a:cs typeface="+mn-cs"/>
              </a:rPr>
              <a:t> </a:t>
            </a:r>
            <a:endParaRPr kumimoji="0" lang="zh-CN" altLang="en-US" sz="3000" b="1" kern="1200" cap="none" spc="0" normalizeH="0" baseline="0" noProof="0" dirty="0">
              <a:latin typeface="黑体" panose="02010609060101010101" charset="-122"/>
              <a:ea typeface="黑体" panose="02010609060101010101" charset="-122"/>
              <a:cs typeface="+mn-cs"/>
            </a:endParaRPr>
          </a:p>
          <a:p>
            <a:pPr marR="0" defTabSz="914400">
              <a:lnSpc>
                <a:spcPct val="115000"/>
              </a:lnSpc>
              <a:spcBef>
                <a:spcPts val="0"/>
              </a:spcBef>
              <a:spcAft>
                <a:spcPts val="0"/>
              </a:spcAft>
              <a:buClrTx/>
              <a:buSzTx/>
              <a:buFont typeface="Arial" panose="020B0604020202020204" pitchFamily="34" charset="0"/>
              <a:buNone/>
              <a:defRPr/>
            </a:pPr>
            <a:r>
              <a:rPr kumimoji="0" lang="zh-CN" altLang="en-US" sz="3000" b="1" kern="1200" cap="none" spc="0" normalizeH="0" baseline="0" noProof="0" dirty="0">
                <a:latin typeface="黑体" panose="02010609060101010101" charset="-122"/>
                <a:ea typeface="黑体" panose="02010609060101010101" charset="-122"/>
                <a:cs typeface="+mn-cs"/>
              </a:rPr>
              <a:t>二、用棕榈酒对内脏和体腔进行清洗</a:t>
            </a:r>
            <a:r>
              <a:rPr kumimoji="0" lang="zh-CN" altLang="en-US" sz="3000" b="1" kern="1200" cap="none" spc="0" normalizeH="0" baseline="0" noProof="0" dirty="0">
                <a:solidFill>
                  <a:srgbClr val="0000FF"/>
                </a:solidFill>
                <a:latin typeface="黑体" panose="02010609060101010101" charset="-122"/>
                <a:ea typeface="黑体" panose="02010609060101010101" charset="-122"/>
                <a:cs typeface="+mn-cs"/>
              </a:rPr>
              <a:t>消毒</a:t>
            </a:r>
            <a:r>
              <a:rPr kumimoji="0" lang="zh-CN" altLang="en-US" sz="3000" b="1" kern="1200" cap="none" spc="0" normalizeH="0" baseline="0" noProof="0" dirty="0">
                <a:latin typeface="黑体" panose="02010609060101010101" charset="-122"/>
                <a:ea typeface="黑体" panose="02010609060101010101" charset="-122"/>
                <a:cs typeface="+mn-cs"/>
              </a:rPr>
              <a:t>，之后用泡碱覆盖使之变干。然后在体内填满香料，细心地</a:t>
            </a:r>
            <a:r>
              <a:rPr kumimoji="0" lang="zh-CN" altLang="en-US" sz="3000" b="1" kern="1200" cap="none" spc="0" normalizeH="0" baseline="0" noProof="0" dirty="0">
                <a:solidFill>
                  <a:srgbClr val="0000FF"/>
                </a:solidFill>
                <a:latin typeface="黑体" panose="02010609060101010101" charset="-122"/>
                <a:ea typeface="黑体" panose="02010609060101010101" charset="-122"/>
                <a:cs typeface="+mn-cs"/>
              </a:rPr>
              <a:t>缝上刀口</a:t>
            </a:r>
            <a:r>
              <a:rPr kumimoji="0" lang="zh-CN" altLang="en-US" sz="3000" b="1" kern="1200" cap="none" spc="0" normalizeH="0" baseline="0" noProof="0" dirty="0">
                <a:latin typeface="黑体" panose="02010609060101010101" charset="-122"/>
                <a:ea typeface="黑体" panose="02010609060101010101" charset="-122"/>
                <a:cs typeface="+mn-cs"/>
              </a:rPr>
              <a:t>。</a:t>
            </a:r>
            <a:endParaRPr kumimoji="0" lang="zh-CN" altLang="en-US" sz="3000" b="1" kern="1200" cap="none" spc="0" normalizeH="0" baseline="0" noProof="0" dirty="0">
              <a:latin typeface="黑体" panose="02010609060101010101" charset="-122"/>
              <a:ea typeface="黑体" panose="02010609060101010101" charset="-122"/>
              <a:cs typeface="+mn-cs"/>
            </a:endParaRPr>
          </a:p>
          <a:p>
            <a:pPr marR="0" defTabSz="914400">
              <a:lnSpc>
                <a:spcPct val="115000"/>
              </a:lnSpc>
              <a:spcBef>
                <a:spcPts val="0"/>
              </a:spcBef>
              <a:spcAft>
                <a:spcPts val="0"/>
              </a:spcAft>
              <a:buClrTx/>
              <a:buSzTx/>
              <a:buFont typeface="Arial" panose="020B0604020202020204" pitchFamily="34" charset="0"/>
              <a:buNone/>
              <a:defRPr/>
            </a:pPr>
            <a:endParaRPr kumimoji="0" lang="zh-CN" altLang="en-US" sz="3000" b="1" kern="1200" cap="none" spc="0" normalizeH="0" baseline="0" noProof="0" dirty="0">
              <a:latin typeface="黑体" panose="02010609060101010101" charset="-122"/>
              <a:ea typeface="黑体" panose="02010609060101010101" charset="-122"/>
              <a:cs typeface="+mn-cs"/>
            </a:endParaRPr>
          </a:p>
          <a:p>
            <a:pPr marR="0" defTabSz="914400">
              <a:lnSpc>
                <a:spcPct val="115000"/>
              </a:lnSpc>
              <a:spcBef>
                <a:spcPts val="0"/>
              </a:spcBef>
              <a:spcAft>
                <a:spcPts val="0"/>
              </a:spcAft>
              <a:buClrTx/>
              <a:buSzTx/>
              <a:buFont typeface="Arial" panose="020B0604020202020204" pitchFamily="34" charset="0"/>
              <a:buNone/>
              <a:defRPr/>
            </a:pPr>
            <a:r>
              <a:rPr kumimoji="0" lang="zh-CN" altLang="en-US" sz="3000" b="1" kern="1200" cap="none" spc="0" normalizeH="0" baseline="0" noProof="0" dirty="0">
                <a:latin typeface="黑体" panose="02010609060101010101" charset="-122"/>
                <a:ea typeface="黑体" panose="02010609060101010101" charset="-122"/>
                <a:cs typeface="+mn-cs"/>
              </a:rPr>
              <a:t>三、将已处理过的尸体涂上一层油膏或松香溶液以</a:t>
            </a:r>
            <a:r>
              <a:rPr kumimoji="0" lang="zh-CN" altLang="en-US" sz="3000" b="1" kern="1200" cap="none" spc="0" normalizeH="0" baseline="0" noProof="0" dirty="0">
                <a:solidFill>
                  <a:srgbClr val="0000FF"/>
                </a:solidFill>
                <a:latin typeface="黑体" panose="02010609060101010101" charset="-122"/>
                <a:ea typeface="黑体" panose="02010609060101010101" charset="-122"/>
                <a:cs typeface="+mn-cs"/>
              </a:rPr>
              <a:t>隔绝空气防止尸体腐烂</a:t>
            </a:r>
            <a:r>
              <a:rPr kumimoji="0" lang="zh-CN" altLang="en-US" sz="3000" b="1" kern="1200" cap="none" spc="0" normalizeH="0" baseline="0" noProof="0" dirty="0">
                <a:latin typeface="黑体" panose="02010609060101010101" charset="-122"/>
                <a:ea typeface="黑体" panose="02010609060101010101" charset="-122"/>
                <a:cs typeface="+mn-cs"/>
              </a:rPr>
              <a:t>，然后用白色亚麻布将尸体裹起来。</a:t>
            </a:r>
            <a:endParaRPr kumimoji="0" lang="zh-CN" altLang="en-US" sz="3000" b="1" kern="1200" cap="none" spc="0" normalizeH="0" baseline="0" noProof="0" dirty="0">
              <a:latin typeface="黑体" panose="02010609060101010101" charset="-122"/>
              <a:ea typeface="黑体" panose="02010609060101010101" charset="-122"/>
              <a:cs typeface="+mn-cs"/>
            </a:endParaRPr>
          </a:p>
          <a:p>
            <a:pPr marR="0" defTabSz="914400">
              <a:lnSpc>
                <a:spcPct val="115000"/>
              </a:lnSpc>
              <a:spcBef>
                <a:spcPts val="0"/>
              </a:spcBef>
              <a:spcAft>
                <a:spcPts val="0"/>
              </a:spcAft>
              <a:buClrTx/>
              <a:buSzTx/>
              <a:buFont typeface="Arial" panose="020B0604020202020204" pitchFamily="34" charset="0"/>
              <a:buNone/>
              <a:defRPr/>
            </a:pPr>
            <a:endParaRPr kumimoji="0" lang="zh-CN" altLang="en-US" sz="3000" b="1" kern="1200" cap="none" spc="0" normalizeH="0" baseline="0" noProof="0" dirty="0">
              <a:latin typeface="黑体" panose="02010609060101010101" charset="-122"/>
              <a:ea typeface="黑体" panose="02010609060101010101" charset="-122"/>
              <a:cs typeface="+mn-cs"/>
            </a:endParaRPr>
          </a:p>
          <a:p>
            <a:pPr marR="0" defTabSz="914400">
              <a:lnSpc>
                <a:spcPct val="115000"/>
              </a:lnSpc>
              <a:spcBef>
                <a:spcPts val="0"/>
              </a:spcBef>
              <a:spcAft>
                <a:spcPts val="0"/>
              </a:spcAft>
              <a:buClrTx/>
              <a:buSzTx/>
              <a:buFont typeface="Arial" panose="020B0604020202020204" pitchFamily="34" charset="0"/>
              <a:buNone/>
              <a:defRPr/>
            </a:pPr>
            <a:r>
              <a:rPr kumimoji="0" lang="zh-CN" altLang="en-US" sz="3000" b="1" kern="1200" cap="none" spc="0" normalizeH="0" baseline="0" noProof="0" dirty="0">
                <a:latin typeface="黑体" panose="02010609060101010101" charset="-122"/>
                <a:ea typeface="黑体" panose="02010609060101010101" charset="-122"/>
                <a:cs typeface="+mn-cs"/>
              </a:rPr>
              <a:t>四、把死者的两手交叉在胸前，装入石棺。</a:t>
            </a:r>
            <a:endParaRPr kumimoji="0" lang="zh-CN" altLang="en-US" sz="3000" b="1" kern="1200" cap="none" spc="0" normalizeH="0" baseline="0" noProof="0" dirty="0">
              <a:latin typeface="黑体" panose="02010609060101010101" charset="-122"/>
              <a:ea typeface="黑体" panose="02010609060101010101" charset="-122"/>
              <a:cs typeface="+mn-cs"/>
            </a:endParaRPr>
          </a:p>
        </p:txBody>
      </p:sp>
      <p:pic>
        <p:nvPicPr>
          <p:cNvPr id="27651" name="Picture 3" descr="4"/>
          <p:cNvPicPr>
            <a:picLocks noChangeAspect="1"/>
          </p:cNvPicPr>
          <p:nvPr/>
        </p:nvPicPr>
        <p:blipFill>
          <a:blip r:embed="rId1" cstate="print"/>
          <a:srcRect t="10220"/>
          <a:stretch>
            <a:fillRect/>
          </a:stretch>
        </p:blipFill>
        <p:spPr>
          <a:xfrm>
            <a:off x="126207" y="5250180"/>
            <a:ext cx="3061811" cy="1606550"/>
          </a:xfrm>
          <a:prstGeom prst="rect">
            <a:avLst/>
          </a:prstGeom>
          <a:noFill/>
          <a:ln w="9525">
            <a:noFill/>
          </a:ln>
        </p:spPr>
      </p:pic>
      <p:pic>
        <p:nvPicPr>
          <p:cNvPr id="27652" name="Picture 4" descr="1"/>
          <p:cNvPicPr>
            <a:picLocks noChangeAspect="1"/>
          </p:cNvPicPr>
          <p:nvPr/>
        </p:nvPicPr>
        <p:blipFill>
          <a:blip r:embed="rId2" cstate="print"/>
          <a:srcRect t="3324" r="6927"/>
          <a:stretch>
            <a:fillRect/>
          </a:stretch>
        </p:blipFill>
        <p:spPr>
          <a:xfrm>
            <a:off x="100013" y="82551"/>
            <a:ext cx="3262789" cy="1636395"/>
          </a:xfrm>
          <a:prstGeom prst="rect">
            <a:avLst/>
          </a:prstGeom>
          <a:noFill/>
          <a:ln w="9525">
            <a:noFill/>
          </a:ln>
        </p:spPr>
      </p:pic>
      <p:pic>
        <p:nvPicPr>
          <p:cNvPr id="27653" name="Picture 5" descr="2"/>
          <p:cNvPicPr>
            <a:picLocks noChangeAspect="1"/>
          </p:cNvPicPr>
          <p:nvPr/>
        </p:nvPicPr>
        <p:blipFill>
          <a:blip r:embed="rId3" cstate="print"/>
          <a:srcRect l="-1144" t="10499" r="1144" b="7000"/>
          <a:stretch>
            <a:fillRect/>
          </a:stretch>
        </p:blipFill>
        <p:spPr>
          <a:xfrm>
            <a:off x="152400" y="1894840"/>
            <a:ext cx="3209925" cy="1482090"/>
          </a:xfrm>
          <a:prstGeom prst="rect">
            <a:avLst/>
          </a:prstGeom>
          <a:noFill/>
          <a:ln w="9525">
            <a:noFill/>
          </a:ln>
        </p:spPr>
      </p:pic>
      <p:pic>
        <p:nvPicPr>
          <p:cNvPr id="27654" name="Picture 6" descr="3"/>
          <p:cNvPicPr>
            <a:picLocks noChangeAspect="1"/>
          </p:cNvPicPr>
          <p:nvPr/>
        </p:nvPicPr>
        <p:blipFill>
          <a:blip r:embed="rId4" cstate="print"/>
          <a:srcRect t="4732"/>
          <a:stretch>
            <a:fillRect/>
          </a:stretch>
        </p:blipFill>
        <p:spPr>
          <a:xfrm>
            <a:off x="100013" y="3583940"/>
            <a:ext cx="3114199" cy="1498600"/>
          </a:xfrm>
          <a:prstGeom prst="rect">
            <a:avLst/>
          </a:prstGeom>
          <a:noFill/>
          <a:ln w="9525">
            <a:noFill/>
          </a:ln>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2"/>
                                        </p:tgtEl>
                                        <p:attrNameLst>
                                          <p:attrName>style.visibility</p:attrName>
                                        </p:attrNameLst>
                                      </p:cBhvr>
                                      <p:to>
                                        <p:strVal val="visible"/>
                                      </p:to>
                                    </p:set>
                                  </p:childTnLst>
                                </p:cTn>
                              </p:par>
                              <p:par>
                                <p:cTn id="7" presetID="8" presetClass="entr" presetSubtype="32" fill="hold" nodeType="withEffect">
                                  <p:stCondLst>
                                    <p:cond delay="0"/>
                                  </p:stCondLst>
                                  <p:childTnLst>
                                    <p:set>
                                      <p:cBhvr>
                                        <p:cTn id="8" dur="1" fill="hold">
                                          <p:stCondLst>
                                            <p:cond delay="0"/>
                                          </p:stCondLst>
                                        </p:cTn>
                                        <p:tgtEl>
                                          <p:spTgt spid="27653"/>
                                        </p:tgtEl>
                                        <p:attrNameLst>
                                          <p:attrName>style.visibility</p:attrName>
                                        </p:attrNameLst>
                                      </p:cBhvr>
                                      <p:to>
                                        <p:strVal val="visible"/>
                                      </p:to>
                                    </p:set>
                                    <p:animEffect transition="in" filter="diamond(out)">
                                      <p:cBhvr>
                                        <p:cTn id="9" dur="500"/>
                                        <p:tgtEl>
                                          <p:spTgt spid="27653"/>
                                        </p:tgtEl>
                                      </p:cBhvr>
                                    </p:animEffect>
                                  </p:childTnLst>
                                </p:cTn>
                              </p:par>
                              <p:par>
                                <p:cTn id="10" presetID="8" presetClass="entr" presetSubtype="32" fill="hold" nodeType="withEffect">
                                  <p:stCondLst>
                                    <p:cond delay="0"/>
                                  </p:stCondLst>
                                  <p:childTnLst>
                                    <p:set>
                                      <p:cBhvr>
                                        <p:cTn id="11" dur="1" fill="hold">
                                          <p:stCondLst>
                                            <p:cond delay="0"/>
                                          </p:stCondLst>
                                        </p:cTn>
                                        <p:tgtEl>
                                          <p:spTgt spid="27654"/>
                                        </p:tgtEl>
                                        <p:attrNameLst>
                                          <p:attrName>style.visibility</p:attrName>
                                        </p:attrNameLst>
                                      </p:cBhvr>
                                      <p:to>
                                        <p:strVal val="visible"/>
                                      </p:to>
                                    </p:set>
                                    <p:animEffect transition="in" filter="diamond(out)">
                                      <p:cBhvr>
                                        <p:cTn id="12" dur="500"/>
                                        <p:tgtEl>
                                          <p:spTgt spid="27654"/>
                                        </p:tgtEl>
                                      </p:cBhvr>
                                    </p:animEffect>
                                  </p:childTnLst>
                                </p:cTn>
                              </p:par>
                              <p:par>
                                <p:cTn id="13" presetID="8" presetClass="entr" presetSubtype="32" fill="hold" nodeType="withEffect">
                                  <p:stCondLst>
                                    <p:cond delay="0"/>
                                  </p:stCondLst>
                                  <p:childTnLst>
                                    <p:set>
                                      <p:cBhvr>
                                        <p:cTn id="14" dur="1" fill="hold">
                                          <p:stCondLst>
                                            <p:cond delay="0"/>
                                          </p:stCondLst>
                                        </p:cTn>
                                        <p:tgtEl>
                                          <p:spTgt spid="27651"/>
                                        </p:tgtEl>
                                        <p:attrNameLst>
                                          <p:attrName>style.visibility</p:attrName>
                                        </p:attrNameLst>
                                      </p:cBhvr>
                                      <p:to>
                                        <p:strVal val="visible"/>
                                      </p:to>
                                    </p:set>
                                    <p:animEffect transition="in" filter="diamond(out)">
                                      <p:cBhvr>
                                        <p:cTn id="15" dur="500"/>
                                        <p:tgtEl>
                                          <p:spTgt spid="27651"/>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276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6561"/>
          <p:cNvGrpSpPr/>
          <p:nvPr/>
        </p:nvGrpSpPr>
        <p:grpSpPr>
          <a:xfrm>
            <a:off x="1234917" y="260986"/>
            <a:ext cx="6274594" cy="2554288"/>
            <a:chOff x="528" y="2478"/>
            <a:chExt cx="4320" cy="1609"/>
          </a:xfrm>
        </p:grpSpPr>
        <p:sp>
          <p:nvSpPr>
            <p:cNvPr id="66563" name="矩形 66562" descr="信纸"/>
            <p:cNvSpPr/>
            <p:nvPr/>
          </p:nvSpPr>
          <p:spPr>
            <a:xfrm>
              <a:off x="528" y="2496"/>
              <a:ext cx="4320" cy="1536"/>
            </a:xfrm>
            <a:prstGeom prst="rect">
              <a:avLst/>
            </a:prstGeom>
            <a:blipFill rotWithShape="0">
              <a:blip r:embed="rId1" cstate="print"/>
            </a:blipFill>
            <a:ln w="9525"/>
            <a:scene3d>
              <a:camera prst="legacyObliqueTopRight">
                <a:rot lat="0" lon="0" rev="0"/>
              </a:camera>
              <a:lightRig rig="legacyFlat3" dir="b"/>
            </a:scene3d>
            <a:sp3d extrusionH="430200" prstMaterial="legacyMatte">
              <a:bevelT w="13500" h="13500" prst="angle"/>
              <a:bevelB w="13500" h="13500" prst="angle"/>
              <a:extrusionClr>
                <a:srgbClr val="FFFFCC"/>
              </a:extrusionClr>
            </a:sp3d>
          </p:spPr>
          <p:txBody>
            <a:bodyPr>
              <a:flatTx/>
            </a:bodyPr>
            <a:lstStyle/>
            <a:p>
              <a:pPr marL="342900" indent="-342900">
                <a:spcBef>
                  <a:spcPct val="20000"/>
                </a:spcBef>
                <a:buClr>
                  <a:schemeClr val="bg1"/>
                </a:buClr>
              </a:pPr>
              <a:endParaRPr lang="zh-CN" altLang="en-US" sz="2800" b="1" dirty="0">
                <a:solidFill>
                  <a:schemeClr val="tx2"/>
                </a:solidFill>
                <a:latin typeface="Times New Roman" panose="02020603050405020304" pitchFamily="18" charset="0"/>
                <a:ea typeface="黑体" panose="02010609060101010101" charset="-122"/>
              </a:endParaRPr>
            </a:p>
          </p:txBody>
        </p:sp>
        <p:sp>
          <p:nvSpPr>
            <p:cNvPr id="66564" name="矩形 66563"/>
            <p:cNvSpPr/>
            <p:nvPr/>
          </p:nvSpPr>
          <p:spPr>
            <a:xfrm>
              <a:off x="720" y="2478"/>
              <a:ext cx="4080" cy="1609"/>
            </a:xfrm>
            <a:prstGeom prst="rect">
              <a:avLst/>
            </a:prstGeom>
            <a:noFill/>
            <a:ln w="9525">
              <a:noFill/>
            </a:ln>
          </p:spPr>
          <p:txBody>
            <a:bodyPr>
              <a:spAutoFit/>
            </a:bodyPr>
            <a:lstStyle/>
            <a:p>
              <a:pPr>
                <a:spcBef>
                  <a:spcPct val="20000"/>
                </a:spcBef>
                <a:buClr>
                  <a:schemeClr val="bg1"/>
                </a:buClr>
              </a:pPr>
              <a:r>
                <a:rPr lang="zh-CN" altLang="en-US" sz="3200" b="1" dirty="0">
                  <a:solidFill>
                    <a:srgbClr val="0000FF"/>
                  </a:solidFill>
                  <a:latin typeface="Arial" panose="020B0604020202020204" pitchFamily="34" charset="0"/>
                </a:rPr>
                <a:t>阅读卡：</a:t>
              </a:r>
              <a:r>
                <a:rPr lang="zh-CN" altLang="en-US" sz="3200" b="1" dirty="0">
                  <a:solidFill>
                    <a:schemeClr val="tx2"/>
                  </a:solidFill>
                  <a:latin typeface="Arial" panose="020B0604020202020204" pitchFamily="34" charset="0"/>
                </a:rPr>
                <a:t>古埃及人将人的尸体解剖，填以香料，放进特制的防腐液浸泡，最后缠上麻布并涂上树脂。人的尸体就这样制成了木乃伊，被保存了下来。</a:t>
              </a:r>
              <a:endParaRPr lang="zh-CN" altLang="en-US" sz="3200" b="1" dirty="0">
                <a:solidFill>
                  <a:schemeClr val="tx2"/>
                </a:solidFill>
                <a:latin typeface="Arial" panose="020B0604020202020204" pitchFamily="34" charset="0"/>
              </a:endParaRPr>
            </a:p>
          </p:txBody>
        </p:sp>
      </p:grpSp>
      <p:pic>
        <p:nvPicPr>
          <p:cNvPr id="66565" name="图片 66564" descr="11e30b800be830d9045ca0ceed260869"/>
          <p:cNvPicPr>
            <a:picLocks noChangeAspect="1"/>
          </p:cNvPicPr>
          <p:nvPr/>
        </p:nvPicPr>
        <p:blipFill>
          <a:blip r:embed="rId2" cstate="print"/>
          <a:stretch>
            <a:fillRect/>
          </a:stretch>
        </p:blipFill>
        <p:spPr>
          <a:xfrm>
            <a:off x="788670" y="2949575"/>
            <a:ext cx="1162050" cy="3831590"/>
          </a:xfrm>
          <a:prstGeom prst="rect">
            <a:avLst/>
          </a:prstGeom>
          <a:noFill/>
          <a:ln w="9525">
            <a:noFill/>
          </a:ln>
        </p:spPr>
      </p:pic>
      <p:pic>
        <p:nvPicPr>
          <p:cNvPr id="66566" name="图片 66565" descr="u=1083404071,2191772013&amp;fm=23&amp;gp=0"/>
          <p:cNvPicPr>
            <a:picLocks noChangeAspect="1"/>
          </p:cNvPicPr>
          <p:nvPr/>
        </p:nvPicPr>
        <p:blipFill>
          <a:blip r:embed="rId3" cstate="print"/>
          <a:stretch>
            <a:fillRect/>
          </a:stretch>
        </p:blipFill>
        <p:spPr>
          <a:xfrm>
            <a:off x="2651760" y="2949576"/>
            <a:ext cx="6114098" cy="3533775"/>
          </a:xfrm>
          <a:prstGeom prst="rect">
            <a:avLst/>
          </a:prstGeom>
          <a:noFill/>
          <a:ln w="9525">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395288" y="1772816"/>
            <a:ext cx="760015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dirty="0">
                <a:ea typeface="黑体" panose="02010609060101010101" charset="-122"/>
              </a:rPr>
              <a:t>思维延伸</a:t>
            </a:r>
            <a:r>
              <a:rPr lang="zh-CN" altLang="en-US" sz="2800" b="1" dirty="0" smtClean="0">
                <a:ea typeface="黑体" panose="02010609060101010101" charset="-122"/>
              </a:rPr>
              <a:t>：</a:t>
            </a:r>
            <a:endParaRPr lang="en-US" altLang="zh-CN" sz="2800" b="1" dirty="0" smtClean="0">
              <a:ea typeface="黑体" panose="02010609060101010101" charset="-122"/>
            </a:endParaRPr>
          </a:p>
          <a:p>
            <a:r>
              <a:rPr lang="en-US" altLang="zh-CN" sz="2800" b="1" dirty="0" smtClean="0">
                <a:ea typeface="黑体" panose="02010609060101010101" charset="-122"/>
              </a:rPr>
              <a:t>	</a:t>
            </a:r>
            <a:r>
              <a:rPr lang="zh-CN" altLang="en-US" sz="2800" b="1" dirty="0" smtClean="0">
                <a:ea typeface="黑体" panose="02010609060101010101" charset="-122"/>
              </a:rPr>
              <a:t>埃</a:t>
            </a:r>
            <a:r>
              <a:rPr lang="zh-CN" altLang="en-US" sz="2800" b="1" dirty="0">
                <a:ea typeface="黑体" panose="02010609060101010101" charset="-122"/>
              </a:rPr>
              <a:t>及法老们为什么要给自己修筑金字塔？</a:t>
            </a:r>
            <a:endParaRPr lang="zh-CN" altLang="en-US" sz="2800" b="1" dirty="0">
              <a:ea typeface="黑体" panose="02010609060101010101" charset="-122"/>
            </a:endParaRPr>
          </a:p>
        </p:txBody>
      </p:sp>
      <p:sp>
        <p:nvSpPr>
          <p:cNvPr id="3" name="Text Box 12"/>
          <p:cNvSpPr txBox="1">
            <a:spLocks noChangeArrowheads="1"/>
          </p:cNvSpPr>
          <p:nvPr/>
        </p:nvSpPr>
        <p:spPr bwMode="auto">
          <a:xfrm>
            <a:off x="574675" y="3249662"/>
            <a:ext cx="8029575"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dirty="0" smtClean="0">
                <a:solidFill>
                  <a:srgbClr val="000099"/>
                </a:solidFill>
              </a:rPr>
              <a:t>         </a:t>
            </a:r>
            <a:r>
              <a:rPr lang="zh-CN" altLang="en-US" sz="3600" b="1" dirty="0" smtClean="0">
                <a:solidFill>
                  <a:srgbClr val="000099"/>
                </a:solidFill>
              </a:rPr>
              <a:t>古</a:t>
            </a:r>
            <a:r>
              <a:rPr lang="zh-CN" altLang="en-US" sz="3600" b="1" dirty="0">
                <a:solidFill>
                  <a:srgbClr val="000099"/>
                </a:solidFill>
              </a:rPr>
              <a:t>埃及人相信“灵魂不死”，修筑豪华的陵墓，以备在冥世间继续生活，同时也是为了宣扬法老至高无上的宗教神权和世俗专制统治的权力。</a:t>
            </a:r>
            <a:endParaRPr lang="zh-CN" altLang="en-US" sz="3600" b="1" dirty="0">
              <a:solidFill>
                <a:srgbClr val="0000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7" descr="金字塔_再现埃及金字塔工程_乐途旅游网"/>
          <p:cNvPicPr>
            <a:picLocks noChangeAspect="1" noChangeArrowheads="1"/>
          </p:cNvPicPr>
          <p:nvPr/>
        </p:nvPicPr>
        <p:blipFill>
          <a:blip r:embed="rId1" cstate="print"/>
          <a:srcRect/>
          <a:stretch>
            <a:fillRect/>
          </a:stretch>
        </p:blipFill>
        <p:spPr bwMode="auto">
          <a:xfrm>
            <a:off x="538163" y="908050"/>
            <a:ext cx="6913562" cy="5081588"/>
          </a:xfrm>
          <a:prstGeom prst="rect">
            <a:avLst/>
          </a:prstGeom>
          <a:noFill/>
          <a:ln w="9525">
            <a:noFill/>
            <a:miter lim="800000"/>
            <a:headEnd/>
            <a:tailEnd/>
          </a:ln>
        </p:spPr>
      </p:pic>
      <p:sp>
        <p:nvSpPr>
          <p:cNvPr id="9219" name="Text Box 8"/>
          <p:cNvSpPr txBox="1">
            <a:spLocks noChangeArrowheads="1"/>
          </p:cNvSpPr>
          <p:nvPr/>
        </p:nvSpPr>
        <p:spPr bwMode="auto">
          <a:xfrm>
            <a:off x="7904163" y="908050"/>
            <a:ext cx="915987" cy="5184775"/>
          </a:xfrm>
          <a:prstGeom prst="rect">
            <a:avLst/>
          </a:prstGeom>
          <a:noFill/>
          <a:ln w="9525">
            <a:noFill/>
            <a:miter lim="800000"/>
          </a:ln>
        </p:spPr>
        <p:txBody>
          <a:bodyPr vert="eaVert">
            <a:spAutoFit/>
          </a:bodyPr>
          <a:lstStyle/>
          <a:p>
            <a:pPr>
              <a:spcBef>
                <a:spcPct val="50000"/>
              </a:spcBef>
            </a:pPr>
            <a:r>
              <a:rPr lang="zh-CN" altLang="en-US" sz="4800">
                <a:ea typeface="幼圆" pitchFamily="49" charset="-122"/>
              </a:rPr>
              <a:t>金字塔与来世信仰</a:t>
            </a:r>
            <a:endParaRPr lang="zh-CN" altLang="en-US" sz="4800">
              <a:ea typeface="幼圆" pitchFamily="49" charset="-122"/>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descr="photos_mjjq_0601_06"/>
          <p:cNvPicPr>
            <a:picLocks noChangeAspect="1" noChangeArrowheads="1"/>
          </p:cNvPicPr>
          <p:nvPr/>
        </p:nvPicPr>
        <p:blipFill>
          <a:blip r:embed="rId1" cstate="print"/>
          <a:srcRect/>
          <a:stretch>
            <a:fillRect/>
          </a:stretch>
        </p:blipFill>
        <p:spPr bwMode="auto">
          <a:xfrm>
            <a:off x="250825" y="590550"/>
            <a:ext cx="8748713" cy="5791200"/>
          </a:xfrm>
          <a:prstGeom prst="rect">
            <a:avLst/>
          </a:prstGeom>
          <a:noFill/>
          <a:ln w="9525">
            <a:noFill/>
            <a:miter lim="800000"/>
            <a:headEnd/>
            <a:tailEnd/>
          </a:ln>
        </p:spPr>
      </p:pic>
      <p:sp>
        <p:nvSpPr>
          <p:cNvPr id="92166" name="Text Box 6"/>
          <p:cNvSpPr txBox="1">
            <a:spLocks noChangeArrowheads="1"/>
          </p:cNvSpPr>
          <p:nvPr/>
        </p:nvSpPr>
        <p:spPr bwMode="auto">
          <a:xfrm>
            <a:off x="1547813" y="333375"/>
            <a:ext cx="8424862" cy="641350"/>
          </a:xfrm>
          <a:prstGeom prst="rect">
            <a:avLst/>
          </a:prstGeom>
          <a:noFill/>
          <a:ln w="9525">
            <a:noFill/>
            <a:miter lim="800000"/>
          </a:ln>
        </p:spPr>
        <p:txBody>
          <a:bodyPr>
            <a:spAutoFit/>
          </a:bodyPr>
          <a:lstStyle/>
          <a:p>
            <a:pPr>
              <a:spcBef>
                <a:spcPct val="50000"/>
              </a:spcBef>
            </a:pPr>
            <a:r>
              <a:rPr lang="en-US" altLang="zh-CN" sz="3600">
                <a:latin typeface="Arial" panose="020B0604020202020204" pitchFamily="34" charset="0"/>
                <a:ea typeface="幼圆" pitchFamily="49" charset="-122"/>
              </a:rPr>
              <a:t>“</a:t>
            </a:r>
            <a:r>
              <a:rPr lang="en-US" altLang="zh-CN" sz="3600">
                <a:latin typeface="幼圆" pitchFamily="49" charset="-122"/>
                <a:ea typeface="幼圆" pitchFamily="49" charset="-122"/>
              </a:rPr>
              <a:t> </a:t>
            </a:r>
            <a:r>
              <a:rPr lang="zh-CN" altLang="en-US" sz="3600">
                <a:latin typeface="幼圆" pitchFamily="49" charset="-122"/>
                <a:ea typeface="幼圆" pitchFamily="49" charset="-122"/>
              </a:rPr>
              <a:t>万物终消逝，金字塔永存。</a:t>
            </a:r>
            <a:r>
              <a:rPr lang="zh-CN" altLang="en-US" sz="3600">
                <a:latin typeface="Arial" panose="020B0604020202020204" pitchFamily="34" charset="0"/>
                <a:ea typeface="幼圆" pitchFamily="49" charset="-122"/>
              </a:rPr>
              <a:t>”</a:t>
            </a:r>
            <a:endParaRPr lang="zh-CN" altLang="en-US" sz="3600">
              <a:latin typeface="幼圆" pitchFamily="49" charset="-122"/>
              <a:ea typeface="幼圆"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66"/>
                                        </p:tgtEl>
                                        <p:attrNameLst>
                                          <p:attrName>style.visibility</p:attrName>
                                        </p:attrNameLst>
                                      </p:cBhvr>
                                      <p:to>
                                        <p:strVal val="visible"/>
                                      </p:to>
                                    </p:set>
                                    <p:animEffect transition="in" filter="dissolve">
                                      <p:cBhvr>
                                        <p:cTn id="7" dur="2000"/>
                                        <p:tgtEl>
                                          <p:spTgt spid="92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7" name="Rectangle 7"/>
          <p:cNvSpPr>
            <a:spLocks noChangeArrowheads="1"/>
          </p:cNvSpPr>
          <p:nvPr/>
        </p:nvSpPr>
        <p:spPr bwMode="auto">
          <a:xfrm>
            <a:off x="689134" y="491490"/>
            <a:ext cx="3269456"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defRPr/>
            </a:pPr>
            <a:r>
              <a:rPr lang="zh-CN" altLang="en-US" sz="4400" b="1" dirty="0" smtClean="0">
                <a:solidFill>
                  <a:srgbClr val="CC0000"/>
                </a:solidFill>
                <a:effectLst>
                  <a:outerShdw blurRad="38100" dist="38100" dir="2700000" algn="tl">
                    <a:srgbClr val="C0C0C0"/>
                  </a:outerShdw>
                </a:effectLst>
                <a:latin typeface="隶书" pitchFamily="49" charset="-122"/>
                <a:ea typeface="隶书" pitchFamily="49" charset="-122"/>
              </a:rPr>
              <a:t>三、</a:t>
            </a:r>
            <a:r>
              <a:rPr lang="zh-CN" altLang="en-US" sz="4400" b="1" dirty="0">
                <a:solidFill>
                  <a:srgbClr val="CC0000"/>
                </a:solidFill>
                <a:effectLst>
                  <a:outerShdw blurRad="38100" dist="38100" dir="2700000" algn="tl">
                    <a:srgbClr val="C0C0C0"/>
                  </a:outerShdw>
                </a:effectLst>
                <a:latin typeface="隶书" pitchFamily="49" charset="-122"/>
                <a:ea typeface="隶书" pitchFamily="49" charset="-122"/>
              </a:rPr>
              <a:t>金字塔</a:t>
            </a:r>
            <a:endParaRPr lang="zh-CN" altLang="en-US" sz="4400" b="1" dirty="0">
              <a:solidFill>
                <a:srgbClr val="CC0000"/>
              </a:solidFill>
              <a:effectLst>
                <a:outerShdw blurRad="38100" dist="38100" dir="2700000" algn="tl">
                  <a:srgbClr val="C0C0C0"/>
                </a:outerShdw>
              </a:effectLst>
              <a:latin typeface="隶书" pitchFamily="49" charset="-122"/>
              <a:ea typeface="隶书" pitchFamily="49" charset="-122"/>
            </a:endParaRPr>
          </a:p>
        </p:txBody>
      </p:sp>
      <p:sp>
        <p:nvSpPr>
          <p:cNvPr id="21" name="文本框 13316"/>
          <p:cNvSpPr txBox="1">
            <a:spLocks noChangeArrowheads="1"/>
          </p:cNvSpPr>
          <p:nvPr/>
        </p:nvSpPr>
        <p:spPr bwMode="auto">
          <a:xfrm>
            <a:off x="689134" y="1766570"/>
            <a:ext cx="7593806" cy="2084070"/>
          </a:xfrm>
          <a:prstGeom prst="rect">
            <a:avLst/>
          </a:prstGeom>
          <a:noFill/>
          <a:ln w="9525">
            <a:noFill/>
            <a:miter lim="800000"/>
          </a:ln>
        </p:spPr>
        <p:txBody>
          <a:bodyPr wrap="square">
            <a:spAutoFit/>
          </a:bodyPr>
          <a:lstStyle/>
          <a:p>
            <a:pPr>
              <a:lnSpc>
                <a:spcPct val="120000"/>
              </a:lnSpc>
              <a:spcBef>
                <a:spcPts val="0"/>
              </a:spcBef>
              <a:spcAft>
                <a:spcPts val="0"/>
              </a:spcAft>
            </a:pPr>
            <a:r>
              <a:rPr lang="zh-CN" altLang="en-US" sz="3600" b="1" dirty="0" smtClean="0">
                <a:solidFill>
                  <a:srgbClr val="008000"/>
                </a:solidFill>
                <a:effectLst>
                  <a:outerShdw blurRad="38100" dist="38100" dir="2700000" algn="tl">
                    <a:srgbClr val="000000">
                      <a:alpha val="43137"/>
                    </a:srgbClr>
                  </a:outerShdw>
                </a:effectLst>
                <a:latin typeface="黑体" panose="02010609060101010101" charset="-122"/>
                <a:ea typeface="黑体" panose="02010609060101010101" charset="-122"/>
              </a:rPr>
              <a:t>    金字塔</a:t>
            </a:r>
            <a:r>
              <a:rPr lang="zh-CN" altLang="en-US" sz="3600" b="1" dirty="0">
                <a:solidFill>
                  <a:srgbClr val="008000"/>
                </a:solidFill>
                <a:effectLst>
                  <a:outerShdw blurRad="38100" dist="38100" dir="2700000" algn="tl">
                    <a:srgbClr val="000000">
                      <a:alpha val="43137"/>
                    </a:srgbClr>
                  </a:outerShdw>
                </a:effectLst>
                <a:latin typeface="黑体" panose="02010609060101010101" charset="-122"/>
                <a:ea typeface="黑体" panose="02010609060101010101" charset="-122"/>
              </a:rPr>
              <a:t>是古埃及文明的象征，反映了古</a:t>
            </a:r>
            <a:r>
              <a:rPr lang="zh-CN" altLang="en-US" sz="3600" b="1" dirty="0" smtClean="0">
                <a:solidFill>
                  <a:srgbClr val="008000"/>
                </a:solidFill>
                <a:effectLst>
                  <a:outerShdw blurRad="38100" dist="38100" dir="2700000" algn="tl">
                    <a:srgbClr val="000000">
                      <a:alpha val="43137"/>
                    </a:srgbClr>
                  </a:outerShdw>
                </a:effectLst>
                <a:latin typeface="黑体" panose="02010609060101010101" charset="-122"/>
                <a:ea typeface="黑体" panose="02010609060101010101" charset="-122"/>
              </a:rPr>
              <a:t>埃及</a:t>
            </a:r>
            <a:r>
              <a:rPr lang="en-US" altLang="zh-CN" sz="3600" b="1" dirty="0" smtClean="0">
                <a:solidFill>
                  <a:srgbClr val="008000"/>
                </a:solidFill>
                <a:effectLst>
                  <a:outerShdw blurRad="38100" dist="38100" dir="2700000" algn="tl">
                    <a:srgbClr val="000000">
                      <a:alpha val="43137"/>
                    </a:srgbClr>
                  </a:outerShdw>
                </a:effectLst>
                <a:latin typeface="黑体" panose="02010609060101010101" charset="-122"/>
                <a:ea typeface="黑体" panose="02010609060101010101" charset="-122"/>
              </a:rPr>
              <a:t>__________</a:t>
            </a:r>
            <a:r>
              <a:rPr lang="zh-CN" altLang="en-US" sz="3600" b="1" dirty="0" smtClean="0">
                <a:solidFill>
                  <a:srgbClr val="008000"/>
                </a:solidFill>
                <a:effectLst>
                  <a:outerShdw blurRad="38100" dist="38100" dir="2700000" algn="tl">
                    <a:srgbClr val="000000">
                      <a:alpha val="43137"/>
                    </a:srgbClr>
                  </a:outerShdw>
                </a:effectLst>
                <a:latin typeface="黑体" panose="02010609060101010101" charset="-122"/>
                <a:ea typeface="黑体" panose="02010609060101010101" charset="-122"/>
              </a:rPr>
              <a:t>发展</a:t>
            </a:r>
            <a:r>
              <a:rPr lang="zh-CN" altLang="en-US" sz="3600" b="1" dirty="0">
                <a:solidFill>
                  <a:srgbClr val="008000"/>
                </a:solidFill>
                <a:effectLst>
                  <a:outerShdw blurRad="38100" dist="38100" dir="2700000" algn="tl">
                    <a:srgbClr val="000000">
                      <a:alpha val="43137"/>
                    </a:srgbClr>
                  </a:outerShdw>
                </a:effectLst>
                <a:latin typeface="黑体" panose="02010609060101010101" charset="-122"/>
                <a:ea typeface="黑体" panose="02010609060101010101" charset="-122"/>
              </a:rPr>
              <a:t>的较高水平，是古埃及人的智慧结晶。</a:t>
            </a:r>
            <a:endParaRPr lang="zh-CN" altLang="en-US" sz="3600" b="1" dirty="0">
              <a:solidFill>
                <a:srgbClr val="008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11" name="矩形 10"/>
          <p:cNvSpPr/>
          <p:nvPr/>
        </p:nvSpPr>
        <p:spPr>
          <a:xfrm>
            <a:off x="3275856" y="2516506"/>
            <a:ext cx="1832553" cy="584775"/>
          </a:xfrm>
          <a:prstGeom prst="rect">
            <a:avLst/>
          </a:prstGeom>
        </p:spPr>
        <p:txBody>
          <a:bodyPr wrap="none">
            <a:spAutoFit/>
          </a:bodyPr>
          <a:lstStyle/>
          <a:p>
            <a:r>
              <a:rPr lang="zh-CN" altLang="en-US" sz="3200" b="1" dirty="0" smtClean="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社会经济</a:t>
            </a:r>
            <a:endParaRPr lang="zh-CN" altLang="en-US" sz="3200" b="1" dirty="0" smtClean="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图片 3073" descr="长城4"/>
          <p:cNvPicPr>
            <a:picLocks noChangeAspect="1" noChangeArrowheads="1"/>
          </p:cNvPicPr>
          <p:nvPr/>
        </p:nvPicPr>
        <p:blipFill>
          <a:blip r:embed="rId1" cstate="print"/>
          <a:srcRect/>
          <a:stretch>
            <a:fillRect/>
          </a:stretch>
        </p:blipFill>
        <p:spPr bwMode="auto">
          <a:xfrm>
            <a:off x="6011863" y="4005263"/>
            <a:ext cx="3132137" cy="2852737"/>
          </a:xfrm>
          <a:prstGeom prst="rect">
            <a:avLst/>
          </a:prstGeom>
          <a:noFill/>
          <a:ln w="9525">
            <a:noFill/>
            <a:miter lim="800000"/>
            <a:headEnd/>
            <a:tailEnd/>
          </a:ln>
        </p:spPr>
      </p:pic>
      <p:pic>
        <p:nvPicPr>
          <p:cNvPr id="3074" name="图片 3074" descr="空中花园3"/>
          <p:cNvPicPr>
            <a:picLocks noChangeAspect="1" noChangeArrowheads="1"/>
          </p:cNvPicPr>
          <p:nvPr/>
        </p:nvPicPr>
        <p:blipFill>
          <a:blip r:embed="rId2" cstate="print"/>
          <a:srcRect/>
          <a:stretch>
            <a:fillRect/>
          </a:stretch>
        </p:blipFill>
        <p:spPr bwMode="auto">
          <a:xfrm>
            <a:off x="5076825" y="404813"/>
            <a:ext cx="4067175" cy="2827337"/>
          </a:xfrm>
          <a:prstGeom prst="rect">
            <a:avLst/>
          </a:prstGeom>
          <a:noFill/>
          <a:ln w="9525">
            <a:noFill/>
            <a:miter lim="800000"/>
            <a:headEnd/>
            <a:tailEnd/>
          </a:ln>
        </p:spPr>
      </p:pic>
      <p:pic>
        <p:nvPicPr>
          <p:cNvPr id="3075" name="图片 3075" descr="陵"/>
          <p:cNvPicPr>
            <a:picLocks noChangeAspect="1" noChangeArrowheads="1"/>
          </p:cNvPicPr>
          <p:nvPr/>
        </p:nvPicPr>
        <p:blipFill>
          <a:blip r:embed="rId3" cstate="print"/>
          <a:srcRect/>
          <a:stretch>
            <a:fillRect/>
          </a:stretch>
        </p:blipFill>
        <p:spPr bwMode="auto">
          <a:xfrm>
            <a:off x="0" y="4221163"/>
            <a:ext cx="3851275" cy="2582862"/>
          </a:xfrm>
          <a:prstGeom prst="rect">
            <a:avLst/>
          </a:prstGeom>
          <a:noFill/>
          <a:ln w="9525">
            <a:noFill/>
            <a:miter lim="800000"/>
            <a:headEnd/>
            <a:tailEnd/>
          </a:ln>
        </p:spPr>
      </p:pic>
      <p:pic>
        <p:nvPicPr>
          <p:cNvPr id="3076" name="图片 3076" descr="狮身人面象2"/>
          <p:cNvPicPr>
            <a:picLocks noChangeAspect="1" noChangeArrowheads="1"/>
          </p:cNvPicPr>
          <p:nvPr/>
        </p:nvPicPr>
        <p:blipFill>
          <a:blip r:embed="rId4" cstate="print"/>
          <a:srcRect/>
          <a:stretch>
            <a:fillRect/>
          </a:stretch>
        </p:blipFill>
        <p:spPr bwMode="auto">
          <a:xfrm>
            <a:off x="0" y="981075"/>
            <a:ext cx="4248150" cy="2805113"/>
          </a:xfrm>
          <a:prstGeom prst="rect">
            <a:avLst/>
          </a:prstGeom>
          <a:noFill/>
          <a:ln w="9525">
            <a:noFill/>
            <a:miter lim="800000"/>
            <a:headEnd/>
            <a:tailEnd/>
          </a:ln>
        </p:spPr>
      </p:pic>
      <p:sp>
        <p:nvSpPr>
          <p:cNvPr id="3077" name="矩形 3077"/>
          <p:cNvSpPr>
            <a:spLocks noChangeArrowheads="1" noChangeShapeType="1" noTextEdit="1"/>
          </p:cNvSpPr>
          <p:nvPr/>
        </p:nvSpPr>
        <p:spPr bwMode="auto">
          <a:xfrm>
            <a:off x="1100138" y="333375"/>
            <a:ext cx="2247900" cy="571500"/>
          </a:xfrm>
          <a:prstGeom prst="rect">
            <a:avLst/>
          </a:prstGeom>
        </p:spPr>
        <p:txBody>
          <a:bodyPr wrap="none" fromWordArt="1">
            <a:prstTxWarp prst="textPlain">
              <a:avLst>
                <a:gd name="adj" fmla="val 50000"/>
              </a:avLst>
            </a:prstTxWarp>
          </a:bodyPr>
          <a:lstStyle/>
          <a:p>
            <a:pPr algn="ctr"/>
            <a:r>
              <a:rPr lang="zh-CN" altLang="en-US" sz="4400" b="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charset="-122"/>
                <a:ea typeface="黑体" panose="02010609060101010101" charset="-122"/>
              </a:rPr>
              <a:t>认祖归宗</a:t>
            </a:r>
            <a:endParaRPr lang="zh-CN" altLang="en-US" sz="4400" b="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charset="-122"/>
              <a:ea typeface="黑体" panose="02010609060101010101" charset="-122"/>
            </a:endParaRPr>
          </a:p>
        </p:txBody>
      </p:sp>
      <p:sp>
        <p:nvSpPr>
          <p:cNvPr id="3079" name="矩形 3078"/>
          <p:cNvSpPr>
            <a:spLocks noChangeArrowheads="1" noChangeShapeType="1" noTextEdit="1"/>
          </p:cNvSpPr>
          <p:nvPr/>
        </p:nvSpPr>
        <p:spPr bwMode="auto">
          <a:xfrm>
            <a:off x="3276600" y="1700213"/>
            <a:ext cx="1295400" cy="909637"/>
          </a:xfrm>
          <a:prstGeom prst="rect">
            <a:avLst/>
          </a:prstGeom>
        </p:spPr>
        <p:txBody>
          <a:bodyPr wrap="none" fromWordArt="1">
            <a:prstTxWarp prst="textCurveUp">
              <a:avLst>
                <a:gd name="adj" fmla="val 40356"/>
              </a:avLst>
            </a:prstTxWarp>
          </a:bodyPr>
          <a:lstStyle/>
          <a:p>
            <a:pPr algn="ctr"/>
            <a:r>
              <a:rPr lang="zh-CN" altLang="en-US" sz="3600" b="1" kern="10">
                <a:ln w="12700">
                  <a:solidFill>
                    <a:schemeClr val="tx1"/>
                  </a:solidFill>
                  <a:round/>
                </a:ln>
                <a:effectLst>
                  <a:outerShdw dist="45791" dir="2021404" algn="ctr" rotWithShape="0">
                    <a:srgbClr val="808080">
                      <a:alpha val="75000"/>
                    </a:srgbClr>
                  </a:outerShdw>
                </a:effectLst>
                <a:latin typeface="黑体" panose="02010609060101010101" charset="-122"/>
                <a:ea typeface="黑体" panose="02010609060101010101" charset="-122"/>
              </a:rPr>
              <a:t>古代埃及</a:t>
            </a:r>
            <a:endParaRPr lang="zh-CN" altLang="en-US" sz="3600" b="1" kern="10">
              <a:ln w="12700">
                <a:solidFill>
                  <a:schemeClr val="tx1"/>
                </a:solidFill>
                <a:round/>
              </a:ln>
              <a:effectLst>
                <a:outerShdw dist="45791" dir="2021404" algn="ctr" rotWithShape="0">
                  <a:srgbClr val="808080">
                    <a:alpha val="75000"/>
                  </a:srgbClr>
                </a:outerShdw>
              </a:effectLst>
              <a:latin typeface="黑体" panose="02010609060101010101" charset="-122"/>
              <a:ea typeface="黑体" panose="02010609060101010101" charset="-122"/>
            </a:endParaRPr>
          </a:p>
        </p:txBody>
      </p:sp>
      <p:sp>
        <p:nvSpPr>
          <p:cNvPr id="3080" name="矩形 3079"/>
          <p:cNvSpPr>
            <a:spLocks noChangeArrowheads="1" noChangeShapeType="1" noTextEdit="1"/>
          </p:cNvSpPr>
          <p:nvPr/>
        </p:nvSpPr>
        <p:spPr bwMode="auto">
          <a:xfrm>
            <a:off x="6372225" y="2924175"/>
            <a:ext cx="1371600" cy="617538"/>
          </a:xfrm>
          <a:prstGeom prst="rect">
            <a:avLst/>
          </a:prstGeom>
        </p:spPr>
        <p:txBody>
          <a:bodyPr wrap="none" fromWordArt="1">
            <a:prstTxWarp prst="textWave1">
              <a:avLst>
                <a:gd name="adj1" fmla="val 13005"/>
                <a:gd name="adj2" fmla="val 0"/>
              </a:avLst>
            </a:prstTxWarp>
          </a:bodyPr>
          <a:lstStyle/>
          <a:p>
            <a:pPr algn="ctr"/>
            <a:r>
              <a:rPr lang="zh-CN" altLang="en-US" sz="3600" b="1">
                <a:ln w="9525">
                  <a:noFill/>
                  <a:round/>
                </a:ln>
                <a:effectLst>
                  <a:outerShdw dist="53882" dir="2700000" algn="ctr" rotWithShape="0">
                    <a:srgbClr val="C0C0C0">
                      <a:alpha val="75000"/>
                    </a:srgbClr>
                  </a:outerShdw>
                </a:effectLst>
                <a:latin typeface="黑体" panose="02010609060101010101" charset="-122"/>
                <a:ea typeface="黑体" panose="02010609060101010101" charset="-122"/>
              </a:rPr>
              <a:t>古代巴比伦</a:t>
            </a:r>
            <a:endParaRPr lang="zh-CN" altLang="en-US" sz="3600" b="1">
              <a:ln w="9525">
                <a:noFill/>
                <a:round/>
              </a:ln>
              <a:effectLst>
                <a:outerShdw dist="53882" dir="2700000" algn="ctr" rotWithShape="0">
                  <a:srgbClr val="C0C0C0">
                    <a:alpha val="75000"/>
                  </a:srgbClr>
                </a:outerShdw>
              </a:effectLst>
              <a:latin typeface="黑体" panose="02010609060101010101" charset="-122"/>
              <a:ea typeface="黑体" panose="02010609060101010101" charset="-122"/>
            </a:endParaRPr>
          </a:p>
        </p:txBody>
      </p:sp>
      <p:sp>
        <p:nvSpPr>
          <p:cNvPr id="3081" name="矩形 3080"/>
          <p:cNvSpPr>
            <a:spLocks noChangeArrowheads="1" noChangeShapeType="1" noTextEdit="1"/>
          </p:cNvSpPr>
          <p:nvPr/>
        </p:nvSpPr>
        <p:spPr bwMode="auto">
          <a:xfrm>
            <a:off x="828675" y="6021388"/>
            <a:ext cx="2247900" cy="428625"/>
          </a:xfrm>
          <a:prstGeom prst="rect">
            <a:avLst/>
          </a:prstGeom>
        </p:spPr>
        <p:txBody>
          <a:bodyPr wrap="none" fromWordArt="1">
            <a:prstTxWarp prst="textPlain">
              <a:avLst>
                <a:gd name="adj" fmla="val 50000"/>
              </a:avLst>
            </a:prstTxWarp>
          </a:bodyPr>
          <a:lstStyle/>
          <a:p>
            <a:pPr algn="ctr"/>
            <a:r>
              <a:rPr lang="zh-CN" altLang="en-US" sz="4400" b="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5000"/>
                    </a:srgbClr>
                  </a:prstShdw>
                </a:effectLst>
                <a:latin typeface="黑体" panose="02010609060101010101" charset="-122"/>
                <a:ea typeface="黑体" panose="02010609060101010101" charset="-122"/>
              </a:rPr>
              <a:t>古代印度</a:t>
            </a:r>
            <a:endParaRPr lang="zh-CN" altLang="en-US" sz="4400" b="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5000"/>
                  </a:srgbClr>
                </a:prstShdw>
              </a:effectLst>
              <a:latin typeface="黑体" panose="02010609060101010101" charset="-122"/>
              <a:ea typeface="黑体" panose="02010609060101010101" charset="-122"/>
            </a:endParaRPr>
          </a:p>
        </p:txBody>
      </p:sp>
      <p:sp>
        <p:nvSpPr>
          <p:cNvPr id="3082" name="矩形 3081"/>
          <p:cNvSpPr>
            <a:spLocks noChangeArrowheads="1" noChangeShapeType="1" noTextEdit="1"/>
          </p:cNvSpPr>
          <p:nvPr/>
        </p:nvSpPr>
        <p:spPr bwMode="auto">
          <a:xfrm>
            <a:off x="5076825" y="5734050"/>
            <a:ext cx="1150938" cy="719138"/>
          </a:xfrm>
          <a:prstGeom prst="rect">
            <a:avLst/>
          </a:prstGeom>
        </p:spPr>
        <p:txBody>
          <a:bodyPr wrap="none" fromWordArt="1">
            <a:prstTxWarp prst="textDoubleWave1">
              <a:avLst>
                <a:gd name="adj1" fmla="val 6500"/>
                <a:gd name="adj2" fmla="val 0"/>
              </a:avLst>
            </a:prstTxWarp>
          </a:bodyPr>
          <a:lstStyle/>
          <a:p>
            <a:pPr algn="ctr"/>
            <a:r>
              <a:rPr lang="zh-CN" altLang="en-US" sz="3600" b="1" kern="10" spc="-360">
                <a:ln w="12700">
                  <a:solidFill>
                    <a:schemeClr val="tx1"/>
                  </a:solidFill>
                  <a:round/>
                </a:ln>
                <a:ea typeface="华文新魏"/>
              </a:rPr>
              <a:t>古代中国</a:t>
            </a:r>
            <a:endParaRPr lang="zh-CN" altLang="en-US" sz="3600" b="1" kern="10" spc="-360">
              <a:ln w="12700">
                <a:solidFill>
                  <a:schemeClr val="tx1"/>
                </a:solidFill>
                <a:round/>
              </a:ln>
              <a:ea typeface="华文新魏"/>
            </a:endParaRPr>
          </a:p>
        </p:txBody>
      </p:sp>
      <p:sp>
        <p:nvSpPr>
          <p:cNvPr id="3083" name="矩形 3082"/>
          <p:cNvSpPr>
            <a:spLocks noChangeArrowheads="1" noChangeShapeType="1" noTextEdit="1"/>
          </p:cNvSpPr>
          <p:nvPr/>
        </p:nvSpPr>
        <p:spPr bwMode="auto">
          <a:xfrm>
            <a:off x="2627313" y="3068638"/>
            <a:ext cx="2743200" cy="1385887"/>
          </a:xfrm>
          <a:prstGeom prst="rect">
            <a:avLst/>
          </a:prstGeom>
        </p:spPr>
        <p:txBody>
          <a:bodyPr wrap="none" fromWordArt="1">
            <a:prstTxWarp prst="textSlantUp">
              <a:avLst>
                <a:gd name="adj" fmla="val 55556"/>
              </a:avLst>
            </a:prstTxWarp>
          </a:bodyPr>
          <a:lstStyle/>
          <a:p>
            <a:pPr algn="ctr"/>
            <a:r>
              <a:rPr lang="zh-CN" altLang="en-US" sz="3600" b="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charset="-122"/>
                <a:ea typeface="黑体" panose="02010609060101010101" charset="-122"/>
              </a:rPr>
              <a:t>四大文明古国</a:t>
            </a:r>
            <a:endParaRPr lang="zh-CN" altLang="en-US" sz="3600" b="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charset="-122"/>
              <a:ea typeface="黑体" panose="02010609060101010101" charset="-122"/>
            </a:endParaRPr>
          </a:p>
        </p:txBody>
      </p:sp>
      <p:sp>
        <p:nvSpPr>
          <p:cNvPr id="3084" name="文本框 3083"/>
          <p:cNvSpPr txBox="1">
            <a:spLocks noChangeArrowheads="1"/>
          </p:cNvSpPr>
          <p:nvPr/>
        </p:nvSpPr>
        <p:spPr bwMode="auto">
          <a:xfrm>
            <a:off x="755650" y="1052513"/>
            <a:ext cx="503238" cy="1187450"/>
          </a:xfrm>
          <a:prstGeom prst="rect">
            <a:avLst/>
          </a:prstGeom>
          <a:noFill/>
          <a:ln w="9525">
            <a:noFill/>
            <a:miter lim="800000"/>
          </a:ln>
        </p:spPr>
        <p:txBody>
          <a:bodyPr>
            <a:spAutoFit/>
          </a:bodyPr>
          <a:lstStyle/>
          <a:p>
            <a:pPr>
              <a:spcBef>
                <a:spcPct val="50000"/>
              </a:spcBef>
            </a:pPr>
            <a:r>
              <a:rPr lang="zh-CN" altLang="en-US" sz="2400" b="1">
                <a:solidFill>
                  <a:srgbClr val="FF0066"/>
                </a:solidFill>
                <a:latin typeface="黑体" panose="02010609060101010101" charset="-122"/>
                <a:ea typeface="黑体" panose="02010609060101010101" charset="-122"/>
              </a:rPr>
              <a:t>金字塔</a:t>
            </a:r>
            <a:endParaRPr lang="zh-CN" altLang="en-US" sz="2400" b="1">
              <a:solidFill>
                <a:srgbClr val="FF0066"/>
              </a:solidFill>
              <a:latin typeface="黑体" panose="02010609060101010101" charset="-122"/>
              <a:ea typeface="黑体" panose="02010609060101010101" charset="-122"/>
            </a:endParaRPr>
          </a:p>
        </p:txBody>
      </p:sp>
      <p:sp>
        <p:nvSpPr>
          <p:cNvPr id="3085" name="文本框 3084"/>
          <p:cNvSpPr txBox="1">
            <a:spLocks noChangeArrowheads="1"/>
          </p:cNvSpPr>
          <p:nvPr/>
        </p:nvSpPr>
        <p:spPr bwMode="auto">
          <a:xfrm>
            <a:off x="323850" y="3860800"/>
            <a:ext cx="549275" cy="1439863"/>
          </a:xfrm>
          <a:prstGeom prst="rect">
            <a:avLst/>
          </a:prstGeom>
          <a:noFill/>
          <a:ln w="9525">
            <a:noFill/>
            <a:miter lim="800000"/>
          </a:ln>
        </p:spPr>
        <p:txBody>
          <a:bodyPr vert="eaVert">
            <a:spAutoFit/>
          </a:bodyPr>
          <a:lstStyle/>
          <a:p>
            <a:pPr>
              <a:spcBef>
                <a:spcPct val="50000"/>
              </a:spcBef>
            </a:pPr>
            <a:r>
              <a:rPr lang="zh-CN" altLang="en-US" sz="2400" b="1">
                <a:solidFill>
                  <a:srgbClr val="FF0066"/>
                </a:solidFill>
                <a:latin typeface="黑体" panose="02010609060101010101" charset="-122"/>
                <a:ea typeface="黑体" panose="02010609060101010101" charset="-122"/>
              </a:rPr>
              <a:t>泰 姬 陵</a:t>
            </a:r>
            <a:endParaRPr lang="zh-CN" altLang="en-US" sz="2400" b="1">
              <a:solidFill>
                <a:srgbClr val="FF0066"/>
              </a:solidFill>
              <a:latin typeface="黑体" panose="02010609060101010101" charset="-122"/>
              <a:ea typeface="黑体" panose="02010609060101010101" charset="-122"/>
            </a:endParaRPr>
          </a:p>
        </p:txBody>
      </p:sp>
      <p:sp>
        <p:nvSpPr>
          <p:cNvPr id="3086" name="文本框 3085"/>
          <p:cNvSpPr txBox="1">
            <a:spLocks noChangeArrowheads="1"/>
          </p:cNvSpPr>
          <p:nvPr/>
        </p:nvSpPr>
        <p:spPr bwMode="auto">
          <a:xfrm>
            <a:off x="8459788" y="476250"/>
            <a:ext cx="504825" cy="1552575"/>
          </a:xfrm>
          <a:prstGeom prst="rect">
            <a:avLst/>
          </a:prstGeom>
          <a:noFill/>
          <a:ln w="9525">
            <a:noFill/>
            <a:miter lim="800000"/>
          </a:ln>
        </p:spPr>
        <p:txBody>
          <a:bodyPr>
            <a:spAutoFit/>
          </a:bodyPr>
          <a:lstStyle/>
          <a:p>
            <a:pPr>
              <a:spcBef>
                <a:spcPct val="50000"/>
              </a:spcBef>
            </a:pPr>
            <a:r>
              <a:rPr lang="zh-CN" altLang="en-US" sz="2400" b="1">
                <a:solidFill>
                  <a:srgbClr val="FF0066"/>
                </a:solidFill>
                <a:latin typeface="黑体" panose="02010609060101010101" charset="-122"/>
                <a:ea typeface="黑体" panose="02010609060101010101" charset="-122"/>
              </a:rPr>
              <a:t>空中花园</a:t>
            </a:r>
            <a:endParaRPr lang="zh-CN" altLang="en-US" sz="2400" b="1">
              <a:solidFill>
                <a:srgbClr val="FF0066"/>
              </a:solidFill>
              <a:latin typeface="黑体" panose="02010609060101010101" charset="-122"/>
              <a:ea typeface="黑体" panose="02010609060101010101" charset="-122"/>
            </a:endParaRPr>
          </a:p>
        </p:txBody>
      </p:sp>
      <p:sp>
        <p:nvSpPr>
          <p:cNvPr id="3087" name="文本框 3086"/>
          <p:cNvSpPr txBox="1">
            <a:spLocks noChangeArrowheads="1"/>
          </p:cNvSpPr>
          <p:nvPr/>
        </p:nvSpPr>
        <p:spPr bwMode="auto">
          <a:xfrm>
            <a:off x="6443663" y="4005263"/>
            <a:ext cx="574675" cy="822325"/>
          </a:xfrm>
          <a:prstGeom prst="rect">
            <a:avLst/>
          </a:prstGeom>
          <a:noFill/>
          <a:ln w="9525">
            <a:noFill/>
            <a:miter lim="800000"/>
          </a:ln>
        </p:spPr>
        <p:txBody>
          <a:bodyPr>
            <a:spAutoFit/>
          </a:bodyPr>
          <a:lstStyle/>
          <a:p>
            <a:r>
              <a:rPr lang="zh-CN" altLang="en-US" sz="2400" b="1">
                <a:solidFill>
                  <a:srgbClr val="FF0066"/>
                </a:solidFill>
                <a:latin typeface="黑体" panose="02010609060101010101" charset="-122"/>
                <a:ea typeface="黑体" panose="02010609060101010101" charset="-122"/>
              </a:rPr>
              <a:t>长</a:t>
            </a:r>
            <a:endParaRPr lang="zh-CN" altLang="en-US" sz="2400" b="1">
              <a:solidFill>
                <a:srgbClr val="FF0066"/>
              </a:solidFill>
              <a:latin typeface="黑体" panose="02010609060101010101" charset="-122"/>
              <a:ea typeface="黑体" panose="02010609060101010101" charset="-122"/>
            </a:endParaRPr>
          </a:p>
          <a:p>
            <a:r>
              <a:rPr lang="zh-CN" altLang="en-US" sz="2400" b="1">
                <a:solidFill>
                  <a:srgbClr val="FF0066"/>
                </a:solidFill>
                <a:latin typeface="黑体" panose="02010609060101010101" charset="-122"/>
                <a:ea typeface="黑体" panose="02010609060101010101" charset="-122"/>
              </a:rPr>
              <a:t>城</a:t>
            </a:r>
            <a:endParaRPr lang="zh-CN" altLang="en-US" sz="2400" b="1">
              <a:solidFill>
                <a:srgbClr val="FF0066"/>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84"/>
                                        </p:tgtEl>
                                        <p:attrNameLst>
                                          <p:attrName>style.visibility</p:attrName>
                                        </p:attrNameLst>
                                      </p:cBhvr>
                                      <p:to>
                                        <p:strVal val="visible"/>
                                      </p:to>
                                    </p:set>
                                    <p:anim calcmode="lin" valueType="num">
                                      <p:cBhvr>
                                        <p:cTn id="7" dur="500" fill="hold"/>
                                        <p:tgtEl>
                                          <p:spTgt spid="3084"/>
                                        </p:tgtEl>
                                        <p:attrNameLst>
                                          <p:attrName>ppt_x</p:attrName>
                                        </p:attrNameLst>
                                      </p:cBhvr>
                                      <p:tavLst>
                                        <p:tav tm="0">
                                          <p:val>
                                            <p:strVal val="#ppt_x"/>
                                          </p:val>
                                        </p:tav>
                                        <p:tav tm="100000">
                                          <p:val>
                                            <p:strVal val="#ppt_x"/>
                                          </p:val>
                                        </p:tav>
                                      </p:tavLst>
                                    </p:anim>
                                    <p:anim calcmode="lin" valueType="num">
                                      <p:cBhvr>
                                        <p:cTn id="8" dur="500" fill="hold"/>
                                        <p:tgtEl>
                                          <p:spTgt spid="30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5" fill="hold" grpId="0" nodeType="clickEffect">
                                  <p:stCondLst>
                                    <p:cond delay="0"/>
                                  </p:stCondLst>
                                  <p:childTnLst>
                                    <p:set>
                                      <p:cBhvr>
                                        <p:cTn id="12" dur="1" fill="hold">
                                          <p:stCondLst>
                                            <p:cond delay="499"/>
                                          </p:stCondLst>
                                        </p:cTn>
                                        <p:tgtEl>
                                          <p:spTgt spid="307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86">
                                            <p:txEl>
                                              <p:pRg st="0" end="0"/>
                                            </p:txEl>
                                          </p:spTgt>
                                        </p:tgtEl>
                                        <p:attrNameLst>
                                          <p:attrName>style.visibility</p:attrName>
                                        </p:attrNameLst>
                                      </p:cBhvr>
                                      <p:to>
                                        <p:strVal val="visible"/>
                                      </p:to>
                                    </p:set>
                                    <p:anim calcmode="lin" valueType="num">
                                      <p:cBhvr>
                                        <p:cTn id="17" dur="500" fill="hold"/>
                                        <p:tgtEl>
                                          <p:spTgt spid="3086">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30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3080"/>
                                        </p:tgtEl>
                                        <p:attrNameLst>
                                          <p:attrName>style.visibility</p:attrName>
                                        </p:attrNameLst>
                                      </p:cBhvr>
                                      <p:to>
                                        <p:strVal val="visible"/>
                                      </p:to>
                                    </p:set>
                                    <p:animEffect transition="in" filter="wedge">
                                      <p:cBhvr>
                                        <p:cTn id="23" dur="500"/>
                                        <p:tgtEl>
                                          <p:spTgt spid="308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085"/>
                                        </p:tgtEl>
                                        <p:attrNameLst>
                                          <p:attrName>style.visibility</p:attrName>
                                        </p:attrNameLst>
                                      </p:cBhvr>
                                      <p:to>
                                        <p:strVal val="visible"/>
                                      </p:to>
                                    </p:set>
                                    <p:anim calcmode="lin" valueType="num">
                                      <p:cBhvr>
                                        <p:cTn id="28" dur="500" fill="hold"/>
                                        <p:tgtEl>
                                          <p:spTgt spid="3085"/>
                                        </p:tgtEl>
                                        <p:attrNameLst>
                                          <p:attrName>ppt_x</p:attrName>
                                        </p:attrNameLst>
                                      </p:cBhvr>
                                      <p:tavLst>
                                        <p:tav tm="0">
                                          <p:val>
                                            <p:strVal val="#ppt_x"/>
                                          </p:val>
                                        </p:tav>
                                        <p:tav tm="100000">
                                          <p:val>
                                            <p:strVal val="#ppt_x"/>
                                          </p:val>
                                        </p:tav>
                                      </p:tavLst>
                                    </p:anim>
                                    <p:anim calcmode="lin" valueType="num">
                                      <p:cBhvr>
                                        <p:cTn id="29" dur="500" fill="hold"/>
                                        <p:tgtEl>
                                          <p:spTgt spid="308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5" fill="hold" grpId="0" nodeType="clickEffect">
                                  <p:stCondLst>
                                    <p:cond delay="0"/>
                                  </p:stCondLst>
                                  <p:childTnLst>
                                    <p:set>
                                      <p:cBhvr>
                                        <p:cTn id="33" dur="1" fill="hold">
                                          <p:stCondLst>
                                            <p:cond delay="499"/>
                                          </p:stCondLst>
                                        </p:cTn>
                                        <p:tgtEl>
                                          <p:spTgt spid="308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087"/>
                                        </p:tgtEl>
                                        <p:attrNameLst>
                                          <p:attrName>style.visibility</p:attrName>
                                        </p:attrNameLst>
                                      </p:cBhvr>
                                      <p:to>
                                        <p:strVal val="visible"/>
                                      </p:to>
                                    </p:set>
                                    <p:anim calcmode="lin" valueType="num">
                                      <p:cBhvr>
                                        <p:cTn id="38" dur="500" fill="hold"/>
                                        <p:tgtEl>
                                          <p:spTgt spid="3087"/>
                                        </p:tgtEl>
                                        <p:attrNameLst>
                                          <p:attrName>ppt_x</p:attrName>
                                        </p:attrNameLst>
                                      </p:cBhvr>
                                      <p:tavLst>
                                        <p:tav tm="0">
                                          <p:val>
                                            <p:strVal val="#ppt_x"/>
                                          </p:val>
                                        </p:tav>
                                        <p:tav tm="100000">
                                          <p:val>
                                            <p:strVal val="#ppt_x"/>
                                          </p:val>
                                        </p:tav>
                                      </p:tavLst>
                                    </p:anim>
                                    <p:anim calcmode="lin" valueType="num">
                                      <p:cBhvr>
                                        <p:cTn id="39" dur="500" fill="hold"/>
                                        <p:tgtEl>
                                          <p:spTgt spid="3087"/>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1" presetClass="entr" presetSubtype="4" fill="hold" grpId="0" nodeType="clickEffect">
                                  <p:stCondLst>
                                    <p:cond delay="0"/>
                                  </p:stCondLst>
                                  <p:childTnLst>
                                    <p:set>
                                      <p:cBhvr>
                                        <p:cTn id="43" dur="1" fill="hold">
                                          <p:stCondLst>
                                            <p:cond delay="0"/>
                                          </p:stCondLst>
                                        </p:cTn>
                                        <p:tgtEl>
                                          <p:spTgt spid="3082"/>
                                        </p:tgtEl>
                                        <p:attrNameLst>
                                          <p:attrName>style.visibility</p:attrName>
                                        </p:attrNameLst>
                                      </p:cBhvr>
                                      <p:to>
                                        <p:strVal val="visible"/>
                                      </p:to>
                                    </p:set>
                                    <p:animEffect transition="in" filter="wheel(4)">
                                      <p:cBhvr>
                                        <p:cTn id="44" dur="500"/>
                                        <p:tgtEl>
                                          <p:spTgt spid="3082"/>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5" fill="hold" grpId="0" nodeType="clickEffect">
                                  <p:stCondLst>
                                    <p:cond delay="0"/>
                                  </p:stCondLst>
                                  <p:childTnLst>
                                    <p:set>
                                      <p:cBhvr>
                                        <p:cTn id="48" dur="1" fill="hold">
                                          <p:stCondLst>
                                            <p:cond delay="499"/>
                                          </p:stCondLst>
                                        </p:cTn>
                                        <p:tgtEl>
                                          <p:spTgt spid="30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animBg="1"/>
      <p:bldP spid="3080" grpId="0" animBg="1"/>
      <p:bldP spid="3081" grpId="0" animBg="1"/>
      <p:bldP spid="3082" grpId="0" animBg="1"/>
      <p:bldP spid="3083" grpId="0" animBg="1"/>
      <p:bldP spid="3084" grpId="0"/>
      <p:bldP spid="3085" grpId="0"/>
      <p:bldP spid="308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p:nvPr/>
        </p:nvSpPr>
        <p:spPr>
          <a:xfrm>
            <a:off x="325755" y="836712"/>
            <a:ext cx="8561070" cy="6001643"/>
          </a:xfrm>
          <a:prstGeom prst="rect">
            <a:avLst/>
          </a:prstGeom>
          <a:noFill/>
          <a:ln w="69850" cap="flat" cmpd="thickThin">
            <a:solidFill>
              <a:srgbClr val="0000FF"/>
            </a:solidFill>
            <a:prstDash val="solid"/>
            <a:miter/>
            <a:headEnd type="none" w="med" len="med"/>
            <a:tailEnd type="none" w="med" len="med"/>
          </a:ln>
        </p:spPr>
        <p:txBody>
          <a:bodyPr wrap="square">
            <a:spAutoFit/>
          </a:bodyPr>
          <a:lstStyle/>
          <a:p>
            <a:pPr>
              <a:lnSpc>
                <a:spcPct val="120000"/>
              </a:lnSpc>
              <a:spcBef>
                <a:spcPts val="0"/>
              </a:spcBef>
              <a:spcAft>
                <a:spcPts val="0"/>
              </a:spcAft>
            </a:pPr>
            <a:r>
              <a:rPr lang="en-US" altLang="zh-CN" sz="3200">
                <a:latin typeface="宋体" panose="02010600030101010101" pitchFamily="2" charset="-122"/>
              </a:rPr>
              <a:t>    </a:t>
            </a:r>
            <a:r>
              <a:rPr lang="zh-CN" altLang="en-US" sz="3200" b="1" dirty="0">
                <a:latin typeface="华文中宋" pitchFamily="2" charset="-122"/>
                <a:ea typeface="华文中宋" pitchFamily="2" charset="-122"/>
              </a:rPr>
              <a:t>古埃及国王奥西里斯被自己的恶兄弟杀害，碎尸后被扔到了尼罗河里。王后伊西丝悲痛欲绝，她找到遗体，伏尸痛哭，这感动了太阳神。于是天神帮助她把尸块还原成尸体，做成干尸，即木乃伊。奥西里斯于是再生，成为冥界的主宰。从此以后，每个法老死后，都要把奥西里斯神话表演一次，制成木乃伊后装入石棺，再送进“永久的住所”</a:t>
            </a:r>
            <a:r>
              <a:rPr lang="en-US" altLang="zh-CN" sz="3200" b="1">
                <a:latin typeface="华文中宋" pitchFamily="2" charset="-122"/>
                <a:ea typeface="华文中宋" pitchFamily="2" charset="-122"/>
              </a:rPr>
              <a:t>——</a:t>
            </a:r>
            <a:r>
              <a:rPr lang="zh-CN" altLang="en-US" sz="3200" b="1" dirty="0">
                <a:latin typeface="华文中宋" pitchFamily="2" charset="-122"/>
                <a:ea typeface="华文中宋" pitchFamily="2" charset="-122"/>
              </a:rPr>
              <a:t>金字塔中。</a:t>
            </a:r>
            <a:r>
              <a:rPr lang="zh-CN" altLang="en-US" sz="3200" b="1" dirty="0">
                <a:solidFill>
                  <a:srgbClr val="0000FF"/>
                </a:solidFill>
                <a:latin typeface="华文中宋" pitchFamily="2" charset="-122"/>
                <a:ea typeface="华文中宋" pitchFamily="2" charset="-122"/>
              </a:rPr>
              <a:t>古埃及人认为，这样，法老们的灵魂就能永生，并在</a:t>
            </a:r>
            <a:r>
              <a:rPr lang="en-US" altLang="zh-CN" sz="3200" b="1">
                <a:solidFill>
                  <a:srgbClr val="0000FF"/>
                </a:solidFill>
                <a:latin typeface="华文中宋" pitchFamily="2" charset="-122"/>
                <a:ea typeface="华文中宋" pitchFamily="2" charset="-122"/>
              </a:rPr>
              <a:t>3000</a:t>
            </a:r>
            <a:r>
              <a:rPr lang="zh-CN" altLang="en-US" sz="3200" b="1" dirty="0">
                <a:solidFill>
                  <a:srgbClr val="0000FF"/>
                </a:solidFill>
                <a:latin typeface="华文中宋" pitchFamily="2" charset="-122"/>
                <a:ea typeface="华文中宋" pitchFamily="2" charset="-122"/>
              </a:rPr>
              <a:t>年后的极乐世界里复活。 </a:t>
            </a:r>
            <a:endParaRPr lang="zh-CN" altLang="en-US" sz="3200" b="1" dirty="0">
              <a:solidFill>
                <a:srgbClr val="0000FF"/>
              </a:solidFill>
              <a:latin typeface="华文中宋" pitchFamily="2" charset="-122"/>
              <a:ea typeface="华文中宋" pitchFamily="2" charset="-122"/>
            </a:endParaRPr>
          </a:p>
        </p:txBody>
      </p:sp>
      <p:sp>
        <p:nvSpPr>
          <p:cNvPr id="43011" name="WordArt 3"/>
          <p:cNvSpPr>
            <a:spLocks noChangeArrowheads="1" noChangeShapeType="1" noTextEdit="1"/>
          </p:cNvSpPr>
          <p:nvPr/>
        </p:nvSpPr>
        <p:spPr bwMode="auto">
          <a:xfrm>
            <a:off x="2914650" y="152400"/>
            <a:ext cx="3543300" cy="68580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黑体" panose="02010609060101010101" charset="-122"/>
                <a:ea typeface="黑体" panose="02010609060101010101" charset="-122"/>
                <a:cs typeface="+mn-cs"/>
              </a:rPr>
              <a:t>金字塔</a:t>
            </a:r>
            <a:r>
              <a:rPr kumimoji="0" lang="en-US" altLang="zh-CN" sz="32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黑体" panose="02010609060101010101" charset="-122"/>
                <a:ea typeface="黑体" panose="02010609060101010101" charset="-122"/>
                <a:cs typeface="+mn-cs"/>
              </a:rPr>
              <a:t>——</a:t>
            </a:r>
            <a:r>
              <a:rPr kumimoji="0" lang="zh-CN" altLang="en-US" sz="32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黑体" panose="02010609060101010101" charset="-122"/>
                <a:ea typeface="黑体" panose="02010609060101010101" charset="-122"/>
                <a:cs typeface="+mn-cs"/>
              </a:rPr>
              <a:t>起源</a:t>
            </a:r>
            <a:endParaRPr kumimoji="0" lang="zh-CN" altLang="en-US" sz="32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黑体" panose="02010609060101010101" charset="-122"/>
              <a:ea typeface="黑体" panose="02010609060101010101" charset="-122"/>
              <a:cs typeface="+mn-cs"/>
            </a:endParaRPr>
          </a:p>
        </p:txBody>
      </p:sp>
      <p:sp>
        <p:nvSpPr>
          <p:cNvPr id="43012" name="Text Box 4"/>
          <p:cNvSpPr txBox="1"/>
          <p:nvPr/>
        </p:nvSpPr>
        <p:spPr>
          <a:xfrm>
            <a:off x="-36512" y="6096001"/>
            <a:ext cx="9248045" cy="584775"/>
          </a:xfrm>
          <a:prstGeom prst="rect">
            <a:avLst/>
          </a:prstGeom>
          <a:noFill/>
          <a:ln w="9525">
            <a:noFill/>
          </a:ln>
        </p:spPr>
        <p:txBody>
          <a:bodyPr wrap="none">
            <a:spAutoFit/>
          </a:bodyPr>
          <a:lstStyle/>
          <a:p>
            <a:r>
              <a:rPr lang="zh-CN" altLang="en-US" sz="3200" b="1" dirty="0">
                <a:solidFill>
                  <a:srgbClr val="FF0000"/>
                </a:solidFill>
                <a:latin typeface="Arial" panose="020B0604020202020204" pitchFamily="34" charset="0"/>
                <a:ea typeface="华文中宋" pitchFamily="2" charset="-122"/>
              </a:rPr>
              <a:t>金字塔作为法老的陵墓反映了古代埃及的宗教信仰</a:t>
            </a:r>
            <a:endParaRPr lang="zh-CN" altLang="en-US" sz="3200" b="1" dirty="0">
              <a:solidFill>
                <a:srgbClr val="FF0000"/>
              </a:solidFill>
              <a:latin typeface="Arial" panose="020B0604020202020204" pitchFamily="34" charset="0"/>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010c86dcb97b579d81.jpg"/>
          <p:cNvPicPr>
            <a:picLocks noChangeAspect="1"/>
          </p:cNvPicPr>
          <p:nvPr/>
        </p:nvPicPr>
        <p:blipFill>
          <a:blip r:embed="rId1" cstate="print"/>
          <a:stretch>
            <a:fillRect/>
          </a:stretch>
        </p:blipFill>
        <p:spPr>
          <a:xfrm>
            <a:off x="323530" y="116631"/>
            <a:ext cx="5040558" cy="3351063"/>
          </a:xfrm>
          <a:prstGeom prst="rect">
            <a:avLst/>
          </a:prstGeom>
        </p:spPr>
      </p:pic>
      <p:pic>
        <p:nvPicPr>
          <p:cNvPr id="3" name="图片 2" descr="t010cc685ca1222be2b.jpg"/>
          <p:cNvPicPr>
            <a:picLocks noChangeAspect="1"/>
          </p:cNvPicPr>
          <p:nvPr/>
        </p:nvPicPr>
        <p:blipFill>
          <a:blip r:embed="rId2" cstate="print"/>
          <a:stretch>
            <a:fillRect/>
          </a:stretch>
        </p:blipFill>
        <p:spPr>
          <a:xfrm>
            <a:off x="395536" y="682042"/>
            <a:ext cx="8352928" cy="5599126"/>
          </a:xfrm>
          <a:prstGeom prst="rect">
            <a:avLst/>
          </a:prstGeom>
        </p:spPr>
      </p:pic>
      <p:pic>
        <p:nvPicPr>
          <p:cNvPr id="5" name="图片 4" descr="t01156c8cfe71cdda4f.jpg"/>
          <p:cNvPicPr>
            <a:picLocks noChangeAspect="1"/>
          </p:cNvPicPr>
          <p:nvPr/>
        </p:nvPicPr>
        <p:blipFill>
          <a:blip r:embed="rId3" cstate="print"/>
          <a:stretch>
            <a:fillRect/>
          </a:stretch>
        </p:blipFill>
        <p:spPr>
          <a:xfrm>
            <a:off x="1619672" y="620688"/>
            <a:ext cx="8798667" cy="57227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人间奇迹：胡夫大金字塔"/>
          <p:cNvPicPr>
            <a:picLocks noChangeAspect="1" noChangeArrowheads="1"/>
          </p:cNvPicPr>
          <p:nvPr/>
        </p:nvPicPr>
        <p:blipFill>
          <a:blip r:embed="rId1" cstate="print"/>
          <a:srcRect/>
          <a:stretch>
            <a:fillRect/>
          </a:stretch>
        </p:blipFill>
        <p:spPr bwMode="auto">
          <a:xfrm>
            <a:off x="4448177" y="2205039"/>
            <a:ext cx="4638675" cy="4652962"/>
          </a:xfrm>
          <a:prstGeom prst="rect">
            <a:avLst/>
          </a:prstGeom>
          <a:noFill/>
        </p:spPr>
      </p:pic>
      <p:sp>
        <p:nvSpPr>
          <p:cNvPr id="11267" name="Text Box 3"/>
          <p:cNvSpPr txBox="1">
            <a:spLocks noChangeArrowheads="1"/>
          </p:cNvSpPr>
          <p:nvPr/>
        </p:nvSpPr>
        <p:spPr bwMode="auto">
          <a:xfrm>
            <a:off x="209551" y="614365"/>
            <a:ext cx="8610600" cy="646331"/>
          </a:xfrm>
          <a:prstGeom prst="rect">
            <a:avLst/>
          </a:prstGeom>
          <a:noFill/>
          <a:ln w="9525">
            <a:noFill/>
            <a:miter lim="800000"/>
          </a:ln>
          <a:effectLst/>
        </p:spPr>
        <p:txBody>
          <a:bodyPr>
            <a:spAutoFit/>
          </a:bodyPr>
          <a:lstStyle/>
          <a:p>
            <a:pPr algn="just">
              <a:spcBef>
                <a:spcPct val="50000"/>
              </a:spcBef>
            </a:pPr>
            <a:r>
              <a:rPr kumimoji="1" lang="en-US" altLang="zh-CN" sz="3600" b="1">
                <a:solidFill>
                  <a:srgbClr val="0000FF"/>
                </a:solidFill>
                <a:latin typeface="黑体" panose="02010609060101010101" charset="-122"/>
                <a:ea typeface="黑体" panose="02010609060101010101" charset="-122"/>
              </a:rPr>
              <a:t>3</a:t>
            </a:r>
            <a:r>
              <a:rPr kumimoji="1" lang="zh-CN" altLang="en-US" sz="3600" b="1">
                <a:solidFill>
                  <a:srgbClr val="0000FF"/>
                </a:solidFill>
                <a:latin typeface="黑体" panose="02010609060101010101" charset="-122"/>
                <a:ea typeface="黑体" panose="02010609060101010101" charset="-122"/>
              </a:rPr>
              <a:t>、灿烂的古埃及文明</a:t>
            </a:r>
            <a:endParaRPr kumimoji="1" lang="zh-CN" altLang="en-US" sz="3600" b="1">
              <a:solidFill>
                <a:srgbClr val="0000FF"/>
              </a:solidFill>
              <a:latin typeface="黑体" panose="02010609060101010101" charset="-122"/>
              <a:ea typeface="黑体" panose="02010609060101010101" charset="-122"/>
            </a:endParaRPr>
          </a:p>
        </p:txBody>
      </p:sp>
      <p:sp>
        <p:nvSpPr>
          <p:cNvPr id="11268" name="Text Box 4"/>
          <p:cNvSpPr txBox="1">
            <a:spLocks noChangeArrowheads="1"/>
          </p:cNvSpPr>
          <p:nvPr/>
        </p:nvSpPr>
        <p:spPr bwMode="auto">
          <a:xfrm>
            <a:off x="609600" y="1447802"/>
            <a:ext cx="3810000" cy="646331"/>
          </a:xfrm>
          <a:prstGeom prst="rect">
            <a:avLst/>
          </a:prstGeom>
          <a:noFill/>
          <a:ln w="9525">
            <a:noFill/>
            <a:miter lim="800000"/>
          </a:ln>
          <a:effectLst/>
        </p:spPr>
        <p:txBody>
          <a:bodyPr>
            <a:spAutoFit/>
          </a:bodyPr>
          <a:lstStyle/>
          <a:p>
            <a:pPr>
              <a:spcBef>
                <a:spcPct val="50000"/>
              </a:spcBef>
            </a:pPr>
            <a:r>
              <a:rPr lang="zh-CN" altLang="en-US" sz="3600" b="1">
                <a:solidFill>
                  <a:srgbClr val="FF0000"/>
                </a:solidFill>
                <a:ea typeface="黑体" panose="02010609060101010101" charset="-122"/>
              </a:rPr>
              <a:t>（</a:t>
            </a:r>
            <a:r>
              <a:rPr lang="en-US" altLang="zh-CN" sz="3600" b="1">
                <a:solidFill>
                  <a:srgbClr val="FF0000"/>
                </a:solidFill>
                <a:ea typeface="黑体" panose="02010609060101010101" charset="-122"/>
              </a:rPr>
              <a:t>1</a:t>
            </a:r>
            <a:r>
              <a:rPr lang="zh-CN" altLang="en-US" sz="3600" b="1">
                <a:solidFill>
                  <a:srgbClr val="FF0000"/>
                </a:solidFill>
                <a:ea typeface="黑体" panose="02010609060101010101" charset="-122"/>
              </a:rPr>
              <a:t>）金字塔：</a:t>
            </a:r>
            <a:endParaRPr lang="zh-CN" altLang="en-US" sz="3600" b="1">
              <a:solidFill>
                <a:srgbClr val="FF0000"/>
              </a:solidFill>
              <a:ea typeface="黑体" panose="02010609060101010101" charset="-122"/>
            </a:endParaRPr>
          </a:p>
        </p:txBody>
      </p:sp>
      <p:sp>
        <p:nvSpPr>
          <p:cNvPr id="11269" name="Text Box 5"/>
          <p:cNvSpPr txBox="1">
            <a:spLocks noChangeArrowheads="1"/>
          </p:cNvSpPr>
          <p:nvPr/>
        </p:nvSpPr>
        <p:spPr bwMode="auto">
          <a:xfrm>
            <a:off x="1295400" y="2209801"/>
            <a:ext cx="7010400" cy="584775"/>
          </a:xfrm>
          <a:prstGeom prst="rect">
            <a:avLst/>
          </a:prstGeom>
          <a:noFill/>
          <a:ln w="9525">
            <a:noFill/>
            <a:miter lim="800000"/>
          </a:ln>
          <a:effectLst/>
        </p:spPr>
        <p:txBody>
          <a:bodyPr>
            <a:spAutoFit/>
          </a:bodyPr>
          <a:lstStyle/>
          <a:p>
            <a:pPr>
              <a:spcBef>
                <a:spcPct val="50000"/>
              </a:spcBef>
            </a:pPr>
            <a:r>
              <a:rPr lang="en-US" altLang="zh-CN" sz="3200" b="1">
                <a:solidFill>
                  <a:schemeClr val="tx2"/>
                </a:solidFill>
                <a:ea typeface="黑体" panose="02010609060101010101" charset="-122"/>
              </a:rPr>
              <a:t>◆</a:t>
            </a:r>
            <a:r>
              <a:rPr lang="zh-CN" altLang="en-US" sz="3200" b="1" u="sng">
                <a:solidFill>
                  <a:srgbClr val="6600CC"/>
                </a:solidFill>
                <a:ea typeface="黑体" panose="02010609060101010101" charset="-122"/>
              </a:rPr>
              <a:t>金字塔是古代埃及文明的象征。</a:t>
            </a:r>
            <a:endParaRPr lang="zh-CN" altLang="en-US" sz="3200" b="1" u="sng">
              <a:solidFill>
                <a:srgbClr val="6600CC"/>
              </a:solidFill>
              <a:ea typeface="黑体" panose="02010609060101010101" charset="-122"/>
            </a:endParaRPr>
          </a:p>
        </p:txBody>
      </p:sp>
      <p:sp>
        <p:nvSpPr>
          <p:cNvPr id="11270" name="Text Box 6"/>
          <p:cNvSpPr txBox="1">
            <a:spLocks noChangeArrowheads="1"/>
          </p:cNvSpPr>
          <p:nvPr/>
        </p:nvSpPr>
        <p:spPr bwMode="auto">
          <a:xfrm>
            <a:off x="304800" y="3200401"/>
            <a:ext cx="4343400" cy="1200329"/>
          </a:xfrm>
          <a:prstGeom prst="rect">
            <a:avLst/>
          </a:prstGeom>
          <a:noFill/>
          <a:ln w="9525">
            <a:noFill/>
            <a:miter lim="800000"/>
          </a:ln>
          <a:effectLst/>
        </p:spPr>
        <p:txBody>
          <a:bodyPr>
            <a:spAutoFit/>
          </a:bodyPr>
          <a:lstStyle/>
          <a:p>
            <a:pPr>
              <a:spcBef>
                <a:spcPct val="50000"/>
              </a:spcBef>
            </a:pPr>
            <a:r>
              <a:rPr lang="en-US" altLang="zh-CN" sz="3200" b="1">
                <a:solidFill>
                  <a:schemeClr val="tx2"/>
                </a:solidFill>
                <a:ea typeface="黑体" panose="02010609060101010101" charset="-122"/>
              </a:rPr>
              <a:t>◆</a:t>
            </a:r>
            <a:r>
              <a:rPr lang="zh-CN" altLang="en-US" sz="3200" b="1">
                <a:solidFill>
                  <a:schemeClr val="tx2"/>
                </a:solidFill>
                <a:ea typeface="黑体" panose="02010609060101010101" charset="-122"/>
              </a:rPr>
              <a:t>其中，</a:t>
            </a:r>
            <a:r>
              <a:rPr lang="zh-CN" altLang="en-US" sz="3600" b="1" u="sng">
                <a:solidFill>
                  <a:srgbClr val="FF0000"/>
                </a:solidFill>
                <a:ea typeface="黑体" panose="02010609060101010101" charset="-122"/>
              </a:rPr>
              <a:t>最大</a:t>
            </a:r>
            <a:r>
              <a:rPr lang="zh-CN" altLang="en-US" sz="3200" b="1" u="sng">
                <a:solidFill>
                  <a:schemeClr val="tx2"/>
                </a:solidFill>
                <a:ea typeface="黑体" panose="02010609060101010101" charset="-122"/>
              </a:rPr>
              <a:t>的金字塔是</a:t>
            </a:r>
            <a:r>
              <a:rPr lang="zh-CN" altLang="en-US" sz="3600" b="1" u="sng">
                <a:solidFill>
                  <a:srgbClr val="0000FF"/>
                </a:solidFill>
                <a:ea typeface="黑体" panose="02010609060101010101" charset="-122"/>
              </a:rPr>
              <a:t>胡夫金字塔。</a:t>
            </a:r>
            <a:endParaRPr lang="zh-CN" altLang="en-US" sz="3600" b="1" u="sng">
              <a:solidFill>
                <a:srgbClr val="0000FF"/>
              </a:solidFill>
              <a:ea typeface="黑体" panose="02010609060101010101" charset="-122"/>
            </a:endParaRPr>
          </a:p>
        </p:txBody>
      </p:sp>
      <p:sp>
        <p:nvSpPr>
          <p:cNvPr id="11271" name="Text Box 7"/>
          <p:cNvSpPr txBox="1">
            <a:spLocks noChangeArrowheads="1"/>
          </p:cNvSpPr>
          <p:nvPr/>
        </p:nvSpPr>
        <p:spPr bwMode="auto">
          <a:xfrm>
            <a:off x="304802" y="5029200"/>
            <a:ext cx="4095751" cy="1373188"/>
          </a:xfrm>
          <a:prstGeom prst="rect">
            <a:avLst/>
          </a:prstGeom>
          <a:noFill/>
          <a:ln w="9525">
            <a:noFill/>
            <a:miter lim="800000"/>
          </a:ln>
          <a:effectLst/>
        </p:spPr>
        <p:txBody>
          <a:bodyPr>
            <a:spAutoFit/>
          </a:bodyPr>
          <a:lstStyle/>
          <a:p>
            <a:pPr>
              <a:spcBef>
                <a:spcPct val="50000"/>
              </a:spcBef>
            </a:pPr>
            <a:r>
              <a:rPr lang="en-US" altLang="zh-CN" sz="2800" b="1">
                <a:solidFill>
                  <a:schemeClr val="tx2"/>
                </a:solidFill>
                <a:ea typeface="黑体" panose="02010609060101010101" charset="-122"/>
              </a:rPr>
              <a:t>◆</a:t>
            </a:r>
            <a:r>
              <a:rPr lang="zh-CN" altLang="en-US" sz="2800" b="1"/>
              <a:t>胡夫的儿子</a:t>
            </a:r>
            <a:r>
              <a:rPr lang="zh-CN" altLang="en-US" sz="2800" b="1">
                <a:solidFill>
                  <a:srgbClr val="FF0000"/>
                </a:solidFill>
              </a:rPr>
              <a:t>哈佛拉</a:t>
            </a:r>
            <a:r>
              <a:rPr lang="zh-CN" altLang="en-US" sz="2800" b="1"/>
              <a:t>的金字塔旁还匍匐着一尊巨大的</a:t>
            </a:r>
            <a:r>
              <a:rPr lang="zh-CN" altLang="en-US" sz="2800" b="1">
                <a:solidFill>
                  <a:srgbClr val="0000FF"/>
                </a:solidFill>
              </a:rPr>
              <a:t>狮身人面像</a:t>
            </a:r>
            <a:endParaRPr lang="zh-CN" altLang="en-US" sz="2800" b="1">
              <a:solidFill>
                <a:srgbClr val="0000FF"/>
              </a:solidFill>
            </a:endParaRPr>
          </a:p>
        </p:txBody>
      </p:sp>
      <p:grpSp>
        <p:nvGrpSpPr>
          <p:cNvPr id="2" name="Group 8"/>
          <p:cNvGrpSpPr/>
          <p:nvPr/>
        </p:nvGrpSpPr>
        <p:grpSpPr bwMode="auto">
          <a:xfrm>
            <a:off x="4495800" y="2895600"/>
            <a:ext cx="4495800" cy="3962400"/>
            <a:chOff x="2832" y="2064"/>
            <a:chExt cx="2832" cy="2256"/>
          </a:xfrm>
        </p:grpSpPr>
        <p:pic>
          <p:nvPicPr>
            <p:cNvPr id="11273" name="Picture 9" descr="狮身人面像"/>
            <p:cNvPicPr>
              <a:picLocks noChangeAspect="1" noChangeArrowheads="1"/>
            </p:cNvPicPr>
            <p:nvPr/>
          </p:nvPicPr>
          <p:blipFill>
            <a:blip r:embed="rId2" cstate="print"/>
            <a:srcRect/>
            <a:stretch>
              <a:fillRect/>
            </a:stretch>
          </p:blipFill>
          <p:spPr bwMode="auto">
            <a:xfrm>
              <a:off x="2832" y="2064"/>
              <a:ext cx="2832" cy="2256"/>
            </a:xfrm>
            <a:prstGeom prst="rect">
              <a:avLst/>
            </a:prstGeom>
            <a:noFill/>
          </p:spPr>
        </p:pic>
        <p:sp>
          <p:nvSpPr>
            <p:cNvPr id="11274" name="Rectangle 10"/>
            <p:cNvSpPr>
              <a:spLocks noChangeArrowheads="1"/>
            </p:cNvSpPr>
            <p:nvPr/>
          </p:nvSpPr>
          <p:spPr bwMode="auto">
            <a:xfrm>
              <a:off x="3744" y="3962"/>
              <a:ext cx="1152" cy="263"/>
            </a:xfrm>
            <a:prstGeom prst="rect">
              <a:avLst/>
            </a:prstGeom>
            <a:solidFill>
              <a:schemeClr val="bg1"/>
            </a:solidFill>
            <a:ln w="9525">
              <a:noFill/>
              <a:miter lim="800000"/>
            </a:ln>
            <a:effectLst/>
          </p:spPr>
          <p:txBody>
            <a:bodyPr>
              <a:spAutoFit/>
            </a:bodyPr>
            <a:lstStyle/>
            <a:p>
              <a:r>
                <a:rPr lang="zh-CN" altLang="en-US" sz="2400" b="1">
                  <a:solidFill>
                    <a:srgbClr val="0000FF"/>
                  </a:solidFill>
                </a:rPr>
                <a:t>狮身人面像</a:t>
              </a:r>
              <a:endParaRPr lang="zh-CN" altLang="en-US" sz="2400" b="1">
                <a:solidFill>
                  <a:srgbClr val="0000FF"/>
                </a:solidFill>
              </a:endParaRPr>
            </a:p>
          </p:txBody>
        </p:sp>
      </p:grpSp>
      <p:sp>
        <p:nvSpPr>
          <p:cNvPr id="11275" name="Text Box 11"/>
          <p:cNvSpPr txBox="1">
            <a:spLocks noChangeArrowheads="1"/>
          </p:cNvSpPr>
          <p:nvPr/>
        </p:nvSpPr>
        <p:spPr bwMode="auto">
          <a:xfrm>
            <a:off x="190500" y="1484784"/>
            <a:ext cx="8763000" cy="5262979"/>
          </a:xfrm>
          <a:prstGeom prst="rect">
            <a:avLst/>
          </a:prstGeom>
          <a:solidFill>
            <a:schemeClr val="accent1"/>
          </a:solidFill>
          <a:ln w="28575">
            <a:solidFill>
              <a:srgbClr val="CC00FF"/>
            </a:solidFill>
            <a:miter lim="800000"/>
          </a:ln>
          <a:effectLst/>
        </p:spPr>
        <p:txBody>
          <a:bodyPr wrap="square">
            <a:spAutoFit/>
          </a:bodyPr>
          <a:lstStyle/>
          <a:p>
            <a:pPr>
              <a:spcBef>
                <a:spcPct val="50000"/>
              </a:spcBef>
            </a:pPr>
            <a:r>
              <a:rPr lang="zh-CN" altLang="en-US" sz="2800" b="1" dirty="0">
                <a:solidFill>
                  <a:srgbClr val="FF0000"/>
                </a:solidFill>
                <a:latin typeface="黑体" panose="02010609060101010101" charset="-122"/>
                <a:ea typeface="黑体" panose="02010609060101010101" charset="-122"/>
              </a:rPr>
              <a:t>为什么金字塔是古埃及文明的象征：</a:t>
            </a:r>
            <a:endParaRPr lang="zh-CN" altLang="en-US" sz="2800" b="1" dirty="0">
              <a:solidFill>
                <a:srgbClr val="FF0000"/>
              </a:solidFill>
              <a:latin typeface="黑体" panose="02010609060101010101" charset="-122"/>
              <a:ea typeface="黑体" panose="02010609060101010101" charset="-122"/>
            </a:endParaRPr>
          </a:p>
          <a:p>
            <a:pPr>
              <a:spcBef>
                <a:spcPct val="50000"/>
              </a:spcBef>
            </a:pPr>
            <a:r>
              <a:rPr lang="zh-CN" altLang="en-US" sz="2800" b="1" dirty="0">
                <a:latin typeface="黑体" panose="02010609060101010101" charset="-122"/>
                <a:ea typeface="黑体" panose="02010609060101010101" charset="-122"/>
              </a:rPr>
              <a:t>（</a:t>
            </a:r>
            <a:r>
              <a:rPr lang="en-US" altLang="zh-CN" sz="2800" b="1" dirty="0">
                <a:latin typeface="黑体" panose="02010609060101010101" charset="-122"/>
                <a:ea typeface="黑体" panose="02010609060101010101" charset="-122"/>
              </a:rPr>
              <a:t>1</a:t>
            </a:r>
            <a:r>
              <a:rPr lang="zh-CN" altLang="en-US" sz="2800" b="1" dirty="0">
                <a:latin typeface="黑体" panose="02010609060101010101" charset="-122"/>
                <a:ea typeface="黑体" panose="02010609060101010101" charset="-122"/>
              </a:rPr>
              <a:t>）金字塔的精密程度体现了古代埃及高超的科技水平。</a:t>
            </a:r>
            <a:endParaRPr lang="zh-CN" altLang="en-US" sz="2800" b="1" dirty="0">
              <a:latin typeface="黑体" panose="02010609060101010101" charset="-122"/>
              <a:ea typeface="黑体" panose="02010609060101010101" charset="-122"/>
            </a:endParaRPr>
          </a:p>
          <a:p>
            <a:pPr>
              <a:spcBef>
                <a:spcPct val="50000"/>
              </a:spcBef>
            </a:pPr>
            <a:r>
              <a:rPr lang="zh-CN" altLang="en-US" sz="2800" b="1" dirty="0">
                <a:latin typeface="黑体" panose="02010609060101010101" charset="-122"/>
                <a:ea typeface="黑体" panose="02010609060101010101" charset="-122"/>
              </a:rPr>
              <a:t>（</a:t>
            </a:r>
            <a:r>
              <a:rPr lang="en-US" altLang="zh-CN" sz="2800" b="1" dirty="0">
                <a:latin typeface="黑体" panose="02010609060101010101" charset="-122"/>
                <a:ea typeface="黑体" panose="02010609060101010101" charset="-122"/>
              </a:rPr>
              <a:t>2</a:t>
            </a:r>
            <a:r>
              <a:rPr lang="zh-CN" altLang="en-US" sz="2800" b="1" dirty="0">
                <a:latin typeface="黑体" panose="02010609060101010101" charset="-122"/>
                <a:ea typeface="黑体" panose="02010609060101010101" charset="-122"/>
              </a:rPr>
              <a:t>）金字塔的高峻威严体现了古埃及王权的神圣权威</a:t>
            </a:r>
            <a:endParaRPr lang="zh-CN" altLang="en-US" sz="2800" b="1" dirty="0">
              <a:latin typeface="黑体" panose="02010609060101010101" charset="-122"/>
              <a:ea typeface="黑体" panose="02010609060101010101" charset="-122"/>
            </a:endParaRPr>
          </a:p>
          <a:p>
            <a:pPr>
              <a:spcBef>
                <a:spcPct val="50000"/>
              </a:spcBef>
            </a:pPr>
            <a:r>
              <a:rPr lang="zh-CN" altLang="en-US" sz="2800" b="1" dirty="0">
                <a:latin typeface="黑体" panose="02010609060101010101" charset="-122"/>
                <a:ea typeface="黑体" panose="02010609060101010101" charset="-122"/>
              </a:rPr>
              <a:t>（</a:t>
            </a:r>
            <a:r>
              <a:rPr lang="en-US" altLang="zh-CN" sz="2800" b="1" dirty="0">
                <a:latin typeface="黑体" panose="02010609060101010101" charset="-122"/>
                <a:ea typeface="黑体" panose="02010609060101010101" charset="-122"/>
              </a:rPr>
              <a:t>3</a:t>
            </a:r>
            <a:r>
              <a:rPr lang="zh-CN" altLang="en-US" sz="2800" b="1" dirty="0">
                <a:latin typeface="黑体" panose="02010609060101010101" charset="-122"/>
                <a:ea typeface="黑体" panose="02010609060101010101" charset="-122"/>
              </a:rPr>
              <a:t>）金字塔作为法老的陵墓反映了古埃及的宗教信仰</a:t>
            </a:r>
            <a:endParaRPr lang="zh-CN" altLang="en-US" sz="2800" b="1" dirty="0">
              <a:latin typeface="黑体" panose="02010609060101010101" charset="-122"/>
              <a:ea typeface="黑体" panose="02010609060101010101" charset="-122"/>
            </a:endParaRPr>
          </a:p>
          <a:p>
            <a:pPr>
              <a:spcBef>
                <a:spcPct val="50000"/>
              </a:spcBef>
            </a:pPr>
            <a:r>
              <a:rPr lang="zh-CN" altLang="en-US" sz="2800" b="1" dirty="0">
                <a:latin typeface="黑体" panose="02010609060101010101" charset="-122"/>
                <a:ea typeface="黑体" panose="02010609060101010101" charset="-122"/>
              </a:rPr>
              <a:t>（</a:t>
            </a:r>
            <a:r>
              <a:rPr lang="en-US" altLang="zh-CN" sz="2800" b="1" dirty="0">
                <a:latin typeface="黑体" panose="02010609060101010101" charset="-122"/>
                <a:ea typeface="黑体" panose="02010609060101010101" charset="-122"/>
              </a:rPr>
              <a:t>4</a:t>
            </a:r>
            <a:r>
              <a:rPr lang="zh-CN" altLang="en-US" sz="2800" b="1" dirty="0">
                <a:latin typeface="黑体" panose="02010609060101010101" charset="-122"/>
                <a:ea typeface="黑体" panose="02010609060101010101" charset="-122"/>
              </a:rPr>
              <a:t>）成功组织修建金字塔反映了古埃及国家强大的动员能力和先进的组织水平</a:t>
            </a:r>
            <a:r>
              <a:rPr lang="zh-CN" altLang="en-US" sz="2800" b="1" dirty="0" smtClean="0">
                <a:latin typeface="黑体" panose="02010609060101010101" charset="-122"/>
                <a:ea typeface="黑体" panose="02010609060101010101" charset="-122"/>
              </a:rPr>
              <a:t>。</a:t>
            </a:r>
            <a:endParaRPr lang="en-US" altLang="zh-CN" sz="2800" b="1" dirty="0" smtClean="0">
              <a:latin typeface="黑体" panose="02010609060101010101" charset="-122"/>
              <a:ea typeface="黑体" panose="02010609060101010101" charset="-122"/>
            </a:endParaRPr>
          </a:p>
          <a:p>
            <a:pPr>
              <a:spcBef>
                <a:spcPct val="50000"/>
              </a:spcBef>
            </a:pPr>
            <a:endParaRPr lang="en-US" altLang="zh-CN" sz="2800" b="1" dirty="0" smtClean="0">
              <a:latin typeface="黑体" panose="02010609060101010101" charset="-122"/>
              <a:ea typeface="黑体" panose="02010609060101010101" charset="-122"/>
            </a:endParaRPr>
          </a:p>
          <a:p>
            <a:pPr>
              <a:spcBef>
                <a:spcPct val="50000"/>
              </a:spcBef>
            </a:pPr>
            <a:endParaRPr lang="en-US" altLang="zh-CN" sz="2800" b="1" dirty="0" smtClean="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1000"/>
                                        <p:tgtEl>
                                          <p:spTgt spid="1126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68"/>
                                        </p:tgtEl>
                                        <p:attrNameLst>
                                          <p:attrName>style.visibility</p:attrName>
                                        </p:attrNameLst>
                                      </p:cBhvr>
                                      <p:to>
                                        <p:strVal val="visible"/>
                                      </p:to>
                                    </p:set>
                                    <p:animEffect transition="in" filter="blinds(horizontal)">
                                      <p:cBhvr>
                                        <p:cTn id="10" dur="1000"/>
                                        <p:tgtEl>
                                          <p:spTgt spid="1126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270"/>
                                        </p:tgtEl>
                                        <p:attrNameLst>
                                          <p:attrName>style.visibility</p:attrName>
                                        </p:attrNameLst>
                                      </p:cBhvr>
                                      <p:to>
                                        <p:strVal val="visible"/>
                                      </p:to>
                                    </p:set>
                                    <p:animEffect transition="in" filter="blinds(horizontal)">
                                      <p:cBhvr>
                                        <p:cTn id="15" dur="1000"/>
                                        <p:tgtEl>
                                          <p:spTgt spid="1127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271"/>
                                        </p:tgtEl>
                                        <p:attrNameLst>
                                          <p:attrName>style.visibility</p:attrName>
                                        </p:attrNameLst>
                                      </p:cBhvr>
                                      <p:to>
                                        <p:strVal val="visible"/>
                                      </p:to>
                                    </p:set>
                                    <p:animEffect transition="in" filter="blinds(horizontal)">
                                      <p:cBhvr>
                                        <p:cTn id="20" dur="1000"/>
                                        <p:tgtEl>
                                          <p:spTgt spid="1127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10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269"/>
                                        </p:tgtEl>
                                        <p:attrNameLst>
                                          <p:attrName>style.visibility</p:attrName>
                                        </p:attrNameLst>
                                      </p:cBhvr>
                                      <p:to>
                                        <p:strVal val="visible"/>
                                      </p:to>
                                    </p:set>
                                    <p:animEffect transition="in" filter="blinds(horizontal)">
                                      <p:cBhvr>
                                        <p:cTn id="30" dur="1000"/>
                                        <p:tgtEl>
                                          <p:spTgt spid="1126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1275"/>
                                        </p:tgtEl>
                                        <p:attrNameLst>
                                          <p:attrName>style.visibility</p:attrName>
                                        </p:attrNameLst>
                                      </p:cBhvr>
                                      <p:to>
                                        <p:strVal val="visible"/>
                                      </p:to>
                                    </p:set>
                                    <p:animEffect transition="in" filter="blinds(horizontal)">
                                      <p:cBhvr>
                                        <p:cTn id="35" dur="1000"/>
                                        <p:tgtEl>
                                          <p:spTgt spid="11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11269" grpId="0"/>
      <p:bldP spid="11270" grpId="0"/>
      <p:bldP spid="11271" grpId="0"/>
      <p:bldP spid="1127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占位符 5122"/>
          <p:cNvSpPr>
            <a:spLocks noGrp="1" noChangeArrowheads="1"/>
          </p:cNvSpPr>
          <p:nvPr>
            <p:ph type="body" idx="4294967295"/>
          </p:nvPr>
        </p:nvSpPr>
        <p:spPr>
          <a:xfrm>
            <a:off x="251520" y="1988840"/>
            <a:ext cx="4644008" cy="4149080"/>
          </a:xfrm>
        </p:spPr>
        <p:txBody>
          <a:bodyPr>
            <a:normAutofit lnSpcReduction="10000"/>
          </a:bodyPr>
          <a:lstStyle/>
          <a:p>
            <a:r>
              <a:rPr lang="zh-CN" altLang="en-US" sz="4000" b="1" dirty="0" smtClean="0"/>
              <a:t>金字塔的建造至今仍是个迷，你能想象四五千年前金字塔的建造者是用什么方法开凿、搬运重达十几吨的石块的？</a:t>
            </a:r>
            <a:endParaRPr lang="zh-CN" altLang="en-US" sz="4000" b="1" dirty="0" smtClean="0"/>
          </a:p>
        </p:txBody>
      </p:sp>
      <p:pic>
        <p:nvPicPr>
          <p:cNvPr id="15362" name="图片 5123" descr="00301106"/>
          <p:cNvPicPr>
            <a:picLocks noChangeAspect="1" noChangeArrowheads="1"/>
          </p:cNvPicPr>
          <p:nvPr/>
        </p:nvPicPr>
        <p:blipFill>
          <a:blip r:embed="rId1" cstate="print"/>
          <a:srcRect/>
          <a:stretch>
            <a:fillRect/>
          </a:stretch>
        </p:blipFill>
        <p:spPr bwMode="auto">
          <a:xfrm>
            <a:off x="4932041" y="1628801"/>
            <a:ext cx="4211960" cy="5229200"/>
          </a:xfrm>
          <a:prstGeom prst="rect">
            <a:avLst/>
          </a:prstGeom>
          <a:noFill/>
          <a:ln w="9525">
            <a:noFill/>
            <a:miter lim="800000"/>
            <a:headEnd/>
            <a:tailEnd/>
          </a:ln>
        </p:spPr>
      </p:pic>
      <p:sp>
        <p:nvSpPr>
          <p:cNvPr id="4" name="WordArt 4"/>
          <p:cNvSpPr>
            <a:spLocks noChangeArrowheads="1" noChangeShapeType="1" noTextEdit="1"/>
          </p:cNvSpPr>
          <p:nvPr/>
        </p:nvSpPr>
        <p:spPr bwMode="auto">
          <a:xfrm>
            <a:off x="2051720" y="260648"/>
            <a:ext cx="4320480" cy="1152129"/>
          </a:xfrm>
          <a:prstGeom prst="rect">
            <a:avLst/>
          </a:prstGeom>
          <a:ln>
            <a:solidFill>
              <a:schemeClr val="accent1"/>
            </a:solidFill>
          </a:ln>
        </p:spPr>
        <p:txBody>
          <a:bodyPr wrap="none" fromWordArt="1">
            <a:prstTxWarp prst="textWave1">
              <a:avLst>
                <a:gd name="adj1" fmla="val 13005"/>
                <a:gd name="adj2" fmla="val 0"/>
              </a:avLst>
            </a:prstTxWarp>
          </a:bodyPr>
          <a:lstStyle/>
          <a:p>
            <a:pPr algn="ctr"/>
            <a:r>
              <a:rPr lang="zh-CN" altLang="en-US" sz="7200" kern="10" dirty="0" smtClean="0">
                <a:ln w="19050">
                  <a:solidFill>
                    <a:srgbClr val="00FF00"/>
                  </a:solidFill>
                  <a:round/>
                </a:ln>
                <a:solidFill>
                  <a:srgbClr val="FF0000"/>
                </a:solidFill>
                <a:effectLst>
                  <a:outerShdw dist="53882" dir="2700000" algn="ctr" rotWithShape="0">
                    <a:srgbClr val="C0C0C0">
                      <a:alpha val="80000"/>
                    </a:srgbClr>
                  </a:outerShdw>
                </a:effectLst>
                <a:latin typeface="华文新魏"/>
                <a:ea typeface="华文新魏"/>
              </a:rPr>
              <a:t>金字塔之谜</a:t>
            </a:r>
            <a:endParaRPr lang="zh-CN" altLang="en-US" sz="7200" kern="10" dirty="0">
              <a:ln w="19050">
                <a:solidFill>
                  <a:srgbClr val="00FF00"/>
                </a:solidFill>
                <a:round/>
              </a:ln>
              <a:solidFill>
                <a:srgbClr val="FF0000"/>
              </a:solidFill>
              <a:effectLst>
                <a:outerShdw dist="53882" dir="2700000" algn="ctr" rotWithShape="0">
                  <a:srgbClr val="C0C0C0">
                    <a:alpha val="80000"/>
                  </a:srgbClr>
                </a:outerShdw>
              </a:effectLst>
              <a:latin typeface="华文新魏"/>
              <a:ea typeface="华文新魏"/>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4450" y="274638"/>
            <a:ext cx="6848475" cy="1143000"/>
          </a:xfrm>
        </p:spPr>
        <p:txBody>
          <a:bodyPr/>
          <a:lstStyle/>
          <a:p>
            <a:pPr eaLnBrk="1" hangingPunct="1"/>
            <a:r>
              <a:rPr lang="zh-CN" altLang="en-US" sz="5400" b="1" smtClean="0">
                <a:solidFill>
                  <a:srgbClr val="FF0000"/>
                </a:solidFill>
              </a:rPr>
              <a:t>胡夫金字塔数字之谜</a:t>
            </a:r>
            <a:endParaRPr lang="zh-CN" altLang="en-US" sz="5400" b="1" smtClean="0">
              <a:solidFill>
                <a:srgbClr val="FF0000"/>
              </a:solidFill>
            </a:endParaRPr>
          </a:p>
        </p:txBody>
      </p:sp>
      <p:sp>
        <p:nvSpPr>
          <p:cNvPr id="29699" name="Rectangle 3"/>
          <p:cNvSpPr>
            <a:spLocks noGrp="1" noChangeArrowheads="1"/>
          </p:cNvSpPr>
          <p:nvPr>
            <p:ph idx="1"/>
          </p:nvPr>
        </p:nvSpPr>
        <p:spPr>
          <a:xfrm>
            <a:off x="314325" y="1512888"/>
            <a:ext cx="8613775" cy="5205412"/>
          </a:xfrm>
        </p:spPr>
        <p:txBody>
          <a:bodyPr>
            <a:normAutofit lnSpcReduction="10000"/>
          </a:bodyPr>
          <a:lstStyle/>
          <a:p>
            <a:pPr algn="just" eaLnBrk="1" hangingPunct="1">
              <a:lnSpc>
                <a:spcPct val="120000"/>
              </a:lnSpc>
            </a:pPr>
            <a:r>
              <a:rPr lang="zh-CN" altLang="en-US" b="1" smtClean="0">
                <a:solidFill>
                  <a:srgbClr val="660066"/>
                </a:solidFill>
                <a:ea typeface="仿宋_GB2312" pitchFamily="1" charset="-122"/>
              </a:rPr>
              <a:t>塔高</a:t>
            </a:r>
            <a:r>
              <a:rPr lang="en-US" altLang="en-US" b="1" smtClean="0">
                <a:solidFill>
                  <a:srgbClr val="660066"/>
                </a:solidFill>
              </a:rPr>
              <a:t>×</a:t>
            </a:r>
            <a:r>
              <a:rPr lang="en-US" altLang="zh-CN" b="1" smtClean="0">
                <a:solidFill>
                  <a:srgbClr val="660066"/>
                </a:solidFill>
                <a:ea typeface="仿宋_GB2312" pitchFamily="1" charset="-122"/>
              </a:rPr>
              <a:t>10</a:t>
            </a:r>
            <a:r>
              <a:rPr lang="zh-CN" altLang="en-US" b="1" smtClean="0">
                <a:solidFill>
                  <a:srgbClr val="660066"/>
                </a:solidFill>
                <a:ea typeface="仿宋_GB2312" pitchFamily="1" charset="-122"/>
              </a:rPr>
              <a:t>亿倍</a:t>
            </a:r>
            <a:r>
              <a:rPr lang="en-US" altLang="zh-CN" b="1" smtClean="0">
                <a:solidFill>
                  <a:srgbClr val="660066"/>
                </a:solidFill>
                <a:ea typeface="仿宋_GB2312" pitchFamily="1" charset="-122"/>
              </a:rPr>
              <a:t>=</a:t>
            </a:r>
            <a:r>
              <a:rPr lang="zh-CN" altLang="en-US" b="1" smtClean="0">
                <a:solidFill>
                  <a:srgbClr val="660066"/>
                </a:solidFill>
                <a:ea typeface="仿宋_GB2312" pitchFamily="1" charset="-122"/>
              </a:rPr>
              <a:t>地球与太阳之间的距离</a:t>
            </a:r>
            <a:endParaRPr lang="zh-CN" altLang="en-US" b="1" smtClean="0">
              <a:solidFill>
                <a:srgbClr val="660066"/>
              </a:solidFill>
              <a:ea typeface="仿宋_GB2312" pitchFamily="1" charset="-122"/>
            </a:endParaRPr>
          </a:p>
          <a:p>
            <a:pPr algn="just" eaLnBrk="1" hangingPunct="1">
              <a:lnSpc>
                <a:spcPct val="120000"/>
              </a:lnSpc>
            </a:pPr>
            <a:r>
              <a:rPr lang="zh-CN" altLang="en-US" b="1" smtClean="0">
                <a:solidFill>
                  <a:srgbClr val="008000"/>
                </a:solidFill>
                <a:ea typeface="仿宋_GB2312" pitchFamily="1" charset="-122"/>
              </a:rPr>
              <a:t>塔底周长</a:t>
            </a:r>
            <a:r>
              <a:rPr lang="en-US" altLang="zh-CN" b="1" smtClean="0">
                <a:solidFill>
                  <a:srgbClr val="008000"/>
                </a:solidFill>
              </a:rPr>
              <a:t>÷2</a:t>
            </a:r>
            <a:r>
              <a:rPr lang="zh-CN" altLang="en-US" b="1" smtClean="0">
                <a:solidFill>
                  <a:srgbClr val="008000"/>
                </a:solidFill>
              </a:rPr>
              <a:t>倍</a:t>
            </a:r>
            <a:r>
              <a:rPr lang="zh-CN" altLang="en-US" b="1" smtClean="0">
                <a:solidFill>
                  <a:srgbClr val="008000"/>
                </a:solidFill>
                <a:ea typeface="仿宋_GB2312" pitchFamily="1" charset="-122"/>
              </a:rPr>
              <a:t>塔高</a:t>
            </a:r>
            <a:r>
              <a:rPr lang="en-US" altLang="zh-CN" b="1" smtClean="0">
                <a:solidFill>
                  <a:srgbClr val="008000"/>
                </a:solidFill>
                <a:ea typeface="仿宋_GB2312" pitchFamily="1" charset="-122"/>
              </a:rPr>
              <a:t>=3.14</a:t>
            </a:r>
            <a:endParaRPr lang="en-US" altLang="zh-CN" b="1" smtClean="0">
              <a:solidFill>
                <a:srgbClr val="008000"/>
              </a:solidFill>
              <a:ea typeface="仿宋_GB2312" pitchFamily="1" charset="-122"/>
            </a:endParaRPr>
          </a:p>
          <a:p>
            <a:pPr algn="just" eaLnBrk="1" hangingPunct="1">
              <a:lnSpc>
                <a:spcPct val="120000"/>
              </a:lnSpc>
            </a:pPr>
            <a:r>
              <a:rPr lang="zh-CN" altLang="en-US" b="1" smtClean="0">
                <a:solidFill>
                  <a:srgbClr val="FF0000"/>
                </a:solidFill>
                <a:ea typeface="仿宋_GB2312" pitchFamily="1" charset="-122"/>
              </a:rPr>
              <a:t>金字塔的重量×10×10的15次方=地球的重量</a:t>
            </a:r>
            <a:endParaRPr lang="zh-CN" altLang="en-US" b="1" smtClean="0">
              <a:solidFill>
                <a:srgbClr val="008000"/>
              </a:solidFill>
              <a:ea typeface="仿宋_GB2312" pitchFamily="1" charset="-122"/>
            </a:endParaRPr>
          </a:p>
          <a:p>
            <a:pPr algn="just" eaLnBrk="1" hangingPunct="1">
              <a:lnSpc>
                <a:spcPct val="120000"/>
              </a:lnSpc>
            </a:pPr>
            <a:r>
              <a:rPr lang="zh-CN" altLang="en-US" b="1" smtClean="0"/>
              <a:t>地球的子午线（</a:t>
            </a:r>
            <a:r>
              <a:rPr lang="en-US" altLang="zh-CN" b="1" smtClean="0"/>
              <a:t>0</a:t>
            </a:r>
            <a:r>
              <a:rPr lang="zh-CN" altLang="en-US" b="1" smtClean="0"/>
              <a:t>度经线）正好从胡夫金字塔的中心通过</a:t>
            </a:r>
            <a:endParaRPr lang="zh-CN" altLang="en-US" b="1" smtClean="0"/>
          </a:p>
          <a:p>
            <a:pPr algn="just" eaLnBrk="1" hangingPunct="1">
              <a:lnSpc>
                <a:spcPct val="120000"/>
              </a:lnSpc>
            </a:pPr>
            <a:r>
              <a:rPr lang="zh-CN" altLang="en-US" b="1" smtClean="0">
                <a:solidFill>
                  <a:srgbClr val="0000CC"/>
                </a:solidFill>
              </a:rPr>
              <a:t>它的周长正好跟地球一年的时间差不多</a:t>
            </a:r>
            <a:r>
              <a:rPr lang="zh-CN" altLang="en-US" smtClean="0">
                <a:solidFill>
                  <a:srgbClr val="0000CC"/>
                </a:solidFill>
              </a:rPr>
              <a:t> </a:t>
            </a:r>
            <a:endParaRPr lang="zh-CN" altLang="en-US" b="1" smtClean="0">
              <a:solidFill>
                <a:srgbClr val="0000CC"/>
              </a:solidFill>
            </a:endParaRPr>
          </a:p>
          <a:p>
            <a:pPr algn="just" eaLnBrk="1" hangingPunct="1">
              <a:lnSpc>
                <a:spcPct val="120000"/>
              </a:lnSpc>
            </a:pPr>
            <a:r>
              <a:rPr lang="zh-CN" altLang="en-US" b="1" smtClean="0">
                <a:solidFill>
                  <a:srgbClr val="FF0000"/>
                </a:solidFill>
                <a:ea typeface="仿宋_GB2312" pitchFamily="1" charset="-122"/>
              </a:rPr>
              <a:t>金字塔高度的平方和每面的三角形面积正好相等</a:t>
            </a:r>
            <a:r>
              <a:rPr lang="en-US" altLang="zh-CN" b="1" smtClean="0">
                <a:solidFill>
                  <a:srgbClr val="FF0000"/>
                </a:solidFill>
                <a:ea typeface="仿宋_GB2312" pitchFamily="1" charset="-122"/>
              </a:rPr>
              <a:t>……</a:t>
            </a:r>
            <a:endParaRPr lang="en-US" altLang="zh-CN" b="1" smtClean="0">
              <a:solidFill>
                <a:srgbClr val="FF0000"/>
              </a:solidFill>
              <a:ea typeface="仿宋_GB2312" pitchFamily="1" charset="-122"/>
            </a:endParaRPr>
          </a:p>
        </p:txBody>
      </p:sp>
      <p:pic>
        <p:nvPicPr>
          <p:cNvPr id="29700" name="Picture 4" descr="0033"/>
          <p:cNvPicPr>
            <a:picLocks noChangeAspect="1" noChangeArrowheads="1"/>
          </p:cNvPicPr>
          <p:nvPr/>
        </p:nvPicPr>
        <p:blipFill>
          <a:blip r:embed="rId1" cstate="print"/>
          <a:srcRect/>
          <a:stretch>
            <a:fillRect/>
          </a:stretch>
        </p:blipFill>
        <p:spPr bwMode="auto">
          <a:xfrm>
            <a:off x="6804025" y="9525"/>
            <a:ext cx="2266950" cy="15478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473075" y="1687513"/>
            <a:ext cx="8340725" cy="4522787"/>
          </a:xfrm>
          <a:prstGeom prst="rect">
            <a:avLst/>
          </a:prstGeom>
          <a:noFill/>
          <a:ln w="9525">
            <a:noFill/>
            <a:miter lim="800000"/>
          </a:ln>
        </p:spPr>
        <p:txBody>
          <a:bodyPr>
            <a:spAutoFit/>
          </a:bodyPr>
          <a:lstStyle/>
          <a:p>
            <a:pPr eaLnBrk="1" hangingPunct="1">
              <a:buFont typeface="Arial" panose="020B0604020202020204" pitchFamily="34" charset="0"/>
              <a:buNone/>
            </a:pPr>
            <a:r>
              <a:rPr lang="zh-CN" altLang="en-US" sz="3200" b="1">
                <a:solidFill>
                  <a:srgbClr val="FF0000"/>
                </a:solidFill>
                <a:latin typeface="Times New Roman" panose="02020603050405020304" pitchFamily="18" charset="0"/>
                <a:ea typeface="黑体" panose="02010609060101010101" charset="-122"/>
              </a:rPr>
              <a:t>图坦卡蒙金字塔石门咒语“</a:t>
            </a:r>
            <a:r>
              <a:rPr lang="zh-CN" altLang="en-US" sz="3200" b="1">
                <a:solidFill>
                  <a:srgbClr val="0000CC"/>
                </a:solidFill>
                <a:latin typeface="Times New Roman" panose="02020603050405020304" pitchFamily="18" charset="0"/>
                <a:ea typeface="黑体" panose="02010609060101010101" charset="-122"/>
              </a:rPr>
              <a:t>谁敢打扰法老的魂灵，死神的翅膀就会落在他的肩膀上</a:t>
            </a:r>
            <a:r>
              <a:rPr lang="zh-CN" altLang="en-US" sz="3200" b="1">
                <a:solidFill>
                  <a:srgbClr val="FF0000"/>
                </a:solidFill>
                <a:latin typeface="Times New Roman" panose="02020603050405020304" pitchFamily="18" charset="0"/>
                <a:ea typeface="黑体" panose="02010609060101010101" charset="-122"/>
              </a:rPr>
              <a:t>”</a:t>
            </a:r>
            <a:endParaRPr lang="zh-CN" altLang="en-US" sz="3200" b="1">
              <a:solidFill>
                <a:srgbClr val="FF0000"/>
              </a:solidFill>
              <a:latin typeface="Times New Roman" panose="02020603050405020304" pitchFamily="18" charset="0"/>
              <a:ea typeface="黑体" panose="02010609060101010101" charset="-122"/>
            </a:endParaRPr>
          </a:p>
          <a:p>
            <a:pPr eaLnBrk="1" hangingPunct="1">
              <a:buFont typeface="Arial" panose="020B0604020202020204" pitchFamily="34" charset="0"/>
              <a:buNone/>
            </a:pPr>
            <a:r>
              <a:rPr lang="zh-CN" altLang="en-US" sz="3200" b="1">
                <a:solidFill>
                  <a:srgbClr val="FF0000"/>
                </a:solidFill>
                <a:latin typeface="Times New Roman" panose="02020603050405020304" pitchFamily="18" charset="0"/>
                <a:ea typeface="黑体" panose="02010609060101010101" charset="-122"/>
              </a:rPr>
              <a:t>      </a:t>
            </a:r>
            <a:r>
              <a:rPr lang="en-US" altLang="zh-CN" sz="2400" b="1">
                <a:solidFill>
                  <a:srgbClr val="FF0000"/>
                </a:solidFill>
                <a:latin typeface="Times New Roman" panose="02020603050405020304" pitchFamily="18" charset="0"/>
                <a:ea typeface="黑体" panose="02010609060101010101" charset="-122"/>
              </a:rPr>
              <a:t>1923</a:t>
            </a:r>
            <a:r>
              <a:rPr lang="zh-CN" altLang="en-US" sz="2400" b="1">
                <a:solidFill>
                  <a:srgbClr val="FF0000"/>
                </a:solidFill>
                <a:latin typeface="Times New Roman" panose="02020603050405020304" pitchFamily="18" charset="0"/>
                <a:ea typeface="黑体" panose="02010609060101010101" charset="-122"/>
              </a:rPr>
              <a:t>年</a:t>
            </a:r>
            <a:r>
              <a:rPr lang="en-US" altLang="zh-CN" sz="2400" b="1">
                <a:solidFill>
                  <a:srgbClr val="FF0000"/>
                </a:solidFill>
                <a:latin typeface="Times New Roman" panose="02020603050405020304" pitchFamily="18" charset="0"/>
                <a:ea typeface="黑体" panose="02010609060101010101" charset="-122"/>
              </a:rPr>
              <a:t>2</a:t>
            </a:r>
            <a:r>
              <a:rPr lang="zh-CN" altLang="en-US" sz="2400" b="1">
                <a:solidFill>
                  <a:srgbClr val="FF0000"/>
                </a:solidFill>
                <a:latin typeface="Times New Roman" panose="02020603050405020304" pitchFamily="18" charset="0"/>
                <a:ea typeface="黑体" panose="02010609060101010101" charset="-122"/>
              </a:rPr>
              <a:t>月</a:t>
            </a:r>
            <a:r>
              <a:rPr lang="en-US" altLang="zh-CN" sz="2400" b="1">
                <a:solidFill>
                  <a:srgbClr val="FF0000"/>
                </a:solidFill>
                <a:latin typeface="Times New Roman" panose="02020603050405020304" pitchFamily="18" charset="0"/>
                <a:ea typeface="黑体" panose="02010609060101010101" charset="-122"/>
              </a:rPr>
              <a:t>17</a:t>
            </a:r>
            <a:r>
              <a:rPr lang="zh-CN" altLang="en-US" sz="2400" b="1">
                <a:solidFill>
                  <a:srgbClr val="FF0000"/>
                </a:solidFill>
                <a:latin typeface="Times New Roman" panose="02020603050405020304" pitchFamily="18" charset="0"/>
                <a:ea typeface="黑体" panose="02010609060101010101" charset="-122"/>
              </a:rPr>
              <a:t>，挖掘陵墓罗德·卡纳冯爵士，陵墓内蚊子左脸叮咬，当晚脸肿，三天后水米不进，高烧不退，高喊图坦卡蒙王我不该打扰你的神灵，之后什么死去，图坦卡蒙王木乃伊左脸有坑，</a:t>
            </a:r>
            <a:r>
              <a:rPr lang="en-US" altLang="zh-CN" sz="2400" b="1">
                <a:solidFill>
                  <a:srgbClr val="FF0000"/>
                </a:solidFill>
                <a:latin typeface="Times New Roman" panose="02020603050405020304" pitchFamily="18" charset="0"/>
                <a:ea typeface="黑体" panose="02010609060101010101" charset="-122"/>
              </a:rPr>
              <a:t>接著，参观者尤埃尔因落水溺死，参观者美日铁路大王因肺炎瘁死，用X光照相机给国王木乃伊拍照的新闻记者突然休克而死，另一名发掘者肯塔博士的助手麦克、皮切尔先后去世，死因不明，皮切尔的父亲跳褛自杀，送葬汽年又压死了一名八岁儿童。</a:t>
            </a:r>
            <a:r>
              <a:rPr lang="zh-CN" altLang="en-US" sz="2400" b="1">
                <a:solidFill>
                  <a:srgbClr val="FF0000"/>
                </a:solidFill>
                <a:latin typeface="Times New Roman" panose="02020603050405020304" pitchFamily="18" charset="0"/>
                <a:ea typeface="黑体" panose="02010609060101010101" charset="-122"/>
              </a:rPr>
              <a:t>随行挖掘坟墓的人员二十多人当中，</a:t>
            </a:r>
            <a:r>
              <a:rPr lang="en-US" altLang="zh-CN" sz="2400" b="1">
                <a:solidFill>
                  <a:srgbClr val="FF0000"/>
                </a:solidFill>
                <a:latin typeface="Times New Roman" panose="02020603050405020304" pitchFamily="18" charset="0"/>
                <a:ea typeface="黑体" panose="02010609060101010101" charset="-122"/>
              </a:rPr>
              <a:t>22</a:t>
            </a:r>
            <a:r>
              <a:rPr lang="zh-CN" altLang="en-US" sz="2400" b="1">
                <a:solidFill>
                  <a:srgbClr val="FF0000"/>
                </a:solidFill>
                <a:latin typeface="Times New Roman" panose="02020603050405020304" pitchFamily="18" charset="0"/>
                <a:ea typeface="黑体" panose="02010609060101010101" charset="-122"/>
              </a:rPr>
              <a:t>人离奇死亡</a:t>
            </a:r>
            <a:r>
              <a:rPr lang="en-US" altLang="zh-CN" sz="2400" b="1">
                <a:solidFill>
                  <a:srgbClr val="FF0000"/>
                </a:solidFill>
                <a:latin typeface="Times New Roman" panose="02020603050405020304" pitchFamily="18" charset="0"/>
                <a:ea typeface="黑体" panose="02010609060101010101" charset="-122"/>
              </a:rPr>
              <a:t>......</a:t>
            </a:r>
            <a:endParaRPr lang="en-US" altLang="zh-CN" sz="2400" b="1">
              <a:solidFill>
                <a:srgbClr val="FF0000"/>
              </a:solidFill>
              <a:latin typeface="Times New Roman" panose="02020603050405020304" pitchFamily="18" charset="0"/>
              <a:ea typeface="黑体" panose="02010609060101010101" charset="-122"/>
            </a:endParaRPr>
          </a:p>
        </p:txBody>
      </p:sp>
      <p:sp>
        <p:nvSpPr>
          <p:cNvPr id="30723" name="Rectangle 2"/>
          <p:cNvSpPr>
            <a:spLocks noGrp="1" noChangeArrowheads="1"/>
          </p:cNvSpPr>
          <p:nvPr>
            <p:ph type="title"/>
          </p:nvPr>
        </p:nvSpPr>
        <p:spPr>
          <a:xfrm>
            <a:off x="409575" y="420688"/>
            <a:ext cx="6848475" cy="1143000"/>
          </a:xfrm>
        </p:spPr>
        <p:txBody>
          <a:bodyPr/>
          <a:lstStyle/>
          <a:p>
            <a:pPr eaLnBrk="1" hangingPunct="1"/>
            <a:r>
              <a:rPr lang="zh-CN" altLang="en-US" sz="5400" b="1" smtClean="0">
                <a:solidFill>
                  <a:srgbClr val="FF0000"/>
                </a:solidFill>
              </a:rPr>
              <a:t>金字塔咒语之谜</a:t>
            </a:r>
            <a:endParaRPr lang="zh-CN" altLang="en-US" sz="5400" b="1" smtClean="0">
              <a:solidFill>
                <a:srgbClr val="FF00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占位符 13314"/>
          <p:cNvSpPr>
            <a:spLocks noGrp="1" noChangeArrowheads="1"/>
          </p:cNvSpPr>
          <p:nvPr>
            <p:ph type="body" idx="4294967295"/>
          </p:nvPr>
        </p:nvSpPr>
        <p:spPr>
          <a:xfrm>
            <a:off x="0" y="0"/>
            <a:ext cx="9144000" cy="6858000"/>
          </a:xfrm>
        </p:spPr>
        <p:txBody>
          <a:bodyPr/>
          <a:lstStyle/>
          <a:p>
            <a:pPr>
              <a:lnSpc>
                <a:spcPct val="90000"/>
              </a:lnSpc>
            </a:pPr>
            <a:r>
              <a:rPr lang="zh-CN" altLang="en-US" sz="3600" b="1" smtClean="0"/>
              <a:t>【</a:t>
            </a:r>
            <a:r>
              <a:rPr lang="en-US" altLang="zh-CN" sz="3600" b="1" smtClean="0"/>
              <a:t>1</a:t>
            </a:r>
            <a:r>
              <a:rPr lang="zh-CN" altLang="en-US" sz="3600" b="1" smtClean="0"/>
              <a:t>】浩瀚的工程之谜</a:t>
            </a:r>
            <a:endParaRPr lang="zh-CN" altLang="en-US" sz="3600" b="1" smtClean="0"/>
          </a:p>
          <a:p>
            <a:pPr>
              <a:lnSpc>
                <a:spcPct val="90000"/>
              </a:lnSpc>
            </a:pPr>
            <a:r>
              <a:rPr lang="zh-CN" altLang="en-US" sz="3600" b="1" smtClean="0"/>
              <a:t>最大的金字塔是第四王朝法老胡夫的陵墓。塔高</a:t>
            </a:r>
            <a:r>
              <a:rPr lang="en-US" altLang="zh-CN" sz="3600" b="1" smtClean="0"/>
              <a:t>146.5</a:t>
            </a:r>
            <a:r>
              <a:rPr lang="zh-CN" altLang="en-US" sz="3600" b="1" smtClean="0"/>
              <a:t>米，相当于一座</a:t>
            </a:r>
            <a:r>
              <a:rPr lang="en-US" altLang="zh-CN" sz="3600" b="1" smtClean="0"/>
              <a:t>40</a:t>
            </a:r>
            <a:r>
              <a:rPr lang="zh-CN" altLang="en-US" sz="3600" b="1" smtClean="0"/>
              <a:t>层高的摩天大楼。塔基成正方形，每边长</a:t>
            </a:r>
            <a:r>
              <a:rPr lang="en-US" altLang="zh-CN" sz="3600" b="1" smtClean="0"/>
              <a:t>230.6</a:t>
            </a:r>
            <a:r>
              <a:rPr lang="zh-CN" altLang="en-US" sz="3600" b="1" smtClean="0"/>
              <a:t>米，</a:t>
            </a:r>
            <a:endParaRPr lang="zh-CN" altLang="en-US" sz="3600" b="1" smtClean="0"/>
          </a:p>
          <a:p>
            <a:pPr>
              <a:lnSpc>
                <a:spcPct val="90000"/>
              </a:lnSpc>
            </a:pPr>
            <a:r>
              <a:rPr lang="zh-CN" altLang="en-US" sz="3600" b="1" smtClean="0"/>
              <a:t>据估计：支持这样的</a:t>
            </a:r>
            <a:r>
              <a:rPr lang="zh-CN" altLang="en-US" sz="3600" b="1" smtClean="0">
                <a:hlinkClick r:id="rId1"/>
              </a:rPr>
              <a:t>建筑工程</a:t>
            </a:r>
            <a:r>
              <a:rPr lang="zh-CN" altLang="en-US" sz="3600" b="1" smtClean="0"/>
              <a:t>需要</a:t>
            </a:r>
            <a:r>
              <a:rPr lang="en-US" altLang="zh-CN" sz="3600" b="1" smtClean="0"/>
              <a:t>5000</a:t>
            </a:r>
            <a:r>
              <a:rPr lang="zh-CN" altLang="en-US" sz="3600" b="1" smtClean="0"/>
              <a:t>万人口的国力，而一般认为，公元前</a:t>
            </a:r>
            <a:r>
              <a:rPr lang="en-US" altLang="zh-CN" sz="3600" b="1" smtClean="0"/>
              <a:t>3000</a:t>
            </a:r>
            <a:r>
              <a:rPr lang="zh-CN" altLang="en-US" sz="3600" b="1" smtClean="0"/>
              <a:t>年左右全世界的总人口也不会超过</a:t>
            </a:r>
            <a:r>
              <a:rPr lang="en-US" altLang="zh-CN" sz="3600" b="1" smtClean="0"/>
              <a:t>2000</a:t>
            </a:r>
            <a:r>
              <a:rPr lang="zh-CN" altLang="en-US" sz="3600" b="1" smtClean="0"/>
              <a:t>万人。</a:t>
            </a:r>
            <a:r>
              <a:rPr lang="en-US" altLang="zh-CN" sz="3600" b="1" smtClean="0"/>
              <a:t> </a:t>
            </a:r>
            <a:r>
              <a:rPr lang="zh-CN" altLang="en-US" sz="3600" b="1" smtClean="0"/>
              <a:t>何况，已经发现的金字塔有</a:t>
            </a:r>
            <a:r>
              <a:rPr lang="en-US" altLang="zh-CN" sz="3600" b="1" smtClean="0"/>
              <a:t>80</a:t>
            </a:r>
            <a:r>
              <a:rPr lang="zh-CN" altLang="en-US" sz="3600" b="1" smtClean="0"/>
              <a:t>座之多，即使像</a:t>
            </a:r>
            <a:r>
              <a:rPr lang="zh-CN" altLang="en-US" sz="3600" b="1" smtClean="0">
                <a:hlinkClick r:id="rId2"/>
              </a:rPr>
              <a:t>希罗多德</a:t>
            </a:r>
            <a:r>
              <a:rPr lang="zh-CN" altLang="en-US" sz="3600" b="1" smtClean="0"/>
              <a:t>在</a:t>
            </a:r>
            <a:r>
              <a:rPr lang="en-US" altLang="zh-CN" sz="3600" b="1" smtClean="0"/>
              <a:t>《</a:t>
            </a:r>
            <a:r>
              <a:rPr lang="zh-CN" altLang="en-US" sz="3600" b="1" smtClean="0"/>
              <a:t>历史</a:t>
            </a:r>
            <a:r>
              <a:rPr lang="en-US" altLang="zh-CN" sz="3600" b="1" smtClean="0"/>
              <a:t>》</a:t>
            </a:r>
            <a:r>
              <a:rPr lang="zh-CN" altLang="en-US" sz="3600" b="1" smtClean="0"/>
              <a:t>中所说的，</a:t>
            </a:r>
            <a:r>
              <a:rPr lang="en-US" altLang="zh-CN" sz="3600" b="1" smtClean="0"/>
              <a:t>30</a:t>
            </a:r>
            <a:r>
              <a:rPr lang="zh-CN" altLang="en-US" sz="3600" b="1" smtClean="0"/>
              <a:t>年完成一座，总计也需</a:t>
            </a:r>
            <a:r>
              <a:rPr lang="en-US" altLang="zh-CN" sz="3600" b="1" smtClean="0"/>
              <a:t>2400</a:t>
            </a:r>
            <a:r>
              <a:rPr lang="zh-CN" altLang="en-US" sz="3600" b="1" smtClean="0"/>
              <a:t>年，埃及承受得了这样浩繁，这样长久的消耗吗</a:t>
            </a:r>
            <a:r>
              <a:rPr lang="en-US" altLang="zh-CN" sz="3600" b="1" smtClean="0"/>
              <a:t>? </a:t>
            </a:r>
            <a:endParaRPr lang="en-US" altLang="zh-CN" sz="2800" b="1"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Text Box 4"/>
          <p:cNvSpPr txBox="1">
            <a:spLocks noChangeArrowheads="1"/>
          </p:cNvSpPr>
          <p:nvPr/>
        </p:nvSpPr>
        <p:spPr bwMode="auto">
          <a:xfrm>
            <a:off x="638175" y="5781675"/>
            <a:ext cx="8340725" cy="584200"/>
          </a:xfrm>
          <a:prstGeom prst="rect">
            <a:avLst/>
          </a:prstGeom>
          <a:noFill/>
          <a:ln w="9525">
            <a:noFill/>
            <a:miter lim="800000"/>
          </a:ln>
        </p:spPr>
        <p:txBody>
          <a:bodyPr>
            <a:spAutoFit/>
          </a:bodyPr>
          <a:lstStyle/>
          <a:p>
            <a:pPr eaLnBrk="1" hangingPunct="1">
              <a:buFont typeface="Arial" panose="020B0604020202020204" pitchFamily="34" charset="0"/>
              <a:buNone/>
            </a:pPr>
            <a:r>
              <a:rPr lang="zh-CN" altLang="en-US" sz="3200" b="1">
                <a:solidFill>
                  <a:srgbClr val="008000"/>
                </a:solidFill>
                <a:latin typeface="Times New Roman" panose="02020603050405020304" pitchFamily="18" charset="0"/>
                <a:ea typeface="黑体" panose="02010609060101010101" charset="-122"/>
              </a:rPr>
              <a:t>外星人，大西洋人，古埃及奴隶？</a:t>
            </a:r>
            <a:endParaRPr lang="zh-CN" altLang="en-US" sz="3200" b="1">
              <a:solidFill>
                <a:srgbClr val="008000"/>
              </a:solidFill>
              <a:latin typeface="Times New Roman" panose="02020603050405020304" pitchFamily="18" charset="0"/>
              <a:ea typeface="黑体" panose="02010609060101010101" charset="-122"/>
            </a:endParaRPr>
          </a:p>
        </p:txBody>
      </p:sp>
      <p:sp>
        <p:nvSpPr>
          <p:cNvPr id="31747" name="Rectangle 2"/>
          <p:cNvSpPr>
            <a:spLocks noGrp="1" noChangeArrowheads="1"/>
          </p:cNvSpPr>
          <p:nvPr>
            <p:ph type="title"/>
          </p:nvPr>
        </p:nvSpPr>
        <p:spPr>
          <a:xfrm>
            <a:off x="779463" y="4683125"/>
            <a:ext cx="6848475" cy="1143000"/>
          </a:xfrm>
        </p:spPr>
        <p:txBody>
          <a:bodyPr/>
          <a:lstStyle/>
          <a:p>
            <a:pPr eaLnBrk="1" hangingPunct="1"/>
            <a:r>
              <a:rPr lang="zh-CN" altLang="en-US" sz="5400" b="1" smtClean="0">
                <a:solidFill>
                  <a:srgbClr val="FF0000"/>
                </a:solidFill>
              </a:rPr>
              <a:t>金字塔建造者之谜</a:t>
            </a:r>
            <a:endParaRPr lang="zh-CN" altLang="en-US" sz="5400" b="1" smtClean="0">
              <a:solidFill>
                <a:srgbClr val="FF0000"/>
              </a:solidFill>
            </a:endParaRPr>
          </a:p>
        </p:txBody>
      </p:sp>
      <p:sp>
        <p:nvSpPr>
          <p:cNvPr id="31748" name="文本框 1"/>
          <p:cNvSpPr txBox="1">
            <a:spLocks noChangeArrowheads="1"/>
          </p:cNvSpPr>
          <p:nvPr/>
        </p:nvSpPr>
        <p:spPr bwMode="auto">
          <a:xfrm>
            <a:off x="501650" y="1171575"/>
            <a:ext cx="8140700" cy="3536950"/>
          </a:xfrm>
          <a:prstGeom prst="rect">
            <a:avLst/>
          </a:prstGeom>
          <a:noFill/>
          <a:ln w="9525">
            <a:noFill/>
            <a:miter lim="800000"/>
          </a:ln>
        </p:spPr>
        <p:txBody>
          <a:bodyPr>
            <a:spAutoFit/>
          </a:bodyPr>
          <a:lstStyle/>
          <a:p>
            <a:pPr eaLnBrk="1" hangingPunct="1">
              <a:buFont typeface="Arial" panose="020B0604020202020204" pitchFamily="34" charset="0"/>
              <a:buNone/>
            </a:pPr>
            <a:r>
              <a:rPr lang="zh-CN" altLang="en-US" sz="2800" b="1">
                <a:latin typeface="黑体" panose="02010609060101010101" charset="-122"/>
                <a:ea typeface="黑体" panose="02010609060101010101" charset="-122"/>
              </a:rPr>
              <a:t>假如把一枚锈迹斑斑的金属币放进金字塔，不久，就会变得金光灿灿；</a:t>
            </a:r>
            <a:endParaRPr lang="zh-CN" altLang="en-US" sz="2800" b="1">
              <a:latin typeface="黑体" panose="02010609060101010101" charset="-122"/>
              <a:ea typeface="黑体" panose="02010609060101010101" charset="-122"/>
            </a:endParaRPr>
          </a:p>
          <a:p>
            <a:pPr eaLnBrk="1" hangingPunct="1">
              <a:buFont typeface="Arial" panose="020B0604020202020204" pitchFamily="34" charset="0"/>
              <a:buNone/>
            </a:pPr>
            <a:r>
              <a:rPr lang="zh-CN" altLang="en-US" sz="2800" b="1">
                <a:latin typeface="黑体" panose="02010609060101010101" charset="-122"/>
                <a:ea typeface="黑体" panose="02010609060101010101" charset="-122"/>
              </a:rPr>
              <a:t>假如把一杯鲜奶放进金字塔，24小时后取出，仍然鲜美清新；</a:t>
            </a:r>
            <a:endParaRPr lang="zh-CN" altLang="en-US" sz="2800" b="1">
              <a:latin typeface="黑体" panose="02010609060101010101" charset="-122"/>
              <a:ea typeface="黑体" panose="02010609060101010101" charset="-122"/>
            </a:endParaRPr>
          </a:p>
          <a:p>
            <a:pPr eaLnBrk="1" hangingPunct="1">
              <a:buFont typeface="Arial" panose="020B0604020202020204" pitchFamily="34" charset="0"/>
              <a:buNone/>
            </a:pPr>
            <a:r>
              <a:rPr lang="zh-CN" altLang="en-US" sz="2800" b="1">
                <a:latin typeface="黑体" panose="02010609060101010101" charset="-122"/>
                <a:ea typeface="黑体" panose="02010609060101010101" charset="-122"/>
              </a:rPr>
              <a:t>如果你头痛、牙痛，到金字塔去吧，一小时后，就会消肿止痛，如释重负；</a:t>
            </a:r>
            <a:endParaRPr lang="zh-CN" altLang="en-US" sz="2800" b="1">
              <a:latin typeface="黑体" panose="02010609060101010101" charset="-122"/>
              <a:ea typeface="黑体" panose="02010609060101010101" charset="-122"/>
            </a:endParaRPr>
          </a:p>
          <a:p>
            <a:pPr eaLnBrk="1" hangingPunct="1">
              <a:buFont typeface="Arial" panose="020B0604020202020204" pitchFamily="34" charset="0"/>
              <a:buNone/>
            </a:pPr>
            <a:r>
              <a:rPr lang="zh-CN" altLang="en-US" sz="2800" b="1">
                <a:latin typeface="黑体" panose="02010609060101010101" charset="-122"/>
                <a:ea typeface="黑体" panose="02010609060101010101" charset="-122"/>
              </a:rPr>
              <a:t>如果你神经衰弱，疲惫不堪，到金字塔里去吧，几分钟或几小时后，你就会精神焕发，气力倍增。。。</a:t>
            </a:r>
            <a:endParaRPr lang="zh-CN" altLang="en-US" sz="2800" b="1">
              <a:latin typeface="黑体" panose="02010609060101010101" charset="-122"/>
              <a:ea typeface="黑体" panose="02010609060101010101" charset="-122"/>
            </a:endParaRPr>
          </a:p>
        </p:txBody>
      </p:sp>
      <p:sp>
        <p:nvSpPr>
          <p:cNvPr id="31749" name="Rectangle 2"/>
          <p:cNvSpPr>
            <a:spLocks noGrp="1" noChangeArrowheads="1"/>
          </p:cNvSpPr>
          <p:nvPr/>
        </p:nvSpPr>
        <p:spPr bwMode="auto">
          <a:xfrm>
            <a:off x="930275" y="149225"/>
            <a:ext cx="6848475" cy="1143000"/>
          </a:xfrm>
          <a:prstGeom prst="rect">
            <a:avLst/>
          </a:prstGeom>
          <a:noFill/>
          <a:ln w="9525">
            <a:noFill/>
            <a:miter lim="800000"/>
          </a:ln>
        </p:spPr>
        <p:txBody>
          <a:bodyPr anchor="ctr"/>
          <a:lstStyle/>
          <a:p>
            <a:pPr algn="ctr" eaLnBrk="1" hangingPunct="1">
              <a:buFont typeface="Arial" panose="020B0604020202020204" pitchFamily="34" charset="0"/>
              <a:buNone/>
            </a:pPr>
            <a:r>
              <a:rPr lang="zh-CN" altLang="en-US" sz="5400" b="1">
                <a:solidFill>
                  <a:srgbClr val="FF0000"/>
                </a:solidFill>
                <a:latin typeface="Calibri" panose="020F0502020204030204" charset="0"/>
              </a:rPr>
              <a:t>金字塔各种之谜</a:t>
            </a:r>
            <a:endParaRPr lang="zh-CN" altLang="en-US" sz="5400" b="1">
              <a:solidFill>
                <a:srgbClr val="FF0000"/>
              </a:solidFill>
              <a:latin typeface="Calibri" panose="020F050202020403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
                                  </p:iterate>
                                  <p:childTnLst>
                                    <p:set>
                                      <p:cBhvr>
                                        <p:cTn id="6" dur="1" fill="hold">
                                          <p:stCondLst>
                                            <p:cond delay="0"/>
                                          </p:stCondLst>
                                        </p:cTn>
                                        <p:tgtEl>
                                          <p:spTgt spid="96260"/>
                                        </p:tgtEl>
                                        <p:attrNameLst>
                                          <p:attrName>style.visibility</p:attrName>
                                        </p:attrNameLst>
                                      </p:cBhvr>
                                      <p:to>
                                        <p:strVal val="visible"/>
                                      </p:to>
                                    </p:set>
                                    <p:animEffect transition="in" filter="wipe(left)">
                                      <p:cBhvr>
                                        <p:cTn id="7" dur="500"/>
                                        <p:tgtEl>
                                          <p:spTgt spid="96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1619250" y="260350"/>
            <a:ext cx="5699125" cy="823913"/>
          </a:xfrm>
          <a:prstGeom prst="rect">
            <a:avLst/>
          </a:prstGeom>
          <a:noFill/>
          <a:ln w="63500">
            <a:noFill/>
            <a:miter lim="800000"/>
          </a:ln>
          <a:effectLst/>
        </p:spPr>
        <p:txBody>
          <a:bodyPr wrap="none">
            <a:spAutoFit/>
          </a:bodyPr>
          <a:lstStyle/>
          <a:p>
            <a:r>
              <a:rPr lang="zh-CN" altLang="en-US" sz="4800" b="1">
                <a:solidFill>
                  <a:srgbClr val="FF0000"/>
                </a:solidFill>
              </a:rPr>
              <a:t>归纳古埃及文明成就</a:t>
            </a:r>
            <a:endParaRPr lang="zh-CN" altLang="en-US" sz="4800" b="1">
              <a:solidFill>
                <a:srgbClr val="FF0000"/>
              </a:solidFill>
            </a:endParaRPr>
          </a:p>
        </p:txBody>
      </p:sp>
      <p:graphicFrame>
        <p:nvGraphicFramePr>
          <p:cNvPr id="19460" name="Group 4"/>
          <p:cNvGraphicFramePr>
            <a:graphicFrameLocks noGrp="1"/>
          </p:cNvGraphicFramePr>
          <p:nvPr/>
        </p:nvGraphicFramePr>
        <p:xfrm>
          <a:off x="152400" y="2638425"/>
          <a:ext cx="8763000" cy="4122168"/>
        </p:xfrm>
        <a:graphic>
          <a:graphicData uri="http://schemas.openxmlformats.org/drawingml/2006/table">
            <a:tbl>
              <a:tblPr/>
              <a:tblGrid>
                <a:gridCol w="1600200"/>
                <a:gridCol w="7162800"/>
              </a:tblGrid>
              <a:tr h="1019175">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790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8225">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790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9478" name="Rectangle 22"/>
          <p:cNvSpPr>
            <a:spLocks noChangeArrowheads="1"/>
          </p:cNvSpPr>
          <p:nvPr/>
        </p:nvSpPr>
        <p:spPr bwMode="auto">
          <a:xfrm>
            <a:off x="533400" y="2889250"/>
            <a:ext cx="898525" cy="519113"/>
          </a:xfrm>
          <a:prstGeom prst="rect">
            <a:avLst/>
          </a:prstGeom>
          <a:noFill/>
          <a:ln w="9525">
            <a:noFill/>
            <a:miter lim="800000"/>
          </a:ln>
          <a:effectLst/>
        </p:spPr>
        <p:txBody>
          <a:bodyPr wrap="none">
            <a:spAutoFit/>
          </a:bodyPr>
          <a:lstStyle/>
          <a:p>
            <a:r>
              <a:rPr lang="zh-CN" altLang="en-US" sz="2800" b="1"/>
              <a:t>建筑</a:t>
            </a:r>
            <a:endParaRPr lang="zh-CN" altLang="en-US" sz="2800" b="1"/>
          </a:p>
        </p:txBody>
      </p:sp>
      <p:sp>
        <p:nvSpPr>
          <p:cNvPr id="19479" name="Rectangle 23"/>
          <p:cNvSpPr>
            <a:spLocks noChangeArrowheads="1"/>
          </p:cNvSpPr>
          <p:nvPr/>
        </p:nvSpPr>
        <p:spPr bwMode="auto">
          <a:xfrm>
            <a:off x="473075" y="3803650"/>
            <a:ext cx="898525" cy="519113"/>
          </a:xfrm>
          <a:prstGeom prst="rect">
            <a:avLst/>
          </a:prstGeom>
          <a:noFill/>
          <a:ln w="9525">
            <a:noFill/>
            <a:miter lim="800000"/>
          </a:ln>
          <a:effectLst/>
        </p:spPr>
        <p:txBody>
          <a:bodyPr wrap="none">
            <a:spAutoFit/>
          </a:bodyPr>
          <a:lstStyle/>
          <a:p>
            <a:r>
              <a:rPr lang="zh-CN" altLang="en-US" sz="2800" b="1"/>
              <a:t>文字</a:t>
            </a:r>
            <a:endParaRPr lang="zh-CN" altLang="en-US" sz="2800" b="1"/>
          </a:p>
        </p:txBody>
      </p:sp>
      <p:sp>
        <p:nvSpPr>
          <p:cNvPr id="19480" name="Rectangle 24"/>
          <p:cNvSpPr>
            <a:spLocks noChangeArrowheads="1"/>
          </p:cNvSpPr>
          <p:nvPr/>
        </p:nvSpPr>
        <p:spPr bwMode="auto">
          <a:xfrm>
            <a:off x="473075" y="4870450"/>
            <a:ext cx="898525" cy="519113"/>
          </a:xfrm>
          <a:prstGeom prst="rect">
            <a:avLst/>
          </a:prstGeom>
          <a:noFill/>
          <a:ln w="9525">
            <a:noFill/>
            <a:miter lim="800000"/>
          </a:ln>
          <a:effectLst/>
        </p:spPr>
        <p:txBody>
          <a:bodyPr wrap="none">
            <a:spAutoFit/>
          </a:bodyPr>
          <a:lstStyle/>
          <a:p>
            <a:r>
              <a:rPr lang="zh-CN" altLang="en-US" sz="2800" b="1"/>
              <a:t>历法</a:t>
            </a:r>
            <a:endParaRPr lang="zh-CN" altLang="en-US" sz="2800" b="1"/>
          </a:p>
        </p:txBody>
      </p:sp>
      <p:sp>
        <p:nvSpPr>
          <p:cNvPr id="19481" name="Rectangle 25"/>
          <p:cNvSpPr>
            <a:spLocks noChangeArrowheads="1"/>
          </p:cNvSpPr>
          <p:nvPr/>
        </p:nvSpPr>
        <p:spPr bwMode="auto">
          <a:xfrm>
            <a:off x="533400" y="5937250"/>
            <a:ext cx="898525" cy="519113"/>
          </a:xfrm>
          <a:prstGeom prst="rect">
            <a:avLst/>
          </a:prstGeom>
          <a:noFill/>
          <a:ln w="9525">
            <a:noFill/>
            <a:miter lim="800000"/>
          </a:ln>
          <a:effectLst/>
        </p:spPr>
        <p:txBody>
          <a:bodyPr wrap="none">
            <a:spAutoFit/>
          </a:bodyPr>
          <a:lstStyle/>
          <a:p>
            <a:r>
              <a:rPr lang="zh-CN" altLang="en-US" sz="2800" b="1"/>
              <a:t>医学</a:t>
            </a:r>
            <a:endParaRPr lang="zh-CN" altLang="en-US" sz="2800" b="1"/>
          </a:p>
        </p:txBody>
      </p:sp>
      <p:sp>
        <p:nvSpPr>
          <p:cNvPr id="19482" name="Rectangle 26"/>
          <p:cNvSpPr>
            <a:spLocks noChangeArrowheads="1"/>
          </p:cNvSpPr>
          <p:nvPr/>
        </p:nvSpPr>
        <p:spPr bwMode="auto">
          <a:xfrm>
            <a:off x="2286000" y="2867025"/>
            <a:ext cx="5181600" cy="641350"/>
          </a:xfrm>
          <a:prstGeom prst="rect">
            <a:avLst/>
          </a:prstGeom>
          <a:noFill/>
          <a:ln w="9525">
            <a:noFill/>
            <a:miter lim="800000"/>
          </a:ln>
          <a:effectLst/>
        </p:spPr>
        <p:txBody>
          <a:bodyPr>
            <a:spAutoFit/>
          </a:bodyPr>
          <a:lstStyle/>
          <a:p>
            <a:pPr algn="ctr"/>
            <a:r>
              <a:rPr lang="zh-CN" altLang="en-US" sz="3600" b="1">
                <a:solidFill>
                  <a:srgbClr val="0000FF"/>
                </a:solidFill>
              </a:rPr>
              <a:t>金字塔</a:t>
            </a:r>
            <a:endParaRPr lang="zh-CN" altLang="en-US" sz="3600" b="1">
              <a:solidFill>
                <a:srgbClr val="0000FF"/>
              </a:solidFill>
            </a:endParaRPr>
          </a:p>
        </p:txBody>
      </p:sp>
      <p:sp>
        <p:nvSpPr>
          <p:cNvPr id="19483" name="Rectangle 27"/>
          <p:cNvSpPr>
            <a:spLocks noChangeArrowheads="1"/>
          </p:cNvSpPr>
          <p:nvPr/>
        </p:nvSpPr>
        <p:spPr bwMode="auto">
          <a:xfrm>
            <a:off x="2362200" y="3857625"/>
            <a:ext cx="5105400" cy="641350"/>
          </a:xfrm>
          <a:prstGeom prst="rect">
            <a:avLst/>
          </a:prstGeom>
          <a:noFill/>
          <a:ln w="9525">
            <a:noFill/>
            <a:miter lim="800000"/>
          </a:ln>
          <a:effectLst/>
        </p:spPr>
        <p:txBody>
          <a:bodyPr>
            <a:spAutoFit/>
          </a:bodyPr>
          <a:lstStyle/>
          <a:p>
            <a:pPr algn="ctr"/>
            <a:r>
              <a:rPr lang="zh-CN" altLang="en-US" sz="3600" b="1">
                <a:solidFill>
                  <a:srgbClr val="0000FF"/>
                </a:solidFill>
              </a:rPr>
              <a:t>象形文字</a:t>
            </a:r>
            <a:endParaRPr lang="zh-CN" altLang="en-US" sz="3600" b="1">
              <a:solidFill>
                <a:srgbClr val="0000FF"/>
              </a:solidFill>
            </a:endParaRPr>
          </a:p>
        </p:txBody>
      </p:sp>
      <p:sp>
        <p:nvSpPr>
          <p:cNvPr id="19484" name="Rectangle 28"/>
          <p:cNvSpPr>
            <a:spLocks noChangeArrowheads="1"/>
          </p:cNvSpPr>
          <p:nvPr/>
        </p:nvSpPr>
        <p:spPr bwMode="auto">
          <a:xfrm>
            <a:off x="2133600" y="4924425"/>
            <a:ext cx="5486400" cy="641350"/>
          </a:xfrm>
          <a:prstGeom prst="rect">
            <a:avLst/>
          </a:prstGeom>
          <a:noFill/>
          <a:ln w="9525">
            <a:noFill/>
            <a:miter lim="800000"/>
          </a:ln>
          <a:effectLst/>
        </p:spPr>
        <p:txBody>
          <a:bodyPr>
            <a:spAutoFit/>
          </a:bodyPr>
          <a:lstStyle/>
          <a:p>
            <a:pPr algn="ctr"/>
            <a:r>
              <a:rPr lang="zh-CN" altLang="en-US" sz="3600" b="1">
                <a:solidFill>
                  <a:srgbClr val="0000FF"/>
                </a:solidFill>
              </a:rPr>
              <a:t>太阳历</a:t>
            </a:r>
            <a:endParaRPr lang="zh-CN" altLang="en-US" sz="3600" b="1">
              <a:solidFill>
                <a:srgbClr val="0000FF"/>
              </a:solidFill>
            </a:endParaRPr>
          </a:p>
        </p:txBody>
      </p:sp>
      <p:sp>
        <p:nvSpPr>
          <p:cNvPr id="19485" name="Rectangle 29"/>
          <p:cNvSpPr>
            <a:spLocks noChangeArrowheads="1"/>
          </p:cNvSpPr>
          <p:nvPr/>
        </p:nvSpPr>
        <p:spPr bwMode="auto">
          <a:xfrm>
            <a:off x="1981200" y="5915025"/>
            <a:ext cx="6324600" cy="641350"/>
          </a:xfrm>
          <a:prstGeom prst="rect">
            <a:avLst/>
          </a:prstGeom>
          <a:noFill/>
          <a:ln w="9525">
            <a:noFill/>
            <a:miter lim="800000"/>
          </a:ln>
          <a:effectLst/>
        </p:spPr>
        <p:txBody>
          <a:bodyPr>
            <a:spAutoFit/>
          </a:bodyPr>
          <a:lstStyle/>
          <a:p>
            <a:pPr algn="ctr"/>
            <a:r>
              <a:rPr lang="zh-CN" altLang="en-US" sz="3600" b="1">
                <a:solidFill>
                  <a:srgbClr val="0000FF"/>
                </a:solidFill>
              </a:rPr>
              <a:t>解剖学、分科治病</a:t>
            </a:r>
            <a:endParaRPr lang="zh-CN" altLang="en-US" sz="3600" b="1">
              <a:solidFill>
                <a:srgbClr val="0000FF"/>
              </a:solidFill>
            </a:endParaRPr>
          </a:p>
        </p:txBody>
      </p:sp>
      <p:sp>
        <p:nvSpPr>
          <p:cNvPr id="19486" name="Text Box 30"/>
          <p:cNvSpPr txBox="1">
            <a:spLocks noChangeArrowheads="1"/>
          </p:cNvSpPr>
          <p:nvPr/>
        </p:nvSpPr>
        <p:spPr bwMode="auto">
          <a:xfrm>
            <a:off x="6019800" y="2714625"/>
            <a:ext cx="2819400" cy="946150"/>
          </a:xfrm>
          <a:prstGeom prst="rect">
            <a:avLst/>
          </a:prstGeom>
          <a:noFill/>
          <a:ln w="9525">
            <a:noFill/>
            <a:miter lim="800000"/>
          </a:ln>
          <a:effectLst/>
        </p:spPr>
        <p:txBody>
          <a:bodyPr>
            <a:spAutoFit/>
          </a:bodyPr>
          <a:lstStyle/>
          <a:p>
            <a:r>
              <a:rPr lang="zh-CN" altLang="en-US" sz="2800" b="1">
                <a:solidFill>
                  <a:srgbClr val="FF0000"/>
                </a:solidFill>
              </a:rPr>
              <a:t>金字塔是古代埃及文明的象征。</a:t>
            </a:r>
            <a:endParaRPr lang="zh-CN" altLang="en-US" sz="2800" b="1">
              <a:solidFill>
                <a:srgbClr val="FF0000"/>
              </a:solidFill>
            </a:endParaRPr>
          </a:p>
        </p:txBody>
      </p:sp>
      <p:graphicFrame>
        <p:nvGraphicFramePr>
          <p:cNvPr id="19487" name="Group 31"/>
          <p:cNvGraphicFramePr>
            <a:graphicFrameLocks noGrp="1"/>
          </p:cNvGraphicFramePr>
          <p:nvPr/>
        </p:nvGraphicFramePr>
        <p:xfrm>
          <a:off x="152400" y="1676400"/>
          <a:ext cx="8763000" cy="990600"/>
        </p:xfrm>
        <a:graphic>
          <a:graphicData uri="http://schemas.openxmlformats.org/drawingml/2006/table">
            <a:tbl>
              <a:tblPr/>
              <a:tblGrid>
                <a:gridCol w="1600200"/>
                <a:gridCol w="7162800"/>
              </a:tblGrid>
              <a:tr h="9906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政治</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5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 </a:t>
                      </a:r>
                      <a:endParaRPr kumimoji="0" lang="en-US" altLang="zh-CN" sz="5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9495" name="Rectangle 39"/>
          <p:cNvSpPr>
            <a:spLocks noChangeArrowheads="1"/>
          </p:cNvSpPr>
          <p:nvPr/>
        </p:nvSpPr>
        <p:spPr bwMode="auto">
          <a:xfrm>
            <a:off x="2438400" y="1828800"/>
            <a:ext cx="5181600" cy="641350"/>
          </a:xfrm>
          <a:prstGeom prst="rect">
            <a:avLst/>
          </a:prstGeom>
          <a:noFill/>
          <a:ln w="9525">
            <a:noFill/>
            <a:miter lim="800000"/>
          </a:ln>
          <a:effectLst/>
        </p:spPr>
        <p:txBody>
          <a:bodyPr>
            <a:spAutoFit/>
          </a:bodyPr>
          <a:lstStyle/>
          <a:p>
            <a:pPr algn="ctr"/>
            <a:r>
              <a:rPr lang="zh-CN" altLang="en-US" sz="3600" b="1">
                <a:solidFill>
                  <a:srgbClr val="0000FF"/>
                </a:solidFill>
              </a:rPr>
              <a:t>君主专制制度</a:t>
            </a:r>
            <a:endParaRPr lang="zh-CN" altLang="en-US" sz="3600" b="1">
              <a:solidFill>
                <a:srgbClr val="0000FF"/>
              </a:solidFill>
            </a:endParaRPr>
          </a:p>
        </p:txBody>
      </p:sp>
      <p:sp>
        <p:nvSpPr>
          <p:cNvPr id="19496" name="Text Box 40"/>
          <p:cNvSpPr txBox="1">
            <a:spLocks noChangeArrowheads="1"/>
          </p:cNvSpPr>
          <p:nvPr/>
        </p:nvSpPr>
        <p:spPr bwMode="auto">
          <a:xfrm>
            <a:off x="6096000" y="4724400"/>
            <a:ext cx="2362200" cy="946150"/>
          </a:xfrm>
          <a:prstGeom prst="rect">
            <a:avLst/>
          </a:prstGeom>
          <a:noFill/>
          <a:ln w="9525">
            <a:noFill/>
            <a:miter lim="800000"/>
          </a:ln>
          <a:effectLst/>
        </p:spPr>
        <p:txBody>
          <a:bodyPr>
            <a:spAutoFit/>
          </a:bodyPr>
          <a:lstStyle/>
          <a:p>
            <a:r>
              <a:rPr lang="zh-CN" altLang="en-US" sz="2800" b="1">
                <a:solidFill>
                  <a:srgbClr val="FF0000"/>
                </a:solidFill>
              </a:rPr>
              <a:t>人类历史上第一部太阳历</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478"/>
                                        </p:tgtEl>
                                        <p:attrNameLst>
                                          <p:attrName>style.visibility</p:attrName>
                                        </p:attrNameLst>
                                      </p:cBhvr>
                                      <p:to>
                                        <p:strVal val="visible"/>
                                      </p:to>
                                    </p:set>
                                    <p:animEffect transition="in" filter="blinds(horizontal)">
                                      <p:cBhvr>
                                        <p:cTn id="7" dur="500"/>
                                        <p:tgtEl>
                                          <p:spTgt spid="1947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479"/>
                                        </p:tgtEl>
                                        <p:attrNameLst>
                                          <p:attrName>style.visibility</p:attrName>
                                        </p:attrNameLst>
                                      </p:cBhvr>
                                      <p:to>
                                        <p:strVal val="visible"/>
                                      </p:to>
                                    </p:set>
                                    <p:animEffect transition="in" filter="blinds(horizontal)">
                                      <p:cBhvr>
                                        <p:cTn id="10" dur="500"/>
                                        <p:tgtEl>
                                          <p:spTgt spid="1947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480"/>
                                        </p:tgtEl>
                                        <p:attrNameLst>
                                          <p:attrName>style.visibility</p:attrName>
                                        </p:attrNameLst>
                                      </p:cBhvr>
                                      <p:to>
                                        <p:strVal val="visible"/>
                                      </p:to>
                                    </p:set>
                                    <p:animEffect transition="in" filter="blinds(horizontal)">
                                      <p:cBhvr>
                                        <p:cTn id="13" dur="500"/>
                                        <p:tgtEl>
                                          <p:spTgt spid="1948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9481"/>
                                        </p:tgtEl>
                                        <p:attrNameLst>
                                          <p:attrName>style.visibility</p:attrName>
                                        </p:attrNameLst>
                                      </p:cBhvr>
                                      <p:to>
                                        <p:strVal val="visible"/>
                                      </p:to>
                                    </p:set>
                                    <p:animEffect transition="in" filter="blinds(horizontal)">
                                      <p:cBhvr>
                                        <p:cTn id="16" dur="500"/>
                                        <p:tgtEl>
                                          <p:spTgt spid="1948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9495"/>
                                        </p:tgtEl>
                                        <p:attrNameLst>
                                          <p:attrName>style.visibility</p:attrName>
                                        </p:attrNameLst>
                                      </p:cBhvr>
                                      <p:to>
                                        <p:strVal val="visible"/>
                                      </p:to>
                                    </p:set>
                                    <p:animEffect transition="in" filter="blinds(horizontal)">
                                      <p:cBhvr>
                                        <p:cTn id="21" dur="500"/>
                                        <p:tgtEl>
                                          <p:spTgt spid="1949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9482"/>
                                        </p:tgtEl>
                                        <p:attrNameLst>
                                          <p:attrName>style.visibility</p:attrName>
                                        </p:attrNameLst>
                                      </p:cBhvr>
                                      <p:to>
                                        <p:strVal val="visible"/>
                                      </p:to>
                                    </p:set>
                                    <p:animEffect transition="in" filter="blinds(horizontal)">
                                      <p:cBhvr>
                                        <p:cTn id="26" dur="500"/>
                                        <p:tgtEl>
                                          <p:spTgt spid="1948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486"/>
                                        </p:tgtEl>
                                        <p:attrNameLst>
                                          <p:attrName>style.visibility</p:attrName>
                                        </p:attrNameLst>
                                      </p:cBhvr>
                                      <p:to>
                                        <p:strVal val="visible"/>
                                      </p:to>
                                    </p:set>
                                    <p:anim calcmode="lin" valueType="num">
                                      <p:cBhvr additive="base">
                                        <p:cTn id="31" dur="500" fill="hold"/>
                                        <p:tgtEl>
                                          <p:spTgt spid="19486"/>
                                        </p:tgtEl>
                                        <p:attrNameLst>
                                          <p:attrName>ppt_x</p:attrName>
                                        </p:attrNameLst>
                                      </p:cBhvr>
                                      <p:tavLst>
                                        <p:tav tm="0">
                                          <p:val>
                                            <p:strVal val="#ppt_x"/>
                                          </p:val>
                                        </p:tav>
                                        <p:tav tm="100000">
                                          <p:val>
                                            <p:strVal val="#ppt_x"/>
                                          </p:val>
                                        </p:tav>
                                      </p:tavLst>
                                    </p:anim>
                                    <p:anim calcmode="lin" valueType="num">
                                      <p:cBhvr additive="base">
                                        <p:cTn id="32" dur="500" fill="hold"/>
                                        <p:tgtEl>
                                          <p:spTgt spid="1948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483"/>
                                        </p:tgtEl>
                                        <p:attrNameLst>
                                          <p:attrName>style.visibility</p:attrName>
                                        </p:attrNameLst>
                                      </p:cBhvr>
                                      <p:to>
                                        <p:strVal val="visible"/>
                                      </p:to>
                                    </p:set>
                                    <p:animEffect transition="in" filter="blinds(horizontal)">
                                      <p:cBhvr>
                                        <p:cTn id="37" dur="500"/>
                                        <p:tgtEl>
                                          <p:spTgt spid="1948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484"/>
                                        </p:tgtEl>
                                        <p:attrNameLst>
                                          <p:attrName>style.visibility</p:attrName>
                                        </p:attrNameLst>
                                      </p:cBhvr>
                                      <p:to>
                                        <p:strVal val="visible"/>
                                      </p:to>
                                    </p:set>
                                    <p:animEffect transition="in" filter="blinds(horizontal)">
                                      <p:cBhvr>
                                        <p:cTn id="42" dur="500"/>
                                        <p:tgtEl>
                                          <p:spTgt spid="19484"/>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9496"/>
                                        </p:tgtEl>
                                        <p:attrNameLst>
                                          <p:attrName>style.visibility</p:attrName>
                                        </p:attrNameLst>
                                      </p:cBhvr>
                                      <p:to>
                                        <p:strVal val="visible"/>
                                      </p:to>
                                    </p:set>
                                    <p:anim calcmode="lin" valueType="num">
                                      <p:cBhvr additive="base">
                                        <p:cTn id="47" dur="500" fill="hold"/>
                                        <p:tgtEl>
                                          <p:spTgt spid="19496"/>
                                        </p:tgtEl>
                                        <p:attrNameLst>
                                          <p:attrName>ppt_x</p:attrName>
                                        </p:attrNameLst>
                                      </p:cBhvr>
                                      <p:tavLst>
                                        <p:tav tm="0">
                                          <p:val>
                                            <p:strVal val="#ppt_x"/>
                                          </p:val>
                                        </p:tav>
                                        <p:tav tm="100000">
                                          <p:val>
                                            <p:strVal val="#ppt_x"/>
                                          </p:val>
                                        </p:tav>
                                      </p:tavLst>
                                    </p:anim>
                                    <p:anim calcmode="lin" valueType="num">
                                      <p:cBhvr additive="base">
                                        <p:cTn id="48" dur="500" fill="hold"/>
                                        <p:tgtEl>
                                          <p:spTgt spid="19496"/>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9485"/>
                                        </p:tgtEl>
                                        <p:attrNameLst>
                                          <p:attrName>style.visibility</p:attrName>
                                        </p:attrNameLst>
                                      </p:cBhvr>
                                      <p:to>
                                        <p:strVal val="visible"/>
                                      </p:to>
                                    </p:set>
                                    <p:animEffect transition="in" filter="blinds(horizontal)">
                                      <p:cBhvr>
                                        <p:cTn id="53" dur="500"/>
                                        <p:tgtEl>
                                          <p:spTgt spid="19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8" grpId="0"/>
      <p:bldP spid="19479" grpId="0"/>
      <p:bldP spid="19480" grpId="0"/>
      <p:bldP spid="19481" grpId="0"/>
      <p:bldP spid="19482" grpId="0"/>
      <p:bldP spid="19483" grpId="0"/>
      <p:bldP spid="19484" grpId="0"/>
      <p:bldP spid="19485" grpId="0"/>
      <p:bldP spid="19486" grpId="0"/>
      <p:bldP spid="1949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395288" y="1125538"/>
            <a:ext cx="8435975" cy="974725"/>
          </a:xfrm>
          <a:prstGeom prst="rect">
            <a:avLst/>
          </a:prstGeom>
          <a:noFill/>
          <a:ln w="28575">
            <a:solidFill>
              <a:srgbClr val="FF33CC"/>
            </a:solidFill>
            <a:miter lim="800000"/>
          </a:ln>
          <a:effectLst/>
        </p:spPr>
        <p:txBody>
          <a:bodyPr>
            <a:spAutoFit/>
          </a:bodyPr>
          <a:lstStyle/>
          <a:p>
            <a:r>
              <a:rPr lang="zh-CN" altLang="en-US" sz="2800" b="1" u="sng">
                <a:solidFill>
                  <a:srgbClr val="0000FF"/>
                </a:solidFill>
                <a:latin typeface="宋体" panose="02010600030101010101" pitchFamily="2" charset="-122"/>
              </a:rPr>
              <a:t>它形成于</a:t>
            </a:r>
            <a:r>
              <a:rPr lang="en-US" altLang="zh-CN" sz="2800" b="1" u="sng">
                <a:solidFill>
                  <a:srgbClr val="0000FF"/>
                </a:solidFill>
                <a:latin typeface="宋体" panose="02010600030101010101" pitchFamily="2" charset="-122"/>
              </a:rPr>
              <a:t>5000</a:t>
            </a:r>
            <a:r>
              <a:rPr lang="zh-CN" altLang="en-US" sz="2800" b="1" u="sng">
                <a:solidFill>
                  <a:srgbClr val="0000FF"/>
                </a:solidFill>
                <a:latin typeface="宋体" panose="02010600030101010101" pitchFamily="2" charset="-122"/>
              </a:rPr>
              <a:t>多年前</a:t>
            </a:r>
            <a:r>
              <a:rPr lang="zh-CN" altLang="en-US" sz="2800" b="1">
                <a:solidFill>
                  <a:srgbClr val="000000"/>
                </a:solidFill>
                <a:latin typeface="宋体" panose="02010600030101010101" pitchFamily="2" charset="-122"/>
              </a:rPr>
              <a:t>。是一种与事物形状相似的文字，并有一定的读音。</a:t>
            </a:r>
            <a:endParaRPr lang="zh-CN" altLang="en-US" sz="2800" b="1">
              <a:solidFill>
                <a:srgbClr val="000000"/>
              </a:solidFill>
              <a:latin typeface="宋体" panose="02010600030101010101" pitchFamily="2" charset="-122"/>
            </a:endParaRPr>
          </a:p>
        </p:txBody>
      </p:sp>
      <p:sp>
        <p:nvSpPr>
          <p:cNvPr id="13315" name="Text Box 3"/>
          <p:cNvSpPr txBox="1">
            <a:spLocks noChangeArrowheads="1"/>
          </p:cNvSpPr>
          <p:nvPr/>
        </p:nvSpPr>
        <p:spPr bwMode="auto">
          <a:xfrm>
            <a:off x="685800" y="533400"/>
            <a:ext cx="38100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ea typeface="黑体" panose="02010609060101010101" charset="-122"/>
              </a:rPr>
              <a:t>（</a:t>
            </a:r>
            <a:r>
              <a:rPr lang="en-US" altLang="zh-CN" sz="3600" b="1">
                <a:solidFill>
                  <a:srgbClr val="FF0000"/>
                </a:solidFill>
                <a:ea typeface="黑体" panose="02010609060101010101" charset="-122"/>
              </a:rPr>
              <a:t>2</a:t>
            </a:r>
            <a:r>
              <a:rPr lang="zh-CN" altLang="en-US" sz="3600" b="1">
                <a:solidFill>
                  <a:srgbClr val="FF0000"/>
                </a:solidFill>
                <a:ea typeface="黑体" panose="02010609060101010101" charset="-122"/>
              </a:rPr>
              <a:t>）象形文字：</a:t>
            </a:r>
            <a:endParaRPr lang="zh-CN" altLang="en-US" sz="3600" b="1">
              <a:solidFill>
                <a:srgbClr val="FF0000"/>
              </a:solidFill>
              <a:ea typeface="黑体" panose="02010609060101010101" charset="-122"/>
            </a:endParaRPr>
          </a:p>
        </p:txBody>
      </p:sp>
      <p:pic>
        <p:nvPicPr>
          <p:cNvPr id="13316" name="Picture 4"/>
          <p:cNvPicPr>
            <a:picLocks noChangeAspect="1" noChangeArrowheads="1"/>
          </p:cNvPicPr>
          <p:nvPr/>
        </p:nvPicPr>
        <p:blipFill>
          <a:blip r:embed="rId1" cstate="print"/>
          <a:srcRect/>
          <a:stretch>
            <a:fillRect/>
          </a:stretch>
        </p:blipFill>
        <p:spPr bwMode="auto">
          <a:xfrm>
            <a:off x="2057400" y="2360613"/>
            <a:ext cx="1692275" cy="1658937"/>
          </a:xfrm>
          <a:prstGeom prst="rect">
            <a:avLst/>
          </a:prstGeom>
          <a:noFill/>
          <a:ln w="9525">
            <a:noFill/>
            <a:miter lim="800000"/>
            <a:headEnd/>
            <a:tailEnd/>
          </a:ln>
        </p:spPr>
      </p:pic>
      <p:pic>
        <p:nvPicPr>
          <p:cNvPr id="13317" name="Picture 5"/>
          <p:cNvPicPr>
            <a:picLocks noChangeAspect="1" noChangeArrowheads="1"/>
          </p:cNvPicPr>
          <p:nvPr/>
        </p:nvPicPr>
        <p:blipFill>
          <a:blip r:embed="rId2" cstate="print"/>
          <a:srcRect/>
          <a:stretch>
            <a:fillRect/>
          </a:stretch>
        </p:blipFill>
        <p:spPr bwMode="auto">
          <a:xfrm>
            <a:off x="4343400" y="2360613"/>
            <a:ext cx="1728788" cy="1525587"/>
          </a:xfrm>
          <a:prstGeom prst="rect">
            <a:avLst/>
          </a:prstGeom>
          <a:noFill/>
          <a:ln w="9525">
            <a:noFill/>
            <a:miter lim="800000"/>
            <a:headEnd/>
            <a:tailEnd/>
          </a:ln>
        </p:spPr>
      </p:pic>
      <p:pic>
        <p:nvPicPr>
          <p:cNvPr id="13318" name="Picture 6">
            <a:hlinkClick r:id="rId3" action="ppaction://hlinksldjump"/>
          </p:cNvPr>
          <p:cNvPicPr>
            <a:picLocks noChangeAspect="1" noChangeArrowheads="1"/>
          </p:cNvPicPr>
          <p:nvPr/>
        </p:nvPicPr>
        <p:blipFill>
          <a:blip r:embed="rId4" cstate="print"/>
          <a:srcRect/>
          <a:stretch>
            <a:fillRect/>
          </a:stretch>
        </p:blipFill>
        <p:spPr bwMode="auto">
          <a:xfrm>
            <a:off x="6705600" y="2208213"/>
            <a:ext cx="1512888" cy="1577975"/>
          </a:xfrm>
          <a:prstGeom prst="rect">
            <a:avLst/>
          </a:prstGeom>
          <a:noFill/>
          <a:ln w="9525">
            <a:noFill/>
            <a:miter lim="800000"/>
            <a:headEnd/>
            <a:tailEnd/>
          </a:ln>
        </p:spPr>
      </p:pic>
      <p:sp>
        <p:nvSpPr>
          <p:cNvPr id="13319" name="Rectangle 7"/>
          <p:cNvSpPr>
            <a:spLocks noChangeArrowheads="1"/>
          </p:cNvSpPr>
          <p:nvPr/>
        </p:nvSpPr>
        <p:spPr bwMode="auto">
          <a:xfrm>
            <a:off x="2590800" y="4441825"/>
            <a:ext cx="730250" cy="739775"/>
          </a:xfrm>
          <a:prstGeom prst="rect">
            <a:avLst/>
          </a:prstGeom>
          <a:noFill/>
          <a:ln w="38100" cmpd="dbl">
            <a:solidFill>
              <a:schemeClr val="bg1"/>
            </a:solidFill>
            <a:miter lim="800000"/>
          </a:ln>
          <a:effectLst/>
        </p:spPr>
        <p:txBody>
          <a:bodyPr wrap="none">
            <a:spAutoFit/>
          </a:bodyPr>
          <a:lstStyle/>
          <a:p>
            <a:r>
              <a:rPr lang="zh-CN" altLang="en-US" sz="4000" b="1">
                <a:solidFill>
                  <a:srgbClr val="0000CC"/>
                </a:solidFill>
                <a:ea typeface="华文隶书" pitchFamily="2" charset="-122"/>
              </a:rPr>
              <a:t>哭</a:t>
            </a:r>
            <a:endParaRPr lang="zh-CN" altLang="en-US" sz="4000" b="1">
              <a:solidFill>
                <a:srgbClr val="0000CC"/>
              </a:solidFill>
              <a:ea typeface="华文隶书" pitchFamily="2" charset="-122"/>
            </a:endParaRPr>
          </a:p>
        </p:txBody>
      </p:sp>
      <p:sp>
        <p:nvSpPr>
          <p:cNvPr id="13320" name="Text Box 8"/>
          <p:cNvSpPr txBox="1">
            <a:spLocks noChangeArrowheads="1"/>
          </p:cNvSpPr>
          <p:nvPr/>
        </p:nvSpPr>
        <p:spPr bwMode="auto">
          <a:xfrm>
            <a:off x="4800600" y="4418013"/>
            <a:ext cx="720725" cy="739775"/>
          </a:xfrm>
          <a:prstGeom prst="rect">
            <a:avLst/>
          </a:prstGeom>
          <a:noFill/>
          <a:ln w="38100" cmpd="dbl">
            <a:solidFill>
              <a:schemeClr val="bg1"/>
            </a:solidFill>
            <a:miter lim="800000"/>
          </a:ln>
          <a:effectLst/>
        </p:spPr>
        <p:txBody>
          <a:bodyPr>
            <a:spAutoFit/>
          </a:bodyPr>
          <a:lstStyle/>
          <a:p>
            <a:pPr>
              <a:spcBef>
                <a:spcPct val="50000"/>
              </a:spcBef>
            </a:pPr>
            <a:r>
              <a:rPr lang="zh-CN" altLang="en-US" sz="4000" b="1">
                <a:solidFill>
                  <a:srgbClr val="0000CC"/>
                </a:solidFill>
                <a:ea typeface="华文隶书" pitchFamily="2" charset="-122"/>
              </a:rPr>
              <a:t>走</a:t>
            </a:r>
            <a:endParaRPr lang="zh-CN" altLang="en-US" sz="4000" b="1">
              <a:solidFill>
                <a:srgbClr val="0000CC"/>
              </a:solidFill>
              <a:ea typeface="华文隶书" pitchFamily="2" charset="-122"/>
            </a:endParaRPr>
          </a:p>
        </p:txBody>
      </p:sp>
      <p:sp>
        <p:nvSpPr>
          <p:cNvPr id="13321" name="Rectangle 9"/>
          <p:cNvSpPr>
            <a:spLocks noChangeArrowheads="1"/>
          </p:cNvSpPr>
          <p:nvPr/>
        </p:nvSpPr>
        <p:spPr bwMode="auto">
          <a:xfrm>
            <a:off x="7239000" y="4418013"/>
            <a:ext cx="730250" cy="739775"/>
          </a:xfrm>
          <a:prstGeom prst="rect">
            <a:avLst/>
          </a:prstGeom>
          <a:noFill/>
          <a:ln w="38100" cmpd="dbl">
            <a:solidFill>
              <a:schemeClr val="bg1"/>
            </a:solidFill>
            <a:miter lim="800000"/>
          </a:ln>
          <a:effectLst/>
        </p:spPr>
        <p:txBody>
          <a:bodyPr wrap="none">
            <a:spAutoFit/>
          </a:bodyPr>
          <a:lstStyle/>
          <a:p>
            <a:r>
              <a:rPr lang="zh-CN" altLang="en-US" sz="4000" b="1">
                <a:solidFill>
                  <a:srgbClr val="0000CC"/>
                </a:solidFill>
                <a:ea typeface="华文隶书" pitchFamily="2" charset="-122"/>
              </a:rPr>
              <a:t>日</a:t>
            </a:r>
            <a:endParaRPr lang="zh-CN" altLang="en-US" sz="4000" b="1">
              <a:solidFill>
                <a:srgbClr val="0000CC"/>
              </a:solidFill>
              <a:ea typeface="华文隶书" pitchFamily="2" charset="-122"/>
            </a:endParaRPr>
          </a:p>
        </p:txBody>
      </p:sp>
      <p:sp>
        <p:nvSpPr>
          <p:cNvPr id="13322" name="Text Box 10"/>
          <p:cNvSpPr txBox="1">
            <a:spLocks noChangeArrowheads="1"/>
          </p:cNvSpPr>
          <p:nvPr/>
        </p:nvSpPr>
        <p:spPr bwMode="auto">
          <a:xfrm>
            <a:off x="381000" y="1295400"/>
            <a:ext cx="1143000" cy="4306888"/>
          </a:xfrm>
          <a:prstGeom prst="rect">
            <a:avLst/>
          </a:prstGeom>
          <a:noFill/>
          <a:ln w="9525">
            <a:solidFill>
              <a:schemeClr val="bg1"/>
            </a:solidFill>
            <a:miter lim="800000"/>
          </a:ln>
          <a:effectLst/>
        </p:spPr>
        <p:txBody>
          <a:bodyPr>
            <a:spAutoFit/>
          </a:bodyPr>
          <a:lstStyle/>
          <a:p>
            <a:pPr>
              <a:spcBef>
                <a:spcPct val="50000"/>
              </a:spcBef>
            </a:pPr>
            <a:r>
              <a:rPr lang="zh-CN" altLang="en-US" sz="4000" b="1">
                <a:latin typeface="华文隶书" pitchFamily="2" charset="-122"/>
                <a:ea typeface="华文隶书" pitchFamily="2" charset="-122"/>
              </a:rPr>
              <a:t>你  认  识  它  吗  ？</a:t>
            </a:r>
            <a:endParaRPr lang="zh-CN" altLang="en-US" sz="4000" b="1">
              <a:latin typeface="华文隶书" pitchFamily="2" charset="-122"/>
              <a:ea typeface="华文隶书" pitchFamily="2" charset="-122"/>
            </a:endParaRPr>
          </a:p>
          <a:p>
            <a:pPr>
              <a:spcBef>
                <a:spcPct val="50000"/>
              </a:spcBef>
            </a:pPr>
            <a:endParaRPr kumimoji="1" lang="en-US" altLang="zh-CN" sz="2400">
              <a:latin typeface="Times New Roman" panose="02020603050405020304" pitchFamily="18" charset="0"/>
            </a:endParaRPr>
          </a:p>
        </p:txBody>
      </p:sp>
      <p:sp>
        <p:nvSpPr>
          <p:cNvPr id="13323" name="Text Box 11"/>
          <p:cNvSpPr txBox="1">
            <a:spLocks noChangeArrowheads="1"/>
          </p:cNvSpPr>
          <p:nvPr/>
        </p:nvSpPr>
        <p:spPr bwMode="auto">
          <a:xfrm>
            <a:off x="457200" y="1447800"/>
            <a:ext cx="8077200" cy="2041525"/>
          </a:xfrm>
          <a:prstGeom prst="rect">
            <a:avLst/>
          </a:prstGeom>
          <a:noFill/>
          <a:ln w="9525">
            <a:noFill/>
            <a:miter lim="800000"/>
          </a:ln>
          <a:effectLst/>
        </p:spPr>
        <p:txBody>
          <a:bodyPr>
            <a:spAutoFit/>
          </a:bodyPr>
          <a:lstStyle/>
          <a:p>
            <a:endParaRPr lang="en-US" altLang="zh-CN" sz="3200" b="1"/>
          </a:p>
          <a:p>
            <a:r>
              <a:rPr lang="en-US" altLang="zh-CN" sz="3200" b="1">
                <a:latin typeface="宋体" panose="02010600030101010101" pitchFamily="2" charset="-122"/>
              </a:rPr>
              <a:t>①</a:t>
            </a:r>
            <a:r>
              <a:rPr lang="zh-CN" altLang="en-US" sz="3200" b="1">
                <a:latin typeface="宋体" panose="02010600030101010101" pitchFamily="2" charset="-122"/>
              </a:rPr>
              <a:t>形成时间：</a:t>
            </a:r>
            <a:endParaRPr lang="zh-CN" altLang="en-US" sz="3200" b="1">
              <a:latin typeface="宋体" panose="02010600030101010101" pitchFamily="2" charset="-122"/>
            </a:endParaRPr>
          </a:p>
          <a:p>
            <a:r>
              <a:rPr lang="zh-CN" altLang="en-US" sz="3200" b="1">
                <a:latin typeface="宋体" panose="02010600030101010101" pitchFamily="2" charset="-122"/>
              </a:rPr>
              <a:t>②特点：</a:t>
            </a:r>
            <a:endParaRPr lang="zh-CN" altLang="en-US" sz="3200" b="1">
              <a:latin typeface="宋体" panose="02010600030101010101" pitchFamily="2" charset="-122"/>
            </a:endParaRPr>
          </a:p>
          <a:p>
            <a:r>
              <a:rPr lang="zh-CN" altLang="en-US" sz="3200" b="1">
                <a:latin typeface="宋体" panose="02010600030101010101" pitchFamily="2" charset="-122"/>
              </a:rPr>
              <a:t>③意义：  </a:t>
            </a:r>
            <a:endParaRPr lang="zh-CN" altLang="en-US" sz="3200" b="1">
              <a:latin typeface="宋体" panose="02010600030101010101" pitchFamily="2" charset="-122"/>
            </a:endParaRPr>
          </a:p>
        </p:txBody>
      </p:sp>
      <p:sp>
        <p:nvSpPr>
          <p:cNvPr id="13324" name="Text Box 12"/>
          <p:cNvSpPr txBox="1">
            <a:spLocks noChangeArrowheads="1"/>
          </p:cNvSpPr>
          <p:nvPr/>
        </p:nvSpPr>
        <p:spPr bwMode="auto">
          <a:xfrm>
            <a:off x="2895600" y="1852613"/>
            <a:ext cx="5400675" cy="641350"/>
          </a:xfrm>
          <a:prstGeom prst="rect">
            <a:avLst/>
          </a:prstGeom>
          <a:noFill/>
          <a:ln w="9525">
            <a:noFill/>
            <a:miter lim="800000"/>
          </a:ln>
          <a:effectLst/>
        </p:spPr>
        <p:txBody>
          <a:bodyPr>
            <a:spAutoFit/>
          </a:bodyPr>
          <a:lstStyle/>
          <a:p>
            <a:pPr>
              <a:spcBef>
                <a:spcPct val="50000"/>
              </a:spcBef>
            </a:pPr>
            <a:r>
              <a:rPr lang="zh-CN" altLang="en-US" sz="3600" b="1">
                <a:solidFill>
                  <a:srgbClr val="000099"/>
                </a:solidFill>
                <a:latin typeface="楷体_GB2312" pitchFamily="49" charset="-122"/>
                <a:ea typeface="楷体_GB2312" pitchFamily="49" charset="-122"/>
              </a:rPr>
              <a:t>公元前</a:t>
            </a:r>
            <a:r>
              <a:rPr lang="en-US" altLang="zh-CN" sz="3600" b="1">
                <a:solidFill>
                  <a:srgbClr val="000099"/>
                </a:solidFill>
                <a:latin typeface="楷体_GB2312" pitchFamily="49" charset="-122"/>
                <a:ea typeface="楷体_GB2312" pitchFamily="49" charset="-122"/>
              </a:rPr>
              <a:t>3000</a:t>
            </a:r>
            <a:r>
              <a:rPr lang="zh-CN" altLang="en-US" sz="3600" b="1">
                <a:solidFill>
                  <a:srgbClr val="000099"/>
                </a:solidFill>
                <a:latin typeface="楷体_GB2312" pitchFamily="49" charset="-122"/>
                <a:ea typeface="楷体_GB2312" pitchFamily="49" charset="-122"/>
              </a:rPr>
              <a:t>年前后。</a:t>
            </a:r>
            <a:endParaRPr lang="zh-CN" altLang="en-US" sz="3600" b="1">
              <a:solidFill>
                <a:srgbClr val="000099"/>
              </a:solidFill>
              <a:latin typeface="楷体_GB2312" pitchFamily="49" charset="-122"/>
              <a:ea typeface="楷体_GB2312" pitchFamily="49" charset="-122"/>
            </a:endParaRPr>
          </a:p>
        </p:txBody>
      </p:sp>
      <p:sp>
        <p:nvSpPr>
          <p:cNvPr id="13325" name="Text Box 13"/>
          <p:cNvSpPr txBox="1">
            <a:spLocks noChangeArrowheads="1"/>
          </p:cNvSpPr>
          <p:nvPr/>
        </p:nvSpPr>
        <p:spPr bwMode="auto">
          <a:xfrm>
            <a:off x="1958975" y="2428875"/>
            <a:ext cx="5400675" cy="641350"/>
          </a:xfrm>
          <a:prstGeom prst="rect">
            <a:avLst/>
          </a:prstGeom>
          <a:noFill/>
          <a:ln w="9525">
            <a:noFill/>
            <a:miter lim="800000"/>
          </a:ln>
          <a:effectLst/>
        </p:spPr>
        <p:txBody>
          <a:bodyPr>
            <a:spAutoFit/>
          </a:bodyPr>
          <a:lstStyle/>
          <a:p>
            <a:pPr>
              <a:spcBef>
                <a:spcPct val="50000"/>
              </a:spcBef>
            </a:pPr>
            <a:r>
              <a:rPr lang="zh-CN" altLang="en-US" sz="3600" b="1">
                <a:solidFill>
                  <a:srgbClr val="000099"/>
                </a:solidFill>
                <a:latin typeface="楷体_GB2312" pitchFamily="49" charset="-122"/>
                <a:ea typeface="楷体_GB2312" pitchFamily="49" charset="-122"/>
              </a:rPr>
              <a:t>与事物形状相似，有读音。</a:t>
            </a:r>
            <a:endParaRPr lang="zh-CN" altLang="en-US" sz="3600" b="1">
              <a:solidFill>
                <a:srgbClr val="000099"/>
              </a:solidFill>
              <a:latin typeface="楷体_GB2312" pitchFamily="49" charset="-122"/>
              <a:ea typeface="楷体_GB2312" pitchFamily="49" charset="-122"/>
            </a:endParaRPr>
          </a:p>
        </p:txBody>
      </p:sp>
      <p:sp>
        <p:nvSpPr>
          <p:cNvPr id="13326" name="Text Box 14"/>
          <p:cNvSpPr txBox="1">
            <a:spLocks noChangeArrowheads="1"/>
          </p:cNvSpPr>
          <p:nvPr/>
        </p:nvSpPr>
        <p:spPr bwMode="auto">
          <a:xfrm>
            <a:off x="1851025" y="3001963"/>
            <a:ext cx="6948488" cy="579437"/>
          </a:xfrm>
          <a:prstGeom prst="rect">
            <a:avLst/>
          </a:prstGeom>
          <a:noFill/>
          <a:ln w="9525">
            <a:noFill/>
            <a:miter lim="800000"/>
          </a:ln>
          <a:effectLst/>
        </p:spPr>
        <p:txBody>
          <a:bodyPr>
            <a:spAutoFit/>
          </a:bodyPr>
          <a:lstStyle/>
          <a:p>
            <a:pPr>
              <a:spcBef>
                <a:spcPct val="50000"/>
              </a:spcBef>
            </a:pPr>
            <a:r>
              <a:rPr lang="zh-CN" altLang="en-US" sz="3200" b="1">
                <a:solidFill>
                  <a:srgbClr val="000099"/>
                </a:solidFill>
                <a:latin typeface="楷体_GB2312" pitchFamily="49" charset="-122"/>
                <a:ea typeface="楷体_GB2312" pitchFamily="49" charset="-122"/>
              </a:rPr>
              <a:t>真正的文字就是从象形文字发展起来。</a:t>
            </a:r>
            <a:endParaRPr lang="zh-CN" altLang="en-US" sz="3200" b="1">
              <a:solidFill>
                <a:srgbClr val="000099"/>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9"/>
                                        </p:tgtEl>
                                        <p:attrNameLst>
                                          <p:attrName>style.visibility</p:attrName>
                                        </p:attrNameLst>
                                      </p:cBhvr>
                                      <p:to>
                                        <p:strVal val="visible"/>
                                      </p:to>
                                    </p:set>
                                    <p:anim calcmode="lin" valueType="num">
                                      <p:cBhvr additive="base">
                                        <p:cTn id="7" dur="500" fill="hold"/>
                                        <p:tgtEl>
                                          <p:spTgt spid="13319"/>
                                        </p:tgtEl>
                                        <p:attrNameLst>
                                          <p:attrName>ppt_x</p:attrName>
                                        </p:attrNameLst>
                                      </p:cBhvr>
                                      <p:tavLst>
                                        <p:tav tm="0">
                                          <p:val>
                                            <p:strVal val="#ppt_x"/>
                                          </p:val>
                                        </p:tav>
                                        <p:tav tm="100000">
                                          <p:val>
                                            <p:strVal val="#ppt_x"/>
                                          </p:val>
                                        </p:tav>
                                      </p:tavLst>
                                    </p:anim>
                                    <p:anim calcmode="lin" valueType="num">
                                      <p:cBhvr additive="base">
                                        <p:cTn id="8" dur="500" fill="hold"/>
                                        <p:tgtEl>
                                          <p:spTgt spid="133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20"/>
                                        </p:tgtEl>
                                        <p:attrNameLst>
                                          <p:attrName>style.visibility</p:attrName>
                                        </p:attrNameLst>
                                      </p:cBhvr>
                                      <p:to>
                                        <p:strVal val="visible"/>
                                      </p:to>
                                    </p:set>
                                    <p:anim calcmode="lin" valueType="num">
                                      <p:cBhvr additive="base">
                                        <p:cTn id="13" dur="500" fill="hold"/>
                                        <p:tgtEl>
                                          <p:spTgt spid="13320"/>
                                        </p:tgtEl>
                                        <p:attrNameLst>
                                          <p:attrName>ppt_x</p:attrName>
                                        </p:attrNameLst>
                                      </p:cBhvr>
                                      <p:tavLst>
                                        <p:tav tm="0">
                                          <p:val>
                                            <p:strVal val="#ppt_x"/>
                                          </p:val>
                                        </p:tav>
                                        <p:tav tm="100000">
                                          <p:val>
                                            <p:strVal val="#ppt_x"/>
                                          </p:val>
                                        </p:tav>
                                      </p:tavLst>
                                    </p:anim>
                                    <p:anim calcmode="lin" valueType="num">
                                      <p:cBhvr additive="base">
                                        <p:cTn id="14" dur="500" fill="hold"/>
                                        <p:tgtEl>
                                          <p:spTgt spid="133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21"/>
                                        </p:tgtEl>
                                        <p:attrNameLst>
                                          <p:attrName>style.visibility</p:attrName>
                                        </p:attrNameLst>
                                      </p:cBhvr>
                                      <p:to>
                                        <p:strVal val="visible"/>
                                      </p:to>
                                    </p:set>
                                    <p:anim calcmode="lin" valueType="num">
                                      <p:cBhvr additive="base">
                                        <p:cTn id="19" dur="500" fill="hold"/>
                                        <p:tgtEl>
                                          <p:spTgt spid="13321"/>
                                        </p:tgtEl>
                                        <p:attrNameLst>
                                          <p:attrName>ppt_x</p:attrName>
                                        </p:attrNameLst>
                                      </p:cBhvr>
                                      <p:tavLst>
                                        <p:tav tm="0">
                                          <p:val>
                                            <p:strVal val="#ppt_x"/>
                                          </p:val>
                                        </p:tav>
                                        <p:tav tm="100000">
                                          <p:val>
                                            <p:strVal val="#ppt_x"/>
                                          </p:val>
                                        </p:tav>
                                      </p:tavLst>
                                    </p:anim>
                                    <p:anim calcmode="lin" valueType="num">
                                      <p:cBhvr additive="base">
                                        <p:cTn id="20" dur="500" fill="hold"/>
                                        <p:tgtEl>
                                          <p:spTgt spid="133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xit" presetSubtype="16" fill="hold" nodeType="clickEffect">
                                  <p:stCondLst>
                                    <p:cond delay="0"/>
                                  </p:stCondLst>
                                  <p:childTnLst>
                                    <p:anim calcmode="lin" valueType="num">
                                      <p:cBhvr>
                                        <p:cTn id="24" dur="500"/>
                                        <p:tgtEl>
                                          <p:spTgt spid="13316"/>
                                        </p:tgtEl>
                                        <p:attrNameLst>
                                          <p:attrName>ppt_w</p:attrName>
                                        </p:attrNameLst>
                                      </p:cBhvr>
                                      <p:tavLst>
                                        <p:tav tm="0">
                                          <p:val>
                                            <p:strVal val="ppt_w"/>
                                          </p:val>
                                        </p:tav>
                                        <p:tav tm="100000">
                                          <p:val>
                                            <p:fltVal val="0"/>
                                          </p:val>
                                        </p:tav>
                                      </p:tavLst>
                                    </p:anim>
                                    <p:anim calcmode="lin" valueType="num">
                                      <p:cBhvr>
                                        <p:cTn id="25" dur="500"/>
                                        <p:tgtEl>
                                          <p:spTgt spid="13316"/>
                                        </p:tgtEl>
                                        <p:attrNameLst>
                                          <p:attrName>ppt_h</p:attrName>
                                        </p:attrNameLst>
                                      </p:cBhvr>
                                      <p:tavLst>
                                        <p:tav tm="0">
                                          <p:val>
                                            <p:strVal val="ppt_h"/>
                                          </p:val>
                                        </p:tav>
                                        <p:tav tm="100000">
                                          <p:val>
                                            <p:fltVal val="0"/>
                                          </p:val>
                                        </p:tav>
                                      </p:tavLst>
                                    </p:anim>
                                    <p:animEffect transition="out" filter="fade">
                                      <p:cBhvr>
                                        <p:cTn id="26" dur="500"/>
                                        <p:tgtEl>
                                          <p:spTgt spid="13316"/>
                                        </p:tgtEl>
                                      </p:cBhvr>
                                    </p:animEffect>
                                    <p:set>
                                      <p:cBhvr>
                                        <p:cTn id="27" dur="1" fill="hold">
                                          <p:stCondLst>
                                            <p:cond delay="499"/>
                                          </p:stCondLst>
                                        </p:cTn>
                                        <p:tgtEl>
                                          <p:spTgt spid="13316"/>
                                        </p:tgtEl>
                                        <p:attrNameLst>
                                          <p:attrName>style.visibility</p:attrName>
                                        </p:attrNameLst>
                                      </p:cBhvr>
                                      <p:to>
                                        <p:strVal val="hidden"/>
                                      </p:to>
                                    </p:set>
                                  </p:childTnLst>
                                </p:cTn>
                              </p:par>
                              <p:par>
                                <p:cTn id="28" presetID="53" presetClass="exit" presetSubtype="16" fill="hold" nodeType="withEffect">
                                  <p:stCondLst>
                                    <p:cond delay="0"/>
                                  </p:stCondLst>
                                  <p:childTnLst>
                                    <p:anim calcmode="lin" valueType="num">
                                      <p:cBhvr>
                                        <p:cTn id="29" dur="500"/>
                                        <p:tgtEl>
                                          <p:spTgt spid="13317"/>
                                        </p:tgtEl>
                                        <p:attrNameLst>
                                          <p:attrName>ppt_w</p:attrName>
                                        </p:attrNameLst>
                                      </p:cBhvr>
                                      <p:tavLst>
                                        <p:tav tm="0">
                                          <p:val>
                                            <p:strVal val="ppt_w"/>
                                          </p:val>
                                        </p:tav>
                                        <p:tav tm="100000">
                                          <p:val>
                                            <p:fltVal val="0"/>
                                          </p:val>
                                        </p:tav>
                                      </p:tavLst>
                                    </p:anim>
                                    <p:anim calcmode="lin" valueType="num">
                                      <p:cBhvr>
                                        <p:cTn id="30" dur="500"/>
                                        <p:tgtEl>
                                          <p:spTgt spid="13317"/>
                                        </p:tgtEl>
                                        <p:attrNameLst>
                                          <p:attrName>ppt_h</p:attrName>
                                        </p:attrNameLst>
                                      </p:cBhvr>
                                      <p:tavLst>
                                        <p:tav tm="0">
                                          <p:val>
                                            <p:strVal val="ppt_h"/>
                                          </p:val>
                                        </p:tav>
                                        <p:tav tm="100000">
                                          <p:val>
                                            <p:fltVal val="0"/>
                                          </p:val>
                                        </p:tav>
                                      </p:tavLst>
                                    </p:anim>
                                    <p:animEffect transition="out" filter="fade">
                                      <p:cBhvr>
                                        <p:cTn id="31" dur="500"/>
                                        <p:tgtEl>
                                          <p:spTgt spid="13317"/>
                                        </p:tgtEl>
                                      </p:cBhvr>
                                    </p:animEffect>
                                    <p:set>
                                      <p:cBhvr>
                                        <p:cTn id="32" dur="1" fill="hold">
                                          <p:stCondLst>
                                            <p:cond delay="499"/>
                                          </p:stCondLst>
                                        </p:cTn>
                                        <p:tgtEl>
                                          <p:spTgt spid="13317"/>
                                        </p:tgtEl>
                                        <p:attrNameLst>
                                          <p:attrName>style.visibility</p:attrName>
                                        </p:attrNameLst>
                                      </p:cBhvr>
                                      <p:to>
                                        <p:strVal val="hidden"/>
                                      </p:to>
                                    </p:set>
                                  </p:childTnLst>
                                </p:cTn>
                              </p:par>
                              <p:par>
                                <p:cTn id="33" presetID="53" presetClass="exit" presetSubtype="16" fill="hold" nodeType="withEffect">
                                  <p:stCondLst>
                                    <p:cond delay="0"/>
                                  </p:stCondLst>
                                  <p:childTnLst>
                                    <p:anim calcmode="lin" valueType="num">
                                      <p:cBhvr>
                                        <p:cTn id="34" dur="500"/>
                                        <p:tgtEl>
                                          <p:spTgt spid="13318"/>
                                        </p:tgtEl>
                                        <p:attrNameLst>
                                          <p:attrName>ppt_w</p:attrName>
                                        </p:attrNameLst>
                                      </p:cBhvr>
                                      <p:tavLst>
                                        <p:tav tm="0">
                                          <p:val>
                                            <p:strVal val="ppt_w"/>
                                          </p:val>
                                        </p:tav>
                                        <p:tav tm="100000">
                                          <p:val>
                                            <p:fltVal val="0"/>
                                          </p:val>
                                        </p:tav>
                                      </p:tavLst>
                                    </p:anim>
                                    <p:anim calcmode="lin" valueType="num">
                                      <p:cBhvr>
                                        <p:cTn id="35" dur="500"/>
                                        <p:tgtEl>
                                          <p:spTgt spid="13318"/>
                                        </p:tgtEl>
                                        <p:attrNameLst>
                                          <p:attrName>ppt_h</p:attrName>
                                        </p:attrNameLst>
                                      </p:cBhvr>
                                      <p:tavLst>
                                        <p:tav tm="0">
                                          <p:val>
                                            <p:strVal val="ppt_h"/>
                                          </p:val>
                                        </p:tav>
                                        <p:tav tm="100000">
                                          <p:val>
                                            <p:fltVal val="0"/>
                                          </p:val>
                                        </p:tav>
                                      </p:tavLst>
                                    </p:anim>
                                    <p:animEffect transition="out" filter="fade">
                                      <p:cBhvr>
                                        <p:cTn id="36" dur="500"/>
                                        <p:tgtEl>
                                          <p:spTgt spid="13318"/>
                                        </p:tgtEl>
                                      </p:cBhvr>
                                    </p:animEffect>
                                    <p:set>
                                      <p:cBhvr>
                                        <p:cTn id="37" dur="1" fill="hold">
                                          <p:stCondLst>
                                            <p:cond delay="499"/>
                                          </p:stCondLst>
                                        </p:cTn>
                                        <p:tgtEl>
                                          <p:spTgt spid="13318"/>
                                        </p:tgtEl>
                                        <p:attrNameLst>
                                          <p:attrName>style.visibility</p:attrName>
                                        </p:attrNameLst>
                                      </p:cBhvr>
                                      <p:to>
                                        <p:strVal val="hidden"/>
                                      </p:to>
                                    </p:set>
                                  </p:childTnLst>
                                </p:cTn>
                              </p:par>
                              <p:par>
                                <p:cTn id="38" presetID="53" presetClass="exit" presetSubtype="16" fill="hold" grpId="1" nodeType="withEffect">
                                  <p:stCondLst>
                                    <p:cond delay="0"/>
                                  </p:stCondLst>
                                  <p:childTnLst>
                                    <p:anim calcmode="lin" valueType="num">
                                      <p:cBhvr>
                                        <p:cTn id="39" dur="500"/>
                                        <p:tgtEl>
                                          <p:spTgt spid="13319"/>
                                        </p:tgtEl>
                                        <p:attrNameLst>
                                          <p:attrName>ppt_w</p:attrName>
                                        </p:attrNameLst>
                                      </p:cBhvr>
                                      <p:tavLst>
                                        <p:tav tm="0">
                                          <p:val>
                                            <p:strVal val="ppt_w"/>
                                          </p:val>
                                        </p:tav>
                                        <p:tav tm="100000">
                                          <p:val>
                                            <p:fltVal val="0"/>
                                          </p:val>
                                        </p:tav>
                                      </p:tavLst>
                                    </p:anim>
                                    <p:anim calcmode="lin" valueType="num">
                                      <p:cBhvr>
                                        <p:cTn id="40" dur="500"/>
                                        <p:tgtEl>
                                          <p:spTgt spid="13319"/>
                                        </p:tgtEl>
                                        <p:attrNameLst>
                                          <p:attrName>ppt_h</p:attrName>
                                        </p:attrNameLst>
                                      </p:cBhvr>
                                      <p:tavLst>
                                        <p:tav tm="0">
                                          <p:val>
                                            <p:strVal val="ppt_h"/>
                                          </p:val>
                                        </p:tav>
                                        <p:tav tm="100000">
                                          <p:val>
                                            <p:fltVal val="0"/>
                                          </p:val>
                                        </p:tav>
                                      </p:tavLst>
                                    </p:anim>
                                    <p:animEffect transition="out" filter="fade">
                                      <p:cBhvr>
                                        <p:cTn id="41" dur="500"/>
                                        <p:tgtEl>
                                          <p:spTgt spid="13319"/>
                                        </p:tgtEl>
                                      </p:cBhvr>
                                    </p:animEffect>
                                    <p:set>
                                      <p:cBhvr>
                                        <p:cTn id="42" dur="1" fill="hold">
                                          <p:stCondLst>
                                            <p:cond delay="499"/>
                                          </p:stCondLst>
                                        </p:cTn>
                                        <p:tgtEl>
                                          <p:spTgt spid="13319"/>
                                        </p:tgtEl>
                                        <p:attrNameLst>
                                          <p:attrName>style.visibility</p:attrName>
                                        </p:attrNameLst>
                                      </p:cBhvr>
                                      <p:to>
                                        <p:strVal val="hidden"/>
                                      </p:to>
                                    </p:set>
                                  </p:childTnLst>
                                </p:cTn>
                              </p:par>
                              <p:par>
                                <p:cTn id="43" presetID="53" presetClass="exit" presetSubtype="16" fill="hold" grpId="1" nodeType="withEffect">
                                  <p:stCondLst>
                                    <p:cond delay="0"/>
                                  </p:stCondLst>
                                  <p:childTnLst>
                                    <p:anim calcmode="lin" valueType="num">
                                      <p:cBhvr>
                                        <p:cTn id="44" dur="500"/>
                                        <p:tgtEl>
                                          <p:spTgt spid="13320"/>
                                        </p:tgtEl>
                                        <p:attrNameLst>
                                          <p:attrName>ppt_w</p:attrName>
                                        </p:attrNameLst>
                                      </p:cBhvr>
                                      <p:tavLst>
                                        <p:tav tm="0">
                                          <p:val>
                                            <p:strVal val="ppt_w"/>
                                          </p:val>
                                        </p:tav>
                                        <p:tav tm="100000">
                                          <p:val>
                                            <p:fltVal val="0"/>
                                          </p:val>
                                        </p:tav>
                                      </p:tavLst>
                                    </p:anim>
                                    <p:anim calcmode="lin" valueType="num">
                                      <p:cBhvr>
                                        <p:cTn id="45" dur="500"/>
                                        <p:tgtEl>
                                          <p:spTgt spid="13320"/>
                                        </p:tgtEl>
                                        <p:attrNameLst>
                                          <p:attrName>ppt_h</p:attrName>
                                        </p:attrNameLst>
                                      </p:cBhvr>
                                      <p:tavLst>
                                        <p:tav tm="0">
                                          <p:val>
                                            <p:strVal val="ppt_h"/>
                                          </p:val>
                                        </p:tav>
                                        <p:tav tm="100000">
                                          <p:val>
                                            <p:fltVal val="0"/>
                                          </p:val>
                                        </p:tav>
                                      </p:tavLst>
                                    </p:anim>
                                    <p:animEffect transition="out" filter="fade">
                                      <p:cBhvr>
                                        <p:cTn id="46" dur="500"/>
                                        <p:tgtEl>
                                          <p:spTgt spid="13320"/>
                                        </p:tgtEl>
                                      </p:cBhvr>
                                    </p:animEffect>
                                    <p:set>
                                      <p:cBhvr>
                                        <p:cTn id="47" dur="1" fill="hold">
                                          <p:stCondLst>
                                            <p:cond delay="499"/>
                                          </p:stCondLst>
                                        </p:cTn>
                                        <p:tgtEl>
                                          <p:spTgt spid="13320"/>
                                        </p:tgtEl>
                                        <p:attrNameLst>
                                          <p:attrName>style.visibility</p:attrName>
                                        </p:attrNameLst>
                                      </p:cBhvr>
                                      <p:to>
                                        <p:strVal val="hidden"/>
                                      </p:to>
                                    </p:set>
                                  </p:childTnLst>
                                </p:cTn>
                              </p:par>
                              <p:par>
                                <p:cTn id="48" presetID="53" presetClass="exit" presetSubtype="16" fill="hold" grpId="1" nodeType="withEffect">
                                  <p:stCondLst>
                                    <p:cond delay="0"/>
                                  </p:stCondLst>
                                  <p:childTnLst>
                                    <p:anim calcmode="lin" valueType="num">
                                      <p:cBhvr>
                                        <p:cTn id="49" dur="500"/>
                                        <p:tgtEl>
                                          <p:spTgt spid="13321"/>
                                        </p:tgtEl>
                                        <p:attrNameLst>
                                          <p:attrName>ppt_w</p:attrName>
                                        </p:attrNameLst>
                                      </p:cBhvr>
                                      <p:tavLst>
                                        <p:tav tm="0">
                                          <p:val>
                                            <p:strVal val="ppt_w"/>
                                          </p:val>
                                        </p:tav>
                                        <p:tav tm="100000">
                                          <p:val>
                                            <p:fltVal val="0"/>
                                          </p:val>
                                        </p:tav>
                                      </p:tavLst>
                                    </p:anim>
                                    <p:anim calcmode="lin" valueType="num">
                                      <p:cBhvr>
                                        <p:cTn id="50" dur="500"/>
                                        <p:tgtEl>
                                          <p:spTgt spid="13321"/>
                                        </p:tgtEl>
                                        <p:attrNameLst>
                                          <p:attrName>ppt_h</p:attrName>
                                        </p:attrNameLst>
                                      </p:cBhvr>
                                      <p:tavLst>
                                        <p:tav tm="0">
                                          <p:val>
                                            <p:strVal val="ppt_h"/>
                                          </p:val>
                                        </p:tav>
                                        <p:tav tm="100000">
                                          <p:val>
                                            <p:fltVal val="0"/>
                                          </p:val>
                                        </p:tav>
                                      </p:tavLst>
                                    </p:anim>
                                    <p:animEffect transition="out" filter="fade">
                                      <p:cBhvr>
                                        <p:cTn id="51" dur="500"/>
                                        <p:tgtEl>
                                          <p:spTgt spid="13321"/>
                                        </p:tgtEl>
                                      </p:cBhvr>
                                    </p:animEffect>
                                    <p:set>
                                      <p:cBhvr>
                                        <p:cTn id="52" dur="1" fill="hold">
                                          <p:stCondLst>
                                            <p:cond delay="499"/>
                                          </p:stCondLst>
                                        </p:cTn>
                                        <p:tgtEl>
                                          <p:spTgt spid="13321"/>
                                        </p:tgtEl>
                                        <p:attrNameLst>
                                          <p:attrName>style.visibility</p:attrName>
                                        </p:attrNameLst>
                                      </p:cBhvr>
                                      <p:to>
                                        <p:strVal val="hidden"/>
                                      </p:to>
                                    </p:set>
                                  </p:childTnLst>
                                </p:cTn>
                              </p:par>
                              <p:par>
                                <p:cTn id="53" presetID="53" presetClass="exit" presetSubtype="16" fill="hold" grpId="0" nodeType="withEffect">
                                  <p:stCondLst>
                                    <p:cond delay="0"/>
                                  </p:stCondLst>
                                  <p:childTnLst>
                                    <p:anim calcmode="lin" valueType="num">
                                      <p:cBhvr>
                                        <p:cTn id="54" dur="500"/>
                                        <p:tgtEl>
                                          <p:spTgt spid="13322"/>
                                        </p:tgtEl>
                                        <p:attrNameLst>
                                          <p:attrName>ppt_w</p:attrName>
                                        </p:attrNameLst>
                                      </p:cBhvr>
                                      <p:tavLst>
                                        <p:tav tm="0">
                                          <p:val>
                                            <p:strVal val="ppt_w"/>
                                          </p:val>
                                        </p:tav>
                                        <p:tav tm="100000">
                                          <p:val>
                                            <p:fltVal val="0"/>
                                          </p:val>
                                        </p:tav>
                                      </p:tavLst>
                                    </p:anim>
                                    <p:anim calcmode="lin" valueType="num">
                                      <p:cBhvr>
                                        <p:cTn id="55" dur="500"/>
                                        <p:tgtEl>
                                          <p:spTgt spid="13322"/>
                                        </p:tgtEl>
                                        <p:attrNameLst>
                                          <p:attrName>ppt_h</p:attrName>
                                        </p:attrNameLst>
                                      </p:cBhvr>
                                      <p:tavLst>
                                        <p:tav tm="0">
                                          <p:val>
                                            <p:strVal val="ppt_h"/>
                                          </p:val>
                                        </p:tav>
                                        <p:tav tm="100000">
                                          <p:val>
                                            <p:fltVal val="0"/>
                                          </p:val>
                                        </p:tav>
                                      </p:tavLst>
                                    </p:anim>
                                    <p:animEffect transition="out" filter="fade">
                                      <p:cBhvr>
                                        <p:cTn id="56" dur="500"/>
                                        <p:tgtEl>
                                          <p:spTgt spid="13322"/>
                                        </p:tgtEl>
                                      </p:cBhvr>
                                    </p:animEffect>
                                    <p:set>
                                      <p:cBhvr>
                                        <p:cTn id="57" dur="1" fill="hold">
                                          <p:stCondLst>
                                            <p:cond delay="499"/>
                                          </p:stCondLst>
                                        </p:cTn>
                                        <p:tgtEl>
                                          <p:spTgt spid="13322"/>
                                        </p:tgtEl>
                                        <p:attrNameLst>
                                          <p:attrName>style.visibility</p:attrName>
                                        </p:attrNameLst>
                                      </p:cBhvr>
                                      <p:to>
                                        <p:strVal val="hidden"/>
                                      </p:to>
                                    </p:set>
                                  </p:childTnLst>
                                </p:cTn>
                              </p:par>
                            </p:childTnLst>
                          </p:cTn>
                        </p:par>
                        <p:par>
                          <p:cTn id="58" fill="hold">
                            <p:stCondLst>
                              <p:cond delay="500"/>
                            </p:stCondLst>
                            <p:childTnLst>
                              <p:par>
                                <p:cTn id="59" presetID="3" presetClass="entr" presetSubtype="10" fill="hold" grpId="0" nodeType="afterEffect">
                                  <p:stCondLst>
                                    <p:cond delay="0"/>
                                  </p:stCondLst>
                                  <p:childTnLst>
                                    <p:set>
                                      <p:cBhvr>
                                        <p:cTn id="60" dur="1" fill="hold">
                                          <p:stCondLst>
                                            <p:cond delay="0"/>
                                          </p:stCondLst>
                                        </p:cTn>
                                        <p:tgtEl>
                                          <p:spTgt spid="13314"/>
                                        </p:tgtEl>
                                        <p:attrNameLst>
                                          <p:attrName>style.visibility</p:attrName>
                                        </p:attrNameLst>
                                      </p:cBhvr>
                                      <p:to>
                                        <p:strVal val="visible"/>
                                      </p:to>
                                    </p:set>
                                    <p:animEffect transition="in" filter="blinds(horizontal)">
                                      <p:cBhvr>
                                        <p:cTn id="61" dur="1000"/>
                                        <p:tgtEl>
                                          <p:spTgt spid="13314"/>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13315"/>
                                        </p:tgtEl>
                                        <p:attrNameLst>
                                          <p:attrName>style.visibility</p:attrName>
                                        </p:attrNameLst>
                                      </p:cBhvr>
                                      <p:to>
                                        <p:strVal val="visible"/>
                                      </p:to>
                                    </p:set>
                                    <p:anim calcmode="lin" valueType="num">
                                      <p:cBhvr>
                                        <p:cTn id="66" dur="500" fill="hold"/>
                                        <p:tgtEl>
                                          <p:spTgt spid="13315"/>
                                        </p:tgtEl>
                                        <p:attrNameLst>
                                          <p:attrName>ppt_w</p:attrName>
                                        </p:attrNameLst>
                                      </p:cBhvr>
                                      <p:tavLst>
                                        <p:tav tm="0">
                                          <p:val>
                                            <p:fltVal val="0"/>
                                          </p:val>
                                        </p:tav>
                                        <p:tav tm="100000">
                                          <p:val>
                                            <p:strVal val="#ppt_w"/>
                                          </p:val>
                                        </p:tav>
                                      </p:tavLst>
                                    </p:anim>
                                    <p:anim calcmode="lin" valueType="num">
                                      <p:cBhvr>
                                        <p:cTn id="67" dur="500" fill="hold"/>
                                        <p:tgtEl>
                                          <p:spTgt spid="13315"/>
                                        </p:tgtEl>
                                        <p:attrNameLst>
                                          <p:attrName>ppt_h</p:attrName>
                                        </p:attrNameLst>
                                      </p:cBhvr>
                                      <p:tavLst>
                                        <p:tav tm="0">
                                          <p:val>
                                            <p:fltVal val="0"/>
                                          </p:val>
                                        </p:tav>
                                        <p:tav tm="100000">
                                          <p:val>
                                            <p:strVal val="#ppt_h"/>
                                          </p:val>
                                        </p:tav>
                                      </p:tavLst>
                                    </p:anim>
                                    <p:animEffect transition="in" filter="fade">
                                      <p:cBhvr>
                                        <p:cTn id="68" dur="500"/>
                                        <p:tgtEl>
                                          <p:spTgt spid="13315"/>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xit" presetSubtype="16" fill="hold" grpId="1" nodeType="clickEffect">
                                  <p:stCondLst>
                                    <p:cond delay="0"/>
                                  </p:stCondLst>
                                  <p:childTnLst>
                                    <p:anim calcmode="lin" valueType="num">
                                      <p:cBhvr>
                                        <p:cTn id="72" dur="500"/>
                                        <p:tgtEl>
                                          <p:spTgt spid="13314"/>
                                        </p:tgtEl>
                                        <p:attrNameLst>
                                          <p:attrName>ppt_w</p:attrName>
                                        </p:attrNameLst>
                                      </p:cBhvr>
                                      <p:tavLst>
                                        <p:tav tm="0">
                                          <p:val>
                                            <p:strVal val="ppt_w"/>
                                          </p:val>
                                        </p:tav>
                                        <p:tav tm="100000">
                                          <p:val>
                                            <p:fltVal val="0"/>
                                          </p:val>
                                        </p:tav>
                                      </p:tavLst>
                                    </p:anim>
                                    <p:anim calcmode="lin" valueType="num">
                                      <p:cBhvr>
                                        <p:cTn id="73" dur="500"/>
                                        <p:tgtEl>
                                          <p:spTgt spid="13314"/>
                                        </p:tgtEl>
                                        <p:attrNameLst>
                                          <p:attrName>ppt_h</p:attrName>
                                        </p:attrNameLst>
                                      </p:cBhvr>
                                      <p:tavLst>
                                        <p:tav tm="0">
                                          <p:val>
                                            <p:strVal val="ppt_h"/>
                                          </p:val>
                                        </p:tav>
                                        <p:tav tm="100000">
                                          <p:val>
                                            <p:fltVal val="0"/>
                                          </p:val>
                                        </p:tav>
                                      </p:tavLst>
                                    </p:anim>
                                    <p:animEffect transition="out" filter="fade">
                                      <p:cBhvr>
                                        <p:cTn id="74" dur="500"/>
                                        <p:tgtEl>
                                          <p:spTgt spid="13314"/>
                                        </p:tgtEl>
                                      </p:cBhvr>
                                    </p:animEffect>
                                    <p:set>
                                      <p:cBhvr>
                                        <p:cTn id="75" dur="1" fill="hold">
                                          <p:stCondLst>
                                            <p:cond delay="499"/>
                                          </p:stCondLst>
                                        </p:cTn>
                                        <p:tgtEl>
                                          <p:spTgt spid="13314"/>
                                        </p:tgtEl>
                                        <p:attrNameLst>
                                          <p:attrName>style.visibility</p:attrName>
                                        </p:attrNameLst>
                                      </p:cBhvr>
                                      <p:to>
                                        <p:strVal val="hidden"/>
                                      </p:to>
                                    </p:set>
                                  </p:childTnLst>
                                </p:cTn>
                              </p:par>
                            </p:childTnLst>
                          </p:cTn>
                        </p:par>
                        <p:par>
                          <p:cTn id="76" fill="hold">
                            <p:stCondLst>
                              <p:cond delay="500"/>
                            </p:stCondLst>
                            <p:childTnLst>
                              <p:par>
                                <p:cTn id="77" presetID="2" presetClass="entr" presetSubtype="4" fill="hold" grpId="0" nodeType="afterEffect">
                                  <p:stCondLst>
                                    <p:cond delay="0"/>
                                  </p:stCondLst>
                                  <p:childTnLst>
                                    <p:set>
                                      <p:cBhvr>
                                        <p:cTn id="78" dur="1" fill="hold">
                                          <p:stCondLst>
                                            <p:cond delay="0"/>
                                          </p:stCondLst>
                                        </p:cTn>
                                        <p:tgtEl>
                                          <p:spTgt spid="13323"/>
                                        </p:tgtEl>
                                        <p:attrNameLst>
                                          <p:attrName>style.visibility</p:attrName>
                                        </p:attrNameLst>
                                      </p:cBhvr>
                                      <p:to>
                                        <p:strVal val="visible"/>
                                      </p:to>
                                    </p:set>
                                    <p:anim calcmode="lin" valueType="num">
                                      <p:cBhvr additive="base">
                                        <p:cTn id="79" dur="500" fill="hold"/>
                                        <p:tgtEl>
                                          <p:spTgt spid="13323"/>
                                        </p:tgtEl>
                                        <p:attrNameLst>
                                          <p:attrName>ppt_x</p:attrName>
                                        </p:attrNameLst>
                                      </p:cBhvr>
                                      <p:tavLst>
                                        <p:tav tm="0">
                                          <p:val>
                                            <p:strVal val="#ppt_x"/>
                                          </p:val>
                                        </p:tav>
                                        <p:tav tm="100000">
                                          <p:val>
                                            <p:strVal val="#ppt_x"/>
                                          </p:val>
                                        </p:tav>
                                      </p:tavLst>
                                    </p:anim>
                                    <p:anim calcmode="lin" valueType="num">
                                      <p:cBhvr additive="base">
                                        <p:cTn id="80" dur="500" fill="hold"/>
                                        <p:tgtEl>
                                          <p:spTgt spid="1332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3324"/>
                                        </p:tgtEl>
                                        <p:attrNameLst>
                                          <p:attrName>style.visibility</p:attrName>
                                        </p:attrNameLst>
                                      </p:cBhvr>
                                      <p:to>
                                        <p:strVal val="visible"/>
                                      </p:to>
                                    </p:set>
                                    <p:anim calcmode="lin" valueType="num">
                                      <p:cBhvr additive="base">
                                        <p:cTn id="85" dur="500" fill="hold"/>
                                        <p:tgtEl>
                                          <p:spTgt spid="13324"/>
                                        </p:tgtEl>
                                        <p:attrNameLst>
                                          <p:attrName>ppt_x</p:attrName>
                                        </p:attrNameLst>
                                      </p:cBhvr>
                                      <p:tavLst>
                                        <p:tav tm="0">
                                          <p:val>
                                            <p:strVal val="#ppt_x"/>
                                          </p:val>
                                        </p:tav>
                                        <p:tav tm="100000">
                                          <p:val>
                                            <p:strVal val="#ppt_x"/>
                                          </p:val>
                                        </p:tav>
                                      </p:tavLst>
                                    </p:anim>
                                    <p:anim calcmode="lin" valueType="num">
                                      <p:cBhvr additive="base">
                                        <p:cTn id="86" dur="500" fill="hold"/>
                                        <p:tgtEl>
                                          <p:spTgt spid="13324"/>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3325"/>
                                        </p:tgtEl>
                                        <p:attrNameLst>
                                          <p:attrName>style.visibility</p:attrName>
                                        </p:attrNameLst>
                                      </p:cBhvr>
                                      <p:to>
                                        <p:strVal val="visible"/>
                                      </p:to>
                                    </p:set>
                                    <p:anim calcmode="lin" valueType="num">
                                      <p:cBhvr additive="base">
                                        <p:cTn id="91" dur="500" fill="hold"/>
                                        <p:tgtEl>
                                          <p:spTgt spid="13325"/>
                                        </p:tgtEl>
                                        <p:attrNameLst>
                                          <p:attrName>ppt_x</p:attrName>
                                        </p:attrNameLst>
                                      </p:cBhvr>
                                      <p:tavLst>
                                        <p:tav tm="0">
                                          <p:val>
                                            <p:strVal val="#ppt_x"/>
                                          </p:val>
                                        </p:tav>
                                        <p:tav tm="100000">
                                          <p:val>
                                            <p:strVal val="#ppt_x"/>
                                          </p:val>
                                        </p:tav>
                                      </p:tavLst>
                                    </p:anim>
                                    <p:anim calcmode="lin" valueType="num">
                                      <p:cBhvr additive="base">
                                        <p:cTn id="92" dur="500" fill="hold"/>
                                        <p:tgtEl>
                                          <p:spTgt spid="13325"/>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3326"/>
                                        </p:tgtEl>
                                        <p:attrNameLst>
                                          <p:attrName>style.visibility</p:attrName>
                                        </p:attrNameLst>
                                      </p:cBhvr>
                                      <p:to>
                                        <p:strVal val="visible"/>
                                      </p:to>
                                    </p:set>
                                    <p:anim calcmode="lin" valueType="num">
                                      <p:cBhvr additive="base">
                                        <p:cTn id="97" dur="500" fill="hold"/>
                                        <p:tgtEl>
                                          <p:spTgt spid="13326"/>
                                        </p:tgtEl>
                                        <p:attrNameLst>
                                          <p:attrName>ppt_x</p:attrName>
                                        </p:attrNameLst>
                                      </p:cBhvr>
                                      <p:tavLst>
                                        <p:tav tm="0">
                                          <p:val>
                                            <p:strVal val="#ppt_x"/>
                                          </p:val>
                                        </p:tav>
                                        <p:tav tm="100000">
                                          <p:val>
                                            <p:strVal val="#ppt_x"/>
                                          </p:val>
                                        </p:tav>
                                      </p:tavLst>
                                    </p:anim>
                                    <p:anim calcmode="lin" valueType="num">
                                      <p:cBhvr additive="base">
                                        <p:cTn id="98" dur="500" fill="hold"/>
                                        <p:tgtEl>
                                          <p:spTgt spid="133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4" grpId="1" animBg="1"/>
      <p:bldP spid="13315" grpId="0"/>
      <p:bldP spid="13319" grpId="0" animBg="1" autoUpdateAnimBg="0"/>
      <p:bldP spid="13319" grpId="1" animBg="1"/>
      <p:bldP spid="13320" grpId="0" animBg="1" autoUpdateAnimBg="0"/>
      <p:bldP spid="13320" grpId="1" animBg="1"/>
      <p:bldP spid="13321" grpId="0" animBg="1" autoUpdateAnimBg="0"/>
      <p:bldP spid="13321" grpId="1" animBg="1"/>
      <p:bldP spid="13322" grpId="0" animBg="1"/>
      <p:bldP spid="13323" grpId="0"/>
      <p:bldP spid="13324" grpId="0"/>
      <p:bldP spid="13325" grpId="0"/>
      <p:bldP spid="133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图片 2051" descr="大河流域文明的发祥地"/>
          <p:cNvPicPr>
            <a:picLocks noChangeAspect="1" noChangeArrowheads="1"/>
          </p:cNvPicPr>
          <p:nvPr/>
        </p:nvPicPr>
        <p:blipFill>
          <a:blip r:embed="rId1" cstate="print"/>
          <a:srcRect/>
          <a:stretch>
            <a:fillRect/>
          </a:stretch>
        </p:blipFill>
        <p:spPr bwMode="auto">
          <a:xfrm>
            <a:off x="0" y="1556792"/>
            <a:ext cx="9144000" cy="5105400"/>
          </a:xfrm>
          <a:prstGeom prst="rect">
            <a:avLst/>
          </a:prstGeom>
          <a:noFill/>
          <a:ln w="9525">
            <a:noFill/>
            <a:miter lim="800000"/>
            <a:headEnd/>
            <a:tailEnd/>
          </a:ln>
        </p:spPr>
      </p:pic>
      <p:sp>
        <p:nvSpPr>
          <p:cNvPr id="2050" name="标题 2049"/>
          <p:cNvSpPr>
            <a:spLocks noGrp="1" noChangeArrowheads="1"/>
          </p:cNvSpPr>
          <p:nvPr>
            <p:ph type="ctrTitle"/>
          </p:nvPr>
        </p:nvSpPr>
        <p:spPr>
          <a:xfrm>
            <a:off x="611188" y="0"/>
            <a:ext cx="7772400" cy="1470025"/>
          </a:xfrm>
        </p:spPr>
        <p:txBody>
          <a:bodyPr anchor="ctr"/>
          <a:lstStyle/>
          <a:p>
            <a:pPr>
              <a:spcBef>
                <a:spcPct val="50000"/>
              </a:spcBef>
            </a:pPr>
            <a:r>
              <a:rPr lang="zh-CN" altLang="en-US" dirty="0" smtClean="0">
                <a:solidFill>
                  <a:srgbClr val="FF0000"/>
                </a:solidFill>
                <a:latin typeface="楷体" panose="02010609060101010101" pitchFamily="49" charset="-122"/>
                <a:ea typeface="楷体" panose="02010609060101010101" pitchFamily="49" charset="-122"/>
              </a:rPr>
              <a:t>第一单元</a:t>
            </a:r>
            <a:br>
              <a:rPr lang="zh-CN" altLang="en-US" dirty="0" smtClean="0">
                <a:solidFill>
                  <a:srgbClr val="FF0000"/>
                </a:solidFill>
                <a:latin typeface="楷体" panose="02010609060101010101" pitchFamily="49" charset="-122"/>
                <a:ea typeface="楷体" panose="02010609060101010101" pitchFamily="49" charset="-122"/>
              </a:rPr>
            </a:br>
            <a:r>
              <a:rPr lang="zh-CN" altLang="en-US" dirty="0" smtClean="0">
                <a:solidFill>
                  <a:srgbClr val="FF0000"/>
                </a:solidFill>
                <a:latin typeface="楷体" panose="02010609060101010101" pitchFamily="49" charset="-122"/>
                <a:ea typeface="楷体" panose="02010609060101010101" pitchFamily="49" charset="-122"/>
              </a:rPr>
              <a:t>亚非上古历史与上古希腊罗马</a:t>
            </a:r>
            <a:endParaRPr lang="zh-CN" altLang="en-US" dirty="0">
              <a:solidFill>
                <a:srgbClr val="FF0000"/>
              </a:solidFill>
              <a:latin typeface="楷体" panose="02010609060101010101" pitchFamily="49" charset="-122"/>
              <a:ea typeface="楷体" panose="02010609060101010101" pitchFamily="49" charset="-122"/>
            </a:endParaRPr>
          </a:p>
        </p:txBody>
      </p:sp>
      <p:sp>
        <p:nvSpPr>
          <p:cNvPr id="2053" name="椭圆 2052"/>
          <p:cNvSpPr>
            <a:spLocks noChangeArrowheads="1"/>
          </p:cNvSpPr>
          <p:nvPr/>
        </p:nvSpPr>
        <p:spPr bwMode="auto">
          <a:xfrm>
            <a:off x="1116013" y="3537992"/>
            <a:ext cx="914400" cy="914400"/>
          </a:xfrm>
          <a:prstGeom prst="ellipse">
            <a:avLst/>
          </a:prstGeom>
          <a:noFill/>
          <a:ln w="76200">
            <a:solidFill>
              <a:srgbClr val="FF0000"/>
            </a:solidFill>
            <a:round/>
          </a:ln>
        </p:spPr>
        <p:txBody>
          <a:bodyPr/>
          <a:lstStyle/>
          <a:p>
            <a:endParaRPr lang="zh-CN" altLang="en-US"/>
          </a:p>
        </p:txBody>
      </p:sp>
      <p:sp>
        <p:nvSpPr>
          <p:cNvPr id="2054" name="椭圆 2053"/>
          <p:cNvSpPr>
            <a:spLocks noChangeArrowheads="1"/>
          </p:cNvSpPr>
          <p:nvPr/>
        </p:nvSpPr>
        <p:spPr bwMode="auto">
          <a:xfrm>
            <a:off x="2195513" y="3825330"/>
            <a:ext cx="914400" cy="914400"/>
          </a:xfrm>
          <a:prstGeom prst="ellipse">
            <a:avLst/>
          </a:prstGeom>
          <a:noFill/>
          <a:ln w="76200">
            <a:solidFill>
              <a:srgbClr val="FF0000"/>
            </a:solidFill>
            <a:round/>
          </a:ln>
        </p:spPr>
        <p:txBody>
          <a:bodyPr/>
          <a:lstStyle/>
          <a:p>
            <a:endParaRPr lang="zh-CN" altLang="en-US"/>
          </a:p>
        </p:txBody>
      </p:sp>
      <p:sp>
        <p:nvSpPr>
          <p:cNvPr id="2055" name="椭圆 2054"/>
          <p:cNvSpPr>
            <a:spLocks noChangeArrowheads="1"/>
          </p:cNvSpPr>
          <p:nvPr/>
        </p:nvSpPr>
        <p:spPr bwMode="auto">
          <a:xfrm>
            <a:off x="3924300" y="4690517"/>
            <a:ext cx="914400" cy="914400"/>
          </a:xfrm>
          <a:prstGeom prst="ellipse">
            <a:avLst/>
          </a:prstGeom>
          <a:noFill/>
          <a:ln w="76200">
            <a:solidFill>
              <a:srgbClr val="FF0000"/>
            </a:solidFill>
            <a:round/>
          </a:ln>
        </p:spPr>
        <p:txBody>
          <a:bodyPr/>
          <a:lstStyle/>
          <a:p>
            <a:endParaRPr lang="zh-CN" altLang="en-US"/>
          </a:p>
        </p:txBody>
      </p:sp>
      <p:sp>
        <p:nvSpPr>
          <p:cNvPr id="2056" name="椭圆 2055"/>
          <p:cNvSpPr>
            <a:spLocks noChangeArrowheads="1"/>
          </p:cNvSpPr>
          <p:nvPr/>
        </p:nvSpPr>
        <p:spPr bwMode="auto">
          <a:xfrm>
            <a:off x="6732588" y="3250655"/>
            <a:ext cx="914400" cy="914400"/>
          </a:xfrm>
          <a:prstGeom prst="ellipse">
            <a:avLst/>
          </a:prstGeom>
          <a:noFill/>
          <a:ln w="76200">
            <a:solidFill>
              <a:srgbClr val="FF0000"/>
            </a:solidFill>
            <a:round/>
          </a:ln>
        </p:spPr>
        <p:txBody>
          <a:bodyPr/>
          <a:lstStyle/>
          <a:p>
            <a:endParaRPr lang="zh-CN" altLang="en-US"/>
          </a:p>
        </p:txBody>
      </p:sp>
      <p:sp>
        <p:nvSpPr>
          <p:cNvPr id="8" name="TextBox 7"/>
          <p:cNvSpPr txBox="1"/>
          <p:nvPr/>
        </p:nvSpPr>
        <p:spPr>
          <a:xfrm>
            <a:off x="2051720" y="1268760"/>
            <a:ext cx="5280613" cy="646331"/>
          </a:xfrm>
          <a:prstGeom prst="rect">
            <a:avLst/>
          </a:prstGeom>
          <a:noFill/>
        </p:spPr>
        <p:txBody>
          <a:bodyPr wrap="none" rtlCol="0">
            <a:spAutoFit/>
          </a:bodyPr>
          <a:lstStyle/>
          <a:p>
            <a:r>
              <a:rPr lang="zh-CN" altLang="en-US" sz="3600" b="1" i="1" dirty="0" smtClean="0">
                <a:solidFill>
                  <a:srgbClr val="002060"/>
                </a:solidFill>
                <a:effectLst>
                  <a:outerShdw blurRad="38100" dist="38100" dir="2700000" algn="tl">
                    <a:srgbClr val="000000">
                      <a:alpha val="43137"/>
                    </a:srgbClr>
                  </a:outerShdw>
                </a:effectLst>
              </a:rPr>
              <a:t>（大河文明与海洋文明）</a:t>
            </a:r>
            <a:endParaRPr lang="zh-CN" altLang="en-US" sz="3600" b="1" i="1" dirty="0">
              <a:solidFill>
                <a:srgbClr val="00206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box(in)">
                                      <p:cBhvr>
                                        <p:cTn id="7" dur="500"/>
                                        <p:tgtEl>
                                          <p:spTgt spid="205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box(in)">
                                      <p:cBhvr>
                                        <p:cTn id="12" dur="500"/>
                                        <p:tgtEl>
                                          <p:spTgt spid="205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055"/>
                                        </p:tgtEl>
                                        <p:attrNameLst>
                                          <p:attrName>style.visibility</p:attrName>
                                        </p:attrNameLst>
                                      </p:cBhvr>
                                      <p:to>
                                        <p:strVal val="visible"/>
                                      </p:to>
                                    </p:set>
                                    <p:animEffect transition="in" filter="box(in)">
                                      <p:cBhvr>
                                        <p:cTn id="17" dur="500"/>
                                        <p:tgtEl>
                                          <p:spTgt spid="205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056"/>
                                        </p:tgtEl>
                                        <p:attrNameLst>
                                          <p:attrName>style.visibility</p:attrName>
                                        </p:attrNameLst>
                                      </p:cBhvr>
                                      <p:to>
                                        <p:strVal val="visible"/>
                                      </p:to>
                                    </p:set>
                                    <p:animEffect transition="in" filter="box(in)">
                                      <p:cBhvr>
                                        <p:cTn id="22"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776288" y="1676400"/>
            <a:ext cx="6772275" cy="4262438"/>
            <a:chOff x="489" y="1536"/>
            <a:chExt cx="4266" cy="2685"/>
          </a:xfrm>
        </p:grpSpPr>
        <p:grpSp>
          <p:nvGrpSpPr>
            <p:cNvPr id="3" name="Group 3"/>
            <p:cNvGrpSpPr/>
            <p:nvPr/>
          </p:nvGrpSpPr>
          <p:grpSpPr bwMode="auto">
            <a:xfrm>
              <a:off x="912" y="1536"/>
              <a:ext cx="3843" cy="2685"/>
              <a:chOff x="793" y="1117"/>
              <a:chExt cx="3272" cy="2685"/>
            </a:xfrm>
          </p:grpSpPr>
          <p:sp>
            <p:nvSpPr>
              <p:cNvPr id="14340" name="Text Box 4"/>
              <p:cNvSpPr txBox="1">
                <a:spLocks noChangeArrowheads="1"/>
              </p:cNvSpPr>
              <p:nvPr/>
            </p:nvSpPr>
            <p:spPr bwMode="auto">
              <a:xfrm>
                <a:off x="793" y="1117"/>
                <a:ext cx="1995" cy="365"/>
              </a:xfrm>
              <a:prstGeom prst="rect">
                <a:avLst/>
              </a:prstGeom>
              <a:noFill/>
              <a:ln w="9525" algn="ctr">
                <a:noFill/>
                <a:miter lim="800000"/>
              </a:ln>
              <a:effectLst/>
            </p:spPr>
            <p:txBody>
              <a:bodyPr>
                <a:spAutoFit/>
              </a:bodyPr>
              <a:lstStyle/>
              <a:p>
                <a:pPr algn="ctr">
                  <a:spcBef>
                    <a:spcPct val="50000"/>
                  </a:spcBef>
                </a:pPr>
                <a:r>
                  <a:rPr lang="zh-CN" altLang="en-US" sz="3200">
                    <a:latin typeface="黑体" panose="02010609060101010101" charset="-122"/>
                    <a:ea typeface="黑体" panose="02010609060101010101" charset="-122"/>
                  </a:rPr>
                  <a:t>刻划符号</a:t>
                </a:r>
                <a:r>
                  <a:rPr lang="en-US" altLang="zh-CN" sz="3200">
                    <a:latin typeface="黑体" panose="02010609060101010101" charset="-122"/>
                    <a:ea typeface="黑体" panose="02010609060101010101" charset="-122"/>
                  </a:rPr>
                  <a:t>(</a:t>
                </a:r>
                <a:r>
                  <a:rPr lang="zh-CN" altLang="en-US" sz="3200">
                    <a:latin typeface="黑体" panose="02010609060101010101" charset="-122"/>
                    <a:ea typeface="黑体" panose="02010609060101010101" charset="-122"/>
                  </a:rPr>
                  <a:t>雏形</a:t>
                </a:r>
                <a:r>
                  <a:rPr lang="en-US" altLang="zh-CN" sz="3200">
                    <a:latin typeface="黑体" panose="02010609060101010101" charset="-122"/>
                    <a:ea typeface="黑体" panose="02010609060101010101" charset="-122"/>
                  </a:rPr>
                  <a:t>)</a:t>
                </a:r>
                <a:endParaRPr lang="en-US" altLang="zh-CN" sz="3200">
                  <a:latin typeface="黑体" panose="02010609060101010101" charset="-122"/>
                  <a:ea typeface="黑体" panose="02010609060101010101" charset="-122"/>
                </a:endParaRPr>
              </a:p>
            </p:txBody>
          </p:sp>
          <p:sp>
            <p:nvSpPr>
              <p:cNvPr id="14341" name="Rectangle 5"/>
              <p:cNvSpPr>
                <a:spLocks noChangeArrowheads="1"/>
              </p:cNvSpPr>
              <p:nvPr/>
            </p:nvSpPr>
            <p:spPr bwMode="auto">
              <a:xfrm>
                <a:off x="1056" y="2112"/>
                <a:ext cx="1140" cy="365"/>
              </a:xfrm>
              <a:prstGeom prst="rect">
                <a:avLst/>
              </a:prstGeom>
              <a:noFill/>
              <a:ln w="9525">
                <a:noFill/>
                <a:miter lim="800000"/>
              </a:ln>
              <a:effectLst/>
            </p:spPr>
            <p:txBody>
              <a:bodyPr>
                <a:spAutoFit/>
              </a:bodyPr>
              <a:lstStyle/>
              <a:p>
                <a:r>
                  <a:rPr lang="zh-CN" altLang="en-US" sz="3200">
                    <a:ea typeface="黑体" panose="02010609060101010101" charset="-122"/>
                  </a:rPr>
                  <a:t>图画文字</a:t>
                </a:r>
                <a:endParaRPr lang="zh-CN" altLang="en-US" sz="3200">
                  <a:ea typeface="黑体" panose="02010609060101010101" charset="-122"/>
                </a:endParaRPr>
              </a:p>
            </p:txBody>
          </p:sp>
          <p:sp>
            <p:nvSpPr>
              <p:cNvPr id="14342" name="Rectangle 6"/>
              <p:cNvSpPr>
                <a:spLocks noChangeArrowheads="1"/>
              </p:cNvSpPr>
              <p:nvPr/>
            </p:nvSpPr>
            <p:spPr bwMode="auto">
              <a:xfrm>
                <a:off x="912" y="2976"/>
                <a:ext cx="1584" cy="826"/>
              </a:xfrm>
              <a:prstGeom prst="rect">
                <a:avLst/>
              </a:prstGeom>
              <a:noFill/>
              <a:ln w="9525">
                <a:noFill/>
                <a:miter lim="800000"/>
              </a:ln>
              <a:effectLst/>
            </p:spPr>
            <p:txBody>
              <a:bodyPr>
                <a:spAutoFit/>
              </a:bodyPr>
              <a:lstStyle/>
              <a:p>
                <a:pPr>
                  <a:spcBef>
                    <a:spcPct val="50000"/>
                  </a:spcBef>
                </a:pPr>
                <a:r>
                  <a:rPr lang="zh-CN" altLang="en-US" sz="3200">
                    <a:ea typeface="黑体" panose="02010609060101010101" charset="-122"/>
                  </a:rPr>
                  <a:t>象形文字</a:t>
                </a:r>
                <a:endParaRPr lang="zh-CN" altLang="en-US" sz="3200">
                  <a:ea typeface="黑体" panose="02010609060101010101" charset="-122"/>
                </a:endParaRPr>
              </a:p>
              <a:p>
                <a:pPr>
                  <a:spcBef>
                    <a:spcPct val="50000"/>
                  </a:spcBef>
                </a:pPr>
                <a:r>
                  <a:rPr lang="en-US" altLang="zh-CN" sz="3200">
                    <a:ea typeface="黑体" panose="02010609060101010101" charset="-122"/>
                  </a:rPr>
                  <a:t>(</a:t>
                </a:r>
                <a:r>
                  <a:rPr lang="zh-CN" altLang="en-US" sz="3200">
                    <a:ea typeface="黑体" panose="02010609060101010101" charset="-122"/>
                  </a:rPr>
                  <a:t>真正的文字</a:t>
                </a:r>
                <a:r>
                  <a:rPr lang="en-US" altLang="zh-CN" sz="3200">
                    <a:ea typeface="黑体" panose="02010609060101010101" charset="-122"/>
                  </a:rPr>
                  <a:t>)</a:t>
                </a:r>
                <a:endParaRPr lang="en-US" altLang="zh-CN" sz="3200">
                  <a:ea typeface="黑体" panose="02010609060101010101" charset="-122"/>
                </a:endParaRPr>
              </a:p>
            </p:txBody>
          </p:sp>
          <p:sp>
            <p:nvSpPr>
              <p:cNvPr id="14343" name="Rectangle 7"/>
              <p:cNvSpPr>
                <a:spLocks noChangeArrowheads="1"/>
              </p:cNvSpPr>
              <p:nvPr/>
            </p:nvSpPr>
            <p:spPr bwMode="auto">
              <a:xfrm>
                <a:off x="3312" y="1536"/>
                <a:ext cx="753" cy="365"/>
              </a:xfrm>
              <a:prstGeom prst="rect">
                <a:avLst/>
              </a:prstGeom>
              <a:noFill/>
              <a:ln w="9525">
                <a:noFill/>
                <a:miter lim="800000"/>
              </a:ln>
              <a:effectLst/>
            </p:spPr>
            <p:txBody>
              <a:bodyPr wrap="none">
                <a:spAutoFit/>
              </a:bodyPr>
              <a:lstStyle/>
              <a:p>
                <a:pPr>
                  <a:spcBef>
                    <a:spcPct val="50000"/>
                  </a:spcBef>
                </a:pPr>
                <a:r>
                  <a:rPr lang="zh-CN" altLang="en-US" sz="3200">
                    <a:ea typeface="黑体" panose="02010609060101010101" charset="-122"/>
                  </a:rPr>
                  <a:t>无读音</a:t>
                </a:r>
                <a:endParaRPr lang="zh-CN" altLang="en-US" sz="3200">
                  <a:ea typeface="黑体" panose="02010609060101010101" charset="-122"/>
                </a:endParaRPr>
              </a:p>
            </p:txBody>
          </p:sp>
          <p:sp>
            <p:nvSpPr>
              <p:cNvPr id="14344" name="Rectangle 8"/>
              <p:cNvSpPr>
                <a:spLocks noChangeArrowheads="1"/>
              </p:cNvSpPr>
              <p:nvPr/>
            </p:nvSpPr>
            <p:spPr bwMode="auto">
              <a:xfrm>
                <a:off x="3312" y="3024"/>
                <a:ext cx="753" cy="365"/>
              </a:xfrm>
              <a:prstGeom prst="rect">
                <a:avLst/>
              </a:prstGeom>
              <a:noFill/>
              <a:ln w="9525">
                <a:noFill/>
                <a:miter lim="800000"/>
              </a:ln>
              <a:effectLst/>
            </p:spPr>
            <p:txBody>
              <a:bodyPr wrap="none">
                <a:spAutoFit/>
              </a:bodyPr>
              <a:lstStyle/>
              <a:p>
                <a:r>
                  <a:rPr lang="zh-CN" altLang="en-US" sz="3200">
                    <a:ea typeface="黑体" panose="02010609060101010101" charset="-122"/>
                  </a:rPr>
                  <a:t>有读音</a:t>
                </a:r>
                <a:endParaRPr lang="zh-CN" altLang="en-US" sz="3200">
                  <a:ea typeface="黑体" panose="02010609060101010101" charset="-122"/>
                </a:endParaRPr>
              </a:p>
            </p:txBody>
          </p:sp>
          <p:sp>
            <p:nvSpPr>
              <p:cNvPr id="14345" name="AutoShape 9"/>
              <p:cNvSpPr>
                <a:spLocks noChangeArrowheads="1"/>
              </p:cNvSpPr>
              <p:nvPr/>
            </p:nvSpPr>
            <p:spPr bwMode="auto">
              <a:xfrm rot="5400000">
                <a:off x="1473" y="1695"/>
                <a:ext cx="539" cy="222"/>
              </a:xfrm>
              <a:prstGeom prst="rightArrow">
                <a:avLst>
                  <a:gd name="adj1" fmla="val 50000"/>
                  <a:gd name="adj2" fmla="val 60698"/>
                </a:avLst>
              </a:prstGeom>
              <a:solidFill>
                <a:srgbClr val="FFFF00"/>
              </a:solidFill>
              <a:ln w="9525" algn="ctr">
                <a:solidFill>
                  <a:schemeClr val="tx1"/>
                </a:solidFill>
                <a:miter lim="800000"/>
              </a:ln>
              <a:effectLst/>
            </p:spPr>
            <p:txBody>
              <a:bodyPr wrap="none" anchor="ctr"/>
              <a:lstStyle/>
              <a:p>
                <a:endParaRPr lang="zh-CN" altLang="en-US"/>
              </a:p>
            </p:txBody>
          </p:sp>
          <p:sp>
            <p:nvSpPr>
              <p:cNvPr id="14346" name="AutoShape 10"/>
              <p:cNvSpPr>
                <a:spLocks noChangeArrowheads="1"/>
              </p:cNvSpPr>
              <p:nvPr/>
            </p:nvSpPr>
            <p:spPr bwMode="auto">
              <a:xfrm rot="5400000">
                <a:off x="1473" y="2607"/>
                <a:ext cx="539" cy="222"/>
              </a:xfrm>
              <a:prstGeom prst="rightArrow">
                <a:avLst>
                  <a:gd name="adj1" fmla="val 50000"/>
                  <a:gd name="adj2" fmla="val 60698"/>
                </a:avLst>
              </a:prstGeom>
              <a:solidFill>
                <a:srgbClr val="FFFF00"/>
              </a:solidFill>
              <a:ln w="9525" algn="ctr">
                <a:solidFill>
                  <a:schemeClr val="tx1"/>
                </a:solidFill>
                <a:miter lim="800000"/>
              </a:ln>
              <a:effectLst/>
            </p:spPr>
            <p:txBody>
              <a:bodyPr wrap="none" anchor="ctr"/>
              <a:lstStyle/>
              <a:p>
                <a:endParaRPr lang="zh-CN" altLang="en-US"/>
              </a:p>
            </p:txBody>
          </p:sp>
          <p:sp>
            <p:nvSpPr>
              <p:cNvPr id="14347" name="AutoShape 11"/>
              <p:cNvSpPr>
                <a:spLocks noChangeArrowheads="1"/>
              </p:cNvSpPr>
              <p:nvPr/>
            </p:nvSpPr>
            <p:spPr bwMode="auto">
              <a:xfrm rot="1568203">
                <a:off x="2648" y="1372"/>
                <a:ext cx="627" cy="256"/>
              </a:xfrm>
              <a:prstGeom prst="rightArrow">
                <a:avLst>
                  <a:gd name="adj1" fmla="val 50000"/>
                  <a:gd name="adj2" fmla="val 61230"/>
                </a:avLst>
              </a:prstGeom>
              <a:solidFill>
                <a:srgbClr val="FFFF00"/>
              </a:solidFill>
              <a:ln w="9525" algn="ctr">
                <a:solidFill>
                  <a:schemeClr val="tx1"/>
                </a:solidFill>
                <a:miter lim="800000"/>
              </a:ln>
              <a:effectLst/>
            </p:spPr>
            <p:txBody>
              <a:bodyPr wrap="none" anchor="ctr"/>
              <a:lstStyle/>
              <a:p>
                <a:endParaRPr lang="zh-CN" altLang="en-US"/>
              </a:p>
            </p:txBody>
          </p:sp>
          <p:sp>
            <p:nvSpPr>
              <p:cNvPr id="14348" name="AutoShape 12"/>
              <p:cNvSpPr>
                <a:spLocks noChangeArrowheads="1"/>
              </p:cNvSpPr>
              <p:nvPr/>
            </p:nvSpPr>
            <p:spPr bwMode="auto">
              <a:xfrm rot="-1838110">
                <a:off x="2544" y="2016"/>
                <a:ext cx="675" cy="284"/>
              </a:xfrm>
              <a:prstGeom prst="rightArrow">
                <a:avLst>
                  <a:gd name="adj1" fmla="val 50000"/>
                  <a:gd name="adj2" fmla="val 59419"/>
                </a:avLst>
              </a:prstGeom>
              <a:solidFill>
                <a:srgbClr val="FFFF00"/>
              </a:solidFill>
              <a:ln w="9525" algn="ctr">
                <a:solidFill>
                  <a:schemeClr val="tx1"/>
                </a:solidFill>
                <a:miter lim="800000"/>
              </a:ln>
              <a:effectLst/>
            </p:spPr>
            <p:txBody>
              <a:bodyPr wrap="none" anchor="ctr"/>
              <a:lstStyle/>
              <a:p>
                <a:endParaRPr lang="zh-CN" altLang="en-US"/>
              </a:p>
            </p:txBody>
          </p:sp>
          <p:sp>
            <p:nvSpPr>
              <p:cNvPr id="14349" name="AutoShape 13"/>
              <p:cNvSpPr>
                <a:spLocks noChangeArrowheads="1"/>
              </p:cNvSpPr>
              <p:nvPr/>
            </p:nvSpPr>
            <p:spPr bwMode="auto">
              <a:xfrm>
                <a:off x="2496" y="3072"/>
                <a:ext cx="656" cy="268"/>
              </a:xfrm>
              <a:prstGeom prst="rightArrow">
                <a:avLst>
                  <a:gd name="adj1" fmla="val 50000"/>
                  <a:gd name="adj2" fmla="val 61194"/>
                </a:avLst>
              </a:prstGeom>
              <a:solidFill>
                <a:srgbClr val="FFFF00"/>
              </a:solidFill>
              <a:ln w="9525" algn="ctr">
                <a:solidFill>
                  <a:schemeClr val="tx1"/>
                </a:solidFill>
                <a:miter lim="800000"/>
              </a:ln>
              <a:effectLst/>
            </p:spPr>
            <p:txBody>
              <a:bodyPr wrap="none" anchor="ctr"/>
              <a:lstStyle/>
              <a:p>
                <a:endParaRPr lang="zh-CN" altLang="en-US"/>
              </a:p>
            </p:txBody>
          </p:sp>
        </p:grpSp>
        <p:sp>
          <p:nvSpPr>
            <p:cNvPr id="14350" name="Text Box 14"/>
            <p:cNvSpPr txBox="1">
              <a:spLocks noChangeArrowheads="1"/>
            </p:cNvSpPr>
            <p:nvPr/>
          </p:nvSpPr>
          <p:spPr bwMode="auto">
            <a:xfrm>
              <a:off x="489" y="1824"/>
              <a:ext cx="423" cy="2304"/>
            </a:xfrm>
            <a:prstGeom prst="rect">
              <a:avLst/>
            </a:prstGeom>
            <a:noFill/>
            <a:ln w="9525">
              <a:noFill/>
              <a:miter lim="800000"/>
            </a:ln>
            <a:effectLst/>
          </p:spPr>
          <p:txBody>
            <a:bodyPr vert="eaVert">
              <a:spAutoFit/>
            </a:bodyPr>
            <a:lstStyle/>
            <a:p>
              <a:pPr>
                <a:spcBef>
                  <a:spcPct val="50000"/>
                </a:spcBef>
              </a:pPr>
              <a:r>
                <a:rPr lang="zh-CN" altLang="en-US" sz="3200" b="1">
                  <a:solidFill>
                    <a:srgbClr val="6600CC"/>
                  </a:solidFill>
                  <a:ea typeface="黑体" panose="02010609060101010101" charset="-122"/>
                </a:rPr>
                <a:t>文字产生的过程</a:t>
              </a:r>
              <a:endParaRPr lang="zh-CN" altLang="en-US" sz="3200" b="1">
                <a:solidFill>
                  <a:srgbClr val="6600CC"/>
                </a:solidFill>
                <a:ea typeface="黑体" panose="02010609060101010101" charset="-122"/>
              </a:endParaRPr>
            </a:p>
          </p:txBody>
        </p:sp>
      </p:grpSp>
      <p:sp>
        <p:nvSpPr>
          <p:cNvPr id="14351" name="Text Box 15"/>
          <p:cNvSpPr txBox="1">
            <a:spLocks noChangeArrowheads="1"/>
          </p:cNvSpPr>
          <p:nvPr/>
        </p:nvSpPr>
        <p:spPr bwMode="auto">
          <a:xfrm>
            <a:off x="685800" y="533400"/>
            <a:ext cx="38100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ea typeface="黑体" panose="02010609060101010101" charset="-122"/>
              </a:rPr>
              <a:t>（</a:t>
            </a:r>
            <a:r>
              <a:rPr lang="en-US" altLang="zh-CN" sz="3600" b="1">
                <a:solidFill>
                  <a:srgbClr val="FF0000"/>
                </a:solidFill>
                <a:ea typeface="黑体" panose="02010609060101010101" charset="-122"/>
              </a:rPr>
              <a:t>2</a:t>
            </a:r>
            <a:r>
              <a:rPr lang="zh-CN" altLang="en-US" sz="3600" b="1">
                <a:solidFill>
                  <a:srgbClr val="FF0000"/>
                </a:solidFill>
                <a:ea typeface="黑体" panose="02010609060101010101" charset="-122"/>
              </a:rPr>
              <a:t>）象形文字：</a:t>
            </a:r>
            <a:endParaRPr lang="zh-CN" altLang="en-US" sz="3600" b="1">
              <a:solidFill>
                <a:srgbClr val="FF0000"/>
              </a:solidFill>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685800" y="533400"/>
            <a:ext cx="38100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ea typeface="黑体" panose="02010609060101010101" charset="-122"/>
              </a:rPr>
              <a:t>（</a:t>
            </a:r>
            <a:r>
              <a:rPr lang="en-US" altLang="zh-CN" sz="3600" b="1">
                <a:solidFill>
                  <a:srgbClr val="FF0000"/>
                </a:solidFill>
                <a:ea typeface="黑体" panose="02010609060101010101" charset="-122"/>
              </a:rPr>
              <a:t>3</a:t>
            </a:r>
            <a:r>
              <a:rPr lang="zh-CN" altLang="en-US" sz="3600" b="1">
                <a:solidFill>
                  <a:srgbClr val="FF0000"/>
                </a:solidFill>
                <a:ea typeface="黑体" panose="02010609060101010101" charset="-122"/>
              </a:rPr>
              <a:t>）太阳历：</a:t>
            </a:r>
            <a:endParaRPr lang="zh-CN" altLang="en-US" sz="3600" b="1">
              <a:solidFill>
                <a:srgbClr val="FF0000"/>
              </a:solidFill>
              <a:ea typeface="黑体" panose="02010609060101010101" charset="-122"/>
            </a:endParaRPr>
          </a:p>
        </p:txBody>
      </p:sp>
      <p:sp>
        <p:nvSpPr>
          <p:cNvPr id="15363" name="Text Box 3"/>
          <p:cNvSpPr txBox="1">
            <a:spLocks noChangeArrowheads="1"/>
          </p:cNvSpPr>
          <p:nvPr/>
        </p:nvSpPr>
        <p:spPr bwMode="auto">
          <a:xfrm>
            <a:off x="323850" y="1384300"/>
            <a:ext cx="2016125" cy="579438"/>
          </a:xfrm>
          <a:prstGeom prst="rect">
            <a:avLst/>
          </a:prstGeom>
          <a:noFill/>
          <a:ln w="9525" algn="ctr">
            <a:noFill/>
            <a:miter lim="800000"/>
          </a:ln>
          <a:effectLst/>
        </p:spPr>
        <p:txBody>
          <a:bodyPr>
            <a:spAutoFit/>
          </a:bodyPr>
          <a:lstStyle/>
          <a:p>
            <a:pPr>
              <a:spcBef>
                <a:spcPct val="50000"/>
              </a:spcBef>
            </a:pPr>
            <a:r>
              <a:rPr lang="zh-CN" altLang="en-US" sz="3200" b="1">
                <a:solidFill>
                  <a:srgbClr val="0000FF"/>
                </a:solidFill>
                <a:ea typeface="黑体" panose="02010609060101010101" charset="-122"/>
              </a:rPr>
              <a:t>依据：</a:t>
            </a:r>
            <a:endParaRPr lang="zh-CN" altLang="en-US" sz="3200" b="1">
              <a:solidFill>
                <a:srgbClr val="0000FF"/>
              </a:solidFill>
              <a:ea typeface="黑体" panose="02010609060101010101" charset="-122"/>
            </a:endParaRPr>
          </a:p>
        </p:txBody>
      </p:sp>
      <p:sp>
        <p:nvSpPr>
          <p:cNvPr id="15364" name="Text Box 4"/>
          <p:cNvSpPr txBox="1">
            <a:spLocks noChangeArrowheads="1"/>
          </p:cNvSpPr>
          <p:nvPr/>
        </p:nvSpPr>
        <p:spPr bwMode="auto">
          <a:xfrm>
            <a:off x="1462088" y="1435100"/>
            <a:ext cx="7681912" cy="519113"/>
          </a:xfrm>
          <a:prstGeom prst="rect">
            <a:avLst/>
          </a:prstGeom>
          <a:noFill/>
          <a:ln w="9525" algn="ctr">
            <a:noFill/>
            <a:miter lim="800000"/>
          </a:ln>
          <a:effectLst/>
        </p:spPr>
        <p:txBody>
          <a:bodyPr>
            <a:spAutoFit/>
          </a:bodyPr>
          <a:lstStyle/>
          <a:p>
            <a:pPr>
              <a:spcBef>
                <a:spcPct val="50000"/>
              </a:spcBef>
            </a:pPr>
            <a:r>
              <a:rPr lang="zh-CN" altLang="en-US" sz="2800" b="1">
                <a:solidFill>
                  <a:srgbClr val="000000"/>
                </a:solidFill>
                <a:latin typeface="宋体" panose="02010600030101010101" pitchFamily="2" charset="-122"/>
              </a:rPr>
              <a:t>尼罗河水的涨落和农作物的生长规律。</a:t>
            </a:r>
            <a:endParaRPr lang="zh-CN" altLang="en-US" sz="2800" b="1">
              <a:solidFill>
                <a:srgbClr val="000000"/>
              </a:solidFill>
              <a:latin typeface="宋体" panose="02010600030101010101" pitchFamily="2" charset="-122"/>
            </a:endParaRPr>
          </a:p>
        </p:txBody>
      </p:sp>
      <p:sp>
        <p:nvSpPr>
          <p:cNvPr id="15365" name="Text Box 5"/>
          <p:cNvSpPr txBox="1">
            <a:spLocks noChangeArrowheads="1"/>
          </p:cNvSpPr>
          <p:nvPr/>
        </p:nvSpPr>
        <p:spPr bwMode="auto">
          <a:xfrm>
            <a:off x="323850" y="2133600"/>
            <a:ext cx="1800225" cy="579438"/>
          </a:xfrm>
          <a:prstGeom prst="rect">
            <a:avLst/>
          </a:prstGeom>
          <a:noFill/>
          <a:ln w="9525" algn="ctr">
            <a:noFill/>
            <a:miter lim="800000"/>
          </a:ln>
          <a:effectLst/>
        </p:spPr>
        <p:txBody>
          <a:bodyPr>
            <a:spAutoFit/>
          </a:bodyPr>
          <a:lstStyle/>
          <a:p>
            <a:pPr>
              <a:spcBef>
                <a:spcPct val="50000"/>
              </a:spcBef>
            </a:pPr>
            <a:r>
              <a:rPr lang="zh-CN" altLang="en-US" sz="3200" b="1">
                <a:solidFill>
                  <a:srgbClr val="0000FF"/>
                </a:solidFill>
                <a:ea typeface="黑体" panose="02010609060101010101" charset="-122"/>
              </a:rPr>
              <a:t>划分：</a:t>
            </a:r>
            <a:endParaRPr lang="zh-CN" altLang="en-US" sz="3200" b="1">
              <a:solidFill>
                <a:srgbClr val="0000FF"/>
              </a:solidFill>
              <a:ea typeface="黑体" panose="02010609060101010101" charset="-122"/>
            </a:endParaRPr>
          </a:p>
        </p:txBody>
      </p:sp>
      <p:sp>
        <p:nvSpPr>
          <p:cNvPr id="15366" name="Text Box 6"/>
          <p:cNvSpPr txBox="1">
            <a:spLocks noChangeArrowheads="1"/>
          </p:cNvSpPr>
          <p:nvPr/>
        </p:nvSpPr>
        <p:spPr bwMode="auto">
          <a:xfrm>
            <a:off x="1547813" y="2133600"/>
            <a:ext cx="7416800" cy="1373188"/>
          </a:xfrm>
          <a:prstGeom prst="rect">
            <a:avLst/>
          </a:prstGeom>
          <a:noFill/>
          <a:ln w="9525" algn="ctr">
            <a:noFill/>
            <a:miter lim="800000"/>
          </a:ln>
          <a:effectLst/>
        </p:spPr>
        <p:txBody>
          <a:bodyPr>
            <a:spAutoFit/>
          </a:bodyPr>
          <a:lstStyle/>
          <a:p>
            <a:pPr>
              <a:spcBef>
                <a:spcPct val="50000"/>
              </a:spcBef>
            </a:pPr>
            <a:r>
              <a:rPr lang="zh-CN" altLang="en-US" sz="2800" b="1">
                <a:solidFill>
                  <a:srgbClr val="000000"/>
                </a:solidFill>
                <a:latin typeface="宋体" panose="02010600030101010101" pitchFamily="2" charset="-122"/>
              </a:rPr>
              <a:t>把一年划分为泛滥季、播种季、收获季，每季</a:t>
            </a:r>
            <a:r>
              <a:rPr lang="en-US" altLang="zh-CN" sz="2800" b="1">
                <a:solidFill>
                  <a:srgbClr val="000000"/>
                </a:solidFill>
                <a:latin typeface="宋体" panose="02010600030101010101" pitchFamily="2" charset="-122"/>
              </a:rPr>
              <a:t>4</a:t>
            </a:r>
            <a:r>
              <a:rPr lang="zh-CN" altLang="en-US" sz="2800" b="1">
                <a:solidFill>
                  <a:srgbClr val="000000"/>
                </a:solidFill>
                <a:latin typeface="宋体" panose="02010600030101010101" pitchFamily="2" charset="-122"/>
              </a:rPr>
              <a:t>个月，每月</a:t>
            </a:r>
            <a:r>
              <a:rPr lang="en-US" altLang="zh-CN" sz="2800" b="1">
                <a:solidFill>
                  <a:srgbClr val="000000"/>
                </a:solidFill>
                <a:latin typeface="宋体" panose="02010600030101010101" pitchFamily="2" charset="-122"/>
              </a:rPr>
              <a:t>30</a:t>
            </a:r>
            <a:r>
              <a:rPr lang="zh-CN" altLang="en-US" sz="2800" b="1">
                <a:solidFill>
                  <a:srgbClr val="000000"/>
                </a:solidFill>
                <a:latin typeface="宋体" panose="02010600030101010101" pitchFamily="2" charset="-122"/>
              </a:rPr>
              <a:t>天，岁末加</a:t>
            </a:r>
            <a:r>
              <a:rPr lang="en-US" altLang="zh-CN" sz="2800" b="1">
                <a:solidFill>
                  <a:srgbClr val="000000"/>
                </a:solidFill>
                <a:latin typeface="宋体" panose="02010600030101010101" pitchFamily="2" charset="-122"/>
              </a:rPr>
              <a:t>5</a:t>
            </a:r>
            <a:r>
              <a:rPr lang="zh-CN" altLang="en-US" sz="2800" b="1">
                <a:solidFill>
                  <a:srgbClr val="000000"/>
                </a:solidFill>
                <a:latin typeface="宋体" panose="02010600030101010101" pitchFamily="2" charset="-122"/>
              </a:rPr>
              <a:t>天宗教节日，一年就为</a:t>
            </a:r>
            <a:r>
              <a:rPr lang="en-US" altLang="zh-CN" sz="2800" b="1">
                <a:solidFill>
                  <a:srgbClr val="000000"/>
                </a:solidFill>
                <a:latin typeface="宋体" panose="02010600030101010101" pitchFamily="2" charset="-122"/>
              </a:rPr>
              <a:t>365</a:t>
            </a:r>
            <a:r>
              <a:rPr lang="zh-CN" altLang="en-US" sz="2800" b="1">
                <a:solidFill>
                  <a:srgbClr val="000000"/>
                </a:solidFill>
                <a:latin typeface="宋体" panose="02010600030101010101" pitchFamily="2" charset="-122"/>
              </a:rPr>
              <a:t>天。</a:t>
            </a:r>
            <a:endParaRPr lang="zh-CN" altLang="en-US" sz="2800" b="1">
              <a:solidFill>
                <a:srgbClr val="000000"/>
              </a:solidFill>
              <a:latin typeface="宋体" panose="02010600030101010101" pitchFamily="2" charset="-122"/>
            </a:endParaRPr>
          </a:p>
        </p:txBody>
      </p:sp>
      <p:sp>
        <p:nvSpPr>
          <p:cNvPr id="15367" name="Text Box 7"/>
          <p:cNvSpPr txBox="1">
            <a:spLocks noChangeArrowheads="1"/>
          </p:cNvSpPr>
          <p:nvPr/>
        </p:nvSpPr>
        <p:spPr bwMode="auto">
          <a:xfrm>
            <a:off x="323850" y="4773613"/>
            <a:ext cx="1873250" cy="579437"/>
          </a:xfrm>
          <a:prstGeom prst="rect">
            <a:avLst/>
          </a:prstGeom>
          <a:noFill/>
          <a:ln w="9525" algn="ctr">
            <a:noFill/>
            <a:miter lim="800000"/>
          </a:ln>
          <a:effectLst/>
        </p:spPr>
        <p:txBody>
          <a:bodyPr>
            <a:spAutoFit/>
          </a:bodyPr>
          <a:lstStyle/>
          <a:p>
            <a:pPr>
              <a:spcBef>
                <a:spcPct val="50000"/>
              </a:spcBef>
            </a:pPr>
            <a:r>
              <a:rPr lang="zh-CN" altLang="en-US" sz="3200" b="1">
                <a:solidFill>
                  <a:srgbClr val="0000FF"/>
                </a:solidFill>
                <a:ea typeface="黑体" panose="02010609060101010101" charset="-122"/>
              </a:rPr>
              <a:t>地位：</a:t>
            </a:r>
            <a:endParaRPr lang="zh-CN" altLang="en-US" sz="3200" b="1">
              <a:solidFill>
                <a:srgbClr val="0000FF"/>
              </a:solidFill>
              <a:ea typeface="黑体" panose="02010609060101010101" charset="-122"/>
            </a:endParaRPr>
          </a:p>
        </p:txBody>
      </p:sp>
      <p:sp>
        <p:nvSpPr>
          <p:cNvPr id="15368" name="Text Box 8"/>
          <p:cNvSpPr txBox="1">
            <a:spLocks noChangeArrowheads="1"/>
          </p:cNvSpPr>
          <p:nvPr/>
        </p:nvSpPr>
        <p:spPr bwMode="auto">
          <a:xfrm>
            <a:off x="1619250" y="4773613"/>
            <a:ext cx="6697663" cy="579437"/>
          </a:xfrm>
          <a:prstGeom prst="rect">
            <a:avLst/>
          </a:prstGeom>
          <a:noFill/>
          <a:ln w="9525" algn="ctr">
            <a:noFill/>
            <a:miter lim="800000"/>
          </a:ln>
          <a:effectLst/>
        </p:spPr>
        <p:txBody>
          <a:bodyPr>
            <a:spAutoFit/>
          </a:bodyPr>
          <a:lstStyle/>
          <a:p>
            <a:pPr>
              <a:spcBef>
                <a:spcPct val="50000"/>
              </a:spcBef>
            </a:pPr>
            <a:r>
              <a:rPr lang="zh-CN" altLang="en-US" sz="3200" b="1" u="sng">
                <a:solidFill>
                  <a:srgbClr val="6600CC"/>
                </a:solidFill>
                <a:ea typeface="黑体" panose="02010609060101010101" charset="-122"/>
              </a:rPr>
              <a:t>这是人类历史上第一部太阳历。</a:t>
            </a:r>
            <a:endParaRPr lang="zh-CN" altLang="en-US" sz="3200" b="1" u="sng">
              <a:solidFill>
                <a:srgbClr val="6600CC"/>
              </a:solidFill>
              <a:ea typeface="黑体" panose="02010609060101010101" charset="-122"/>
            </a:endParaRPr>
          </a:p>
        </p:txBody>
      </p:sp>
      <p:sp>
        <p:nvSpPr>
          <p:cNvPr id="15369" name="Text Box 9"/>
          <p:cNvSpPr txBox="1">
            <a:spLocks noChangeArrowheads="1"/>
          </p:cNvSpPr>
          <p:nvPr/>
        </p:nvSpPr>
        <p:spPr bwMode="auto">
          <a:xfrm>
            <a:off x="323850" y="5738813"/>
            <a:ext cx="1512888" cy="579437"/>
          </a:xfrm>
          <a:prstGeom prst="rect">
            <a:avLst/>
          </a:prstGeom>
          <a:noFill/>
          <a:ln w="9525" algn="ctr">
            <a:noFill/>
            <a:miter lim="800000"/>
          </a:ln>
          <a:effectLst/>
        </p:spPr>
        <p:txBody>
          <a:bodyPr>
            <a:spAutoFit/>
          </a:bodyPr>
          <a:lstStyle/>
          <a:p>
            <a:pPr>
              <a:spcBef>
                <a:spcPct val="50000"/>
              </a:spcBef>
            </a:pPr>
            <a:r>
              <a:rPr lang="zh-CN" altLang="en-US" sz="3200" b="1">
                <a:solidFill>
                  <a:srgbClr val="0000FF"/>
                </a:solidFill>
                <a:ea typeface="黑体" panose="02010609060101010101" charset="-122"/>
              </a:rPr>
              <a:t>意义：</a:t>
            </a:r>
            <a:endParaRPr lang="zh-CN" altLang="en-US" sz="3200" b="1">
              <a:solidFill>
                <a:srgbClr val="0000FF"/>
              </a:solidFill>
              <a:ea typeface="黑体" panose="02010609060101010101" charset="-122"/>
            </a:endParaRPr>
          </a:p>
        </p:txBody>
      </p:sp>
      <p:sp>
        <p:nvSpPr>
          <p:cNvPr id="15370" name="Text Box 10"/>
          <p:cNvSpPr txBox="1">
            <a:spLocks noChangeArrowheads="1"/>
          </p:cNvSpPr>
          <p:nvPr/>
        </p:nvSpPr>
        <p:spPr bwMode="auto">
          <a:xfrm>
            <a:off x="1476375" y="5611813"/>
            <a:ext cx="7416800" cy="974725"/>
          </a:xfrm>
          <a:prstGeom prst="rect">
            <a:avLst/>
          </a:prstGeom>
          <a:noFill/>
          <a:ln w="28575" algn="ctr">
            <a:solidFill>
              <a:srgbClr val="FF33CC"/>
            </a:solidFill>
            <a:miter lim="800000"/>
          </a:ln>
          <a:effectLst/>
        </p:spPr>
        <p:txBody>
          <a:bodyPr>
            <a:spAutoFit/>
          </a:bodyPr>
          <a:lstStyle/>
          <a:p>
            <a:pPr>
              <a:spcBef>
                <a:spcPct val="50000"/>
              </a:spcBef>
            </a:pPr>
            <a:r>
              <a:rPr lang="zh-CN" altLang="en-US" sz="2800" b="1">
                <a:solidFill>
                  <a:srgbClr val="000000"/>
                </a:solidFill>
                <a:latin typeface="宋体" panose="02010600030101010101" pitchFamily="2" charset="-122"/>
              </a:rPr>
              <a:t>这一发明对后世影响很大，后来的罗马历法以及我们今天通用的公历，都源于这种历法。</a:t>
            </a:r>
            <a:endParaRPr lang="zh-CN" altLang="en-US" sz="2800" b="1">
              <a:solidFill>
                <a:srgbClr val="000000"/>
              </a:solidFill>
              <a:latin typeface="宋体" panose="02010600030101010101" pitchFamily="2" charset="-122"/>
            </a:endParaRPr>
          </a:p>
        </p:txBody>
      </p:sp>
      <p:sp>
        <p:nvSpPr>
          <p:cNvPr id="15371" name="Text Box 11"/>
          <p:cNvSpPr txBox="1">
            <a:spLocks noChangeArrowheads="1"/>
          </p:cNvSpPr>
          <p:nvPr/>
        </p:nvSpPr>
        <p:spPr bwMode="auto">
          <a:xfrm>
            <a:off x="457200" y="3468688"/>
            <a:ext cx="9296400" cy="579437"/>
          </a:xfrm>
          <a:prstGeom prst="rect">
            <a:avLst/>
          </a:prstGeom>
          <a:noFill/>
          <a:ln w="9525">
            <a:noFill/>
            <a:miter lim="800000"/>
          </a:ln>
          <a:effectLst/>
        </p:spPr>
        <p:txBody>
          <a:bodyPr>
            <a:spAutoFit/>
          </a:bodyPr>
          <a:lstStyle/>
          <a:p>
            <a:pPr>
              <a:spcBef>
                <a:spcPct val="50000"/>
              </a:spcBef>
            </a:pPr>
            <a:r>
              <a:rPr lang="zh-CN" altLang="en-US" sz="3200" b="1">
                <a:solidFill>
                  <a:srgbClr val="6600CC"/>
                </a:solidFill>
                <a:ea typeface="黑体" panose="02010609060101010101" charset="-122"/>
              </a:rPr>
              <a:t>这生动反映了天文历法与农业生产的密切关系</a:t>
            </a:r>
            <a:endParaRPr lang="zh-CN" altLang="en-US" sz="3200" b="1">
              <a:solidFill>
                <a:srgbClr val="6600CC"/>
              </a:solidFill>
              <a:ea typeface="黑体" panose="02010609060101010101" charset="-122"/>
            </a:endParaRPr>
          </a:p>
        </p:txBody>
      </p:sp>
      <p:sp>
        <p:nvSpPr>
          <p:cNvPr id="15372" name="Text Box 12"/>
          <p:cNvSpPr txBox="1">
            <a:spLocks noChangeArrowheads="1"/>
          </p:cNvSpPr>
          <p:nvPr/>
        </p:nvSpPr>
        <p:spPr bwMode="auto">
          <a:xfrm>
            <a:off x="1676400" y="4110038"/>
            <a:ext cx="5638800" cy="579437"/>
          </a:xfrm>
          <a:prstGeom prst="rect">
            <a:avLst/>
          </a:prstGeom>
          <a:noFill/>
          <a:ln w="9525">
            <a:noFill/>
            <a:miter lim="800000"/>
          </a:ln>
          <a:effectLst/>
        </p:spPr>
        <p:txBody>
          <a:bodyPr>
            <a:spAutoFit/>
          </a:bodyPr>
          <a:lstStyle/>
          <a:p>
            <a:pPr>
              <a:spcBef>
                <a:spcPct val="50000"/>
              </a:spcBef>
            </a:pPr>
            <a:r>
              <a:rPr lang="en-US" altLang="zh-CN" sz="3200" b="1" u="sng">
                <a:solidFill>
                  <a:srgbClr val="FF0000"/>
                </a:solidFill>
                <a:ea typeface="黑体" panose="02010609060101010101" charset="-122"/>
              </a:rPr>
              <a:t>“</a:t>
            </a:r>
            <a:r>
              <a:rPr lang="zh-CN" altLang="en-US" sz="3200" b="1" u="sng">
                <a:solidFill>
                  <a:srgbClr val="FF0000"/>
                </a:solidFill>
                <a:ea typeface="黑体" panose="02010609060101010101" charset="-122"/>
              </a:rPr>
              <a:t>埃及是尼罗河的赠礼”</a:t>
            </a:r>
            <a:endParaRPr lang="zh-CN" altLang="en-US" sz="3200" b="1" u="sng">
              <a:solidFill>
                <a:srgbClr val="FF0000"/>
              </a:solidFill>
              <a:ea typeface="黑体" panose="02010609060101010101" charset="-122"/>
            </a:endParaRPr>
          </a:p>
        </p:txBody>
      </p:sp>
      <p:sp>
        <p:nvSpPr>
          <p:cNvPr id="15373" name="Text Box 13"/>
          <p:cNvSpPr txBox="1">
            <a:spLocks noChangeArrowheads="1"/>
          </p:cNvSpPr>
          <p:nvPr/>
        </p:nvSpPr>
        <p:spPr bwMode="auto">
          <a:xfrm>
            <a:off x="304800" y="1295400"/>
            <a:ext cx="8610600" cy="4752975"/>
          </a:xfrm>
          <a:prstGeom prst="rect">
            <a:avLst/>
          </a:prstGeom>
          <a:solidFill>
            <a:schemeClr val="accent1"/>
          </a:solidFill>
          <a:ln w="28575">
            <a:solidFill>
              <a:srgbClr val="CC00FF"/>
            </a:solidFill>
            <a:miter lim="800000"/>
          </a:ln>
          <a:effectLst/>
        </p:spPr>
        <p:txBody>
          <a:bodyPr>
            <a:spAutoFit/>
          </a:bodyPr>
          <a:lstStyle/>
          <a:p>
            <a:pPr>
              <a:spcBef>
                <a:spcPct val="50000"/>
              </a:spcBef>
            </a:pPr>
            <a:r>
              <a:rPr lang="en-US" altLang="zh-CN" sz="3200" b="1">
                <a:solidFill>
                  <a:srgbClr val="0000FF"/>
                </a:solidFill>
                <a:ea typeface="黑体" panose="02010609060101010101" charset="-122"/>
              </a:rPr>
              <a:t>       </a:t>
            </a:r>
            <a:r>
              <a:rPr lang="zh-CN" altLang="en-US" sz="3200" b="1">
                <a:solidFill>
                  <a:srgbClr val="0000FF"/>
                </a:solidFill>
                <a:ea typeface="黑体" panose="02010609060101010101" charset="-122"/>
              </a:rPr>
              <a:t>说说尼罗河流域的自然环境对古埃及文明的影响：</a:t>
            </a:r>
            <a:endParaRPr lang="zh-CN" altLang="en-US" sz="3200" b="1">
              <a:solidFill>
                <a:srgbClr val="0000FF"/>
              </a:solidFill>
              <a:ea typeface="黑体" panose="02010609060101010101" charset="-122"/>
            </a:endParaRPr>
          </a:p>
          <a:p>
            <a:pPr>
              <a:spcBef>
                <a:spcPct val="50000"/>
              </a:spcBef>
            </a:pPr>
            <a:r>
              <a:rPr lang="zh-CN" altLang="en-US" sz="3200" b="1">
                <a:ea typeface="黑体" panose="02010609060101010101" charset="-122"/>
              </a:rPr>
              <a:t>①尼罗河定期泛滥，为古埃及的农耕提供了肥沃的土壤</a:t>
            </a:r>
            <a:r>
              <a:rPr lang="en-US" altLang="zh-CN" sz="3200" b="1">
                <a:ea typeface="黑体" panose="02010609060101010101" charset="-122"/>
              </a:rPr>
              <a:t>,</a:t>
            </a:r>
            <a:r>
              <a:rPr lang="zh-CN" altLang="en-US" sz="3200" b="1">
                <a:ea typeface="黑体" panose="02010609060101010101" charset="-122"/>
              </a:rPr>
              <a:t>孕育出了古老的埃及文明。</a:t>
            </a:r>
            <a:endParaRPr lang="zh-CN" altLang="en-US" sz="3200" b="1">
              <a:ea typeface="黑体" panose="02010609060101010101" charset="-122"/>
            </a:endParaRPr>
          </a:p>
          <a:p>
            <a:pPr>
              <a:spcBef>
                <a:spcPct val="50000"/>
              </a:spcBef>
            </a:pPr>
            <a:r>
              <a:rPr lang="zh-CN" altLang="en-US" sz="3200" b="1">
                <a:ea typeface="黑体" panose="02010609060101010101" charset="-122"/>
              </a:rPr>
              <a:t>②古埃及人观察尼罗河水泛滥，发现其规律，发展起天文学。如制定了太阳历。</a:t>
            </a:r>
            <a:endParaRPr lang="zh-CN" altLang="en-US" sz="3200" b="1">
              <a:ea typeface="黑体" panose="02010609060101010101" charset="-122"/>
            </a:endParaRPr>
          </a:p>
          <a:p>
            <a:pPr>
              <a:spcBef>
                <a:spcPct val="50000"/>
              </a:spcBef>
            </a:pPr>
            <a:r>
              <a:rPr lang="zh-CN" altLang="en-US" sz="3200" b="1">
                <a:ea typeface="黑体" panose="02010609060101010101" charset="-122"/>
              </a:rPr>
              <a:t>③尼罗河便于航行，为古埃及的统一提供了有利的自然条件。</a:t>
            </a:r>
            <a:endParaRPr lang="zh-CN" altLang="en-US" sz="3200" b="1">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linds(horizontal)">
                                      <p:cBhvr>
                                        <p:cTn id="7" dur="1000"/>
                                        <p:tgtEl>
                                          <p:spTgt spid="1536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365"/>
                                        </p:tgtEl>
                                        <p:attrNameLst>
                                          <p:attrName>style.visibility</p:attrName>
                                        </p:attrNameLst>
                                      </p:cBhvr>
                                      <p:to>
                                        <p:strVal val="visible"/>
                                      </p:to>
                                    </p:set>
                                    <p:animEffect transition="in" filter="blinds(horizontal)">
                                      <p:cBhvr>
                                        <p:cTn id="10" dur="1000"/>
                                        <p:tgtEl>
                                          <p:spTgt spid="1536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367"/>
                                        </p:tgtEl>
                                        <p:attrNameLst>
                                          <p:attrName>style.visibility</p:attrName>
                                        </p:attrNameLst>
                                      </p:cBhvr>
                                      <p:to>
                                        <p:strVal val="visible"/>
                                      </p:to>
                                    </p:set>
                                    <p:animEffect transition="in" filter="blinds(horizontal)">
                                      <p:cBhvr>
                                        <p:cTn id="13" dur="1000"/>
                                        <p:tgtEl>
                                          <p:spTgt spid="1536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369"/>
                                        </p:tgtEl>
                                        <p:attrNameLst>
                                          <p:attrName>style.visibility</p:attrName>
                                        </p:attrNameLst>
                                      </p:cBhvr>
                                      <p:to>
                                        <p:strVal val="visible"/>
                                      </p:to>
                                    </p:set>
                                    <p:animEffect transition="in" filter="blinds(horizontal)">
                                      <p:cBhvr>
                                        <p:cTn id="16" dur="1000"/>
                                        <p:tgtEl>
                                          <p:spTgt spid="1536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5364"/>
                                        </p:tgtEl>
                                        <p:attrNameLst>
                                          <p:attrName>style.visibility</p:attrName>
                                        </p:attrNameLst>
                                      </p:cBhvr>
                                      <p:to>
                                        <p:strVal val="visible"/>
                                      </p:to>
                                    </p:set>
                                    <p:animEffect transition="in" filter="blinds(horizontal)">
                                      <p:cBhvr>
                                        <p:cTn id="21" dur="1000"/>
                                        <p:tgtEl>
                                          <p:spTgt spid="15364"/>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5366"/>
                                        </p:tgtEl>
                                        <p:attrNameLst>
                                          <p:attrName>style.visibility</p:attrName>
                                        </p:attrNameLst>
                                      </p:cBhvr>
                                      <p:to>
                                        <p:strVal val="visible"/>
                                      </p:to>
                                    </p:set>
                                    <p:animEffect transition="in" filter="blinds(horizontal)">
                                      <p:cBhvr>
                                        <p:cTn id="26" dur="1000"/>
                                        <p:tgtEl>
                                          <p:spTgt spid="1536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5371"/>
                                        </p:tgtEl>
                                        <p:attrNameLst>
                                          <p:attrName>style.visibility</p:attrName>
                                        </p:attrNameLst>
                                      </p:cBhvr>
                                      <p:to>
                                        <p:strVal val="visible"/>
                                      </p:to>
                                    </p:set>
                                    <p:animEffect transition="in" filter="blinds(horizontal)">
                                      <p:cBhvr>
                                        <p:cTn id="31" dur="1000"/>
                                        <p:tgtEl>
                                          <p:spTgt spid="1537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5372"/>
                                        </p:tgtEl>
                                        <p:attrNameLst>
                                          <p:attrName>style.visibility</p:attrName>
                                        </p:attrNameLst>
                                      </p:cBhvr>
                                      <p:to>
                                        <p:strVal val="visible"/>
                                      </p:to>
                                    </p:set>
                                    <p:animEffect transition="in" filter="blinds(horizontal)">
                                      <p:cBhvr>
                                        <p:cTn id="36" dur="1000"/>
                                        <p:tgtEl>
                                          <p:spTgt spid="15372"/>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5373"/>
                                        </p:tgtEl>
                                        <p:attrNameLst>
                                          <p:attrName>style.visibility</p:attrName>
                                        </p:attrNameLst>
                                      </p:cBhvr>
                                      <p:to>
                                        <p:strVal val="visible"/>
                                      </p:to>
                                    </p:set>
                                    <p:animEffect transition="in" filter="blinds(horizontal)">
                                      <p:cBhvr>
                                        <p:cTn id="41" dur="1000"/>
                                        <p:tgtEl>
                                          <p:spTgt spid="15373"/>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xit" presetSubtype="10" fill="hold" grpId="1" nodeType="clickEffect">
                                  <p:stCondLst>
                                    <p:cond delay="0"/>
                                  </p:stCondLst>
                                  <p:childTnLst>
                                    <p:animEffect transition="out" filter="blinds(horizontal)">
                                      <p:cBhvr>
                                        <p:cTn id="45" dur="1000"/>
                                        <p:tgtEl>
                                          <p:spTgt spid="15373"/>
                                        </p:tgtEl>
                                      </p:cBhvr>
                                    </p:animEffect>
                                    <p:set>
                                      <p:cBhvr>
                                        <p:cTn id="46" dur="1" fill="hold">
                                          <p:stCondLst>
                                            <p:cond delay="999"/>
                                          </p:stCondLst>
                                        </p:cTn>
                                        <p:tgtEl>
                                          <p:spTgt spid="1537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5368"/>
                                        </p:tgtEl>
                                        <p:attrNameLst>
                                          <p:attrName>style.visibility</p:attrName>
                                        </p:attrNameLst>
                                      </p:cBhvr>
                                      <p:to>
                                        <p:strVal val="visible"/>
                                      </p:to>
                                    </p:set>
                                    <p:animEffect transition="in" filter="blinds(horizontal)">
                                      <p:cBhvr>
                                        <p:cTn id="51" dur="1000"/>
                                        <p:tgtEl>
                                          <p:spTgt spid="15368"/>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5370"/>
                                        </p:tgtEl>
                                        <p:attrNameLst>
                                          <p:attrName>style.visibility</p:attrName>
                                        </p:attrNameLst>
                                      </p:cBhvr>
                                      <p:to>
                                        <p:strVal val="visible"/>
                                      </p:to>
                                    </p:set>
                                    <p:animEffect transition="in" filter="blinds(horizontal)">
                                      <p:cBhvr>
                                        <p:cTn id="56" dur="1000"/>
                                        <p:tgtEl>
                                          <p:spTgt spid="15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P spid="15365" grpId="0"/>
      <p:bldP spid="15366" grpId="0"/>
      <p:bldP spid="15367" grpId="0"/>
      <p:bldP spid="15368" grpId="0"/>
      <p:bldP spid="15369" grpId="0"/>
      <p:bldP spid="15370" grpId="0" animBg="1"/>
      <p:bldP spid="15371" grpId="0"/>
      <p:bldP spid="15372" grpId="0"/>
      <p:bldP spid="15373" grpId="0" animBg="1"/>
      <p:bldP spid="15373"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685800" y="533400"/>
            <a:ext cx="38100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ea typeface="黑体" panose="02010609060101010101" charset="-122"/>
              </a:rPr>
              <a:t>（</a:t>
            </a:r>
            <a:r>
              <a:rPr lang="en-US" altLang="zh-CN" sz="3600" b="1">
                <a:solidFill>
                  <a:srgbClr val="FF0000"/>
                </a:solidFill>
                <a:ea typeface="黑体" panose="02010609060101010101" charset="-122"/>
              </a:rPr>
              <a:t>4</a:t>
            </a:r>
            <a:r>
              <a:rPr lang="zh-CN" altLang="en-US" sz="3600" b="1">
                <a:solidFill>
                  <a:srgbClr val="FF0000"/>
                </a:solidFill>
                <a:ea typeface="黑体" panose="02010609060101010101" charset="-122"/>
              </a:rPr>
              <a:t>）医学：</a:t>
            </a:r>
            <a:endParaRPr lang="zh-CN" altLang="en-US" sz="3600" b="1">
              <a:solidFill>
                <a:srgbClr val="FF0000"/>
              </a:solidFill>
              <a:ea typeface="黑体" panose="02010609060101010101" charset="-122"/>
            </a:endParaRPr>
          </a:p>
        </p:txBody>
      </p:sp>
      <p:sp>
        <p:nvSpPr>
          <p:cNvPr id="16387" name="Text Box 3"/>
          <p:cNvSpPr txBox="1">
            <a:spLocks noChangeArrowheads="1"/>
          </p:cNvSpPr>
          <p:nvPr/>
        </p:nvSpPr>
        <p:spPr bwMode="auto">
          <a:xfrm>
            <a:off x="457200" y="1295400"/>
            <a:ext cx="8077200" cy="1373188"/>
          </a:xfrm>
          <a:prstGeom prst="rect">
            <a:avLst/>
          </a:prstGeom>
          <a:noFill/>
          <a:ln w="9525">
            <a:noFill/>
            <a:miter lim="800000"/>
          </a:ln>
          <a:effectLst/>
        </p:spPr>
        <p:txBody>
          <a:bodyPr>
            <a:spAutoFit/>
          </a:bodyPr>
          <a:lstStyle/>
          <a:p>
            <a:pPr>
              <a:spcBef>
                <a:spcPct val="50000"/>
              </a:spcBef>
            </a:pPr>
            <a:r>
              <a:rPr lang="zh-CN" altLang="en-US" sz="2800" b="1">
                <a:ea typeface="黑体" panose="02010609060101010101" charset="-122"/>
              </a:rPr>
              <a:t>在制作木乃伊的过程中，他们初步知道了</a:t>
            </a:r>
            <a:r>
              <a:rPr lang="zh-CN" altLang="en-US" sz="2800" b="1" u="sng">
                <a:solidFill>
                  <a:srgbClr val="0000FF"/>
                </a:solidFill>
                <a:ea typeface="黑体" panose="02010609060101010101" charset="-122"/>
              </a:rPr>
              <a:t>解剖学的知识，懂得血液循环与心脏跳动的关系，并开始</a:t>
            </a:r>
            <a:r>
              <a:rPr lang="zh-CN" altLang="en-US" sz="2800" b="1" u="sng">
                <a:solidFill>
                  <a:srgbClr val="FF0000"/>
                </a:solidFill>
                <a:ea typeface="黑体" panose="02010609060101010101" charset="-122"/>
              </a:rPr>
              <a:t>分科治病</a:t>
            </a:r>
            <a:r>
              <a:rPr lang="zh-CN" altLang="en-US" sz="2800" b="1" u="sng">
                <a:solidFill>
                  <a:srgbClr val="0000FF"/>
                </a:solidFill>
                <a:ea typeface="黑体" panose="02010609060101010101" charset="-122"/>
              </a:rPr>
              <a:t>。</a:t>
            </a:r>
            <a:r>
              <a:rPr lang="zh-CN" altLang="en-US" sz="2800" b="1">
                <a:ea typeface="黑体" panose="02010609060101010101" charset="-122"/>
              </a:rPr>
              <a:t>而且掌握了高超的防腐技术。</a:t>
            </a:r>
            <a:endParaRPr lang="zh-CN" altLang="en-US" sz="2800" b="1">
              <a:ea typeface="黑体" panose="02010609060101010101" charset="-122"/>
            </a:endParaRPr>
          </a:p>
        </p:txBody>
      </p:sp>
      <p:grpSp>
        <p:nvGrpSpPr>
          <p:cNvPr id="2" name="Group 5"/>
          <p:cNvGrpSpPr/>
          <p:nvPr/>
        </p:nvGrpSpPr>
        <p:grpSpPr bwMode="auto">
          <a:xfrm>
            <a:off x="838200" y="3962400"/>
            <a:ext cx="6858000" cy="2438400"/>
            <a:chOff x="528" y="2496"/>
            <a:chExt cx="4320" cy="1536"/>
          </a:xfrm>
        </p:grpSpPr>
        <p:sp>
          <p:nvSpPr>
            <p:cNvPr id="16390" name="Rectangle 6" descr="信纸"/>
            <p:cNvSpPr>
              <a:spLocks noChangeArrowheads="1"/>
            </p:cNvSpPr>
            <p:nvPr/>
          </p:nvSpPr>
          <p:spPr bwMode="auto">
            <a:xfrm>
              <a:off x="528" y="2496"/>
              <a:ext cx="4320" cy="1536"/>
            </a:xfrm>
            <a:prstGeom prst="rect">
              <a:avLst/>
            </a:prstGeom>
            <a:blipFill dpi="0" rotWithShape="0">
              <a:blip r:embed="rId1" cstate="print"/>
              <a:srcRect/>
              <a:tile tx="0" ty="0" sx="100000" sy="100000" flip="none" algn="tl"/>
            </a:blipFill>
            <a:ln w="9525">
              <a:noFill/>
              <a:miter lim="800000"/>
            </a:ln>
            <a:effectLst/>
            <a:scene3d>
              <a:camera prst="legacyObliqueTopRight"/>
              <a:lightRig rig="legacyFlat3" dir="b"/>
            </a:scene3d>
            <a:sp3d extrusionH="430200" prstMaterial="legacyMatte">
              <a:bevelT w="13500" h="13500" prst="angle"/>
              <a:bevelB w="13500" h="13500" prst="angle"/>
              <a:extrusionClr>
                <a:srgbClr val="FFFFCC"/>
              </a:extrusionClr>
            </a:sp3d>
          </p:spPr>
          <p:txBody>
            <a:bodyPr>
              <a:flatTx/>
            </a:bodyPr>
            <a:lstStyle/>
            <a:p>
              <a:pPr marL="342900" indent="-342900">
                <a:spcBef>
                  <a:spcPct val="20000"/>
                </a:spcBef>
              </a:pPr>
              <a:endParaRPr kumimoji="1" lang="zh-CN" altLang="zh-CN" sz="2800" b="1">
                <a:solidFill>
                  <a:schemeClr val="tx2"/>
                </a:solidFill>
                <a:latin typeface="Times New Roman" panose="02020603050405020304" pitchFamily="18" charset="0"/>
                <a:ea typeface="黑体" panose="02010609060101010101" charset="-122"/>
              </a:endParaRPr>
            </a:p>
          </p:txBody>
        </p:sp>
        <p:sp>
          <p:nvSpPr>
            <p:cNvPr id="16391" name="Rectangle 7"/>
            <p:cNvSpPr>
              <a:spLocks noChangeArrowheads="1"/>
            </p:cNvSpPr>
            <p:nvPr/>
          </p:nvSpPr>
          <p:spPr bwMode="auto">
            <a:xfrm>
              <a:off x="720" y="2688"/>
              <a:ext cx="4080" cy="1134"/>
            </a:xfrm>
            <a:prstGeom prst="rect">
              <a:avLst/>
            </a:prstGeom>
            <a:noFill/>
            <a:ln w="9525">
              <a:noFill/>
              <a:miter lim="800000"/>
            </a:ln>
            <a:effectLst/>
          </p:spPr>
          <p:txBody>
            <a:bodyPr>
              <a:spAutoFit/>
            </a:bodyPr>
            <a:lstStyle/>
            <a:p>
              <a:pPr>
                <a:spcBef>
                  <a:spcPct val="20000"/>
                </a:spcBef>
              </a:pPr>
              <a:r>
                <a:rPr kumimoji="1" lang="zh-CN" altLang="en-US" sz="2800" b="1">
                  <a:solidFill>
                    <a:srgbClr val="0000FF"/>
                  </a:solidFill>
                </a:rPr>
                <a:t>阅读卡：</a:t>
              </a:r>
              <a:r>
                <a:rPr kumimoji="1" lang="zh-CN" altLang="en-US" sz="2800" b="1">
                  <a:solidFill>
                    <a:schemeClr val="tx2"/>
                  </a:solidFill>
                </a:rPr>
                <a:t>古埃及人将人的尸体解剖，填以香料，放进特制的防腐液浸泡，最后缠上麻布并涂上树脂。人的尸体就这样制成了木乃伊，被保存了下来。</a:t>
              </a:r>
              <a:endParaRPr kumimoji="1" lang="zh-CN" altLang="en-US" sz="2800" b="1">
                <a:solidFill>
                  <a:schemeClr val="tx2"/>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linds(horizontal)">
                                      <p:cBhvr>
                                        <p:cTn id="7" dur="10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5234" name="Rectangle 2"/>
          <p:cNvSpPr>
            <a:spLocks noChangeArrowheads="1"/>
          </p:cNvSpPr>
          <p:nvPr/>
        </p:nvSpPr>
        <p:spPr bwMode="auto">
          <a:xfrm>
            <a:off x="0" y="-24735"/>
            <a:ext cx="8991600"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endParaRPr lang="en-US" altLang="zh-CN" sz="3200" b="1" dirty="0">
              <a:solidFill>
                <a:srgbClr val="FF3300"/>
              </a:solidFill>
            </a:endParaRPr>
          </a:p>
          <a:p>
            <a:r>
              <a:rPr lang="en-US" altLang="zh-CN" sz="2800" b="1" dirty="0">
                <a:latin typeface="宋体" panose="02010600030101010101" pitchFamily="2" charset="-122"/>
              </a:rPr>
              <a:t>6</a:t>
            </a:r>
            <a:r>
              <a:rPr lang="zh-CN" altLang="en-US" sz="2800" b="1" dirty="0">
                <a:latin typeface="宋体" panose="02010600030101010101" pitchFamily="2" charset="-122"/>
              </a:rPr>
              <a:t>． 阅读下列材料．</a:t>
            </a:r>
            <a:endParaRPr lang="zh-CN" altLang="en-US" sz="2800" b="1" dirty="0">
              <a:latin typeface="宋体" panose="02010600030101010101" pitchFamily="2" charset="-122"/>
            </a:endParaRPr>
          </a:p>
          <a:p>
            <a:r>
              <a:rPr lang="zh-CN" altLang="en-US" sz="2800" b="1" dirty="0">
                <a:latin typeface="楷体_GB2312" pitchFamily="49" charset="-122"/>
                <a:ea typeface="楷体_GB2312" pitchFamily="49" charset="-122"/>
              </a:rPr>
              <a:t>    </a:t>
            </a:r>
            <a:r>
              <a:rPr lang="zh-CN" altLang="en-US" sz="2800" b="1" dirty="0">
                <a:latin typeface="Arial" panose="020B0604020202020204"/>
                <a:ea typeface="楷体_GB2312" pitchFamily="49" charset="-122"/>
              </a:rPr>
              <a:t>“</a:t>
            </a:r>
            <a:r>
              <a:rPr lang="zh-CN" altLang="en-US" sz="2800" b="1" dirty="0">
                <a:latin typeface="楷体_GB2312" pitchFamily="49" charset="-122"/>
                <a:ea typeface="楷体_GB2312" pitchFamily="49" charset="-122"/>
              </a:rPr>
              <a:t>他</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胡夫</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强迫所有的埃及人为他做工</a:t>
            </a:r>
            <a:r>
              <a:rPr lang="en-US" altLang="zh-CN" sz="2800" b="1" dirty="0">
                <a:latin typeface="Arial" panose="020B0604020202020204"/>
                <a:ea typeface="楷体_GB2312" pitchFamily="49" charset="-122"/>
              </a:rPr>
              <a:t>……</a:t>
            </a:r>
            <a:r>
              <a:rPr lang="zh-CN" altLang="en-US" sz="2800" b="1" dirty="0">
                <a:latin typeface="楷体_GB2312" pitchFamily="49" charset="-122"/>
                <a:ea typeface="楷体_GB2312" pitchFamily="49" charset="-122"/>
              </a:rPr>
              <a:t>他们分成</a:t>
            </a:r>
            <a:r>
              <a:rPr lang="en-US" altLang="zh-CN" sz="2800" b="1" dirty="0">
                <a:latin typeface="楷体_GB2312" pitchFamily="49" charset="-122"/>
                <a:ea typeface="楷体_GB2312" pitchFamily="49" charset="-122"/>
              </a:rPr>
              <a:t>10</a:t>
            </a:r>
            <a:r>
              <a:rPr lang="zh-CN" altLang="en-US" sz="2800" b="1" dirty="0">
                <a:latin typeface="楷体_GB2312" pitchFamily="49" charset="-122"/>
                <a:ea typeface="楷体_GB2312" pitchFamily="49" charset="-122"/>
              </a:rPr>
              <a:t>万人的大群来工作，每一个大群要工作</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个月</a:t>
            </a:r>
            <a:r>
              <a:rPr lang="en-US" altLang="zh-CN" sz="2800" b="1" dirty="0">
                <a:latin typeface="Arial" panose="020B0604020202020204"/>
                <a:ea typeface="楷体_GB2312" pitchFamily="49" charset="-122"/>
              </a:rPr>
              <a:t>……</a:t>
            </a:r>
            <a:r>
              <a:rPr lang="zh-CN" altLang="en-US" sz="2800" b="1" dirty="0">
                <a:latin typeface="楷体_GB2312" pitchFamily="49" charset="-122"/>
                <a:ea typeface="楷体_GB2312" pitchFamily="49" charset="-122"/>
              </a:rPr>
              <a:t>金字塔本身的建造用了</a:t>
            </a:r>
            <a:r>
              <a:rPr lang="en-US" altLang="zh-CN" sz="2800" b="1" dirty="0">
                <a:latin typeface="楷体_GB2312" pitchFamily="49" charset="-122"/>
                <a:ea typeface="楷体_GB2312" pitchFamily="49" charset="-122"/>
              </a:rPr>
              <a:t>20</a:t>
            </a:r>
            <a:r>
              <a:rPr lang="zh-CN" altLang="en-US" sz="2800" b="1" dirty="0">
                <a:latin typeface="楷体_GB2312" pitchFamily="49" charset="-122"/>
                <a:ea typeface="楷体_GB2312" pitchFamily="49" charset="-122"/>
              </a:rPr>
              <a:t>年</a:t>
            </a:r>
            <a:r>
              <a:rPr lang="en-US" altLang="zh-CN" sz="2800" b="1" dirty="0">
                <a:latin typeface="Arial" panose="020B0604020202020204"/>
                <a:ea typeface="楷体_GB2312" pitchFamily="49" charset="-122"/>
              </a:rPr>
              <a:t>……</a:t>
            </a:r>
            <a:r>
              <a:rPr lang="zh-CN" altLang="en-US" sz="2800" b="1" dirty="0">
                <a:latin typeface="楷体_GB2312" pitchFamily="49" charset="-122"/>
                <a:ea typeface="楷体_GB2312" pitchFamily="49" charset="-122"/>
              </a:rPr>
              <a:t>金字塔是用磨光的石块，极其精确地砌筑而成的。</a:t>
            </a:r>
            <a:r>
              <a:rPr lang="zh-CN" altLang="en-US" sz="2800" b="1" dirty="0">
                <a:latin typeface="Arial" panose="020B0604020202020204"/>
                <a:ea typeface="楷体_GB2312" pitchFamily="49" charset="-122"/>
              </a:rPr>
              <a:t>”</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Arial" panose="020B0604020202020204"/>
                <a:ea typeface="楷体_GB2312" pitchFamily="49" charset="-122"/>
              </a:rPr>
              <a:t>——</a:t>
            </a:r>
            <a:r>
              <a:rPr lang="zh-CN" altLang="en-US" sz="2800" b="1" dirty="0">
                <a:latin typeface="楷体_GB2312" pitchFamily="49" charset="-122"/>
                <a:ea typeface="楷体_GB2312" pitchFamily="49" charset="-122"/>
              </a:rPr>
              <a:t>古 希腊历史学家希罗多德</a:t>
            </a:r>
            <a:endParaRPr lang="zh-CN" altLang="en-US" sz="2800" b="1" dirty="0">
              <a:latin typeface="楷体_GB2312" pitchFamily="49" charset="-122"/>
              <a:ea typeface="楷体_GB2312" pitchFamily="49" charset="-122"/>
            </a:endParaRPr>
          </a:p>
          <a:p>
            <a:r>
              <a:rPr lang="zh-CN" altLang="en-US" sz="2400" b="1" dirty="0">
                <a:latin typeface="宋体" panose="02010600030101010101" pitchFamily="2" charset="-122"/>
              </a:rPr>
              <a:t>回答：</a:t>
            </a:r>
            <a:endParaRPr lang="zh-CN" altLang="en-US" sz="2400" b="1" dirty="0">
              <a:latin typeface="宋体" panose="02010600030101010101" pitchFamily="2" charset="-122"/>
            </a:endParaRPr>
          </a:p>
          <a:p>
            <a:r>
              <a:rPr lang="en-US" altLang="zh-CN" sz="2400" b="1" dirty="0">
                <a:latin typeface="华文细黑" pitchFamily="2" charset="-122"/>
                <a:ea typeface="华文细黑" pitchFamily="2" charset="-122"/>
              </a:rPr>
              <a:t>(1)</a:t>
            </a:r>
            <a:r>
              <a:rPr lang="zh-CN" altLang="en-US" sz="2400" b="1" dirty="0">
                <a:latin typeface="华文细黑" pitchFamily="2" charset="-122"/>
                <a:ea typeface="华文细黑" pitchFamily="2" charset="-122"/>
              </a:rPr>
              <a:t>引文中的“他</a:t>
            </a:r>
            <a:r>
              <a:rPr lang="en-US" altLang="zh-CN" sz="2400" b="1" dirty="0">
                <a:latin typeface="华文细黑" pitchFamily="2" charset="-122"/>
                <a:ea typeface="华文细黑" pitchFamily="2" charset="-122"/>
              </a:rPr>
              <a:t>(</a:t>
            </a:r>
            <a:r>
              <a:rPr lang="zh-CN" altLang="en-US" sz="2400" b="1" dirty="0">
                <a:latin typeface="华文细黑" pitchFamily="2" charset="-122"/>
                <a:ea typeface="华文细黑" pitchFamily="2" charset="-122"/>
              </a:rPr>
              <a:t>胡夫</a:t>
            </a:r>
            <a:r>
              <a:rPr lang="en-US" altLang="zh-CN" sz="2400" b="1" dirty="0">
                <a:latin typeface="华文细黑" pitchFamily="2" charset="-122"/>
                <a:ea typeface="华文细黑" pitchFamily="2" charset="-122"/>
              </a:rPr>
              <a:t>)”</a:t>
            </a:r>
            <a:r>
              <a:rPr lang="zh-CN" altLang="en-US" sz="2400" b="1" dirty="0">
                <a:latin typeface="华文细黑" pitchFamily="2" charset="-122"/>
                <a:ea typeface="华文细黑" pitchFamily="2" charset="-122"/>
              </a:rPr>
              <a:t>是一个什么人物</a:t>
            </a:r>
            <a:r>
              <a:rPr lang="en-US" altLang="zh-CN" sz="2400" b="1" dirty="0">
                <a:latin typeface="华文细黑" pitchFamily="2" charset="-122"/>
                <a:ea typeface="华文细黑" pitchFamily="2" charset="-122"/>
              </a:rPr>
              <a:t>?</a:t>
            </a:r>
            <a:endParaRPr lang="en-US" altLang="zh-CN" sz="2400" b="1" dirty="0">
              <a:latin typeface="华文细黑" pitchFamily="2" charset="-122"/>
              <a:ea typeface="华文细黑" pitchFamily="2" charset="-122"/>
            </a:endParaRPr>
          </a:p>
          <a:p>
            <a:r>
              <a:rPr lang="en-US" altLang="zh-CN" sz="2400" b="1" dirty="0">
                <a:latin typeface="华文细黑" pitchFamily="2" charset="-122"/>
                <a:ea typeface="华文细黑" pitchFamily="2" charset="-122"/>
              </a:rPr>
              <a:t>(2)</a:t>
            </a:r>
            <a:r>
              <a:rPr lang="zh-CN" altLang="en-US" sz="2400" b="1" dirty="0">
                <a:latin typeface="华文细黑" pitchFamily="2" charset="-122"/>
                <a:ea typeface="华文细黑" pitchFamily="2" charset="-122"/>
              </a:rPr>
              <a:t>上述引文中的“他</a:t>
            </a:r>
            <a:r>
              <a:rPr lang="en-US" altLang="zh-CN" sz="2400" b="1" dirty="0">
                <a:latin typeface="华文细黑" pitchFamily="2" charset="-122"/>
                <a:ea typeface="华文细黑" pitchFamily="2" charset="-122"/>
              </a:rPr>
              <a:t>(</a:t>
            </a:r>
            <a:r>
              <a:rPr lang="zh-CN" altLang="en-US" sz="2400" b="1" dirty="0">
                <a:latin typeface="华文细黑" pitchFamily="2" charset="-122"/>
                <a:ea typeface="华文细黑" pitchFamily="2" charset="-122"/>
              </a:rPr>
              <a:t>胡夫</a:t>
            </a:r>
            <a:r>
              <a:rPr lang="en-US" altLang="zh-CN" sz="2400" b="1" dirty="0">
                <a:latin typeface="华文细黑" pitchFamily="2" charset="-122"/>
                <a:ea typeface="华文细黑" pitchFamily="2" charset="-122"/>
              </a:rPr>
              <a:t>)”</a:t>
            </a:r>
            <a:r>
              <a:rPr lang="zh-CN" altLang="en-US" sz="2400" b="1" dirty="0">
                <a:latin typeface="华文细黑" pitchFamily="2" charset="-122"/>
                <a:ea typeface="华文细黑" pitchFamily="2" charset="-122"/>
              </a:rPr>
              <a:t>为什么强迫所有的埃及人为他修建金字塔</a:t>
            </a:r>
            <a:r>
              <a:rPr lang="en-US" altLang="zh-CN" sz="2400" b="1" dirty="0">
                <a:latin typeface="华文细黑" pitchFamily="2" charset="-122"/>
                <a:ea typeface="华文细黑" pitchFamily="2" charset="-122"/>
              </a:rPr>
              <a:t>?</a:t>
            </a:r>
            <a:endParaRPr lang="en-US" altLang="zh-CN" sz="2400" b="1" dirty="0">
              <a:latin typeface="华文细黑" pitchFamily="2" charset="-122"/>
              <a:ea typeface="华文细黑" pitchFamily="2" charset="-122"/>
            </a:endParaRPr>
          </a:p>
          <a:p>
            <a:r>
              <a:rPr lang="en-US" altLang="zh-CN" sz="2400" b="1" dirty="0">
                <a:latin typeface="华文细黑" pitchFamily="2" charset="-122"/>
                <a:ea typeface="华文细黑" pitchFamily="2" charset="-122"/>
              </a:rPr>
              <a:t>(3)</a:t>
            </a:r>
            <a:r>
              <a:rPr lang="zh-CN" altLang="en-US" sz="2400" b="1" dirty="0">
                <a:latin typeface="华文细黑" pitchFamily="2" charset="-122"/>
                <a:ea typeface="华文细黑" pitchFamily="2" charset="-122"/>
              </a:rPr>
              <a:t>金字塔在古代世界文化中的地位如何</a:t>
            </a:r>
            <a:r>
              <a:rPr lang="en-US" altLang="zh-CN" sz="2400" b="1" dirty="0">
                <a:latin typeface="华文细黑" pitchFamily="2" charset="-122"/>
                <a:ea typeface="华文细黑" pitchFamily="2" charset="-122"/>
              </a:rPr>
              <a:t>?</a:t>
            </a:r>
            <a:endParaRPr lang="en-US" altLang="zh-CN" sz="2400" b="1" dirty="0">
              <a:latin typeface="华文细黑" pitchFamily="2" charset="-122"/>
              <a:ea typeface="华文细黑" pitchFamily="2" charset="-122"/>
            </a:endParaRPr>
          </a:p>
        </p:txBody>
      </p:sp>
      <p:sp>
        <p:nvSpPr>
          <p:cNvPr id="1375235" name="Rectangle 3"/>
          <p:cNvSpPr>
            <a:spLocks noChangeArrowheads="1"/>
          </p:cNvSpPr>
          <p:nvPr/>
        </p:nvSpPr>
        <p:spPr bwMode="auto">
          <a:xfrm>
            <a:off x="0" y="4941888"/>
            <a:ext cx="91440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28600">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kumimoji="0" lang="en-US" altLang="zh-CN" dirty="0">
                <a:solidFill>
                  <a:srgbClr val="0033CC"/>
                </a:solidFill>
                <a:latin typeface="隶书" pitchFamily="49" charset="-122"/>
                <a:ea typeface="隶书" pitchFamily="49" charset="-122"/>
              </a:rPr>
              <a:t>【</a:t>
            </a:r>
            <a:r>
              <a:rPr kumimoji="0" lang="zh-CN" altLang="en-US" dirty="0">
                <a:solidFill>
                  <a:srgbClr val="0033CC"/>
                </a:solidFill>
                <a:latin typeface="隶书" pitchFamily="49" charset="-122"/>
                <a:ea typeface="隶书" pitchFamily="49" charset="-122"/>
              </a:rPr>
              <a:t>参考答案</a:t>
            </a:r>
            <a:r>
              <a:rPr kumimoji="0" lang="en-US" altLang="zh-CN" dirty="0">
                <a:solidFill>
                  <a:srgbClr val="0033CC"/>
                </a:solidFill>
                <a:latin typeface="隶书" pitchFamily="49" charset="-122"/>
                <a:ea typeface="隶书" pitchFamily="49" charset="-122"/>
              </a:rPr>
              <a:t>】</a:t>
            </a:r>
            <a:endParaRPr kumimoji="0" lang="en-US" altLang="zh-CN" dirty="0">
              <a:solidFill>
                <a:srgbClr val="0033CC"/>
              </a:solidFill>
              <a:latin typeface="隶书" pitchFamily="49" charset="-122"/>
              <a:ea typeface="隶书" pitchFamily="49" charset="-122"/>
            </a:endParaRPr>
          </a:p>
          <a:p>
            <a:r>
              <a:rPr kumimoji="0" lang="en-US" altLang="zh-CN" dirty="0">
                <a:solidFill>
                  <a:srgbClr val="FF3300"/>
                </a:solidFill>
                <a:latin typeface="隶书" pitchFamily="49" charset="-122"/>
                <a:ea typeface="隶书" pitchFamily="49" charset="-122"/>
              </a:rPr>
              <a:t>(1)</a:t>
            </a:r>
            <a:r>
              <a:rPr kumimoji="0" lang="zh-CN" altLang="en-US" dirty="0">
                <a:solidFill>
                  <a:srgbClr val="FF3300"/>
                </a:solidFill>
                <a:latin typeface="隶书" pitchFamily="49" charset="-122"/>
                <a:ea typeface="隶书" pitchFamily="49" charset="-122"/>
              </a:rPr>
              <a:t>埃及著名的法老。</a:t>
            </a:r>
            <a:endParaRPr kumimoji="0" lang="zh-CN" altLang="en-US" dirty="0">
              <a:solidFill>
                <a:srgbClr val="FF3300"/>
              </a:solidFill>
              <a:latin typeface="隶书" pitchFamily="49" charset="-122"/>
              <a:ea typeface="隶书" pitchFamily="49" charset="-122"/>
            </a:endParaRPr>
          </a:p>
          <a:p>
            <a:r>
              <a:rPr kumimoji="0" lang="en-US" altLang="zh-CN" dirty="0">
                <a:solidFill>
                  <a:srgbClr val="008000"/>
                </a:solidFill>
                <a:latin typeface="隶书" pitchFamily="49" charset="-122"/>
                <a:ea typeface="隶书" pitchFamily="49" charset="-122"/>
              </a:rPr>
              <a:t>(2)</a:t>
            </a:r>
            <a:r>
              <a:rPr kumimoji="0" lang="zh-CN" altLang="en-US" dirty="0">
                <a:solidFill>
                  <a:srgbClr val="008000"/>
                </a:solidFill>
                <a:latin typeface="隶书" pitchFamily="49" charset="-122"/>
                <a:ea typeface="隶书" pitchFamily="49" charset="-122"/>
              </a:rPr>
              <a:t>金字塔是自己尊严和权利的象征，同时保存自己的尸体</a:t>
            </a:r>
            <a:r>
              <a:rPr kumimoji="0" lang="zh-CN" altLang="en-US" dirty="0">
                <a:solidFill>
                  <a:srgbClr val="FF3300"/>
                </a:solidFill>
                <a:latin typeface="隶书" pitchFamily="49" charset="-122"/>
                <a:ea typeface="隶书" pitchFamily="49" charset="-122"/>
              </a:rPr>
              <a:t>  </a:t>
            </a:r>
            <a:endParaRPr kumimoji="0" lang="zh-CN" altLang="en-US" dirty="0">
              <a:solidFill>
                <a:srgbClr val="FF3300"/>
              </a:solidFill>
              <a:latin typeface="隶书" pitchFamily="49" charset="-122"/>
              <a:ea typeface="隶书" pitchFamily="49" charset="-122"/>
            </a:endParaRPr>
          </a:p>
          <a:p>
            <a:r>
              <a:rPr kumimoji="0" lang="en-US" altLang="zh-CN" dirty="0">
                <a:solidFill>
                  <a:srgbClr val="FF3300"/>
                </a:solidFill>
                <a:latin typeface="隶书" pitchFamily="49" charset="-122"/>
                <a:ea typeface="隶书" pitchFamily="49" charset="-122"/>
              </a:rPr>
              <a:t>(3)</a:t>
            </a:r>
            <a:r>
              <a:rPr kumimoji="0" lang="zh-CN" altLang="en-US" dirty="0">
                <a:solidFill>
                  <a:srgbClr val="FF3300"/>
                </a:solidFill>
                <a:latin typeface="隶书" pitchFamily="49" charset="-122"/>
                <a:ea typeface="隶书" pitchFamily="49" charset="-122"/>
              </a:rPr>
              <a:t>反映古埃及人的智慧和力量，是古埃及文明的象征。</a:t>
            </a:r>
            <a:endParaRPr kumimoji="0" lang="zh-CN" altLang="en-US" dirty="0">
              <a:solidFill>
                <a:srgbClr val="FF3300"/>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75235">
                                            <p:txEl>
                                              <p:pRg st="1" end="1"/>
                                            </p:txEl>
                                          </p:spTgt>
                                        </p:tgtEl>
                                        <p:attrNameLst>
                                          <p:attrName>style.visibility</p:attrName>
                                        </p:attrNameLst>
                                      </p:cBhvr>
                                      <p:to>
                                        <p:strVal val="visible"/>
                                      </p:to>
                                    </p:set>
                                    <p:anim calcmode="lin" valueType="num">
                                      <p:cBhvr>
                                        <p:cTn id="7" dur="500" fill="hold"/>
                                        <p:tgtEl>
                                          <p:spTgt spid="1375235">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1375235">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1375235">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375235">
                                            <p:txEl>
                                              <p:pRg st="2" end="2"/>
                                            </p:txEl>
                                          </p:spTgt>
                                        </p:tgtEl>
                                        <p:attrNameLst>
                                          <p:attrName>style.visibility</p:attrName>
                                        </p:attrNameLst>
                                      </p:cBhvr>
                                      <p:to>
                                        <p:strVal val="visible"/>
                                      </p:to>
                                    </p:set>
                                    <p:anim calcmode="lin" valueType="num">
                                      <p:cBhvr>
                                        <p:cTn id="14" dur="500" fill="hold"/>
                                        <p:tgtEl>
                                          <p:spTgt spid="1375235">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1375235">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137523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375235">
                                            <p:txEl>
                                              <p:pRg st="3" end="3"/>
                                            </p:txEl>
                                          </p:spTgt>
                                        </p:tgtEl>
                                        <p:attrNameLst>
                                          <p:attrName>style.visibility</p:attrName>
                                        </p:attrNameLst>
                                      </p:cBhvr>
                                      <p:to>
                                        <p:strVal val="visible"/>
                                      </p:to>
                                    </p:set>
                                    <p:anim calcmode="lin" valueType="num">
                                      <p:cBhvr>
                                        <p:cTn id="21" dur="500" fill="hold"/>
                                        <p:tgtEl>
                                          <p:spTgt spid="1375235">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1375235">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13752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extBox 3"/>
          <p:cNvSpPr txBox="1"/>
          <p:nvPr/>
        </p:nvSpPr>
        <p:spPr>
          <a:xfrm>
            <a:off x="210979" y="102871"/>
            <a:ext cx="1465421" cy="706755"/>
          </a:xfrm>
          <a:prstGeom prst="rect">
            <a:avLst/>
          </a:prstGeom>
          <a:noFill/>
          <a:ln w="9525">
            <a:noFill/>
          </a:ln>
        </p:spPr>
        <p:txBody>
          <a:bodyPr wrap="square">
            <a:spAutoFit/>
          </a:bodyPr>
          <a:lstStyle/>
          <a:p>
            <a:r>
              <a:rPr lang="zh-CN" altLang="en-US" sz="4000" b="1" dirty="0">
                <a:latin typeface="黑体" panose="02010609060101010101" charset="-122"/>
                <a:ea typeface="黑体" panose="02010609060101010101" charset="-122"/>
              </a:rPr>
              <a:t>练习</a:t>
            </a:r>
            <a:endParaRPr lang="zh-CN" altLang="en-US" sz="4000" b="1" dirty="0">
              <a:latin typeface="黑体" panose="02010609060101010101" charset="-122"/>
              <a:ea typeface="黑体" panose="02010609060101010101" charset="-122"/>
            </a:endParaRPr>
          </a:p>
        </p:txBody>
      </p:sp>
      <p:sp>
        <p:nvSpPr>
          <p:cNvPr id="52226" name="矩形 4"/>
          <p:cNvSpPr/>
          <p:nvPr/>
        </p:nvSpPr>
        <p:spPr>
          <a:xfrm>
            <a:off x="732949" y="764704"/>
            <a:ext cx="8170069" cy="2259080"/>
          </a:xfrm>
          <a:prstGeom prst="rect">
            <a:avLst/>
          </a:prstGeom>
          <a:noFill/>
          <a:ln w="9525">
            <a:noFill/>
          </a:ln>
        </p:spPr>
        <p:txBody>
          <a:bodyPr wrap="square">
            <a:spAutoFit/>
          </a:bodyPr>
          <a:lstStyle/>
          <a:p>
            <a:pPr>
              <a:lnSpc>
                <a:spcPct val="110000"/>
              </a:lnSpc>
              <a:spcBef>
                <a:spcPts val="0"/>
              </a:spcBef>
              <a:spcAft>
                <a:spcPts val="0"/>
              </a:spcAft>
            </a:pPr>
            <a:r>
              <a:rPr lang="en-US" altLang="zh-CN" sz="3200" b="1" dirty="0">
                <a:latin typeface="宋体" panose="02010600030101010101" pitchFamily="2" charset="-122"/>
                <a:ea typeface="宋体" panose="02010600030101010101" pitchFamily="2" charset="-122"/>
                <a:cs typeface="宋体" panose="02010600030101010101" pitchFamily="2" charset="-122"/>
              </a:rPr>
              <a:t>1</a:t>
            </a:r>
            <a:r>
              <a:rPr lang="zh-CN" altLang="en-US" sz="3200" b="1" dirty="0">
                <a:latin typeface="宋体" panose="02010600030101010101" pitchFamily="2" charset="-122"/>
                <a:ea typeface="宋体" panose="02010600030101010101" pitchFamily="2" charset="-122"/>
                <a:cs typeface="宋体" panose="02010600030101010101" pitchFamily="2" charset="-122"/>
              </a:rPr>
              <a:t>、成为古代埃及文明标志是（     ）</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①金字塔 ②空中花园 ③狮身人面像 ④汉谟拉比法典</a:t>
            </a:r>
            <a:r>
              <a:rPr lang="zh-CN" altLang="en-US" sz="3200" b="1" dirty="0">
                <a:latin typeface="宋体" panose="02010600030101010101" pitchFamily="2" charset="-122"/>
                <a:ea typeface="宋体" panose="02010600030101010101" pitchFamily="2" charset="-122"/>
                <a:cs typeface="宋体" panose="02010600030101010101" pitchFamily="2" charset="-122"/>
              </a:rPr>
              <a:t>　　</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en-US" altLang="zh-CN" sz="3200" b="1" dirty="0">
                <a:latin typeface="宋体" panose="02010600030101010101" pitchFamily="2" charset="-122"/>
                <a:ea typeface="宋体" panose="02010600030101010101" pitchFamily="2" charset="-122"/>
                <a:cs typeface="宋体" panose="02010600030101010101" pitchFamily="2" charset="-122"/>
              </a:rPr>
              <a:t>A</a:t>
            </a: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en-US" altLang="zh-CN" sz="3200" b="1" dirty="0">
                <a:latin typeface="宋体" panose="02010600030101010101" pitchFamily="2" charset="-122"/>
                <a:ea typeface="宋体" panose="02010600030101010101" pitchFamily="2" charset="-122"/>
                <a:cs typeface="宋体" panose="02010600030101010101" pitchFamily="2" charset="-122"/>
              </a:rPr>
              <a:t>①②   B</a:t>
            </a: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en-US" altLang="zh-CN" sz="3200" b="1" dirty="0">
                <a:latin typeface="宋体" panose="02010600030101010101" pitchFamily="2" charset="-122"/>
                <a:ea typeface="宋体" panose="02010600030101010101" pitchFamily="2" charset="-122"/>
                <a:cs typeface="宋体" panose="02010600030101010101" pitchFamily="2" charset="-122"/>
              </a:rPr>
              <a:t>①③    C</a:t>
            </a: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en-US" altLang="zh-CN" sz="3200" b="1" dirty="0">
                <a:latin typeface="宋体" panose="02010600030101010101" pitchFamily="2" charset="-122"/>
                <a:ea typeface="宋体" panose="02010600030101010101" pitchFamily="2" charset="-122"/>
                <a:cs typeface="宋体" panose="02010600030101010101" pitchFamily="2" charset="-122"/>
              </a:rPr>
              <a:t>②③  D</a:t>
            </a: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en-US" altLang="zh-CN" sz="3200" b="1" dirty="0">
                <a:latin typeface="宋体" panose="02010600030101010101" pitchFamily="2" charset="-122"/>
                <a:ea typeface="宋体" panose="02010600030101010101" pitchFamily="2" charset="-122"/>
                <a:cs typeface="宋体" panose="02010600030101010101" pitchFamily="2" charset="-122"/>
              </a:rPr>
              <a:t>①④</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
        <p:nvSpPr>
          <p:cNvPr id="52227" name="矩形 6"/>
          <p:cNvSpPr/>
          <p:nvPr/>
        </p:nvSpPr>
        <p:spPr>
          <a:xfrm>
            <a:off x="785812" y="2844165"/>
            <a:ext cx="7890643" cy="1717393"/>
          </a:xfrm>
          <a:prstGeom prst="rect">
            <a:avLst/>
          </a:prstGeom>
          <a:noFill/>
          <a:ln w="9525">
            <a:noFill/>
          </a:ln>
        </p:spPr>
        <p:txBody>
          <a:bodyPr wrap="square">
            <a:spAutoFit/>
          </a:bodyPr>
          <a:lstStyle/>
          <a:p>
            <a:pPr>
              <a:lnSpc>
                <a:spcPct val="110000"/>
              </a:lnSpc>
              <a:spcBef>
                <a:spcPts val="0"/>
              </a:spcBef>
              <a:spcAft>
                <a:spcPts val="0"/>
              </a:spcAft>
            </a:pPr>
            <a:r>
              <a:rPr lang="en-US" altLang="zh-CN" sz="3200" b="1" dirty="0">
                <a:latin typeface="宋体" panose="02010600030101010101" pitchFamily="2" charset="-122"/>
                <a:ea typeface="宋体" panose="02010600030101010101" pitchFamily="2" charset="-122"/>
                <a:cs typeface="宋体" panose="02010600030101010101" pitchFamily="2" charset="-122"/>
              </a:rPr>
              <a:t>2</a:t>
            </a:r>
            <a:r>
              <a:rPr lang="zh-CN" altLang="en-US" sz="3200" b="1" dirty="0">
                <a:latin typeface="宋体" panose="02010600030101010101" pitchFamily="2" charset="-122"/>
                <a:ea typeface="宋体" panose="02010600030101010101" pitchFamily="2" charset="-122"/>
                <a:cs typeface="宋体" panose="02010600030101010101" pitchFamily="2" charset="-122"/>
              </a:rPr>
              <a:t>、统一的古代埃及建立于（     ）</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A</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、公元前</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3500</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年      </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B</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、公元前</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3</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1</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00</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年    </a:t>
            </a:r>
            <a:endPar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C</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、公元前</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15</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世纪      </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D</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、公元前</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6</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世纪</a:t>
            </a:r>
            <a:endPar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52228" name="矩形 8"/>
          <p:cNvSpPr/>
          <p:nvPr/>
        </p:nvSpPr>
        <p:spPr>
          <a:xfrm>
            <a:off x="732949" y="4716145"/>
            <a:ext cx="7389495" cy="1714500"/>
          </a:xfrm>
          <a:prstGeom prst="rect">
            <a:avLst/>
          </a:prstGeom>
          <a:noFill/>
          <a:ln w="9525">
            <a:noFill/>
          </a:ln>
        </p:spPr>
        <p:txBody>
          <a:bodyPr wrap="square">
            <a:spAutoFit/>
          </a:bodyPr>
          <a:lstStyle/>
          <a:p>
            <a:pPr>
              <a:lnSpc>
                <a:spcPct val="110000"/>
              </a:lnSpc>
              <a:spcBef>
                <a:spcPts val="0"/>
              </a:spcBef>
              <a:spcAft>
                <a:spcPts val="0"/>
              </a:spcAft>
            </a:pPr>
            <a:r>
              <a:rPr lang="en-US" altLang="zh-CN" sz="3200" b="1" dirty="0">
                <a:latin typeface="宋体" panose="02010600030101010101" pitchFamily="2" charset="-122"/>
                <a:ea typeface="宋体" panose="02010600030101010101" pitchFamily="2" charset="-122"/>
                <a:cs typeface="宋体" panose="02010600030101010101" pitchFamily="2" charset="-122"/>
              </a:rPr>
              <a:t>3</a:t>
            </a:r>
            <a:r>
              <a:rPr lang="zh-CN" altLang="en-US" sz="3200" b="1" dirty="0">
                <a:latin typeface="宋体" panose="02010600030101010101" pitchFamily="2" charset="-122"/>
                <a:ea typeface="宋体" panose="02010600030101010101" pitchFamily="2" charset="-122"/>
                <a:cs typeface="宋体" panose="02010600030101010101" pitchFamily="2" charset="-122"/>
              </a:rPr>
              <a:t>、古代埃及法老权力的象征是（     ）</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A</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、狮身人面像      </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B</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、空中花园     </a:t>
            </a:r>
            <a:endPar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C</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、木乃伊          </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rPr>
              <a:t>D</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、金字塔</a:t>
            </a:r>
            <a:endPar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29702" name="Rectangle 3"/>
          <p:cNvSpPr/>
          <p:nvPr/>
        </p:nvSpPr>
        <p:spPr>
          <a:xfrm>
            <a:off x="6566174" y="620688"/>
            <a:ext cx="526106" cy="707886"/>
          </a:xfrm>
          <a:prstGeom prst="rect">
            <a:avLst/>
          </a:prstGeom>
          <a:noFill/>
          <a:ln w="9525">
            <a:noFill/>
          </a:ln>
        </p:spPr>
        <p:txBody>
          <a:bodyPr wrap="none">
            <a:spAutoFit/>
          </a:bodyPr>
          <a:lstStyle/>
          <a:p>
            <a:r>
              <a:rPr lang="en-US" altLang="zh-CN" sz="4000" b="1" dirty="0">
                <a:solidFill>
                  <a:srgbClr val="FF3300"/>
                </a:solidFill>
                <a:latin typeface="Times New Roman" panose="02020603050405020304" pitchFamily="18" charset="0"/>
                <a:ea typeface="HY강B"/>
              </a:rPr>
              <a:t>B</a:t>
            </a:r>
            <a:endParaRPr lang="en-US" altLang="zh-CN" sz="4000" b="1" dirty="0">
              <a:solidFill>
                <a:srgbClr val="FF3300"/>
              </a:solidFill>
              <a:latin typeface="Times New Roman" panose="02020603050405020304" pitchFamily="18" charset="0"/>
              <a:ea typeface="HY강B"/>
            </a:endParaRPr>
          </a:p>
        </p:txBody>
      </p:sp>
      <p:sp>
        <p:nvSpPr>
          <p:cNvPr id="29703" name="Rectangle 3"/>
          <p:cNvSpPr/>
          <p:nvPr/>
        </p:nvSpPr>
        <p:spPr>
          <a:xfrm>
            <a:off x="6350150" y="2793122"/>
            <a:ext cx="526106" cy="707886"/>
          </a:xfrm>
          <a:prstGeom prst="rect">
            <a:avLst/>
          </a:prstGeom>
          <a:noFill/>
          <a:ln w="9525">
            <a:noFill/>
          </a:ln>
        </p:spPr>
        <p:txBody>
          <a:bodyPr wrap="none">
            <a:spAutoFit/>
          </a:bodyPr>
          <a:lstStyle/>
          <a:p>
            <a:r>
              <a:rPr lang="en-US" altLang="zh-CN" sz="4000" b="1" dirty="0">
                <a:solidFill>
                  <a:srgbClr val="FF3300"/>
                </a:solidFill>
                <a:latin typeface="Times New Roman" panose="02020603050405020304" pitchFamily="18" charset="0"/>
                <a:ea typeface="HY강B"/>
              </a:rPr>
              <a:t>B</a:t>
            </a:r>
            <a:endParaRPr lang="en-US" altLang="zh-CN" sz="4000" b="1" dirty="0">
              <a:solidFill>
                <a:srgbClr val="FF3300"/>
              </a:solidFill>
              <a:latin typeface="Times New Roman" panose="02020603050405020304" pitchFamily="18" charset="0"/>
              <a:ea typeface="HY강B"/>
            </a:endParaRPr>
          </a:p>
        </p:txBody>
      </p:sp>
      <p:sp>
        <p:nvSpPr>
          <p:cNvPr id="29704" name="Rectangle 5"/>
          <p:cNvSpPr/>
          <p:nvPr/>
        </p:nvSpPr>
        <p:spPr>
          <a:xfrm>
            <a:off x="6969368" y="4653136"/>
            <a:ext cx="554960" cy="707886"/>
          </a:xfrm>
          <a:prstGeom prst="rect">
            <a:avLst/>
          </a:prstGeom>
          <a:noFill/>
          <a:ln w="9525">
            <a:noFill/>
          </a:ln>
        </p:spPr>
        <p:txBody>
          <a:bodyPr wrap="none">
            <a:spAutoFit/>
          </a:bodyPr>
          <a:lstStyle/>
          <a:p>
            <a:r>
              <a:rPr lang="en-US" altLang="zh-CN" sz="4000" b="1" dirty="0">
                <a:solidFill>
                  <a:srgbClr val="FF3300"/>
                </a:solidFill>
                <a:latin typeface="Times New Roman" panose="02020603050405020304" pitchFamily="18" charset="0"/>
                <a:ea typeface="HY강B"/>
              </a:rPr>
              <a:t>D</a:t>
            </a:r>
            <a:endParaRPr lang="en-US" altLang="zh-CN" sz="4000" b="1" dirty="0">
              <a:solidFill>
                <a:srgbClr val="FF3300"/>
              </a:solidFill>
              <a:latin typeface="Times New Roman" panose="02020603050405020304" pitchFamily="18" charset="0"/>
              <a:ea typeface="HY강B"/>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7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7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p:bldP spid="29703" grpId="0"/>
      <p:bldP spid="2970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Box 3"/>
          <p:cNvSpPr txBox="1"/>
          <p:nvPr/>
        </p:nvSpPr>
        <p:spPr>
          <a:xfrm>
            <a:off x="210979" y="87631"/>
            <a:ext cx="1168241" cy="1323439"/>
          </a:xfrm>
          <a:prstGeom prst="rect">
            <a:avLst/>
          </a:prstGeom>
          <a:noFill/>
          <a:ln w="9525">
            <a:noFill/>
          </a:ln>
        </p:spPr>
        <p:txBody>
          <a:bodyPr wrap="square">
            <a:spAutoFit/>
          </a:bodyPr>
          <a:lstStyle/>
          <a:p>
            <a:r>
              <a:rPr lang="zh-CN" altLang="en-US" sz="4000" b="1" dirty="0">
                <a:latin typeface="黑体" panose="02010609060101010101" charset="-122"/>
                <a:ea typeface="黑体" panose="02010609060101010101" charset="-122"/>
              </a:rPr>
              <a:t>练习</a:t>
            </a:r>
            <a:endParaRPr lang="zh-CN" altLang="en-US" sz="4000" b="1" dirty="0">
              <a:latin typeface="黑体" panose="02010609060101010101" charset="-122"/>
              <a:ea typeface="黑体" panose="02010609060101010101" charset="-122"/>
            </a:endParaRPr>
          </a:p>
        </p:txBody>
      </p:sp>
      <p:sp>
        <p:nvSpPr>
          <p:cNvPr id="54274" name="矩形 5"/>
          <p:cNvSpPr/>
          <p:nvPr/>
        </p:nvSpPr>
        <p:spPr>
          <a:xfrm>
            <a:off x="979170" y="1417321"/>
            <a:ext cx="7084695" cy="1791260"/>
          </a:xfrm>
          <a:prstGeom prst="rect">
            <a:avLst/>
          </a:prstGeom>
          <a:noFill/>
          <a:ln w="9525">
            <a:noFill/>
          </a:ln>
        </p:spPr>
        <p:txBody>
          <a:bodyPr wrap="square">
            <a:spAutoFit/>
          </a:bodyPr>
          <a:lstStyle/>
          <a:p>
            <a:pPr>
              <a:lnSpc>
                <a:spcPct val="115000"/>
              </a:lnSpc>
              <a:spcBef>
                <a:spcPts val="0"/>
              </a:spcBef>
              <a:spcAft>
                <a:spcPts val="0"/>
              </a:spcAft>
            </a:pPr>
            <a:r>
              <a:rPr lang="en-US" altLang="zh-CN" sz="3200" b="1">
                <a:latin typeface="宋体" panose="02010600030101010101" pitchFamily="2" charset="-122"/>
                <a:ea typeface="宋体" panose="02010600030101010101" pitchFamily="2" charset="-122"/>
                <a:cs typeface="宋体" panose="02010600030101010101" pitchFamily="2" charset="-122"/>
              </a:rPr>
              <a:t>4</a:t>
            </a:r>
            <a:r>
              <a:rPr lang="zh-CN" altLang="en-US" sz="3200" b="1" dirty="0">
                <a:latin typeface="宋体" panose="02010600030101010101" pitchFamily="2" charset="-122"/>
                <a:ea typeface="宋体" panose="02010600030101010101" pitchFamily="2" charset="-122"/>
                <a:cs typeface="宋体" panose="02010600030101010101" pitchFamily="2" charset="-122"/>
              </a:rPr>
              <a:t>、尼罗河位于非洲的（     ）　</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a:lnSpc>
                <a:spcPct val="115000"/>
              </a:lnSpc>
              <a:spcBef>
                <a:spcPts val="0"/>
              </a:spcBef>
              <a:spcAft>
                <a:spcPts val="0"/>
              </a:spcAft>
            </a:pPr>
            <a:r>
              <a:rPr lang="en-US" altLang="zh-CN" sz="3200" b="1">
                <a:solidFill>
                  <a:srgbClr val="0000FF"/>
                </a:solidFill>
                <a:latin typeface="宋体" panose="02010600030101010101" pitchFamily="2" charset="-122"/>
                <a:ea typeface="宋体" panose="02010600030101010101" pitchFamily="2" charset="-122"/>
                <a:cs typeface="宋体" panose="02010600030101010101" pitchFamily="2" charset="-122"/>
              </a:rPr>
              <a:t>A</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、北部     </a:t>
            </a:r>
            <a:r>
              <a:rPr lang="en-US" altLang="zh-CN" sz="3200" b="1">
                <a:solidFill>
                  <a:srgbClr val="0000FF"/>
                </a:solidFill>
                <a:latin typeface="宋体" panose="02010600030101010101" pitchFamily="2" charset="-122"/>
                <a:ea typeface="宋体" panose="02010600030101010101" pitchFamily="2" charset="-122"/>
                <a:cs typeface="宋体" panose="02010600030101010101" pitchFamily="2" charset="-122"/>
              </a:rPr>
              <a:t>B</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、东部    </a:t>
            </a:r>
            <a:r>
              <a:rPr lang="en-US" altLang="zh-CN" sz="3200" b="1">
                <a:solidFill>
                  <a:srgbClr val="0000FF"/>
                </a:solidFill>
                <a:latin typeface="宋体" panose="02010600030101010101" pitchFamily="2" charset="-122"/>
                <a:ea typeface="宋体" panose="02010600030101010101" pitchFamily="2" charset="-122"/>
                <a:cs typeface="宋体" panose="02010600030101010101" pitchFamily="2" charset="-122"/>
              </a:rPr>
              <a:t>C</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、西北    </a:t>
            </a:r>
            <a:r>
              <a:rPr lang="en-US" altLang="zh-CN" sz="3200" b="1">
                <a:solidFill>
                  <a:srgbClr val="0000FF"/>
                </a:solidFill>
                <a:latin typeface="宋体" panose="02010600030101010101" pitchFamily="2" charset="-122"/>
                <a:ea typeface="宋体" panose="02010600030101010101" pitchFamily="2" charset="-122"/>
                <a:cs typeface="宋体" panose="02010600030101010101" pitchFamily="2" charset="-122"/>
              </a:rPr>
              <a:t>D</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、东北部</a:t>
            </a:r>
            <a:endPar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54275" name="矩形 6"/>
          <p:cNvSpPr/>
          <p:nvPr/>
        </p:nvSpPr>
        <p:spPr>
          <a:xfrm>
            <a:off x="872967" y="2973070"/>
            <a:ext cx="7815739" cy="3490186"/>
          </a:xfrm>
          <a:prstGeom prst="rect">
            <a:avLst/>
          </a:prstGeom>
          <a:noFill/>
          <a:ln w="9525">
            <a:noFill/>
          </a:ln>
        </p:spPr>
        <p:txBody>
          <a:bodyPr wrap="square">
            <a:spAutoFit/>
          </a:bodyPr>
          <a:lstStyle/>
          <a:p>
            <a:pPr indent="133350">
              <a:lnSpc>
                <a:spcPct val="115000"/>
              </a:lnSpc>
              <a:spcBef>
                <a:spcPts val="0"/>
              </a:spcBef>
              <a:spcAft>
                <a:spcPts val="0"/>
              </a:spcAft>
            </a:pPr>
            <a:r>
              <a:rPr lang="en-US" altLang="zh-CN" sz="3200" b="1">
                <a:latin typeface="宋体" panose="02010600030101010101" pitchFamily="2" charset="-122"/>
                <a:ea typeface="宋体" panose="02010600030101010101" pitchFamily="2" charset="-122"/>
                <a:cs typeface="宋体" panose="02010600030101010101" pitchFamily="2" charset="-122"/>
              </a:rPr>
              <a:t>5</a:t>
            </a:r>
            <a:r>
              <a:rPr lang="zh-CN" altLang="en-US" sz="3200" b="1" dirty="0">
                <a:latin typeface="宋体" panose="02010600030101010101" pitchFamily="2" charset="-122"/>
                <a:ea typeface="宋体" panose="02010600030101010101" pitchFamily="2" charset="-122"/>
                <a:cs typeface="宋体" panose="02010600030101010101" pitchFamily="2" charset="-122"/>
              </a:rPr>
              <a:t>、对“埃及是尼罗河的赠礼”理解不正确的是（    ）</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indent="133350">
              <a:lnSpc>
                <a:spcPct val="115000"/>
              </a:lnSpc>
              <a:spcBef>
                <a:spcPts val="0"/>
              </a:spcBef>
              <a:spcAft>
                <a:spcPts val="0"/>
              </a:spcAft>
            </a:pPr>
            <a:r>
              <a:rPr lang="zh-CN" altLang="en-US" sz="3200" b="1" dirty="0">
                <a:latin typeface="宋体" panose="02010600030101010101" pitchFamily="2" charset="-122"/>
                <a:ea typeface="宋体" panose="02010600030101010101" pitchFamily="2" charset="-122"/>
                <a:cs typeface="宋体" panose="02010600030101010101" pitchFamily="2" charset="-122"/>
              </a:rPr>
              <a:t>  </a:t>
            </a:r>
            <a:r>
              <a:rPr lang="en-US" altLang="zh-CN" sz="3200" b="1">
                <a:solidFill>
                  <a:srgbClr val="0000FF"/>
                </a:solidFill>
                <a:latin typeface="宋体" panose="02010600030101010101" pitchFamily="2" charset="-122"/>
                <a:ea typeface="宋体" panose="02010600030101010101" pitchFamily="2" charset="-122"/>
                <a:cs typeface="宋体" panose="02010600030101010101" pitchFamily="2" charset="-122"/>
              </a:rPr>
              <a:t>A</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、在尼罗河畔建立古埃及       </a:t>
            </a:r>
            <a:endPar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indent="133350">
              <a:lnSpc>
                <a:spcPct val="115000"/>
              </a:lnSpc>
              <a:spcBef>
                <a:spcPts val="0"/>
              </a:spcBef>
              <a:spcAft>
                <a:spcPts val="0"/>
              </a:spcAft>
            </a:pP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en-US" altLang="zh-CN" sz="3200" b="1">
                <a:solidFill>
                  <a:srgbClr val="0000FF"/>
                </a:solidFill>
                <a:latin typeface="宋体" panose="02010600030101010101" pitchFamily="2" charset="-122"/>
                <a:ea typeface="宋体" panose="02010600030101010101" pitchFamily="2" charset="-122"/>
                <a:cs typeface="宋体" panose="02010600030101010101" pitchFamily="2" charset="-122"/>
              </a:rPr>
              <a:t>B</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、尼罗河孕育了古埃及文明  </a:t>
            </a:r>
            <a:endPar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indent="133350">
              <a:lnSpc>
                <a:spcPct val="115000"/>
              </a:lnSpc>
              <a:spcBef>
                <a:spcPts val="0"/>
              </a:spcBef>
              <a:spcAft>
                <a:spcPts val="0"/>
              </a:spcAft>
            </a:pP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en-US" altLang="zh-CN" sz="3200" b="1">
                <a:solidFill>
                  <a:srgbClr val="0000FF"/>
                </a:solidFill>
                <a:latin typeface="宋体" panose="02010600030101010101" pitchFamily="2" charset="-122"/>
                <a:ea typeface="宋体" panose="02010600030101010101" pitchFamily="2" charset="-122"/>
                <a:cs typeface="宋体" panose="02010600030101010101" pitchFamily="2" charset="-122"/>
              </a:rPr>
              <a:t>C</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、尼罗河与古埃及的诞生息息相关     </a:t>
            </a:r>
            <a:endPar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indent="133350">
              <a:lnSpc>
                <a:spcPct val="115000"/>
              </a:lnSpc>
              <a:spcBef>
                <a:spcPts val="0"/>
              </a:spcBef>
              <a:spcAft>
                <a:spcPts val="0"/>
              </a:spcAft>
            </a:pP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en-US" altLang="zh-CN" sz="3200" b="1">
                <a:solidFill>
                  <a:srgbClr val="0000FF"/>
                </a:solidFill>
                <a:latin typeface="宋体" panose="02010600030101010101" pitchFamily="2" charset="-122"/>
                <a:ea typeface="宋体" panose="02010600030101010101" pitchFamily="2" charset="-122"/>
                <a:cs typeface="宋体" panose="02010600030101010101" pitchFamily="2" charset="-122"/>
              </a:rPr>
              <a:t>D</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rPr>
              <a:t>、尼罗河为古埃及人提供了生存环境</a:t>
            </a:r>
            <a:endPar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30725" name="Rectangle 5"/>
          <p:cNvSpPr/>
          <p:nvPr/>
        </p:nvSpPr>
        <p:spPr>
          <a:xfrm>
            <a:off x="5652120" y="1386841"/>
            <a:ext cx="554960" cy="707886"/>
          </a:xfrm>
          <a:prstGeom prst="rect">
            <a:avLst/>
          </a:prstGeom>
          <a:noFill/>
          <a:ln w="9525">
            <a:noFill/>
          </a:ln>
        </p:spPr>
        <p:txBody>
          <a:bodyPr wrap="none">
            <a:spAutoFit/>
          </a:bodyPr>
          <a:lstStyle/>
          <a:p>
            <a:r>
              <a:rPr lang="en-US" altLang="zh-CN" sz="4000" b="1" dirty="0">
                <a:solidFill>
                  <a:srgbClr val="FF3300"/>
                </a:solidFill>
                <a:latin typeface="Times New Roman" panose="02020603050405020304" pitchFamily="18" charset="0"/>
                <a:ea typeface="HY강B"/>
              </a:rPr>
              <a:t>D</a:t>
            </a:r>
            <a:endParaRPr lang="en-US" altLang="zh-CN" sz="4000" b="1" dirty="0">
              <a:solidFill>
                <a:srgbClr val="FF3300"/>
              </a:solidFill>
              <a:latin typeface="Times New Roman" panose="02020603050405020304" pitchFamily="18" charset="0"/>
              <a:ea typeface="HY강B"/>
            </a:endParaRPr>
          </a:p>
        </p:txBody>
      </p:sp>
      <p:sp>
        <p:nvSpPr>
          <p:cNvPr id="30726" name="Rectangle 6"/>
          <p:cNvSpPr/>
          <p:nvPr/>
        </p:nvSpPr>
        <p:spPr>
          <a:xfrm>
            <a:off x="2864912" y="3501008"/>
            <a:ext cx="554960" cy="707886"/>
          </a:xfrm>
          <a:prstGeom prst="rect">
            <a:avLst/>
          </a:prstGeom>
          <a:noFill/>
          <a:ln w="9525">
            <a:noFill/>
          </a:ln>
        </p:spPr>
        <p:txBody>
          <a:bodyPr wrap="none">
            <a:spAutoFit/>
          </a:bodyPr>
          <a:lstStyle/>
          <a:p>
            <a:r>
              <a:rPr lang="en-US" altLang="zh-CN" sz="4000" b="1" dirty="0">
                <a:solidFill>
                  <a:srgbClr val="FF3300"/>
                </a:solidFill>
                <a:latin typeface="Times New Roman" panose="02020603050405020304" pitchFamily="18" charset="0"/>
                <a:ea typeface="HY강B"/>
              </a:rPr>
              <a:t>A</a:t>
            </a:r>
            <a:endParaRPr lang="en-US" altLang="zh-CN" sz="4000" b="1" dirty="0">
              <a:solidFill>
                <a:srgbClr val="FF3300"/>
              </a:solidFill>
              <a:latin typeface="Times New Roman" panose="02020603050405020304" pitchFamily="18" charset="0"/>
              <a:ea typeface="HY강B"/>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p:bldP spid="307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Text Box 5"/>
          <p:cNvSpPr txBox="1">
            <a:spLocks noChangeArrowheads="1"/>
          </p:cNvSpPr>
          <p:nvPr/>
        </p:nvSpPr>
        <p:spPr bwMode="auto">
          <a:xfrm>
            <a:off x="971600" y="2132856"/>
            <a:ext cx="7391400" cy="2185214"/>
          </a:xfrm>
          <a:prstGeom prst="rect">
            <a:avLst/>
          </a:prstGeom>
          <a:noFill/>
          <a:ln w="9525">
            <a:noFill/>
            <a:miter lim="800000"/>
          </a:ln>
          <a:effectLst/>
        </p:spPr>
        <p:txBody>
          <a:bodyPr>
            <a:spAutoFit/>
          </a:bodyPr>
          <a:lstStyle/>
          <a:p>
            <a:pPr>
              <a:spcBef>
                <a:spcPct val="50000"/>
              </a:spcBef>
            </a:pPr>
            <a:r>
              <a:rPr lang="zh-CN" altLang="en-US" sz="3600" b="1" dirty="0">
                <a:solidFill>
                  <a:srgbClr val="FF0000"/>
                </a:solidFill>
                <a:latin typeface="黑体" panose="02010609060101010101" charset="-122"/>
                <a:ea typeface="黑体" panose="02010609060101010101" charset="-122"/>
              </a:rPr>
              <a:t>思考：</a:t>
            </a:r>
            <a:endParaRPr lang="zh-CN" altLang="en-US" sz="3600" b="1" dirty="0">
              <a:solidFill>
                <a:srgbClr val="FF0000"/>
              </a:solidFill>
              <a:latin typeface="黑体" panose="02010609060101010101" charset="-122"/>
              <a:ea typeface="黑体" panose="02010609060101010101" charset="-122"/>
            </a:endParaRPr>
          </a:p>
          <a:p>
            <a:pPr>
              <a:spcBef>
                <a:spcPct val="50000"/>
              </a:spcBef>
            </a:pPr>
            <a:r>
              <a:rPr lang="zh-CN" altLang="en-US" sz="3200" b="1" dirty="0">
                <a:solidFill>
                  <a:schemeClr val="tx1">
                    <a:lumMod val="85000"/>
                    <a:lumOff val="15000"/>
                  </a:schemeClr>
                </a:solidFill>
                <a:latin typeface="黑体" panose="02010609060101010101" charset="-122"/>
                <a:ea typeface="黑体" panose="02010609060101010101" charset="-122"/>
              </a:rPr>
              <a:t>    </a:t>
            </a:r>
            <a:r>
              <a:rPr lang="zh-CN" altLang="en-US" sz="4000" b="1" dirty="0">
                <a:solidFill>
                  <a:schemeClr val="tx1">
                    <a:lumMod val="85000"/>
                    <a:lumOff val="15000"/>
                  </a:schemeClr>
                </a:solidFill>
                <a:latin typeface="楷体" panose="02010609060101010101" pitchFamily="49" charset="-122"/>
                <a:ea typeface="楷体" panose="02010609060101010101" pitchFamily="49" charset="-122"/>
              </a:rPr>
              <a:t>自然环境对古代文明的产生与发展所起的影</a:t>
            </a:r>
            <a:r>
              <a:rPr lang="zh-CN" altLang="en-US" sz="4000" b="1" dirty="0" smtClean="0">
                <a:solidFill>
                  <a:schemeClr val="tx1">
                    <a:lumMod val="85000"/>
                    <a:lumOff val="15000"/>
                  </a:schemeClr>
                </a:solidFill>
                <a:latin typeface="楷体" panose="02010609060101010101" pitchFamily="49" charset="-122"/>
                <a:ea typeface="楷体" panose="02010609060101010101" pitchFamily="49" charset="-122"/>
              </a:rPr>
              <a:t>响。</a:t>
            </a:r>
            <a:endParaRPr lang="zh-CN" altLang="en-US" sz="4000" b="1" dirty="0">
              <a:solidFill>
                <a:schemeClr val="tx1">
                  <a:lumMod val="85000"/>
                  <a:lumOff val="15000"/>
                </a:schemeClr>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blinds(horizontal)">
                                      <p:cBhvr>
                                        <p:cTn id="7" dur="1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noChangeArrowheads="1"/>
          </p:cNvSpPr>
          <p:nvPr>
            <p:ph type="ctrTitle"/>
          </p:nvPr>
        </p:nvSpPr>
        <p:spPr/>
        <p:txBody>
          <a:bodyPr/>
          <a:lstStyle/>
          <a:p>
            <a:endParaRPr lang="zh-CN" altLang="en-US" smtClean="0"/>
          </a:p>
        </p:txBody>
      </p:sp>
      <p:sp>
        <p:nvSpPr>
          <p:cNvPr id="3" name="副标题 2"/>
          <p:cNvSpPr>
            <a:spLocks noGrp="1"/>
          </p:cNvSpPr>
          <p:nvPr>
            <p:ph type="subTitle" idx="1"/>
          </p:nvPr>
        </p:nvSpPr>
        <p:spPr/>
        <p:txBody>
          <a:bodyPr/>
          <a:lstStyle/>
          <a:p>
            <a:pPr>
              <a:defRPr/>
            </a:pPr>
            <a:endParaRPr lang="zh-CN" altLang="en-US"/>
          </a:p>
        </p:txBody>
      </p:sp>
      <p:pic>
        <p:nvPicPr>
          <p:cNvPr id="13316" name="Picture 2" descr="C:\Users\Administrator\Desktop\view.jpg"/>
          <p:cNvPicPr>
            <a:picLocks noChangeAspect="1" noChangeArrowheads="1"/>
          </p:cNvPicPr>
          <p:nvPr/>
        </p:nvPicPr>
        <p:blipFill>
          <a:blip r:embed="rId1" cstate="print"/>
          <a:srcRect/>
          <a:stretch>
            <a:fillRect/>
          </a:stretch>
        </p:blipFill>
        <p:spPr bwMode="auto">
          <a:xfrm>
            <a:off x="-571500" y="-428625"/>
            <a:ext cx="10287000" cy="7715250"/>
          </a:xfrm>
          <a:prstGeom prst="rect">
            <a:avLst/>
          </a:prstGeom>
          <a:noFill/>
          <a:ln w="9525">
            <a:noFill/>
            <a:miter lim="800000"/>
            <a:headEnd/>
            <a:tailEnd/>
          </a:ln>
        </p:spPr>
      </p:pic>
      <p:sp>
        <p:nvSpPr>
          <p:cNvPr id="2" name="太阳形 1"/>
          <p:cNvSpPr/>
          <p:nvPr/>
        </p:nvSpPr>
        <p:spPr>
          <a:xfrm>
            <a:off x="1482725" y="2720975"/>
            <a:ext cx="288925" cy="288925"/>
          </a:xfrm>
          <a:prstGeom prst="su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2-d"/>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333377"/>
            <a:ext cx="91440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Box 3"/>
          <p:cNvSpPr txBox="1">
            <a:spLocks noChangeArrowheads="1"/>
          </p:cNvSpPr>
          <p:nvPr/>
        </p:nvSpPr>
        <p:spPr bwMode="auto">
          <a:xfrm>
            <a:off x="0" y="5805490"/>
            <a:ext cx="9144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zh-CN" sz="4000" b="1" dirty="0">
                <a:solidFill>
                  <a:schemeClr val="hlink"/>
                </a:solidFill>
                <a:ea typeface="华文新魏" pitchFamily="2" charset="-122"/>
              </a:rPr>
              <a:t>这些文明产生的地理位置有何共同点？</a:t>
            </a:r>
            <a:endParaRPr lang="zh-CN" altLang="zh-CN" sz="4000" b="1" dirty="0">
              <a:solidFill>
                <a:schemeClr val="hlink"/>
              </a:solidFill>
              <a:ea typeface="华文新魏" pitchFamily="2" charset="-122"/>
            </a:endParaRPr>
          </a:p>
        </p:txBody>
      </p:sp>
      <p:pic>
        <p:nvPicPr>
          <p:cNvPr id="7172" name="Picture 4" descr="古埃及"/>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2991" y="2924175"/>
            <a:ext cx="2428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古巴比伦"/>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2275" y="2205040"/>
            <a:ext cx="76200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AutoShape 6" descr="之字形"/>
          <p:cNvSpPr>
            <a:spLocks noChangeArrowheads="1"/>
          </p:cNvSpPr>
          <p:nvPr/>
        </p:nvSpPr>
        <p:spPr bwMode="auto">
          <a:xfrm>
            <a:off x="1692275" y="692150"/>
            <a:ext cx="3124200" cy="1219200"/>
          </a:xfrm>
          <a:prstGeom prst="wedgeEllipseCallout">
            <a:avLst>
              <a:gd name="adj1" fmla="val -30995"/>
              <a:gd name="adj2" fmla="val 81509"/>
            </a:avLst>
          </a:prstGeom>
          <a:blipFill dpi="0" rotWithShape="0">
            <a:blip r:embed="rId4" cstate="print"/>
            <a:srcRect/>
            <a:tile tx="0" ty="0" sx="100000" sy="100000" flip="none" algn="tl"/>
          </a:blipFill>
          <a:ln w="38100" cmpd="sng">
            <a:solidFill>
              <a:schemeClr val="folHlink"/>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zh-CN" sz="3600" b="1">
                <a:solidFill>
                  <a:srgbClr val="800000"/>
                </a:solidFill>
                <a:ea typeface="幼圆" pitchFamily="49" charset="-122"/>
              </a:rPr>
              <a:t>古巴比伦</a:t>
            </a:r>
            <a:endParaRPr lang="zh-CN" altLang="zh-CN" sz="3600" b="1">
              <a:solidFill>
                <a:srgbClr val="800000"/>
              </a:solidFill>
              <a:ea typeface="幼圆" pitchFamily="49" charset="-122"/>
            </a:endParaRPr>
          </a:p>
        </p:txBody>
      </p:sp>
      <p:pic>
        <p:nvPicPr>
          <p:cNvPr id="7175" name="Picture 7" descr="古印度"/>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79839" y="2781302"/>
            <a:ext cx="1592263"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AutoShape 8" descr="之字形"/>
          <p:cNvSpPr>
            <a:spLocks noChangeArrowheads="1"/>
          </p:cNvSpPr>
          <p:nvPr/>
        </p:nvSpPr>
        <p:spPr bwMode="auto">
          <a:xfrm>
            <a:off x="4114800" y="4495800"/>
            <a:ext cx="2438400" cy="1219200"/>
          </a:xfrm>
          <a:prstGeom prst="wedgeEllipseCallout">
            <a:avLst>
              <a:gd name="adj1" fmla="val -37046"/>
              <a:gd name="adj2" fmla="val -103384"/>
            </a:avLst>
          </a:prstGeom>
          <a:blipFill dpi="0" rotWithShape="0">
            <a:blip r:embed="rId4" cstate="print"/>
            <a:srcRect/>
            <a:tile tx="0" ty="0" sx="100000" sy="100000" flip="none" algn="tl"/>
          </a:blipFill>
          <a:ln w="38100" cmpd="sng">
            <a:solidFill>
              <a:schemeClr val="folHlink"/>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zh-CN" sz="3600" b="1">
                <a:solidFill>
                  <a:srgbClr val="800000"/>
                </a:solidFill>
                <a:ea typeface="幼圆" pitchFamily="49" charset="-122"/>
              </a:rPr>
              <a:t>古印度</a:t>
            </a:r>
            <a:endParaRPr lang="zh-CN" altLang="zh-CN" sz="3600" b="1">
              <a:solidFill>
                <a:srgbClr val="800000"/>
              </a:solidFill>
              <a:ea typeface="幼圆" pitchFamily="49" charset="-122"/>
            </a:endParaRPr>
          </a:p>
        </p:txBody>
      </p:sp>
      <p:pic>
        <p:nvPicPr>
          <p:cNvPr id="7177" name="Picture 9" descr="古代中国"/>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24749" y="1844677"/>
            <a:ext cx="1390651"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AutoShape 10" descr="之字形"/>
          <p:cNvSpPr>
            <a:spLocks noChangeArrowheads="1"/>
          </p:cNvSpPr>
          <p:nvPr/>
        </p:nvSpPr>
        <p:spPr bwMode="auto">
          <a:xfrm>
            <a:off x="5076825" y="836613"/>
            <a:ext cx="3048000" cy="1219200"/>
          </a:xfrm>
          <a:prstGeom prst="wedgeEllipseCallout">
            <a:avLst>
              <a:gd name="adj1" fmla="val 54116"/>
              <a:gd name="adj2" fmla="val 64324"/>
            </a:avLst>
          </a:prstGeom>
          <a:blipFill dpi="0" rotWithShape="0">
            <a:blip r:embed="rId4" cstate="print"/>
            <a:srcRect/>
            <a:tile tx="0" ty="0" sx="100000" sy="100000" flip="none" algn="tl"/>
          </a:blipFill>
          <a:ln w="38100" cmpd="sng">
            <a:solidFill>
              <a:schemeClr val="folHlink"/>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zh-CN" sz="3600" b="1">
                <a:solidFill>
                  <a:srgbClr val="800000"/>
                </a:solidFill>
                <a:ea typeface="幼圆" pitchFamily="49" charset="-122"/>
              </a:rPr>
              <a:t>古代中国</a:t>
            </a:r>
            <a:endParaRPr lang="zh-CN" altLang="zh-CN" sz="3600" b="1">
              <a:solidFill>
                <a:srgbClr val="800000"/>
              </a:solidFill>
              <a:ea typeface="幼圆" pitchFamily="49" charset="-122"/>
            </a:endParaRPr>
          </a:p>
        </p:txBody>
      </p:sp>
      <p:sp>
        <p:nvSpPr>
          <p:cNvPr id="7179" name="AutoShape 11" descr="之字形"/>
          <p:cNvSpPr>
            <a:spLocks noChangeArrowheads="1"/>
          </p:cNvSpPr>
          <p:nvPr/>
        </p:nvSpPr>
        <p:spPr bwMode="auto">
          <a:xfrm>
            <a:off x="1258888" y="3860800"/>
            <a:ext cx="2438400" cy="1219200"/>
          </a:xfrm>
          <a:prstGeom prst="wedgeEllipseCallout">
            <a:avLst>
              <a:gd name="adj1" fmla="val -53384"/>
              <a:gd name="adj2" fmla="val -87111"/>
            </a:avLst>
          </a:prstGeom>
          <a:blipFill dpi="0" rotWithShape="0">
            <a:blip r:embed="rId4" cstate="print"/>
            <a:srcRect/>
            <a:tile tx="0" ty="0" sx="100000" sy="100000" flip="none" algn="tl"/>
          </a:blipFill>
          <a:ln w="38100" cmpd="sng">
            <a:solidFill>
              <a:schemeClr val="folHlink"/>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zh-CN" sz="3600" b="1">
                <a:solidFill>
                  <a:srgbClr val="800000"/>
                </a:solidFill>
                <a:ea typeface="幼圆" pitchFamily="49" charset="-122"/>
              </a:rPr>
              <a:t>古埃及</a:t>
            </a:r>
            <a:endParaRPr lang="zh-CN" altLang="zh-CN" sz="3600" b="1">
              <a:solidFill>
                <a:srgbClr val="800000"/>
              </a:solidFill>
              <a:ea typeface="幼圆" pitchFamily="49" charset="-122"/>
            </a:endParaRPr>
          </a:p>
        </p:txBody>
      </p:sp>
      <p:sp>
        <p:nvSpPr>
          <p:cNvPr id="7181" name="Text Box 13" descr="实心菱形"/>
          <p:cNvSpPr txBox="1">
            <a:spLocks noChangeArrowheads="1"/>
          </p:cNvSpPr>
          <p:nvPr/>
        </p:nvSpPr>
        <p:spPr bwMode="auto">
          <a:xfrm>
            <a:off x="1331916" y="1557340"/>
            <a:ext cx="7272337" cy="2654573"/>
          </a:xfrm>
          <a:prstGeom prst="rect">
            <a:avLst/>
          </a:prstGeom>
          <a:blipFill dpi="0" rotWithShape="0">
            <a:blip r:embed="rId7" cstate="print"/>
            <a:srcRect/>
            <a:tile tx="0" ty="0" sx="100000" sy="100000" flip="none" algn="tl"/>
          </a:blipFill>
          <a:ln w="38100" cmpd="dbl">
            <a:solidFill>
              <a:schemeClr val="hlink"/>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zh-CN" sz="3200" b="1" dirty="0">
                <a:solidFill>
                  <a:srgbClr val="000099"/>
                </a:solidFill>
                <a:effectLst>
                  <a:outerShdw blurRad="38100" dist="38100" dir="2700000" algn="tl">
                    <a:srgbClr val="C0C0C0"/>
                  </a:outerShdw>
                </a:effectLst>
                <a:latin typeface="隶书" pitchFamily="49" charset="-122"/>
                <a:ea typeface="隶书" pitchFamily="49" charset="-122"/>
              </a:rPr>
              <a:t>　　四大文明古国都源于北纬30度左右的大河流域。这些大河流域气候湿润，光热充足，地势平坦，土地肥沃，水源充足，交通便利，为文明起源提供了物质基础，从而形成了各自的文明。</a:t>
            </a:r>
            <a:endParaRPr lang="zh-CN" altLang="zh-CN" sz="3200" b="1" dirty="0">
              <a:solidFill>
                <a:srgbClr val="000099"/>
              </a:solidFill>
              <a:effectLst>
                <a:outerShdw blurRad="38100" dist="38100" dir="2700000" algn="tl">
                  <a:srgbClr val="C0C0C0"/>
                </a:outerShdw>
              </a:effectLst>
              <a:latin typeface="隶书" pitchFamily="49" charset="-122"/>
              <a:ea typeface="隶书"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p:cTn id="13" dur="500" fill="hold"/>
                                        <p:tgtEl>
                                          <p:spTgt spid="7172"/>
                                        </p:tgtEl>
                                        <p:attrNameLst>
                                          <p:attrName>ppt_w</p:attrName>
                                        </p:attrNameLst>
                                      </p:cBhvr>
                                      <p:tavLst>
                                        <p:tav tm="0">
                                          <p:val>
                                            <p:fltVal val="0"/>
                                          </p:val>
                                        </p:tav>
                                        <p:tav tm="100000">
                                          <p:val>
                                            <p:strVal val="#ppt_w"/>
                                          </p:val>
                                        </p:tav>
                                      </p:tavLst>
                                    </p:anim>
                                    <p:anim calcmode="lin" valueType="num">
                                      <p:cBhvr>
                                        <p:cTn id="14" dur="500" fill="hold"/>
                                        <p:tgtEl>
                                          <p:spTgt spid="717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8" name="camera.wav"/>
                                        </p:tgtEl>
                                      </p:cMediaNode>
                                    </p:audio>
                                  </p:subTnLst>
                                </p:cTn>
                              </p:par>
                            </p:childTnLst>
                          </p:cTn>
                        </p:par>
                        <p:par>
                          <p:cTn id="15" fill="hold">
                            <p:stCondLst>
                              <p:cond delay="500"/>
                            </p:stCondLst>
                            <p:childTnLst>
                              <p:par>
                                <p:cTn id="16" presetID="2" presetClass="entr" presetSubtype="3" fill="hold" grpId="0" nodeType="afterEffect">
                                  <p:stCondLst>
                                    <p:cond delay="0"/>
                                  </p:stCondLst>
                                  <p:childTnLst>
                                    <p:set>
                                      <p:cBhvr>
                                        <p:cTn id="17" dur="1" fill="hold">
                                          <p:stCondLst>
                                            <p:cond delay="0"/>
                                          </p:stCondLst>
                                        </p:cTn>
                                        <p:tgtEl>
                                          <p:spTgt spid="7179"/>
                                        </p:tgtEl>
                                        <p:attrNameLst>
                                          <p:attrName>style.visibility</p:attrName>
                                        </p:attrNameLst>
                                      </p:cBhvr>
                                      <p:to>
                                        <p:strVal val="visible"/>
                                      </p:to>
                                    </p:set>
                                    <p:anim calcmode="lin" valueType="num">
                                      <p:cBhvr additive="base">
                                        <p:cTn id="18" dur="500" fill="hold"/>
                                        <p:tgtEl>
                                          <p:spTgt spid="7179"/>
                                        </p:tgtEl>
                                        <p:attrNameLst>
                                          <p:attrName>ppt_x</p:attrName>
                                        </p:attrNameLst>
                                      </p:cBhvr>
                                      <p:tavLst>
                                        <p:tav tm="0">
                                          <p:val>
                                            <p:strVal val="1+#ppt_w/2"/>
                                          </p:val>
                                        </p:tav>
                                        <p:tav tm="100000">
                                          <p:val>
                                            <p:strVal val="#ppt_x"/>
                                          </p:val>
                                        </p:tav>
                                      </p:tavLst>
                                    </p:anim>
                                    <p:anim calcmode="lin" valueType="num">
                                      <p:cBhvr additive="base">
                                        <p:cTn id="19" dur="500" fill="hold"/>
                                        <p:tgtEl>
                                          <p:spTgt spid="7179"/>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7173"/>
                                        </p:tgtEl>
                                        <p:attrNameLst>
                                          <p:attrName>style.visibility</p:attrName>
                                        </p:attrNameLst>
                                      </p:cBhvr>
                                      <p:to>
                                        <p:strVal val="visible"/>
                                      </p:to>
                                    </p:set>
                                    <p:anim calcmode="lin" valueType="num">
                                      <p:cBhvr>
                                        <p:cTn id="24" dur="500" fill="hold"/>
                                        <p:tgtEl>
                                          <p:spTgt spid="7173"/>
                                        </p:tgtEl>
                                        <p:attrNameLst>
                                          <p:attrName>ppt_w</p:attrName>
                                        </p:attrNameLst>
                                      </p:cBhvr>
                                      <p:tavLst>
                                        <p:tav tm="0">
                                          <p:val>
                                            <p:fltVal val="0"/>
                                          </p:val>
                                        </p:tav>
                                        <p:tav tm="100000">
                                          <p:val>
                                            <p:strVal val="#ppt_w"/>
                                          </p:val>
                                        </p:tav>
                                      </p:tavLst>
                                    </p:anim>
                                    <p:anim calcmode="lin" valueType="num">
                                      <p:cBhvr>
                                        <p:cTn id="25" dur="500" fill="hold"/>
                                        <p:tgtEl>
                                          <p:spTgt spid="717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2"/>
                                            </p:cond>
                                          </p:stCondLst>
                                          <p:endCondLst>
                                            <p:cond evt="onStopAudio" delay="0">
                                              <p:tgtEl>
                                                <p:sldTgt/>
                                              </p:tgtEl>
                                            </p:cond>
                                          </p:endCondLst>
                                        </p:cTn>
                                        <p:tgtEl>
                                          <p:sndTgt r:embed="rId8" name="camera.wav"/>
                                        </p:tgtEl>
                                      </p:cMediaNode>
                                    </p:audio>
                                  </p:subTnLst>
                                </p:cTn>
                              </p:par>
                            </p:childTnLst>
                          </p:cTn>
                        </p:par>
                        <p:par>
                          <p:cTn id="26" fill="hold">
                            <p:stCondLst>
                              <p:cond delay="500"/>
                            </p:stCondLst>
                            <p:childTnLst>
                              <p:par>
                                <p:cTn id="27" presetID="2" presetClass="entr" presetSubtype="3" fill="hold" grpId="0" nodeType="afterEffect">
                                  <p:stCondLst>
                                    <p:cond delay="0"/>
                                  </p:stCondLst>
                                  <p:childTnLst>
                                    <p:set>
                                      <p:cBhvr>
                                        <p:cTn id="28" dur="1" fill="hold">
                                          <p:stCondLst>
                                            <p:cond delay="0"/>
                                          </p:stCondLst>
                                        </p:cTn>
                                        <p:tgtEl>
                                          <p:spTgt spid="7174"/>
                                        </p:tgtEl>
                                        <p:attrNameLst>
                                          <p:attrName>style.visibility</p:attrName>
                                        </p:attrNameLst>
                                      </p:cBhvr>
                                      <p:to>
                                        <p:strVal val="visible"/>
                                      </p:to>
                                    </p:set>
                                    <p:anim calcmode="lin" valueType="num">
                                      <p:cBhvr additive="base">
                                        <p:cTn id="29" dur="500" fill="hold"/>
                                        <p:tgtEl>
                                          <p:spTgt spid="7174"/>
                                        </p:tgtEl>
                                        <p:attrNameLst>
                                          <p:attrName>ppt_x</p:attrName>
                                        </p:attrNameLst>
                                      </p:cBhvr>
                                      <p:tavLst>
                                        <p:tav tm="0">
                                          <p:val>
                                            <p:strVal val="1+#ppt_w/2"/>
                                          </p:val>
                                        </p:tav>
                                        <p:tav tm="100000">
                                          <p:val>
                                            <p:strVal val="#ppt_x"/>
                                          </p:val>
                                        </p:tav>
                                      </p:tavLst>
                                    </p:anim>
                                    <p:anim calcmode="lin" valueType="num">
                                      <p:cBhvr additive="base">
                                        <p:cTn id="30" dur="500" fill="hold"/>
                                        <p:tgtEl>
                                          <p:spTgt spid="7174"/>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7175"/>
                                        </p:tgtEl>
                                        <p:attrNameLst>
                                          <p:attrName>style.visibility</p:attrName>
                                        </p:attrNameLst>
                                      </p:cBhvr>
                                      <p:to>
                                        <p:strVal val="visible"/>
                                      </p:to>
                                    </p:set>
                                    <p:anim calcmode="lin" valueType="num">
                                      <p:cBhvr>
                                        <p:cTn id="35" dur="500" fill="hold"/>
                                        <p:tgtEl>
                                          <p:spTgt spid="7175"/>
                                        </p:tgtEl>
                                        <p:attrNameLst>
                                          <p:attrName>ppt_w</p:attrName>
                                        </p:attrNameLst>
                                      </p:cBhvr>
                                      <p:tavLst>
                                        <p:tav tm="0">
                                          <p:val>
                                            <p:fltVal val="0"/>
                                          </p:val>
                                        </p:tav>
                                        <p:tav tm="100000">
                                          <p:val>
                                            <p:strVal val="#ppt_w"/>
                                          </p:val>
                                        </p:tav>
                                      </p:tavLst>
                                    </p:anim>
                                    <p:anim calcmode="lin" valueType="num">
                                      <p:cBhvr>
                                        <p:cTn id="36" dur="500" fill="hold"/>
                                        <p:tgtEl>
                                          <p:spTgt spid="717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3"/>
                                            </p:cond>
                                          </p:stCondLst>
                                          <p:endCondLst>
                                            <p:cond evt="onStopAudio" delay="0">
                                              <p:tgtEl>
                                                <p:sldTgt/>
                                              </p:tgtEl>
                                            </p:cond>
                                          </p:endCondLst>
                                        </p:cTn>
                                        <p:tgtEl>
                                          <p:sndTgt r:embed="rId8" name="camera.wav"/>
                                        </p:tgtEl>
                                      </p:cMediaNode>
                                    </p:audio>
                                  </p:subTnLst>
                                </p:cTn>
                              </p:par>
                            </p:childTnLst>
                          </p:cTn>
                        </p:par>
                        <p:par>
                          <p:cTn id="37" fill="hold">
                            <p:stCondLst>
                              <p:cond delay="500"/>
                            </p:stCondLst>
                            <p:childTnLst>
                              <p:par>
                                <p:cTn id="38" presetID="2" presetClass="entr" presetSubtype="3" fill="hold" grpId="0" nodeType="afterEffect">
                                  <p:stCondLst>
                                    <p:cond delay="0"/>
                                  </p:stCondLst>
                                  <p:childTnLst>
                                    <p:set>
                                      <p:cBhvr>
                                        <p:cTn id="39" dur="1" fill="hold">
                                          <p:stCondLst>
                                            <p:cond delay="0"/>
                                          </p:stCondLst>
                                        </p:cTn>
                                        <p:tgtEl>
                                          <p:spTgt spid="7176"/>
                                        </p:tgtEl>
                                        <p:attrNameLst>
                                          <p:attrName>style.visibility</p:attrName>
                                        </p:attrNameLst>
                                      </p:cBhvr>
                                      <p:to>
                                        <p:strVal val="visible"/>
                                      </p:to>
                                    </p:set>
                                    <p:anim calcmode="lin" valueType="num">
                                      <p:cBhvr additive="base">
                                        <p:cTn id="40" dur="500" fill="hold"/>
                                        <p:tgtEl>
                                          <p:spTgt spid="7176"/>
                                        </p:tgtEl>
                                        <p:attrNameLst>
                                          <p:attrName>ppt_x</p:attrName>
                                        </p:attrNameLst>
                                      </p:cBhvr>
                                      <p:tavLst>
                                        <p:tav tm="0">
                                          <p:val>
                                            <p:strVal val="1+#ppt_w/2"/>
                                          </p:val>
                                        </p:tav>
                                        <p:tav tm="100000">
                                          <p:val>
                                            <p:strVal val="#ppt_x"/>
                                          </p:val>
                                        </p:tav>
                                      </p:tavLst>
                                    </p:anim>
                                    <p:anim calcmode="lin" valueType="num">
                                      <p:cBhvr additive="base">
                                        <p:cTn id="41" dur="500" fill="hold"/>
                                        <p:tgtEl>
                                          <p:spTgt spid="7176"/>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nodeType="clickEffect">
                                  <p:stCondLst>
                                    <p:cond delay="0"/>
                                  </p:stCondLst>
                                  <p:childTnLst>
                                    <p:set>
                                      <p:cBhvr>
                                        <p:cTn id="45" dur="1" fill="hold">
                                          <p:stCondLst>
                                            <p:cond delay="0"/>
                                          </p:stCondLst>
                                        </p:cTn>
                                        <p:tgtEl>
                                          <p:spTgt spid="7177"/>
                                        </p:tgtEl>
                                        <p:attrNameLst>
                                          <p:attrName>style.visibility</p:attrName>
                                        </p:attrNameLst>
                                      </p:cBhvr>
                                      <p:to>
                                        <p:strVal val="visible"/>
                                      </p:to>
                                    </p:set>
                                    <p:anim calcmode="lin" valueType="num">
                                      <p:cBhvr>
                                        <p:cTn id="46" dur="500" fill="hold"/>
                                        <p:tgtEl>
                                          <p:spTgt spid="7177"/>
                                        </p:tgtEl>
                                        <p:attrNameLst>
                                          <p:attrName>ppt_w</p:attrName>
                                        </p:attrNameLst>
                                      </p:cBhvr>
                                      <p:tavLst>
                                        <p:tav tm="0">
                                          <p:val>
                                            <p:fltVal val="0"/>
                                          </p:val>
                                        </p:tav>
                                        <p:tav tm="100000">
                                          <p:val>
                                            <p:strVal val="#ppt_w"/>
                                          </p:val>
                                        </p:tav>
                                      </p:tavLst>
                                    </p:anim>
                                    <p:anim calcmode="lin" valueType="num">
                                      <p:cBhvr>
                                        <p:cTn id="47" dur="500" fill="hold"/>
                                        <p:tgtEl>
                                          <p:spTgt spid="717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4"/>
                                            </p:cond>
                                          </p:stCondLst>
                                          <p:endCondLst>
                                            <p:cond evt="onStopAudio" delay="0">
                                              <p:tgtEl>
                                                <p:sldTgt/>
                                              </p:tgtEl>
                                            </p:cond>
                                          </p:endCondLst>
                                        </p:cTn>
                                        <p:tgtEl>
                                          <p:sndTgt r:embed="rId8" name="camera.wav"/>
                                        </p:tgtEl>
                                      </p:cMediaNode>
                                    </p:audio>
                                  </p:subTnLst>
                                </p:cTn>
                              </p:par>
                            </p:childTnLst>
                          </p:cTn>
                        </p:par>
                        <p:par>
                          <p:cTn id="48" fill="hold">
                            <p:stCondLst>
                              <p:cond delay="500"/>
                            </p:stCondLst>
                            <p:childTnLst>
                              <p:par>
                                <p:cTn id="49" presetID="2" presetClass="entr" presetSubtype="3" fill="hold" grpId="0" nodeType="afterEffect">
                                  <p:stCondLst>
                                    <p:cond delay="0"/>
                                  </p:stCondLst>
                                  <p:childTnLst>
                                    <p:set>
                                      <p:cBhvr>
                                        <p:cTn id="50" dur="1" fill="hold">
                                          <p:stCondLst>
                                            <p:cond delay="0"/>
                                          </p:stCondLst>
                                        </p:cTn>
                                        <p:tgtEl>
                                          <p:spTgt spid="7178"/>
                                        </p:tgtEl>
                                        <p:attrNameLst>
                                          <p:attrName>style.visibility</p:attrName>
                                        </p:attrNameLst>
                                      </p:cBhvr>
                                      <p:to>
                                        <p:strVal val="visible"/>
                                      </p:to>
                                    </p:set>
                                    <p:anim calcmode="lin" valueType="num">
                                      <p:cBhvr additive="base">
                                        <p:cTn id="51" dur="500" fill="hold"/>
                                        <p:tgtEl>
                                          <p:spTgt spid="7178"/>
                                        </p:tgtEl>
                                        <p:attrNameLst>
                                          <p:attrName>ppt_x</p:attrName>
                                        </p:attrNameLst>
                                      </p:cBhvr>
                                      <p:tavLst>
                                        <p:tav tm="0">
                                          <p:val>
                                            <p:strVal val="1+#ppt_w/2"/>
                                          </p:val>
                                        </p:tav>
                                        <p:tav tm="100000">
                                          <p:val>
                                            <p:strVal val="#ppt_x"/>
                                          </p:val>
                                        </p:tav>
                                      </p:tavLst>
                                    </p:anim>
                                    <p:anim calcmode="lin" valueType="num">
                                      <p:cBhvr additive="base">
                                        <p:cTn id="52" dur="500" fill="hold"/>
                                        <p:tgtEl>
                                          <p:spTgt spid="7178"/>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0" presetClass="entr" presetSubtype="0" fill="hold" grpId="0" nodeType="clickEffect">
                                  <p:stCondLst>
                                    <p:cond delay="0"/>
                                  </p:stCondLst>
                                  <p:iterate type="lt">
                                    <p:tmPct val="10000"/>
                                  </p:iterate>
                                  <p:childTnLst>
                                    <p:set>
                                      <p:cBhvr>
                                        <p:cTn id="56" dur="1" fill="hold">
                                          <p:stCondLst>
                                            <p:cond delay="0"/>
                                          </p:stCondLst>
                                        </p:cTn>
                                        <p:tgtEl>
                                          <p:spTgt spid="7171"/>
                                        </p:tgtEl>
                                        <p:attrNameLst>
                                          <p:attrName>style.visibility</p:attrName>
                                        </p:attrNameLst>
                                      </p:cBhvr>
                                      <p:to>
                                        <p:strVal val="visible"/>
                                      </p:to>
                                    </p:set>
                                    <p:animEffect transition="in" filter="fade">
                                      <p:cBhvr>
                                        <p:cTn id="57" dur="1000"/>
                                        <p:tgtEl>
                                          <p:spTgt spid="7171"/>
                                        </p:tgtEl>
                                      </p:cBhvr>
                                    </p:animEffect>
                                    <p:anim calcmode="lin" valueType="num">
                                      <p:cBhvr>
                                        <p:cTn id="58" dur="1000" fill="hold"/>
                                        <p:tgtEl>
                                          <p:spTgt spid="7171"/>
                                        </p:tgtEl>
                                        <p:attrNameLst>
                                          <p:attrName>ppt_x</p:attrName>
                                        </p:attrNameLst>
                                      </p:cBhvr>
                                      <p:tavLst>
                                        <p:tav tm="0">
                                          <p:val>
                                            <p:strVal val="#ppt_x-.1"/>
                                          </p:val>
                                        </p:tav>
                                        <p:tav tm="100000">
                                          <p:val>
                                            <p:strVal val="#ppt_x"/>
                                          </p:val>
                                        </p:tav>
                                      </p:tavLst>
                                    </p:anim>
                                    <p:anim calcmode="lin" valueType="num">
                                      <p:cBhvr>
                                        <p:cTn id="59" dur="1000" fill="hold"/>
                                        <p:tgtEl>
                                          <p:spTgt spid="7171"/>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0" presetClass="entr" presetSubtype="0" fill="hold" grpId="0" nodeType="clickEffect">
                                  <p:stCondLst>
                                    <p:cond delay="0"/>
                                  </p:stCondLst>
                                  <p:iterate type="lt">
                                    <p:tmPct val="10000"/>
                                  </p:iterate>
                                  <p:childTnLst>
                                    <p:set>
                                      <p:cBhvr>
                                        <p:cTn id="63" dur="1" fill="hold">
                                          <p:stCondLst>
                                            <p:cond delay="0"/>
                                          </p:stCondLst>
                                        </p:cTn>
                                        <p:tgtEl>
                                          <p:spTgt spid="7181"/>
                                        </p:tgtEl>
                                        <p:attrNameLst>
                                          <p:attrName>style.visibility</p:attrName>
                                        </p:attrNameLst>
                                      </p:cBhvr>
                                      <p:to>
                                        <p:strVal val="visible"/>
                                      </p:to>
                                    </p:set>
                                    <p:animEffect transition="in" filter="fade">
                                      <p:cBhvr>
                                        <p:cTn id="64" dur="1000"/>
                                        <p:tgtEl>
                                          <p:spTgt spid="7181"/>
                                        </p:tgtEl>
                                      </p:cBhvr>
                                    </p:animEffect>
                                    <p:anim calcmode="lin" valueType="num">
                                      <p:cBhvr>
                                        <p:cTn id="65" dur="1000" fill="hold"/>
                                        <p:tgtEl>
                                          <p:spTgt spid="7181"/>
                                        </p:tgtEl>
                                        <p:attrNameLst>
                                          <p:attrName>ppt_x</p:attrName>
                                        </p:attrNameLst>
                                      </p:cBhvr>
                                      <p:tavLst>
                                        <p:tav tm="0">
                                          <p:val>
                                            <p:strVal val="#ppt_x-.1"/>
                                          </p:val>
                                        </p:tav>
                                        <p:tav tm="100000">
                                          <p:val>
                                            <p:strVal val="#ppt_x"/>
                                          </p:val>
                                        </p:tav>
                                      </p:tavLst>
                                    </p:anim>
                                    <p:anim calcmode="lin" valueType="num">
                                      <p:cBhvr>
                                        <p:cTn id="66" dur="1000" fill="hold"/>
                                        <p:tgtEl>
                                          <p:spTgt spid="7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4" grpId="0" animBg="1" autoUpdateAnimBg="0"/>
      <p:bldP spid="7176" grpId="0" animBg="1" autoUpdateAnimBg="0"/>
      <p:bldP spid="7178" grpId="0" animBg="1" autoUpdateAnimBg="0"/>
      <p:bldP spid="7179" grpId="0" animBg="1" autoUpdateAnimBg="0"/>
      <p:bldP spid="7181"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f"/>
          <p:cNvPicPr>
            <a:picLocks noChangeAspect="1" noChangeArrowheads="1"/>
          </p:cNvPicPr>
          <p:nvPr/>
        </p:nvPicPr>
        <p:blipFill>
          <a:blip r:embed="rId1" cstate="print"/>
          <a:srcRect/>
          <a:stretch>
            <a:fillRect/>
          </a:stretch>
        </p:blipFill>
        <p:spPr bwMode="auto">
          <a:xfrm>
            <a:off x="0" y="2564889"/>
            <a:ext cx="8819693" cy="4248487"/>
          </a:xfrm>
          <a:prstGeom prst="rect">
            <a:avLst/>
          </a:prstGeom>
          <a:noFill/>
          <a:ln w="9525">
            <a:noFill/>
            <a:miter lim="800000"/>
            <a:headEnd/>
            <a:tailEnd/>
          </a:ln>
        </p:spPr>
      </p:pic>
      <p:sp>
        <p:nvSpPr>
          <p:cNvPr id="4098" name="WordArt 2" descr="纸袋"/>
          <p:cNvSpPr>
            <a:spLocks noChangeArrowheads="1" noChangeShapeType="1" noTextEdit="1"/>
          </p:cNvSpPr>
          <p:nvPr/>
        </p:nvSpPr>
        <p:spPr bwMode="auto">
          <a:xfrm>
            <a:off x="2133600" y="620688"/>
            <a:ext cx="5029200" cy="1676400"/>
          </a:xfrm>
          <a:prstGeom prst="rect">
            <a:avLst/>
          </a:prstGeom>
        </p:spPr>
        <p:txBody>
          <a:bodyPr wrap="none" fromWordArt="1">
            <a:prstTxWarp prst="textPlain">
              <a:avLst>
                <a:gd name="adj" fmla="val 50000"/>
              </a:avLst>
            </a:prstTxWarp>
          </a:bodyPr>
          <a:lstStyle/>
          <a:p>
            <a:pPr algn="ctr"/>
            <a:r>
              <a:rPr lang="zh-CN" altLang="en-US" sz="3600" b="1" kern="10" dirty="0" smtClean="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宋体" panose="02010600030101010101" pitchFamily="2" charset="-122"/>
                <a:ea typeface="宋体" panose="02010600030101010101" pitchFamily="2" charset="-122"/>
              </a:rPr>
              <a:t>第</a:t>
            </a:r>
            <a:r>
              <a:rPr lang="en-US" altLang="zh-CN" sz="3600" b="1" kern="10" dirty="0" smtClean="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宋体" panose="02010600030101010101" pitchFamily="2" charset="-122"/>
                <a:ea typeface="宋体" panose="02010600030101010101" pitchFamily="2" charset="-122"/>
              </a:rPr>
              <a:t>1</a:t>
            </a:r>
            <a:r>
              <a:rPr lang="zh-CN" altLang="en-US" sz="3600" b="1" kern="10" dirty="0" smtClean="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宋体" panose="02010600030101010101" pitchFamily="2" charset="-122"/>
                <a:ea typeface="宋体" panose="02010600030101010101" pitchFamily="2" charset="-122"/>
              </a:rPr>
              <a:t>课 古代埃及</a:t>
            </a:r>
            <a:endParaRPr lang="zh-CN" altLang="en-US" sz="3600" b="1" kern="10" dirty="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宋体" panose="02010600030101010101" pitchFamily="2" charset="-122"/>
              <a:ea typeface="宋体" panose="02010600030101010101" pitchFamily="2" charset="-122"/>
            </a:endParaRPr>
          </a:p>
        </p:txBody>
      </p:sp>
      <p:sp>
        <p:nvSpPr>
          <p:cNvPr id="4099" name="Line 3"/>
          <p:cNvSpPr>
            <a:spLocks noChangeShapeType="1"/>
          </p:cNvSpPr>
          <p:nvPr/>
        </p:nvSpPr>
        <p:spPr bwMode="auto">
          <a:xfrm>
            <a:off x="4191000" y="2848494"/>
            <a:ext cx="1066800" cy="0"/>
          </a:xfrm>
          <a:prstGeom prst="line">
            <a:avLst/>
          </a:prstGeom>
          <a:noFill/>
          <a:ln w="57150">
            <a:solidFill>
              <a:schemeClr val="tx1"/>
            </a:solidFill>
            <a:round/>
          </a:ln>
          <a:effectLst/>
        </p:spPr>
        <p:txBody>
          <a:bodyPr/>
          <a:lstStyle/>
          <a:p>
            <a:endParaRPr lang="zh-CN" altLang="en-US"/>
          </a:p>
        </p:txBody>
      </p:sp>
      <p:sp>
        <p:nvSpPr>
          <p:cNvPr id="4100" name="Text Box 4"/>
          <p:cNvSpPr txBox="1">
            <a:spLocks noChangeArrowheads="1"/>
          </p:cNvSpPr>
          <p:nvPr/>
        </p:nvSpPr>
        <p:spPr bwMode="auto">
          <a:xfrm>
            <a:off x="5245102" y="2492896"/>
            <a:ext cx="4660900" cy="646331"/>
          </a:xfrm>
          <a:prstGeom prst="rect">
            <a:avLst/>
          </a:prstGeom>
          <a:noFill/>
          <a:ln w="9525">
            <a:noFill/>
            <a:miter lim="800000"/>
          </a:ln>
          <a:effectLst/>
        </p:spPr>
        <p:txBody>
          <a:bodyPr>
            <a:spAutoFit/>
          </a:bodyPr>
          <a:lstStyle/>
          <a:p>
            <a:pPr>
              <a:spcBef>
                <a:spcPct val="50000"/>
              </a:spcBef>
            </a:pPr>
            <a:r>
              <a:rPr lang="zh-CN" altLang="en-US" sz="3600" b="1" dirty="0">
                <a:solidFill>
                  <a:srgbClr val="0000FF"/>
                </a:solidFill>
                <a:ea typeface="黑体" panose="02010609060101010101" charset="-122"/>
              </a:rPr>
              <a:t>大河孕育的文明</a:t>
            </a:r>
            <a:endParaRPr lang="zh-CN" altLang="en-US" sz="3600" b="1" dirty="0">
              <a:solidFill>
                <a:srgbClr val="0000FF"/>
              </a:solidFill>
              <a:ea typeface="黑体" panose="02010609060101010101"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8657" y="2924944"/>
            <a:ext cx="7920038" cy="1077218"/>
          </a:xfrm>
          <a:prstGeom prst="rect">
            <a:avLst/>
          </a:prstGeom>
        </p:spPr>
        <p:txBody>
          <a:bodyPr wrap="square">
            <a:spAutoFit/>
          </a:bodyPr>
          <a:lstStyle/>
          <a:p>
            <a:pPr lvl="0"/>
            <a:r>
              <a:rPr lang="en-US" altLang="zh-CN" sz="3200" b="1" dirty="0" smtClean="0">
                <a:solidFill>
                  <a:srgbClr val="000000"/>
                </a:solidFill>
                <a:effectLst>
                  <a:outerShdw blurRad="38100" dist="38100" dir="2700000" algn="tl">
                    <a:srgbClr val="000000">
                      <a:alpha val="43137"/>
                    </a:srgbClr>
                  </a:outerShdw>
                </a:effectLst>
                <a:latin typeface="Tahoma" panose="020B0604030504040204" pitchFamily="34" charset="0"/>
                <a:ea typeface="华文行楷" pitchFamily="2" charset="-122"/>
              </a:rPr>
              <a:t>      </a:t>
            </a:r>
            <a:r>
              <a:rPr lang="zh-CN" altLang="en-US" sz="3200" b="1" dirty="0" smtClean="0">
                <a:solidFill>
                  <a:srgbClr val="000000"/>
                </a:solidFill>
                <a:effectLst>
                  <a:outerShdw blurRad="38100" dist="38100" dir="2700000" algn="tl">
                    <a:srgbClr val="000000">
                      <a:alpha val="43137"/>
                    </a:srgbClr>
                  </a:outerShdw>
                </a:effectLst>
                <a:latin typeface="Tahoma" panose="020B0604030504040204" pitchFamily="34" charset="0"/>
                <a:ea typeface="华文行楷" pitchFamily="2" charset="-122"/>
              </a:rPr>
              <a:t>古</a:t>
            </a:r>
            <a:r>
              <a:rPr lang="zh-CN" altLang="en-US" sz="3200" b="1" dirty="0">
                <a:solidFill>
                  <a:srgbClr val="000000"/>
                </a:solidFill>
                <a:effectLst>
                  <a:outerShdw blurRad="38100" dist="38100" dir="2700000" algn="tl">
                    <a:srgbClr val="000000">
                      <a:alpha val="43137"/>
                    </a:srgbClr>
                  </a:outerShdw>
                </a:effectLst>
                <a:latin typeface="Tahoma" panose="020B0604030504040204" pitchFamily="34" charset="0"/>
                <a:ea typeface="华文行楷" pitchFamily="2" charset="-122"/>
              </a:rPr>
              <a:t>希腊历史学家希罗多德说：</a:t>
            </a:r>
            <a:r>
              <a:rPr lang="zh-CN" altLang="en-US" sz="3200" b="1" dirty="0">
                <a:solidFill>
                  <a:srgbClr val="FF0000"/>
                </a:solidFill>
                <a:effectLst>
                  <a:outerShdw blurRad="38100" dist="38100" dir="2700000" algn="tl">
                    <a:srgbClr val="000000">
                      <a:alpha val="43137"/>
                    </a:srgbClr>
                  </a:outerShdw>
                </a:effectLst>
                <a:latin typeface="Tahoma" panose="020B0604030504040204" pitchFamily="34" charset="0"/>
                <a:ea typeface="华文行楷" pitchFamily="2" charset="-122"/>
              </a:rPr>
              <a:t>“埃及是尼罗河的赠礼”</a:t>
            </a:r>
            <a:r>
              <a:rPr lang="zh-CN" altLang="en-US" sz="3200" b="1" dirty="0">
                <a:solidFill>
                  <a:srgbClr val="000000"/>
                </a:solidFill>
                <a:effectLst>
                  <a:outerShdw blurRad="38100" dist="38100" dir="2700000" algn="tl">
                    <a:srgbClr val="000000">
                      <a:alpha val="43137"/>
                    </a:srgbClr>
                  </a:outerShdw>
                </a:effectLst>
                <a:latin typeface="Tahoma" panose="020B0604030504040204" pitchFamily="34" charset="0"/>
                <a:ea typeface="华文行楷" pitchFamily="2" charset="-122"/>
              </a:rPr>
              <a:t>。</a:t>
            </a:r>
            <a:endParaRPr lang="zh-CN" altLang="en-US" sz="3200" b="1" dirty="0">
              <a:solidFill>
                <a:srgbClr val="000000"/>
              </a:solidFill>
              <a:effectLst>
                <a:outerShdw blurRad="38100" dist="38100" dir="2700000" algn="tl">
                  <a:srgbClr val="000000">
                    <a:alpha val="43137"/>
                  </a:srgbClr>
                </a:outerShdw>
              </a:effectLst>
              <a:latin typeface="Tahoma" panose="020B0604030504040204" pitchFamily="34" charset="0"/>
              <a:ea typeface="华文行楷" pitchFamily="2" charset="-122"/>
            </a:endParaRPr>
          </a:p>
        </p:txBody>
      </p:sp>
      <p:sp>
        <p:nvSpPr>
          <p:cNvPr id="21" name="文本框 13316"/>
          <p:cNvSpPr txBox="1">
            <a:spLocks noChangeArrowheads="1"/>
          </p:cNvSpPr>
          <p:nvPr/>
        </p:nvSpPr>
        <p:spPr bwMode="auto">
          <a:xfrm>
            <a:off x="1403648" y="4189096"/>
            <a:ext cx="2794159" cy="583565"/>
          </a:xfrm>
          <a:prstGeom prst="rect">
            <a:avLst/>
          </a:prstGeom>
          <a:noFill/>
          <a:ln w="9525">
            <a:noFill/>
            <a:miter lim="800000"/>
          </a:ln>
        </p:spPr>
        <p:txBody>
          <a:bodyPr wrap="square">
            <a:spAutoFit/>
          </a:bodyPr>
          <a:lstStyle/>
          <a:p>
            <a:r>
              <a:rPr lang="zh-CN" altLang="en-US" sz="3200" b="1" dirty="0">
                <a:solidFill>
                  <a:srgbClr val="008000"/>
                </a:solidFill>
                <a:effectLst>
                  <a:outerShdw blurRad="38100" dist="38100" dir="2700000" algn="tl">
                    <a:srgbClr val="000000">
                      <a:alpha val="43137"/>
                    </a:srgbClr>
                  </a:outerShdw>
                </a:effectLst>
                <a:latin typeface="Tahoma" panose="020B0604030504040204" pitchFamily="34" charset="0"/>
              </a:rPr>
              <a:t>为什么这么说？</a:t>
            </a:r>
            <a:endParaRPr lang="zh-CN" altLang="en-US" sz="3200" b="1" dirty="0">
              <a:solidFill>
                <a:srgbClr val="008000"/>
              </a:solidFill>
              <a:effectLst>
                <a:outerShdw blurRad="38100" dist="38100" dir="2700000" algn="tl">
                  <a:srgbClr val="000000">
                    <a:alpha val="43137"/>
                  </a:srgbClr>
                </a:outerShdw>
              </a:effectLst>
              <a:latin typeface="Tahoma" panose="020B0604030504040204" pitchFamily="34" charset="0"/>
            </a:endParaRPr>
          </a:p>
        </p:txBody>
      </p:sp>
      <p:sp>
        <p:nvSpPr>
          <p:cNvPr id="10" name="文本框 1"/>
          <p:cNvSpPr txBox="1">
            <a:spLocks noChangeArrowheads="1"/>
          </p:cNvSpPr>
          <p:nvPr/>
        </p:nvSpPr>
        <p:spPr bwMode="auto">
          <a:xfrm>
            <a:off x="1187624" y="5085184"/>
            <a:ext cx="6084094" cy="1077218"/>
          </a:xfrm>
          <a:prstGeom prst="rect">
            <a:avLst/>
          </a:prstGeom>
          <a:noFill/>
          <a:ln w="9525">
            <a:noFill/>
            <a:miter lim="800000"/>
          </a:ln>
        </p:spPr>
        <p:txBody>
          <a:bodyPr wrap="square">
            <a:spAutoFit/>
          </a:bodyPr>
          <a:lstStyle/>
          <a:p>
            <a:pPr algn="l"/>
            <a:r>
              <a:rPr lang="zh-CN" altLang="en-US" sz="3200" b="1" dirty="0" smtClean="0">
                <a:solidFill>
                  <a:srgbClr val="0000CC"/>
                </a:solidFill>
                <a:effectLst>
                  <a:outerShdw blurRad="38100" dist="38100" dir="2700000" algn="tl">
                    <a:srgbClr val="000000">
                      <a:alpha val="43137"/>
                    </a:srgbClr>
                  </a:outerShdw>
                </a:effectLst>
                <a:latin typeface="黑体" panose="02010609060101010101" charset="-122"/>
                <a:ea typeface="黑体" panose="02010609060101010101" charset="-122"/>
              </a:rPr>
              <a:t>   尼</a:t>
            </a:r>
            <a:r>
              <a:rPr lang="zh-CN" altLang="en-US" sz="3200" b="1" dirty="0">
                <a:solidFill>
                  <a:srgbClr val="0000CC"/>
                </a:solidFill>
                <a:effectLst>
                  <a:outerShdw blurRad="38100" dist="38100" dir="2700000" algn="tl">
                    <a:srgbClr val="000000">
                      <a:alpha val="43137"/>
                    </a:srgbClr>
                  </a:outerShdw>
                </a:effectLst>
                <a:latin typeface="黑体" panose="02010609060101010101" charset="-122"/>
                <a:ea typeface="黑体" panose="02010609060101010101" charset="-122"/>
              </a:rPr>
              <a:t>罗河的自然环境孕育</a:t>
            </a:r>
            <a:r>
              <a:rPr lang="zh-CN" altLang="en-US" sz="3200" b="1" dirty="0" smtClean="0">
                <a:solidFill>
                  <a:srgbClr val="0000CC"/>
                </a:solidFill>
                <a:effectLst>
                  <a:outerShdw blurRad="38100" dist="38100" dir="2700000" algn="tl">
                    <a:srgbClr val="000000">
                      <a:alpha val="43137"/>
                    </a:srgbClr>
                  </a:outerShdw>
                </a:effectLst>
                <a:latin typeface="黑体" panose="02010609060101010101" charset="-122"/>
                <a:ea typeface="黑体" panose="02010609060101010101" charset="-122"/>
              </a:rPr>
              <a:t>了古</a:t>
            </a:r>
            <a:r>
              <a:rPr lang="zh-CN" altLang="en-US" sz="3200" b="1" dirty="0">
                <a:solidFill>
                  <a:srgbClr val="0000CC"/>
                </a:solidFill>
                <a:effectLst>
                  <a:outerShdw blurRad="38100" dist="38100" dir="2700000" algn="tl">
                    <a:srgbClr val="000000">
                      <a:alpha val="43137"/>
                    </a:srgbClr>
                  </a:outerShdw>
                </a:effectLst>
                <a:latin typeface="黑体" panose="02010609060101010101" charset="-122"/>
                <a:ea typeface="黑体" panose="02010609060101010101" charset="-122"/>
              </a:rPr>
              <a:t>埃及文</a:t>
            </a:r>
            <a:r>
              <a:rPr lang="zh-CN" altLang="en-US" sz="3200" b="1" dirty="0" smtClean="0">
                <a:solidFill>
                  <a:srgbClr val="0000CC"/>
                </a:solidFill>
                <a:effectLst>
                  <a:outerShdw blurRad="38100" dist="38100" dir="2700000" algn="tl">
                    <a:srgbClr val="000000">
                      <a:alpha val="43137"/>
                    </a:srgbClr>
                  </a:outerShdw>
                </a:effectLst>
                <a:latin typeface="黑体" panose="02010609060101010101" charset="-122"/>
                <a:ea typeface="黑体" panose="02010609060101010101" charset="-122"/>
              </a:rPr>
              <a:t>明。</a:t>
            </a:r>
            <a:endParaRPr lang="zh-CN" altLang="en-US" sz="3200" b="1" dirty="0">
              <a:solidFill>
                <a:srgbClr val="0000CC"/>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7" name="TextBox 6"/>
          <p:cNvSpPr txBox="1"/>
          <p:nvPr/>
        </p:nvSpPr>
        <p:spPr>
          <a:xfrm>
            <a:off x="1259632" y="1628800"/>
            <a:ext cx="184731" cy="923330"/>
          </a:xfrm>
          <a:prstGeom prst="rect">
            <a:avLst/>
          </a:prstGeom>
          <a:noFill/>
        </p:spPr>
        <p:txBody>
          <a:bodyPr wrap="none" rtlCol="0">
            <a:spAutoFit/>
          </a:bodyPr>
          <a:lstStyle/>
          <a:p>
            <a:endParaRPr lang="zh-CN" altLang="en-US" sz="5400" dirty="0"/>
          </a:p>
        </p:txBody>
      </p:sp>
      <p:sp>
        <p:nvSpPr>
          <p:cNvPr id="8" name="WordArt 5" descr="纸袋"/>
          <p:cNvSpPr>
            <a:spLocks noTextEdit="1"/>
          </p:cNvSpPr>
          <p:nvPr/>
        </p:nvSpPr>
        <p:spPr>
          <a:xfrm>
            <a:off x="395536" y="692696"/>
            <a:ext cx="4259952" cy="1520592"/>
          </a:xfrm>
          <a:prstGeom prst="rect">
            <a:avLst/>
          </a:prstGeom>
        </p:spPr>
        <p:txBody>
          <a:bodyPr wrap="none" fromWordArt="1">
            <a:prstTxWarp prst="textPlain">
              <a:avLst>
                <a:gd name="adj" fmla="val 50000"/>
              </a:avLst>
            </a:prstTxWarp>
            <a:normAutofit/>
          </a:bodyPr>
          <a:lstStyle/>
          <a:p>
            <a:pPr algn="ctr" eaLnBrk="0" hangingPunct="0"/>
            <a:r>
              <a:rPr lang="zh-CN" altLang="en-US" sz="3600" b="1" dirty="0" smtClean="0">
                <a:ln w="9525" cap="flat" cmpd="sng">
                  <a:solidFill>
                    <a:srgbClr val="008000"/>
                  </a:solidFill>
                  <a:prstDash val="solid"/>
                  <a:headEnd type="none" w="med" len="med"/>
                  <a:tailEnd type="none" w="med" len="med"/>
                </a:ln>
                <a:blipFill rotWithShape="0">
                  <a:blip r:embed="rId1"/>
                </a:blipFill>
                <a:effectLst>
                  <a:outerShdw dist="563972" dir="14049740" sx="125000" sy="125000" algn="tl" rotWithShape="0">
                    <a:srgbClr val="C7DFD3">
                      <a:alpha val="79999"/>
                    </a:srgbClr>
                  </a:outerShdw>
                </a:effectLst>
                <a:latin typeface="黑体" panose="02010609060101010101" charset="-122"/>
                <a:ea typeface="黑体" panose="02010609060101010101" charset="-122"/>
              </a:rPr>
              <a:t>一、尼罗河的赠礼</a:t>
            </a:r>
            <a:endParaRPr lang="zh-CN" altLang="en-US" sz="3600" b="1" dirty="0">
              <a:ln w="9525" cap="flat" cmpd="sng">
                <a:solidFill>
                  <a:srgbClr val="008000"/>
                </a:solidFill>
                <a:prstDash val="solid"/>
                <a:headEnd type="none" w="med" len="med"/>
                <a:tailEnd type="none" w="med" len="med"/>
              </a:ln>
              <a:blipFill rotWithShape="0">
                <a:blip r:embed="rId1"/>
              </a:blipFill>
              <a:effectLst>
                <a:outerShdw dist="563972" dir="14049740" sx="125000" sy="125000" algn="tl" rotWithShape="0">
                  <a:srgbClr val="C7DFD3">
                    <a:alpha val="79999"/>
                  </a:srgbClr>
                </a:outerShdw>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4559</Words>
  <Paragraphs>482</Paragraphs>
  <Slides>45</Slides>
  <Notes>7</Notes>
  <HiddenSlides>0</HiddenSlides>
  <MMClips>0</MMClips>
  <ScaleCrop>false</ScaleCrop>
  <HeadingPairs>
    <vt:vector size="8" baseType="variant">
      <vt:variant>
        <vt:lpstr>已用的字体</vt:lpstr>
      </vt:variant>
      <vt:variant>
        <vt:i4>26</vt:i4>
      </vt: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73" baseType="lpstr">
      <vt:lpstr>Arial</vt:lpstr>
      <vt:lpstr>宋体</vt:lpstr>
      <vt:lpstr>Wingdings</vt:lpstr>
      <vt:lpstr>华文隶书</vt:lpstr>
      <vt:lpstr>Times New Roman</vt:lpstr>
      <vt:lpstr>黑体</vt:lpstr>
      <vt:lpstr>华文新魏</vt:lpstr>
      <vt:lpstr>楷体</vt:lpstr>
      <vt:lpstr>华文新魏</vt:lpstr>
      <vt:lpstr>幼圆</vt:lpstr>
      <vt:lpstr>隶书</vt:lpstr>
      <vt:lpstr>Tahoma</vt:lpstr>
      <vt:lpstr>华文行楷</vt:lpstr>
      <vt:lpstr>楷体_GB2312</vt:lpstr>
      <vt:lpstr>Times New Roman</vt:lpstr>
      <vt:lpstr>Arial</vt:lpstr>
      <vt:lpstr>微软雅黑</vt:lpstr>
      <vt:lpstr>Calibri</vt:lpstr>
      <vt:lpstr>Arial Unicode MS</vt:lpstr>
      <vt:lpstr>华文中宋</vt:lpstr>
      <vt:lpstr>仿宋_GB2312</vt:lpstr>
      <vt:lpstr>华文细黑</vt:lpstr>
      <vt:lpstr>HY강B</vt:lpstr>
      <vt:lpstr>Segoe Print</vt:lpstr>
      <vt:lpstr>新宋体</vt:lpstr>
      <vt:lpstr>仿宋</vt:lpstr>
      <vt:lpstr>Office 主题</vt:lpstr>
      <vt:lpstr>PBrush</vt:lpstr>
      <vt:lpstr>PowerPoint 演示文稿</vt:lpstr>
      <vt:lpstr>PowerPoint 演示文稿</vt:lpstr>
      <vt:lpstr>PowerPoint 演示文稿</vt:lpstr>
      <vt:lpstr>第一单元 亚非上古历史与上古希腊罗马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尼罗河对古埃及政治进程的影响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胡夫金字塔数字之谜</vt:lpstr>
      <vt:lpstr>金字塔咒语之谜</vt:lpstr>
      <vt:lpstr>PowerPoint 演示文稿</vt:lpstr>
      <vt:lpstr>金字塔建造者之谜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zhang</cp:lastModifiedBy>
  <dcterms:created xsi:type="dcterms:W3CDTF">2018-09-13T09:31:16Z</dcterms:created>
  <dcterms:modified xsi:type="dcterms:W3CDTF">2018-10-22T01:46:10Z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