
<file path=[Content_Types].xml><?xml version="1.0" encoding="utf-8"?>
<Types xmlns="http://schemas.openxmlformats.org/package/2006/content-types">
  <Override PartName="/ppt/theme/theme5.xml" ContentType="application/vnd.openxmlformats-officedocument.theme+xml"/>
  <Override PartName="/ppt/slideLayouts/slideLayout30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69.xml" ContentType="application/vnd.openxmlformats-officedocument.presentationml.slideLayout+xml"/>
  <Default Extension="xml" ContentType="application/xml"/>
  <Override PartName="/ppt/slideLayouts/slideLayout24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9.xml" ContentType="application/vnd.openxmlformats-officedocument.theme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25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theme/theme26.xml" ContentType="application/vnd.openxmlformats-officedocument.theme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30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Layouts/slideLayout40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theme/theme23.xml" ContentType="application/vnd.openxmlformats-officedocument.theme+xml"/>
  <Override PartName="/ppt/slideLayouts/slideLayout25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notesSlides/notesSlide9.xml" ContentType="application/vnd.openxmlformats-officedocument.presentationml.notesSlid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241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24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57.xml" ContentType="application/vnd.openxmlformats-officedocument.presentationml.slideLayout+xml"/>
  <Override PartName="/ppt/theme/theme28.xml" ContentType="application/vnd.openxmlformats-officedocument.theme+xml"/>
  <Default Extension="wav" ContentType="audio/wav"/>
  <Override PartName="/ppt/slideLayouts/slideLayout1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7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20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03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Masters/slideMaster26.xml" ContentType="application/vnd.openxmlformats-officedocument.presentationml.slideMaster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65.xml" ContentType="application/vnd.openxmlformats-officedocument.presentationml.slideLayout+xml"/>
  <Override PartName="/docProps/custom.xml" ContentType="application/vnd.openxmlformats-officedocument.custom-properties+xml"/>
  <Override PartName="/ppt/theme/theme14.xml" ContentType="application/vnd.openxmlformats-officedocument.theme+xml"/>
  <Override PartName="/ppt/slideLayouts/slideLayout243.xml" ContentType="application/vnd.openxmlformats-officedocument.presentationml.slideLayout+xml"/>
  <Override PartName="/ppt/theme/theme25.xml" ContentType="application/vnd.openxmlformats-officedocument.theme+xml"/>
  <Override PartName="/ppt/slideLayouts/slideLayout290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Layouts/slideLayout248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Masters/slideMaster23.xml" ContentType="application/vnd.openxmlformats-officedocument.presentationml.slideMaster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22.xml" ContentType="application/vnd.openxmlformats-officedocument.theme+xml"/>
  <Override PartName="/ppt/slideLayouts/slideLayout251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Masters/slideMaster28.xml" ContentType="application/vnd.openxmlformats-officedocument.presentationml.slideMaster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278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245.xml" ContentType="application/vnd.openxmlformats-officedocument.presentationml.slideLayout+xml"/>
  <Override PartName="/ppt/theme/theme27.xml" ContentType="application/vnd.openxmlformats-officedocument.theme+xml"/>
  <Override PartName="/ppt/slideLayouts/slideLayout292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302.xml" ContentType="application/vnd.openxmlformats-officedocument.presentationml.slideLayout+xml"/>
  <Default Extension="jpeg" ContentType="image/jpeg"/>
  <Override PartName="/ppt/slideMasters/slideMaster25.xml" ContentType="application/vnd.openxmlformats-officedocument.presentationml.slideMaster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06.xml" ContentType="application/vnd.openxmlformats-officedocument.presentationml.slideLayout+xml"/>
  <Override PartName="/ppt/theme/theme24.xml" ContentType="application/vnd.openxmlformats-officedocument.theme+xml"/>
  <Override PartName="/ppt/slideLayouts/slideLayout253.xml" ContentType="application/vnd.openxmlformats-officedocument.presentationml.slideLayout+xml"/>
  <Override PartName="/ppt/notesSlides/notesSlide11.xml" ContentType="application/vnd.openxmlformats-officedocument.presentationml.notesSlid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Masters/slideMaster22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1" r:id="rId3"/>
    <p:sldMasterId id="2147483682" r:id="rId4"/>
    <p:sldMasterId id="2147483693" r:id="rId5"/>
    <p:sldMasterId id="2147483704" r:id="rId6"/>
    <p:sldMasterId id="2147483715" r:id="rId7"/>
    <p:sldMasterId id="2147483726" r:id="rId8"/>
    <p:sldMasterId id="2147483737" r:id="rId9"/>
    <p:sldMasterId id="2147483749" r:id="rId10"/>
    <p:sldMasterId id="2147483761" r:id="rId11"/>
    <p:sldMasterId id="2147483773" r:id="rId12"/>
    <p:sldMasterId id="2147483784" r:id="rId13"/>
    <p:sldMasterId id="2147483794" r:id="rId14"/>
    <p:sldMasterId id="2147483805" r:id="rId15"/>
    <p:sldMasterId id="2147483816" r:id="rId16"/>
    <p:sldMasterId id="2147483827" r:id="rId17"/>
    <p:sldMasterId id="2147483839" r:id="rId18"/>
    <p:sldMasterId id="2147483851" r:id="rId19"/>
    <p:sldMasterId id="2147483862" r:id="rId20"/>
    <p:sldMasterId id="2147483873" r:id="rId21"/>
    <p:sldMasterId id="2147483884" r:id="rId22"/>
    <p:sldMasterId id="2147483897" r:id="rId23"/>
    <p:sldMasterId id="2147483910" r:id="rId24"/>
    <p:sldMasterId id="2147483922" r:id="rId25"/>
    <p:sldMasterId id="2147483934" r:id="rId26"/>
    <p:sldMasterId id="2147483945" r:id="rId27"/>
    <p:sldMasterId id="2147483962" r:id="rId28"/>
    <p:sldMasterId id="2147483978" r:id="rId29"/>
  </p:sldMasterIdLst>
  <p:notesMasterIdLst>
    <p:notesMasterId r:id="rId54"/>
  </p:notesMasterIdLst>
  <p:sldIdLst>
    <p:sldId id="437" r:id="rId30"/>
    <p:sldId id="436" r:id="rId31"/>
    <p:sldId id="438" r:id="rId32"/>
    <p:sldId id="372" r:id="rId33"/>
    <p:sldId id="413" r:id="rId34"/>
    <p:sldId id="383" r:id="rId35"/>
    <p:sldId id="414" r:id="rId36"/>
    <p:sldId id="416" r:id="rId37"/>
    <p:sldId id="417" r:id="rId38"/>
    <p:sldId id="386" r:id="rId39"/>
    <p:sldId id="385" r:id="rId40"/>
    <p:sldId id="405" r:id="rId41"/>
    <p:sldId id="409" r:id="rId42"/>
    <p:sldId id="419" r:id="rId43"/>
    <p:sldId id="390" r:id="rId44"/>
    <p:sldId id="407" r:id="rId45"/>
    <p:sldId id="392" r:id="rId46"/>
    <p:sldId id="391" r:id="rId47"/>
    <p:sldId id="418" r:id="rId48"/>
    <p:sldId id="420" r:id="rId49"/>
    <p:sldId id="415" r:id="rId50"/>
    <p:sldId id="396" r:id="rId51"/>
    <p:sldId id="398" r:id="rId52"/>
    <p:sldId id="399" r:id="rId5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00"/>
    <a:srgbClr val="000099"/>
    <a:srgbClr val="CC00CC"/>
    <a:srgbClr val="000066"/>
    <a:srgbClr val="CC3300"/>
    <a:srgbClr val="0033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044" autoAdjust="0"/>
    <p:restoredTop sz="94007" autoAdjust="0"/>
  </p:normalViewPr>
  <p:slideViewPr>
    <p:cSldViewPr>
      <p:cViewPr varScale="1">
        <p:scale>
          <a:sx n="67" d="100"/>
          <a:sy n="67" d="100"/>
        </p:scale>
        <p:origin x="-153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10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5.xml"/><Relationship Id="rId42" Type="http://schemas.openxmlformats.org/officeDocument/2006/relationships/slide" Target="slides/slide13.xml"/><Relationship Id="rId47" Type="http://schemas.openxmlformats.org/officeDocument/2006/relationships/slide" Target="slides/slide18.xml"/><Relationship Id="rId50" Type="http://schemas.openxmlformats.org/officeDocument/2006/relationships/slide" Target="slides/slide21.xml"/><Relationship Id="rId55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4.xml"/><Relationship Id="rId38" Type="http://schemas.openxmlformats.org/officeDocument/2006/relationships/slide" Target="slides/slide9.xml"/><Relationship Id="rId46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Master" Target="slideMasters/slideMaster29.xml"/><Relationship Id="rId41" Type="http://schemas.openxmlformats.org/officeDocument/2006/relationships/slide" Target="slides/slide12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3.xml"/><Relationship Id="rId37" Type="http://schemas.openxmlformats.org/officeDocument/2006/relationships/slide" Target="slides/slide8.xml"/><Relationship Id="rId40" Type="http://schemas.openxmlformats.org/officeDocument/2006/relationships/slide" Target="slides/slide11.xml"/><Relationship Id="rId45" Type="http://schemas.openxmlformats.org/officeDocument/2006/relationships/slide" Target="slides/slide16.xml"/><Relationship Id="rId53" Type="http://schemas.openxmlformats.org/officeDocument/2006/relationships/slide" Target="slides/slide24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7.xml"/><Relationship Id="rId49" Type="http://schemas.openxmlformats.org/officeDocument/2006/relationships/slide" Target="slides/slide20.xml"/><Relationship Id="rId57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2.xml"/><Relationship Id="rId44" Type="http://schemas.openxmlformats.org/officeDocument/2006/relationships/slide" Target="slides/slide15.xml"/><Relationship Id="rId52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" Target="slides/slide1.xml"/><Relationship Id="rId35" Type="http://schemas.openxmlformats.org/officeDocument/2006/relationships/slide" Target="slides/slide6.xml"/><Relationship Id="rId43" Type="http://schemas.openxmlformats.org/officeDocument/2006/relationships/slide" Target="slides/slide14.xml"/><Relationship Id="rId48" Type="http://schemas.openxmlformats.org/officeDocument/2006/relationships/slide" Target="slides/slide19.xml"/><Relationship Id="rId56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2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88ADC61-4743-46B1-B1B1-0A0C1AD8630E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BAE09F5-4CC4-4F32-8D74-DDEC75C97A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BDCD3761-C999-4594-B612-63EAEA6844FB}" type="slidenum"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4</a:t>
            </a:fld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812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2E046B36-2AB5-42DB-A777-83190E31E33B}" type="slidenum">
              <a:rPr lang="en-US" altLang="zh-CN" smtClean="0">
                <a:latin typeface="Arial" panose="020B0604020202020204" pitchFamily="34" charset="0"/>
                <a:ea typeface="宋体" panose="02010600030101010101" pitchFamily="2" charset="-122"/>
              </a:rPr>
              <a:pPr/>
              <a:t>23</a:t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150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85917773-2024-40F4-A600-060BC658DC92}" type="slidenum">
              <a:rPr lang="en-US" altLang="zh-CN" smtClean="0">
                <a:latin typeface="Arial" panose="020B0604020202020204" pitchFamily="34" charset="0"/>
                <a:ea typeface="宋体" panose="02010600030101010101" pitchFamily="2" charset="-122"/>
              </a:rPr>
              <a:pPr/>
              <a:t>24</a:t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7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171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E09F5-4CC4-4F32-8D74-DDEC75C97ABD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AF0371BF-544A-4D3D-8BFC-A06FA25AE8A7}" type="slidenum"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6</a:t>
            </a:fld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6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864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23040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4" name="文本占位符 23040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0066FF"/>
                </a:solidFill>
              </a:rPr>
              <a:t>旃：</a:t>
            </a:r>
            <a:r>
              <a:rPr lang="en-US" altLang="en-US" smtClean="0">
                <a:solidFill>
                  <a:srgbClr val="0066FF"/>
                </a:solidFill>
                <a:ea typeface="宋体" panose="02010600030101010101" pitchFamily="2" charset="-122"/>
              </a:rPr>
              <a:t>zhān</a:t>
            </a:r>
            <a:r>
              <a:rPr lang="en-US" altLang="zh-CN" smtClean="0">
                <a:solidFill>
                  <a:srgbClr val="0066FF"/>
                </a:solidFill>
              </a:rPr>
              <a:t>。</a:t>
            </a:r>
            <a:r>
              <a:rPr lang="zh-CN" altLang="en-US" smtClean="0">
                <a:solidFill>
                  <a:srgbClr val="663300"/>
                </a:solidFill>
              </a:rPr>
              <a:t>孔雀帝国时代，社会上出现了地位低下的贱民，认为是“不可接触者”。</a:t>
            </a:r>
          </a:p>
        </p:txBody>
      </p:sp>
      <p:sp>
        <p:nvSpPr>
          <p:cNvPr id="18435" name="灯片编号占位符 1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87A5A8F4-2BA3-4FEA-A958-BA8181A2AE09}" type="slidenum">
              <a:rPr lang="zh-CN" altLang="en-US" sz="1200"/>
              <a:pPr algn="r"/>
              <a:t>9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C799997C-99E9-4014-8170-A9281C89C572}" type="slidenum"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10</a:t>
            </a:fld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4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945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4D83D01C-E95E-49B7-907C-46A438905305}" type="slidenum">
              <a:rPr lang="en-US" altLang="zh-CN" smtClean="0">
                <a:latin typeface="Arial" panose="020B0604020202020204" pitchFamily="34" charset="0"/>
                <a:ea typeface="宋体" panose="02010600030101010101" pitchFamily="2" charset="-122"/>
              </a:rPr>
              <a:pPr/>
              <a:t>15</a:t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2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027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349841D7-F942-4348-8A74-87DC5314AA77}" type="slidenum">
              <a:rPr lang="en-US" altLang="zh-CN" smtClean="0">
                <a:latin typeface="Arial" panose="020B0604020202020204" pitchFamily="34" charset="0"/>
                <a:ea typeface="宋体" panose="02010600030101010101" pitchFamily="2" charset="-122"/>
              </a:rPr>
              <a:pPr/>
              <a:t>17</a:t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6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068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BD199580-E931-416B-A5B2-782AE4A831F4}" type="slidenum">
              <a:rPr lang="en-US" altLang="zh-CN" smtClean="0">
                <a:latin typeface="Arial" panose="020B0604020202020204" pitchFamily="34" charset="0"/>
                <a:ea typeface="宋体" panose="02010600030101010101" pitchFamily="2" charset="-122"/>
              </a:rPr>
              <a:pPr/>
              <a:t>18</a:t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4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048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C06FCDF2-1F85-430C-B011-8DDA37410133}" type="slidenum">
              <a:rPr lang="en-US" altLang="zh-CN" smtClean="0">
                <a:latin typeface="Arial" panose="020B0604020202020204" pitchFamily="34" charset="0"/>
                <a:ea typeface="宋体" panose="02010600030101010101" pitchFamily="2" charset="-122"/>
              </a:rPr>
              <a:pPr/>
              <a:t>22</a:t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130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66993-6605-498A-81DA-23D662E536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3B241-05B2-48D0-B561-9251FF235A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7F07D-67E1-45A4-B8E4-81A7CDE4EC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7041C-B50F-487E-BEA0-D38EA9D5C4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04C02-D9FC-4711-870D-043FEE145A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BBDBC-5B6B-4119-BF5A-DDE427535D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688A4-DB0D-43E3-B5AB-2FF8F829CB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A8C7B-B575-4F30-93BD-5C078CFE2A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C69F0-72C7-40D1-BDC5-8FA18B0F76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B7791-BBC6-4592-9E1B-B7B034662B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9516-A690-4EE3-87F4-3E385697027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05B1A-AF19-4EF0-A8F9-0A8DE1C35C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A88A0-B979-454B-933D-8BDCD1870D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950FD-886C-440B-8AA4-A259A0869E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93C79-1B93-412C-8371-240D9F8741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663FB-64C8-401C-992E-6B8EB8EAA7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99497-7FBB-433F-81E8-D2A83794C9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DEA2D-9044-4110-A197-4C19553220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2DFE6-A555-482F-AF8D-B728319F57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5BB37-F006-4C45-B9A3-091CE81CB2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01190-56BA-4A5D-B475-E4D8E8CE8F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2B9D4-17A3-4C01-93A6-A6ADAD331C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AABE0-CFE6-4371-911D-6DECBD73EAF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F3DF3-FFF3-49C3-9414-2F99EB1394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AA036-C71E-441F-9F2C-F35A7B8F17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7F7F6-0379-485D-9E71-9C04B1EE78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3F956-4D1F-4BE5-B665-D12C308DF0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62E82-9C15-467B-963D-C94C98A0E8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FBBD2-DC61-4794-BEA4-18879AFE31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64B53-835F-4A45-A5CA-683E5A2940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17778-768D-4D88-AC11-4F12A67437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2314E-E3D5-4BAD-B2C3-E43BF164AD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E1745-6B85-410F-B197-120659D8FB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90294-329F-4FD1-AE94-56FF671EBE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3E082-39CB-45BE-B14B-9916F9DDC9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27667-E475-4B64-A880-BF53965584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9E5C1-9EEE-47E8-8E52-656B9A2DFB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D67FB-1600-4D9F-ADCC-863B335229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43B54-1FE3-4004-BFCB-4038E9E8B2E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D9710-73AD-45F8-96C4-CBA7BE2A04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83F24-6C00-4FA8-875A-B081E773CF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8C11E-C55B-4B97-A43A-196D67EEFA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2E1F2-1053-4641-A50A-EA441BDC19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938AD-F650-40F5-8830-6C9545B697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E773B-00E7-41DD-A903-36FB477E85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360CB-F852-4D63-A312-188FB8CD83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45EBE-03CA-49E2-8278-96130C7F7B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1775C-AA3C-4DDB-A233-F8F6E80CA7C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EECF0-523B-426A-B1DF-41D463648D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7793C-61F5-4060-8984-175FBE9C58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8E0C6-10B2-489C-857F-190CE8BC80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48066-4107-4B14-A09A-702489DA20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32312-F82E-411D-8B27-1D411520FC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40DE7-3906-4CC2-9D62-59E9BC146D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B25AA-E5E3-4D7B-9101-470E7B5BFB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DDBB2-C669-43CB-8006-6E05BB5CE9E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5A067-DD1D-466B-9501-CA7E401FB3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063C5-2927-45B2-8590-15D68CC3EA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4C9F3-951A-45D3-9A76-E76C66D14A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FF045-A967-49A8-808C-D90F154C26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A2227-37B4-4FB4-B9CF-47D80C84C6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F54C1-B45D-4208-A128-BBE1099D3E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F635-6EBF-4CDC-9A77-477519BFAF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162F9-43CC-4CE5-8791-291105E875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4B6CC-80E4-4C0C-9802-5D8A70D98F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B3C4C-5636-4203-9D1B-6D02AFAC64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405AE-4799-4FA1-BE4C-6E9C8D00F8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6EAFC-B47D-4021-9698-95AACC4490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6CB1B-8C4E-48BC-8CC6-6C0F577625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97CCB-54D6-444C-8869-94E11B0C59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F878A-413A-49CA-86AD-997A88B292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35D8C-09FB-4C3C-80D9-4F4693F8C8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31E80-5E53-4555-A829-FA1F38C14C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1B0CC-D414-44F0-B6E7-95A11DAACA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B788C-81D7-4ECC-8D94-D99C49C514C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7838E-682E-4023-99C4-94003CA2CB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EC543-63E0-417A-9121-9EC89C4A78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89A20-9757-4A50-9830-4DE904F175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EA7BF-56B4-4D06-8DAF-2C7F55CBE7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95FAF-D652-4275-8765-CB36A68D37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B42BE-6F45-4F08-AA43-E8ED89D6A6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3EE0B-C70F-4032-95DA-58F9BABEDA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3A934-AF94-46DF-A674-04EB7A97C1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51E57-8B42-4D91-9F8A-16015A8D4CC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FAE1E-EDE6-452E-92B3-0428FAFD51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C61F1-FBC7-43FF-9C69-E567D2C149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27F72-78FC-4F64-A2F2-3884688D44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B7C4E-9881-43B6-BF8A-F8B36A1A47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EAFFE-3916-4235-9FC3-1B59BB5D2E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D8227-A7B1-4F7A-BD2B-E231BD844D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D98CB-C191-4DEC-8457-2CBEA9C261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28FA2-3846-4BE4-9270-D343E0D31B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5F0F6-FD31-4A33-A28D-E22E8983FAC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425DA-30E4-4481-8A31-DB9FCE7007C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0A1B9-DC6E-412D-A15F-E47C506A00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3E167-D4EF-4734-8968-5D63C13880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E2DB5-18FE-4794-BB39-001E18DFE2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62423-2863-4C15-87F3-56E693958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3AD23-81AE-42C6-90FC-D4DB24D74D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CBA67-6CDA-4EDC-95C0-1567121331F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865D8-E7B7-41A4-B8E5-FCA97ADB3E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C4F22-8649-463E-ADB5-D092542002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76697-D896-4B7C-8B2E-8023D01C4B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04F33-BA47-4B1E-8C2B-153EE36D22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D311E-D0B2-4FB2-B683-11C5CF09DF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892E4-E4A4-488B-9AF5-16B1961441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CF114-D5F0-4A30-ABA7-063D0A02DC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71097-8902-413C-A5DD-FBC0B7726D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ADF54-5E12-415D-BD1F-B17A323B86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1A2E1-74F2-4B97-B615-B179B076D0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6D7E2-B9CC-4584-94D3-C01BA08C0D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D0E31-CDC6-4903-A098-F6EF201C66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58EE1-4A1C-42C4-A99E-B8EE79AFDE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B44DB-182B-4E19-816B-DC906E66DA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C309C-B7CE-4A82-97C8-8641683B39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79CD9-B254-4C51-B32B-D2C69E274A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240C9-046A-4253-BF24-85360F408E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50966-493F-4FFF-9D24-E56648F815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44162-51CA-498E-A9EC-B578451693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0459D-0EF2-488D-AA5C-8C9D2C186C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6A42-D728-4FDF-B351-E7E5FDBA87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F61E5-EE95-4DC7-BE93-1FA1FD8620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5FADC-8024-4730-A81E-0F71BFE1AE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B32F1-0DC4-40F3-995D-846F11E953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F0112-99F6-42FB-BDBB-E9EEC18811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9E4E4-2614-41D6-901B-134DB773B6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16AE1-CBE0-4AE4-9CC1-CD319A302D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9EA65-3457-40B3-85FC-B1E47D9792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F53C0-3892-481A-8C72-6D05FB33BDF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7E79B-0F15-40DF-BD5F-79FF573802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37904-5487-4DE0-A76E-4A0DFBEBB6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F1A75-2D93-4432-9A3A-6B44401E81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EB070-C0F4-4462-A661-F126BFE4761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11CA1-2FF2-497D-A15D-272ACCD5F9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93A33-4AE9-44E2-9308-61ADBFA679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EFA96-66E4-4A94-AEBC-153CAC9835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1A41A-570E-4A9B-AA9E-7A05D8E84DF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5E86C-CE03-48D7-9D18-5EC0D3E83C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7BCED-639E-4FFE-BE43-10F9E1F531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32648-72B1-47AA-83F2-197657D7D1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5604D-3B68-4303-8F98-0B030EB67D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F5DED-986B-43D8-87F2-5192A099AF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B99AB-9A61-4406-A442-8843083EC8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B045C-5A46-4FEA-9C25-75E5EAD137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C0442-7C64-4FB4-B8E1-49B200E932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0F842-F3C9-4D17-A464-7852D28265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31F98-C5E2-4173-A29C-2C0E4A0A64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BFDC6-FF8F-4F7A-AE99-23C0D2BC7F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59054-7E38-459E-B1A2-9EE7D6ECDB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008D2-C29C-47CD-84A0-68945E1B89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F76DE-FDEE-45D7-BDD0-2D4CDFCBFA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37D2B-D998-466C-AE6D-FF20A19180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ED35F-C71D-405F-9939-6EAA1C0E99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7DD87-2ABE-4604-AE57-F00F4BA546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D7211-B9DF-484B-BE68-71D1A7594B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E9DD6-4EC5-4D0F-B314-9AA7D28737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C42A5-3D11-4EC7-9657-9D2477B6B4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E55D6-7F19-4C5E-AF85-E5C440302D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47282-4362-4DED-9F45-F26FE62A42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DB50F-5269-4A3F-AEE4-8293E3F4BD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40A3C-0766-4CE2-A3B2-BA4FE287AD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F64CE-9A89-4FB7-9658-F16D465BF3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C5BA2-1FDA-4DD3-9B74-EFE635373F1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918B9-EBDB-442C-85EA-28CFD32274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2BB77-2012-46D0-9DE5-8286D3EDCC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E9D1D-4FA5-4E70-97C1-558CDE93BE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59033-905A-4867-AF1C-7783B2D4AA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D79C0-D8F4-483F-98EB-1AF2A09573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485C4-8B46-4029-AC40-01C3C661F6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8D4AE-9D13-421A-9987-66DD009988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45A45-8FD9-461D-956E-31212EADB20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A5543-0979-4A4B-99F2-36F073760E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15137-FD2C-42DD-B2A8-7C927BE218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E7A4D-AEDF-452F-B2C7-D012F9CC6F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E432B-374B-4149-807E-4E8FA8BD03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6E31F-F49B-4736-98B3-6EADC80404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469C7-3B11-4D2B-B900-925278B4E9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46AFE-85F1-4805-B266-AA389D1B4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D593D-0278-4ACA-B3D9-815740962E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230B8-18D5-4FEE-95EE-D03A6D91D3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E717D-CCC8-4DE1-ADF4-8BDDD4E7DE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A2CD0-6E94-49AD-9328-F3D6E3A190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C7566-BB8F-4DAB-B111-8EA7C1199FA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B5C18-9A5A-42CE-A0D8-B46DF6B0D4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04400-4B0A-4DBE-9DD5-C29E5C3973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2E2E4-02BD-4F5A-B7B9-9BBA1FEACA9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D2A37-ABD1-4E25-BF49-8F6C2993C37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79B8F-DDA7-4E94-9B45-B4303D5B67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C4F94-D7F5-41B3-8755-9286A52B60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40480-00E1-4914-8F30-F905B43818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2D086-6CB9-458C-B5FE-53E4385EDE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273D6-3665-46AB-B461-71C9BDC59E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E073D-C9E6-42A4-9130-AE4C287A002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583F5-EFDC-4282-84C0-7D3D7B7DE0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CBF27-8BFB-4D3C-831D-2632E2CC1A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49955-09AB-4612-A367-231230C0681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DE9B3-5EFC-4961-9F7F-C55F4003BC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EC93F-978E-4DBB-83CA-2593F05E1A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0D748-EC07-45FF-BEA0-939068B943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86D91-F8D5-4496-9D9E-3A23465C7A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51114-5FF3-48FD-BAD1-741E4A7769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0C494-8217-4FE2-9893-8C403F0B55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 preserve="1">
  <p:cSld name="标题，剪贴画与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竖排文字占位符 3"/>
          <p:cNvSpPr>
            <a:spLocks noGrp="1"/>
          </p:cNvSpPr>
          <p:nvPr>
            <p:ph type="body" orient="vert" sz="half" idx="2"/>
          </p:nvPr>
        </p:nvSpPr>
        <p:spPr>
          <a:xfrm>
            <a:off x="4648200" y="1600200"/>
            <a:ext cx="4038600" cy="45259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DAB18-8560-4EF3-8895-C4C15B6BC9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A170B-131D-4E4B-90EC-A6A1AB9996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6D9D4-A866-4328-90AC-0C1E51902B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4D79D-45E2-47FD-B092-7E9599A220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DB8B8-2644-4418-8A02-4D23501E77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7F764-D458-442B-AA8D-A919314F83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2BE-748E-4046-A38E-FAF0FCE411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37D97-9D53-497F-A6A2-606A15155E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63AD7-61F0-4BEA-A873-0E34F7D205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D843-B335-4342-B8DF-3E913F8360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867CC-D2BE-4356-890A-05D48CD336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F0B38-8936-47F6-81EC-271CE94D30C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94AAD-27A4-4B33-857C-D9200EF9FD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A9FA9-9203-455C-AF61-E5A9F40947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BA27-D80C-43A9-8A07-FC3CA26518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03EDF-EE38-4EEF-9B2B-C61F22F71B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 preserve="1">
  <p:cSld name="标题，剪贴画与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竖排文字占位符 3"/>
          <p:cNvSpPr>
            <a:spLocks noGrp="1"/>
          </p:cNvSpPr>
          <p:nvPr>
            <p:ph type="body" orient="vert" sz="half" idx="2"/>
          </p:nvPr>
        </p:nvSpPr>
        <p:spPr>
          <a:xfrm>
            <a:off x="4648200" y="1600200"/>
            <a:ext cx="4038600" cy="45259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318CF-4A91-4D0A-80D1-0D1B4BE2CA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6418C-2F84-4DA5-80B5-A82F409DD9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C0E9C-CA53-46AA-B5A9-202C4E8EF9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62877-7D76-4AFC-9ADA-A7DA0D0843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87F17-B624-4C50-8AFF-B20B9D6C15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F6500-1F33-42C6-82D5-EC430DE89D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12982-BEED-4B7D-B50E-473926D04D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B955-8570-4BBA-9F7B-DDB9E2CD1B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5137E-2150-4B83-B985-9C13080BC9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4B563-D97B-4F5F-87C7-D5153D7A78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E1F66-87A5-486A-AD91-E5763C5C64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9C31F-76CD-4259-8901-4B67CE7F9D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4B965-A1B5-49E0-B547-40933F91F0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D4A86-011F-4136-8699-13A0F35178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F7AE4-00C3-403B-9F63-54DFB97ED8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1DABD-FE28-4CE1-BF6B-0F7C4F6773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0FFFE-6170-45BD-B8BD-DDA06900A8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F0D3C-8980-476B-A932-E1CE9612BB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0D79D-BAA3-4C9E-9CF6-93A59C6324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D43EB-D95C-4CA6-B226-0C444FE4E5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AAAFD-6FB8-4DB6-87C0-6DABE0F188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3984F-6305-4F38-8FB4-B67B71A4CB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2AA9C-28BB-4602-849E-2972C3B3D0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C1171-78A8-44E3-ADE3-2C5D0F8790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CF3C2-062F-4C7F-9FBA-4A2EA4FB58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ACB2E-BB88-4A57-ADF4-E5EE50348D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EF614-F3C2-4FDC-ACFF-1C9E0B1ABA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E75EE-A942-4F68-B9F5-6BB881D680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A12DF-A736-4DCF-9559-EE28F815BB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E2AC5-F66A-460D-9F10-D75738F0A7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9F573-3452-47AC-A54F-C437B3EABA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44538-5C93-411D-A949-4BEAE33A34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35EC6-2EB5-42BC-A0FE-913C98CD1A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D014F-7FF6-4955-AE33-769530C06D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C681C-D75E-4E83-A80A-C5FAF4EC0C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A22BA-9E2F-4A9E-AED4-72FE97AAFF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C109E-9ACB-494C-9651-E07C57CDC2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0B3C4-CDAD-4892-8EF5-8E1B5B2649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78E57-F768-4BC8-AC86-61E3479643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3425D-F215-4801-B504-DA51ADB69E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E050D-E4B6-45A4-9CEE-C94DB20BDB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97659-5D7C-4C6C-8C47-98DC12C4DF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0018F-4995-4437-9173-8E5F607BD8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E6E40-63C1-4B3F-AA98-C8D6ED1635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052F6-95B4-4551-BD1F-D13F323CE0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7765F-65A1-4796-AA60-2EDE4B1A42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41146-0299-43A4-A1A9-A3907B4D83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B32E2-08CC-458E-9243-9B6A8CFFB3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2B4EB-3918-4565-A44F-6AEFCE6DEC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79FC8-FDE2-45E4-B193-7DF7DDEB29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6BD47-BF69-415C-A714-360BD2AF769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0C501-9FAF-4DE6-BE3A-865251C050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BAE88-0256-4986-9263-14A29FED48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FD584-BAD5-447E-9DDE-960A48E735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0CFF7-865F-41E0-BE18-4FE5E01D3C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3787C-EAEF-4CA4-8242-BA808A58C2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64BD6-7734-45C8-8472-33A2FCE565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6B85B-4FC2-4F28-9940-7BCB6A62A8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87109-AE29-44AA-8572-4D2A250C92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9D427-81BA-44A0-8395-59A916A38D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3671A-CFCF-4363-B780-B05C90961B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FA80A-12FA-418C-B38A-EC6BF54E16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8F7DB-8953-4588-8BA3-B45A1878BD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C2F5E-271A-4D1E-8F5C-890345AA88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31822-D152-4EEF-9C1E-FACFE0F757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B8212-3E71-4C4C-8E88-FC9082C325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EF375-2A59-4792-926D-F2E4B89D06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F503F-DF21-4512-9041-62D72CA4DB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57929-F171-442D-83E9-67EE881985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45C46-2A18-45FF-8207-9DAA0EF175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AFFA5-FA2C-42D4-AE16-B53F961A61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B8C65-951D-4A41-8186-FA9DC9BFD9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D766A-45DE-4D5D-B978-E40E3F5E5E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3AA60-B6DA-4FB6-BE10-4896E711BB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2DA50-CED6-4B6A-A015-9CCB954E03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2AC53-CCC2-4FF8-A921-7F9399CFB17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E9539-FFB9-4F1B-A42C-CDEF9B1F79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A287F-CE1D-45B3-9D9D-0FC67ED602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0085A-57C8-4F6F-B812-B84FE060CA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3A1D9-F455-4FEC-9D95-CA1204F7EC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A0D10-D8D9-48AE-BFDC-2E4140F114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E7F00-9B94-4710-8F73-85EC50C824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61F35-72EE-4D0D-86DD-A62BC73CCC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9BF28-8B5A-4CA4-8430-DA2354C388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CDF18-07A1-4CD5-9FA3-A1E4C2DFD2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036F1-C8A6-4EC3-8A2D-7DCC9C894F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612F6-73E5-4F16-8650-77AF358359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9E6F2-4CEC-4271-AB3E-976FF0EB33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F0334-EC7F-4D33-812F-5CAC9D6DAF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A98F3-2D26-41AF-A924-A2C1986484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24755-52DF-4DAA-A48B-8B8C4A447B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FD1B1-E20A-4D36-B8CF-07BA687653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theme" Target="../theme/theme12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9.xml"/><Relationship Id="rId10" Type="http://schemas.openxmlformats.org/officeDocument/2006/relationships/theme" Target="../theme/theme13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theme" Target="../theme/theme1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theme" Target="../theme/theme15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3" Type="http://schemas.openxmlformats.org/officeDocument/2006/relationships/slideLayout" Target="../slideLayouts/slideLayout156.xml"/><Relationship Id="rId7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55.xml"/><Relationship Id="rId1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9.xml"/><Relationship Id="rId11" Type="http://schemas.openxmlformats.org/officeDocument/2006/relationships/theme" Target="../theme/theme16.xml"/><Relationship Id="rId5" Type="http://schemas.openxmlformats.org/officeDocument/2006/relationships/slideLayout" Target="../slideLayouts/slideLayout158.xml"/><Relationship Id="rId10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57.xml"/><Relationship Id="rId9" Type="http://schemas.openxmlformats.org/officeDocument/2006/relationships/slideLayout" Target="../slideLayouts/slideLayout162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1.xml"/><Relationship Id="rId3" Type="http://schemas.openxmlformats.org/officeDocument/2006/relationships/slideLayout" Target="../slideLayouts/slideLayout166.xml"/><Relationship Id="rId7" Type="http://schemas.openxmlformats.org/officeDocument/2006/relationships/slideLayout" Target="../slideLayouts/slideLayout170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65.xml"/><Relationship Id="rId1" Type="http://schemas.openxmlformats.org/officeDocument/2006/relationships/slideLayout" Target="../slideLayouts/slideLayout164.xml"/><Relationship Id="rId6" Type="http://schemas.openxmlformats.org/officeDocument/2006/relationships/slideLayout" Target="../slideLayouts/slideLayout169.xml"/><Relationship Id="rId11" Type="http://schemas.openxmlformats.org/officeDocument/2006/relationships/slideLayout" Target="../slideLayouts/slideLayout174.xml"/><Relationship Id="rId5" Type="http://schemas.openxmlformats.org/officeDocument/2006/relationships/slideLayout" Target="../slideLayouts/slideLayout168.xml"/><Relationship Id="rId10" Type="http://schemas.openxmlformats.org/officeDocument/2006/relationships/slideLayout" Target="../slideLayouts/slideLayout173.xml"/><Relationship Id="rId4" Type="http://schemas.openxmlformats.org/officeDocument/2006/relationships/slideLayout" Target="../slideLayouts/slideLayout167.xml"/><Relationship Id="rId9" Type="http://schemas.openxmlformats.org/officeDocument/2006/relationships/slideLayout" Target="../slideLayouts/slideLayout172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2.xml"/><Relationship Id="rId3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81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80.xml"/><Relationship Id="rId11" Type="http://schemas.openxmlformats.org/officeDocument/2006/relationships/slideLayout" Target="../slideLayouts/slideLayout185.xml"/><Relationship Id="rId5" Type="http://schemas.openxmlformats.org/officeDocument/2006/relationships/slideLayout" Target="../slideLayouts/slideLayout179.xml"/><Relationship Id="rId10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78.xml"/><Relationship Id="rId9" Type="http://schemas.openxmlformats.org/officeDocument/2006/relationships/slideLayout" Target="../slideLayouts/slideLayout183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3.xml"/><Relationship Id="rId3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192.xml"/><Relationship Id="rId2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86.xml"/><Relationship Id="rId6" Type="http://schemas.openxmlformats.org/officeDocument/2006/relationships/slideLayout" Target="../slideLayouts/slideLayout191.xml"/><Relationship Id="rId11" Type="http://schemas.openxmlformats.org/officeDocument/2006/relationships/theme" Target="../theme/theme19.xml"/><Relationship Id="rId5" Type="http://schemas.openxmlformats.org/officeDocument/2006/relationships/slideLayout" Target="../slideLayouts/slideLayout190.xml"/><Relationship Id="rId10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89.xml"/><Relationship Id="rId9" Type="http://schemas.openxmlformats.org/officeDocument/2006/relationships/slideLayout" Target="../slideLayouts/slideLayout19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3.xml"/><Relationship Id="rId3" Type="http://schemas.openxmlformats.org/officeDocument/2006/relationships/slideLayout" Target="../slideLayouts/slideLayout198.xml"/><Relationship Id="rId7" Type="http://schemas.openxmlformats.org/officeDocument/2006/relationships/slideLayout" Target="../slideLayouts/slideLayout202.xml"/><Relationship Id="rId2" Type="http://schemas.openxmlformats.org/officeDocument/2006/relationships/slideLayout" Target="../slideLayouts/slideLayout197.xml"/><Relationship Id="rId1" Type="http://schemas.openxmlformats.org/officeDocument/2006/relationships/slideLayout" Target="../slideLayouts/slideLayout196.xml"/><Relationship Id="rId6" Type="http://schemas.openxmlformats.org/officeDocument/2006/relationships/slideLayout" Target="../slideLayouts/slideLayout201.xml"/><Relationship Id="rId11" Type="http://schemas.openxmlformats.org/officeDocument/2006/relationships/theme" Target="../theme/theme20.xml"/><Relationship Id="rId5" Type="http://schemas.openxmlformats.org/officeDocument/2006/relationships/slideLayout" Target="../slideLayouts/slideLayout200.xml"/><Relationship Id="rId10" Type="http://schemas.openxmlformats.org/officeDocument/2006/relationships/slideLayout" Target="../slideLayouts/slideLayout205.xml"/><Relationship Id="rId4" Type="http://schemas.openxmlformats.org/officeDocument/2006/relationships/slideLayout" Target="../slideLayouts/slideLayout199.xml"/><Relationship Id="rId9" Type="http://schemas.openxmlformats.org/officeDocument/2006/relationships/slideLayout" Target="../slideLayouts/slideLayout204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3.xml"/><Relationship Id="rId3" Type="http://schemas.openxmlformats.org/officeDocument/2006/relationships/slideLayout" Target="../slideLayouts/slideLayout208.xml"/><Relationship Id="rId7" Type="http://schemas.openxmlformats.org/officeDocument/2006/relationships/slideLayout" Target="../slideLayouts/slideLayout212.xml"/><Relationship Id="rId2" Type="http://schemas.openxmlformats.org/officeDocument/2006/relationships/slideLayout" Target="../slideLayouts/slideLayout207.xml"/><Relationship Id="rId1" Type="http://schemas.openxmlformats.org/officeDocument/2006/relationships/slideLayout" Target="../slideLayouts/slideLayout206.xml"/><Relationship Id="rId6" Type="http://schemas.openxmlformats.org/officeDocument/2006/relationships/slideLayout" Target="../slideLayouts/slideLayout211.xml"/><Relationship Id="rId11" Type="http://schemas.openxmlformats.org/officeDocument/2006/relationships/theme" Target="../theme/theme21.xml"/><Relationship Id="rId5" Type="http://schemas.openxmlformats.org/officeDocument/2006/relationships/slideLayout" Target="../slideLayouts/slideLayout210.xml"/><Relationship Id="rId10" Type="http://schemas.openxmlformats.org/officeDocument/2006/relationships/slideLayout" Target="../slideLayouts/slideLayout215.xml"/><Relationship Id="rId4" Type="http://schemas.openxmlformats.org/officeDocument/2006/relationships/slideLayout" Target="../slideLayouts/slideLayout209.xml"/><Relationship Id="rId9" Type="http://schemas.openxmlformats.org/officeDocument/2006/relationships/slideLayout" Target="../slideLayouts/slideLayout214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3.xml"/><Relationship Id="rId3" Type="http://schemas.openxmlformats.org/officeDocument/2006/relationships/slideLayout" Target="../slideLayouts/slideLayout218.xml"/><Relationship Id="rId7" Type="http://schemas.openxmlformats.org/officeDocument/2006/relationships/slideLayout" Target="../slideLayouts/slideLayout222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17.xml"/><Relationship Id="rId1" Type="http://schemas.openxmlformats.org/officeDocument/2006/relationships/slideLayout" Target="../slideLayouts/slideLayout216.xml"/><Relationship Id="rId6" Type="http://schemas.openxmlformats.org/officeDocument/2006/relationships/slideLayout" Target="../slideLayouts/slideLayout221.xml"/><Relationship Id="rId11" Type="http://schemas.openxmlformats.org/officeDocument/2006/relationships/slideLayout" Target="../slideLayouts/slideLayout226.xml"/><Relationship Id="rId5" Type="http://schemas.openxmlformats.org/officeDocument/2006/relationships/slideLayout" Target="../slideLayouts/slideLayout220.xml"/><Relationship Id="rId10" Type="http://schemas.openxmlformats.org/officeDocument/2006/relationships/slideLayout" Target="../slideLayouts/slideLayout225.xml"/><Relationship Id="rId4" Type="http://schemas.openxmlformats.org/officeDocument/2006/relationships/slideLayout" Target="../slideLayouts/slideLayout219.xml"/><Relationship Id="rId9" Type="http://schemas.openxmlformats.org/officeDocument/2006/relationships/slideLayout" Target="../slideLayouts/slideLayout224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4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29.xml"/><Relationship Id="rId7" Type="http://schemas.openxmlformats.org/officeDocument/2006/relationships/slideLayout" Target="../slideLayouts/slideLayout233.xml"/><Relationship Id="rId12" Type="http://schemas.openxmlformats.org/officeDocument/2006/relationships/slideLayout" Target="../slideLayouts/slideLayout238.xml"/><Relationship Id="rId2" Type="http://schemas.openxmlformats.org/officeDocument/2006/relationships/slideLayout" Target="../slideLayouts/slideLayout228.xml"/><Relationship Id="rId1" Type="http://schemas.openxmlformats.org/officeDocument/2006/relationships/slideLayout" Target="../slideLayouts/slideLayout227.xml"/><Relationship Id="rId6" Type="http://schemas.openxmlformats.org/officeDocument/2006/relationships/slideLayout" Target="../slideLayouts/slideLayout232.xml"/><Relationship Id="rId11" Type="http://schemas.openxmlformats.org/officeDocument/2006/relationships/slideLayout" Target="../slideLayouts/slideLayout237.xml"/><Relationship Id="rId5" Type="http://schemas.openxmlformats.org/officeDocument/2006/relationships/slideLayout" Target="../slideLayouts/slideLayout231.xml"/><Relationship Id="rId10" Type="http://schemas.openxmlformats.org/officeDocument/2006/relationships/slideLayout" Target="../slideLayouts/slideLayout236.xml"/><Relationship Id="rId4" Type="http://schemas.openxmlformats.org/officeDocument/2006/relationships/slideLayout" Target="../slideLayouts/slideLayout230.xml"/><Relationship Id="rId9" Type="http://schemas.openxmlformats.org/officeDocument/2006/relationships/slideLayout" Target="../slideLayouts/slideLayout235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6.xml"/><Relationship Id="rId3" Type="http://schemas.openxmlformats.org/officeDocument/2006/relationships/slideLayout" Target="../slideLayouts/slideLayout241.xml"/><Relationship Id="rId7" Type="http://schemas.openxmlformats.org/officeDocument/2006/relationships/slideLayout" Target="../slideLayouts/slideLayout245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40.xml"/><Relationship Id="rId1" Type="http://schemas.openxmlformats.org/officeDocument/2006/relationships/slideLayout" Target="../slideLayouts/slideLayout239.xml"/><Relationship Id="rId6" Type="http://schemas.openxmlformats.org/officeDocument/2006/relationships/slideLayout" Target="../slideLayouts/slideLayout244.xml"/><Relationship Id="rId11" Type="http://schemas.openxmlformats.org/officeDocument/2006/relationships/slideLayout" Target="../slideLayouts/slideLayout249.xml"/><Relationship Id="rId5" Type="http://schemas.openxmlformats.org/officeDocument/2006/relationships/slideLayout" Target="../slideLayouts/slideLayout243.xml"/><Relationship Id="rId10" Type="http://schemas.openxmlformats.org/officeDocument/2006/relationships/slideLayout" Target="../slideLayouts/slideLayout248.xml"/><Relationship Id="rId4" Type="http://schemas.openxmlformats.org/officeDocument/2006/relationships/slideLayout" Target="../slideLayouts/slideLayout242.xml"/><Relationship Id="rId9" Type="http://schemas.openxmlformats.org/officeDocument/2006/relationships/slideLayout" Target="../slideLayouts/slideLayout247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7.xml"/><Relationship Id="rId3" Type="http://schemas.openxmlformats.org/officeDocument/2006/relationships/slideLayout" Target="../slideLayouts/slideLayout252.xml"/><Relationship Id="rId7" Type="http://schemas.openxmlformats.org/officeDocument/2006/relationships/slideLayout" Target="../slideLayouts/slideLayout256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51.xml"/><Relationship Id="rId1" Type="http://schemas.openxmlformats.org/officeDocument/2006/relationships/slideLayout" Target="../slideLayouts/slideLayout250.xml"/><Relationship Id="rId6" Type="http://schemas.openxmlformats.org/officeDocument/2006/relationships/slideLayout" Target="../slideLayouts/slideLayout255.xml"/><Relationship Id="rId11" Type="http://schemas.openxmlformats.org/officeDocument/2006/relationships/slideLayout" Target="../slideLayouts/slideLayout260.xml"/><Relationship Id="rId5" Type="http://schemas.openxmlformats.org/officeDocument/2006/relationships/slideLayout" Target="../slideLayouts/slideLayout254.xml"/><Relationship Id="rId10" Type="http://schemas.openxmlformats.org/officeDocument/2006/relationships/slideLayout" Target="../slideLayouts/slideLayout259.xml"/><Relationship Id="rId4" Type="http://schemas.openxmlformats.org/officeDocument/2006/relationships/slideLayout" Target="../slideLayouts/slideLayout253.xml"/><Relationship Id="rId9" Type="http://schemas.openxmlformats.org/officeDocument/2006/relationships/slideLayout" Target="../slideLayouts/slideLayout258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8.xml"/><Relationship Id="rId3" Type="http://schemas.openxmlformats.org/officeDocument/2006/relationships/slideLayout" Target="../slideLayouts/slideLayout263.xml"/><Relationship Id="rId7" Type="http://schemas.openxmlformats.org/officeDocument/2006/relationships/slideLayout" Target="../slideLayouts/slideLayout267.xml"/><Relationship Id="rId2" Type="http://schemas.openxmlformats.org/officeDocument/2006/relationships/slideLayout" Target="../slideLayouts/slideLayout262.xml"/><Relationship Id="rId1" Type="http://schemas.openxmlformats.org/officeDocument/2006/relationships/slideLayout" Target="../slideLayouts/slideLayout261.xml"/><Relationship Id="rId6" Type="http://schemas.openxmlformats.org/officeDocument/2006/relationships/slideLayout" Target="../slideLayouts/slideLayout266.xml"/><Relationship Id="rId11" Type="http://schemas.openxmlformats.org/officeDocument/2006/relationships/theme" Target="../theme/theme26.xml"/><Relationship Id="rId5" Type="http://schemas.openxmlformats.org/officeDocument/2006/relationships/slideLayout" Target="../slideLayouts/slideLayout265.xml"/><Relationship Id="rId10" Type="http://schemas.openxmlformats.org/officeDocument/2006/relationships/slideLayout" Target="../slideLayouts/slideLayout270.xml"/><Relationship Id="rId4" Type="http://schemas.openxmlformats.org/officeDocument/2006/relationships/slideLayout" Target="../slideLayouts/slideLayout264.xml"/><Relationship Id="rId9" Type="http://schemas.openxmlformats.org/officeDocument/2006/relationships/slideLayout" Target="../slideLayouts/slideLayout269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8.xml"/><Relationship Id="rId13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73.xml"/><Relationship Id="rId7" Type="http://schemas.openxmlformats.org/officeDocument/2006/relationships/slideLayout" Target="../slideLayouts/slideLayout277.xml"/><Relationship Id="rId12" Type="http://schemas.openxmlformats.org/officeDocument/2006/relationships/slideLayout" Target="../slideLayouts/slideLayout282.xml"/><Relationship Id="rId17" Type="http://schemas.openxmlformats.org/officeDocument/2006/relationships/theme" Target="../theme/theme27.xml"/><Relationship Id="rId2" Type="http://schemas.openxmlformats.org/officeDocument/2006/relationships/slideLayout" Target="../slideLayouts/slideLayout272.xml"/><Relationship Id="rId16" Type="http://schemas.openxmlformats.org/officeDocument/2006/relationships/slideLayout" Target="../slideLayouts/slideLayout286.xml"/><Relationship Id="rId1" Type="http://schemas.openxmlformats.org/officeDocument/2006/relationships/slideLayout" Target="../slideLayouts/slideLayout271.xml"/><Relationship Id="rId6" Type="http://schemas.openxmlformats.org/officeDocument/2006/relationships/slideLayout" Target="../slideLayouts/slideLayout276.xml"/><Relationship Id="rId11" Type="http://schemas.openxmlformats.org/officeDocument/2006/relationships/slideLayout" Target="../slideLayouts/slideLayout281.xml"/><Relationship Id="rId5" Type="http://schemas.openxmlformats.org/officeDocument/2006/relationships/slideLayout" Target="../slideLayouts/slideLayout275.xml"/><Relationship Id="rId15" Type="http://schemas.openxmlformats.org/officeDocument/2006/relationships/slideLayout" Target="../slideLayouts/slideLayout285.xml"/><Relationship Id="rId10" Type="http://schemas.openxmlformats.org/officeDocument/2006/relationships/slideLayout" Target="../slideLayouts/slideLayout280.xml"/><Relationship Id="rId4" Type="http://schemas.openxmlformats.org/officeDocument/2006/relationships/slideLayout" Target="../slideLayouts/slideLayout274.xml"/><Relationship Id="rId9" Type="http://schemas.openxmlformats.org/officeDocument/2006/relationships/slideLayout" Target="../slideLayouts/slideLayout279.xml"/><Relationship Id="rId14" Type="http://schemas.openxmlformats.org/officeDocument/2006/relationships/slideLayout" Target="../slideLayouts/slideLayout284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13" Type="http://schemas.openxmlformats.org/officeDocument/2006/relationships/slideLayout" Target="../slideLayouts/slideLayout299.xml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slideLayout" Target="../slideLayouts/slideLayout298.xml"/><Relationship Id="rId2" Type="http://schemas.openxmlformats.org/officeDocument/2006/relationships/slideLayout" Target="../slideLayouts/slideLayout288.xml"/><Relationship Id="rId16" Type="http://schemas.openxmlformats.org/officeDocument/2006/relationships/theme" Target="../theme/theme2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5" Type="http://schemas.openxmlformats.org/officeDocument/2006/relationships/slideLayout" Target="../slideLayouts/slideLayout30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Relationship Id="rId14" Type="http://schemas.openxmlformats.org/officeDocument/2006/relationships/slideLayout" Target="../slideLayouts/slideLayout300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9.xml"/><Relationship Id="rId3" Type="http://schemas.openxmlformats.org/officeDocument/2006/relationships/slideLayout" Target="../slideLayouts/slideLayout304.xml"/><Relationship Id="rId7" Type="http://schemas.openxmlformats.org/officeDocument/2006/relationships/slideLayout" Target="../slideLayouts/slideLayout308.xml"/><Relationship Id="rId2" Type="http://schemas.openxmlformats.org/officeDocument/2006/relationships/slideLayout" Target="../slideLayouts/slideLayout303.xml"/><Relationship Id="rId1" Type="http://schemas.openxmlformats.org/officeDocument/2006/relationships/slideLayout" Target="../slideLayouts/slideLayout302.xml"/><Relationship Id="rId6" Type="http://schemas.openxmlformats.org/officeDocument/2006/relationships/slideLayout" Target="../slideLayouts/slideLayout307.xml"/><Relationship Id="rId11" Type="http://schemas.openxmlformats.org/officeDocument/2006/relationships/theme" Target="../theme/theme29.xml"/><Relationship Id="rId5" Type="http://schemas.openxmlformats.org/officeDocument/2006/relationships/slideLayout" Target="../slideLayouts/slideLayout306.xml"/><Relationship Id="rId10" Type="http://schemas.openxmlformats.org/officeDocument/2006/relationships/slideLayout" Target="../slideLayouts/slideLayout311.xml"/><Relationship Id="rId4" Type="http://schemas.openxmlformats.org/officeDocument/2006/relationships/slideLayout" Target="../slideLayouts/slideLayout305.xml"/><Relationship Id="rId9" Type="http://schemas.openxmlformats.org/officeDocument/2006/relationships/slideLayout" Target="../slideLayouts/slideLayout3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theme" Target="../theme/theme8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B2745FF0-C755-46A4-A812-6EE283065C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E6A0492-7806-41A9-AD41-F914EFFBDE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0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A9DF5DC-D367-4E9B-81DF-DB825535C1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65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5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5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0D67CBA-3B46-4431-92F0-623531F57B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65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5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5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EF72413-F82E-46C2-B51F-F7A4063DB5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730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30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30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8CD2A5B-8FED-4A36-BCA4-938C62ADE6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ECA0233-862E-46BF-BCC5-572FA77E88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9C40406-827C-4619-A8BA-82E1CC230D1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44D7B22-E6CE-4422-B9D3-0F53A52C90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92A3FDE-2CCE-424C-96EA-7A7FE2DABA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0B83C520-F4CC-4297-9CBB-70C1E956FC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6841454-677B-4416-A351-AADD6DF1EE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730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30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30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6C3D3B5-AF2C-4C7F-B749-90D0D14CB3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730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30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30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DF52D4B-0249-4D9A-9370-29A0F84DEC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36698DC-70EE-4CB7-A928-D56572464F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BBA9718-3138-41B1-941B-87EFCAD4F6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  <p:sldLayoutId id="214748390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23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3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3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998D6AA-A122-4602-91BC-1F436EC1A2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14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23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3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3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A300CC5-8CB9-4937-B7CC-39EE513323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266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23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3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3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02D5CE3-A6C3-44DC-8197-CCE0F2540F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389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ACC1AC2-C97D-4A1A-9425-2C6A29D110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  <p:sldLayoutId id="2147483957" r:id="rId12"/>
    <p:sldLayoutId id="2147483958" r:id="rId13"/>
    <p:sldLayoutId id="2147483959" r:id="rId14"/>
    <p:sldLayoutId id="2147483960" r:id="rId15"/>
    <p:sldLayoutId id="2147483961" r:id="rId16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563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B849C06-B51B-4BBE-A43A-5D8CD08108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  <p:sldLayoutId id="2147483974" r:id="rId12"/>
    <p:sldLayoutId id="2147483975" r:id="rId13"/>
    <p:sldLayoutId id="2147483976" r:id="rId14"/>
    <p:sldLayoutId id="2147483977" r:id="rId15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737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FF8DC5D0-EEF3-4B47-9CBE-E64372D4CE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975E071-EDB1-438D-BC3B-C6920EF626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7ACABE06-65D0-46EE-A588-6A070AF040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645E05C0-C8B5-4E67-9D30-2C479849C4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B1232B26-68BC-4EC8-9545-41163CC6FF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08FC7D3-EBAD-44CB-9913-19C003AC789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FFD53CE-92A2-4B87-9596-CCB61A0647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0"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A9407A1-82DA-4595-B0AF-88B7C86B95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2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33.xml"/><Relationship Id="rId5" Type="http://schemas.openxmlformats.org/officeDocument/2006/relationships/audio" Target="../media/audio5.wav"/><Relationship Id="rId4" Type="http://schemas.openxmlformats.org/officeDocument/2006/relationships/audio" Target="../media/audio4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3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3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8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3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3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5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5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3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5" descr="02大河流域的亚非文明古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928670"/>
            <a:ext cx="7929618" cy="434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69" name="Rectangle 2"/>
          <p:cNvSpPr>
            <a:spLocks noChangeArrowheads="1"/>
          </p:cNvSpPr>
          <p:nvPr/>
        </p:nvSpPr>
        <p:spPr bwMode="auto">
          <a:xfrm>
            <a:off x="381000" y="304800"/>
            <a:ext cx="8943975" cy="411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请根据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种姓制度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中四个等级的不同职业，猜猜他是那个等级？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从事农业、畜牧业、手工业、商业为主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从事宗教事务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从事农、牧、渔、养猪业以及其他职业。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从事国家军事、行政事务。</a:t>
            </a:r>
            <a:endParaRPr kumimoji="1"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433155" name="Text Box 3"/>
          <p:cNvSpPr txBox="1">
            <a:spLocks noChangeArrowheads="1"/>
          </p:cNvSpPr>
          <p:nvPr/>
        </p:nvSpPr>
        <p:spPr bwMode="auto">
          <a:xfrm>
            <a:off x="7585075" y="1630363"/>
            <a:ext cx="1524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吠    舍</a:t>
            </a:r>
          </a:p>
        </p:txBody>
      </p:sp>
      <p:sp>
        <p:nvSpPr>
          <p:cNvPr id="433156" name="Text Box 4"/>
          <p:cNvSpPr txBox="1">
            <a:spLocks noChangeArrowheads="1"/>
          </p:cNvSpPr>
          <p:nvPr/>
        </p:nvSpPr>
        <p:spPr bwMode="auto">
          <a:xfrm>
            <a:off x="3200400" y="2362200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婆罗门</a:t>
            </a:r>
            <a:endParaRPr kumimoji="1"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3157" name="Text Box 5"/>
          <p:cNvSpPr txBox="1">
            <a:spLocks noChangeArrowheads="1"/>
          </p:cNvSpPr>
          <p:nvPr/>
        </p:nvSpPr>
        <p:spPr bwMode="auto">
          <a:xfrm>
            <a:off x="7620000" y="3124200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首陀罗</a:t>
            </a:r>
            <a:endParaRPr kumimoji="1"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3158" name="Text Box 6"/>
          <p:cNvSpPr txBox="1">
            <a:spLocks noChangeArrowheads="1"/>
          </p:cNvSpPr>
          <p:nvPr/>
        </p:nvSpPr>
        <p:spPr bwMode="auto">
          <a:xfrm>
            <a:off x="5410200" y="3840163"/>
            <a:ext cx="17287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刹帝利</a:t>
            </a:r>
            <a:endParaRPr kumimoji="1"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2615" name="Rectangle 7"/>
          <p:cNvSpPr>
            <a:spLocks noChangeArrowheads="1"/>
          </p:cNvSpPr>
          <p:nvPr/>
        </p:nvSpPr>
        <p:spPr bwMode="auto">
          <a:xfrm flipV="1">
            <a:off x="0" y="1676400"/>
            <a:ext cx="53340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07763" dir="8100000" algn="ctr" rotWithShape="0">
              <a:srgbClr val="FF3300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◆</a:t>
            </a:r>
          </a:p>
        </p:txBody>
      </p:sp>
      <p:sp>
        <p:nvSpPr>
          <p:cNvPr id="452616" name="Rectangle 8"/>
          <p:cNvSpPr>
            <a:spLocks noChangeArrowheads="1"/>
          </p:cNvSpPr>
          <p:nvPr/>
        </p:nvSpPr>
        <p:spPr bwMode="auto">
          <a:xfrm>
            <a:off x="0" y="3200400"/>
            <a:ext cx="48895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07763" dir="8100000" algn="ctr" rotWithShape="0">
              <a:srgbClr val="FF3300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◆</a:t>
            </a:r>
          </a:p>
        </p:txBody>
      </p:sp>
      <p:sp>
        <p:nvSpPr>
          <p:cNvPr id="452617" name="Rectangle 9"/>
          <p:cNvSpPr>
            <a:spLocks noChangeArrowheads="1"/>
          </p:cNvSpPr>
          <p:nvPr/>
        </p:nvSpPr>
        <p:spPr bwMode="auto">
          <a:xfrm>
            <a:off x="0" y="2438400"/>
            <a:ext cx="48895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07763" dir="8100000" algn="ctr" rotWithShape="0">
              <a:srgbClr val="FF3300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◆</a:t>
            </a:r>
          </a:p>
        </p:txBody>
      </p:sp>
      <p:sp>
        <p:nvSpPr>
          <p:cNvPr id="452618" name="Rectangle 10"/>
          <p:cNvSpPr>
            <a:spLocks noChangeArrowheads="1"/>
          </p:cNvSpPr>
          <p:nvPr/>
        </p:nvSpPr>
        <p:spPr bwMode="auto">
          <a:xfrm>
            <a:off x="0" y="3886200"/>
            <a:ext cx="625475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07763" dir="8100000" algn="ctr" rotWithShape="0">
              <a:srgbClr val="FF3300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◆</a:t>
            </a:r>
          </a:p>
        </p:txBody>
      </p:sp>
      <p:sp>
        <p:nvSpPr>
          <p:cNvPr id="433164" name="AutoShape 12"/>
          <p:cNvSpPr>
            <a:spLocks noChangeArrowheads="1"/>
          </p:cNvSpPr>
          <p:nvPr/>
        </p:nvSpPr>
        <p:spPr bwMode="auto">
          <a:xfrm>
            <a:off x="1143000" y="4689475"/>
            <a:ext cx="4932363" cy="720725"/>
          </a:xfrm>
          <a:prstGeom prst="wedgeRectCallout">
            <a:avLst>
              <a:gd name="adj1" fmla="val -14111"/>
              <a:gd name="adj2" fmla="val -573787"/>
            </a:avLst>
          </a:prstGeom>
          <a:noFill/>
          <a:ln w="12700" algn="ctr">
            <a:solidFill>
              <a:srgbClr val="800000"/>
            </a:solidFill>
            <a:miter lim="800000"/>
          </a:ln>
        </p:spPr>
        <p:txBody>
          <a:bodyPr anchor="ctr"/>
          <a:lstStyle/>
          <a:p>
            <a:r>
              <a:rPr lang="zh-CN" altLang="en-US" sz="4000" b="1">
                <a:solidFill>
                  <a:srgbClr val="FF3399"/>
                </a:solidFill>
              </a:rPr>
              <a:t>严格的社会等级制度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3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3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3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33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3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3155" grpId="0" autoUpdateAnimBg="0"/>
      <p:bldP spid="433156" grpId="0" autoUpdateAnimBg="0"/>
      <p:bldP spid="433157" grpId="0" autoUpdateAnimBg="0"/>
      <p:bldP spid="433158" grpId="0" autoUpdateAnimBg="0"/>
      <p:bldP spid="43316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Group 2"/>
          <p:cNvGrpSpPr/>
          <p:nvPr/>
        </p:nvGrpSpPr>
        <p:grpSpPr bwMode="auto">
          <a:xfrm>
            <a:off x="39688" y="3354388"/>
            <a:ext cx="4813300" cy="922337"/>
            <a:chOff x="0" y="0"/>
            <a:chExt cx="3032" cy="581"/>
          </a:xfrm>
        </p:grpSpPr>
        <p:sp>
          <p:nvSpPr>
            <p:cNvPr id="497679" name="Rectangle 3"/>
            <p:cNvSpPr>
              <a:spLocks noChangeArrowheads="1"/>
            </p:cNvSpPr>
            <p:nvPr/>
          </p:nvSpPr>
          <p:spPr bwMode="auto">
            <a:xfrm>
              <a:off x="320" y="0"/>
              <a:ext cx="2424" cy="568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zh-CN" altLang="zh-CN" sz="4000">
                  <a:solidFill>
                    <a:srgbClr val="663300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首陀罗  </a:t>
              </a:r>
              <a:r>
                <a:rPr lang="zh-CN" altLang="zh-CN" sz="3600">
                  <a:solidFill>
                    <a:schemeClr val="bg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Sudra</a:t>
              </a:r>
            </a:p>
          </p:txBody>
        </p:sp>
        <p:sp>
          <p:nvSpPr>
            <p:cNvPr id="497680" name="Line 4"/>
            <p:cNvSpPr>
              <a:spLocks noChangeShapeType="1"/>
            </p:cNvSpPr>
            <p:nvPr/>
          </p:nvSpPr>
          <p:spPr bwMode="auto">
            <a:xfrm>
              <a:off x="0" y="581"/>
              <a:ext cx="303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966788" y="2447925"/>
            <a:ext cx="2959100" cy="901700"/>
          </a:xfrm>
          <a:prstGeom prst="rect">
            <a:avLst/>
          </a:prstGeom>
          <a:solidFill>
            <a:schemeClr val="bg1">
              <a:alpha val="50195"/>
            </a:schemeClr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zh-CN" sz="4000">
                <a:solidFill>
                  <a:srgbClr val="66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吠舍 </a:t>
            </a:r>
            <a:r>
              <a:rPr lang="zh-CN" altLang="zh-CN" sz="3600">
                <a:solidFill>
                  <a:schemeClr val="bg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Vaisya</a:t>
            </a: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1246188" y="1533525"/>
            <a:ext cx="2413000" cy="901700"/>
          </a:xfrm>
          <a:prstGeom prst="rect">
            <a:avLst/>
          </a:prstGeom>
          <a:solidFill>
            <a:schemeClr val="bg1">
              <a:alpha val="50195"/>
            </a:schemeClr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zh-CN" sz="4000">
                <a:solidFill>
                  <a:srgbClr val="66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刹帝利</a:t>
            </a:r>
          </a:p>
          <a:p>
            <a:pPr algn="ctr">
              <a:lnSpc>
                <a:spcPct val="60000"/>
              </a:lnSpc>
            </a:pPr>
            <a:r>
              <a:rPr lang="zh-CN" altLang="zh-CN" sz="3600">
                <a:solidFill>
                  <a:schemeClr val="bg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Ksatriya</a:t>
            </a: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1474788" y="619125"/>
            <a:ext cx="1943100" cy="901700"/>
          </a:xfrm>
          <a:prstGeom prst="rect">
            <a:avLst/>
          </a:prstGeom>
          <a:solidFill>
            <a:schemeClr val="bg1">
              <a:alpha val="50195"/>
            </a:schemeClr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4000">
                <a:solidFill>
                  <a:srgbClr val="66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婆罗门</a:t>
            </a:r>
          </a:p>
          <a:p>
            <a:pPr algn="ctr">
              <a:lnSpc>
                <a:spcPct val="60000"/>
              </a:lnSpc>
            </a:pPr>
            <a:r>
              <a:rPr lang="en-US" altLang="zh-CN" sz="3600">
                <a:solidFill>
                  <a:schemeClr val="bg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Brahman</a:t>
            </a:r>
            <a:endParaRPr lang="zh-CN" altLang="en-US" sz="3600">
              <a:solidFill>
                <a:schemeClr val="bg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497669" name="Rectangle 8"/>
          <p:cNvSpPr>
            <a:spLocks noChangeArrowheads="1"/>
          </p:cNvSpPr>
          <p:nvPr/>
        </p:nvSpPr>
        <p:spPr bwMode="auto">
          <a:xfrm>
            <a:off x="877888" y="4537075"/>
            <a:ext cx="3048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>
                <a:solidFill>
                  <a:srgbClr val="663300"/>
                </a:solidFill>
                <a:ea typeface="黑体" panose="02010609060101010101" pitchFamily="49" charset="-122"/>
              </a:rPr>
              <a:t>种姓等级金字塔示意图</a:t>
            </a:r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4932363" y="314325"/>
            <a:ext cx="3556000" cy="6096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Ctr="1">
            <a:spAutoFit/>
          </a:bodyPr>
          <a:lstStyle/>
          <a:p>
            <a:pPr algn="ctr">
              <a:defRPr/>
            </a:pPr>
            <a:r>
              <a:rPr lang="zh-CN" altLang="zh-CN" sz="40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</a:rPr>
              <a:t>种姓制度的特点</a:t>
            </a:r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5037138" y="1239838"/>
            <a:ext cx="32385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3000" dirty="0">
                <a:solidFill>
                  <a:srgbClr val="0000FF"/>
                </a:solidFill>
                <a:ea typeface="黑体" panose="02010609060101010101" pitchFamily="49" charset="-122"/>
              </a:rPr>
              <a:t>1、种姓界限森严；</a:t>
            </a: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5003800" y="1970088"/>
            <a:ext cx="32385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3000">
                <a:solidFill>
                  <a:srgbClr val="0000FF"/>
                </a:solidFill>
                <a:ea typeface="黑体" panose="02010609060101010101" pitchFamily="49" charset="-122"/>
              </a:rPr>
              <a:t>2、种姓职业世袭；</a:t>
            </a:r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5076825" y="2763838"/>
            <a:ext cx="32385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3000">
                <a:solidFill>
                  <a:srgbClr val="0000FF"/>
                </a:solidFill>
                <a:ea typeface="黑体" panose="02010609060101010101" pitchFamily="49" charset="-122"/>
              </a:rPr>
              <a:t>3、种姓实行内婚。</a:t>
            </a:r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4932363" y="3554413"/>
            <a:ext cx="3697287" cy="6096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Ctr="1">
            <a:spAutoFit/>
          </a:bodyPr>
          <a:lstStyle/>
          <a:p>
            <a:pPr algn="ctr">
              <a:defRPr/>
            </a:pPr>
            <a:r>
              <a:rPr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</a:rPr>
              <a:t>种姓制度的影响:</a:t>
            </a:r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5148263" y="4491038"/>
            <a:ext cx="3200400" cy="85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>
                <a:solidFill>
                  <a:srgbClr val="0000FF"/>
                </a:solidFill>
                <a:ea typeface="黑体" panose="02010609060101010101" pitchFamily="49" charset="-122"/>
              </a:rPr>
              <a:t>严重地阻碍</a:t>
            </a:r>
          </a:p>
          <a:p>
            <a:pPr algn="ctr"/>
            <a:r>
              <a:rPr lang="zh-CN" altLang="zh-CN" sz="2800">
                <a:solidFill>
                  <a:srgbClr val="0000FF"/>
                </a:solidFill>
                <a:ea typeface="黑体" panose="02010609060101010101" pitchFamily="49" charset="-122"/>
              </a:rPr>
              <a:t>古代印度社会的发展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-65088" y="5662613"/>
            <a:ext cx="7239001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种姓制度激化 了社会矛盾。</a:t>
            </a:r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6640513" y="5815013"/>
            <a:ext cx="935037" cy="504825"/>
          </a:xfrm>
          <a:prstGeom prst="homePlate">
            <a:avLst>
              <a:gd name="adj" fmla="val 4630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7670800" y="5281613"/>
            <a:ext cx="1103313" cy="1579562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3333CC"/>
                </a:solidFill>
                <a:latin typeface="Times New Roman" panose="02020603050405020304" pitchFamily="18" charset="0"/>
              </a:rPr>
              <a:t>佛教产生背景</a:t>
            </a:r>
            <a:endParaRPr kumimoji="1" lang="zh-CN" altLang="en-US" sz="2400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 autoUpdateAnimBg="0"/>
      <p:bldP spid="38918" grpId="0" animBg="1" autoUpdateAnimBg="0"/>
      <p:bldP spid="38919" grpId="0" animBg="1" autoUpdateAnimBg="0"/>
      <p:bldP spid="38921" grpId="0" autoUpdateAnimBg="0"/>
      <p:bldP spid="38922" grpId="0" autoUpdateAnimBg="0"/>
      <p:bldP spid="38923" grpId="0" autoUpdateAnimBg="0"/>
      <p:bldP spid="38924" grpId="0" autoUpdateAnimBg="0"/>
      <p:bldP spid="38925" grpId="0" autoUpdateAnimBg="0"/>
      <p:bldP spid="38926" grpId="0" autoUpdateAnimBg="0"/>
      <p:bldP spid="15" grpId="0"/>
      <p:bldP spid="16" grpId="0" animBg="1"/>
      <p:bldP spid="17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Text Box 3"/>
          <p:cNvSpPr txBox="1">
            <a:spLocks noChangeArrowheads="1"/>
          </p:cNvSpPr>
          <p:nvPr/>
        </p:nvSpPr>
        <p:spPr bwMode="auto">
          <a:xfrm>
            <a:off x="142844" y="928670"/>
            <a:ext cx="2571768" cy="56938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en-US" altLang="zh-CN" sz="2800" b="1" dirty="0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1" lang="en-US" altLang="zh-CN" sz="2800" b="1" dirty="0" smtClean="0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kumimoji="1" lang="zh-CN" altLang="en-US" sz="2800" b="1" dirty="0" smtClean="0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背景：</a:t>
            </a:r>
            <a:endParaRPr kumimoji="1" lang="en-US" altLang="zh-CN" sz="2800" b="1" dirty="0" smtClean="0">
              <a:solidFill>
                <a:srgbClr val="33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kumimoji="1" lang="en-US" altLang="zh-CN" sz="2800" b="1" dirty="0" smtClean="0">
              <a:solidFill>
                <a:srgbClr val="33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kumimoji="1" lang="en-US" altLang="zh-CN" sz="2800" b="1" dirty="0" smtClean="0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kumimoji="1" lang="zh-CN" altLang="en-US" sz="2800" b="1" dirty="0" smtClean="0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创始人：</a:t>
            </a:r>
            <a:endParaRPr kumimoji="1" lang="en-US" altLang="zh-CN" sz="2800" b="1" dirty="0" smtClean="0">
              <a:solidFill>
                <a:srgbClr val="33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kumimoji="1" lang="en-US" altLang="zh-CN" sz="2800" b="1" dirty="0" smtClean="0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kumimoji="1" lang="zh-CN" altLang="en-US" sz="2800" b="1" dirty="0" smtClean="0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主要教义：</a:t>
            </a:r>
            <a:endParaRPr kumimoji="1" lang="en-US" altLang="zh-CN" sz="2800" b="1" dirty="0" smtClean="0">
              <a:solidFill>
                <a:srgbClr val="33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kumimoji="1" lang="en-US" altLang="zh-CN" sz="2800" b="1" dirty="0" smtClean="0">
              <a:solidFill>
                <a:srgbClr val="33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kumimoji="1" lang="en-US" altLang="zh-CN" sz="2800" b="1" dirty="0" smtClean="0">
              <a:solidFill>
                <a:srgbClr val="33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kumimoji="1" lang="en-US" altLang="zh-CN" sz="2800" b="1" dirty="0" smtClean="0">
              <a:solidFill>
                <a:srgbClr val="33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kumimoji="1" lang="en-US" altLang="zh-CN" sz="2800" b="1" dirty="0" smtClean="0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kumimoji="1" lang="zh-CN" altLang="en-US" sz="2800" b="1" dirty="0" smtClean="0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佛教经典：</a:t>
            </a:r>
            <a:endParaRPr kumimoji="1" lang="en-US" altLang="zh-CN" sz="2800" b="1" dirty="0" smtClean="0">
              <a:solidFill>
                <a:srgbClr val="33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kumimoji="1" lang="en-US" altLang="zh-CN" sz="2800" b="1" dirty="0" smtClean="0">
              <a:solidFill>
                <a:srgbClr val="33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kumimoji="1" lang="en-US" altLang="zh-CN" sz="2800" b="1" dirty="0" smtClean="0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kumimoji="1" lang="zh-CN" altLang="en-US" sz="2800" b="1" dirty="0" smtClean="0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兴盛：</a:t>
            </a:r>
            <a:endParaRPr kumimoji="1" lang="en-US" altLang="zh-CN" sz="2800" b="1" dirty="0" smtClean="0">
              <a:solidFill>
                <a:srgbClr val="33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kumimoji="1" lang="en-US" altLang="zh-CN" sz="2800" b="1" dirty="0" smtClean="0">
              <a:solidFill>
                <a:srgbClr val="33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kumimoji="1" lang="en-US" altLang="zh-CN" sz="2800" b="1" dirty="0" smtClean="0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kumimoji="1" lang="zh-CN" altLang="en-US" sz="2800" b="1" dirty="0" smtClean="0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外传：</a:t>
            </a:r>
            <a:endParaRPr kumimoji="1" lang="en-US" altLang="zh-CN" sz="2800" b="1" dirty="0" smtClean="0">
              <a:solidFill>
                <a:srgbClr val="33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kumimoji="1" lang="zh-CN" altLang="en-US" sz="2800" b="1" dirty="0">
              <a:solidFill>
                <a:srgbClr val="33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8694" name="WordArt 7"/>
          <p:cNvSpPr>
            <a:spLocks noChangeArrowheads="1" noChangeShapeType="1" noTextEdit="1"/>
          </p:cNvSpPr>
          <p:nvPr/>
        </p:nvSpPr>
        <p:spPr bwMode="auto">
          <a:xfrm>
            <a:off x="457200" y="381000"/>
            <a:ext cx="46482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19050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en-US" altLang="zh-CN" sz="3600" b="1" kern="10" dirty="0" smtClean="0">
                <a:ln w="19050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600" b="1" kern="10" dirty="0" smtClean="0">
                <a:ln w="19050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佛教的创立</a:t>
            </a:r>
            <a:endParaRPr lang="zh-CN" altLang="en-US" sz="3600" b="1" kern="10" dirty="0">
              <a:ln w="19050">
                <a:solidFill>
                  <a:srgbClr val="800000"/>
                </a:solidFill>
                <a:round/>
              </a:ln>
              <a:solidFill>
                <a:srgbClr val="8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1571604" y="1000108"/>
            <a:ext cx="7286676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公元前</a:t>
            </a:r>
            <a:r>
              <a:rPr lang="en-US" altLang="zh-CN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6</a:t>
            </a:r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世纪</a:t>
            </a:r>
            <a:r>
              <a:rPr lang="en-US" altLang="zh-CN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……</a:t>
            </a:r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反对婆罗门特权的思潮随之兴起</a:t>
            </a:r>
            <a:endParaRPr lang="zh-CN" altLang="zh-CN" sz="2800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00232" y="1785926"/>
            <a:ext cx="7143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乔达摩</a:t>
            </a:r>
            <a:r>
              <a:rPr lang="en-US" altLang="zh-CN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·</a:t>
            </a:r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悉达多，又称 “佛”、“释迦牟尼”</a:t>
            </a:r>
          </a:p>
        </p:txBody>
      </p:sp>
      <p:sp>
        <p:nvSpPr>
          <p:cNvPr id="24" name="矩形 23"/>
          <p:cNvSpPr/>
          <p:nvPr/>
        </p:nvSpPr>
        <p:spPr>
          <a:xfrm>
            <a:off x="2285984" y="2500306"/>
            <a:ext cx="66437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①众生平等</a:t>
            </a:r>
            <a:endParaRPr lang="en-US" altLang="zh-CN" sz="2800" dirty="0" smtClean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②“四缔”、摒弃欲望，刻苦修行，</a:t>
            </a:r>
            <a:endParaRPr lang="en-US" altLang="zh-CN" sz="2800" dirty="0" smtClean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达到涅槃</a:t>
            </a:r>
          </a:p>
        </p:txBody>
      </p:sp>
      <p:sp>
        <p:nvSpPr>
          <p:cNvPr id="25" name="矩形 24"/>
          <p:cNvSpPr/>
          <p:nvPr/>
        </p:nvSpPr>
        <p:spPr>
          <a:xfrm>
            <a:off x="2357422" y="4000504"/>
            <a:ext cx="61436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“大藏经”、分为经、律、论</a:t>
            </a:r>
          </a:p>
        </p:txBody>
      </p:sp>
      <p:sp>
        <p:nvSpPr>
          <p:cNvPr id="26" name="矩形 25"/>
          <p:cNvSpPr/>
          <p:nvPr/>
        </p:nvSpPr>
        <p:spPr>
          <a:xfrm>
            <a:off x="1785918" y="4786322"/>
            <a:ext cx="478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前</a:t>
            </a:r>
            <a:r>
              <a:rPr lang="en-US" altLang="zh-CN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世纪，孔雀王朝阿育王</a:t>
            </a:r>
            <a:endParaRPr lang="en-US" altLang="zh-CN" sz="2800" dirty="0" smtClean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71604" y="5857892"/>
            <a:ext cx="478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南传</a:t>
            </a:r>
            <a:r>
              <a:rPr lang="en-US" altLang="zh-CN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  </a:t>
            </a:r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北传</a:t>
            </a:r>
            <a:endParaRPr lang="en-US" altLang="zh-CN" sz="2800" dirty="0" smtClean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  <p:bldP spid="23" grpId="0"/>
      <p:bldP spid="24" grpId="0"/>
      <p:bldP spid="25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3" name="Rectangle 2"/>
          <p:cNvSpPr>
            <a:spLocks noChangeArrowheads="1"/>
          </p:cNvSpPr>
          <p:nvPr/>
        </p:nvSpPr>
        <p:spPr bwMode="auto">
          <a:xfrm>
            <a:off x="755650" y="333375"/>
            <a:ext cx="5832475" cy="2781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佛教宣扬众生平等，主要表现为</a:t>
            </a:r>
            <a:r>
              <a:rPr lang="zh-CN" altLang="en-US" sz="2800" b="1">
                <a:solidFill>
                  <a:srgbClr val="33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业报轮回</a:t>
            </a:r>
            <a:r>
              <a:rPr lang="zh-CN" altLang="en-US" sz="2800" b="1">
                <a:solidFill>
                  <a:srgbClr val="33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的平等。认为不管高级种姓还是低级种姓，修了善业的来世将生于富贵人家 ，修了恶业的来世将生于低贱的人家。但佛教并不主张取消种姓，对现实生活中不平等的事实基本上也是认可的。</a:t>
            </a:r>
          </a:p>
        </p:txBody>
      </p:sp>
      <p:pic>
        <p:nvPicPr>
          <p:cNvPr id="499714" name="Picture 3" descr="乔达摩·悉达多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6575" y="0"/>
            <a:ext cx="22574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9715" name="Text Box 4"/>
          <p:cNvSpPr txBox="1">
            <a:spLocks noChangeArrowheads="1"/>
          </p:cNvSpPr>
          <p:nvPr/>
        </p:nvSpPr>
        <p:spPr bwMode="auto">
          <a:xfrm>
            <a:off x="0" y="188913"/>
            <a:ext cx="854075" cy="2057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400" b="1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读一读</a:t>
            </a:r>
          </a:p>
        </p:txBody>
      </p:sp>
      <p:grpSp>
        <p:nvGrpSpPr>
          <p:cNvPr id="499716" name="Group 13"/>
          <p:cNvGrpSpPr/>
          <p:nvPr/>
        </p:nvGrpSpPr>
        <p:grpSpPr bwMode="auto">
          <a:xfrm>
            <a:off x="228600" y="3097213"/>
            <a:ext cx="8534400" cy="1479550"/>
            <a:chOff x="480" y="1776"/>
            <a:chExt cx="5376" cy="932"/>
          </a:xfrm>
        </p:grpSpPr>
        <p:sp>
          <p:nvSpPr>
            <p:cNvPr id="499718" name="Text Box 7"/>
            <p:cNvSpPr txBox="1">
              <a:spLocks noChangeArrowheads="1"/>
            </p:cNvSpPr>
            <p:nvPr/>
          </p:nvSpPr>
          <p:spPr bwMode="auto">
            <a:xfrm>
              <a:off x="1584" y="2112"/>
              <a:ext cx="4272" cy="5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苦谛：</a:t>
              </a:r>
              <a:r>
                <a:rPr kumimoji="1"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一切皆苦       </a:t>
              </a:r>
              <a:r>
                <a:rPr kumimoji="1" lang="zh-CN" altLang="en-US" sz="2800" b="1">
                  <a:solidFill>
                    <a:srgbClr val="FF0000"/>
                  </a:solidFill>
                  <a:ea typeface="黑体" panose="02010609060101010101" pitchFamily="49" charset="-122"/>
                </a:rPr>
                <a:t>集谛：</a:t>
              </a:r>
              <a:r>
                <a:rPr kumimoji="1" lang="zh-CN" altLang="en-US" sz="2800" b="1">
                  <a:solidFill>
                    <a:srgbClr val="000000"/>
                  </a:solidFill>
                  <a:ea typeface="黑体" panose="02010609060101010101" pitchFamily="49" charset="-122"/>
                </a:rPr>
                <a:t>苦必有因        </a:t>
              </a:r>
              <a:r>
                <a:rPr kumimoji="1" lang="zh-CN" altLang="en-US" sz="2800" b="1">
                  <a:solidFill>
                    <a:srgbClr val="FF0000"/>
                  </a:solidFill>
                  <a:ea typeface="黑体" panose="02010609060101010101" pitchFamily="49" charset="-122"/>
                </a:rPr>
                <a:t>灭谛：</a:t>
              </a:r>
              <a:r>
                <a:rPr kumimoji="1" lang="zh-CN" altLang="en-US" sz="2800" b="1">
                  <a:solidFill>
                    <a:srgbClr val="000000"/>
                  </a:solidFill>
                  <a:ea typeface="黑体" panose="02010609060101010101" pitchFamily="49" charset="-122"/>
                </a:rPr>
                <a:t>苦能灭寂      </a:t>
              </a:r>
              <a:r>
                <a:rPr kumimoji="1" lang="zh-CN" altLang="en-US" sz="2800" b="1">
                  <a:solidFill>
                    <a:srgbClr val="FF0000"/>
                  </a:solidFill>
                  <a:ea typeface="黑体" panose="02010609060101010101" pitchFamily="49" charset="-122"/>
                </a:rPr>
                <a:t>道谛：</a:t>
              </a:r>
              <a:r>
                <a:rPr kumimoji="1" lang="zh-CN" altLang="en-US" sz="2800" b="1">
                  <a:solidFill>
                    <a:srgbClr val="000000"/>
                  </a:solidFill>
                  <a:ea typeface="黑体" panose="02010609060101010101" pitchFamily="49" charset="-122"/>
                </a:rPr>
                <a:t>灭寂有道</a:t>
              </a:r>
            </a:p>
          </p:txBody>
        </p:sp>
        <p:sp>
          <p:nvSpPr>
            <p:cNvPr id="499719" name="Text Box 12"/>
            <p:cNvSpPr txBox="1">
              <a:spLocks noChangeArrowheads="1"/>
            </p:cNvSpPr>
            <p:nvPr/>
          </p:nvSpPr>
          <p:spPr bwMode="auto">
            <a:xfrm>
              <a:off x="480" y="1776"/>
              <a:ext cx="2544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FF"/>
                  </a:solidFill>
                  <a:ea typeface="黑体" panose="02010609060101010101" pitchFamily="49" charset="-122"/>
                </a:rPr>
                <a:t>佛教的四谛：</a:t>
              </a:r>
            </a:p>
          </p:txBody>
        </p:sp>
      </p:grp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411163" y="5257800"/>
            <a:ext cx="8351837" cy="974725"/>
          </a:xfrm>
          <a:prstGeom prst="rect">
            <a:avLst/>
          </a:prstGeom>
          <a:noFill/>
          <a:ln w="28575" algn="ctr">
            <a:solidFill>
              <a:srgbClr val="FF33CC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黑体" panose="02010609060101010101" pitchFamily="49" charset="-122"/>
              </a:rPr>
              <a:t>麻痹广大群众从事积极斗争，维护其统治。佛教成了统治阶级奴役和统治劳动人民的精神工具。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图片 7170" descr="释迦牟尼成佛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050" y="1143000"/>
            <a:ext cx="3687763" cy="4876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24580" name="矩形 7171"/>
          <p:cNvSpPr>
            <a:spLocks noChangeArrowheads="1"/>
          </p:cNvSpPr>
          <p:nvPr/>
        </p:nvSpPr>
        <p:spPr bwMode="auto">
          <a:xfrm>
            <a:off x="4914900" y="438150"/>
            <a:ext cx="3514725" cy="5170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0000CC"/>
                </a:solidFill>
                <a:latin typeface="Tahoma" panose="020B0604030504040204" pitchFamily="34" charset="0"/>
              </a:rPr>
              <a:t>         </a:t>
            </a:r>
            <a:r>
              <a:rPr lang="zh-CN" altLang="en-US" sz="2000" b="1">
                <a:solidFill>
                  <a:srgbClr val="0000CC"/>
                </a:solidFill>
                <a:latin typeface="宋体" panose="02010600030101010101" pitchFamily="2" charset="-122"/>
              </a:rPr>
              <a:t>佛教创立于公元前</a:t>
            </a:r>
            <a:r>
              <a:rPr lang="en-US" altLang="zh-CN" sz="2000" b="1">
                <a:solidFill>
                  <a:srgbClr val="0000CC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2000" b="1">
                <a:solidFill>
                  <a:srgbClr val="0000CC"/>
                </a:solidFill>
                <a:latin typeface="宋体" panose="02010600030101010101" pitchFamily="2" charset="-122"/>
              </a:rPr>
              <a:t>世纪。创始人乔达摩</a:t>
            </a:r>
            <a:r>
              <a:rPr lang="en-US" altLang="zh-CN" sz="2000" b="1">
                <a:solidFill>
                  <a:srgbClr val="0000CC"/>
                </a:solidFill>
              </a:rPr>
              <a:t>·</a:t>
            </a:r>
            <a:r>
              <a:rPr lang="zh-CN" altLang="en-US" sz="2000" b="1">
                <a:solidFill>
                  <a:srgbClr val="0000CC"/>
                </a:solidFill>
                <a:latin typeface="宋体" panose="02010600030101010101" pitchFamily="2" charset="-122"/>
              </a:rPr>
              <a:t>悉达多，后来被称为</a:t>
            </a:r>
            <a:r>
              <a:rPr lang="en-US" altLang="zh-CN" sz="2000" b="1">
                <a:solidFill>
                  <a:srgbClr val="0000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000" b="1">
                <a:solidFill>
                  <a:srgbClr val="0000CC"/>
                </a:solidFill>
                <a:latin typeface="宋体" panose="02010600030101010101" pitchFamily="2" charset="-122"/>
              </a:rPr>
              <a:t>释迦牟尼</a:t>
            </a:r>
            <a:r>
              <a:rPr lang="en-US" altLang="zh-CN" sz="2000" b="1">
                <a:solidFill>
                  <a:srgbClr val="0000C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000" b="1">
                <a:solidFill>
                  <a:srgbClr val="0000CC"/>
                </a:solidFill>
                <a:latin typeface="宋体" panose="02010600030101010101" pitchFamily="2" charset="-122"/>
              </a:rPr>
              <a:t>，是印度北部迦毗罗卫城释迦族的王子。据说，他看到走投无路的乞丐、痛苦不堪的病人、暴露于荒郊的尸体时，心灵受到极大震撼，感到人生皆苦，于是下决心寻求解脱人生苦难的道路。他离家修行，后来创立佛教，被尊为</a:t>
            </a:r>
            <a:r>
              <a:rPr lang="en-US" altLang="zh-CN" sz="2000" b="1">
                <a:solidFill>
                  <a:srgbClr val="0000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000" b="1">
                <a:solidFill>
                  <a:srgbClr val="0000CC"/>
                </a:solidFill>
                <a:latin typeface="宋体" panose="02010600030101010101" pitchFamily="2" charset="-122"/>
              </a:rPr>
              <a:t>佛陀</a:t>
            </a:r>
            <a:r>
              <a:rPr lang="en-US" altLang="zh-CN" sz="2000" b="1">
                <a:solidFill>
                  <a:srgbClr val="0000CC"/>
                </a:solidFill>
                <a:latin typeface="宋体" panose="02010600030101010101" pitchFamily="2" charset="-122"/>
              </a:rPr>
              <a:t>”。</a:t>
            </a:r>
            <a:endParaRPr lang="zh-CN" altLang="en-US" sz="20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21509" name="文本框 7172"/>
          <p:cNvSpPr txBox="1">
            <a:spLocks noChangeArrowheads="1"/>
          </p:cNvSpPr>
          <p:nvPr/>
        </p:nvSpPr>
        <p:spPr bwMode="auto">
          <a:xfrm>
            <a:off x="654050" y="438150"/>
            <a:ext cx="50704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方正兰亭黑_YS_GB18030" charset="-122"/>
                <a:ea typeface="方正兰亭黑_YS_GB18030" charset="-122"/>
              </a:rPr>
              <a:t>释迦牟尼创立佛教</a:t>
            </a:r>
          </a:p>
        </p:txBody>
      </p:sp>
      <p:sp>
        <p:nvSpPr>
          <p:cNvPr id="21510" name="标题 7169"/>
          <p:cNvSpPr>
            <a:spLocks noGrp="1" noChangeArrowheads="1"/>
          </p:cNvSpPr>
          <p:nvPr/>
        </p:nvSpPr>
        <p:spPr bwMode="auto">
          <a:xfrm>
            <a:off x="320675" y="5926138"/>
            <a:ext cx="3505200" cy="75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0000FF"/>
                </a:solidFill>
              </a:rPr>
              <a:t>释迦牟尼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8754" name="Picture 2" descr="10"/>
          <p:cNvPicPr>
            <a:picLocks noChangeAspect="1" noChangeArrowheads="1"/>
          </p:cNvPicPr>
          <p:nvPr/>
        </p:nvPicPr>
        <p:blipFill>
          <a:blip r:embed="rId3"/>
          <a:srcRect l="9477" t="8484" r="6049" b="15775"/>
          <a:stretch>
            <a:fillRect/>
          </a:stretch>
        </p:blipFill>
        <p:spPr bwMode="auto">
          <a:xfrm>
            <a:off x="1066800" y="1236663"/>
            <a:ext cx="7010400" cy="4783137"/>
          </a:xfrm>
          <a:prstGeom prst="rect">
            <a:avLst/>
          </a:prstGeom>
          <a:noFill/>
          <a:ln w="28575">
            <a:solidFill>
              <a:srgbClr val="808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453635" name="Text Box 3"/>
          <p:cNvSpPr txBox="1">
            <a:spLocks noChangeArrowheads="1"/>
          </p:cNvSpPr>
          <p:nvPr/>
        </p:nvSpPr>
        <p:spPr bwMode="auto">
          <a:xfrm>
            <a:off x="2590800" y="6110288"/>
            <a:ext cx="4343400" cy="51911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rgbClr val="FF9933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乔达摩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悉达多降生人间图</a:t>
            </a:r>
          </a:p>
        </p:txBody>
      </p:sp>
      <p:sp>
        <p:nvSpPr>
          <p:cNvPr id="453636" name="Rectangle 4"/>
          <p:cNvSpPr>
            <a:spLocks noChangeArrowheads="1"/>
          </p:cNvSpPr>
          <p:nvPr/>
        </p:nvSpPr>
        <p:spPr bwMode="auto">
          <a:xfrm>
            <a:off x="3048000" y="0"/>
            <a:ext cx="33528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4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佛教的产生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7" name="Text Box 2"/>
          <p:cNvSpPr txBox="1">
            <a:spLocks noChangeArrowheads="1"/>
          </p:cNvSpPr>
          <p:nvPr/>
        </p:nvSpPr>
        <p:spPr bwMode="auto">
          <a:xfrm>
            <a:off x="250825" y="549275"/>
            <a:ext cx="8713788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ea typeface="楷体_GB2312"/>
                <a:cs typeface="楷体_GB2312"/>
                <a:sym typeface="Arial" panose="020B0604020202020204" pitchFamily="34" charset="0"/>
              </a:rPr>
              <a:t>佛教诞生后是怎么应对激烈的社会矛盾和百姓生活的苦难？</a:t>
            </a:r>
          </a:p>
        </p:txBody>
      </p:sp>
      <p:sp>
        <p:nvSpPr>
          <p:cNvPr id="500738" name="Text Box 3"/>
          <p:cNvSpPr txBox="1">
            <a:spLocks noChangeArrowheads="1"/>
          </p:cNvSpPr>
          <p:nvPr/>
        </p:nvSpPr>
        <p:spPr bwMode="auto">
          <a:xfrm>
            <a:off x="273050" y="1743075"/>
            <a:ext cx="8713788" cy="584200"/>
          </a:xfrm>
          <a:prstGeom prst="rect">
            <a:avLst/>
          </a:prstGeom>
          <a:noFill/>
          <a:ln w="9525">
            <a:noFill/>
            <a:beve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ea typeface="楷体_GB2312"/>
                <a:cs typeface="楷体_GB2312"/>
                <a:sym typeface="Arial" panose="020B0604020202020204" pitchFamily="34" charset="0"/>
              </a:rPr>
              <a:t>佛教的教义</a:t>
            </a:r>
          </a:p>
        </p:txBody>
      </p:sp>
      <p:sp>
        <p:nvSpPr>
          <p:cNvPr id="123908" name="TextBox 4"/>
          <p:cNvSpPr txBox="1">
            <a:spLocks noChangeArrowheads="1"/>
          </p:cNvSpPr>
          <p:nvPr/>
        </p:nvSpPr>
        <p:spPr bwMode="auto">
          <a:xfrm>
            <a:off x="142845" y="2708275"/>
            <a:ext cx="8786874" cy="2677656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佛教宣扬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楷体_GB2312"/>
                <a:cs typeface="楷体_GB231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众生平等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楷体_GB2312"/>
                <a:cs typeface="楷体_GB2312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，反对婆罗门的等级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制度</a:t>
            </a:r>
            <a:endParaRPr lang="en-US" altLang="zh-CN" sz="2800" b="1" dirty="0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针对社会矛盾激化</a:t>
            </a:r>
            <a:r>
              <a:rPr lang="zh-CN" altLang="en-US" sz="2800" b="1" dirty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）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lang="en-US" altLang="zh-CN" sz="2800" b="1" dirty="0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它认为人的生、老、病、死都是苦的，苦的根源在于人有欲望，因此只有消灭欲望，忍耐顺从，刻苦修行，才能达到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楷体_GB2312"/>
                <a:cs typeface="楷体_GB231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极乐世界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楷体_GB2312"/>
                <a:cs typeface="楷体_GB2312"/>
              </a:rPr>
              <a:t>”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lang="en-US" altLang="zh-CN" sz="2800" b="1" dirty="0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针对百姓生活苦难</a:t>
            </a:r>
            <a:r>
              <a:rPr lang="zh-CN" altLang="en-US" sz="2800" b="1" dirty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）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02" name="Picture 2" descr="佛陀坐像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12"/>
          <a:stretch>
            <a:fillRect/>
          </a:stretch>
        </p:blipFill>
        <p:spPr bwMode="auto">
          <a:xfrm>
            <a:off x="5105400" y="1143000"/>
            <a:ext cx="2847975" cy="4800600"/>
          </a:xfrm>
          <a:prstGeom prst="rect">
            <a:avLst/>
          </a:prstGeom>
          <a:blipFill dpi="0" rotWithShape="0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612"/>
            <a:stretch>
              <a:fillRect/>
            </a:stretch>
          </a:blipFill>
          <a:ln w="28575">
            <a:solidFill>
              <a:srgbClr val="666633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460803" name="Picture 3" descr="12"/>
          <p:cNvPicPr>
            <a:picLocks noChangeAspect="1" noChangeArrowheads="1"/>
          </p:cNvPicPr>
          <p:nvPr/>
        </p:nvPicPr>
        <p:blipFill>
          <a:blip r:embed="rId5"/>
          <a:srcRect l="17911" t="8572" r="14522" b="17145"/>
          <a:stretch>
            <a:fillRect/>
          </a:stretch>
        </p:blipFill>
        <p:spPr bwMode="auto">
          <a:xfrm>
            <a:off x="1143000" y="1146175"/>
            <a:ext cx="2862263" cy="4797425"/>
          </a:xfrm>
          <a:prstGeom prst="rect">
            <a:avLst/>
          </a:prstGeom>
          <a:noFill/>
          <a:ln w="28575">
            <a:solidFill>
              <a:srgbClr val="808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455684" name="Rectangle 4"/>
          <p:cNvSpPr>
            <a:spLocks noChangeArrowheads="1"/>
          </p:cNvSpPr>
          <p:nvPr/>
        </p:nvSpPr>
        <p:spPr bwMode="auto">
          <a:xfrm>
            <a:off x="1600200" y="6110288"/>
            <a:ext cx="1905000" cy="51911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rgbClr val="FF9933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佛陀说法</a:t>
            </a:r>
          </a:p>
        </p:txBody>
      </p:sp>
      <p:sp>
        <p:nvSpPr>
          <p:cNvPr id="455685" name="Text Box 5"/>
          <p:cNvSpPr txBox="1">
            <a:spLocks noChangeArrowheads="1"/>
          </p:cNvSpPr>
          <p:nvPr/>
        </p:nvSpPr>
        <p:spPr bwMode="auto">
          <a:xfrm>
            <a:off x="5943600" y="6110288"/>
            <a:ext cx="1828800" cy="51911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rgbClr val="CC6600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佛陀坐像</a:t>
            </a:r>
          </a:p>
        </p:txBody>
      </p:sp>
      <p:sp>
        <p:nvSpPr>
          <p:cNvPr id="455686" name="Rectangle 6"/>
          <p:cNvSpPr>
            <a:spLocks noChangeArrowheads="1"/>
          </p:cNvSpPr>
          <p:nvPr/>
        </p:nvSpPr>
        <p:spPr bwMode="auto">
          <a:xfrm>
            <a:off x="3048000" y="0"/>
            <a:ext cx="33528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4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佛教的产生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778" name="Picture 2" descr="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698" t="10709" r="4495" b="19905"/>
          <a:stretch>
            <a:fillRect/>
          </a:stretch>
        </p:blipFill>
        <p:spPr bwMode="auto">
          <a:xfrm>
            <a:off x="990600" y="914400"/>
            <a:ext cx="7243763" cy="4876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454659" name="Text Box 3"/>
          <p:cNvSpPr txBox="1">
            <a:spLocks noChangeArrowheads="1"/>
          </p:cNvSpPr>
          <p:nvPr/>
        </p:nvSpPr>
        <p:spPr bwMode="auto">
          <a:xfrm>
            <a:off x="1295400" y="6096000"/>
            <a:ext cx="6477000" cy="519113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rgbClr val="FFCC00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800" b="1">
                <a:latin typeface="Arial" panose="020B0604020202020204" pitchFamily="34" charset="0"/>
                <a:ea typeface="隶书" panose="02010509060101010101" pitchFamily="49" charset="-122"/>
              </a:rPr>
              <a:t>   </a:t>
            </a:r>
            <a:r>
              <a:rPr lang="zh-CN" altLang="en-US" sz="2800" b="1">
                <a:latin typeface="Arial" panose="020B0604020202020204" pitchFamily="34" charset="0"/>
                <a:ea typeface="隶书" panose="02010509060101010101" pitchFamily="49" charset="-122"/>
              </a:rPr>
              <a:t>相传佛陀就在这棵菩提树下悟道六年</a:t>
            </a:r>
          </a:p>
        </p:txBody>
      </p:sp>
      <p:sp>
        <p:nvSpPr>
          <p:cNvPr id="459780" name="Rectangle 4"/>
          <p:cNvSpPr>
            <a:spLocks noChangeArrowheads="1"/>
          </p:cNvSpPr>
          <p:nvPr/>
        </p:nvSpPr>
        <p:spPr bwMode="auto">
          <a:xfrm>
            <a:off x="1143000" y="1066800"/>
            <a:ext cx="320040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b="1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菩  提  树</a:t>
            </a:r>
          </a:p>
        </p:txBody>
      </p:sp>
      <p:sp>
        <p:nvSpPr>
          <p:cNvPr id="454661" name="Rectangle 5"/>
          <p:cNvSpPr>
            <a:spLocks noChangeArrowheads="1"/>
          </p:cNvSpPr>
          <p:nvPr/>
        </p:nvSpPr>
        <p:spPr bwMode="auto">
          <a:xfrm>
            <a:off x="3048000" y="0"/>
            <a:ext cx="33528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4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佛教的产生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9217"/>
          <p:cNvSpPr txBox="1">
            <a:spLocks noChangeArrowheads="1"/>
          </p:cNvSpPr>
          <p:nvPr/>
        </p:nvSpPr>
        <p:spPr bwMode="auto">
          <a:xfrm>
            <a:off x="4724400" y="3352800"/>
            <a:ext cx="4419600" cy="61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古代印度</a:t>
            </a:r>
            <a:r>
              <a:rPr lang="zh-CN" altLang="en-US" sz="20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（公元前3世纪）</a:t>
            </a:r>
          </a:p>
        </p:txBody>
      </p:sp>
      <p:sp>
        <p:nvSpPr>
          <p:cNvPr id="9219" name="直接连接符 9218"/>
          <p:cNvSpPr>
            <a:spLocks noChangeShapeType="1"/>
          </p:cNvSpPr>
          <p:nvPr/>
        </p:nvSpPr>
        <p:spPr bwMode="auto">
          <a:xfrm flipH="1" flipV="1">
            <a:off x="4889262" y="2285683"/>
            <a:ext cx="5334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9220" name="文本框 9219"/>
          <p:cNvSpPr txBox="1">
            <a:spLocks noChangeArrowheads="1"/>
          </p:cNvSpPr>
          <p:nvPr/>
        </p:nvSpPr>
        <p:spPr bwMode="auto">
          <a:xfrm>
            <a:off x="3962400" y="1828800"/>
            <a:ext cx="1066800" cy="615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中亚</a:t>
            </a:r>
          </a:p>
        </p:txBody>
      </p:sp>
      <p:sp>
        <p:nvSpPr>
          <p:cNvPr id="9221" name="直接连接符 9220"/>
          <p:cNvSpPr>
            <a:spLocks noChangeShapeType="1"/>
          </p:cNvSpPr>
          <p:nvPr/>
        </p:nvSpPr>
        <p:spPr bwMode="auto">
          <a:xfrm>
            <a:off x="5029200" y="2057400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9222" name="文本框 9221"/>
          <p:cNvSpPr txBox="1">
            <a:spLocks noChangeArrowheads="1"/>
          </p:cNvSpPr>
          <p:nvPr/>
        </p:nvSpPr>
        <p:spPr bwMode="auto">
          <a:xfrm>
            <a:off x="5357813" y="1333501"/>
            <a:ext cx="1571625" cy="13823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</a:p>
          <a:p>
            <a:pPr algn="ctr" eaLnBrk="0" hangingPunct="0">
              <a:spcBef>
                <a:spcPct val="50000"/>
              </a:spcBef>
            </a:pPr>
            <a:r>
              <a:rPr lang="zh-CN" altLang="en-US" sz="20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（公元前</a:t>
            </a:r>
            <a:r>
              <a:rPr lang="en-US" altLang="zh-CN" sz="20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世纪）</a:t>
            </a:r>
          </a:p>
        </p:txBody>
      </p:sp>
      <p:sp>
        <p:nvSpPr>
          <p:cNvPr id="9223" name="直接连接符 9222"/>
          <p:cNvSpPr>
            <a:spLocks noChangeShapeType="1"/>
          </p:cNvSpPr>
          <p:nvPr/>
        </p:nvSpPr>
        <p:spPr bwMode="auto">
          <a:xfrm>
            <a:off x="5786438" y="3905250"/>
            <a:ext cx="53340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9224" name="文本框 9223"/>
          <p:cNvSpPr txBox="1">
            <a:spLocks noChangeArrowheads="1"/>
          </p:cNvSpPr>
          <p:nvPr/>
        </p:nvSpPr>
        <p:spPr bwMode="auto">
          <a:xfrm>
            <a:off x="6143625" y="4667250"/>
            <a:ext cx="1994535" cy="61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东南亚</a:t>
            </a:r>
          </a:p>
        </p:txBody>
      </p:sp>
      <p:sp>
        <p:nvSpPr>
          <p:cNvPr id="9225" name="直接连接符 9224"/>
          <p:cNvSpPr>
            <a:spLocks noChangeShapeType="1"/>
          </p:cNvSpPr>
          <p:nvPr/>
        </p:nvSpPr>
        <p:spPr bwMode="auto">
          <a:xfrm flipV="1">
            <a:off x="7086600" y="1600200"/>
            <a:ext cx="7620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9226" name="文本框 9225"/>
          <p:cNvSpPr txBox="1">
            <a:spLocks noChangeArrowheads="1"/>
          </p:cNvSpPr>
          <p:nvPr/>
        </p:nvSpPr>
        <p:spPr bwMode="auto">
          <a:xfrm>
            <a:off x="7848600" y="1289050"/>
            <a:ext cx="1066800" cy="615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朝鲜</a:t>
            </a:r>
          </a:p>
        </p:txBody>
      </p:sp>
      <p:sp>
        <p:nvSpPr>
          <p:cNvPr id="9227" name="直接连接符 9226"/>
          <p:cNvSpPr>
            <a:spLocks noChangeShapeType="1"/>
          </p:cNvSpPr>
          <p:nvPr/>
        </p:nvSpPr>
        <p:spPr bwMode="auto">
          <a:xfrm>
            <a:off x="7086600" y="2286000"/>
            <a:ext cx="83820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9228" name="文本框 9227"/>
          <p:cNvSpPr txBox="1">
            <a:spLocks noChangeArrowheads="1"/>
          </p:cNvSpPr>
          <p:nvPr/>
        </p:nvSpPr>
        <p:spPr bwMode="auto">
          <a:xfrm>
            <a:off x="7772400" y="2322830"/>
            <a:ext cx="1219200" cy="61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日本</a:t>
            </a:r>
          </a:p>
        </p:txBody>
      </p:sp>
      <p:pic>
        <p:nvPicPr>
          <p:cNvPr id="27660" name="图片 9229" descr="佛教的传播"/>
          <p:cNvPicPr>
            <a:picLocks noChangeAspect="1" noChangeArrowheads="1"/>
          </p:cNvPicPr>
          <p:nvPr/>
        </p:nvPicPr>
        <p:blipFill>
          <a:blip r:embed="rId2"/>
          <a:srcRect t="1492" r="1501" b="1553"/>
          <a:stretch>
            <a:fillRect/>
          </a:stretch>
        </p:blipFill>
        <p:spPr bwMode="auto">
          <a:xfrm>
            <a:off x="428625" y="2667000"/>
            <a:ext cx="3962400" cy="360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7197"/>
          <p:cNvSpPr>
            <a:spLocks noChangeArrowheads="1"/>
          </p:cNvSpPr>
          <p:nvPr/>
        </p:nvSpPr>
        <p:spPr bwMode="auto">
          <a:xfrm>
            <a:off x="928688" y="762001"/>
            <a:ext cx="3003380" cy="7848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121917" tIns="60958" rIns="121917" bIns="60958">
            <a:spAutoFit/>
          </a:bodyPr>
          <a:lstStyle/>
          <a:p>
            <a:pPr eaLnBrk="0" hangingPunct="0">
              <a:defRPr/>
            </a:pPr>
            <a:r>
              <a:rPr lang="zh-CN" altLang="en-US" sz="43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佛教的传播</a:t>
            </a:r>
            <a:endParaRPr lang="zh-CN" altLang="zh-CN" sz="43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  <p:bldP spid="9220" grpId="0"/>
      <p:bldP spid="9221" grpId="0" animBg="1"/>
      <p:bldP spid="9222" grpId="0"/>
      <p:bldP spid="9223" grpId="0" animBg="1"/>
      <p:bldP spid="9224" grpId="0"/>
      <p:bldP spid="9225" grpId="0" animBg="1"/>
      <p:bldP spid="9226" grpId="0"/>
      <p:bldP spid="9227" grpId="0" animBg="1"/>
      <p:bldP spid="92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2305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88900"/>
            <a:ext cx="9144000" cy="6769100"/>
          </a:xfrm>
        </p:spPr>
      </p:pic>
      <p:grpSp>
        <p:nvGrpSpPr>
          <p:cNvPr id="33795" name="Group 3"/>
          <p:cNvGrpSpPr/>
          <p:nvPr/>
        </p:nvGrpSpPr>
        <p:grpSpPr bwMode="auto">
          <a:xfrm>
            <a:off x="1981200" y="1989138"/>
            <a:ext cx="3095625" cy="2735262"/>
            <a:chOff x="1537" y="1933"/>
            <a:chExt cx="1524" cy="1462"/>
          </a:xfrm>
        </p:grpSpPr>
        <p:sp>
          <p:nvSpPr>
            <p:cNvPr id="482326" name="Freeform 4"/>
            <p:cNvSpPr/>
            <p:nvPr/>
          </p:nvSpPr>
          <p:spPr bwMode="auto">
            <a:xfrm>
              <a:off x="1537" y="1933"/>
              <a:ext cx="1524" cy="1462"/>
            </a:xfrm>
            <a:custGeom>
              <a:avLst/>
              <a:gdLst>
                <a:gd name="T0" fmla="*/ 546 w 1524"/>
                <a:gd name="T1" fmla="*/ 17 h 1462"/>
                <a:gd name="T2" fmla="*/ 475 w 1524"/>
                <a:gd name="T3" fmla="*/ 79 h 1462"/>
                <a:gd name="T4" fmla="*/ 368 w 1524"/>
                <a:gd name="T5" fmla="*/ 177 h 1462"/>
                <a:gd name="T6" fmla="*/ 191 w 1524"/>
                <a:gd name="T7" fmla="*/ 381 h 1462"/>
                <a:gd name="T8" fmla="*/ 147 w 1524"/>
                <a:gd name="T9" fmla="*/ 407 h 1462"/>
                <a:gd name="T10" fmla="*/ 49 w 1524"/>
                <a:gd name="T11" fmla="*/ 514 h 1462"/>
                <a:gd name="T12" fmla="*/ 67 w 1524"/>
                <a:gd name="T13" fmla="*/ 567 h 1462"/>
                <a:gd name="T14" fmla="*/ 156 w 1524"/>
                <a:gd name="T15" fmla="*/ 682 h 1462"/>
                <a:gd name="T16" fmla="*/ 209 w 1524"/>
                <a:gd name="T17" fmla="*/ 655 h 1462"/>
                <a:gd name="T18" fmla="*/ 297 w 1524"/>
                <a:gd name="T19" fmla="*/ 638 h 1462"/>
                <a:gd name="T20" fmla="*/ 324 w 1524"/>
                <a:gd name="T21" fmla="*/ 1178 h 1462"/>
                <a:gd name="T22" fmla="*/ 422 w 1524"/>
                <a:gd name="T23" fmla="*/ 1311 h 1462"/>
                <a:gd name="T24" fmla="*/ 492 w 1524"/>
                <a:gd name="T25" fmla="*/ 1435 h 1462"/>
                <a:gd name="T26" fmla="*/ 581 w 1524"/>
                <a:gd name="T27" fmla="*/ 1391 h 1462"/>
                <a:gd name="T28" fmla="*/ 634 w 1524"/>
                <a:gd name="T29" fmla="*/ 1293 h 1462"/>
                <a:gd name="T30" fmla="*/ 670 w 1524"/>
                <a:gd name="T31" fmla="*/ 1152 h 1462"/>
                <a:gd name="T32" fmla="*/ 749 w 1524"/>
                <a:gd name="T33" fmla="*/ 1001 h 1462"/>
                <a:gd name="T34" fmla="*/ 776 w 1524"/>
                <a:gd name="T35" fmla="*/ 948 h 1462"/>
                <a:gd name="T36" fmla="*/ 1042 w 1524"/>
                <a:gd name="T37" fmla="*/ 815 h 1462"/>
                <a:gd name="T38" fmla="*/ 1148 w 1524"/>
                <a:gd name="T39" fmla="*/ 655 h 1462"/>
                <a:gd name="T40" fmla="*/ 1157 w 1524"/>
                <a:gd name="T41" fmla="*/ 487 h 1462"/>
                <a:gd name="T42" fmla="*/ 1255 w 1524"/>
                <a:gd name="T43" fmla="*/ 523 h 1462"/>
                <a:gd name="T44" fmla="*/ 1281 w 1524"/>
                <a:gd name="T45" fmla="*/ 576 h 1462"/>
                <a:gd name="T46" fmla="*/ 1423 w 1524"/>
                <a:gd name="T47" fmla="*/ 558 h 1462"/>
                <a:gd name="T48" fmla="*/ 1520 w 1524"/>
                <a:gd name="T49" fmla="*/ 354 h 1462"/>
                <a:gd name="T50" fmla="*/ 1343 w 1524"/>
                <a:gd name="T51" fmla="*/ 390 h 1462"/>
                <a:gd name="T52" fmla="*/ 1263 w 1524"/>
                <a:gd name="T53" fmla="*/ 443 h 1462"/>
                <a:gd name="T54" fmla="*/ 1068 w 1524"/>
                <a:gd name="T55" fmla="*/ 416 h 1462"/>
                <a:gd name="T56" fmla="*/ 971 w 1524"/>
                <a:gd name="T57" fmla="*/ 354 h 1462"/>
                <a:gd name="T58" fmla="*/ 767 w 1524"/>
                <a:gd name="T59" fmla="*/ 221 h 1462"/>
                <a:gd name="T60" fmla="*/ 625 w 1524"/>
                <a:gd name="T61" fmla="*/ 26 h 1462"/>
                <a:gd name="T62" fmla="*/ 519 w 1524"/>
                <a:gd name="T63" fmla="*/ 9 h 1462"/>
                <a:gd name="T64" fmla="*/ 475 w 1524"/>
                <a:gd name="T65" fmla="*/ 79 h 14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24"/>
                <a:gd name="T100" fmla="*/ 0 h 1462"/>
                <a:gd name="T101" fmla="*/ 1524 w 1524"/>
                <a:gd name="T102" fmla="*/ 1462 h 14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24" h="1462">
                  <a:moveTo>
                    <a:pt x="643" y="9"/>
                  </a:moveTo>
                  <a:cubicBezTo>
                    <a:pt x="611" y="12"/>
                    <a:pt x="577" y="8"/>
                    <a:pt x="546" y="17"/>
                  </a:cubicBezTo>
                  <a:cubicBezTo>
                    <a:pt x="532" y="21"/>
                    <a:pt x="510" y="84"/>
                    <a:pt x="501" y="97"/>
                  </a:cubicBezTo>
                  <a:cubicBezTo>
                    <a:pt x="492" y="91"/>
                    <a:pt x="485" y="81"/>
                    <a:pt x="475" y="79"/>
                  </a:cubicBezTo>
                  <a:cubicBezTo>
                    <a:pt x="425" y="70"/>
                    <a:pt x="454" y="139"/>
                    <a:pt x="422" y="159"/>
                  </a:cubicBezTo>
                  <a:cubicBezTo>
                    <a:pt x="406" y="169"/>
                    <a:pt x="368" y="177"/>
                    <a:pt x="368" y="177"/>
                  </a:cubicBezTo>
                  <a:cubicBezTo>
                    <a:pt x="312" y="215"/>
                    <a:pt x="260" y="215"/>
                    <a:pt x="191" y="221"/>
                  </a:cubicBezTo>
                  <a:cubicBezTo>
                    <a:pt x="103" y="252"/>
                    <a:pt x="172" y="325"/>
                    <a:pt x="191" y="381"/>
                  </a:cubicBezTo>
                  <a:cubicBezTo>
                    <a:pt x="188" y="393"/>
                    <a:pt x="192" y="410"/>
                    <a:pt x="182" y="416"/>
                  </a:cubicBezTo>
                  <a:cubicBezTo>
                    <a:pt x="172" y="422"/>
                    <a:pt x="159" y="409"/>
                    <a:pt x="147" y="407"/>
                  </a:cubicBezTo>
                  <a:cubicBezTo>
                    <a:pt x="123" y="403"/>
                    <a:pt x="100" y="401"/>
                    <a:pt x="76" y="398"/>
                  </a:cubicBezTo>
                  <a:cubicBezTo>
                    <a:pt x="41" y="410"/>
                    <a:pt x="0" y="478"/>
                    <a:pt x="49" y="514"/>
                  </a:cubicBezTo>
                  <a:cubicBezTo>
                    <a:pt x="83" y="539"/>
                    <a:pt x="132" y="525"/>
                    <a:pt x="173" y="531"/>
                  </a:cubicBezTo>
                  <a:cubicBezTo>
                    <a:pt x="132" y="539"/>
                    <a:pt x="102" y="544"/>
                    <a:pt x="67" y="567"/>
                  </a:cubicBezTo>
                  <a:cubicBezTo>
                    <a:pt x="77" y="628"/>
                    <a:pt x="68" y="641"/>
                    <a:pt x="129" y="655"/>
                  </a:cubicBezTo>
                  <a:cubicBezTo>
                    <a:pt x="138" y="664"/>
                    <a:pt x="148" y="672"/>
                    <a:pt x="156" y="682"/>
                  </a:cubicBezTo>
                  <a:cubicBezTo>
                    <a:pt x="163" y="690"/>
                    <a:pt x="164" y="714"/>
                    <a:pt x="173" y="709"/>
                  </a:cubicBezTo>
                  <a:cubicBezTo>
                    <a:pt x="192" y="699"/>
                    <a:pt x="197" y="673"/>
                    <a:pt x="209" y="655"/>
                  </a:cubicBezTo>
                  <a:cubicBezTo>
                    <a:pt x="216" y="645"/>
                    <a:pt x="226" y="638"/>
                    <a:pt x="235" y="629"/>
                  </a:cubicBezTo>
                  <a:cubicBezTo>
                    <a:pt x="256" y="632"/>
                    <a:pt x="289" y="619"/>
                    <a:pt x="297" y="638"/>
                  </a:cubicBezTo>
                  <a:cubicBezTo>
                    <a:pt x="317" y="688"/>
                    <a:pt x="296" y="741"/>
                    <a:pt x="280" y="788"/>
                  </a:cubicBezTo>
                  <a:cubicBezTo>
                    <a:pt x="283" y="908"/>
                    <a:pt x="226" y="1083"/>
                    <a:pt x="324" y="1178"/>
                  </a:cubicBezTo>
                  <a:cubicBezTo>
                    <a:pt x="340" y="1227"/>
                    <a:pt x="348" y="1216"/>
                    <a:pt x="377" y="1249"/>
                  </a:cubicBezTo>
                  <a:cubicBezTo>
                    <a:pt x="394" y="1268"/>
                    <a:pt x="422" y="1311"/>
                    <a:pt x="422" y="1311"/>
                  </a:cubicBezTo>
                  <a:cubicBezTo>
                    <a:pt x="425" y="1355"/>
                    <a:pt x="408" y="1405"/>
                    <a:pt x="430" y="1444"/>
                  </a:cubicBezTo>
                  <a:cubicBezTo>
                    <a:pt x="440" y="1462"/>
                    <a:pt x="473" y="1444"/>
                    <a:pt x="492" y="1435"/>
                  </a:cubicBezTo>
                  <a:cubicBezTo>
                    <a:pt x="500" y="1431"/>
                    <a:pt x="494" y="1415"/>
                    <a:pt x="501" y="1409"/>
                  </a:cubicBezTo>
                  <a:cubicBezTo>
                    <a:pt x="521" y="1390"/>
                    <a:pt x="554" y="1396"/>
                    <a:pt x="581" y="1391"/>
                  </a:cubicBezTo>
                  <a:cubicBezTo>
                    <a:pt x="584" y="1376"/>
                    <a:pt x="582" y="1360"/>
                    <a:pt x="590" y="1347"/>
                  </a:cubicBezTo>
                  <a:cubicBezTo>
                    <a:pt x="643" y="1262"/>
                    <a:pt x="614" y="1368"/>
                    <a:pt x="634" y="1293"/>
                  </a:cubicBezTo>
                  <a:cubicBezTo>
                    <a:pt x="644" y="1258"/>
                    <a:pt x="652" y="1222"/>
                    <a:pt x="661" y="1187"/>
                  </a:cubicBezTo>
                  <a:cubicBezTo>
                    <a:pt x="664" y="1175"/>
                    <a:pt x="670" y="1152"/>
                    <a:pt x="670" y="1152"/>
                  </a:cubicBezTo>
                  <a:cubicBezTo>
                    <a:pt x="666" y="1126"/>
                    <a:pt x="635" y="1040"/>
                    <a:pt x="652" y="1019"/>
                  </a:cubicBezTo>
                  <a:cubicBezTo>
                    <a:pt x="661" y="1008"/>
                    <a:pt x="748" y="1001"/>
                    <a:pt x="749" y="1001"/>
                  </a:cubicBezTo>
                  <a:cubicBezTo>
                    <a:pt x="755" y="992"/>
                    <a:pt x="762" y="984"/>
                    <a:pt x="767" y="974"/>
                  </a:cubicBezTo>
                  <a:cubicBezTo>
                    <a:pt x="771" y="966"/>
                    <a:pt x="769" y="953"/>
                    <a:pt x="776" y="948"/>
                  </a:cubicBezTo>
                  <a:cubicBezTo>
                    <a:pt x="805" y="927"/>
                    <a:pt x="850" y="925"/>
                    <a:pt x="882" y="904"/>
                  </a:cubicBezTo>
                  <a:cubicBezTo>
                    <a:pt x="898" y="792"/>
                    <a:pt x="913" y="824"/>
                    <a:pt x="1042" y="815"/>
                  </a:cubicBezTo>
                  <a:cubicBezTo>
                    <a:pt x="1052" y="768"/>
                    <a:pt x="1055" y="752"/>
                    <a:pt x="1095" y="726"/>
                  </a:cubicBezTo>
                  <a:cubicBezTo>
                    <a:pt x="1115" y="697"/>
                    <a:pt x="1137" y="689"/>
                    <a:pt x="1148" y="655"/>
                  </a:cubicBezTo>
                  <a:cubicBezTo>
                    <a:pt x="1141" y="615"/>
                    <a:pt x="1133" y="578"/>
                    <a:pt x="1122" y="540"/>
                  </a:cubicBezTo>
                  <a:cubicBezTo>
                    <a:pt x="1127" y="514"/>
                    <a:pt x="1119" y="484"/>
                    <a:pt x="1157" y="487"/>
                  </a:cubicBezTo>
                  <a:cubicBezTo>
                    <a:pt x="1181" y="489"/>
                    <a:pt x="1228" y="505"/>
                    <a:pt x="1228" y="505"/>
                  </a:cubicBezTo>
                  <a:cubicBezTo>
                    <a:pt x="1237" y="511"/>
                    <a:pt x="1245" y="519"/>
                    <a:pt x="1255" y="523"/>
                  </a:cubicBezTo>
                  <a:cubicBezTo>
                    <a:pt x="1266" y="528"/>
                    <a:pt x="1285" y="520"/>
                    <a:pt x="1290" y="531"/>
                  </a:cubicBezTo>
                  <a:cubicBezTo>
                    <a:pt x="1297" y="545"/>
                    <a:pt x="1284" y="561"/>
                    <a:pt x="1281" y="576"/>
                  </a:cubicBezTo>
                  <a:cubicBezTo>
                    <a:pt x="1303" y="607"/>
                    <a:pt x="1325" y="682"/>
                    <a:pt x="1325" y="682"/>
                  </a:cubicBezTo>
                  <a:cubicBezTo>
                    <a:pt x="1356" y="635"/>
                    <a:pt x="1363" y="578"/>
                    <a:pt x="1423" y="558"/>
                  </a:cubicBezTo>
                  <a:cubicBezTo>
                    <a:pt x="1440" y="493"/>
                    <a:pt x="1442" y="419"/>
                    <a:pt x="1503" y="381"/>
                  </a:cubicBezTo>
                  <a:cubicBezTo>
                    <a:pt x="1509" y="372"/>
                    <a:pt x="1524" y="364"/>
                    <a:pt x="1520" y="354"/>
                  </a:cubicBezTo>
                  <a:cubicBezTo>
                    <a:pt x="1507" y="321"/>
                    <a:pt x="1434" y="343"/>
                    <a:pt x="1423" y="345"/>
                  </a:cubicBezTo>
                  <a:cubicBezTo>
                    <a:pt x="1408" y="390"/>
                    <a:pt x="1389" y="381"/>
                    <a:pt x="1343" y="390"/>
                  </a:cubicBezTo>
                  <a:cubicBezTo>
                    <a:pt x="1325" y="402"/>
                    <a:pt x="1308" y="413"/>
                    <a:pt x="1290" y="425"/>
                  </a:cubicBezTo>
                  <a:cubicBezTo>
                    <a:pt x="1281" y="431"/>
                    <a:pt x="1263" y="443"/>
                    <a:pt x="1263" y="443"/>
                  </a:cubicBezTo>
                  <a:cubicBezTo>
                    <a:pt x="1192" y="419"/>
                    <a:pt x="1216" y="418"/>
                    <a:pt x="1157" y="381"/>
                  </a:cubicBezTo>
                  <a:cubicBezTo>
                    <a:pt x="1124" y="390"/>
                    <a:pt x="1100" y="405"/>
                    <a:pt x="1068" y="416"/>
                  </a:cubicBezTo>
                  <a:cubicBezTo>
                    <a:pt x="1045" y="413"/>
                    <a:pt x="1020" y="416"/>
                    <a:pt x="998" y="407"/>
                  </a:cubicBezTo>
                  <a:cubicBezTo>
                    <a:pt x="980" y="400"/>
                    <a:pt x="990" y="358"/>
                    <a:pt x="971" y="354"/>
                  </a:cubicBezTo>
                  <a:cubicBezTo>
                    <a:pt x="919" y="343"/>
                    <a:pt x="864" y="348"/>
                    <a:pt x="811" y="345"/>
                  </a:cubicBezTo>
                  <a:cubicBezTo>
                    <a:pt x="794" y="291"/>
                    <a:pt x="819" y="256"/>
                    <a:pt x="767" y="221"/>
                  </a:cubicBezTo>
                  <a:cubicBezTo>
                    <a:pt x="752" y="161"/>
                    <a:pt x="718" y="135"/>
                    <a:pt x="661" y="115"/>
                  </a:cubicBezTo>
                  <a:cubicBezTo>
                    <a:pt x="654" y="61"/>
                    <a:pt x="670" y="45"/>
                    <a:pt x="625" y="26"/>
                  </a:cubicBezTo>
                  <a:cubicBezTo>
                    <a:pt x="599" y="15"/>
                    <a:pt x="546" y="0"/>
                    <a:pt x="546" y="0"/>
                  </a:cubicBezTo>
                  <a:cubicBezTo>
                    <a:pt x="537" y="3"/>
                    <a:pt x="526" y="2"/>
                    <a:pt x="519" y="9"/>
                  </a:cubicBezTo>
                  <a:cubicBezTo>
                    <a:pt x="512" y="15"/>
                    <a:pt x="514" y="27"/>
                    <a:pt x="510" y="35"/>
                  </a:cubicBezTo>
                  <a:cubicBezTo>
                    <a:pt x="498" y="58"/>
                    <a:pt x="492" y="62"/>
                    <a:pt x="475" y="79"/>
                  </a:cubicBez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2327" name="WordArt 5"/>
            <p:cNvSpPr>
              <a:spLocks noChangeArrowheads="1" noChangeShapeType="1" noTextEdit="1"/>
            </p:cNvSpPr>
            <p:nvPr/>
          </p:nvSpPr>
          <p:spPr bwMode="auto">
            <a:xfrm rot="5400000">
              <a:off x="1823" y="2401"/>
              <a:ext cx="588" cy="288"/>
            </a:xfrm>
            <a:prstGeom prst="rect">
              <a:avLst/>
            </a:prstGeom>
          </p:spPr>
          <p:txBody>
            <a:bodyPr vert="ea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/>
              <a:r>
                <a:rPr lang="zh-CN" altLang="en-US" sz="36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印度</a:t>
              </a:r>
            </a:p>
          </p:txBody>
        </p:sp>
      </p:grpSp>
      <p:sp>
        <p:nvSpPr>
          <p:cNvPr id="33798" name="Line 6"/>
          <p:cNvSpPr>
            <a:spLocks noChangeShapeType="1"/>
          </p:cNvSpPr>
          <p:nvPr/>
        </p:nvSpPr>
        <p:spPr bwMode="auto">
          <a:xfrm>
            <a:off x="0" y="2492375"/>
            <a:ext cx="9144000" cy="288925"/>
          </a:xfrm>
          <a:prstGeom prst="line">
            <a:avLst/>
          </a:prstGeom>
          <a:noFill/>
          <a:ln w="76200">
            <a:solidFill>
              <a:srgbClr val="000099"/>
            </a:solidFill>
            <a:prstDash val="dash"/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82308" name="WordArt 7"/>
          <p:cNvSpPr>
            <a:spLocks noChangeArrowheads="1" noChangeShapeType="1" noTextEdit="1"/>
          </p:cNvSpPr>
          <p:nvPr/>
        </p:nvSpPr>
        <p:spPr bwMode="auto">
          <a:xfrm>
            <a:off x="611188" y="3429000"/>
            <a:ext cx="1439862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0000FF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阿拉伯海</a:t>
            </a:r>
          </a:p>
        </p:txBody>
      </p:sp>
      <p:sp>
        <p:nvSpPr>
          <p:cNvPr id="482309" name="WordArt 8"/>
          <p:cNvSpPr>
            <a:spLocks noChangeArrowheads="1" noChangeShapeType="1" noTextEdit="1"/>
          </p:cNvSpPr>
          <p:nvPr/>
        </p:nvSpPr>
        <p:spPr bwMode="auto">
          <a:xfrm>
            <a:off x="3851275" y="3573463"/>
            <a:ext cx="1439863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0000FF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孟加拉湾</a:t>
            </a:r>
          </a:p>
        </p:txBody>
      </p:sp>
      <p:sp>
        <p:nvSpPr>
          <p:cNvPr id="482310" name="WordArt 9"/>
          <p:cNvSpPr>
            <a:spLocks noChangeArrowheads="1" noChangeShapeType="1" noTextEdit="1"/>
          </p:cNvSpPr>
          <p:nvPr/>
        </p:nvSpPr>
        <p:spPr bwMode="auto">
          <a:xfrm>
            <a:off x="827088" y="4941888"/>
            <a:ext cx="4667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印</a:t>
            </a:r>
          </a:p>
        </p:txBody>
      </p:sp>
      <p:sp>
        <p:nvSpPr>
          <p:cNvPr id="482311" name="WordArt 10"/>
          <p:cNvSpPr>
            <a:spLocks noChangeArrowheads="1" noChangeShapeType="1" noTextEdit="1"/>
          </p:cNvSpPr>
          <p:nvPr/>
        </p:nvSpPr>
        <p:spPr bwMode="auto">
          <a:xfrm>
            <a:off x="2484438" y="5589588"/>
            <a:ext cx="4667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度</a:t>
            </a:r>
          </a:p>
        </p:txBody>
      </p:sp>
      <p:sp>
        <p:nvSpPr>
          <p:cNvPr id="482312" name="WordArt 11"/>
          <p:cNvSpPr>
            <a:spLocks noChangeArrowheads="1" noChangeShapeType="1" noTextEdit="1"/>
          </p:cNvSpPr>
          <p:nvPr/>
        </p:nvSpPr>
        <p:spPr bwMode="auto">
          <a:xfrm>
            <a:off x="4572000" y="5516563"/>
            <a:ext cx="4667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洋</a:t>
            </a:r>
          </a:p>
        </p:txBody>
      </p:sp>
      <p:sp>
        <p:nvSpPr>
          <p:cNvPr id="33804" name="WordArt 12"/>
          <p:cNvSpPr>
            <a:spLocks noChangeArrowheads="1" noChangeShapeType="1" noTextEdit="1"/>
          </p:cNvSpPr>
          <p:nvPr/>
        </p:nvSpPr>
        <p:spPr bwMode="auto">
          <a:xfrm>
            <a:off x="250825" y="2133600"/>
            <a:ext cx="1368425" cy="384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北回归线</a:t>
            </a:r>
          </a:p>
        </p:txBody>
      </p:sp>
      <p:sp>
        <p:nvSpPr>
          <p:cNvPr id="482314" name="WordArt 13"/>
          <p:cNvSpPr>
            <a:spLocks noChangeArrowheads="1" noChangeShapeType="1" noTextEdit="1"/>
          </p:cNvSpPr>
          <p:nvPr/>
        </p:nvSpPr>
        <p:spPr bwMode="auto">
          <a:xfrm>
            <a:off x="827088" y="1052513"/>
            <a:ext cx="649287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亚</a:t>
            </a:r>
          </a:p>
        </p:txBody>
      </p:sp>
      <p:sp>
        <p:nvSpPr>
          <p:cNvPr id="482315" name="WordArt 14"/>
          <p:cNvSpPr>
            <a:spLocks noChangeArrowheads="1" noChangeShapeType="1" noTextEdit="1"/>
          </p:cNvSpPr>
          <p:nvPr/>
        </p:nvSpPr>
        <p:spPr bwMode="auto">
          <a:xfrm>
            <a:off x="6227763" y="1196975"/>
            <a:ext cx="576262" cy="455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 bldLvl="0" animBg="1"/>
      <p:bldP spid="3380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占位符 10241"/>
          <p:cNvSpPr>
            <a:spLocks noGrp="1" noChangeArrowheads="1"/>
          </p:cNvSpPr>
          <p:nvPr>
            <p:ph idx="4294967295"/>
          </p:nvPr>
        </p:nvSpPr>
        <p:spPr>
          <a:xfrm>
            <a:off x="304800" y="5994400"/>
            <a:ext cx="8540750" cy="863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zh-CN" altLang="en-US" b="1">
                <a:solidFill>
                  <a:srgbClr val="3434F6"/>
                </a:solidFill>
              </a:rPr>
              <a:t>藏传佛教的文化代表</a:t>
            </a:r>
            <a:r>
              <a:rPr lang="en-US" altLang="zh-CN" b="1">
                <a:solidFill>
                  <a:srgbClr val="3434F6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b="1">
                <a:solidFill>
                  <a:srgbClr val="3434F6"/>
                </a:solidFill>
              </a:rPr>
              <a:t>拉萨布达拉宫</a:t>
            </a:r>
          </a:p>
        </p:txBody>
      </p:sp>
      <p:pic>
        <p:nvPicPr>
          <p:cNvPr id="25603" name="图片 10242" descr="布达拉宫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86868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阿拉伯数字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785813"/>
            <a:ext cx="6823075" cy="374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TextBox 2"/>
          <p:cNvSpPr txBox="1">
            <a:spLocks noChangeArrowheads="1"/>
          </p:cNvSpPr>
          <p:nvPr/>
        </p:nvSpPr>
        <p:spPr bwMode="auto">
          <a:xfrm>
            <a:off x="785813" y="4500563"/>
            <a:ext cx="7715250" cy="1570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阿拉伯数字</a:t>
            </a:r>
            <a:r>
              <a:rPr lang="zh-CN" altLang="en-US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是古代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印度人</a:t>
            </a:r>
            <a:r>
              <a:rPr lang="zh-CN" altLang="en-US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首创，因为阿拉伯人将这种数字改进并传播到全世界，所以得名为阿拉伯数字。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1214438" y="0"/>
            <a:ext cx="435768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阿拉伯数字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1" name="Text Box 3"/>
          <p:cNvSpPr txBox="1">
            <a:spLocks noChangeArrowheads="1"/>
          </p:cNvSpPr>
          <p:nvPr/>
        </p:nvSpPr>
        <p:spPr bwMode="auto">
          <a:xfrm>
            <a:off x="7164388" y="692150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lang="zh-CN" altLang="zh-CN"/>
          </a:p>
        </p:txBody>
      </p:sp>
      <p:sp>
        <p:nvSpPr>
          <p:cNvPr id="512002" name="矩形 1"/>
          <p:cNvSpPr>
            <a:spLocks noChangeArrowheads="1"/>
          </p:cNvSpPr>
          <p:nvPr/>
        </p:nvSpPr>
        <p:spPr bwMode="auto">
          <a:xfrm>
            <a:off x="152400" y="92075"/>
            <a:ext cx="8812213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/>
              <a:t>既然佛教宣扬“众生平等”，反对等级制度，为什么身为统治阶级的阿育王还要宣扬和传播佛教？</a:t>
            </a:r>
          </a:p>
        </p:txBody>
      </p:sp>
      <p:sp>
        <p:nvSpPr>
          <p:cNvPr id="512003" name="Text Box 4"/>
          <p:cNvSpPr txBox="1">
            <a:spLocks noChangeArrowheads="1"/>
          </p:cNvSpPr>
          <p:nvPr/>
        </p:nvSpPr>
        <p:spPr bwMode="auto">
          <a:xfrm>
            <a:off x="257175" y="1341438"/>
            <a:ext cx="837565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ea typeface="黑体" panose="02010609060101010101" pitchFamily="49" charset="-122"/>
              </a:rPr>
              <a:t>　 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佛教宣扬</a:t>
            </a:r>
            <a:r>
              <a:rPr lang="zh-CN" altLang="en-US" sz="3200" b="1">
                <a:solidFill>
                  <a:srgbClr val="00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众生平等</a:t>
            </a:r>
            <a:r>
              <a:rPr lang="zh-CN" altLang="en-US" sz="3200" b="1">
                <a:solidFill>
                  <a:srgbClr val="000000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这一主张表面上是要反对古印度的等级制度，在一定程度上反映了下层人民的要求，易被广大群众所接受。</a:t>
            </a:r>
          </a:p>
        </p:txBody>
      </p:sp>
      <p:sp>
        <p:nvSpPr>
          <p:cNvPr id="512004" name="Rectangle 5"/>
          <p:cNvSpPr>
            <a:spLocks noChangeArrowheads="1"/>
          </p:cNvSpPr>
          <p:nvPr/>
        </p:nvSpPr>
        <p:spPr bwMode="auto">
          <a:xfrm>
            <a:off x="174625" y="3082925"/>
            <a:ext cx="8229600" cy="304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佛教许给人们的只是虚幻的平等，而　不是现实世界的平等；她用来世的幸福来安慰今生不幸的人；它要求人们服从统治阶级的压迫和剥削，要忍耐顺从，不要反抗，这对刹帝利种姓有利。佛教成了统治阶级奴役和统治劳动人民的精神工具。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3" name="Rectangle 3"/>
          <p:cNvSpPr>
            <a:spLocks noChangeArrowheads="1"/>
          </p:cNvSpPr>
          <p:nvPr/>
        </p:nvSpPr>
        <p:spPr bwMode="auto">
          <a:xfrm>
            <a:off x="76200" y="533400"/>
            <a:ext cx="9144000" cy="618553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/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阿育王是古代印度摩揭陀国孔雀王朝的第三代国王，又被称为“无忧王”。阿育王曾经谋杀的兄弟姐妹有</a:t>
            </a:r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人，阿育王夺取了王位后，开始向外扩张。最大规模的扩张是对羯陵伽的远征。被俘虏的羯陵伽人有</a:t>
            </a:r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万人，被杀的有</a:t>
            </a:r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万人。 </a:t>
            </a:r>
          </a:p>
          <a:p>
            <a:pPr algn="l"/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成为教徒后，阿育王对残酷的战争给人民所造成的灾难感到十分后悔。此后代替暴力统治和侵略的将是不竭余力的宣扬佛教，从此以后，他不再向邻国派遣军队，而是派遣宣扬佛教的高僧。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Text Box 2"/>
          <p:cNvSpPr txBox="1">
            <a:spLocks noChangeArrowheads="1"/>
          </p:cNvSpPr>
          <p:nvPr/>
        </p:nvSpPr>
        <p:spPr bwMode="auto">
          <a:xfrm>
            <a:off x="76200" y="762000"/>
            <a:ext cx="8915400" cy="55784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阿育王不久又宣布佛教为印度的国教，为了弘扬佛法，阿育王派出了包括王子和公主在内的大批使者和僧侣，到邻近的国家和地区去传教。很快传到了埃及、叙利亚、缅甸、中国和世界各地。 </a:t>
            </a:r>
          </a:p>
          <a:p>
            <a:pPr algn="ctr">
              <a:spcBef>
                <a:spcPct val="50000"/>
              </a:spcBef>
            </a:pPr>
            <a:r>
              <a:rPr kumimoji="1"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除了宣传佛教，阿育王还为老百姓做了许多的好事。如扩大灌溉工程，修筑道路，建立医院等等。在阿育王在位的</a:t>
            </a:r>
            <a:r>
              <a:rPr kumimoji="1"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kumimoji="1"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多年里，在国内外都享有很高的声誉。印度的孔雀王朝也成了印度历史上第一个强大的统一帝国。</a:t>
            </a:r>
          </a:p>
          <a:p>
            <a:pPr algn="ctr">
              <a:spcBef>
                <a:spcPct val="50000"/>
              </a:spcBef>
            </a:pPr>
            <a:r>
              <a:rPr kumimoji="1"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佛教的创始当然应该归功于释迦牟尼，但它的大规模的传播，则要归功于阿育王。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2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2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2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2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2305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88900"/>
            <a:ext cx="9144000" cy="6769100"/>
          </a:xfrm>
        </p:spPr>
      </p:pic>
      <p:grpSp>
        <p:nvGrpSpPr>
          <p:cNvPr id="2" name="Group 3"/>
          <p:cNvGrpSpPr/>
          <p:nvPr/>
        </p:nvGrpSpPr>
        <p:grpSpPr bwMode="auto">
          <a:xfrm>
            <a:off x="1981200" y="1989138"/>
            <a:ext cx="3095625" cy="2735262"/>
            <a:chOff x="1537" y="1933"/>
            <a:chExt cx="1524" cy="1462"/>
          </a:xfrm>
        </p:grpSpPr>
        <p:sp>
          <p:nvSpPr>
            <p:cNvPr id="482326" name="Freeform 4"/>
            <p:cNvSpPr/>
            <p:nvPr/>
          </p:nvSpPr>
          <p:spPr bwMode="auto">
            <a:xfrm>
              <a:off x="1537" y="1933"/>
              <a:ext cx="1524" cy="1462"/>
            </a:xfrm>
            <a:custGeom>
              <a:avLst/>
              <a:gdLst>
                <a:gd name="T0" fmla="*/ 546 w 1524"/>
                <a:gd name="T1" fmla="*/ 17 h 1462"/>
                <a:gd name="T2" fmla="*/ 475 w 1524"/>
                <a:gd name="T3" fmla="*/ 79 h 1462"/>
                <a:gd name="T4" fmla="*/ 368 w 1524"/>
                <a:gd name="T5" fmla="*/ 177 h 1462"/>
                <a:gd name="T6" fmla="*/ 191 w 1524"/>
                <a:gd name="T7" fmla="*/ 381 h 1462"/>
                <a:gd name="T8" fmla="*/ 147 w 1524"/>
                <a:gd name="T9" fmla="*/ 407 h 1462"/>
                <a:gd name="T10" fmla="*/ 49 w 1524"/>
                <a:gd name="T11" fmla="*/ 514 h 1462"/>
                <a:gd name="T12" fmla="*/ 67 w 1524"/>
                <a:gd name="T13" fmla="*/ 567 h 1462"/>
                <a:gd name="T14" fmla="*/ 156 w 1524"/>
                <a:gd name="T15" fmla="*/ 682 h 1462"/>
                <a:gd name="T16" fmla="*/ 209 w 1524"/>
                <a:gd name="T17" fmla="*/ 655 h 1462"/>
                <a:gd name="T18" fmla="*/ 297 w 1524"/>
                <a:gd name="T19" fmla="*/ 638 h 1462"/>
                <a:gd name="T20" fmla="*/ 324 w 1524"/>
                <a:gd name="T21" fmla="*/ 1178 h 1462"/>
                <a:gd name="T22" fmla="*/ 422 w 1524"/>
                <a:gd name="T23" fmla="*/ 1311 h 1462"/>
                <a:gd name="T24" fmla="*/ 492 w 1524"/>
                <a:gd name="T25" fmla="*/ 1435 h 1462"/>
                <a:gd name="T26" fmla="*/ 581 w 1524"/>
                <a:gd name="T27" fmla="*/ 1391 h 1462"/>
                <a:gd name="T28" fmla="*/ 634 w 1524"/>
                <a:gd name="T29" fmla="*/ 1293 h 1462"/>
                <a:gd name="T30" fmla="*/ 670 w 1524"/>
                <a:gd name="T31" fmla="*/ 1152 h 1462"/>
                <a:gd name="T32" fmla="*/ 749 w 1524"/>
                <a:gd name="T33" fmla="*/ 1001 h 1462"/>
                <a:gd name="T34" fmla="*/ 776 w 1524"/>
                <a:gd name="T35" fmla="*/ 948 h 1462"/>
                <a:gd name="T36" fmla="*/ 1042 w 1524"/>
                <a:gd name="T37" fmla="*/ 815 h 1462"/>
                <a:gd name="T38" fmla="*/ 1148 w 1524"/>
                <a:gd name="T39" fmla="*/ 655 h 1462"/>
                <a:gd name="T40" fmla="*/ 1157 w 1524"/>
                <a:gd name="T41" fmla="*/ 487 h 1462"/>
                <a:gd name="T42" fmla="*/ 1255 w 1524"/>
                <a:gd name="T43" fmla="*/ 523 h 1462"/>
                <a:gd name="T44" fmla="*/ 1281 w 1524"/>
                <a:gd name="T45" fmla="*/ 576 h 1462"/>
                <a:gd name="T46" fmla="*/ 1423 w 1524"/>
                <a:gd name="T47" fmla="*/ 558 h 1462"/>
                <a:gd name="T48" fmla="*/ 1520 w 1524"/>
                <a:gd name="T49" fmla="*/ 354 h 1462"/>
                <a:gd name="T50" fmla="*/ 1343 w 1524"/>
                <a:gd name="T51" fmla="*/ 390 h 1462"/>
                <a:gd name="T52" fmla="*/ 1263 w 1524"/>
                <a:gd name="T53" fmla="*/ 443 h 1462"/>
                <a:gd name="T54" fmla="*/ 1068 w 1524"/>
                <a:gd name="T55" fmla="*/ 416 h 1462"/>
                <a:gd name="T56" fmla="*/ 971 w 1524"/>
                <a:gd name="T57" fmla="*/ 354 h 1462"/>
                <a:gd name="T58" fmla="*/ 767 w 1524"/>
                <a:gd name="T59" fmla="*/ 221 h 1462"/>
                <a:gd name="T60" fmla="*/ 625 w 1524"/>
                <a:gd name="T61" fmla="*/ 26 h 1462"/>
                <a:gd name="T62" fmla="*/ 519 w 1524"/>
                <a:gd name="T63" fmla="*/ 9 h 1462"/>
                <a:gd name="T64" fmla="*/ 475 w 1524"/>
                <a:gd name="T65" fmla="*/ 79 h 14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24"/>
                <a:gd name="T100" fmla="*/ 0 h 1462"/>
                <a:gd name="T101" fmla="*/ 1524 w 1524"/>
                <a:gd name="T102" fmla="*/ 1462 h 14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24" h="1462">
                  <a:moveTo>
                    <a:pt x="643" y="9"/>
                  </a:moveTo>
                  <a:cubicBezTo>
                    <a:pt x="611" y="12"/>
                    <a:pt x="577" y="8"/>
                    <a:pt x="546" y="17"/>
                  </a:cubicBezTo>
                  <a:cubicBezTo>
                    <a:pt x="532" y="21"/>
                    <a:pt x="510" y="84"/>
                    <a:pt x="501" y="97"/>
                  </a:cubicBezTo>
                  <a:cubicBezTo>
                    <a:pt x="492" y="91"/>
                    <a:pt x="485" y="81"/>
                    <a:pt x="475" y="79"/>
                  </a:cubicBezTo>
                  <a:cubicBezTo>
                    <a:pt x="425" y="70"/>
                    <a:pt x="454" y="139"/>
                    <a:pt x="422" y="159"/>
                  </a:cubicBezTo>
                  <a:cubicBezTo>
                    <a:pt x="406" y="169"/>
                    <a:pt x="368" y="177"/>
                    <a:pt x="368" y="177"/>
                  </a:cubicBezTo>
                  <a:cubicBezTo>
                    <a:pt x="312" y="215"/>
                    <a:pt x="260" y="215"/>
                    <a:pt x="191" y="221"/>
                  </a:cubicBezTo>
                  <a:cubicBezTo>
                    <a:pt x="103" y="252"/>
                    <a:pt x="172" y="325"/>
                    <a:pt x="191" y="381"/>
                  </a:cubicBezTo>
                  <a:cubicBezTo>
                    <a:pt x="188" y="393"/>
                    <a:pt x="192" y="410"/>
                    <a:pt x="182" y="416"/>
                  </a:cubicBezTo>
                  <a:cubicBezTo>
                    <a:pt x="172" y="422"/>
                    <a:pt x="159" y="409"/>
                    <a:pt x="147" y="407"/>
                  </a:cubicBezTo>
                  <a:cubicBezTo>
                    <a:pt x="123" y="403"/>
                    <a:pt x="100" y="401"/>
                    <a:pt x="76" y="398"/>
                  </a:cubicBezTo>
                  <a:cubicBezTo>
                    <a:pt x="41" y="410"/>
                    <a:pt x="0" y="478"/>
                    <a:pt x="49" y="514"/>
                  </a:cubicBezTo>
                  <a:cubicBezTo>
                    <a:pt x="83" y="539"/>
                    <a:pt x="132" y="525"/>
                    <a:pt x="173" y="531"/>
                  </a:cubicBezTo>
                  <a:cubicBezTo>
                    <a:pt x="132" y="539"/>
                    <a:pt x="102" y="544"/>
                    <a:pt x="67" y="567"/>
                  </a:cubicBezTo>
                  <a:cubicBezTo>
                    <a:pt x="77" y="628"/>
                    <a:pt x="68" y="641"/>
                    <a:pt x="129" y="655"/>
                  </a:cubicBezTo>
                  <a:cubicBezTo>
                    <a:pt x="138" y="664"/>
                    <a:pt x="148" y="672"/>
                    <a:pt x="156" y="682"/>
                  </a:cubicBezTo>
                  <a:cubicBezTo>
                    <a:pt x="163" y="690"/>
                    <a:pt x="164" y="714"/>
                    <a:pt x="173" y="709"/>
                  </a:cubicBezTo>
                  <a:cubicBezTo>
                    <a:pt x="192" y="699"/>
                    <a:pt x="197" y="673"/>
                    <a:pt x="209" y="655"/>
                  </a:cubicBezTo>
                  <a:cubicBezTo>
                    <a:pt x="216" y="645"/>
                    <a:pt x="226" y="638"/>
                    <a:pt x="235" y="629"/>
                  </a:cubicBezTo>
                  <a:cubicBezTo>
                    <a:pt x="256" y="632"/>
                    <a:pt x="289" y="619"/>
                    <a:pt x="297" y="638"/>
                  </a:cubicBezTo>
                  <a:cubicBezTo>
                    <a:pt x="317" y="688"/>
                    <a:pt x="296" y="741"/>
                    <a:pt x="280" y="788"/>
                  </a:cubicBezTo>
                  <a:cubicBezTo>
                    <a:pt x="283" y="908"/>
                    <a:pt x="226" y="1083"/>
                    <a:pt x="324" y="1178"/>
                  </a:cubicBezTo>
                  <a:cubicBezTo>
                    <a:pt x="340" y="1227"/>
                    <a:pt x="348" y="1216"/>
                    <a:pt x="377" y="1249"/>
                  </a:cubicBezTo>
                  <a:cubicBezTo>
                    <a:pt x="394" y="1268"/>
                    <a:pt x="422" y="1311"/>
                    <a:pt x="422" y="1311"/>
                  </a:cubicBezTo>
                  <a:cubicBezTo>
                    <a:pt x="425" y="1355"/>
                    <a:pt x="408" y="1405"/>
                    <a:pt x="430" y="1444"/>
                  </a:cubicBezTo>
                  <a:cubicBezTo>
                    <a:pt x="440" y="1462"/>
                    <a:pt x="473" y="1444"/>
                    <a:pt x="492" y="1435"/>
                  </a:cubicBezTo>
                  <a:cubicBezTo>
                    <a:pt x="500" y="1431"/>
                    <a:pt x="494" y="1415"/>
                    <a:pt x="501" y="1409"/>
                  </a:cubicBezTo>
                  <a:cubicBezTo>
                    <a:pt x="521" y="1390"/>
                    <a:pt x="554" y="1396"/>
                    <a:pt x="581" y="1391"/>
                  </a:cubicBezTo>
                  <a:cubicBezTo>
                    <a:pt x="584" y="1376"/>
                    <a:pt x="582" y="1360"/>
                    <a:pt x="590" y="1347"/>
                  </a:cubicBezTo>
                  <a:cubicBezTo>
                    <a:pt x="643" y="1262"/>
                    <a:pt x="614" y="1368"/>
                    <a:pt x="634" y="1293"/>
                  </a:cubicBezTo>
                  <a:cubicBezTo>
                    <a:pt x="644" y="1258"/>
                    <a:pt x="652" y="1222"/>
                    <a:pt x="661" y="1187"/>
                  </a:cubicBezTo>
                  <a:cubicBezTo>
                    <a:pt x="664" y="1175"/>
                    <a:pt x="670" y="1152"/>
                    <a:pt x="670" y="1152"/>
                  </a:cubicBezTo>
                  <a:cubicBezTo>
                    <a:pt x="666" y="1126"/>
                    <a:pt x="635" y="1040"/>
                    <a:pt x="652" y="1019"/>
                  </a:cubicBezTo>
                  <a:cubicBezTo>
                    <a:pt x="661" y="1008"/>
                    <a:pt x="748" y="1001"/>
                    <a:pt x="749" y="1001"/>
                  </a:cubicBezTo>
                  <a:cubicBezTo>
                    <a:pt x="755" y="992"/>
                    <a:pt x="762" y="984"/>
                    <a:pt x="767" y="974"/>
                  </a:cubicBezTo>
                  <a:cubicBezTo>
                    <a:pt x="771" y="966"/>
                    <a:pt x="769" y="953"/>
                    <a:pt x="776" y="948"/>
                  </a:cubicBezTo>
                  <a:cubicBezTo>
                    <a:pt x="805" y="927"/>
                    <a:pt x="850" y="925"/>
                    <a:pt x="882" y="904"/>
                  </a:cubicBezTo>
                  <a:cubicBezTo>
                    <a:pt x="898" y="792"/>
                    <a:pt x="913" y="824"/>
                    <a:pt x="1042" y="815"/>
                  </a:cubicBezTo>
                  <a:cubicBezTo>
                    <a:pt x="1052" y="768"/>
                    <a:pt x="1055" y="752"/>
                    <a:pt x="1095" y="726"/>
                  </a:cubicBezTo>
                  <a:cubicBezTo>
                    <a:pt x="1115" y="697"/>
                    <a:pt x="1137" y="689"/>
                    <a:pt x="1148" y="655"/>
                  </a:cubicBezTo>
                  <a:cubicBezTo>
                    <a:pt x="1141" y="615"/>
                    <a:pt x="1133" y="578"/>
                    <a:pt x="1122" y="540"/>
                  </a:cubicBezTo>
                  <a:cubicBezTo>
                    <a:pt x="1127" y="514"/>
                    <a:pt x="1119" y="484"/>
                    <a:pt x="1157" y="487"/>
                  </a:cubicBezTo>
                  <a:cubicBezTo>
                    <a:pt x="1181" y="489"/>
                    <a:pt x="1228" y="505"/>
                    <a:pt x="1228" y="505"/>
                  </a:cubicBezTo>
                  <a:cubicBezTo>
                    <a:pt x="1237" y="511"/>
                    <a:pt x="1245" y="519"/>
                    <a:pt x="1255" y="523"/>
                  </a:cubicBezTo>
                  <a:cubicBezTo>
                    <a:pt x="1266" y="528"/>
                    <a:pt x="1285" y="520"/>
                    <a:pt x="1290" y="531"/>
                  </a:cubicBezTo>
                  <a:cubicBezTo>
                    <a:pt x="1297" y="545"/>
                    <a:pt x="1284" y="561"/>
                    <a:pt x="1281" y="576"/>
                  </a:cubicBezTo>
                  <a:cubicBezTo>
                    <a:pt x="1303" y="607"/>
                    <a:pt x="1325" y="682"/>
                    <a:pt x="1325" y="682"/>
                  </a:cubicBezTo>
                  <a:cubicBezTo>
                    <a:pt x="1356" y="635"/>
                    <a:pt x="1363" y="578"/>
                    <a:pt x="1423" y="558"/>
                  </a:cubicBezTo>
                  <a:cubicBezTo>
                    <a:pt x="1440" y="493"/>
                    <a:pt x="1442" y="419"/>
                    <a:pt x="1503" y="381"/>
                  </a:cubicBezTo>
                  <a:cubicBezTo>
                    <a:pt x="1509" y="372"/>
                    <a:pt x="1524" y="364"/>
                    <a:pt x="1520" y="354"/>
                  </a:cubicBezTo>
                  <a:cubicBezTo>
                    <a:pt x="1507" y="321"/>
                    <a:pt x="1434" y="343"/>
                    <a:pt x="1423" y="345"/>
                  </a:cubicBezTo>
                  <a:cubicBezTo>
                    <a:pt x="1408" y="390"/>
                    <a:pt x="1389" y="381"/>
                    <a:pt x="1343" y="390"/>
                  </a:cubicBezTo>
                  <a:cubicBezTo>
                    <a:pt x="1325" y="402"/>
                    <a:pt x="1308" y="413"/>
                    <a:pt x="1290" y="425"/>
                  </a:cubicBezTo>
                  <a:cubicBezTo>
                    <a:pt x="1281" y="431"/>
                    <a:pt x="1263" y="443"/>
                    <a:pt x="1263" y="443"/>
                  </a:cubicBezTo>
                  <a:cubicBezTo>
                    <a:pt x="1192" y="419"/>
                    <a:pt x="1216" y="418"/>
                    <a:pt x="1157" y="381"/>
                  </a:cubicBezTo>
                  <a:cubicBezTo>
                    <a:pt x="1124" y="390"/>
                    <a:pt x="1100" y="405"/>
                    <a:pt x="1068" y="416"/>
                  </a:cubicBezTo>
                  <a:cubicBezTo>
                    <a:pt x="1045" y="413"/>
                    <a:pt x="1020" y="416"/>
                    <a:pt x="998" y="407"/>
                  </a:cubicBezTo>
                  <a:cubicBezTo>
                    <a:pt x="980" y="400"/>
                    <a:pt x="990" y="358"/>
                    <a:pt x="971" y="354"/>
                  </a:cubicBezTo>
                  <a:cubicBezTo>
                    <a:pt x="919" y="343"/>
                    <a:pt x="864" y="348"/>
                    <a:pt x="811" y="345"/>
                  </a:cubicBezTo>
                  <a:cubicBezTo>
                    <a:pt x="794" y="291"/>
                    <a:pt x="819" y="256"/>
                    <a:pt x="767" y="221"/>
                  </a:cubicBezTo>
                  <a:cubicBezTo>
                    <a:pt x="752" y="161"/>
                    <a:pt x="718" y="135"/>
                    <a:pt x="661" y="115"/>
                  </a:cubicBezTo>
                  <a:cubicBezTo>
                    <a:pt x="654" y="61"/>
                    <a:pt x="670" y="45"/>
                    <a:pt x="625" y="26"/>
                  </a:cubicBezTo>
                  <a:cubicBezTo>
                    <a:pt x="599" y="15"/>
                    <a:pt x="546" y="0"/>
                    <a:pt x="546" y="0"/>
                  </a:cubicBezTo>
                  <a:cubicBezTo>
                    <a:pt x="537" y="3"/>
                    <a:pt x="526" y="2"/>
                    <a:pt x="519" y="9"/>
                  </a:cubicBezTo>
                  <a:cubicBezTo>
                    <a:pt x="512" y="15"/>
                    <a:pt x="514" y="27"/>
                    <a:pt x="510" y="35"/>
                  </a:cubicBezTo>
                  <a:cubicBezTo>
                    <a:pt x="498" y="58"/>
                    <a:pt x="492" y="62"/>
                    <a:pt x="475" y="79"/>
                  </a:cubicBez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2327" name="WordArt 5"/>
            <p:cNvSpPr>
              <a:spLocks noChangeArrowheads="1" noChangeShapeType="1" noTextEdit="1"/>
            </p:cNvSpPr>
            <p:nvPr/>
          </p:nvSpPr>
          <p:spPr bwMode="auto">
            <a:xfrm rot="5400000">
              <a:off x="1823" y="2401"/>
              <a:ext cx="588" cy="288"/>
            </a:xfrm>
            <a:prstGeom prst="rect">
              <a:avLst/>
            </a:prstGeom>
          </p:spPr>
          <p:txBody>
            <a:bodyPr vert="ea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/>
              <a:r>
                <a:rPr lang="zh-CN" altLang="en-US" sz="36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印度</a:t>
              </a:r>
            </a:p>
          </p:txBody>
        </p:sp>
      </p:grpSp>
      <p:sp>
        <p:nvSpPr>
          <p:cNvPr id="33798" name="Line 6"/>
          <p:cNvSpPr>
            <a:spLocks noChangeShapeType="1"/>
          </p:cNvSpPr>
          <p:nvPr/>
        </p:nvSpPr>
        <p:spPr bwMode="auto">
          <a:xfrm>
            <a:off x="0" y="2492375"/>
            <a:ext cx="9144000" cy="288925"/>
          </a:xfrm>
          <a:prstGeom prst="line">
            <a:avLst/>
          </a:prstGeom>
          <a:noFill/>
          <a:ln w="76200">
            <a:solidFill>
              <a:srgbClr val="000099"/>
            </a:solidFill>
            <a:prstDash val="dash"/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82308" name="WordArt 7"/>
          <p:cNvSpPr>
            <a:spLocks noChangeArrowheads="1" noChangeShapeType="1" noTextEdit="1"/>
          </p:cNvSpPr>
          <p:nvPr/>
        </p:nvSpPr>
        <p:spPr bwMode="auto">
          <a:xfrm>
            <a:off x="611188" y="3429000"/>
            <a:ext cx="1439862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0000FF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阿拉伯海</a:t>
            </a:r>
          </a:p>
        </p:txBody>
      </p:sp>
      <p:sp>
        <p:nvSpPr>
          <p:cNvPr id="482309" name="WordArt 8"/>
          <p:cNvSpPr>
            <a:spLocks noChangeArrowheads="1" noChangeShapeType="1" noTextEdit="1"/>
          </p:cNvSpPr>
          <p:nvPr/>
        </p:nvSpPr>
        <p:spPr bwMode="auto">
          <a:xfrm>
            <a:off x="3851275" y="3573463"/>
            <a:ext cx="1439863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0000FF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孟加拉湾</a:t>
            </a:r>
          </a:p>
        </p:txBody>
      </p:sp>
      <p:sp>
        <p:nvSpPr>
          <p:cNvPr id="482310" name="WordArt 9"/>
          <p:cNvSpPr>
            <a:spLocks noChangeArrowheads="1" noChangeShapeType="1" noTextEdit="1"/>
          </p:cNvSpPr>
          <p:nvPr/>
        </p:nvSpPr>
        <p:spPr bwMode="auto">
          <a:xfrm>
            <a:off x="827088" y="4941888"/>
            <a:ext cx="4667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印</a:t>
            </a:r>
          </a:p>
        </p:txBody>
      </p:sp>
      <p:sp>
        <p:nvSpPr>
          <p:cNvPr id="482311" name="WordArt 10"/>
          <p:cNvSpPr>
            <a:spLocks noChangeArrowheads="1" noChangeShapeType="1" noTextEdit="1"/>
          </p:cNvSpPr>
          <p:nvPr/>
        </p:nvSpPr>
        <p:spPr bwMode="auto">
          <a:xfrm>
            <a:off x="2484438" y="5589588"/>
            <a:ext cx="4667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度</a:t>
            </a:r>
          </a:p>
        </p:txBody>
      </p:sp>
      <p:sp>
        <p:nvSpPr>
          <p:cNvPr id="482312" name="WordArt 11"/>
          <p:cNvSpPr>
            <a:spLocks noChangeArrowheads="1" noChangeShapeType="1" noTextEdit="1"/>
          </p:cNvSpPr>
          <p:nvPr/>
        </p:nvSpPr>
        <p:spPr bwMode="auto">
          <a:xfrm>
            <a:off x="4572000" y="5516563"/>
            <a:ext cx="4667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洋</a:t>
            </a:r>
          </a:p>
        </p:txBody>
      </p:sp>
      <p:sp>
        <p:nvSpPr>
          <p:cNvPr id="33804" name="WordArt 12"/>
          <p:cNvSpPr>
            <a:spLocks noChangeArrowheads="1" noChangeShapeType="1" noTextEdit="1"/>
          </p:cNvSpPr>
          <p:nvPr/>
        </p:nvSpPr>
        <p:spPr bwMode="auto">
          <a:xfrm>
            <a:off x="250825" y="2133600"/>
            <a:ext cx="1368425" cy="384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北回归线</a:t>
            </a:r>
          </a:p>
        </p:txBody>
      </p:sp>
      <p:sp>
        <p:nvSpPr>
          <p:cNvPr id="482314" name="WordArt 13"/>
          <p:cNvSpPr>
            <a:spLocks noChangeArrowheads="1" noChangeShapeType="1" noTextEdit="1"/>
          </p:cNvSpPr>
          <p:nvPr/>
        </p:nvSpPr>
        <p:spPr bwMode="auto">
          <a:xfrm>
            <a:off x="827088" y="1052513"/>
            <a:ext cx="649287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亚</a:t>
            </a:r>
          </a:p>
        </p:txBody>
      </p:sp>
      <p:sp>
        <p:nvSpPr>
          <p:cNvPr id="482315" name="WordArt 14"/>
          <p:cNvSpPr>
            <a:spLocks noChangeArrowheads="1" noChangeShapeType="1" noTextEdit="1"/>
          </p:cNvSpPr>
          <p:nvPr/>
        </p:nvSpPr>
        <p:spPr bwMode="auto">
          <a:xfrm>
            <a:off x="6227763" y="1196975"/>
            <a:ext cx="576262" cy="455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洲</a:t>
            </a:r>
          </a:p>
        </p:txBody>
      </p:sp>
      <p:sp>
        <p:nvSpPr>
          <p:cNvPr id="33810" name="Text Box 18"/>
          <p:cNvSpPr txBox="1">
            <a:spLocks noChangeArrowheads="1"/>
          </p:cNvSpPr>
          <p:nvPr/>
        </p:nvSpPr>
        <p:spPr bwMode="auto">
          <a:xfrm>
            <a:off x="0" y="981075"/>
            <a:ext cx="9144000" cy="1216025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8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地理位置</a:t>
            </a:r>
            <a:r>
              <a:rPr kumimoji="1" lang="en-US" altLang="zh-CN" sz="3600" b="1">
                <a:solidFill>
                  <a:srgbClr val="8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——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地处南亚次大陆，濒临阿拉伯海和孟加拉湾，北回归线横穿印度北部。</a:t>
            </a:r>
          </a:p>
        </p:txBody>
      </p:sp>
      <p:sp>
        <p:nvSpPr>
          <p:cNvPr id="33811" name="Text Box 19"/>
          <p:cNvSpPr txBox="1">
            <a:spLocks noChangeArrowheads="1"/>
          </p:cNvSpPr>
          <p:nvPr/>
        </p:nvSpPr>
        <p:spPr bwMode="auto">
          <a:xfrm>
            <a:off x="250825" y="2205038"/>
            <a:ext cx="8640763" cy="604837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（南亚次大陆指的是喜马拉雅山以南的地区）</a:t>
            </a:r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0" y="2852738"/>
            <a:ext cx="9144000" cy="1216025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8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气候类型</a:t>
            </a:r>
            <a:r>
              <a:rPr kumimoji="1" lang="en-US" altLang="zh-CN" sz="3600" b="1">
                <a:solidFill>
                  <a:srgbClr val="8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——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极大部分地区位于热带，属热带季风气候。</a:t>
            </a:r>
            <a:r>
              <a:rPr kumimoji="1" lang="zh-CN" altLang="en-US" sz="3600" b="1">
                <a:solidFill>
                  <a:srgbClr val="8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气候温暖湿润 </a:t>
            </a:r>
          </a:p>
        </p:txBody>
      </p:sp>
      <p:sp>
        <p:nvSpPr>
          <p:cNvPr id="33813" name="Text Box 21"/>
          <p:cNvSpPr txBox="1">
            <a:spLocks noChangeArrowheads="1"/>
          </p:cNvSpPr>
          <p:nvPr/>
        </p:nvSpPr>
        <p:spPr bwMode="auto">
          <a:xfrm>
            <a:off x="0" y="4076700"/>
            <a:ext cx="9144000" cy="1216025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8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水文</a:t>
            </a:r>
            <a:r>
              <a:rPr kumimoji="1" lang="en-US" altLang="zh-CN" sz="3600" b="1">
                <a:solidFill>
                  <a:srgbClr val="8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——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印度河、恒河，土壤肥沃，河水丰沛 </a:t>
            </a:r>
          </a:p>
        </p:txBody>
      </p:sp>
      <p:sp>
        <p:nvSpPr>
          <p:cNvPr id="33814" name="WordArt 22"/>
          <p:cNvSpPr>
            <a:spLocks noChangeArrowheads="1" noChangeShapeType="1" noTextEdit="1"/>
          </p:cNvSpPr>
          <p:nvPr/>
        </p:nvSpPr>
        <p:spPr bwMode="auto">
          <a:xfrm>
            <a:off x="2124075" y="5589588"/>
            <a:ext cx="49688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自然条件十分优越，农业发达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338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 animBg="1"/>
      <p:bldP spid="33804" grpId="0" animBg="1"/>
      <p:bldP spid="33810" grpId="0" animBg="1" autoUpdateAnimBg="0"/>
      <p:bldP spid="33811" grpId="0" animBg="1" autoUpdateAnimBg="0"/>
      <p:bldP spid="33812" grpId="0" animBg="1" autoUpdateAnimBg="0"/>
      <p:bldP spid="33813" grpId="0" animBg="1" autoUpdateAnimBg="0"/>
      <p:bldP spid="33814" grpId="0" animBg="1"/>
      <p:bldP spid="338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62" name="Text Box 3"/>
          <p:cNvSpPr txBox="1">
            <a:spLocks noChangeArrowheads="1"/>
          </p:cNvSpPr>
          <p:nvPr/>
        </p:nvSpPr>
        <p:spPr bwMode="auto">
          <a:xfrm>
            <a:off x="403225" y="1173163"/>
            <a:ext cx="458788" cy="9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258056" name="WordArt 8"/>
          <p:cNvSpPr>
            <a:spLocks noChangeArrowheads="1" noChangeShapeType="1" noTextEdit="1"/>
          </p:cNvSpPr>
          <p:nvPr/>
        </p:nvSpPr>
        <p:spPr bwMode="auto">
          <a:xfrm rot="351575">
            <a:off x="971550" y="1700213"/>
            <a:ext cx="6781800" cy="3886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6032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altLang="zh-CN" sz="3600" b="1" kern="10" dirty="0" smtClean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600" b="1" kern="10" dirty="0" smtClean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古代</a:t>
            </a:r>
            <a:r>
              <a:rPr lang="zh-CN" altLang="en-US" sz="3600" b="1" kern="1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印度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8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3"/>
          <p:cNvSpPr txBox="1">
            <a:spLocks noChangeArrowheads="1"/>
          </p:cNvSpPr>
          <p:nvPr/>
        </p:nvSpPr>
        <p:spPr bwMode="auto">
          <a:xfrm>
            <a:off x="142875" y="6370638"/>
            <a:ext cx="3000375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zh-CN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pic>
        <p:nvPicPr>
          <p:cNvPr id="9218" name="Picture 2" descr="2-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357166"/>
            <a:ext cx="4786312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4572000" y="571480"/>
            <a:ext cx="381000" cy="325437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5143504" y="1000108"/>
            <a:ext cx="381000" cy="406400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5572132" y="1428736"/>
            <a:ext cx="457200" cy="406400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>
            <a:off x="6143636" y="2000240"/>
            <a:ext cx="457200" cy="406400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6643702" y="2428868"/>
            <a:ext cx="457200" cy="488950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5288" y="404813"/>
            <a:ext cx="3786187" cy="46474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 dirty="0" smtClean="0">
                <a:latin typeface="方正苏新诗柳楷简体" pitchFamily="2" charset="-122"/>
                <a:ea typeface="方正苏新诗柳楷简体" pitchFamily="2" charset="-122"/>
              </a:rPr>
              <a:t>一</a:t>
            </a:r>
            <a:r>
              <a:rPr lang="en-US" altLang="zh-CN" sz="4000" b="1" dirty="0" smtClean="0">
                <a:latin typeface="方正苏新诗柳楷简体" pitchFamily="2" charset="-122"/>
                <a:ea typeface="方正苏新诗柳楷简体" pitchFamily="2" charset="-122"/>
              </a:rPr>
              <a:t>.</a:t>
            </a:r>
            <a:r>
              <a:rPr lang="zh-CN" altLang="en-US" sz="4000" b="1" dirty="0" smtClean="0">
                <a:latin typeface="方正苏新诗柳楷简体" pitchFamily="2" charset="-122"/>
                <a:ea typeface="方正苏新诗柳楷简体" pitchFamily="2" charset="-122"/>
              </a:rPr>
              <a:t>种姓制度</a:t>
            </a:r>
            <a:endParaRPr lang="en-US" altLang="zh-CN" sz="4000" b="1" dirty="0" smtClean="0">
              <a:latin typeface="方正苏新诗柳楷简体" pitchFamily="2" charset="-122"/>
              <a:ea typeface="方正苏新诗柳楷简体" pitchFamily="2" charset="-122"/>
            </a:endParaRPr>
          </a:p>
          <a:p>
            <a:r>
              <a:rPr lang="en-US" altLang="zh-CN" sz="2800" dirty="0" smtClean="0">
                <a:latin typeface="方正苏新诗柳楷简体" pitchFamily="2" charset="-122"/>
                <a:ea typeface="方正苏新诗柳楷简体" pitchFamily="2" charset="-122"/>
              </a:rPr>
              <a:t>1.</a:t>
            </a:r>
            <a:r>
              <a:rPr lang="zh-CN" altLang="en-US" sz="2800" dirty="0" smtClean="0">
                <a:latin typeface="方正苏新诗柳楷简体" pitchFamily="2" charset="-122"/>
                <a:ea typeface="方正苏新诗柳楷简体" pitchFamily="2" charset="-122"/>
              </a:rPr>
              <a:t>古代印度</a:t>
            </a:r>
            <a:endParaRPr lang="en-US" altLang="zh-CN" sz="2800" dirty="0" smtClean="0">
              <a:latin typeface="方正苏新诗柳楷简体" pitchFamily="2" charset="-122"/>
              <a:ea typeface="方正苏新诗柳楷简体" pitchFamily="2" charset="-122"/>
            </a:endParaRPr>
          </a:p>
          <a:p>
            <a:r>
              <a:rPr lang="zh-CN" altLang="en-US" sz="2800" dirty="0" smtClean="0">
                <a:latin typeface="方正苏新诗柳楷简体" pitchFamily="2" charset="-122"/>
                <a:ea typeface="方正苏新诗柳楷简体" pitchFamily="2" charset="-122"/>
              </a:rPr>
              <a:t> ①地理范围：</a:t>
            </a:r>
            <a:endParaRPr lang="en-US" altLang="zh-CN" sz="2800" dirty="0" smtClean="0">
              <a:latin typeface="方正苏新诗柳楷简体" pitchFamily="2" charset="-122"/>
              <a:ea typeface="方正苏新诗柳楷简体" pitchFamily="2" charset="-122"/>
            </a:endParaRPr>
          </a:p>
          <a:p>
            <a:endParaRPr lang="en-US" altLang="zh-CN" sz="2800" dirty="0" smtClean="0">
              <a:latin typeface="方正苏新诗柳楷简体" pitchFamily="2" charset="-122"/>
              <a:ea typeface="方正苏新诗柳楷简体" pitchFamily="2" charset="-122"/>
            </a:endParaRPr>
          </a:p>
          <a:p>
            <a:endParaRPr lang="en-US" altLang="zh-CN" sz="2800" dirty="0" smtClean="0">
              <a:latin typeface="方正苏新诗柳楷简体" pitchFamily="2" charset="-122"/>
              <a:ea typeface="方正苏新诗柳楷简体" pitchFamily="2" charset="-122"/>
            </a:endParaRPr>
          </a:p>
          <a:p>
            <a:endParaRPr lang="en-US" altLang="zh-CN" sz="2800" dirty="0" smtClean="0">
              <a:latin typeface="方正苏新诗柳楷简体" pitchFamily="2" charset="-122"/>
              <a:ea typeface="方正苏新诗柳楷简体" pitchFamily="2" charset="-122"/>
            </a:endParaRPr>
          </a:p>
          <a:p>
            <a:endParaRPr lang="en-US" altLang="zh-CN" sz="2800" dirty="0" smtClean="0">
              <a:latin typeface="方正苏新诗柳楷简体" pitchFamily="2" charset="-122"/>
              <a:ea typeface="方正苏新诗柳楷简体" pitchFamily="2" charset="-122"/>
            </a:endParaRPr>
          </a:p>
          <a:p>
            <a:endParaRPr lang="en-US" altLang="zh-CN" sz="2800" dirty="0" smtClean="0">
              <a:latin typeface="方正苏新诗柳楷简体" pitchFamily="2" charset="-122"/>
              <a:ea typeface="方正苏新诗柳楷简体" pitchFamily="2" charset="-122"/>
            </a:endParaRPr>
          </a:p>
          <a:p>
            <a:r>
              <a:rPr lang="en-US" altLang="zh-CN" sz="2800" dirty="0" smtClean="0">
                <a:latin typeface="方正苏新诗柳楷简体" pitchFamily="2" charset="-122"/>
                <a:ea typeface="方正苏新诗柳楷简体" pitchFamily="2" charset="-122"/>
              </a:rPr>
              <a:t> ②</a:t>
            </a:r>
            <a:r>
              <a:rPr lang="zh-CN" altLang="en-US" sz="2800" dirty="0" smtClean="0">
                <a:latin typeface="方正苏新诗柳楷简体" pitchFamily="2" charset="-122"/>
                <a:ea typeface="方正苏新诗柳楷简体" pitchFamily="2" charset="-122"/>
              </a:rPr>
              <a:t>古印度文明：</a:t>
            </a:r>
            <a:endParaRPr lang="en-US" altLang="zh-CN" sz="2800" dirty="0" smtClean="0">
              <a:latin typeface="方正苏新诗柳楷简体" pitchFamily="2" charset="-122"/>
              <a:ea typeface="方正苏新诗柳楷简体" pitchFamily="2" charset="-122"/>
            </a:endParaRPr>
          </a:p>
          <a:p>
            <a:endParaRPr lang="zh-CN" altLang="en-US" sz="3200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71472" y="1928802"/>
            <a:ext cx="3357563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南亚次大陆，</a:t>
            </a:r>
            <a:endParaRPr lang="en-US" altLang="zh-CN" sz="28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sz="2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包括印度、巴基斯坦、孟加拉国、尼泊尔等地</a:t>
            </a:r>
            <a:endParaRPr lang="en-US" altLang="zh-CN" sz="28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（喜马拉雅山以南）</a:t>
            </a:r>
            <a:endParaRPr lang="en-US" altLang="zh-CN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  <a:buNone/>
            </a:pP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85720" y="4429132"/>
            <a:ext cx="3643338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先：达罗毗荼人创造</a:t>
            </a:r>
            <a:r>
              <a:rPr lang="zh-CN" altLang="en-US" sz="2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哈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拉帕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文化</a:t>
            </a:r>
            <a:endParaRPr lang="en-US" altLang="zh-CN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sz="2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后：前</a:t>
            </a:r>
            <a:r>
              <a:rPr lang="en-US" altLang="zh-CN" sz="2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1500</a:t>
            </a:r>
            <a:r>
              <a:rPr lang="zh-CN" altLang="en-US" sz="2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年后入侵 的雅利安人，创造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古印度文化</a:t>
            </a:r>
            <a:endParaRPr lang="en-US" altLang="zh-CN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5378" name="Group 2"/>
          <p:cNvGrpSpPr/>
          <p:nvPr/>
        </p:nvGrpSpPr>
        <p:grpSpPr bwMode="auto">
          <a:xfrm>
            <a:off x="228600" y="3581400"/>
            <a:ext cx="4110038" cy="2805113"/>
            <a:chOff x="144" y="2256"/>
            <a:chExt cx="2589" cy="1767"/>
          </a:xfrm>
        </p:grpSpPr>
        <p:pic>
          <p:nvPicPr>
            <p:cNvPr id="448524" name="Picture 3" descr="harappa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4" y="2256"/>
              <a:ext cx="2589" cy="1729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FF3300"/>
              </a:outerShdw>
            </a:effectLst>
          </p:spPr>
        </p:pic>
        <p:sp>
          <p:nvSpPr>
            <p:cNvPr id="485389" name="Text Box 4"/>
            <p:cNvSpPr txBox="1">
              <a:spLocks noChangeArrowheads="1"/>
            </p:cNvSpPr>
            <p:nvPr/>
          </p:nvSpPr>
          <p:spPr bwMode="auto">
            <a:xfrm>
              <a:off x="336" y="3696"/>
              <a:ext cx="193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zh-CN" altLang="en-US" sz="2800" b="1">
                  <a:solidFill>
                    <a:srgbClr val="FFFF00"/>
                  </a:solidFill>
                  <a:latin typeface="Times New Roman" panose="02020603050405020304" pitchFamily="18" charset="0"/>
                </a:rPr>
                <a:t>哈拉帕谷仓遗址</a:t>
              </a:r>
            </a:p>
          </p:txBody>
        </p:sp>
      </p:grpSp>
      <p:grpSp>
        <p:nvGrpSpPr>
          <p:cNvPr id="485379" name="Group 5"/>
          <p:cNvGrpSpPr/>
          <p:nvPr/>
        </p:nvGrpSpPr>
        <p:grpSpPr bwMode="auto">
          <a:xfrm>
            <a:off x="228600" y="625475"/>
            <a:ext cx="4114800" cy="2651125"/>
            <a:chOff x="144" y="394"/>
            <a:chExt cx="2592" cy="1670"/>
          </a:xfrm>
        </p:grpSpPr>
        <p:pic>
          <p:nvPicPr>
            <p:cNvPr id="448522" name="Picture 6" descr="aHarappaWide2"/>
            <p:cNvPicPr>
              <a:picLocks noChangeAspect="1" noChangeArrowheads="1"/>
            </p:cNvPicPr>
            <p:nvPr/>
          </p:nvPicPr>
          <p:blipFill>
            <a:blip r:embed="rId5"/>
            <a:srcRect l="11864"/>
            <a:stretch>
              <a:fillRect/>
            </a:stretch>
          </p:blipFill>
          <p:spPr bwMode="auto">
            <a:xfrm>
              <a:off x="144" y="394"/>
              <a:ext cx="2592" cy="1670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FF3300"/>
              </a:outerShdw>
            </a:effectLst>
          </p:spPr>
        </p:pic>
        <p:sp>
          <p:nvSpPr>
            <p:cNvPr id="485387" name="Text Box 7"/>
            <p:cNvSpPr txBox="1">
              <a:spLocks noChangeArrowheads="1"/>
            </p:cNvSpPr>
            <p:nvPr/>
          </p:nvSpPr>
          <p:spPr bwMode="auto">
            <a:xfrm>
              <a:off x="336" y="1728"/>
              <a:ext cx="193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zh-CN" altLang="en-US" sz="2800" b="1">
                  <a:solidFill>
                    <a:srgbClr val="FFFF00"/>
                  </a:solidFill>
                  <a:latin typeface="Times New Roman" panose="02020603050405020304" pitchFamily="18" charset="0"/>
                </a:rPr>
                <a:t>哈拉帕残留的土墙</a:t>
              </a:r>
            </a:p>
          </p:txBody>
        </p:sp>
      </p:grpSp>
      <p:grpSp>
        <p:nvGrpSpPr>
          <p:cNvPr id="485380" name="Group 8"/>
          <p:cNvGrpSpPr/>
          <p:nvPr/>
        </p:nvGrpSpPr>
        <p:grpSpPr bwMode="auto">
          <a:xfrm>
            <a:off x="4572000" y="638175"/>
            <a:ext cx="4191000" cy="2638425"/>
            <a:chOff x="2880" y="402"/>
            <a:chExt cx="2640" cy="1662"/>
          </a:xfrm>
        </p:grpSpPr>
        <p:pic>
          <p:nvPicPr>
            <p:cNvPr id="448520" name="Picture 9" descr="aHarappaWalls"/>
            <p:cNvPicPr>
              <a:picLocks noChangeAspect="1" noChangeArrowheads="1"/>
            </p:cNvPicPr>
            <p:nvPr/>
          </p:nvPicPr>
          <p:blipFill>
            <a:blip r:embed="rId6"/>
            <a:srcRect t="5759"/>
            <a:stretch>
              <a:fillRect/>
            </a:stretch>
          </p:blipFill>
          <p:spPr bwMode="auto">
            <a:xfrm>
              <a:off x="2880" y="402"/>
              <a:ext cx="2640" cy="1662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FF3300"/>
              </a:outerShdw>
            </a:effectLst>
          </p:spPr>
        </p:pic>
        <p:sp>
          <p:nvSpPr>
            <p:cNvPr id="485385" name="Text Box 10"/>
            <p:cNvSpPr txBox="1">
              <a:spLocks noChangeArrowheads="1"/>
            </p:cNvSpPr>
            <p:nvPr/>
          </p:nvSpPr>
          <p:spPr bwMode="auto">
            <a:xfrm>
              <a:off x="3302" y="1728"/>
              <a:ext cx="193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zh-CN" altLang="en-US" sz="2800" b="1">
                  <a:solidFill>
                    <a:srgbClr val="FFFF00"/>
                  </a:solidFill>
                  <a:latin typeface="Times New Roman" panose="02020603050405020304" pitchFamily="18" charset="0"/>
                </a:rPr>
                <a:t>哈拉帕的内城</a:t>
              </a:r>
            </a:p>
          </p:txBody>
        </p:sp>
      </p:grpSp>
      <p:grpSp>
        <p:nvGrpSpPr>
          <p:cNvPr id="485381" name="Group 11"/>
          <p:cNvGrpSpPr/>
          <p:nvPr/>
        </p:nvGrpSpPr>
        <p:grpSpPr bwMode="auto">
          <a:xfrm>
            <a:off x="4495800" y="3581400"/>
            <a:ext cx="4470400" cy="2743200"/>
            <a:chOff x="2832" y="2256"/>
            <a:chExt cx="2816" cy="1728"/>
          </a:xfrm>
        </p:grpSpPr>
        <p:pic>
          <p:nvPicPr>
            <p:cNvPr id="448518" name="Picture 12" descr="last"/>
            <p:cNvPicPr>
              <a:picLocks noChangeAspect="1" noChangeArrowheads="1"/>
            </p:cNvPicPr>
            <p:nvPr/>
          </p:nvPicPr>
          <p:blipFill>
            <a:blip r:embed="rId7">
              <a:lum bright="6000"/>
            </a:blip>
            <a:srcRect l="1889" r="5197"/>
            <a:stretch>
              <a:fillRect/>
            </a:stretch>
          </p:blipFill>
          <p:spPr bwMode="auto">
            <a:xfrm>
              <a:off x="2886" y="2256"/>
              <a:ext cx="2676" cy="1728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45791" dir="3378596" algn="ctr" rotWithShape="0">
                <a:srgbClr val="FF3300"/>
              </a:outerShdw>
            </a:effectLst>
          </p:spPr>
        </p:pic>
        <p:sp>
          <p:nvSpPr>
            <p:cNvPr id="485383" name="Text Box 13"/>
            <p:cNvSpPr txBox="1">
              <a:spLocks noChangeArrowheads="1"/>
            </p:cNvSpPr>
            <p:nvPr/>
          </p:nvSpPr>
          <p:spPr bwMode="auto">
            <a:xfrm>
              <a:off x="2832" y="3648"/>
              <a:ext cx="2816" cy="327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 b="1">
                  <a:solidFill>
                    <a:srgbClr val="FFFF00"/>
                  </a:solidFill>
                  <a:latin typeface="Times New Roman" panose="02020603050405020304" pitchFamily="18" charset="0"/>
                </a:rPr>
                <a:t>哈拉帕商人使用的石质砝码</a:t>
              </a:r>
            </a:p>
          </p:txBody>
        </p:sp>
      </p:grp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428625" y="1928813"/>
          <a:ext cx="2498725" cy="3500437"/>
        </p:xfrm>
        <a:graphic>
          <a:graphicData uri="http://schemas.openxmlformats.org/presentationml/2006/ole">
            <p:oleObj spid="_x0000_s1025" name="位图图像" r:id="rId3" imgW="1390844" imgH="2095793" progId="PBrush">
              <p:embed/>
            </p:oleObj>
          </a:graphicData>
        </a:graphic>
      </p:graphicFrame>
      <p:sp>
        <p:nvSpPr>
          <p:cNvPr id="61443" name="TextBox 3"/>
          <p:cNvSpPr txBox="1">
            <a:spLocks noChangeArrowheads="1"/>
          </p:cNvSpPr>
          <p:nvPr/>
        </p:nvSpPr>
        <p:spPr bwMode="auto">
          <a:xfrm>
            <a:off x="214313" y="6429375"/>
            <a:ext cx="3000375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</a:pPr>
            <a:endParaRPr lang="zh-CN" altLang="en-US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61444" name="TextBox 5"/>
          <p:cNvSpPr txBox="1">
            <a:spLocks noChangeArrowheads="1"/>
          </p:cNvSpPr>
          <p:nvPr/>
        </p:nvSpPr>
        <p:spPr bwMode="auto">
          <a:xfrm>
            <a:off x="250825" y="188913"/>
            <a:ext cx="8643938" cy="1739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雅利安人进入古印度后，内部逐渐产生不同等级，形成严格的等级制度，成为“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种姓制度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”。</a:t>
            </a: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2143125" y="2428875"/>
            <a:ext cx="104457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2143125" y="3214688"/>
            <a:ext cx="10287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>
            <a:off x="2143125" y="4000500"/>
            <a:ext cx="10287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>
            <a:off x="2143125" y="4714875"/>
            <a:ext cx="1066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143250" y="2071688"/>
            <a:ext cx="1571625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just" eaLnBrk="0" hangingPunct="0"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婆罗门</a:t>
            </a:r>
          </a:p>
          <a:p>
            <a:pPr algn="just" eaLnBrk="0" hangingPunct="0">
              <a:buFontTx/>
              <a:buNone/>
            </a:pP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0" hangingPunct="0">
              <a:buFontTx/>
              <a:buNone/>
            </a:pP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0" hangingPunct="0">
              <a:buFontTx/>
              <a:buNone/>
            </a:pP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0" hangingPunct="0">
              <a:buFontTx/>
              <a:buNone/>
            </a:pPr>
            <a:endParaRPr lang="en-US" altLang="zh-CN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1508125" y="2143125"/>
            <a:ext cx="500063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just" eaLnBrk="0" hangingPunct="0"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嘴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1500188" y="2928938"/>
            <a:ext cx="563562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just" eaLnBrk="0" hangingPunct="0"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</a:t>
            </a: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1500188" y="3643313"/>
            <a:ext cx="53340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just" eaLnBrk="0" hangingPunct="0"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腿</a:t>
            </a: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1500188" y="4357688"/>
            <a:ext cx="533400" cy="450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just" eaLnBrk="0" hangingPunct="0"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脚</a:t>
            </a: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3205163" y="2857500"/>
            <a:ext cx="17240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刹帝利</a:t>
            </a: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3214688" y="3640138"/>
            <a:ext cx="1208087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吠舍</a:t>
            </a: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3209925" y="4357688"/>
            <a:ext cx="171926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首陀罗</a:t>
            </a:r>
            <a:endParaRPr kumimoji="1"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AutoShape 21"/>
          <p:cNvSpPr/>
          <p:nvPr/>
        </p:nvSpPr>
        <p:spPr bwMode="auto">
          <a:xfrm>
            <a:off x="4786313" y="2286000"/>
            <a:ext cx="381000" cy="1071563"/>
          </a:xfrm>
          <a:prstGeom prst="rightBrace">
            <a:avLst>
              <a:gd name="adj1" fmla="val 30000"/>
              <a:gd name="adj2" fmla="val 50000"/>
            </a:avLst>
          </a:prstGeom>
          <a:noFill/>
          <a:ln w="76200">
            <a:solidFill>
              <a:schemeClr val="tx1"/>
            </a:solidFill>
            <a:round/>
          </a:ln>
        </p:spPr>
        <p:txBody>
          <a:bodyPr/>
          <a:lstStyle/>
          <a:p>
            <a:pPr>
              <a:buFontTx/>
              <a:buNone/>
            </a:pPr>
            <a:endParaRPr lang="zh-CN" altLang="en-US">
              <a:latin typeface="Franklin Gothic Book" panose="020B0503020102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21" name="AutoShape 22"/>
          <p:cNvSpPr/>
          <p:nvPr/>
        </p:nvSpPr>
        <p:spPr bwMode="auto">
          <a:xfrm>
            <a:off x="4786313" y="3714750"/>
            <a:ext cx="419100" cy="1071563"/>
          </a:xfrm>
          <a:prstGeom prst="rightBrace">
            <a:avLst>
              <a:gd name="adj1" fmla="val 25911"/>
              <a:gd name="adj2" fmla="val 50000"/>
            </a:avLst>
          </a:prstGeom>
          <a:noFill/>
          <a:ln w="76200">
            <a:solidFill>
              <a:schemeClr val="tx1"/>
            </a:solidFill>
            <a:round/>
          </a:ln>
        </p:spPr>
        <p:txBody>
          <a:bodyPr/>
          <a:lstStyle/>
          <a:p>
            <a:pPr>
              <a:buFontTx/>
              <a:buNone/>
            </a:pPr>
            <a:endParaRPr lang="zh-CN" altLang="en-US">
              <a:latin typeface="Franklin Gothic Book" panose="020B0503020102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22" name="Text Box 23"/>
          <p:cNvSpPr txBox="1">
            <a:spLocks noChangeArrowheads="1"/>
          </p:cNvSpPr>
          <p:nvPr/>
        </p:nvSpPr>
        <p:spPr bwMode="auto">
          <a:xfrm>
            <a:off x="5357813" y="2500313"/>
            <a:ext cx="2133600" cy="61753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/>
          <a:lstStyle/>
          <a:p>
            <a:pPr algn="just" eaLnBrk="0" hangingPunct="0">
              <a:buFontTx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统治阶级</a:t>
            </a:r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5286375" y="3857625"/>
            <a:ext cx="2362200" cy="6175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/>
          <a:lstStyle/>
          <a:p>
            <a:pPr algn="just" eaLnBrk="0" hangingPunct="0">
              <a:buFontTx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被统治阶级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42875" y="5546725"/>
            <a:ext cx="5292725" cy="107721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婆罗门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贵族宣扬造物主创造等级说的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目的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是什么？</a:t>
            </a: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5580063" y="5373688"/>
            <a:ext cx="3275012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kumimoji="1"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维护高级种姓的统治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4" grpId="0" animBg="1"/>
      <p:bldP spid="26" grpId="0" animBg="1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3"/>
          <p:cNvSpPr txBox="1">
            <a:spLocks noChangeArrowheads="1"/>
          </p:cNvSpPr>
          <p:nvPr/>
        </p:nvSpPr>
        <p:spPr bwMode="auto">
          <a:xfrm>
            <a:off x="214282" y="142852"/>
            <a:ext cx="364333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种姓</a:t>
            </a:r>
            <a:r>
              <a:rPr lang="zh-CN" altLang="en-US" sz="36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制度内容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5411" name="表格 145410"/>
          <p:cNvGraphicFramePr/>
          <p:nvPr/>
        </p:nvGraphicFramePr>
        <p:xfrm>
          <a:off x="142844" y="857232"/>
          <a:ext cx="8786874" cy="4865052"/>
        </p:xfrm>
        <a:graphic>
          <a:graphicData uri="http://schemas.openxmlformats.org/drawingml/2006/table">
            <a:tbl>
              <a:tblPr/>
              <a:tblGrid>
                <a:gridCol w="642942"/>
                <a:gridCol w="1000132"/>
                <a:gridCol w="1357322"/>
                <a:gridCol w="2857520"/>
                <a:gridCol w="2928958"/>
              </a:tblGrid>
              <a:tr h="614363">
                <a:tc>
                  <a:txBody>
                    <a:bodyPr/>
                    <a:lstStyle/>
                    <a:p>
                      <a:pPr marL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None/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等级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None/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种族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zh-CN" altLang="en-US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名称</a:t>
                      </a:r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zh-CN" altLang="en-US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社会阶层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zh-CN" altLang="en-US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职责和义务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None/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一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None/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雅</a:t>
                      </a:r>
                      <a:endParaRPr lang="en-US" altLang="zh-CN" sz="28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None/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利</a:t>
                      </a:r>
                      <a:endParaRPr lang="en-US" altLang="zh-CN" sz="28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None/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安</a:t>
                      </a:r>
                      <a:endParaRPr lang="en-US" altLang="zh-CN" sz="28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None/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人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7562">
                <a:tc>
                  <a:txBody>
                    <a:bodyPr/>
                    <a:lstStyle/>
                    <a:p>
                      <a:pPr marL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None/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二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0315">
                <a:tc>
                  <a:txBody>
                    <a:bodyPr/>
                    <a:lstStyle/>
                    <a:p>
                      <a:pPr marL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None/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三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9970">
                <a:tc>
                  <a:txBody>
                    <a:bodyPr/>
                    <a:lstStyle/>
                    <a:p>
                      <a:pPr marL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None/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四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印度土著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85" name="TextBox 5"/>
          <p:cNvSpPr txBox="1">
            <a:spLocks noChangeArrowheads="1"/>
          </p:cNvSpPr>
          <p:nvPr/>
        </p:nvSpPr>
        <p:spPr bwMode="auto">
          <a:xfrm>
            <a:off x="1857356" y="2000240"/>
            <a:ext cx="1371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婆罗门</a:t>
            </a:r>
          </a:p>
        </p:txBody>
      </p:sp>
      <p:sp>
        <p:nvSpPr>
          <p:cNvPr id="19486" name="TextBox 6"/>
          <p:cNvSpPr txBox="1">
            <a:spLocks noChangeArrowheads="1"/>
          </p:cNvSpPr>
          <p:nvPr/>
        </p:nvSpPr>
        <p:spPr bwMode="auto">
          <a:xfrm>
            <a:off x="1928794" y="2786058"/>
            <a:ext cx="1371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刹帝利</a:t>
            </a:r>
          </a:p>
        </p:txBody>
      </p:sp>
      <p:sp>
        <p:nvSpPr>
          <p:cNvPr id="19487" name="TextBox 7"/>
          <p:cNvSpPr txBox="1">
            <a:spLocks noChangeArrowheads="1"/>
          </p:cNvSpPr>
          <p:nvPr/>
        </p:nvSpPr>
        <p:spPr bwMode="auto">
          <a:xfrm>
            <a:off x="1928794" y="3714752"/>
            <a:ext cx="1371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吠  舍</a:t>
            </a:r>
          </a:p>
        </p:txBody>
      </p:sp>
      <p:sp>
        <p:nvSpPr>
          <p:cNvPr id="19488" name="TextBox 8"/>
          <p:cNvSpPr txBox="1">
            <a:spLocks noChangeArrowheads="1"/>
          </p:cNvSpPr>
          <p:nvPr/>
        </p:nvSpPr>
        <p:spPr bwMode="auto">
          <a:xfrm>
            <a:off x="1785918" y="4857760"/>
            <a:ext cx="1371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首陀罗</a:t>
            </a:r>
          </a:p>
        </p:txBody>
      </p:sp>
      <p:sp>
        <p:nvSpPr>
          <p:cNvPr id="19489" name="TextBox 10"/>
          <p:cNvSpPr txBox="1">
            <a:spLocks noChangeArrowheads="1"/>
          </p:cNvSpPr>
          <p:nvPr/>
        </p:nvSpPr>
        <p:spPr bwMode="auto">
          <a:xfrm>
            <a:off x="4000496" y="1928802"/>
            <a:ext cx="16764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祭司贵族</a:t>
            </a:r>
          </a:p>
        </p:txBody>
      </p:sp>
      <p:sp>
        <p:nvSpPr>
          <p:cNvPr id="19490" name="TextBox 11"/>
          <p:cNvSpPr txBox="1">
            <a:spLocks noChangeArrowheads="1"/>
          </p:cNvSpPr>
          <p:nvPr/>
        </p:nvSpPr>
        <p:spPr bwMode="auto">
          <a:xfrm>
            <a:off x="3643306" y="2714620"/>
            <a:ext cx="242889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国王官吏武士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91" name="TextBox 12"/>
          <p:cNvSpPr txBox="1">
            <a:spLocks noChangeArrowheads="1"/>
          </p:cNvSpPr>
          <p:nvPr/>
        </p:nvSpPr>
        <p:spPr bwMode="auto">
          <a:xfrm>
            <a:off x="3357554" y="3643314"/>
            <a:ext cx="264320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商人、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农民、手工业者</a:t>
            </a:r>
            <a:endParaRPr lang="zh-CN" altLang="en-US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92" name="TextBox 13"/>
          <p:cNvSpPr txBox="1">
            <a:spLocks noChangeArrowheads="1"/>
          </p:cNvSpPr>
          <p:nvPr/>
        </p:nvSpPr>
        <p:spPr bwMode="auto">
          <a:xfrm>
            <a:off x="3286116" y="4786322"/>
            <a:ext cx="271464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土著居民、奴隶</a:t>
            </a:r>
          </a:p>
        </p:txBody>
      </p:sp>
      <p:sp>
        <p:nvSpPr>
          <p:cNvPr id="19493" name="TextBox 14"/>
          <p:cNvSpPr txBox="1">
            <a:spLocks noChangeArrowheads="1"/>
          </p:cNvSpPr>
          <p:nvPr/>
        </p:nvSpPr>
        <p:spPr bwMode="auto">
          <a:xfrm>
            <a:off x="6143636" y="1785926"/>
            <a:ext cx="257176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汉仪橄榄体简" pitchFamily="49" charset="-122"/>
                <a:ea typeface="汉仪橄榄体简" pitchFamily="49" charset="-122"/>
              </a:rPr>
              <a:t>掌管</a:t>
            </a:r>
            <a:r>
              <a:rPr lang="zh-CN" altLang="en-US" sz="2400" b="1" dirty="0" smtClean="0">
                <a:solidFill>
                  <a:srgbClr val="0000FF"/>
                </a:solidFill>
                <a:latin typeface="汉仪橄榄体简" pitchFamily="49" charset="-122"/>
                <a:ea typeface="汉仪橄榄体简" pitchFamily="49" charset="-122"/>
              </a:rPr>
              <a:t>祭祀，精神统治者</a:t>
            </a:r>
            <a:endParaRPr lang="zh-CN" altLang="en-US" sz="2400" b="1" dirty="0">
              <a:solidFill>
                <a:srgbClr val="0000FF"/>
              </a:solidFill>
              <a:latin typeface="汉仪橄榄体简" pitchFamily="49" charset="-122"/>
              <a:ea typeface="汉仪橄榄体简" pitchFamily="49" charset="-122"/>
            </a:endParaRPr>
          </a:p>
        </p:txBody>
      </p:sp>
      <p:sp>
        <p:nvSpPr>
          <p:cNvPr id="19494" name="TextBox 15"/>
          <p:cNvSpPr txBox="1">
            <a:spLocks noChangeArrowheads="1"/>
          </p:cNvSpPr>
          <p:nvPr/>
        </p:nvSpPr>
        <p:spPr bwMode="auto">
          <a:xfrm>
            <a:off x="6019800" y="2786058"/>
            <a:ext cx="31242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汉仪橄榄体简" pitchFamily="49" charset="-122"/>
                <a:ea typeface="汉仪橄榄体简" pitchFamily="49" charset="-122"/>
              </a:rPr>
              <a:t>掌管世俗军政大权</a:t>
            </a:r>
          </a:p>
        </p:txBody>
      </p:sp>
      <p:sp>
        <p:nvSpPr>
          <p:cNvPr id="19495" name="TextBox 16"/>
          <p:cNvSpPr txBox="1">
            <a:spLocks noChangeArrowheads="1"/>
          </p:cNvSpPr>
          <p:nvPr/>
        </p:nvSpPr>
        <p:spPr bwMode="auto">
          <a:xfrm>
            <a:off x="6143636" y="3500438"/>
            <a:ext cx="28956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汉仪橄榄体简" pitchFamily="49" charset="-122"/>
                <a:ea typeface="汉仪橄榄体简" pitchFamily="49" charset="-122"/>
              </a:rPr>
              <a:t>从事农业、畜牧业和商业，是社会基础和支柱</a:t>
            </a:r>
          </a:p>
        </p:txBody>
      </p:sp>
      <p:sp>
        <p:nvSpPr>
          <p:cNvPr id="19496" name="TextBox 17"/>
          <p:cNvSpPr txBox="1">
            <a:spLocks noChangeArrowheads="1"/>
          </p:cNvSpPr>
          <p:nvPr/>
        </p:nvSpPr>
        <p:spPr bwMode="auto">
          <a:xfrm>
            <a:off x="6096000" y="4643446"/>
            <a:ext cx="304800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汉仪橄榄体简" pitchFamily="49" charset="-122"/>
                <a:ea typeface="汉仪橄榄体简" pitchFamily="49" charset="-122"/>
              </a:rPr>
              <a:t>从事农业、下等手工业匠人、畜牧业、捕鱼业和手工业，社会权利有限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28662" y="5857892"/>
            <a:ext cx="513473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“贱民”，</a:t>
            </a:r>
            <a:r>
              <a:rPr lang="zh-CN" altLang="en-US" sz="2400" b="1" dirty="0">
                <a:solidFill>
                  <a:srgbClr val="FF0000"/>
                </a:solidFill>
              </a:rPr>
              <a:t>在社会上遭到歧视和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凌辱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5" grpId="0"/>
      <p:bldP spid="19486" grpId="0"/>
      <p:bldP spid="19487" grpId="0"/>
      <p:bldP spid="19488" grpId="0"/>
      <p:bldP spid="19489" grpId="0"/>
      <p:bldP spid="19490" grpId="0"/>
      <p:bldP spid="19491" grpId="0"/>
      <p:bldP spid="19492" grpId="0"/>
      <p:bldP spid="19493" grpId="0"/>
      <p:bldP spid="19494" grpId="0"/>
      <p:bldP spid="19495" grpId="0"/>
      <p:bldP spid="194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226307"/>
          <p:cNvSpPr>
            <a:spLocks noChangeArrowheads="1"/>
          </p:cNvSpPr>
          <p:nvPr/>
        </p:nvSpPr>
        <p:spPr bwMode="auto">
          <a:xfrm>
            <a:off x="3714750" y="5715000"/>
            <a:ext cx="1714500" cy="230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500">
                <a:solidFill>
                  <a:srgbClr val="66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古代印度的种姓制度</a:t>
            </a:r>
          </a:p>
        </p:txBody>
      </p:sp>
      <p:pic>
        <p:nvPicPr>
          <p:cNvPr id="226309" name="图片 226308" descr="z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57166"/>
            <a:ext cx="8286807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vertical)">
                                      <p:cBhvr>
                                        <p:cTn id="6" dur="500"/>
                                        <p:tgtEl>
                                          <p:spTgt spid="226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_汉草">
  <a:themeElements>
    <a:clrScheme name="汉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汉草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汉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汉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汉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汉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汉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汉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汉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汉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汉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汉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汉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汉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660033"/>
      </a:hlink>
      <a:folHlink>
        <a:srgbClr val="000099"/>
      </a:folHlink>
    </a:clrScheme>
    <a:fontScheme name="3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660033"/>
      </a:hlink>
      <a:folHlink>
        <a:srgbClr val="000099"/>
      </a:folHlink>
    </a:clrScheme>
    <a:fontScheme name="3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660033"/>
      </a:hlink>
      <a:folHlink>
        <a:srgbClr val="000099"/>
      </a:folHlink>
    </a:clrScheme>
    <a:fontScheme name="2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18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660033"/>
      </a:hlink>
      <a:folHlink>
        <a:srgbClr val="000099"/>
      </a:folHlink>
    </a:clrScheme>
    <a:fontScheme name="2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19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660033"/>
      </a:hlink>
      <a:folHlink>
        <a:srgbClr val="000099"/>
      </a:folHlink>
    </a:clrScheme>
    <a:fontScheme name="2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20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2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2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660033"/>
      </a:hlink>
      <a:folHlink>
        <a:srgbClr val="000099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2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660033"/>
      </a:hlink>
      <a:folHlink>
        <a:srgbClr val="000099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2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660033"/>
      </a:hlink>
      <a:folHlink>
        <a:srgbClr val="000099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2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2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2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汉草">
  <a:themeElements>
    <a:clrScheme name="汉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汉草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汉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汉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汉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汉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汉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汉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汉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汉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汉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汉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汉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汉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1244</Words>
  <Paragraphs>190</Paragraphs>
  <Slides>24</Slides>
  <Notes>11</Notes>
  <HiddenSlides>0</HiddenSlides>
  <MMClips>0</MMClips>
  <ScaleCrop>false</ScaleCrop>
  <HeadingPairs>
    <vt:vector size="6" baseType="variant">
      <vt:variant>
        <vt:lpstr>主题</vt:lpstr>
      </vt:variant>
      <vt:variant>
        <vt:i4>29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54" baseType="lpstr">
      <vt:lpstr>1_默认设计模板</vt:lpstr>
      <vt:lpstr>2_默认设计模板</vt:lpstr>
      <vt:lpstr>3_默认设计模板</vt:lpstr>
      <vt:lpstr>4_默认设计模板</vt:lpstr>
      <vt:lpstr>5_默认设计模板</vt:lpstr>
      <vt:lpstr>6_默认设计模板</vt:lpstr>
      <vt:lpstr>7_默认设计模板</vt:lpstr>
      <vt:lpstr>8_默认设计模板</vt:lpstr>
      <vt:lpstr>汉草</vt:lpstr>
      <vt:lpstr>9_默认设计模板</vt:lpstr>
      <vt:lpstr>1_汉草</vt:lpstr>
      <vt:lpstr>10_默认设计模板</vt:lpstr>
      <vt:lpstr>11_默认设计模板</vt:lpstr>
      <vt:lpstr>12_默认设计模板</vt:lpstr>
      <vt:lpstr>13_默认设计模板</vt:lpstr>
      <vt:lpstr>14_默认设计模板</vt:lpstr>
      <vt:lpstr>15_默认设计模板</vt:lpstr>
      <vt:lpstr>16_默认设计模板</vt:lpstr>
      <vt:lpstr>17_默认设计模板</vt:lpstr>
      <vt:lpstr>18_默认设计模板</vt:lpstr>
      <vt:lpstr>19_默认设计模板</vt:lpstr>
      <vt:lpstr>20_默认设计模板</vt:lpstr>
      <vt:lpstr>21_默认设计模板</vt:lpstr>
      <vt:lpstr>22_默认设计模板</vt:lpstr>
      <vt:lpstr>23_默认设计模板</vt:lpstr>
      <vt:lpstr>24_默认设计模板</vt:lpstr>
      <vt:lpstr>25_默认设计模板</vt:lpstr>
      <vt:lpstr>26_默认设计模板</vt:lpstr>
      <vt:lpstr>27_默认设计模板</vt:lpstr>
      <vt:lpstr>位图图像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User</cp:lastModifiedBy>
  <dcterms:created xsi:type="dcterms:W3CDTF">2005-09-26T04:56:00Z</dcterms:created>
  <dcterms:modified xsi:type="dcterms:W3CDTF">2018-10-22T01:46:10Z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