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7" r:id="rId2"/>
    <p:sldId id="256" r:id="rId3"/>
    <p:sldId id="258" r:id="rId4"/>
    <p:sldId id="276" r:id="rId5"/>
    <p:sldId id="260" r:id="rId6"/>
    <p:sldId id="279" r:id="rId7"/>
    <p:sldId id="280" r:id="rId8"/>
    <p:sldId id="259" r:id="rId9"/>
    <p:sldId id="277" r:id="rId10"/>
    <p:sldId id="261" r:id="rId11"/>
    <p:sldId id="281" r:id="rId12"/>
    <p:sldId id="282" r:id="rId13"/>
    <p:sldId id="265" r:id="rId14"/>
    <p:sldId id="283" r:id="rId15"/>
    <p:sldId id="262" r:id="rId16"/>
    <p:sldId id="268" r:id="rId17"/>
    <p:sldId id="269" r:id="rId18"/>
    <p:sldId id="267" r:id="rId19"/>
    <p:sldId id="270" r:id="rId20"/>
    <p:sldId id="284" r:id="rId21"/>
    <p:sldId id="285" r:id="rId22"/>
    <p:sldId id="286" r:id="rId23"/>
    <p:sldId id="287" r:id="rId24"/>
    <p:sldId id="288" r:id="rId25"/>
    <p:sldId id="289" r:id="rId26"/>
    <p:sldId id="290" r:id="rId27"/>
    <p:sldId id="293" r:id="rId28"/>
    <p:sldId id="298" r:id="rId29"/>
    <p:sldId id="291" r:id="rId30"/>
    <p:sldId id="275" r:id="rId31"/>
    <p:sldId id="294" r:id="rId32"/>
    <p:sldId id="295" r:id="rId33"/>
    <p:sldId id="297" r:id="rId34"/>
    <p:sldId id="296"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FF"/>
    <a:srgbClr val="CCFFFF"/>
    <a:srgbClr val="33CCFF"/>
    <a:srgbClr val="000000"/>
    <a:srgbClr val="CD33CD"/>
    <a:srgbClr val="0000CC"/>
    <a:srgbClr val="99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138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2E5749E-7683-499F-A7B4-24920A47B76C}" type="doc">
      <dgm:prSet loTypeId="urn:microsoft.com/office/officeart/2005/8/layout/hierarchy2" loCatId="hierarchy" qsTypeId="urn:microsoft.com/office/officeart/2005/8/quickstyle/simple1#1" qsCatId="simple" csTypeId="urn:microsoft.com/office/officeart/2005/8/colors/colorful3" csCatId="colorful" phldr="1"/>
      <dgm:spPr/>
      <dgm:t>
        <a:bodyPr/>
        <a:lstStyle/>
        <a:p>
          <a:endParaRPr lang="zh-CN" altLang="en-US"/>
        </a:p>
      </dgm:t>
    </dgm:pt>
    <dgm:pt modelId="{284AE9E3-15AA-43CD-829A-9B86B40D6320}">
      <dgm:prSet phldrT="[文本]"/>
      <dgm:spPr/>
      <dgm:t>
        <a:bodyPr/>
        <a:lstStyle/>
        <a:p>
          <a:r>
            <a:rPr lang="zh-CN" altLang="en-US" dirty="0" smtClean="0"/>
            <a:t>西欧庄园</a:t>
          </a:r>
          <a:endParaRPr lang="zh-CN" altLang="en-US" dirty="0"/>
        </a:p>
      </dgm:t>
    </dgm:pt>
    <dgm:pt modelId="{BF1DB735-4576-44C6-B3D1-2E4EF9AB1912}" type="parTrans" cxnId="{2AE1BEA8-B0C8-4DC4-9933-BFAF3731ABB2}">
      <dgm:prSet/>
      <dgm:spPr/>
      <dgm:t>
        <a:bodyPr/>
        <a:lstStyle/>
        <a:p>
          <a:endParaRPr lang="zh-CN" altLang="en-US"/>
        </a:p>
      </dgm:t>
    </dgm:pt>
    <dgm:pt modelId="{AC99C103-6CA3-4D20-8AB3-4D0A1B6F1FE8}" type="sibTrans" cxnId="{2AE1BEA8-B0C8-4DC4-9933-BFAF3731ABB2}">
      <dgm:prSet/>
      <dgm:spPr/>
      <dgm:t>
        <a:bodyPr/>
        <a:lstStyle/>
        <a:p>
          <a:endParaRPr lang="zh-CN" altLang="en-US"/>
        </a:p>
      </dgm:t>
    </dgm:pt>
    <dgm:pt modelId="{79EC51BA-6C21-4A62-A000-4AEA121CA9E2}">
      <dgm:prSet phldrT="[文本]"/>
      <dgm:spPr/>
      <dgm:t>
        <a:bodyPr/>
        <a:lstStyle/>
        <a:p>
          <a:r>
            <a:rPr lang="zh-CN" altLang="en-US" dirty="0" smtClean="0"/>
            <a:t>流行</a:t>
          </a:r>
          <a:endParaRPr lang="zh-CN" altLang="en-US" dirty="0"/>
        </a:p>
      </dgm:t>
    </dgm:pt>
    <dgm:pt modelId="{55B3B389-D470-475D-B1B1-A7D0D2DF420C}" type="parTrans" cxnId="{43DD194B-6A3E-433D-87B0-0EB67C472A96}">
      <dgm:prSet/>
      <dgm:spPr/>
      <dgm:t>
        <a:bodyPr/>
        <a:lstStyle/>
        <a:p>
          <a:endParaRPr lang="zh-CN" altLang="en-US"/>
        </a:p>
      </dgm:t>
    </dgm:pt>
    <dgm:pt modelId="{12B380CC-E672-41CE-996F-7DF9DBE7AEE7}" type="sibTrans" cxnId="{43DD194B-6A3E-433D-87B0-0EB67C472A96}">
      <dgm:prSet/>
      <dgm:spPr/>
      <dgm:t>
        <a:bodyPr/>
        <a:lstStyle/>
        <a:p>
          <a:endParaRPr lang="zh-CN" altLang="en-US"/>
        </a:p>
      </dgm:t>
    </dgm:pt>
    <dgm:pt modelId="{D2F65BF4-90C7-4DFC-9F7B-8EDC311EB4BF}">
      <dgm:prSet phldrT="[文本]"/>
      <dgm:spPr/>
      <dgm:t>
        <a:bodyPr/>
        <a:lstStyle/>
        <a:p>
          <a:r>
            <a:rPr lang="en-US" altLang="zh-CN" dirty="0" smtClean="0"/>
            <a:t>9</a:t>
          </a:r>
          <a:r>
            <a:rPr lang="zh-CN" altLang="en-US" dirty="0" smtClean="0"/>
            <a:t>世纪开始流行，大约到</a:t>
          </a:r>
          <a:r>
            <a:rPr lang="en-US" altLang="zh-CN" dirty="0" smtClean="0"/>
            <a:t>11</a:t>
          </a:r>
          <a:r>
            <a:rPr lang="zh-CN" altLang="en-US" dirty="0" smtClean="0"/>
            <a:t>世纪遍布欧洲各地</a:t>
          </a:r>
          <a:endParaRPr lang="zh-CN" altLang="en-US" dirty="0"/>
        </a:p>
      </dgm:t>
    </dgm:pt>
    <dgm:pt modelId="{B12FC49E-352E-4F5E-B2F5-91A6664429E2}" type="parTrans" cxnId="{C43AA723-091F-4211-A8F6-BFD023681EAF}">
      <dgm:prSet/>
      <dgm:spPr/>
      <dgm:t>
        <a:bodyPr/>
        <a:lstStyle/>
        <a:p>
          <a:endParaRPr lang="zh-CN" altLang="en-US"/>
        </a:p>
      </dgm:t>
    </dgm:pt>
    <dgm:pt modelId="{E59AA1ED-B65C-4A5A-9127-0F52F1BB41C4}" type="sibTrans" cxnId="{C43AA723-091F-4211-A8F6-BFD023681EAF}">
      <dgm:prSet/>
      <dgm:spPr/>
      <dgm:t>
        <a:bodyPr/>
        <a:lstStyle/>
        <a:p>
          <a:endParaRPr lang="zh-CN" altLang="en-US"/>
        </a:p>
      </dgm:t>
    </dgm:pt>
    <dgm:pt modelId="{BDAC6A1D-D298-4E86-98A6-83AAFB35123F}">
      <dgm:prSet phldrT="[文本]"/>
      <dgm:spPr/>
      <dgm:t>
        <a:bodyPr/>
        <a:lstStyle/>
        <a:p>
          <a:r>
            <a:rPr lang="zh-CN" altLang="en-US" dirty="0" smtClean="0"/>
            <a:t>性质</a:t>
          </a:r>
          <a:endParaRPr lang="zh-CN" altLang="en-US" dirty="0"/>
        </a:p>
      </dgm:t>
    </dgm:pt>
    <dgm:pt modelId="{2A765C9E-6187-40F9-BFFC-223695BC3D12}" type="parTrans" cxnId="{067D6151-AF1A-4547-B660-9D48A8117E67}">
      <dgm:prSet/>
      <dgm:spPr/>
      <dgm:t>
        <a:bodyPr/>
        <a:lstStyle/>
        <a:p>
          <a:endParaRPr lang="zh-CN" altLang="en-US"/>
        </a:p>
      </dgm:t>
    </dgm:pt>
    <dgm:pt modelId="{78700576-8CE9-4951-9A8D-5472C4B1EFBF}" type="sibTrans" cxnId="{067D6151-AF1A-4547-B660-9D48A8117E67}">
      <dgm:prSet/>
      <dgm:spPr/>
      <dgm:t>
        <a:bodyPr/>
        <a:lstStyle/>
        <a:p>
          <a:endParaRPr lang="zh-CN" altLang="en-US"/>
        </a:p>
      </dgm:t>
    </dgm:pt>
    <dgm:pt modelId="{212B6E02-2308-4842-A3E2-C0FE953DAE7B}">
      <dgm:prSet phldrT="[文本]"/>
      <dgm:spPr/>
      <dgm:t>
        <a:bodyPr/>
        <a:lstStyle/>
        <a:p>
          <a:r>
            <a:rPr lang="zh-CN" altLang="en-US" dirty="0" smtClean="0"/>
            <a:t>独立的自给自足的经济</a:t>
          </a:r>
          <a:endParaRPr lang="en-US" altLang="zh-CN" dirty="0" smtClean="0"/>
        </a:p>
        <a:p>
          <a:r>
            <a:rPr lang="zh-CN" altLang="en-US" dirty="0" smtClean="0"/>
            <a:t>和政治单位</a:t>
          </a:r>
          <a:endParaRPr lang="zh-CN" altLang="en-US" dirty="0"/>
        </a:p>
      </dgm:t>
    </dgm:pt>
    <dgm:pt modelId="{484A2450-15B9-42FC-A586-B2B8ED85B6DC}" type="parTrans" cxnId="{B9C3C8DE-80A2-4EF2-8088-BCDFBEB7D0F7}">
      <dgm:prSet/>
      <dgm:spPr/>
      <dgm:t>
        <a:bodyPr/>
        <a:lstStyle/>
        <a:p>
          <a:endParaRPr lang="zh-CN" altLang="en-US"/>
        </a:p>
      </dgm:t>
    </dgm:pt>
    <dgm:pt modelId="{5D4F6B4A-1DCB-4980-A62D-E337836B75AB}" type="sibTrans" cxnId="{B9C3C8DE-80A2-4EF2-8088-BCDFBEB7D0F7}">
      <dgm:prSet/>
      <dgm:spPr/>
      <dgm:t>
        <a:bodyPr/>
        <a:lstStyle/>
        <a:p>
          <a:endParaRPr lang="zh-CN" altLang="en-US"/>
        </a:p>
      </dgm:t>
    </dgm:pt>
    <dgm:pt modelId="{64E51EA5-43B1-430E-AA2A-71597E41BA4C}">
      <dgm:prSet/>
      <dgm:spPr/>
      <dgm:t>
        <a:bodyPr/>
        <a:lstStyle/>
        <a:p>
          <a:r>
            <a:rPr lang="zh-CN" altLang="en-US" dirty="0" smtClean="0"/>
            <a:t>概况</a:t>
          </a:r>
          <a:endParaRPr lang="zh-CN" altLang="en-US" dirty="0"/>
        </a:p>
      </dgm:t>
    </dgm:pt>
    <dgm:pt modelId="{0C8C7196-9F39-47F3-934D-9D5C7B9AEFAC}" type="parTrans" cxnId="{2F22AE0E-DB30-46B4-8BB9-2133FECA0B75}">
      <dgm:prSet/>
      <dgm:spPr/>
      <dgm:t>
        <a:bodyPr/>
        <a:lstStyle/>
        <a:p>
          <a:endParaRPr lang="zh-CN" altLang="en-US"/>
        </a:p>
      </dgm:t>
    </dgm:pt>
    <dgm:pt modelId="{E1B01281-9BA0-4430-98C7-7258E210A91F}" type="sibTrans" cxnId="{2F22AE0E-DB30-46B4-8BB9-2133FECA0B75}">
      <dgm:prSet/>
      <dgm:spPr/>
      <dgm:t>
        <a:bodyPr/>
        <a:lstStyle/>
        <a:p>
          <a:endParaRPr lang="zh-CN" altLang="en-US"/>
        </a:p>
      </dgm:t>
    </dgm:pt>
    <dgm:pt modelId="{1FF5B9E7-6F18-47F4-986D-31A6E81244F5}">
      <dgm:prSet/>
      <dgm:spPr/>
      <dgm:t>
        <a:bodyPr/>
        <a:lstStyle/>
        <a:p>
          <a:r>
            <a:rPr lang="zh-CN" altLang="en-US" dirty="0" smtClean="0"/>
            <a:t>庄园法庭</a:t>
          </a:r>
          <a:endParaRPr lang="zh-CN" altLang="en-US" dirty="0"/>
        </a:p>
      </dgm:t>
    </dgm:pt>
    <dgm:pt modelId="{90506F81-5F97-4E5F-98A0-761D6B3B5181}" type="parTrans" cxnId="{0F65B54A-9C32-48FC-BCC7-7C3D47FF032E}">
      <dgm:prSet/>
      <dgm:spPr/>
      <dgm:t>
        <a:bodyPr/>
        <a:lstStyle/>
        <a:p>
          <a:endParaRPr lang="zh-CN" altLang="en-US"/>
        </a:p>
      </dgm:t>
    </dgm:pt>
    <dgm:pt modelId="{21F1AC1F-CA91-4B1C-8E30-D5B351AB9D73}" type="sibTrans" cxnId="{0F65B54A-9C32-48FC-BCC7-7C3D47FF032E}">
      <dgm:prSet/>
      <dgm:spPr/>
      <dgm:t>
        <a:bodyPr/>
        <a:lstStyle/>
        <a:p>
          <a:endParaRPr lang="zh-CN" altLang="en-US"/>
        </a:p>
      </dgm:t>
    </dgm:pt>
    <dgm:pt modelId="{70B10535-1C74-458E-BCC4-61705A2FF84A}">
      <dgm:prSet/>
      <dgm:spPr/>
      <dgm:t>
        <a:bodyPr/>
        <a:lstStyle/>
        <a:p>
          <a:r>
            <a:rPr lang="zh-CN" altLang="en-US" dirty="0" smtClean="0"/>
            <a:t>居民</a:t>
          </a:r>
          <a:endParaRPr lang="zh-CN" altLang="en-US" dirty="0"/>
        </a:p>
      </dgm:t>
    </dgm:pt>
    <dgm:pt modelId="{057A30ED-FC90-4456-9CCF-08EED5BD1010}" type="parTrans" cxnId="{CFBA341E-6B48-481B-8FC2-2C3DB53F3A71}">
      <dgm:prSet/>
      <dgm:spPr/>
      <dgm:t>
        <a:bodyPr/>
        <a:lstStyle/>
        <a:p>
          <a:endParaRPr lang="zh-CN" altLang="en-US"/>
        </a:p>
      </dgm:t>
    </dgm:pt>
    <dgm:pt modelId="{7EC443C7-94E0-4C43-A7CA-281ABD2CB89A}" type="sibTrans" cxnId="{CFBA341E-6B48-481B-8FC2-2C3DB53F3A71}">
      <dgm:prSet/>
      <dgm:spPr/>
      <dgm:t>
        <a:bodyPr/>
        <a:lstStyle/>
        <a:p>
          <a:endParaRPr lang="zh-CN" altLang="en-US"/>
        </a:p>
      </dgm:t>
    </dgm:pt>
    <dgm:pt modelId="{F7D05AC6-2A87-4589-AA0C-E880F96463EC}">
      <dgm:prSet/>
      <dgm:spPr/>
      <dgm:t>
        <a:bodyPr/>
        <a:lstStyle/>
        <a:p>
          <a:r>
            <a:rPr lang="zh-CN" altLang="en-US" dirty="0" smtClean="0"/>
            <a:t>土地</a:t>
          </a:r>
          <a:endParaRPr lang="zh-CN" altLang="en-US" dirty="0"/>
        </a:p>
      </dgm:t>
    </dgm:pt>
    <dgm:pt modelId="{093B7D8E-C62B-4FFD-A1FE-EBB475A8E216}" type="parTrans" cxnId="{A72B7EDE-3523-4EFA-8D71-30EAD116C96A}">
      <dgm:prSet/>
      <dgm:spPr/>
      <dgm:t>
        <a:bodyPr/>
        <a:lstStyle/>
        <a:p>
          <a:endParaRPr lang="zh-CN" altLang="en-US"/>
        </a:p>
      </dgm:t>
    </dgm:pt>
    <dgm:pt modelId="{3BDDD527-0AA0-422A-BBC6-BDFFC6003F31}" type="sibTrans" cxnId="{A72B7EDE-3523-4EFA-8D71-30EAD116C96A}">
      <dgm:prSet/>
      <dgm:spPr/>
      <dgm:t>
        <a:bodyPr/>
        <a:lstStyle/>
        <a:p>
          <a:endParaRPr lang="zh-CN" altLang="en-US"/>
        </a:p>
      </dgm:t>
    </dgm:pt>
    <dgm:pt modelId="{E7026C53-FC3C-4EFF-85A8-7E605C87D6F9}">
      <dgm:prSet/>
      <dgm:spPr/>
      <dgm:t>
        <a:bodyPr/>
        <a:lstStyle/>
        <a:p>
          <a:r>
            <a:rPr lang="zh-CN" altLang="en-US" dirty="0" smtClean="0"/>
            <a:t>农民和农奴</a:t>
          </a:r>
          <a:endParaRPr lang="zh-CN" altLang="en-US" dirty="0"/>
        </a:p>
      </dgm:t>
    </dgm:pt>
    <dgm:pt modelId="{4C7D26D4-434D-4899-BDC9-0EFAD5D47ABC}" type="parTrans" cxnId="{B6520675-D9A3-4670-B687-ABE4E08C89AF}">
      <dgm:prSet/>
      <dgm:spPr/>
      <dgm:t>
        <a:bodyPr/>
        <a:lstStyle/>
        <a:p>
          <a:endParaRPr lang="zh-CN" altLang="en-US"/>
        </a:p>
      </dgm:t>
    </dgm:pt>
    <dgm:pt modelId="{1E943EA4-BB9C-46E8-819A-E13D9EAE65F9}" type="sibTrans" cxnId="{B6520675-D9A3-4670-B687-ABE4E08C89AF}">
      <dgm:prSet/>
      <dgm:spPr/>
      <dgm:t>
        <a:bodyPr/>
        <a:lstStyle/>
        <a:p>
          <a:endParaRPr lang="zh-CN" altLang="en-US"/>
        </a:p>
      </dgm:t>
    </dgm:pt>
    <dgm:pt modelId="{33AF9554-C714-489A-AF67-086EB53E96A7}">
      <dgm:prSet/>
      <dgm:spPr/>
      <dgm:t>
        <a:bodyPr/>
        <a:lstStyle/>
        <a:p>
          <a:pPr>
            <a:lnSpc>
              <a:spcPct val="100000"/>
            </a:lnSpc>
          </a:pPr>
          <a:r>
            <a:rPr lang="zh-CN" altLang="en-US" dirty="0" smtClean="0"/>
            <a:t>领主：直领地</a:t>
          </a:r>
          <a:endParaRPr lang="en-US" altLang="zh-CN" dirty="0" smtClean="0"/>
        </a:p>
        <a:p>
          <a:pPr>
            <a:lnSpc>
              <a:spcPct val="100000"/>
            </a:lnSpc>
          </a:pPr>
          <a:r>
            <a:rPr lang="zh-CN" altLang="en-US" dirty="0" smtClean="0"/>
            <a:t>佃户：份地</a:t>
          </a:r>
          <a:endParaRPr lang="zh-CN" altLang="en-US" dirty="0"/>
        </a:p>
      </dgm:t>
    </dgm:pt>
    <dgm:pt modelId="{0F9BD681-E38A-46E8-89A1-9A5EE44A9113}" type="parTrans" cxnId="{FF7EDA4B-E622-4CC4-B93F-B83BEA2CDD0C}">
      <dgm:prSet/>
      <dgm:spPr/>
      <dgm:t>
        <a:bodyPr/>
        <a:lstStyle/>
        <a:p>
          <a:endParaRPr lang="zh-CN" altLang="en-US"/>
        </a:p>
      </dgm:t>
    </dgm:pt>
    <dgm:pt modelId="{A3983597-8E25-41CA-A349-B6149629C412}" type="sibTrans" cxnId="{FF7EDA4B-E622-4CC4-B93F-B83BEA2CDD0C}">
      <dgm:prSet/>
      <dgm:spPr/>
      <dgm:t>
        <a:bodyPr/>
        <a:lstStyle/>
        <a:p>
          <a:endParaRPr lang="zh-CN" altLang="en-US"/>
        </a:p>
      </dgm:t>
    </dgm:pt>
    <dgm:pt modelId="{C690D456-FF4A-443B-91CF-14C543448F01}">
      <dgm:prSet/>
      <dgm:spPr/>
      <dgm:t>
        <a:bodyPr/>
        <a:lstStyle/>
        <a:p>
          <a:r>
            <a:rPr lang="zh-CN" altLang="en-US" dirty="0" smtClean="0"/>
            <a:t>维护公共秩序和领主利益</a:t>
          </a:r>
          <a:endParaRPr lang="zh-CN" altLang="en-US" dirty="0"/>
        </a:p>
      </dgm:t>
    </dgm:pt>
    <dgm:pt modelId="{BB8EEBEB-A555-4A51-A25C-AE3A4078327A}" type="parTrans" cxnId="{ACD6F1D5-BC00-44A9-8D28-AC1F1542BDEF}">
      <dgm:prSet/>
      <dgm:spPr/>
      <dgm:t>
        <a:bodyPr/>
        <a:lstStyle/>
        <a:p>
          <a:endParaRPr lang="zh-CN" altLang="en-US"/>
        </a:p>
      </dgm:t>
    </dgm:pt>
    <dgm:pt modelId="{D80631F5-9249-4AF6-86F2-97D8204FF4AB}" type="sibTrans" cxnId="{ACD6F1D5-BC00-44A9-8D28-AC1F1542BDEF}">
      <dgm:prSet/>
      <dgm:spPr/>
      <dgm:t>
        <a:bodyPr/>
        <a:lstStyle/>
        <a:p>
          <a:endParaRPr lang="zh-CN" altLang="en-US"/>
        </a:p>
      </dgm:t>
    </dgm:pt>
    <dgm:pt modelId="{07F30CFB-4333-4BEC-9E5A-A8EFA820762F}" type="pres">
      <dgm:prSet presAssocID="{22E5749E-7683-499F-A7B4-24920A47B76C}" presName="diagram" presStyleCnt="0">
        <dgm:presLayoutVars>
          <dgm:chPref val="1"/>
          <dgm:dir/>
          <dgm:animOne val="branch"/>
          <dgm:animLvl val="lvl"/>
          <dgm:resizeHandles val="exact"/>
        </dgm:presLayoutVars>
      </dgm:prSet>
      <dgm:spPr/>
      <dgm:t>
        <a:bodyPr/>
        <a:lstStyle/>
        <a:p>
          <a:endParaRPr lang="zh-CN" altLang="en-US"/>
        </a:p>
      </dgm:t>
    </dgm:pt>
    <dgm:pt modelId="{0706C9FB-26C0-4433-8817-268681F01242}" type="pres">
      <dgm:prSet presAssocID="{284AE9E3-15AA-43CD-829A-9B86B40D6320}" presName="root1" presStyleCnt="0"/>
      <dgm:spPr/>
    </dgm:pt>
    <dgm:pt modelId="{A3112F47-B9FB-4A9B-9A28-4D6E298E632D}" type="pres">
      <dgm:prSet presAssocID="{284AE9E3-15AA-43CD-829A-9B86B40D6320}" presName="LevelOneTextNode" presStyleLbl="node0" presStyleIdx="0" presStyleCnt="1" custScaleX="62270" custScaleY="63691">
        <dgm:presLayoutVars>
          <dgm:chPref val="3"/>
        </dgm:presLayoutVars>
      </dgm:prSet>
      <dgm:spPr/>
      <dgm:t>
        <a:bodyPr/>
        <a:lstStyle/>
        <a:p>
          <a:endParaRPr lang="zh-CN" altLang="en-US"/>
        </a:p>
      </dgm:t>
    </dgm:pt>
    <dgm:pt modelId="{841B78D7-7930-431E-94A3-B95961D7095A}" type="pres">
      <dgm:prSet presAssocID="{284AE9E3-15AA-43CD-829A-9B86B40D6320}" presName="level2hierChild" presStyleCnt="0"/>
      <dgm:spPr/>
    </dgm:pt>
    <dgm:pt modelId="{69683D37-3EE1-4471-BB4F-5B1148494F7B}" type="pres">
      <dgm:prSet presAssocID="{55B3B389-D470-475D-B1B1-A7D0D2DF420C}" presName="conn2-1" presStyleLbl="parChTrans1D2" presStyleIdx="0" presStyleCnt="3"/>
      <dgm:spPr/>
      <dgm:t>
        <a:bodyPr/>
        <a:lstStyle/>
        <a:p>
          <a:endParaRPr lang="zh-CN" altLang="en-US"/>
        </a:p>
      </dgm:t>
    </dgm:pt>
    <dgm:pt modelId="{532DBC00-5119-4F87-A30B-968BEA55ACD8}" type="pres">
      <dgm:prSet presAssocID="{55B3B389-D470-475D-B1B1-A7D0D2DF420C}" presName="connTx" presStyleLbl="parChTrans1D2" presStyleIdx="0" presStyleCnt="3"/>
      <dgm:spPr/>
      <dgm:t>
        <a:bodyPr/>
        <a:lstStyle/>
        <a:p>
          <a:endParaRPr lang="zh-CN" altLang="en-US"/>
        </a:p>
      </dgm:t>
    </dgm:pt>
    <dgm:pt modelId="{2D3CF7E3-56BC-4122-B89D-01FA1E0103CE}" type="pres">
      <dgm:prSet presAssocID="{79EC51BA-6C21-4A62-A000-4AEA121CA9E2}" presName="root2" presStyleCnt="0"/>
      <dgm:spPr/>
    </dgm:pt>
    <dgm:pt modelId="{F87E503F-C484-40C9-9940-0589093DB142}" type="pres">
      <dgm:prSet presAssocID="{79EC51BA-6C21-4A62-A000-4AEA121CA9E2}" presName="LevelTwoTextNode" presStyleLbl="node2" presStyleIdx="0" presStyleCnt="3" custScaleX="83730" custScaleY="68018">
        <dgm:presLayoutVars>
          <dgm:chPref val="3"/>
        </dgm:presLayoutVars>
      </dgm:prSet>
      <dgm:spPr/>
      <dgm:t>
        <a:bodyPr/>
        <a:lstStyle/>
        <a:p>
          <a:endParaRPr lang="zh-CN" altLang="en-US"/>
        </a:p>
      </dgm:t>
    </dgm:pt>
    <dgm:pt modelId="{2DF3E099-357E-4E84-8DAF-65069580B53B}" type="pres">
      <dgm:prSet presAssocID="{79EC51BA-6C21-4A62-A000-4AEA121CA9E2}" presName="level3hierChild" presStyleCnt="0"/>
      <dgm:spPr/>
    </dgm:pt>
    <dgm:pt modelId="{275F822E-B9C0-47BC-A5EA-6C7A890574A0}" type="pres">
      <dgm:prSet presAssocID="{B12FC49E-352E-4F5E-B2F5-91A6664429E2}" presName="conn2-1" presStyleLbl="parChTrans1D3" presStyleIdx="0" presStyleCnt="5"/>
      <dgm:spPr/>
      <dgm:t>
        <a:bodyPr/>
        <a:lstStyle/>
        <a:p>
          <a:endParaRPr lang="zh-CN" altLang="en-US"/>
        </a:p>
      </dgm:t>
    </dgm:pt>
    <dgm:pt modelId="{0AF8AC87-9E00-4EBC-B7A7-CFB4A59B77C0}" type="pres">
      <dgm:prSet presAssocID="{B12FC49E-352E-4F5E-B2F5-91A6664429E2}" presName="connTx" presStyleLbl="parChTrans1D3" presStyleIdx="0" presStyleCnt="5"/>
      <dgm:spPr/>
      <dgm:t>
        <a:bodyPr/>
        <a:lstStyle/>
        <a:p>
          <a:endParaRPr lang="zh-CN" altLang="en-US"/>
        </a:p>
      </dgm:t>
    </dgm:pt>
    <dgm:pt modelId="{BFBCA67D-096B-4C46-94CC-9429BCE61B0D}" type="pres">
      <dgm:prSet presAssocID="{D2F65BF4-90C7-4DFC-9F7B-8EDC311EB4BF}" presName="root2" presStyleCnt="0"/>
      <dgm:spPr/>
    </dgm:pt>
    <dgm:pt modelId="{1D02855A-3568-41B7-94EC-61CF251698BA}" type="pres">
      <dgm:prSet presAssocID="{D2F65BF4-90C7-4DFC-9F7B-8EDC311EB4BF}" presName="LevelTwoTextNode" presStyleLbl="node3" presStyleIdx="0" presStyleCnt="5" custScaleX="180376" custScaleY="76892">
        <dgm:presLayoutVars>
          <dgm:chPref val="3"/>
        </dgm:presLayoutVars>
      </dgm:prSet>
      <dgm:spPr/>
      <dgm:t>
        <a:bodyPr/>
        <a:lstStyle/>
        <a:p>
          <a:endParaRPr lang="zh-CN" altLang="en-US"/>
        </a:p>
      </dgm:t>
    </dgm:pt>
    <dgm:pt modelId="{E5B850BF-07E1-4B13-B97F-2BD3458AAD8F}" type="pres">
      <dgm:prSet presAssocID="{D2F65BF4-90C7-4DFC-9F7B-8EDC311EB4BF}" presName="level3hierChild" presStyleCnt="0"/>
      <dgm:spPr/>
    </dgm:pt>
    <dgm:pt modelId="{E5E06E14-7491-4666-9DC0-F55A64826BA6}" type="pres">
      <dgm:prSet presAssocID="{2A765C9E-6187-40F9-BFFC-223695BC3D12}" presName="conn2-1" presStyleLbl="parChTrans1D2" presStyleIdx="1" presStyleCnt="3"/>
      <dgm:spPr/>
      <dgm:t>
        <a:bodyPr/>
        <a:lstStyle/>
        <a:p>
          <a:endParaRPr lang="zh-CN" altLang="en-US"/>
        </a:p>
      </dgm:t>
    </dgm:pt>
    <dgm:pt modelId="{B7AE9A62-15F8-4193-9464-F3AB70D45D3C}" type="pres">
      <dgm:prSet presAssocID="{2A765C9E-6187-40F9-BFFC-223695BC3D12}" presName="connTx" presStyleLbl="parChTrans1D2" presStyleIdx="1" presStyleCnt="3"/>
      <dgm:spPr/>
      <dgm:t>
        <a:bodyPr/>
        <a:lstStyle/>
        <a:p>
          <a:endParaRPr lang="zh-CN" altLang="en-US"/>
        </a:p>
      </dgm:t>
    </dgm:pt>
    <dgm:pt modelId="{AD7DFAE8-2C13-4FC4-B160-92D987BA45A2}" type="pres">
      <dgm:prSet presAssocID="{BDAC6A1D-D298-4E86-98A6-83AAFB35123F}" presName="root2" presStyleCnt="0"/>
      <dgm:spPr/>
    </dgm:pt>
    <dgm:pt modelId="{AC43DC8C-2727-401B-9B21-C61C8D814E84}" type="pres">
      <dgm:prSet presAssocID="{BDAC6A1D-D298-4E86-98A6-83AAFB35123F}" presName="LevelTwoTextNode" presStyleLbl="node2" presStyleIdx="1" presStyleCnt="3" custScaleX="86432" custScaleY="67618" custLinFactNeighborX="-965" custLinFactNeighborY="39581">
        <dgm:presLayoutVars>
          <dgm:chPref val="3"/>
        </dgm:presLayoutVars>
      </dgm:prSet>
      <dgm:spPr/>
      <dgm:t>
        <a:bodyPr/>
        <a:lstStyle/>
        <a:p>
          <a:endParaRPr lang="zh-CN" altLang="en-US"/>
        </a:p>
      </dgm:t>
    </dgm:pt>
    <dgm:pt modelId="{58A8F99B-C6EC-4577-B552-2E38B6383602}" type="pres">
      <dgm:prSet presAssocID="{BDAC6A1D-D298-4E86-98A6-83AAFB35123F}" presName="level3hierChild" presStyleCnt="0"/>
      <dgm:spPr/>
    </dgm:pt>
    <dgm:pt modelId="{68DA3B87-B24D-4CB4-A1D3-CD5E59997081}" type="pres">
      <dgm:prSet presAssocID="{484A2450-15B9-42FC-A586-B2B8ED85B6DC}" presName="conn2-1" presStyleLbl="parChTrans1D3" presStyleIdx="1" presStyleCnt="5"/>
      <dgm:spPr/>
      <dgm:t>
        <a:bodyPr/>
        <a:lstStyle/>
        <a:p>
          <a:endParaRPr lang="zh-CN" altLang="en-US"/>
        </a:p>
      </dgm:t>
    </dgm:pt>
    <dgm:pt modelId="{3343D4E7-081C-47FA-A32C-6026B27E475D}" type="pres">
      <dgm:prSet presAssocID="{484A2450-15B9-42FC-A586-B2B8ED85B6DC}" presName="connTx" presStyleLbl="parChTrans1D3" presStyleIdx="1" presStyleCnt="5"/>
      <dgm:spPr/>
      <dgm:t>
        <a:bodyPr/>
        <a:lstStyle/>
        <a:p>
          <a:endParaRPr lang="zh-CN" altLang="en-US"/>
        </a:p>
      </dgm:t>
    </dgm:pt>
    <dgm:pt modelId="{2507569B-6495-4349-A268-D36E3E3E1084}" type="pres">
      <dgm:prSet presAssocID="{212B6E02-2308-4842-A3E2-C0FE953DAE7B}" presName="root2" presStyleCnt="0"/>
      <dgm:spPr/>
    </dgm:pt>
    <dgm:pt modelId="{14CECC54-5812-4045-A0B0-A607A7350553}" type="pres">
      <dgm:prSet presAssocID="{212B6E02-2308-4842-A3E2-C0FE953DAE7B}" presName="LevelTwoTextNode" presStyleLbl="node3" presStyleIdx="1" presStyleCnt="5" custScaleX="178918" custScaleY="81057" custLinFactNeighborX="-1448" custLinFactNeighborY="26065">
        <dgm:presLayoutVars>
          <dgm:chPref val="3"/>
        </dgm:presLayoutVars>
      </dgm:prSet>
      <dgm:spPr/>
      <dgm:t>
        <a:bodyPr/>
        <a:lstStyle/>
        <a:p>
          <a:endParaRPr lang="zh-CN" altLang="en-US"/>
        </a:p>
      </dgm:t>
    </dgm:pt>
    <dgm:pt modelId="{47E2D9AC-1F4C-4D67-AC85-71416CEADD8C}" type="pres">
      <dgm:prSet presAssocID="{212B6E02-2308-4842-A3E2-C0FE953DAE7B}" presName="level3hierChild" presStyleCnt="0"/>
      <dgm:spPr/>
    </dgm:pt>
    <dgm:pt modelId="{BFDDC4F2-F442-4205-A7C1-0C7633F6B97C}" type="pres">
      <dgm:prSet presAssocID="{0C8C7196-9F39-47F3-934D-9D5C7B9AEFAC}" presName="conn2-1" presStyleLbl="parChTrans1D2" presStyleIdx="2" presStyleCnt="3"/>
      <dgm:spPr/>
      <dgm:t>
        <a:bodyPr/>
        <a:lstStyle/>
        <a:p>
          <a:endParaRPr lang="zh-CN" altLang="en-US"/>
        </a:p>
      </dgm:t>
    </dgm:pt>
    <dgm:pt modelId="{88FB7E91-3F9D-461C-AE87-5265E362C810}" type="pres">
      <dgm:prSet presAssocID="{0C8C7196-9F39-47F3-934D-9D5C7B9AEFAC}" presName="connTx" presStyleLbl="parChTrans1D2" presStyleIdx="2" presStyleCnt="3"/>
      <dgm:spPr/>
      <dgm:t>
        <a:bodyPr/>
        <a:lstStyle/>
        <a:p>
          <a:endParaRPr lang="zh-CN" altLang="en-US"/>
        </a:p>
      </dgm:t>
    </dgm:pt>
    <dgm:pt modelId="{B76F962B-E8FC-45FF-9D9B-1130C3D84197}" type="pres">
      <dgm:prSet presAssocID="{64E51EA5-43B1-430E-AA2A-71597E41BA4C}" presName="root2" presStyleCnt="0"/>
      <dgm:spPr/>
    </dgm:pt>
    <dgm:pt modelId="{37F3E7E9-E4D2-419E-BFFF-AFB2E11920D9}" type="pres">
      <dgm:prSet presAssocID="{64E51EA5-43B1-430E-AA2A-71597E41BA4C}" presName="LevelTwoTextNode" presStyleLbl="node2" presStyleIdx="2" presStyleCnt="3" custScaleX="87365" custScaleY="59500" custLinFactNeighborX="483" custLinFactNeighborY="50199">
        <dgm:presLayoutVars>
          <dgm:chPref val="3"/>
        </dgm:presLayoutVars>
      </dgm:prSet>
      <dgm:spPr/>
      <dgm:t>
        <a:bodyPr/>
        <a:lstStyle/>
        <a:p>
          <a:endParaRPr lang="zh-CN" altLang="en-US"/>
        </a:p>
      </dgm:t>
    </dgm:pt>
    <dgm:pt modelId="{23EDD26F-593C-4CE5-BF96-363FEE766702}" type="pres">
      <dgm:prSet presAssocID="{64E51EA5-43B1-430E-AA2A-71597E41BA4C}" presName="level3hierChild" presStyleCnt="0"/>
      <dgm:spPr/>
    </dgm:pt>
    <dgm:pt modelId="{79C08535-5E9B-49F4-8847-00AC73F171E2}" type="pres">
      <dgm:prSet presAssocID="{057A30ED-FC90-4456-9CCF-08EED5BD1010}" presName="conn2-1" presStyleLbl="parChTrans1D3" presStyleIdx="2" presStyleCnt="5"/>
      <dgm:spPr/>
      <dgm:t>
        <a:bodyPr/>
        <a:lstStyle/>
        <a:p>
          <a:endParaRPr lang="zh-CN" altLang="en-US"/>
        </a:p>
      </dgm:t>
    </dgm:pt>
    <dgm:pt modelId="{F0EE56A4-FE88-43E2-9CB9-00A29000DFDB}" type="pres">
      <dgm:prSet presAssocID="{057A30ED-FC90-4456-9CCF-08EED5BD1010}" presName="connTx" presStyleLbl="parChTrans1D3" presStyleIdx="2" presStyleCnt="5"/>
      <dgm:spPr/>
      <dgm:t>
        <a:bodyPr/>
        <a:lstStyle/>
        <a:p>
          <a:endParaRPr lang="zh-CN" altLang="en-US"/>
        </a:p>
      </dgm:t>
    </dgm:pt>
    <dgm:pt modelId="{FC9CC7A0-FAB2-4F41-A1AA-77D4078F27A5}" type="pres">
      <dgm:prSet presAssocID="{70B10535-1C74-458E-BCC4-61705A2FF84A}" presName="root2" presStyleCnt="0"/>
      <dgm:spPr/>
    </dgm:pt>
    <dgm:pt modelId="{B433C98E-6CDA-4091-8E24-625BC8B75837}" type="pres">
      <dgm:prSet presAssocID="{70B10535-1C74-458E-BCC4-61705A2FF84A}" presName="LevelTwoTextNode" presStyleLbl="node3" presStyleIdx="2" presStyleCnt="5" custScaleX="43857" custScaleY="56958" custLinFactNeighborY="27030">
        <dgm:presLayoutVars>
          <dgm:chPref val="3"/>
        </dgm:presLayoutVars>
      </dgm:prSet>
      <dgm:spPr/>
      <dgm:t>
        <a:bodyPr/>
        <a:lstStyle/>
        <a:p>
          <a:endParaRPr lang="zh-CN" altLang="en-US"/>
        </a:p>
      </dgm:t>
    </dgm:pt>
    <dgm:pt modelId="{1BB1BA2E-332D-4FA6-867A-1F1B09405F16}" type="pres">
      <dgm:prSet presAssocID="{70B10535-1C74-458E-BCC4-61705A2FF84A}" presName="level3hierChild" presStyleCnt="0"/>
      <dgm:spPr/>
    </dgm:pt>
    <dgm:pt modelId="{0F6E3382-7B2C-4551-8B78-37262A7801CE}" type="pres">
      <dgm:prSet presAssocID="{4C7D26D4-434D-4899-BDC9-0EFAD5D47ABC}" presName="conn2-1" presStyleLbl="parChTrans1D4" presStyleIdx="0" presStyleCnt="3"/>
      <dgm:spPr/>
      <dgm:t>
        <a:bodyPr/>
        <a:lstStyle/>
        <a:p>
          <a:endParaRPr lang="zh-CN" altLang="en-US"/>
        </a:p>
      </dgm:t>
    </dgm:pt>
    <dgm:pt modelId="{B085E8FC-0880-4C09-AA5A-A1338A852FEC}" type="pres">
      <dgm:prSet presAssocID="{4C7D26D4-434D-4899-BDC9-0EFAD5D47ABC}" presName="connTx" presStyleLbl="parChTrans1D4" presStyleIdx="0" presStyleCnt="3"/>
      <dgm:spPr/>
      <dgm:t>
        <a:bodyPr/>
        <a:lstStyle/>
        <a:p>
          <a:endParaRPr lang="zh-CN" altLang="en-US"/>
        </a:p>
      </dgm:t>
    </dgm:pt>
    <dgm:pt modelId="{708F15C0-63C8-4389-8FA5-90D13FEE1969}" type="pres">
      <dgm:prSet presAssocID="{E7026C53-FC3C-4EFF-85A8-7E605C87D6F9}" presName="root2" presStyleCnt="0"/>
      <dgm:spPr/>
    </dgm:pt>
    <dgm:pt modelId="{B2573E84-A638-46A7-87EB-01A53DC65343}" type="pres">
      <dgm:prSet presAssocID="{E7026C53-FC3C-4EFF-85A8-7E605C87D6F9}" presName="LevelTwoTextNode" presStyleLbl="node4" presStyleIdx="0" presStyleCnt="3" custScaleX="83812" custScaleY="47780" custLinFactNeighborX="-483" custLinFactNeighborY="23169">
        <dgm:presLayoutVars>
          <dgm:chPref val="3"/>
        </dgm:presLayoutVars>
      </dgm:prSet>
      <dgm:spPr/>
      <dgm:t>
        <a:bodyPr/>
        <a:lstStyle/>
        <a:p>
          <a:endParaRPr lang="zh-CN" altLang="en-US"/>
        </a:p>
      </dgm:t>
    </dgm:pt>
    <dgm:pt modelId="{7A2E35B2-DDCE-4473-8BAD-1484971582D2}" type="pres">
      <dgm:prSet presAssocID="{E7026C53-FC3C-4EFF-85A8-7E605C87D6F9}" presName="level3hierChild" presStyleCnt="0"/>
      <dgm:spPr/>
    </dgm:pt>
    <dgm:pt modelId="{B1C01F2D-E5B4-494A-A051-BA70E5706071}" type="pres">
      <dgm:prSet presAssocID="{093B7D8E-C62B-4FFD-A1FE-EBB475A8E216}" presName="conn2-1" presStyleLbl="parChTrans1D3" presStyleIdx="3" presStyleCnt="5"/>
      <dgm:spPr/>
      <dgm:t>
        <a:bodyPr/>
        <a:lstStyle/>
        <a:p>
          <a:endParaRPr lang="zh-CN" altLang="en-US"/>
        </a:p>
      </dgm:t>
    </dgm:pt>
    <dgm:pt modelId="{E4500769-9635-439F-9A8D-7414F23F410C}" type="pres">
      <dgm:prSet presAssocID="{093B7D8E-C62B-4FFD-A1FE-EBB475A8E216}" presName="connTx" presStyleLbl="parChTrans1D3" presStyleIdx="3" presStyleCnt="5"/>
      <dgm:spPr/>
      <dgm:t>
        <a:bodyPr/>
        <a:lstStyle/>
        <a:p>
          <a:endParaRPr lang="zh-CN" altLang="en-US"/>
        </a:p>
      </dgm:t>
    </dgm:pt>
    <dgm:pt modelId="{4DFF72C8-4B1D-4ACD-AEC4-B201F8F43910}" type="pres">
      <dgm:prSet presAssocID="{F7D05AC6-2A87-4589-AA0C-E880F96463EC}" presName="root2" presStyleCnt="0"/>
      <dgm:spPr/>
    </dgm:pt>
    <dgm:pt modelId="{D3538411-082A-4B80-B88A-94EF28B42FF5}" type="pres">
      <dgm:prSet presAssocID="{F7D05AC6-2A87-4589-AA0C-E880F96463EC}" presName="LevelTwoTextNode" presStyleLbl="node3" presStyleIdx="3" presStyleCnt="5" custScaleX="43315" custScaleY="58679" custLinFactNeighborY="20273">
        <dgm:presLayoutVars>
          <dgm:chPref val="3"/>
        </dgm:presLayoutVars>
      </dgm:prSet>
      <dgm:spPr/>
      <dgm:t>
        <a:bodyPr/>
        <a:lstStyle/>
        <a:p>
          <a:endParaRPr lang="zh-CN" altLang="en-US"/>
        </a:p>
      </dgm:t>
    </dgm:pt>
    <dgm:pt modelId="{A6D83370-7FFB-472B-9839-51C1D1CF4455}" type="pres">
      <dgm:prSet presAssocID="{F7D05AC6-2A87-4589-AA0C-E880F96463EC}" presName="level3hierChild" presStyleCnt="0"/>
      <dgm:spPr/>
    </dgm:pt>
    <dgm:pt modelId="{CB8497C0-7334-4E99-9DF3-F890FB0416C6}" type="pres">
      <dgm:prSet presAssocID="{0F9BD681-E38A-46E8-89A1-9A5EE44A9113}" presName="conn2-1" presStyleLbl="parChTrans1D4" presStyleIdx="1" presStyleCnt="3"/>
      <dgm:spPr/>
      <dgm:t>
        <a:bodyPr/>
        <a:lstStyle/>
        <a:p>
          <a:endParaRPr lang="zh-CN" altLang="en-US"/>
        </a:p>
      </dgm:t>
    </dgm:pt>
    <dgm:pt modelId="{449A7152-0B9C-4330-A859-E2CD5BE4D704}" type="pres">
      <dgm:prSet presAssocID="{0F9BD681-E38A-46E8-89A1-9A5EE44A9113}" presName="connTx" presStyleLbl="parChTrans1D4" presStyleIdx="1" presStyleCnt="3"/>
      <dgm:spPr/>
      <dgm:t>
        <a:bodyPr/>
        <a:lstStyle/>
        <a:p>
          <a:endParaRPr lang="zh-CN" altLang="en-US"/>
        </a:p>
      </dgm:t>
    </dgm:pt>
    <dgm:pt modelId="{8C925E58-C264-442B-8872-71F5D2627EA4}" type="pres">
      <dgm:prSet presAssocID="{33AF9554-C714-489A-AF67-086EB53E96A7}" presName="root2" presStyleCnt="0"/>
      <dgm:spPr/>
    </dgm:pt>
    <dgm:pt modelId="{F122C295-142B-4A18-A96E-DD87FD51368D}" type="pres">
      <dgm:prSet presAssocID="{33AF9554-C714-489A-AF67-086EB53E96A7}" presName="LevelTwoTextNode" presStyleLbl="node4" presStyleIdx="1" presStyleCnt="3" custScaleX="88117" custScaleY="88279" custLinFactNeighborY="16411">
        <dgm:presLayoutVars>
          <dgm:chPref val="3"/>
        </dgm:presLayoutVars>
      </dgm:prSet>
      <dgm:spPr/>
      <dgm:t>
        <a:bodyPr/>
        <a:lstStyle/>
        <a:p>
          <a:endParaRPr lang="zh-CN" altLang="en-US"/>
        </a:p>
      </dgm:t>
    </dgm:pt>
    <dgm:pt modelId="{166C1DC2-7D10-40C2-BBF0-3EBDA4468307}" type="pres">
      <dgm:prSet presAssocID="{33AF9554-C714-489A-AF67-086EB53E96A7}" presName="level3hierChild" presStyleCnt="0"/>
      <dgm:spPr/>
    </dgm:pt>
    <dgm:pt modelId="{DC3421B9-709F-4204-BE01-85E2B99CE156}" type="pres">
      <dgm:prSet presAssocID="{90506F81-5F97-4E5F-98A0-761D6B3B5181}" presName="conn2-1" presStyleLbl="parChTrans1D3" presStyleIdx="4" presStyleCnt="5"/>
      <dgm:spPr/>
      <dgm:t>
        <a:bodyPr/>
        <a:lstStyle/>
        <a:p>
          <a:endParaRPr lang="zh-CN" altLang="en-US"/>
        </a:p>
      </dgm:t>
    </dgm:pt>
    <dgm:pt modelId="{AEBD80AE-380A-42E4-ACA7-74C8F25F3C3A}" type="pres">
      <dgm:prSet presAssocID="{90506F81-5F97-4E5F-98A0-761D6B3B5181}" presName="connTx" presStyleLbl="parChTrans1D3" presStyleIdx="4" presStyleCnt="5"/>
      <dgm:spPr/>
      <dgm:t>
        <a:bodyPr/>
        <a:lstStyle/>
        <a:p>
          <a:endParaRPr lang="zh-CN" altLang="en-US"/>
        </a:p>
      </dgm:t>
    </dgm:pt>
    <dgm:pt modelId="{5D64A447-8549-4B95-B6A1-FC8194FA15E1}" type="pres">
      <dgm:prSet presAssocID="{1FF5B9E7-6F18-47F4-986D-31A6E81244F5}" presName="root2" presStyleCnt="0"/>
      <dgm:spPr/>
    </dgm:pt>
    <dgm:pt modelId="{5DF9323E-3AB3-4B34-9FF8-D275F86BABBF}" type="pres">
      <dgm:prSet presAssocID="{1FF5B9E7-6F18-47F4-986D-31A6E81244F5}" presName="LevelTwoTextNode" presStyleLbl="node3" presStyleIdx="4" presStyleCnt="5" custScaleX="66391" custScaleY="52648" custLinFactNeighborX="-6275" custLinFactNeighborY="8688">
        <dgm:presLayoutVars>
          <dgm:chPref val="3"/>
        </dgm:presLayoutVars>
      </dgm:prSet>
      <dgm:spPr/>
      <dgm:t>
        <a:bodyPr/>
        <a:lstStyle/>
        <a:p>
          <a:endParaRPr lang="zh-CN" altLang="en-US"/>
        </a:p>
      </dgm:t>
    </dgm:pt>
    <dgm:pt modelId="{B2551CD0-3653-4B9D-BF2A-7797CE05175E}" type="pres">
      <dgm:prSet presAssocID="{1FF5B9E7-6F18-47F4-986D-31A6E81244F5}" presName="level3hierChild" presStyleCnt="0"/>
      <dgm:spPr/>
    </dgm:pt>
    <dgm:pt modelId="{A0B7FCAC-162F-4528-879A-46C5633C368C}" type="pres">
      <dgm:prSet presAssocID="{BB8EEBEB-A555-4A51-A25C-AE3A4078327A}" presName="conn2-1" presStyleLbl="parChTrans1D4" presStyleIdx="2" presStyleCnt="3"/>
      <dgm:spPr/>
      <dgm:t>
        <a:bodyPr/>
        <a:lstStyle/>
        <a:p>
          <a:endParaRPr lang="zh-CN" altLang="en-US"/>
        </a:p>
      </dgm:t>
    </dgm:pt>
    <dgm:pt modelId="{3397388D-6950-4465-A8AA-E5126BCB6545}" type="pres">
      <dgm:prSet presAssocID="{BB8EEBEB-A555-4A51-A25C-AE3A4078327A}" presName="connTx" presStyleLbl="parChTrans1D4" presStyleIdx="2" presStyleCnt="3"/>
      <dgm:spPr/>
      <dgm:t>
        <a:bodyPr/>
        <a:lstStyle/>
        <a:p>
          <a:endParaRPr lang="zh-CN" altLang="en-US"/>
        </a:p>
      </dgm:t>
    </dgm:pt>
    <dgm:pt modelId="{BCC65F14-3F65-4117-9CED-0FA21A64AAB2}" type="pres">
      <dgm:prSet presAssocID="{C690D456-FF4A-443B-91CF-14C543448F01}" presName="root2" presStyleCnt="0"/>
      <dgm:spPr/>
    </dgm:pt>
    <dgm:pt modelId="{C5437160-4080-4F61-9D68-6EF1C9AFA2FB}" type="pres">
      <dgm:prSet presAssocID="{C690D456-FF4A-443B-91CF-14C543448F01}" presName="LevelTwoTextNode" presStyleLbl="node4" presStyleIdx="2" presStyleCnt="3" custScaleX="84349" custScaleY="78112" custLinFactNeighborX="-22559" custLinFactNeighborY="8688">
        <dgm:presLayoutVars>
          <dgm:chPref val="3"/>
        </dgm:presLayoutVars>
      </dgm:prSet>
      <dgm:spPr/>
      <dgm:t>
        <a:bodyPr/>
        <a:lstStyle/>
        <a:p>
          <a:endParaRPr lang="zh-CN" altLang="en-US"/>
        </a:p>
      </dgm:t>
    </dgm:pt>
    <dgm:pt modelId="{E5470DEB-A634-4F50-B735-A00AD6FFDD37}" type="pres">
      <dgm:prSet presAssocID="{C690D456-FF4A-443B-91CF-14C543448F01}" presName="level3hierChild" presStyleCnt="0"/>
      <dgm:spPr/>
    </dgm:pt>
  </dgm:ptLst>
  <dgm:cxnLst>
    <dgm:cxn modelId="{ACD6F1D5-BC00-44A9-8D28-AC1F1542BDEF}" srcId="{1FF5B9E7-6F18-47F4-986D-31A6E81244F5}" destId="{C690D456-FF4A-443B-91CF-14C543448F01}" srcOrd="0" destOrd="0" parTransId="{BB8EEBEB-A555-4A51-A25C-AE3A4078327A}" sibTransId="{D80631F5-9249-4AF6-86F2-97D8204FF4AB}"/>
    <dgm:cxn modelId="{C8124C7A-5F89-48E2-8374-7737D6574958}" type="presOf" srcId="{E7026C53-FC3C-4EFF-85A8-7E605C87D6F9}" destId="{B2573E84-A638-46A7-87EB-01A53DC65343}" srcOrd="0" destOrd="0" presId="urn:microsoft.com/office/officeart/2005/8/layout/hierarchy2"/>
    <dgm:cxn modelId="{6E6B2751-9378-4EDA-930D-07891DF12320}" type="presOf" srcId="{4C7D26D4-434D-4899-BDC9-0EFAD5D47ABC}" destId="{0F6E3382-7B2C-4551-8B78-37262A7801CE}" srcOrd="0" destOrd="0" presId="urn:microsoft.com/office/officeart/2005/8/layout/hierarchy2"/>
    <dgm:cxn modelId="{69823965-90EB-48D8-A67D-A205E9D005CE}" type="presOf" srcId="{90506F81-5F97-4E5F-98A0-761D6B3B5181}" destId="{AEBD80AE-380A-42E4-ACA7-74C8F25F3C3A}" srcOrd="1" destOrd="0" presId="urn:microsoft.com/office/officeart/2005/8/layout/hierarchy2"/>
    <dgm:cxn modelId="{BCCE85D5-FA2D-430D-AE03-B2F94E2E462E}" type="presOf" srcId="{2A765C9E-6187-40F9-BFFC-223695BC3D12}" destId="{B7AE9A62-15F8-4193-9464-F3AB70D45D3C}" srcOrd="1" destOrd="0" presId="urn:microsoft.com/office/officeart/2005/8/layout/hierarchy2"/>
    <dgm:cxn modelId="{F598D9DE-7AEE-47A7-A1E4-84765B01FB33}" type="presOf" srcId="{0F9BD681-E38A-46E8-89A1-9A5EE44A9113}" destId="{CB8497C0-7334-4E99-9DF3-F890FB0416C6}" srcOrd="0" destOrd="0" presId="urn:microsoft.com/office/officeart/2005/8/layout/hierarchy2"/>
    <dgm:cxn modelId="{C3996E40-CA5A-483D-BFFA-27BF8BA5DB95}" type="presOf" srcId="{284AE9E3-15AA-43CD-829A-9B86B40D6320}" destId="{A3112F47-B9FB-4A9B-9A28-4D6E298E632D}" srcOrd="0" destOrd="0" presId="urn:microsoft.com/office/officeart/2005/8/layout/hierarchy2"/>
    <dgm:cxn modelId="{B6520675-D9A3-4670-B687-ABE4E08C89AF}" srcId="{70B10535-1C74-458E-BCC4-61705A2FF84A}" destId="{E7026C53-FC3C-4EFF-85A8-7E605C87D6F9}" srcOrd="0" destOrd="0" parTransId="{4C7D26D4-434D-4899-BDC9-0EFAD5D47ABC}" sibTransId="{1E943EA4-BB9C-46E8-819A-E13D9EAE65F9}"/>
    <dgm:cxn modelId="{646D2201-662C-4F06-854D-21DADE328424}" type="presOf" srcId="{79EC51BA-6C21-4A62-A000-4AEA121CA9E2}" destId="{F87E503F-C484-40C9-9940-0589093DB142}" srcOrd="0" destOrd="0" presId="urn:microsoft.com/office/officeart/2005/8/layout/hierarchy2"/>
    <dgm:cxn modelId="{236F35B1-A211-4536-9AFD-D97C07CCBA73}" type="presOf" srcId="{55B3B389-D470-475D-B1B1-A7D0D2DF420C}" destId="{69683D37-3EE1-4471-BB4F-5B1148494F7B}" srcOrd="0" destOrd="0" presId="urn:microsoft.com/office/officeart/2005/8/layout/hierarchy2"/>
    <dgm:cxn modelId="{8C785747-DBE9-4F8F-A889-70D66BA301B8}" type="presOf" srcId="{0C8C7196-9F39-47F3-934D-9D5C7B9AEFAC}" destId="{BFDDC4F2-F442-4205-A7C1-0C7633F6B97C}" srcOrd="0" destOrd="0" presId="urn:microsoft.com/office/officeart/2005/8/layout/hierarchy2"/>
    <dgm:cxn modelId="{5F78E1A6-0DAC-4F22-80AA-B5FA3689871C}" type="presOf" srcId="{093B7D8E-C62B-4FFD-A1FE-EBB475A8E216}" destId="{B1C01F2D-E5B4-494A-A051-BA70E5706071}" srcOrd="0" destOrd="0" presId="urn:microsoft.com/office/officeart/2005/8/layout/hierarchy2"/>
    <dgm:cxn modelId="{FB04D6CE-A8DA-41E1-90DD-20EFD9ABEE8C}" type="presOf" srcId="{1FF5B9E7-6F18-47F4-986D-31A6E81244F5}" destId="{5DF9323E-3AB3-4B34-9FF8-D275F86BABBF}" srcOrd="0" destOrd="0" presId="urn:microsoft.com/office/officeart/2005/8/layout/hierarchy2"/>
    <dgm:cxn modelId="{68F39324-9FBD-444C-9FC5-00D11E24BF8A}" type="presOf" srcId="{F7D05AC6-2A87-4589-AA0C-E880F96463EC}" destId="{D3538411-082A-4B80-B88A-94EF28B42FF5}" srcOrd="0" destOrd="0" presId="urn:microsoft.com/office/officeart/2005/8/layout/hierarchy2"/>
    <dgm:cxn modelId="{3FF91287-9D96-4895-9024-F59BC8EB967C}" type="presOf" srcId="{0C8C7196-9F39-47F3-934D-9D5C7B9AEFAC}" destId="{88FB7E91-3F9D-461C-AE87-5265E362C810}" srcOrd="1" destOrd="0" presId="urn:microsoft.com/office/officeart/2005/8/layout/hierarchy2"/>
    <dgm:cxn modelId="{E95D0D9E-FCFE-4CE9-8CEE-D8CBB6DD98DE}" type="presOf" srcId="{BDAC6A1D-D298-4E86-98A6-83AAFB35123F}" destId="{AC43DC8C-2727-401B-9B21-C61C8D814E84}" srcOrd="0" destOrd="0" presId="urn:microsoft.com/office/officeart/2005/8/layout/hierarchy2"/>
    <dgm:cxn modelId="{FF7EDA4B-E622-4CC4-B93F-B83BEA2CDD0C}" srcId="{F7D05AC6-2A87-4589-AA0C-E880F96463EC}" destId="{33AF9554-C714-489A-AF67-086EB53E96A7}" srcOrd="0" destOrd="0" parTransId="{0F9BD681-E38A-46E8-89A1-9A5EE44A9113}" sibTransId="{A3983597-8E25-41CA-A349-B6149629C412}"/>
    <dgm:cxn modelId="{B9C3C8DE-80A2-4EF2-8088-BCDFBEB7D0F7}" srcId="{BDAC6A1D-D298-4E86-98A6-83AAFB35123F}" destId="{212B6E02-2308-4842-A3E2-C0FE953DAE7B}" srcOrd="0" destOrd="0" parTransId="{484A2450-15B9-42FC-A586-B2B8ED85B6DC}" sibTransId="{5D4F6B4A-1DCB-4980-A62D-E337836B75AB}"/>
    <dgm:cxn modelId="{CF3F0E91-72A1-4D18-B67D-9FF9879E7E05}" type="presOf" srcId="{64E51EA5-43B1-430E-AA2A-71597E41BA4C}" destId="{37F3E7E9-E4D2-419E-BFFF-AFB2E11920D9}" srcOrd="0" destOrd="0" presId="urn:microsoft.com/office/officeart/2005/8/layout/hierarchy2"/>
    <dgm:cxn modelId="{73C61070-45FC-4C05-8CE8-58E584229AF1}" type="presOf" srcId="{484A2450-15B9-42FC-A586-B2B8ED85B6DC}" destId="{68DA3B87-B24D-4CB4-A1D3-CD5E59997081}" srcOrd="0" destOrd="0" presId="urn:microsoft.com/office/officeart/2005/8/layout/hierarchy2"/>
    <dgm:cxn modelId="{153072CA-2635-47D3-90D2-31EDE9945898}" type="presOf" srcId="{B12FC49E-352E-4F5E-B2F5-91A6664429E2}" destId="{275F822E-B9C0-47BC-A5EA-6C7A890574A0}" srcOrd="0" destOrd="0" presId="urn:microsoft.com/office/officeart/2005/8/layout/hierarchy2"/>
    <dgm:cxn modelId="{7E0A967D-2D08-4E33-971B-D31B6F652369}" type="presOf" srcId="{B12FC49E-352E-4F5E-B2F5-91A6664429E2}" destId="{0AF8AC87-9E00-4EBC-B7A7-CFB4A59B77C0}" srcOrd="1" destOrd="0" presId="urn:microsoft.com/office/officeart/2005/8/layout/hierarchy2"/>
    <dgm:cxn modelId="{E435EA04-56EB-4FD6-A223-F0BA4D04499F}" type="presOf" srcId="{BB8EEBEB-A555-4A51-A25C-AE3A4078327A}" destId="{3397388D-6950-4465-A8AA-E5126BCB6545}" srcOrd="1" destOrd="0" presId="urn:microsoft.com/office/officeart/2005/8/layout/hierarchy2"/>
    <dgm:cxn modelId="{079F7370-747E-473D-A106-0CA54025C7C0}" type="presOf" srcId="{484A2450-15B9-42FC-A586-B2B8ED85B6DC}" destId="{3343D4E7-081C-47FA-A32C-6026B27E475D}" srcOrd="1" destOrd="0" presId="urn:microsoft.com/office/officeart/2005/8/layout/hierarchy2"/>
    <dgm:cxn modelId="{0F65B54A-9C32-48FC-BCC7-7C3D47FF032E}" srcId="{64E51EA5-43B1-430E-AA2A-71597E41BA4C}" destId="{1FF5B9E7-6F18-47F4-986D-31A6E81244F5}" srcOrd="2" destOrd="0" parTransId="{90506F81-5F97-4E5F-98A0-761D6B3B5181}" sibTransId="{21F1AC1F-CA91-4B1C-8E30-D5B351AB9D73}"/>
    <dgm:cxn modelId="{E1837E2C-80D7-4C7B-88C4-C17164B2EFE7}" type="presOf" srcId="{057A30ED-FC90-4456-9CCF-08EED5BD1010}" destId="{F0EE56A4-FE88-43E2-9CB9-00A29000DFDB}" srcOrd="1" destOrd="0" presId="urn:microsoft.com/office/officeart/2005/8/layout/hierarchy2"/>
    <dgm:cxn modelId="{111C30B0-5768-4F4F-B872-13DC96FC17EF}" type="presOf" srcId="{BB8EEBEB-A555-4A51-A25C-AE3A4078327A}" destId="{A0B7FCAC-162F-4528-879A-46C5633C368C}" srcOrd="0" destOrd="0" presId="urn:microsoft.com/office/officeart/2005/8/layout/hierarchy2"/>
    <dgm:cxn modelId="{1D8D6AFA-26DE-4FEB-8F85-538F787C9D62}" type="presOf" srcId="{22E5749E-7683-499F-A7B4-24920A47B76C}" destId="{07F30CFB-4333-4BEC-9E5A-A8EFA820762F}" srcOrd="0" destOrd="0" presId="urn:microsoft.com/office/officeart/2005/8/layout/hierarchy2"/>
    <dgm:cxn modelId="{FA17A326-1A1A-4A7B-A4A0-6413ECD6643A}" type="presOf" srcId="{90506F81-5F97-4E5F-98A0-761D6B3B5181}" destId="{DC3421B9-709F-4204-BE01-85E2B99CE156}" srcOrd="0" destOrd="0" presId="urn:microsoft.com/office/officeart/2005/8/layout/hierarchy2"/>
    <dgm:cxn modelId="{27AE05F2-7318-4F3B-BAE4-4C5CAFBC9E46}" type="presOf" srcId="{4C7D26D4-434D-4899-BDC9-0EFAD5D47ABC}" destId="{B085E8FC-0880-4C09-AA5A-A1338A852FEC}" srcOrd="1" destOrd="0" presId="urn:microsoft.com/office/officeart/2005/8/layout/hierarchy2"/>
    <dgm:cxn modelId="{2AE1BEA8-B0C8-4DC4-9933-BFAF3731ABB2}" srcId="{22E5749E-7683-499F-A7B4-24920A47B76C}" destId="{284AE9E3-15AA-43CD-829A-9B86B40D6320}" srcOrd="0" destOrd="0" parTransId="{BF1DB735-4576-44C6-B3D1-2E4EF9AB1912}" sibTransId="{AC99C103-6CA3-4D20-8AB3-4D0A1B6F1FE8}"/>
    <dgm:cxn modelId="{80F3693E-797C-4E6D-AB01-027B98CFA31C}" type="presOf" srcId="{0F9BD681-E38A-46E8-89A1-9A5EE44A9113}" destId="{449A7152-0B9C-4330-A859-E2CD5BE4D704}" srcOrd="1" destOrd="0" presId="urn:microsoft.com/office/officeart/2005/8/layout/hierarchy2"/>
    <dgm:cxn modelId="{CFBA341E-6B48-481B-8FC2-2C3DB53F3A71}" srcId="{64E51EA5-43B1-430E-AA2A-71597E41BA4C}" destId="{70B10535-1C74-458E-BCC4-61705A2FF84A}" srcOrd="0" destOrd="0" parTransId="{057A30ED-FC90-4456-9CCF-08EED5BD1010}" sibTransId="{7EC443C7-94E0-4C43-A7CA-281ABD2CB89A}"/>
    <dgm:cxn modelId="{C43AA723-091F-4211-A8F6-BFD023681EAF}" srcId="{79EC51BA-6C21-4A62-A000-4AEA121CA9E2}" destId="{D2F65BF4-90C7-4DFC-9F7B-8EDC311EB4BF}" srcOrd="0" destOrd="0" parTransId="{B12FC49E-352E-4F5E-B2F5-91A6664429E2}" sibTransId="{E59AA1ED-B65C-4A5A-9127-0F52F1BB41C4}"/>
    <dgm:cxn modelId="{6378F34A-6298-4E54-B8EF-E4FB11E0ACB8}" type="presOf" srcId="{D2F65BF4-90C7-4DFC-9F7B-8EDC311EB4BF}" destId="{1D02855A-3568-41B7-94EC-61CF251698BA}" srcOrd="0" destOrd="0" presId="urn:microsoft.com/office/officeart/2005/8/layout/hierarchy2"/>
    <dgm:cxn modelId="{D29A64AA-7C53-40BB-A2AA-28EEE00758D4}" type="presOf" srcId="{093B7D8E-C62B-4FFD-A1FE-EBB475A8E216}" destId="{E4500769-9635-439F-9A8D-7414F23F410C}" srcOrd="1" destOrd="0" presId="urn:microsoft.com/office/officeart/2005/8/layout/hierarchy2"/>
    <dgm:cxn modelId="{3D17F9E9-2DCC-4DE2-BCCF-BAD820310E5C}" type="presOf" srcId="{C690D456-FF4A-443B-91CF-14C543448F01}" destId="{C5437160-4080-4F61-9D68-6EF1C9AFA2FB}" srcOrd="0" destOrd="0" presId="urn:microsoft.com/office/officeart/2005/8/layout/hierarchy2"/>
    <dgm:cxn modelId="{CB390495-4965-400F-8CA5-241D9604F939}" type="presOf" srcId="{70B10535-1C74-458E-BCC4-61705A2FF84A}" destId="{B433C98E-6CDA-4091-8E24-625BC8B75837}" srcOrd="0" destOrd="0" presId="urn:microsoft.com/office/officeart/2005/8/layout/hierarchy2"/>
    <dgm:cxn modelId="{2F22AE0E-DB30-46B4-8BB9-2133FECA0B75}" srcId="{284AE9E3-15AA-43CD-829A-9B86B40D6320}" destId="{64E51EA5-43B1-430E-AA2A-71597E41BA4C}" srcOrd="2" destOrd="0" parTransId="{0C8C7196-9F39-47F3-934D-9D5C7B9AEFAC}" sibTransId="{E1B01281-9BA0-4430-98C7-7258E210A91F}"/>
    <dgm:cxn modelId="{A72B7EDE-3523-4EFA-8D71-30EAD116C96A}" srcId="{64E51EA5-43B1-430E-AA2A-71597E41BA4C}" destId="{F7D05AC6-2A87-4589-AA0C-E880F96463EC}" srcOrd="1" destOrd="0" parTransId="{093B7D8E-C62B-4FFD-A1FE-EBB475A8E216}" sibTransId="{3BDDD527-0AA0-422A-BBC6-BDFFC6003F31}"/>
    <dgm:cxn modelId="{FA47B414-F9A4-4DB5-BB73-AA45C324D2D0}" type="presOf" srcId="{212B6E02-2308-4842-A3E2-C0FE953DAE7B}" destId="{14CECC54-5812-4045-A0B0-A607A7350553}" srcOrd="0" destOrd="0" presId="urn:microsoft.com/office/officeart/2005/8/layout/hierarchy2"/>
    <dgm:cxn modelId="{C5097FE8-C788-4531-A322-E9F1911D0792}" type="presOf" srcId="{2A765C9E-6187-40F9-BFFC-223695BC3D12}" destId="{E5E06E14-7491-4666-9DC0-F55A64826BA6}" srcOrd="0" destOrd="0" presId="urn:microsoft.com/office/officeart/2005/8/layout/hierarchy2"/>
    <dgm:cxn modelId="{789459B7-55EE-43C5-B1EA-B92D915E55A4}" type="presOf" srcId="{55B3B389-D470-475D-B1B1-A7D0D2DF420C}" destId="{532DBC00-5119-4F87-A30B-968BEA55ACD8}" srcOrd="1" destOrd="0" presId="urn:microsoft.com/office/officeart/2005/8/layout/hierarchy2"/>
    <dgm:cxn modelId="{E49CA9C6-AED1-417F-9459-5A8CFA9D6278}" type="presOf" srcId="{057A30ED-FC90-4456-9CCF-08EED5BD1010}" destId="{79C08535-5E9B-49F4-8847-00AC73F171E2}" srcOrd="0" destOrd="0" presId="urn:microsoft.com/office/officeart/2005/8/layout/hierarchy2"/>
    <dgm:cxn modelId="{067D6151-AF1A-4547-B660-9D48A8117E67}" srcId="{284AE9E3-15AA-43CD-829A-9B86B40D6320}" destId="{BDAC6A1D-D298-4E86-98A6-83AAFB35123F}" srcOrd="1" destOrd="0" parTransId="{2A765C9E-6187-40F9-BFFC-223695BC3D12}" sibTransId="{78700576-8CE9-4951-9A8D-5472C4B1EFBF}"/>
    <dgm:cxn modelId="{43DD194B-6A3E-433D-87B0-0EB67C472A96}" srcId="{284AE9E3-15AA-43CD-829A-9B86B40D6320}" destId="{79EC51BA-6C21-4A62-A000-4AEA121CA9E2}" srcOrd="0" destOrd="0" parTransId="{55B3B389-D470-475D-B1B1-A7D0D2DF420C}" sibTransId="{12B380CC-E672-41CE-996F-7DF9DBE7AEE7}"/>
    <dgm:cxn modelId="{FF2FFD79-26D0-4E0B-9DE2-CB59442FAF81}" type="presOf" srcId="{33AF9554-C714-489A-AF67-086EB53E96A7}" destId="{F122C295-142B-4A18-A96E-DD87FD51368D}" srcOrd="0" destOrd="0" presId="urn:microsoft.com/office/officeart/2005/8/layout/hierarchy2"/>
    <dgm:cxn modelId="{4EA75C43-3BE1-4B47-A4D5-5D149EF00EEF}" type="presParOf" srcId="{07F30CFB-4333-4BEC-9E5A-A8EFA820762F}" destId="{0706C9FB-26C0-4433-8817-268681F01242}" srcOrd="0" destOrd="0" presId="urn:microsoft.com/office/officeart/2005/8/layout/hierarchy2"/>
    <dgm:cxn modelId="{4CE114BE-7392-43F6-A960-4E5A1470AD0F}" type="presParOf" srcId="{0706C9FB-26C0-4433-8817-268681F01242}" destId="{A3112F47-B9FB-4A9B-9A28-4D6E298E632D}" srcOrd="0" destOrd="0" presId="urn:microsoft.com/office/officeart/2005/8/layout/hierarchy2"/>
    <dgm:cxn modelId="{08D99BF0-BC42-4B92-81B5-2EEFBE9F807F}" type="presParOf" srcId="{0706C9FB-26C0-4433-8817-268681F01242}" destId="{841B78D7-7930-431E-94A3-B95961D7095A}" srcOrd="1" destOrd="0" presId="urn:microsoft.com/office/officeart/2005/8/layout/hierarchy2"/>
    <dgm:cxn modelId="{CF6EEE39-6511-434D-A5DC-13A6DDA6E143}" type="presParOf" srcId="{841B78D7-7930-431E-94A3-B95961D7095A}" destId="{69683D37-3EE1-4471-BB4F-5B1148494F7B}" srcOrd="0" destOrd="0" presId="urn:microsoft.com/office/officeart/2005/8/layout/hierarchy2"/>
    <dgm:cxn modelId="{C83A6028-8671-48CD-860D-6C786F98256F}" type="presParOf" srcId="{69683D37-3EE1-4471-BB4F-5B1148494F7B}" destId="{532DBC00-5119-4F87-A30B-968BEA55ACD8}" srcOrd="0" destOrd="0" presId="urn:microsoft.com/office/officeart/2005/8/layout/hierarchy2"/>
    <dgm:cxn modelId="{9CA2C3B4-4FB1-449F-A146-1920B833CF29}" type="presParOf" srcId="{841B78D7-7930-431E-94A3-B95961D7095A}" destId="{2D3CF7E3-56BC-4122-B89D-01FA1E0103CE}" srcOrd="1" destOrd="0" presId="urn:microsoft.com/office/officeart/2005/8/layout/hierarchy2"/>
    <dgm:cxn modelId="{94D6CB2F-F312-4B04-B463-EE856E662D05}" type="presParOf" srcId="{2D3CF7E3-56BC-4122-B89D-01FA1E0103CE}" destId="{F87E503F-C484-40C9-9940-0589093DB142}" srcOrd="0" destOrd="0" presId="urn:microsoft.com/office/officeart/2005/8/layout/hierarchy2"/>
    <dgm:cxn modelId="{8FCFC8DD-D7EA-4F3A-89B1-47E280C97E0F}" type="presParOf" srcId="{2D3CF7E3-56BC-4122-B89D-01FA1E0103CE}" destId="{2DF3E099-357E-4E84-8DAF-65069580B53B}" srcOrd="1" destOrd="0" presId="urn:microsoft.com/office/officeart/2005/8/layout/hierarchy2"/>
    <dgm:cxn modelId="{1CB56DA5-1695-4CB3-AC7E-F74D0B306E03}" type="presParOf" srcId="{2DF3E099-357E-4E84-8DAF-65069580B53B}" destId="{275F822E-B9C0-47BC-A5EA-6C7A890574A0}" srcOrd="0" destOrd="0" presId="urn:microsoft.com/office/officeart/2005/8/layout/hierarchy2"/>
    <dgm:cxn modelId="{5ED94DE9-1916-48AE-ADA6-06C61F37B28B}" type="presParOf" srcId="{275F822E-B9C0-47BC-A5EA-6C7A890574A0}" destId="{0AF8AC87-9E00-4EBC-B7A7-CFB4A59B77C0}" srcOrd="0" destOrd="0" presId="urn:microsoft.com/office/officeart/2005/8/layout/hierarchy2"/>
    <dgm:cxn modelId="{66AB9894-BE40-4454-8C30-65612032D0E6}" type="presParOf" srcId="{2DF3E099-357E-4E84-8DAF-65069580B53B}" destId="{BFBCA67D-096B-4C46-94CC-9429BCE61B0D}" srcOrd="1" destOrd="0" presId="urn:microsoft.com/office/officeart/2005/8/layout/hierarchy2"/>
    <dgm:cxn modelId="{BF8C221A-C547-4FF3-9A39-FE657F560135}" type="presParOf" srcId="{BFBCA67D-096B-4C46-94CC-9429BCE61B0D}" destId="{1D02855A-3568-41B7-94EC-61CF251698BA}" srcOrd="0" destOrd="0" presId="urn:microsoft.com/office/officeart/2005/8/layout/hierarchy2"/>
    <dgm:cxn modelId="{DBB16C80-BA4C-42EF-8045-891EA791E131}" type="presParOf" srcId="{BFBCA67D-096B-4C46-94CC-9429BCE61B0D}" destId="{E5B850BF-07E1-4B13-B97F-2BD3458AAD8F}" srcOrd="1" destOrd="0" presId="urn:microsoft.com/office/officeart/2005/8/layout/hierarchy2"/>
    <dgm:cxn modelId="{048198F2-F572-448A-B052-7AB7414EF7F3}" type="presParOf" srcId="{841B78D7-7930-431E-94A3-B95961D7095A}" destId="{E5E06E14-7491-4666-9DC0-F55A64826BA6}" srcOrd="2" destOrd="0" presId="urn:microsoft.com/office/officeart/2005/8/layout/hierarchy2"/>
    <dgm:cxn modelId="{AA1906CC-C542-48D7-8EE4-F36068D24EF5}" type="presParOf" srcId="{E5E06E14-7491-4666-9DC0-F55A64826BA6}" destId="{B7AE9A62-15F8-4193-9464-F3AB70D45D3C}" srcOrd="0" destOrd="0" presId="urn:microsoft.com/office/officeart/2005/8/layout/hierarchy2"/>
    <dgm:cxn modelId="{DA43F90E-4417-48DD-8354-114259103C36}" type="presParOf" srcId="{841B78D7-7930-431E-94A3-B95961D7095A}" destId="{AD7DFAE8-2C13-4FC4-B160-92D987BA45A2}" srcOrd="3" destOrd="0" presId="urn:microsoft.com/office/officeart/2005/8/layout/hierarchy2"/>
    <dgm:cxn modelId="{3FC9A9E3-B7A3-4366-8213-932F590AEFB0}" type="presParOf" srcId="{AD7DFAE8-2C13-4FC4-B160-92D987BA45A2}" destId="{AC43DC8C-2727-401B-9B21-C61C8D814E84}" srcOrd="0" destOrd="0" presId="urn:microsoft.com/office/officeart/2005/8/layout/hierarchy2"/>
    <dgm:cxn modelId="{38D1546A-7D76-4099-BD81-38F0E5374E6A}" type="presParOf" srcId="{AD7DFAE8-2C13-4FC4-B160-92D987BA45A2}" destId="{58A8F99B-C6EC-4577-B552-2E38B6383602}" srcOrd="1" destOrd="0" presId="urn:microsoft.com/office/officeart/2005/8/layout/hierarchy2"/>
    <dgm:cxn modelId="{D4709EC5-D78F-45CC-B160-9A3A8E9B8F2C}" type="presParOf" srcId="{58A8F99B-C6EC-4577-B552-2E38B6383602}" destId="{68DA3B87-B24D-4CB4-A1D3-CD5E59997081}" srcOrd="0" destOrd="0" presId="urn:microsoft.com/office/officeart/2005/8/layout/hierarchy2"/>
    <dgm:cxn modelId="{B3412E7F-5872-4A56-8DA4-31CDD492D317}" type="presParOf" srcId="{68DA3B87-B24D-4CB4-A1D3-CD5E59997081}" destId="{3343D4E7-081C-47FA-A32C-6026B27E475D}" srcOrd="0" destOrd="0" presId="urn:microsoft.com/office/officeart/2005/8/layout/hierarchy2"/>
    <dgm:cxn modelId="{476A48BD-05AF-4284-A814-A19E6B7C9083}" type="presParOf" srcId="{58A8F99B-C6EC-4577-B552-2E38B6383602}" destId="{2507569B-6495-4349-A268-D36E3E3E1084}" srcOrd="1" destOrd="0" presId="urn:microsoft.com/office/officeart/2005/8/layout/hierarchy2"/>
    <dgm:cxn modelId="{E3E234DC-3D11-43D3-BAAF-A7CC79387E4F}" type="presParOf" srcId="{2507569B-6495-4349-A268-D36E3E3E1084}" destId="{14CECC54-5812-4045-A0B0-A607A7350553}" srcOrd="0" destOrd="0" presId="urn:microsoft.com/office/officeart/2005/8/layout/hierarchy2"/>
    <dgm:cxn modelId="{AED63AE2-3A89-4248-BF75-9D6C5766EA08}" type="presParOf" srcId="{2507569B-6495-4349-A268-D36E3E3E1084}" destId="{47E2D9AC-1F4C-4D67-AC85-71416CEADD8C}" srcOrd="1" destOrd="0" presId="urn:microsoft.com/office/officeart/2005/8/layout/hierarchy2"/>
    <dgm:cxn modelId="{59547713-F501-4AF7-A017-4642F0A43B9B}" type="presParOf" srcId="{841B78D7-7930-431E-94A3-B95961D7095A}" destId="{BFDDC4F2-F442-4205-A7C1-0C7633F6B97C}" srcOrd="4" destOrd="0" presId="urn:microsoft.com/office/officeart/2005/8/layout/hierarchy2"/>
    <dgm:cxn modelId="{23C3E04C-658A-4B45-B7F4-376AC9C09DEF}" type="presParOf" srcId="{BFDDC4F2-F442-4205-A7C1-0C7633F6B97C}" destId="{88FB7E91-3F9D-461C-AE87-5265E362C810}" srcOrd="0" destOrd="0" presId="urn:microsoft.com/office/officeart/2005/8/layout/hierarchy2"/>
    <dgm:cxn modelId="{7AE46D00-ABFE-4C0A-BAAF-D889FCFADF17}" type="presParOf" srcId="{841B78D7-7930-431E-94A3-B95961D7095A}" destId="{B76F962B-E8FC-45FF-9D9B-1130C3D84197}" srcOrd="5" destOrd="0" presId="urn:microsoft.com/office/officeart/2005/8/layout/hierarchy2"/>
    <dgm:cxn modelId="{B4A0C4BF-AA64-40DF-A4CA-BD0F51DFB92C}" type="presParOf" srcId="{B76F962B-E8FC-45FF-9D9B-1130C3D84197}" destId="{37F3E7E9-E4D2-419E-BFFF-AFB2E11920D9}" srcOrd="0" destOrd="0" presId="urn:microsoft.com/office/officeart/2005/8/layout/hierarchy2"/>
    <dgm:cxn modelId="{B604C6C4-8195-4F97-B29A-D586A6DDADB7}" type="presParOf" srcId="{B76F962B-E8FC-45FF-9D9B-1130C3D84197}" destId="{23EDD26F-593C-4CE5-BF96-363FEE766702}" srcOrd="1" destOrd="0" presId="urn:microsoft.com/office/officeart/2005/8/layout/hierarchy2"/>
    <dgm:cxn modelId="{6742CD4F-A4DB-47ED-BD35-8AC81AC0C832}" type="presParOf" srcId="{23EDD26F-593C-4CE5-BF96-363FEE766702}" destId="{79C08535-5E9B-49F4-8847-00AC73F171E2}" srcOrd="0" destOrd="0" presId="urn:microsoft.com/office/officeart/2005/8/layout/hierarchy2"/>
    <dgm:cxn modelId="{D034D1ED-8C48-419B-9903-53FE9E247349}" type="presParOf" srcId="{79C08535-5E9B-49F4-8847-00AC73F171E2}" destId="{F0EE56A4-FE88-43E2-9CB9-00A29000DFDB}" srcOrd="0" destOrd="0" presId="urn:microsoft.com/office/officeart/2005/8/layout/hierarchy2"/>
    <dgm:cxn modelId="{30EF2BB7-50CD-4BC8-A19A-53A3586D918D}" type="presParOf" srcId="{23EDD26F-593C-4CE5-BF96-363FEE766702}" destId="{FC9CC7A0-FAB2-4F41-A1AA-77D4078F27A5}" srcOrd="1" destOrd="0" presId="urn:microsoft.com/office/officeart/2005/8/layout/hierarchy2"/>
    <dgm:cxn modelId="{1429BD5C-7868-4BD0-A208-238A0F93AC29}" type="presParOf" srcId="{FC9CC7A0-FAB2-4F41-A1AA-77D4078F27A5}" destId="{B433C98E-6CDA-4091-8E24-625BC8B75837}" srcOrd="0" destOrd="0" presId="urn:microsoft.com/office/officeart/2005/8/layout/hierarchy2"/>
    <dgm:cxn modelId="{35437016-EAA2-4240-A830-BDF48DED32C9}" type="presParOf" srcId="{FC9CC7A0-FAB2-4F41-A1AA-77D4078F27A5}" destId="{1BB1BA2E-332D-4FA6-867A-1F1B09405F16}" srcOrd="1" destOrd="0" presId="urn:microsoft.com/office/officeart/2005/8/layout/hierarchy2"/>
    <dgm:cxn modelId="{250B2361-0ED7-44C2-AFF3-4AB2788F2A99}" type="presParOf" srcId="{1BB1BA2E-332D-4FA6-867A-1F1B09405F16}" destId="{0F6E3382-7B2C-4551-8B78-37262A7801CE}" srcOrd="0" destOrd="0" presId="urn:microsoft.com/office/officeart/2005/8/layout/hierarchy2"/>
    <dgm:cxn modelId="{5BD0ADB8-3946-41DD-9D62-6808537683F4}" type="presParOf" srcId="{0F6E3382-7B2C-4551-8B78-37262A7801CE}" destId="{B085E8FC-0880-4C09-AA5A-A1338A852FEC}" srcOrd="0" destOrd="0" presId="urn:microsoft.com/office/officeart/2005/8/layout/hierarchy2"/>
    <dgm:cxn modelId="{AFAE28F8-7BBB-4610-9F5D-790D83CF71C0}" type="presParOf" srcId="{1BB1BA2E-332D-4FA6-867A-1F1B09405F16}" destId="{708F15C0-63C8-4389-8FA5-90D13FEE1969}" srcOrd="1" destOrd="0" presId="urn:microsoft.com/office/officeart/2005/8/layout/hierarchy2"/>
    <dgm:cxn modelId="{38E0A565-5618-4C53-BFEB-65AB1BF93645}" type="presParOf" srcId="{708F15C0-63C8-4389-8FA5-90D13FEE1969}" destId="{B2573E84-A638-46A7-87EB-01A53DC65343}" srcOrd="0" destOrd="0" presId="urn:microsoft.com/office/officeart/2005/8/layout/hierarchy2"/>
    <dgm:cxn modelId="{66515784-AD67-4442-AA66-1E7824FC5FF1}" type="presParOf" srcId="{708F15C0-63C8-4389-8FA5-90D13FEE1969}" destId="{7A2E35B2-DDCE-4473-8BAD-1484971582D2}" srcOrd="1" destOrd="0" presId="urn:microsoft.com/office/officeart/2005/8/layout/hierarchy2"/>
    <dgm:cxn modelId="{DEF12AC7-7818-4C84-A127-1DFCD7BEF045}" type="presParOf" srcId="{23EDD26F-593C-4CE5-BF96-363FEE766702}" destId="{B1C01F2D-E5B4-494A-A051-BA70E5706071}" srcOrd="2" destOrd="0" presId="urn:microsoft.com/office/officeart/2005/8/layout/hierarchy2"/>
    <dgm:cxn modelId="{EE6823A1-0210-4B83-972E-75E57A00D3D7}" type="presParOf" srcId="{B1C01F2D-E5B4-494A-A051-BA70E5706071}" destId="{E4500769-9635-439F-9A8D-7414F23F410C}" srcOrd="0" destOrd="0" presId="urn:microsoft.com/office/officeart/2005/8/layout/hierarchy2"/>
    <dgm:cxn modelId="{1CD23086-4D78-4089-83A3-0A36F3C489DD}" type="presParOf" srcId="{23EDD26F-593C-4CE5-BF96-363FEE766702}" destId="{4DFF72C8-4B1D-4ACD-AEC4-B201F8F43910}" srcOrd="3" destOrd="0" presId="urn:microsoft.com/office/officeart/2005/8/layout/hierarchy2"/>
    <dgm:cxn modelId="{19D1A3DB-8475-44D4-8088-C41571E6525E}" type="presParOf" srcId="{4DFF72C8-4B1D-4ACD-AEC4-B201F8F43910}" destId="{D3538411-082A-4B80-B88A-94EF28B42FF5}" srcOrd="0" destOrd="0" presId="urn:microsoft.com/office/officeart/2005/8/layout/hierarchy2"/>
    <dgm:cxn modelId="{04D216C0-9F35-4EBF-8738-2A5F8AA31B71}" type="presParOf" srcId="{4DFF72C8-4B1D-4ACD-AEC4-B201F8F43910}" destId="{A6D83370-7FFB-472B-9839-51C1D1CF4455}" srcOrd="1" destOrd="0" presId="urn:microsoft.com/office/officeart/2005/8/layout/hierarchy2"/>
    <dgm:cxn modelId="{B90B3B0C-5BF4-4990-B396-2EC2DD49AD20}" type="presParOf" srcId="{A6D83370-7FFB-472B-9839-51C1D1CF4455}" destId="{CB8497C0-7334-4E99-9DF3-F890FB0416C6}" srcOrd="0" destOrd="0" presId="urn:microsoft.com/office/officeart/2005/8/layout/hierarchy2"/>
    <dgm:cxn modelId="{BAA3DB89-55A8-4F0B-BFAD-E918D1DB94DB}" type="presParOf" srcId="{CB8497C0-7334-4E99-9DF3-F890FB0416C6}" destId="{449A7152-0B9C-4330-A859-E2CD5BE4D704}" srcOrd="0" destOrd="0" presId="urn:microsoft.com/office/officeart/2005/8/layout/hierarchy2"/>
    <dgm:cxn modelId="{FABFD700-1A5A-4DBF-AC25-806EB63F0083}" type="presParOf" srcId="{A6D83370-7FFB-472B-9839-51C1D1CF4455}" destId="{8C925E58-C264-442B-8872-71F5D2627EA4}" srcOrd="1" destOrd="0" presId="urn:microsoft.com/office/officeart/2005/8/layout/hierarchy2"/>
    <dgm:cxn modelId="{29C582C0-C372-4580-83D5-33245490E9C0}" type="presParOf" srcId="{8C925E58-C264-442B-8872-71F5D2627EA4}" destId="{F122C295-142B-4A18-A96E-DD87FD51368D}" srcOrd="0" destOrd="0" presId="urn:microsoft.com/office/officeart/2005/8/layout/hierarchy2"/>
    <dgm:cxn modelId="{CF61B4A9-980C-4D9F-B4D3-29F977DBC307}" type="presParOf" srcId="{8C925E58-C264-442B-8872-71F5D2627EA4}" destId="{166C1DC2-7D10-40C2-BBF0-3EBDA4468307}" srcOrd="1" destOrd="0" presId="urn:microsoft.com/office/officeart/2005/8/layout/hierarchy2"/>
    <dgm:cxn modelId="{71E8262C-C5B6-4F74-8D46-001BE3117891}" type="presParOf" srcId="{23EDD26F-593C-4CE5-BF96-363FEE766702}" destId="{DC3421B9-709F-4204-BE01-85E2B99CE156}" srcOrd="4" destOrd="0" presId="urn:microsoft.com/office/officeart/2005/8/layout/hierarchy2"/>
    <dgm:cxn modelId="{C732E298-98F6-4FA7-8F0E-8F5F9CC7ED91}" type="presParOf" srcId="{DC3421B9-709F-4204-BE01-85E2B99CE156}" destId="{AEBD80AE-380A-42E4-ACA7-74C8F25F3C3A}" srcOrd="0" destOrd="0" presId="urn:microsoft.com/office/officeart/2005/8/layout/hierarchy2"/>
    <dgm:cxn modelId="{D4D740BA-8755-4A54-BDBD-5EE332F33FB9}" type="presParOf" srcId="{23EDD26F-593C-4CE5-BF96-363FEE766702}" destId="{5D64A447-8549-4B95-B6A1-FC8194FA15E1}" srcOrd="5" destOrd="0" presId="urn:microsoft.com/office/officeart/2005/8/layout/hierarchy2"/>
    <dgm:cxn modelId="{8849CD29-DA94-496A-A744-4FE8B235D948}" type="presParOf" srcId="{5D64A447-8549-4B95-B6A1-FC8194FA15E1}" destId="{5DF9323E-3AB3-4B34-9FF8-D275F86BABBF}" srcOrd="0" destOrd="0" presId="urn:microsoft.com/office/officeart/2005/8/layout/hierarchy2"/>
    <dgm:cxn modelId="{27D3BE8F-010C-46F2-8CA4-2666208E6596}" type="presParOf" srcId="{5D64A447-8549-4B95-B6A1-FC8194FA15E1}" destId="{B2551CD0-3653-4B9D-BF2A-7797CE05175E}" srcOrd="1" destOrd="0" presId="urn:microsoft.com/office/officeart/2005/8/layout/hierarchy2"/>
    <dgm:cxn modelId="{67CDE354-3BC9-43E7-9062-005F8F995D9D}" type="presParOf" srcId="{B2551CD0-3653-4B9D-BF2A-7797CE05175E}" destId="{A0B7FCAC-162F-4528-879A-46C5633C368C}" srcOrd="0" destOrd="0" presId="urn:microsoft.com/office/officeart/2005/8/layout/hierarchy2"/>
    <dgm:cxn modelId="{A3069569-170A-4CDB-8D07-420B15056003}" type="presParOf" srcId="{A0B7FCAC-162F-4528-879A-46C5633C368C}" destId="{3397388D-6950-4465-A8AA-E5126BCB6545}" srcOrd="0" destOrd="0" presId="urn:microsoft.com/office/officeart/2005/8/layout/hierarchy2"/>
    <dgm:cxn modelId="{6931F3D7-0E4B-4B0F-96F7-57DBF1502F24}" type="presParOf" srcId="{B2551CD0-3653-4B9D-BF2A-7797CE05175E}" destId="{BCC65F14-3F65-4117-9CED-0FA21A64AAB2}" srcOrd="1" destOrd="0" presId="urn:microsoft.com/office/officeart/2005/8/layout/hierarchy2"/>
    <dgm:cxn modelId="{E357140F-8F6D-4DD3-9DFF-03C636121AFD}" type="presParOf" srcId="{BCC65F14-3F65-4117-9CED-0FA21A64AAB2}" destId="{C5437160-4080-4F61-9D68-6EF1C9AFA2FB}" srcOrd="0" destOrd="0" presId="urn:microsoft.com/office/officeart/2005/8/layout/hierarchy2"/>
    <dgm:cxn modelId="{9CB1C4E3-6D34-46B6-8297-8AD8A7AED0B8}" type="presParOf" srcId="{BCC65F14-3F65-4117-9CED-0FA21A64AAB2}" destId="{E5470DEB-A634-4F50-B735-A00AD6FFDD37}"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0418DD6-ECD7-4053-91E5-3EE0A04B4AFB}" type="doc">
      <dgm:prSet loTypeId="urn:microsoft.com/office/officeart/2005/8/layout/hierarchy1" loCatId="hierarchy" qsTypeId="urn:microsoft.com/office/officeart/2005/8/quickstyle/simple1#3" qsCatId="simple" csTypeId="urn:microsoft.com/office/officeart/2005/8/colors/accent1_2#1" csCatId="accent1" phldr="1"/>
      <dgm:spPr/>
      <dgm:t>
        <a:bodyPr/>
        <a:lstStyle/>
        <a:p>
          <a:endParaRPr lang="zh-CN" altLang="en-US"/>
        </a:p>
      </dgm:t>
    </dgm:pt>
    <dgm:pt modelId="{DE4E399F-D811-4B16-A94D-4F4188CD2FDF}">
      <dgm:prSet phldrT="[文本]"/>
      <dgm:spPr/>
      <dgm:t>
        <a:bodyPr/>
        <a:lstStyle/>
        <a:p>
          <a:r>
            <a:rPr lang="zh-CN" altLang="en-US" b="1" dirty="0" smtClean="0"/>
            <a:t>西欧封建社会</a:t>
          </a:r>
          <a:endParaRPr lang="zh-CN" altLang="en-US" b="1" dirty="0"/>
        </a:p>
      </dgm:t>
    </dgm:pt>
    <dgm:pt modelId="{2FD8063D-3ED6-4DE7-B028-EAFDCB8D2226}" type="parTrans" cxnId="{C2C3026B-7CB0-460B-86B3-E1440E386D7D}">
      <dgm:prSet/>
      <dgm:spPr/>
      <dgm:t>
        <a:bodyPr/>
        <a:lstStyle/>
        <a:p>
          <a:endParaRPr lang="zh-CN" altLang="en-US" b="1"/>
        </a:p>
      </dgm:t>
    </dgm:pt>
    <dgm:pt modelId="{221E924E-F39C-4DED-8F57-ED0554B1DD58}" type="sibTrans" cxnId="{C2C3026B-7CB0-460B-86B3-E1440E386D7D}">
      <dgm:prSet/>
      <dgm:spPr/>
      <dgm:t>
        <a:bodyPr/>
        <a:lstStyle/>
        <a:p>
          <a:endParaRPr lang="zh-CN" altLang="en-US" b="1"/>
        </a:p>
      </dgm:t>
    </dgm:pt>
    <dgm:pt modelId="{8CD5636B-9A1E-4BFB-80B7-16C091ABAD3D}">
      <dgm:prSet phldrT="[文本]"/>
      <dgm:spPr/>
      <dgm:t>
        <a:bodyPr/>
        <a:lstStyle/>
        <a:p>
          <a:r>
            <a:rPr lang="zh-CN" altLang="en-US" b="1" dirty="0" smtClean="0"/>
            <a:t>封君封臣制</a:t>
          </a:r>
          <a:endParaRPr lang="zh-CN" altLang="en-US" b="1" dirty="0"/>
        </a:p>
      </dgm:t>
    </dgm:pt>
    <dgm:pt modelId="{A72EB386-0EC0-45E3-8493-8C33DAC9F282}" type="parTrans" cxnId="{63D8A576-D86F-45FA-B58E-3DC21C477383}">
      <dgm:prSet/>
      <dgm:spPr/>
      <dgm:t>
        <a:bodyPr/>
        <a:lstStyle/>
        <a:p>
          <a:endParaRPr lang="zh-CN" altLang="en-US" b="1"/>
        </a:p>
      </dgm:t>
    </dgm:pt>
    <dgm:pt modelId="{98BAF3F2-F961-40A8-B69C-AD2E16A433F3}" type="sibTrans" cxnId="{63D8A576-D86F-45FA-B58E-3DC21C477383}">
      <dgm:prSet/>
      <dgm:spPr/>
      <dgm:t>
        <a:bodyPr/>
        <a:lstStyle/>
        <a:p>
          <a:endParaRPr lang="zh-CN" altLang="en-US" b="1"/>
        </a:p>
      </dgm:t>
    </dgm:pt>
    <dgm:pt modelId="{68C691D0-B3C5-48CF-8CF4-F17B4D634756}">
      <dgm:prSet phldrT="[文本]"/>
      <dgm:spPr/>
      <dgm:t>
        <a:bodyPr/>
        <a:lstStyle/>
        <a:p>
          <a:r>
            <a:rPr lang="zh-CN" altLang="en-US" b="1" dirty="0" smtClean="0"/>
            <a:t>等级制度</a:t>
          </a:r>
          <a:endParaRPr lang="en-US" altLang="zh-CN" b="1" dirty="0" smtClean="0"/>
        </a:p>
        <a:p>
          <a:r>
            <a:rPr lang="zh-CN" altLang="en-US" b="1" dirty="0" smtClean="0"/>
            <a:t>（政治表现）</a:t>
          </a:r>
          <a:endParaRPr lang="zh-CN" altLang="en-US" b="1" dirty="0"/>
        </a:p>
      </dgm:t>
    </dgm:pt>
    <dgm:pt modelId="{2BACD8FC-98D4-4997-BD15-6381F8E3AA76}" type="parTrans" cxnId="{F9B30785-45CD-479D-B284-1F900FF12CA9}">
      <dgm:prSet/>
      <dgm:spPr/>
      <dgm:t>
        <a:bodyPr/>
        <a:lstStyle/>
        <a:p>
          <a:endParaRPr lang="zh-CN" altLang="en-US" b="1"/>
        </a:p>
      </dgm:t>
    </dgm:pt>
    <dgm:pt modelId="{EDE192F6-B1DD-4604-AA7A-FF8373025E51}" type="sibTrans" cxnId="{F9B30785-45CD-479D-B284-1F900FF12CA9}">
      <dgm:prSet/>
      <dgm:spPr/>
      <dgm:t>
        <a:bodyPr/>
        <a:lstStyle/>
        <a:p>
          <a:endParaRPr lang="zh-CN" altLang="en-US" b="1"/>
        </a:p>
      </dgm:t>
    </dgm:pt>
    <dgm:pt modelId="{6881417E-8ECA-4801-8548-C4498C5C39B0}">
      <dgm:prSet phldrT="[文本]"/>
      <dgm:spPr/>
      <dgm:t>
        <a:bodyPr/>
        <a:lstStyle/>
        <a:p>
          <a:r>
            <a:rPr lang="zh-CN" altLang="en-US" b="1" dirty="0" smtClean="0"/>
            <a:t>庄园经济</a:t>
          </a:r>
          <a:endParaRPr lang="zh-CN" altLang="en-US" b="1" dirty="0"/>
        </a:p>
      </dgm:t>
    </dgm:pt>
    <dgm:pt modelId="{F8F8C750-C628-4F47-B24B-5060FA8CAD91}" type="parTrans" cxnId="{BC06C824-C2E0-436A-BBA8-6D63C570A369}">
      <dgm:prSet/>
      <dgm:spPr/>
      <dgm:t>
        <a:bodyPr/>
        <a:lstStyle/>
        <a:p>
          <a:endParaRPr lang="zh-CN" altLang="en-US" b="1"/>
        </a:p>
      </dgm:t>
    </dgm:pt>
    <dgm:pt modelId="{26EBBDF7-1910-4C3B-840E-67CB0345613F}" type="sibTrans" cxnId="{BC06C824-C2E0-436A-BBA8-6D63C570A369}">
      <dgm:prSet/>
      <dgm:spPr/>
      <dgm:t>
        <a:bodyPr/>
        <a:lstStyle/>
        <a:p>
          <a:endParaRPr lang="zh-CN" altLang="en-US" b="1"/>
        </a:p>
      </dgm:t>
    </dgm:pt>
    <dgm:pt modelId="{3257174F-DC4E-4CCC-94D4-61F51736E746}">
      <dgm:prSet phldrT="[文本]"/>
      <dgm:spPr/>
      <dgm:t>
        <a:bodyPr/>
        <a:lstStyle/>
        <a:p>
          <a:r>
            <a:rPr lang="zh-CN" altLang="en-US" b="1" dirty="0" smtClean="0"/>
            <a:t>经济剥削</a:t>
          </a:r>
          <a:endParaRPr lang="en-US" altLang="zh-CN" b="1" dirty="0" smtClean="0"/>
        </a:p>
        <a:p>
          <a:r>
            <a:rPr lang="zh-CN" altLang="en-US" b="1" dirty="0" smtClean="0"/>
            <a:t>（经济基础）</a:t>
          </a:r>
          <a:endParaRPr lang="zh-CN" altLang="en-US" b="1" dirty="0"/>
        </a:p>
      </dgm:t>
    </dgm:pt>
    <dgm:pt modelId="{5D49023F-0799-4F64-8E74-8B4770941E0A}" type="parTrans" cxnId="{B9F6134F-FDC6-4041-BCE4-1744A061685E}">
      <dgm:prSet/>
      <dgm:spPr/>
      <dgm:t>
        <a:bodyPr/>
        <a:lstStyle/>
        <a:p>
          <a:endParaRPr lang="zh-CN" altLang="en-US" b="1"/>
        </a:p>
      </dgm:t>
    </dgm:pt>
    <dgm:pt modelId="{99430E61-71B5-4A3D-B58E-E6806E5D0D6B}" type="sibTrans" cxnId="{B9F6134F-FDC6-4041-BCE4-1744A061685E}">
      <dgm:prSet/>
      <dgm:spPr/>
      <dgm:t>
        <a:bodyPr/>
        <a:lstStyle/>
        <a:p>
          <a:endParaRPr lang="zh-CN" altLang="en-US" b="1"/>
        </a:p>
      </dgm:t>
    </dgm:pt>
    <dgm:pt modelId="{67D88D09-D8B2-4797-BAD8-CCBF936921EA}" type="pres">
      <dgm:prSet presAssocID="{60418DD6-ECD7-4053-91E5-3EE0A04B4AFB}" presName="hierChild1" presStyleCnt="0">
        <dgm:presLayoutVars>
          <dgm:chPref val="1"/>
          <dgm:dir/>
          <dgm:animOne val="branch"/>
          <dgm:animLvl val="lvl"/>
          <dgm:resizeHandles/>
        </dgm:presLayoutVars>
      </dgm:prSet>
      <dgm:spPr/>
      <dgm:t>
        <a:bodyPr/>
        <a:lstStyle/>
        <a:p>
          <a:endParaRPr lang="zh-CN" altLang="en-US"/>
        </a:p>
      </dgm:t>
    </dgm:pt>
    <dgm:pt modelId="{1D7DA4EB-18F8-4A9C-B5E7-0815EC720B12}" type="pres">
      <dgm:prSet presAssocID="{DE4E399F-D811-4B16-A94D-4F4188CD2FDF}" presName="hierRoot1" presStyleCnt="0"/>
      <dgm:spPr/>
    </dgm:pt>
    <dgm:pt modelId="{E36522A6-C4D2-4C92-BA96-86354A4571B7}" type="pres">
      <dgm:prSet presAssocID="{DE4E399F-D811-4B16-A94D-4F4188CD2FDF}" presName="composite" presStyleCnt="0"/>
      <dgm:spPr/>
    </dgm:pt>
    <dgm:pt modelId="{58D2043B-48C2-4CB8-83D8-55CCD106DDD8}" type="pres">
      <dgm:prSet presAssocID="{DE4E399F-D811-4B16-A94D-4F4188CD2FDF}" presName="background" presStyleLbl="node0" presStyleIdx="0" presStyleCnt="1"/>
      <dgm:spPr/>
    </dgm:pt>
    <dgm:pt modelId="{40A51ADF-708A-460C-9581-46A0554016F0}" type="pres">
      <dgm:prSet presAssocID="{DE4E399F-D811-4B16-A94D-4F4188CD2FDF}" presName="text" presStyleLbl="fgAcc0" presStyleIdx="0" presStyleCnt="1" custScaleX="125882" custScaleY="53408">
        <dgm:presLayoutVars>
          <dgm:chPref val="3"/>
        </dgm:presLayoutVars>
      </dgm:prSet>
      <dgm:spPr/>
      <dgm:t>
        <a:bodyPr/>
        <a:lstStyle/>
        <a:p>
          <a:endParaRPr lang="zh-CN" altLang="en-US"/>
        </a:p>
      </dgm:t>
    </dgm:pt>
    <dgm:pt modelId="{6BB7A430-64D1-44D0-A1C2-2A795386C30F}" type="pres">
      <dgm:prSet presAssocID="{DE4E399F-D811-4B16-A94D-4F4188CD2FDF}" presName="hierChild2" presStyleCnt="0"/>
      <dgm:spPr/>
    </dgm:pt>
    <dgm:pt modelId="{1F48A37D-0699-4D56-897B-01651B0C736E}" type="pres">
      <dgm:prSet presAssocID="{A72EB386-0EC0-45E3-8493-8C33DAC9F282}" presName="Name10" presStyleLbl="parChTrans1D2" presStyleIdx="0" presStyleCnt="2"/>
      <dgm:spPr/>
      <dgm:t>
        <a:bodyPr/>
        <a:lstStyle/>
        <a:p>
          <a:endParaRPr lang="zh-CN" altLang="en-US"/>
        </a:p>
      </dgm:t>
    </dgm:pt>
    <dgm:pt modelId="{23637757-2A6C-4C53-9A58-3E4D68EE4F16}" type="pres">
      <dgm:prSet presAssocID="{8CD5636B-9A1E-4BFB-80B7-16C091ABAD3D}" presName="hierRoot2" presStyleCnt="0"/>
      <dgm:spPr/>
    </dgm:pt>
    <dgm:pt modelId="{68B31C3D-8350-4078-9623-EFE52BEC5E10}" type="pres">
      <dgm:prSet presAssocID="{8CD5636B-9A1E-4BFB-80B7-16C091ABAD3D}" presName="composite2" presStyleCnt="0"/>
      <dgm:spPr/>
    </dgm:pt>
    <dgm:pt modelId="{254AA376-0E7D-407F-9B39-515012DA3B0C}" type="pres">
      <dgm:prSet presAssocID="{8CD5636B-9A1E-4BFB-80B7-16C091ABAD3D}" presName="background2" presStyleLbl="node2" presStyleIdx="0" presStyleCnt="2"/>
      <dgm:spPr/>
    </dgm:pt>
    <dgm:pt modelId="{561DEBDF-5B10-4EDE-BB6F-11B09E86268A}" type="pres">
      <dgm:prSet presAssocID="{8CD5636B-9A1E-4BFB-80B7-16C091ABAD3D}" presName="text2" presStyleLbl="fgAcc2" presStyleIdx="0" presStyleCnt="2" custScaleX="131289" custScaleY="48238">
        <dgm:presLayoutVars>
          <dgm:chPref val="3"/>
        </dgm:presLayoutVars>
      </dgm:prSet>
      <dgm:spPr/>
      <dgm:t>
        <a:bodyPr/>
        <a:lstStyle/>
        <a:p>
          <a:endParaRPr lang="zh-CN" altLang="en-US"/>
        </a:p>
      </dgm:t>
    </dgm:pt>
    <dgm:pt modelId="{EC44E6EE-6EAE-4F97-B7E0-4F9AD836D77E}" type="pres">
      <dgm:prSet presAssocID="{8CD5636B-9A1E-4BFB-80B7-16C091ABAD3D}" presName="hierChild3" presStyleCnt="0"/>
      <dgm:spPr/>
    </dgm:pt>
    <dgm:pt modelId="{6A269F21-4FA2-4D2E-903B-58013586F43D}" type="pres">
      <dgm:prSet presAssocID="{2BACD8FC-98D4-4997-BD15-6381F8E3AA76}" presName="Name17" presStyleLbl="parChTrans1D3" presStyleIdx="0" presStyleCnt="2"/>
      <dgm:spPr/>
      <dgm:t>
        <a:bodyPr/>
        <a:lstStyle/>
        <a:p>
          <a:endParaRPr lang="zh-CN" altLang="en-US"/>
        </a:p>
      </dgm:t>
    </dgm:pt>
    <dgm:pt modelId="{C9BB44B0-D812-423E-95E0-F40B7FBFFEC3}" type="pres">
      <dgm:prSet presAssocID="{68C691D0-B3C5-48CF-8CF4-F17B4D634756}" presName="hierRoot3" presStyleCnt="0"/>
      <dgm:spPr/>
    </dgm:pt>
    <dgm:pt modelId="{49C8631B-EADA-4664-AA43-9B3EAF374A6A}" type="pres">
      <dgm:prSet presAssocID="{68C691D0-B3C5-48CF-8CF4-F17B4D634756}" presName="composite3" presStyleCnt="0"/>
      <dgm:spPr/>
    </dgm:pt>
    <dgm:pt modelId="{A1A843C2-AB35-467F-9CF2-973E83D81DE5}" type="pres">
      <dgm:prSet presAssocID="{68C691D0-B3C5-48CF-8CF4-F17B4D634756}" presName="background3" presStyleLbl="node3" presStyleIdx="0" presStyleCnt="2"/>
      <dgm:spPr/>
    </dgm:pt>
    <dgm:pt modelId="{217F8EFB-1099-4DF0-9CF3-A05BCAFA66AD}" type="pres">
      <dgm:prSet presAssocID="{68C691D0-B3C5-48CF-8CF4-F17B4D634756}" presName="text3" presStyleLbl="fgAcc3" presStyleIdx="0" presStyleCnt="2" custScaleY="83594">
        <dgm:presLayoutVars>
          <dgm:chPref val="3"/>
        </dgm:presLayoutVars>
      </dgm:prSet>
      <dgm:spPr/>
      <dgm:t>
        <a:bodyPr/>
        <a:lstStyle/>
        <a:p>
          <a:endParaRPr lang="zh-CN" altLang="en-US"/>
        </a:p>
      </dgm:t>
    </dgm:pt>
    <dgm:pt modelId="{195E87C2-C088-4E0E-A3D0-B3BC21032DC8}" type="pres">
      <dgm:prSet presAssocID="{68C691D0-B3C5-48CF-8CF4-F17B4D634756}" presName="hierChild4" presStyleCnt="0"/>
      <dgm:spPr/>
    </dgm:pt>
    <dgm:pt modelId="{00410BAD-396A-499E-848A-3A8CB518E9D4}" type="pres">
      <dgm:prSet presAssocID="{F8F8C750-C628-4F47-B24B-5060FA8CAD91}" presName="Name10" presStyleLbl="parChTrans1D2" presStyleIdx="1" presStyleCnt="2"/>
      <dgm:spPr/>
      <dgm:t>
        <a:bodyPr/>
        <a:lstStyle/>
        <a:p>
          <a:endParaRPr lang="zh-CN" altLang="en-US"/>
        </a:p>
      </dgm:t>
    </dgm:pt>
    <dgm:pt modelId="{D522785F-9212-4E59-B148-65A465FD9146}" type="pres">
      <dgm:prSet presAssocID="{6881417E-8ECA-4801-8548-C4498C5C39B0}" presName="hierRoot2" presStyleCnt="0"/>
      <dgm:spPr/>
    </dgm:pt>
    <dgm:pt modelId="{20A4A583-6B5B-471A-A783-9BDF5136524B}" type="pres">
      <dgm:prSet presAssocID="{6881417E-8ECA-4801-8548-C4498C5C39B0}" presName="composite2" presStyleCnt="0"/>
      <dgm:spPr/>
    </dgm:pt>
    <dgm:pt modelId="{3D8E7642-AED4-4D61-8BEC-456A095608B3}" type="pres">
      <dgm:prSet presAssocID="{6881417E-8ECA-4801-8548-C4498C5C39B0}" presName="background2" presStyleLbl="node2" presStyleIdx="1" presStyleCnt="2"/>
      <dgm:spPr/>
    </dgm:pt>
    <dgm:pt modelId="{8B5DE8E0-3CB8-4F0C-8B90-9A1A68751B5A}" type="pres">
      <dgm:prSet presAssocID="{6881417E-8ECA-4801-8548-C4498C5C39B0}" presName="text2" presStyleLbl="fgAcc2" presStyleIdx="1" presStyleCnt="2" custScaleY="44184">
        <dgm:presLayoutVars>
          <dgm:chPref val="3"/>
        </dgm:presLayoutVars>
      </dgm:prSet>
      <dgm:spPr/>
      <dgm:t>
        <a:bodyPr/>
        <a:lstStyle/>
        <a:p>
          <a:endParaRPr lang="zh-CN" altLang="en-US"/>
        </a:p>
      </dgm:t>
    </dgm:pt>
    <dgm:pt modelId="{F78AE558-3FA8-461E-B3A5-B1916698D2EA}" type="pres">
      <dgm:prSet presAssocID="{6881417E-8ECA-4801-8548-C4498C5C39B0}" presName="hierChild3" presStyleCnt="0"/>
      <dgm:spPr/>
    </dgm:pt>
    <dgm:pt modelId="{857DEB80-9CA4-4C3B-B0F5-D8CCEFBF1517}" type="pres">
      <dgm:prSet presAssocID="{5D49023F-0799-4F64-8E74-8B4770941E0A}" presName="Name17" presStyleLbl="parChTrans1D3" presStyleIdx="1" presStyleCnt="2"/>
      <dgm:spPr/>
      <dgm:t>
        <a:bodyPr/>
        <a:lstStyle/>
        <a:p>
          <a:endParaRPr lang="zh-CN" altLang="en-US"/>
        </a:p>
      </dgm:t>
    </dgm:pt>
    <dgm:pt modelId="{841264AD-B526-441B-8DD5-0C20EED3EB5B}" type="pres">
      <dgm:prSet presAssocID="{3257174F-DC4E-4CCC-94D4-61F51736E746}" presName="hierRoot3" presStyleCnt="0"/>
      <dgm:spPr/>
    </dgm:pt>
    <dgm:pt modelId="{95DE695F-5E03-4639-A371-A3D5ADA76F61}" type="pres">
      <dgm:prSet presAssocID="{3257174F-DC4E-4CCC-94D4-61F51736E746}" presName="composite3" presStyleCnt="0"/>
      <dgm:spPr/>
    </dgm:pt>
    <dgm:pt modelId="{CF53A693-0CB9-45EA-ACEE-AF7F9FFD0371}" type="pres">
      <dgm:prSet presAssocID="{3257174F-DC4E-4CCC-94D4-61F51736E746}" presName="background3" presStyleLbl="node3" presStyleIdx="1" presStyleCnt="2"/>
      <dgm:spPr/>
    </dgm:pt>
    <dgm:pt modelId="{7B9F1373-ABE9-4885-A8D8-34B1AD5632F2}" type="pres">
      <dgm:prSet presAssocID="{3257174F-DC4E-4CCC-94D4-61F51736E746}" presName="text3" presStyleLbl="fgAcc3" presStyleIdx="1" presStyleCnt="2" custScaleY="87648">
        <dgm:presLayoutVars>
          <dgm:chPref val="3"/>
        </dgm:presLayoutVars>
      </dgm:prSet>
      <dgm:spPr/>
      <dgm:t>
        <a:bodyPr/>
        <a:lstStyle/>
        <a:p>
          <a:endParaRPr lang="zh-CN" altLang="en-US"/>
        </a:p>
      </dgm:t>
    </dgm:pt>
    <dgm:pt modelId="{842C44B9-A87A-4E51-975A-C170324C1824}" type="pres">
      <dgm:prSet presAssocID="{3257174F-DC4E-4CCC-94D4-61F51736E746}" presName="hierChild4" presStyleCnt="0"/>
      <dgm:spPr/>
    </dgm:pt>
  </dgm:ptLst>
  <dgm:cxnLst>
    <dgm:cxn modelId="{96A85A15-C3F8-4FE0-87A1-5F202321376B}" type="presOf" srcId="{8CD5636B-9A1E-4BFB-80B7-16C091ABAD3D}" destId="{561DEBDF-5B10-4EDE-BB6F-11B09E86268A}" srcOrd="0" destOrd="0" presId="urn:microsoft.com/office/officeart/2005/8/layout/hierarchy1"/>
    <dgm:cxn modelId="{F9B30785-45CD-479D-B284-1F900FF12CA9}" srcId="{8CD5636B-9A1E-4BFB-80B7-16C091ABAD3D}" destId="{68C691D0-B3C5-48CF-8CF4-F17B4D634756}" srcOrd="0" destOrd="0" parTransId="{2BACD8FC-98D4-4997-BD15-6381F8E3AA76}" sibTransId="{EDE192F6-B1DD-4604-AA7A-FF8373025E51}"/>
    <dgm:cxn modelId="{6032CD7B-E874-4B8E-9730-8621266E941D}" type="presOf" srcId="{3257174F-DC4E-4CCC-94D4-61F51736E746}" destId="{7B9F1373-ABE9-4885-A8D8-34B1AD5632F2}" srcOrd="0" destOrd="0" presId="urn:microsoft.com/office/officeart/2005/8/layout/hierarchy1"/>
    <dgm:cxn modelId="{BC06C824-C2E0-436A-BBA8-6D63C570A369}" srcId="{DE4E399F-D811-4B16-A94D-4F4188CD2FDF}" destId="{6881417E-8ECA-4801-8548-C4498C5C39B0}" srcOrd="1" destOrd="0" parTransId="{F8F8C750-C628-4F47-B24B-5060FA8CAD91}" sibTransId="{26EBBDF7-1910-4C3B-840E-67CB0345613F}"/>
    <dgm:cxn modelId="{AC4A311C-4C09-4D19-B505-75F4B5983187}" type="presOf" srcId="{F8F8C750-C628-4F47-B24B-5060FA8CAD91}" destId="{00410BAD-396A-499E-848A-3A8CB518E9D4}" srcOrd="0" destOrd="0" presId="urn:microsoft.com/office/officeart/2005/8/layout/hierarchy1"/>
    <dgm:cxn modelId="{ABE84E5F-2E86-480C-955B-8E8BF1CB208E}" type="presOf" srcId="{68C691D0-B3C5-48CF-8CF4-F17B4D634756}" destId="{217F8EFB-1099-4DF0-9CF3-A05BCAFA66AD}" srcOrd="0" destOrd="0" presId="urn:microsoft.com/office/officeart/2005/8/layout/hierarchy1"/>
    <dgm:cxn modelId="{674680D6-084D-456D-AAF1-56AB62D7B086}" type="presOf" srcId="{2BACD8FC-98D4-4997-BD15-6381F8E3AA76}" destId="{6A269F21-4FA2-4D2E-903B-58013586F43D}" srcOrd="0" destOrd="0" presId="urn:microsoft.com/office/officeart/2005/8/layout/hierarchy1"/>
    <dgm:cxn modelId="{E8629795-1238-410A-B75F-1016BBA041B6}" type="presOf" srcId="{5D49023F-0799-4F64-8E74-8B4770941E0A}" destId="{857DEB80-9CA4-4C3B-B0F5-D8CCEFBF1517}" srcOrd="0" destOrd="0" presId="urn:microsoft.com/office/officeart/2005/8/layout/hierarchy1"/>
    <dgm:cxn modelId="{B9F6134F-FDC6-4041-BCE4-1744A061685E}" srcId="{6881417E-8ECA-4801-8548-C4498C5C39B0}" destId="{3257174F-DC4E-4CCC-94D4-61F51736E746}" srcOrd="0" destOrd="0" parTransId="{5D49023F-0799-4F64-8E74-8B4770941E0A}" sibTransId="{99430E61-71B5-4A3D-B58E-E6806E5D0D6B}"/>
    <dgm:cxn modelId="{E3BF1D60-7578-4472-970F-47B475B8CD3A}" type="presOf" srcId="{DE4E399F-D811-4B16-A94D-4F4188CD2FDF}" destId="{40A51ADF-708A-460C-9581-46A0554016F0}" srcOrd="0" destOrd="0" presId="urn:microsoft.com/office/officeart/2005/8/layout/hierarchy1"/>
    <dgm:cxn modelId="{C2C3026B-7CB0-460B-86B3-E1440E386D7D}" srcId="{60418DD6-ECD7-4053-91E5-3EE0A04B4AFB}" destId="{DE4E399F-D811-4B16-A94D-4F4188CD2FDF}" srcOrd="0" destOrd="0" parTransId="{2FD8063D-3ED6-4DE7-B028-EAFDCB8D2226}" sibTransId="{221E924E-F39C-4DED-8F57-ED0554B1DD58}"/>
    <dgm:cxn modelId="{4D56E84B-80E8-49FB-B782-90DE00649090}" type="presOf" srcId="{A72EB386-0EC0-45E3-8493-8C33DAC9F282}" destId="{1F48A37D-0699-4D56-897B-01651B0C736E}" srcOrd="0" destOrd="0" presId="urn:microsoft.com/office/officeart/2005/8/layout/hierarchy1"/>
    <dgm:cxn modelId="{63D8A576-D86F-45FA-B58E-3DC21C477383}" srcId="{DE4E399F-D811-4B16-A94D-4F4188CD2FDF}" destId="{8CD5636B-9A1E-4BFB-80B7-16C091ABAD3D}" srcOrd="0" destOrd="0" parTransId="{A72EB386-0EC0-45E3-8493-8C33DAC9F282}" sibTransId="{98BAF3F2-F961-40A8-B69C-AD2E16A433F3}"/>
    <dgm:cxn modelId="{48DF8673-2481-4532-BD9D-82A0B1DB84D5}" type="presOf" srcId="{60418DD6-ECD7-4053-91E5-3EE0A04B4AFB}" destId="{67D88D09-D8B2-4797-BAD8-CCBF936921EA}" srcOrd="0" destOrd="0" presId="urn:microsoft.com/office/officeart/2005/8/layout/hierarchy1"/>
    <dgm:cxn modelId="{982268CD-AA55-42DE-B055-66ED8E6D573C}" type="presOf" srcId="{6881417E-8ECA-4801-8548-C4498C5C39B0}" destId="{8B5DE8E0-3CB8-4F0C-8B90-9A1A68751B5A}" srcOrd="0" destOrd="0" presId="urn:microsoft.com/office/officeart/2005/8/layout/hierarchy1"/>
    <dgm:cxn modelId="{DA8D1A64-2855-4890-A9EE-159654BD76D1}" type="presParOf" srcId="{67D88D09-D8B2-4797-BAD8-CCBF936921EA}" destId="{1D7DA4EB-18F8-4A9C-B5E7-0815EC720B12}" srcOrd="0" destOrd="0" presId="urn:microsoft.com/office/officeart/2005/8/layout/hierarchy1"/>
    <dgm:cxn modelId="{5AFA7FDA-645B-4927-BDC4-1DEFAED580C0}" type="presParOf" srcId="{1D7DA4EB-18F8-4A9C-B5E7-0815EC720B12}" destId="{E36522A6-C4D2-4C92-BA96-86354A4571B7}" srcOrd="0" destOrd="0" presId="urn:microsoft.com/office/officeart/2005/8/layout/hierarchy1"/>
    <dgm:cxn modelId="{6DE28540-2C36-4140-8500-B4FC36562DF5}" type="presParOf" srcId="{E36522A6-C4D2-4C92-BA96-86354A4571B7}" destId="{58D2043B-48C2-4CB8-83D8-55CCD106DDD8}" srcOrd="0" destOrd="0" presId="urn:microsoft.com/office/officeart/2005/8/layout/hierarchy1"/>
    <dgm:cxn modelId="{5C0DC72F-0C62-4D2B-9F9A-82FC64F61E06}" type="presParOf" srcId="{E36522A6-C4D2-4C92-BA96-86354A4571B7}" destId="{40A51ADF-708A-460C-9581-46A0554016F0}" srcOrd="1" destOrd="0" presId="urn:microsoft.com/office/officeart/2005/8/layout/hierarchy1"/>
    <dgm:cxn modelId="{C427F2AC-D6E8-4A78-A45D-49E927BC4C74}" type="presParOf" srcId="{1D7DA4EB-18F8-4A9C-B5E7-0815EC720B12}" destId="{6BB7A430-64D1-44D0-A1C2-2A795386C30F}" srcOrd="1" destOrd="0" presId="urn:microsoft.com/office/officeart/2005/8/layout/hierarchy1"/>
    <dgm:cxn modelId="{4AB93961-43E7-4C95-A041-DB30C67AA939}" type="presParOf" srcId="{6BB7A430-64D1-44D0-A1C2-2A795386C30F}" destId="{1F48A37D-0699-4D56-897B-01651B0C736E}" srcOrd="0" destOrd="0" presId="urn:microsoft.com/office/officeart/2005/8/layout/hierarchy1"/>
    <dgm:cxn modelId="{27D16F66-D0FC-48E6-817D-68AFBAB4772F}" type="presParOf" srcId="{6BB7A430-64D1-44D0-A1C2-2A795386C30F}" destId="{23637757-2A6C-4C53-9A58-3E4D68EE4F16}" srcOrd="1" destOrd="0" presId="urn:microsoft.com/office/officeart/2005/8/layout/hierarchy1"/>
    <dgm:cxn modelId="{327C8733-4698-476A-83C5-F01AEDC75269}" type="presParOf" srcId="{23637757-2A6C-4C53-9A58-3E4D68EE4F16}" destId="{68B31C3D-8350-4078-9623-EFE52BEC5E10}" srcOrd="0" destOrd="0" presId="urn:microsoft.com/office/officeart/2005/8/layout/hierarchy1"/>
    <dgm:cxn modelId="{5E68F7C4-4E41-476B-B65E-73897BD63E46}" type="presParOf" srcId="{68B31C3D-8350-4078-9623-EFE52BEC5E10}" destId="{254AA376-0E7D-407F-9B39-515012DA3B0C}" srcOrd="0" destOrd="0" presId="urn:microsoft.com/office/officeart/2005/8/layout/hierarchy1"/>
    <dgm:cxn modelId="{5F5D35F4-3430-411E-8F8D-78BB7F4B8981}" type="presParOf" srcId="{68B31C3D-8350-4078-9623-EFE52BEC5E10}" destId="{561DEBDF-5B10-4EDE-BB6F-11B09E86268A}" srcOrd="1" destOrd="0" presId="urn:microsoft.com/office/officeart/2005/8/layout/hierarchy1"/>
    <dgm:cxn modelId="{30256B12-F094-4499-810E-BBCC7C357470}" type="presParOf" srcId="{23637757-2A6C-4C53-9A58-3E4D68EE4F16}" destId="{EC44E6EE-6EAE-4F97-B7E0-4F9AD836D77E}" srcOrd="1" destOrd="0" presId="urn:microsoft.com/office/officeart/2005/8/layout/hierarchy1"/>
    <dgm:cxn modelId="{051EC34A-3D8A-40BB-BF8D-AF78CEDBDAC3}" type="presParOf" srcId="{EC44E6EE-6EAE-4F97-B7E0-4F9AD836D77E}" destId="{6A269F21-4FA2-4D2E-903B-58013586F43D}" srcOrd="0" destOrd="0" presId="urn:microsoft.com/office/officeart/2005/8/layout/hierarchy1"/>
    <dgm:cxn modelId="{93CD4FF4-23E8-4510-8A36-554AC1BF3027}" type="presParOf" srcId="{EC44E6EE-6EAE-4F97-B7E0-4F9AD836D77E}" destId="{C9BB44B0-D812-423E-95E0-F40B7FBFFEC3}" srcOrd="1" destOrd="0" presId="urn:microsoft.com/office/officeart/2005/8/layout/hierarchy1"/>
    <dgm:cxn modelId="{6E52C655-CD0B-4C39-80F4-B53C87146CE9}" type="presParOf" srcId="{C9BB44B0-D812-423E-95E0-F40B7FBFFEC3}" destId="{49C8631B-EADA-4664-AA43-9B3EAF374A6A}" srcOrd="0" destOrd="0" presId="urn:microsoft.com/office/officeart/2005/8/layout/hierarchy1"/>
    <dgm:cxn modelId="{42D2628F-DDA3-4CCF-A85F-9948E54B8B37}" type="presParOf" srcId="{49C8631B-EADA-4664-AA43-9B3EAF374A6A}" destId="{A1A843C2-AB35-467F-9CF2-973E83D81DE5}" srcOrd="0" destOrd="0" presId="urn:microsoft.com/office/officeart/2005/8/layout/hierarchy1"/>
    <dgm:cxn modelId="{CD35F2E1-E6DC-4F87-9CDE-13E41A73855A}" type="presParOf" srcId="{49C8631B-EADA-4664-AA43-9B3EAF374A6A}" destId="{217F8EFB-1099-4DF0-9CF3-A05BCAFA66AD}" srcOrd="1" destOrd="0" presId="urn:microsoft.com/office/officeart/2005/8/layout/hierarchy1"/>
    <dgm:cxn modelId="{590BD9A5-B60E-48A1-B3CC-C481CD26A31E}" type="presParOf" srcId="{C9BB44B0-D812-423E-95E0-F40B7FBFFEC3}" destId="{195E87C2-C088-4E0E-A3D0-B3BC21032DC8}" srcOrd="1" destOrd="0" presId="urn:microsoft.com/office/officeart/2005/8/layout/hierarchy1"/>
    <dgm:cxn modelId="{5CD940E5-535F-4432-AC2A-1FF00FF09AD7}" type="presParOf" srcId="{6BB7A430-64D1-44D0-A1C2-2A795386C30F}" destId="{00410BAD-396A-499E-848A-3A8CB518E9D4}" srcOrd="2" destOrd="0" presId="urn:microsoft.com/office/officeart/2005/8/layout/hierarchy1"/>
    <dgm:cxn modelId="{082F25CC-0E86-475D-8EFB-FE89BF00999A}" type="presParOf" srcId="{6BB7A430-64D1-44D0-A1C2-2A795386C30F}" destId="{D522785F-9212-4E59-B148-65A465FD9146}" srcOrd="3" destOrd="0" presId="urn:microsoft.com/office/officeart/2005/8/layout/hierarchy1"/>
    <dgm:cxn modelId="{C34B494B-70DA-4AAD-88CA-CA4DFCF6A7BC}" type="presParOf" srcId="{D522785F-9212-4E59-B148-65A465FD9146}" destId="{20A4A583-6B5B-471A-A783-9BDF5136524B}" srcOrd="0" destOrd="0" presId="urn:microsoft.com/office/officeart/2005/8/layout/hierarchy1"/>
    <dgm:cxn modelId="{4B86FB62-C64E-4DBB-9D5A-29D9EF0B2AE7}" type="presParOf" srcId="{20A4A583-6B5B-471A-A783-9BDF5136524B}" destId="{3D8E7642-AED4-4D61-8BEC-456A095608B3}" srcOrd="0" destOrd="0" presId="urn:microsoft.com/office/officeart/2005/8/layout/hierarchy1"/>
    <dgm:cxn modelId="{703F39ED-33F8-4566-A196-3F348A0D0F7D}" type="presParOf" srcId="{20A4A583-6B5B-471A-A783-9BDF5136524B}" destId="{8B5DE8E0-3CB8-4F0C-8B90-9A1A68751B5A}" srcOrd="1" destOrd="0" presId="urn:microsoft.com/office/officeart/2005/8/layout/hierarchy1"/>
    <dgm:cxn modelId="{E2CD8146-DF14-4CD6-BCF8-31E20E274245}" type="presParOf" srcId="{D522785F-9212-4E59-B148-65A465FD9146}" destId="{F78AE558-3FA8-461E-B3A5-B1916698D2EA}" srcOrd="1" destOrd="0" presId="urn:microsoft.com/office/officeart/2005/8/layout/hierarchy1"/>
    <dgm:cxn modelId="{3DA574F8-2257-480A-84FB-D34E1F11288D}" type="presParOf" srcId="{F78AE558-3FA8-461E-B3A5-B1916698D2EA}" destId="{857DEB80-9CA4-4C3B-B0F5-D8CCEFBF1517}" srcOrd="0" destOrd="0" presId="urn:microsoft.com/office/officeart/2005/8/layout/hierarchy1"/>
    <dgm:cxn modelId="{146D55C3-4478-41CF-8B0A-F37442401971}" type="presParOf" srcId="{F78AE558-3FA8-461E-B3A5-B1916698D2EA}" destId="{841264AD-B526-441B-8DD5-0C20EED3EB5B}" srcOrd="1" destOrd="0" presId="urn:microsoft.com/office/officeart/2005/8/layout/hierarchy1"/>
    <dgm:cxn modelId="{9551A947-FA55-419C-B90A-D6424863CAA7}" type="presParOf" srcId="{841264AD-B526-441B-8DD5-0C20EED3EB5B}" destId="{95DE695F-5E03-4639-A371-A3D5ADA76F61}" srcOrd="0" destOrd="0" presId="urn:microsoft.com/office/officeart/2005/8/layout/hierarchy1"/>
    <dgm:cxn modelId="{32EC3B41-98F9-4344-B7B8-FF729156AA35}" type="presParOf" srcId="{95DE695F-5E03-4639-A371-A3D5ADA76F61}" destId="{CF53A693-0CB9-45EA-ACEE-AF7F9FFD0371}" srcOrd="0" destOrd="0" presId="urn:microsoft.com/office/officeart/2005/8/layout/hierarchy1"/>
    <dgm:cxn modelId="{7AB90B59-1190-42BF-A207-20F41801DA7A}" type="presParOf" srcId="{95DE695F-5E03-4639-A371-A3D5ADA76F61}" destId="{7B9F1373-ABE9-4885-A8D8-34B1AD5632F2}" srcOrd="1" destOrd="0" presId="urn:microsoft.com/office/officeart/2005/8/layout/hierarchy1"/>
    <dgm:cxn modelId="{BC74704A-CC83-42AC-8B3A-50068168468F}" type="presParOf" srcId="{841264AD-B526-441B-8DD5-0C20EED3EB5B}" destId="{842C44B9-A87A-4E51-975A-C170324C1824}" srcOrd="1" destOrd="0" presId="urn:microsoft.com/office/officeart/2005/8/layout/hierarchy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112F47-B9FB-4A9B-9A28-4D6E298E632D}">
      <dsp:nvSpPr>
        <dsp:cNvPr id="0" name=""/>
        <dsp:cNvSpPr/>
      </dsp:nvSpPr>
      <dsp:spPr>
        <a:xfrm>
          <a:off x="427" y="2511240"/>
          <a:ext cx="1301087" cy="665389"/>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t>西欧庄园</a:t>
          </a:r>
          <a:endParaRPr lang="zh-CN" altLang="en-US" sz="2000" kern="1200" dirty="0"/>
        </a:p>
      </dsp:txBody>
      <dsp:txXfrm>
        <a:off x="19916" y="2530729"/>
        <a:ext cx="1262109" cy="626411"/>
      </dsp:txXfrm>
    </dsp:sp>
    <dsp:sp modelId="{69683D37-3EE1-4471-BB4F-5B1148494F7B}">
      <dsp:nvSpPr>
        <dsp:cNvPr id="0" name=""/>
        <dsp:cNvSpPr/>
      </dsp:nvSpPr>
      <dsp:spPr>
        <a:xfrm rot="18077396">
          <a:off x="914797" y="2142320"/>
          <a:ext cx="1609205" cy="28081"/>
        </a:xfrm>
        <a:custGeom>
          <a:avLst/>
          <a:gdLst/>
          <a:ahLst/>
          <a:cxnLst/>
          <a:rect l="0" t="0" r="0" b="0"/>
          <a:pathLst>
            <a:path>
              <a:moveTo>
                <a:pt x="0" y="14040"/>
              </a:moveTo>
              <a:lnTo>
                <a:pt x="1609205" y="1404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1679170" y="2116131"/>
        <a:ext cx="80460" cy="80460"/>
      </dsp:txXfrm>
    </dsp:sp>
    <dsp:sp modelId="{F87E503F-C484-40C9-9940-0589093DB142}">
      <dsp:nvSpPr>
        <dsp:cNvPr id="0" name=""/>
        <dsp:cNvSpPr/>
      </dsp:nvSpPr>
      <dsp:spPr>
        <a:xfrm>
          <a:off x="2137286" y="1113490"/>
          <a:ext cx="1749478" cy="710593"/>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t>流行</a:t>
          </a:r>
          <a:endParaRPr lang="zh-CN" altLang="en-US" sz="2000" kern="1200" dirty="0"/>
        </a:p>
      </dsp:txBody>
      <dsp:txXfrm>
        <a:off x="2158099" y="1134303"/>
        <a:ext cx="1707852" cy="668967"/>
      </dsp:txXfrm>
    </dsp:sp>
    <dsp:sp modelId="{275F822E-B9C0-47BC-A5EA-6C7A890574A0}">
      <dsp:nvSpPr>
        <dsp:cNvPr id="0" name=""/>
        <dsp:cNvSpPr/>
      </dsp:nvSpPr>
      <dsp:spPr>
        <a:xfrm>
          <a:off x="3886764" y="1454747"/>
          <a:ext cx="835771" cy="28081"/>
        </a:xfrm>
        <a:custGeom>
          <a:avLst/>
          <a:gdLst/>
          <a:ahLst/>
          <a:cxnLst/>
          <a:rect l="0" t="0" r="0" b="0"/>
          <a:pathLst>
            <a:path>
              <a:moveTo>
                <a:pt x="0" y="14040"/>
              </a:moveTo>
              <a:lnTo>
                <a:pt x="835771" y="1404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4283756" y="1447893"/>
        <a:ext cx="41788" cy="41788"/>
      </dsp:txXfrm>
    </dsp:sp>
    <dsp:sp modelId="{1D02855A-3568-41B7-94EC-61CF251698BA}">
      <dsp:nvSpPr>
        <dsp:cNvPr id="0" name=""/>
        <dsp:cNvSpPr/>
      </dsp:nvSpPr>
      <dsp:spPr>
        <a:xfrm>
          <a:off x="4722536" y="1067136"/>
          <a:ext cx="3768828" cy="803301"/>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altLang="zh-CN" sz="2000" kern="1200" dirty="0" smtClean="0"/>
            <a:t>9</a:t>
          </a:r>
          <a:r>
            <a:rPr lang="zh-CN" altLang="en-US" sz="2000" kern="1200" dirty="0" smtClean="0"/>
            <a:t>世纪开始流行，大约到</a:t>
          </a:r>
          <a:r>
            <a:rPr lang="en-US" altLang="zh-CN" sz="2000" kern="1200" dirty="0" smtClean="0"/>
            <a:t>11</a:t>
          </a:r>
          <a:r>
            <a:rPr lang="zh-CN" altLang="en-US" sz="2000" kern="1200" dirty="0" smtClean="0"/>
            <a:t>世纪遍布欧洲各地</a:t>
          </a:r>
          <a:endParaRPr lang="zh-CN" altLang="en-US" sz="2000" kern="1200" dirty="0"/>
        </a:p>
      </dsp:txBody>
      <dsp:txXfrm>
        <a:off x="4746064" y="1090664"/>
        <a:ext cx="3721772" cy="756245"/>
      </dsp:txXfrm>
    </dsp:sp>
    <dsp:sp modelId="{E5E06E14-7491-4666-9DC0-F55A64826BA6}">
      <dsp:nvSpPr>
        <dsp:cNvPr id="0" name=""/>
        <dsp:cNvSpPr/>
      </dsp:nvSpPr>
      <dsp:spPr>
        <a:xfrm rot="84815">
          <a:off x="1301390" y="2839957"/>
          <a:ext cx="815856" cy="28081"/>
        </a:xfrm>
        <a:custGeom>
          <a:avLst/>
          <a:gdLst/>
          <a:ahLst/>
          <a:cxnLst/>
          <a:rect l="0" t="0" r="0" b="0"/>
          <a:pathLst>
            <a:path>
              <a:moveTo>
                <a:pt x="0" y="14040"/>
              </a:moveTo>
              <a:lnTo>
                <a:pt x="815856" y="1404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1688922" y="2833601"/>
        <a:ext cx="40792" cy="40792"/>
      </dsp:txXfrm>
    </dsp:sp>
    <dsp:sp modelId="{AC43DC8C-2727-401B-9B21-C61C8D814E84}">
      <dsp:nvSpPr>
        <dsp:cNvPr id="0" name=""/>
        <dsp:cNvSpPr/>
      </dsp:nvSpPr>
      <dsp:spPr>
        <a:xfrm>
          <a:off x="2117123" y="2510853"/>
          <a:ext cx="1805935" cy="706415"/>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t>性质</a:t>
          </a:r>
          <a:endParaRPr lang="zh-CN" altLang="en-US" sz="2000" kern="1200" dirty="0"/>
        </a:p>
      </dsp:txBody>
      <dsp:txXfrm>
        <a:off x="2137813" y="2531543"/>
        <a:ext cx="1764555" cy="665035"/>
      </dsp:txXfrm>
    </dsp:sp>
    <dsp:sp modelId="{68DA3B87-B24D-4CB4-A1D3-CD5E59997081}">
      <dsp:nvSpPr>
        <dsp:cNvPr id="0" name=""/>
        <dsp:cNvSpPr/>
      </dsp:nvSpPr>
      <dsp:spPr>
        <a:xfrm rot="21017727">
          <a:off x="3917064" y="2779419"/>
          <a:ext cx="837666" cy="28081"/>
        </a:xfrm>
        <a:custGeom>
          <a:avLst/>
          <a:gdLst/>
          <a:ahLst/>
          <a:cxnLst/>
          <a:rect l="0" t="0" r="0" b="0"/>
          <a:pathLst>
            <a:path>
              <a:moveTo>
                <a:pt x="0" y="14040"/>
              </a:moveTo>
              <a:lnTo>
                <a:pt x="837666" y="1404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4314956" y="2772518"/>
        <a:ext cx="41883" cy="41883"/>
      </dsp:txXfrm>
    </dsp:sp>
    <dsp:sp modelId="{14CECC54-5812-4045-A0B0-A607A7350553}">
      <dsp:nvSpPr>
        <dsp:cNvPr id="0" name=""/>
        <dsp:cNvSpPr/>
      </dsp:nvSpPr>
      <dsp:spPr>
        <a:xfrm>
          <a:off x="4748737" y="2299450"/>
          <a:ext cx="3738364" cy="846814"/>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t>独立的自给自足的经济</a:t>
          </a:r>
          <a:endParaRPr lang="en-US" altLang="zh-CN" sz="2000" kern="1200" dirty="0" smtClean="0"/>
        </a:p>
        <a:p>
          <a:pPr lvl="0" algn="ctr" defTabSz="889000">
            <a:lnSpc>
              <a:spcPct val="90000"/>
            </a:lnSpc>
            <a:spcBef>
              <a:spcPct val="0"/>
            </a:spcBef>
            <a:spcAft>
              <a:spcPct val="35000"/>
            </a:spcAft>
          </a:pPr>
          <a:r>
            <a:rPr lang="zh-CN" altLang="en-US" sz="2000" kern="1200" dirty="0" smtClean="0"/>
            <a:t>和政治单位</a:t>
          </a:r>
          <a:endParaRPr lang="zh-CN" altLang="en-US" sz="2000" kern="1200" dirty="0"/>
        </a:p>
      </dsp:txBody>
      <dsp:txXfrm>
        <a:off x="4773539" y="2324252"/>
        <a:ext cx="3688760" cy="797210"/>
      </dsp:txXfrm>
    </dsp:sp>
    <dsp:sp modelId="{BFDDC4F2-F442-4205-A7C1-0C7633F6B97C}">
      <dsp:nvSpPr>
        <dsp:cNvPr id="0" name=""/>
        <dsp:cNvSpPr/>
      </dsp:nvSpPr>
      <dsp:spPr>
        <a:xfrm rot="3989176">
          <a:off x="664384" y="3801933"/>
          <a:ext cx="2120123" cy="28081"/>
        </a:xfrm>
        <a:custGeom>
          <a:avLst/>
          <a:gdLst/>
          <a:ahLst/>
          <a:cxnLst/>
          <a:rect l="0" t="0" r="0" b="0"/>
          <a:pathLst>
            <a:path>
              <a:moveTo>
                <a:pt x="0" y="14040"/>
              </a:moveTo>
              <a:lnTo>
                <a:pt x="2120123" y="1404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zh-CN" altLang="en-US" sz="700" kern="1200"/>
        </a:p>
      </dsp:txBody>
      <dsp:txXfrm>
        <a:off x="1671443" y="3762970"/>
        <a:ext cx="106006" cy="106006"/>
      </dsp:txXfrm>
    </dsp:sp>
    <dsp:sp modelId="{37F3E7E9-E4D2-419E-BFFF-AFB2E11920D9}">
      <dsp:nvSpPr>
        <dsp:cNvPr id="0" name=""/>
        <dsp:cNvSpPr/>
      </dsp:nvSpPr>
      <dsp:spPr>
        <a:xfrm>
          <a:off x="2147377" y="4477210"/>
          <a:ext cx="1825429" cy="621605"/>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t>概况</a:t>
          </a:r>
          <a:endParaRPr lang="zh-CN" altLang="en-US" sz="2000" kern="1200" dirty="0"/>
        </a:p>
      </dsp:txBody>
      <dsp:txXfrm>
        <a:off x="2165583" y="4495416"/>
        <a:ext cx="1789017" cy="585193"/>
      </dsp:txXfrm>
    </dsp:sp>
    <dsp:sp modelId="{79C08535-5E9B-49F4-8847-00AC73F171E2}">
      <dsp:nvSpPr>
        <dsp:cNvPr id="0" name=""/>
        <dsp:cNvSpPr/>
      </dsp:nvSpPr>
      <dsp:spPr>
        <a:xfrm rot="18302410">
          <a:off x="3666602" y="4185254"/>
          <a:ext cx="1438088" cy="28081"/>
        </a:xfrm>
        <a:custGeom>
          <a:avLst/>
          <a:gdLst/>
          <a:ahLst/>
          <a:cxnLst/>
          <a:rect l="0" t="0" r="0" b="0"/>
          <a:pathLst>
            <a:path>
              <a:moveTo>
                <a:pt x="0" y="14040"/>
              </a:moveTo>
              <a:lnTo>
                <a:pt x="1438088" y="1404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4349695" y="4163343"/>
        <a:ext cx="71904" cy="71904"/>
      </dsp:txXfrm>
    </dsp:sp>
    <dsp:sp modelId="{B433C98E-6CDA-4091-8E24-625BC8B75837}">
      <dsp:nvSpPr>
        <dsp:cNvPr id="0" name=""/>
        <dsp:cNvSpPr/>
      </dsp:nvSpPr>
      <dsp:spPr>
        <a:xfrm>
          <a:off x="4798487" y="3313053"/>
          <a:ext cx="916360" cy="595048"/>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t>居民</a:t>
          </a:r>
          <a:endParaRPr lang="zh-CN" altLang="en-US" sz="2000" kern="1200" dirty="0"/>
        </a:p>
      </dsp:txBody>
      <dsp:txXfrm>
        <a:off x="4815915" y="3330481"/>
        <a:ext cx="881504" cy="560192"/>
      </dsp:txXfrm>
    </dsp:sp>
    <dsp:sp modelId="{0F6E3382-7B2C-4551-8B78-37262A7801CE}">
      <dsp:nvSpPr>
        <dsp:cNvPr id="0" name=""/>
        <dsp:cNvSpPr/>
      </dsp:nvSpPr>
      <dsp:spPr>
        <a:xfrm rot="21432191">
          <a:off x="5714355" y="3576369"/>
          <a:ext cx="826664" cy="28081"/>
        </a:xfrm>
        <a:custGeom>
          <a:avLst/>
          <a:gdLst/>
          <a:ahLst/>
          <a:cxnLst/>
          <a:rect l="0" t="0" r="0" b="0"/>
          <a:pathLst>
            <a:path>
              <a:moveTo>
                <a:pt x="0" y="14040"/>
              </a:moveTo>
              <a:lnTo>
                <a:pt x="826664" y="14040"/>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6107021" y="3569743"/>
        <a:ext cx="41333" cy="41333"/>
      </dsp:txXfrm>
    </dsp:sp>
    <dsp:sp modelId="{B2573E84-A638-46A7-87EB-01A53DC65343}">
      <dsp:nvSpPr>
        <dsp:cNvPr id="0" name=""/>
        <dsp:cNvSpPr/>
      </dsp:nvSpPr>
      <dsp:spPr>
        <a:xfrm>
          <a:off x="6540527" y="3320659"/>
          <a:ext cx="1751192" cy="499164"/>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t>农民和农奴</a:t>
          </a:r>
          <a:endParaRPr lang="zh-CN" altLang="en-US" sz="2000" kern="1200" dirty="0"/>
        </a:p>
      </dsp:txBody>
      <dsp:txXfrm>
        <a:off x="6555147" y="3335279"/>
        <a:ext cx="1721952" cy="469924"/>
      </dsp:txXfrm>
    </dsp:sp>
    <dsp:sp modelId="{B1C01F2D-E5B4-494A-A051-BA70E5706071}">
      <dsp:nvSpPr>
        <dsp:cNvPr id="0" name=""/>
        <dsp:cNvSpPr/>
      </dsp:nvSpPr>
      <dsp:spPr>
        <a:xfrm rot="20115132">
          <a:off x="3931057" y="4583669"/>
          <a:ext cx="909179" cy="28081"/>
        </a:xfrm>
        <a:custGeom>
          <a:avLst/>
          <a:gdLst/>
          <a:ahLst/>
          <a:cxnLst/>
          <a:rect l="0" t="0" r="0" b="0"/>
          <a:pathLst>
            <a:path>
              <a:moveTo>
                <a:pt x="0" y="14040"/>
              </a:moveTo>
              <a:lnTo>
                <a:pt x="909179" y="1404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4362917" y="4574980"/>
        <a:ext cx="45458" cy="45458"/>
      </dsp:txXfrm>
    </dsp:sp>
    <dsp:sp modelId="{D3538411-082A-4B80-B88A-94EF28B42FF5}">
      <dsp:nvSpPr>
        <dsp:cNvPr id="0" name=""/>
        <dsp:cNvSpPr/>
      </dsp:nvSpPr>
      <dsp:spPr>
        <a:xfrm>
          <a:off x="4798487" y="4100893"/>
          <a:ext cx="905036" cy="613027"/>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t>土地</a:t>
          </a:r>
          <a:endParaRPr lang="zh-CN" altLang="en-US" sz="2000" kern="1200" dirty="0"/>
        </a:p>
      </dsp:txBody>
      <dsp:txXfrm>
        <a:off x="4816442" y="4118848"/>
        <a:ext cx="869126" cy="577117"/>
      </dsp:txXfrm>
    </dsp:sp>
    <dsp:sp modelId="{CB8497C0-7334-4E99-9DF3-F890FB0416C6}">
      <dsp:nvSpPr>
        <dsp:cNvPr id="0" name=""/>
        <dsp:cNvSpPr/>
      </dsp:nvSpPr>
      <dsp:spPr>
        <a:xfrm rot="21434172">
          <a:off x="5703036" y="4373193"/>
          <a:ext cx="836744" cy="28081"/>
        </a:xfrm>
        <a:custGeom>
          <a:avLst/>
          <a:gdLst/>
          <a:ahLst/>
          <a:cxnLst/>
          <a:rect l="0" t="0" r="0" b="0"/>
          <a:pathLst>
            <a:path>
              <a:moveTo>
                <a:pt x="0" y="14040"/>
              </a:moveTo>
              <a:lnTo>
                <a:pt x="836744" y="14040"/>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6100490" y="4366315"/>
        <a:ext cx="41837" cy="41837"/>
      </dsp:txXfrm>
    </dsp:sp>
    <dsp:sp modelId="{F122C295-142B-4A18-A96E-DD87FD51368D}">
      <dsp:nvSpPr>
        <dsp:cNvPr id="0" name=""/>
        <dsp:cNvSpPr/>
      </dsp:nvSpPr>
      <dsp:spPr>
        <a:xfrm>
          <a:off x="6539294" y="3905929"/>
          <a:ext cx="1841142" cy="922263"/>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100000"/>
            </a:lnSpc>
            <a:spcBef>
              <a:spcPct val="0"/>
            </a:spcBef>
            <a:spcAft>
              <a:spcPct val="35000"/>
            </a:spcAft>
          </a:pPr>
          <a:r>
            <a:rPr lang="zh-CN" altLang="en-US" sz="2000" kern="1200" dirty="0" smtClean="0"/>
            <a:t>领主：直领地</a:t>
          </a:r>
          <a:endParaRPr lang="en-US" altLang="zh-CN" sz="2000" kern="1200" dirty="0" smtClean="0"/>
        </a:p>
        <a:p>
          <a:pPr lvl="0" algn="ctr" defTabSz="889000">
            <a:lnSpc>
              <a:spcPct val="100000"/>
            </a:lnSpc>
            <a:spcBef>
              <a:spcPct val="0"/>
            </a:spcBef>
            <a:spcAft>
              <a:spcPct val="35000"/>
            </a:spcAft>
          </a:pPr>
          <a:r>
            <a:rPr lang="zh-CN" altLang="en-US" sz="2000" kern="1200" dirty="0" smtClean="0"/>
            <a:t>佃户：份地</a:t>
          </a:r>
          <a:endParaRPr lang="zh-CN" altLang="en-US" sz="2000" kern="1200" dirty="0"/>
        </a:p>
      </dsp:txBody>
      <dsp:txXfrm>
        <a:off x="6566306" y="3932941"/>
        <a:ext cx="1787118" cy="868239"/>
      </dsp:txXfrm>
    </dsp:sp>
    <dsp:sp modelId="{DC3421B9-709F-4204-BE01-85E2B99CE156}">
      <dsp:nvSpPr>
        <dsp:cNvPr id="0" name=""/>
        <dsp:cNvSpPr/>
      </dsp:nvSpPr>
      <dsp:spPr>
        <a:xfrm rot="2222627">
          <a:off x="3884994" y="5036085"/>
          <a:ext cx="870194" cy="28081"/>
        </a:xfrm>
        <a:custGeom>
          <a:avLst/>
          <a:gdLst/>
          <a:ahLst/>
          <a:cxnLst/>
          <a:rect l="0" t="0" r="0" b="0"/>
          <a:pathLst>
            <a:path>
              <a:moveTo>
                <a:pt x="0" y="14040"/>
              </a:moveTo>
              <a:lnTo>
                <a:pt x="870194" y="1404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4298336" y="5028371"/>
        <a:ext cx="43509" cy="43509"/>
      </dsp:txXfrm>
    </dsp:sp>
    <dsp:sp modelId="{5DF9323E-3AB3-4B34-9FF8-D275F86BABBF}">
      <dsp:nvSpPr>
        <dsp:cNvPr id="0" name=""/>
        <dsp:cNvSpPr/>
      </dsp:nvSpPr>
      <dsp:spPr>
        <a:xfrm>
          <a:off x="4667375" y="5037229"/>
          <a:ext cx="1387192" cy="550021"/>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t>庄园法庭</a:t>
          </a:r>
          <a:endParaRPr lang="zh-CN" altLang="en-US" sz="2000" kern="1200" dirty="0"/>
        </a:p>
      </dsp:txBody>
      <dsp:txXfrm>
        <a:off x="4683485" y="5053339"/>
        <a:ext cx="1354972" cy="517801"/>
      </dsp:txXfrm>
    </dsp:sp>
    <dsp:sp modelId="{A0B7FCAC-162F-4528-879A-46C5633C368C}">
      <dsp:nvSpPr>
        <dsp:cNvPr id="0" name=""/>
        <dsp:cNvSpPr/>
      </dsp:nvSpPr>
      <dsp:spPr>
        <a:xfrm>
          <a:off x="6054568" y="5298199"/>
          <a:ext cx="495528" cy="28081"/>
        </a:xfrm>
        <a:custGeom>
          <a:avLst/>
          <a:gdLst/>
          <a:ahLst/>
          <a:cxnLst/>
          <a:rect l="0" t="0" r="0" b="0"/>
          <a:pathLst>
            <a:path>
              <a:moveTo>
                <a:pt x="0" y="14040"/>
              </a:moveTo>
              <a:lnTo>
                <a:pt x="495528" y="14040"/>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6289944" y="5299851"/>
        <a:ext cx="24776" cy="24776"/>
      </dsp:txXfrm>
    </dsp:sp>
    <dsp:sp modelId="{C5437160-4080-4F61-9D68-6EF1C9AFA2FB}">
      <dsp:nvSpPr>
        <dsp:cNvPr id="0" name=""/>
        <dsp:cNvSpPr/>
      </dsp:nvSpPr>
      <dsp:spPr>
        <a:xfrm>
          <a:off x="6550097" y="4904216"/>
          <a:ext cx="1762412" cy="816047"/>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t>维护公共秩序和领主利益</a:t>
          </a:r>
          <a:endParaRPr lang="zh-CN" altLang="en-US" sz="2000" kern="1200" dirty="0"/>
        </a:p>
      </dsp:txBody>
      <dsp:txXfrm>
        <a:off x="6573998" y="4928117"/>
        <a:ext cx="1714610" cy="76824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7DEB80-9CA4-4C3B-B0F5-D8CCEFBF1517}">
      <dsp:nvSpPr>
        <dsp:cNvPr id="0" name=""/>
        <dsp:cNvSpPr/>
      </dsp:nvSpPr>
      <dsp:spPr>
        <a:xfrm>
          <a:off x="3727001" y="3056901"/>
          <a:ext cx="91440" cy="538773"/>
        </a:xfrm>
        <a:custGeom>
          <a:avLst/>
          <a:gdLst/>
          <a:ahLst/>
          <a:cxnLst/>
          <a:rect l="0" t="0" r="0" b="0"/>
          <a:pathLst>
            <a:path>
              <a:moveTo>
                <a:pt x="45720" y="0"/>
              </a:moveTo>
              <a:lnTo>
                <a:pt x="45720" y="53877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0410BAD-396A-499E-848A-3A8CB518E9D4}">
      <dsp:nvSpPr>
        <dsp:cNvPr id="0" name=""/>
        <dsp:cNvSpPr/>
      </dsp:nvSpPr>
      <dsp:spPr>
        <a:xfrm>
          <a:off x="2350810" y="1998369"/>
          <a:ext cx="1421910" cy="538773"/>
        </a:xfrm>
        <a:custGeom>
          <a:avLst/>
          <a:gdLst/>
          <a:ahLst/>
          <a:cxnLst/>
          <a:rect l="0" t="0" r="0" b="0"/>
          <a:pathLst>
            <a:path>
              <a:moveTo>
                <a:pt x="0" y="0"/>
              </a:moveTo>
              <a:lnTo>
                <a:pt x="0" y="367158"/>
              </a:lnTo>
              <a:lnTo>
                <a:pt x="1421910" y="367158"/>
              </a:lnTo>
              <a:lnTo>
                <a:pt x="1421910" y="53877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A269F21-4FA2-4D2E-903B-58013586F43D}">
      <dsp:nvSpPr>
        <dsp:cNvPr id="0" name=""/>
        <dsp:cNvSpPr/>
      </dsp:nvSpPr>
      <dsp:spPr>
        <a:xfrm>
          <a:off x="1172997" y="3104590"/>
          <a:ext cx="91440" cy="538773"/>
        </a:xfrm>
        <a:custGeom>
          <a:avLst/>
          <a:gdLst/>
          <a:ahLst/>
          <a:cxnLst/>
          <a:rect l="0" t="0" r="0" b="0"/>
          <a:pathLst>
            <a:path>
              <a:moveTo>
                <a:pt x="45720" y="0"/>
              </a:moveTo>
              <a:lnTo>
                <a:pt x="45720" y="53877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48A37D-0699-4D56-897B-01651B0C736E}">
      <dsp:nvSpPr>
        <dsp:cNvPr id="0" name=""/>
        <dsp:cNvSpPr/>
      </dsp:nvSpPr>
      <dsp:spPr>
        <a:xfrm>
          <a:off x="1218717" y="1998369"/>
          <a:ext cx="1132093" cy="538773"/>
        </a:xfrm>
        <a:custGeom>
          <a:avLst/>
          <a:gdLst/>
          <a:ahLst/>
          <a:cxnLst/>
          <a:rect l="0" t="0" r="0" b="0"/>
          <a:pathLst>
            <a:path>
              <a:moveTo>
                <a:pt x="1132093" y="0"/>
              </a:moveTo>
              <a:lnTo>
                <a:pt x="1132093" y="367158"/>
              </a:lnTo>
              <a:lnTo>
                <a:pt x="0" y="367158"/>
              </a:lnTo>
              <a:lnTo>
                <a:pt x="0" y="53877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8D2043B-48C2-4CB8-83D8-55CCD106DDD8}">
      <dsp:nvSpPr>
        <dsp:cNvPr id="0" name=""/>
        <dsp:cNvSpPr/>
      </dsp:nvSpPr>
      <dsp:spPr>
        <a:xfrm>
          <a:off x="1184818" y="1370105"/>
          <a:ext cx="2331985" cy="628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0A51ADF-708A-460C-9581-46A0554016F0}">
      <dsp:nvSpPr>
        <dsp:cNvPr id="0" name=""/>
        <dsp:cNvSpPr/>
      </dsp:nvSpPr>
      <dsp:spPr>
        <a:xfrm>
          <a:off x="1390653" y="1565649"/>
          <a:ext cx="2331985" cy="62826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zh-CN" altLang="en-US" sz="2100" b="1" kern="1200" dirty="0" smtClean="0"/>
            <a:t>西欧封建社会</a:t>
          </a:r>
          <a:endParaRPr lang="zh-CN" altLang="en-US" sz="2100" b="1" kern="1200" dirty="0"/>
        </a:p>
      </dsp:txBody>
      <dsp:txXfrm>
        <a:off x="1409054" y="1584050"/>
        <a:ext cx="2295183" cy="591462"/>
      </dsp:txXfrm>
    </dsp:sp>
    <dsp:sp modelId="{254AA376-0E7D-407F-9B39-515012DA3B0C}">
      <dsp:nvSpPr>
        <dsp:cNvPr id="0" name=""/>
        <dsp:cNvSpPr/>
      </dsp:nvSpPr>
      <dsp:spPr>
        <a:xfrm>
          <a:off x="2641" y="2537143"/>
          <a:ext cx="2432151" cy="56744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61DEBDF-5B10-4EDE-BB6F-11B09E86268A}">
      <dsp:nvSpPr>
        <dsp:cNvPr id="0" name=""/>
        <dsp:cNvSpPr/>
      </dsp:nvSpPr>
      <dsp:spPr>
        <a:xfrm>
          <a:off x="208476" y="2732687"/>
          <a:ext cx="2432151" cy="56744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zh-CN" altLang="en-US" sz="2100" b="1" kern="1200" dirty="0" smtClean="0"/>
            <a:t>封君封臣制</a:t>
          </a:r>
          <a:endParaRPr lang="zh-CN" altLang="en-US" sz="2100" b="1" kern="1200" dirty="0"/>
        </a:p>
      </dsp:txBody>
      <dsp:txXfrm>
        <a:off x="225096" y="2749307"/>
        <a:ext cx="2398911" cy="534206"/>
      </dsp:txXfrm>
    </dsp:sp>
    <dsp:sp modelId="{A1A843C2-AB35-467F-9CF2-973E83D81DE5}">
      <dsp:nvSpPr>
        <dsp:cNvPr id="0" name=""/>
        <dsp:cNvSpPr/>
      </dsp:nvSpPr>
      <dsp:spPr>
        <a:xfrm>
          <a:off x="292458" y="3643364"/>
          <a:ext cx="1852517" cy="98335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17F8EFB-1099-4DF0-9CF3-A05BCAFA66AD}">
      <dsp:nvSpPr>
        <dsp:cNvPr id="0" name=""/>
        <dsp:cNvSpPr/>
      </dsp:nvSpPr>
      <dsp:spPr>
        <a:xfrm>
          <a:off x="498293" y="3838907"/>
          <a:ext cx="1852517" cy="98335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zh-CN" altLang="en-US" sz="2100" b="1" kern="1200" dirty="0" smtClean="0"/>
            <a:t>等级制度</a:t>
          </a:r>
          <a:endParaRPr lang="en-US" altLang="zh-CN" sz="2100" b="1" kern="1200" dirty="0" smtClean="0"/>
        </a:p>
        <a:p>
          <a:pPr lvl="0" algn="ctr" defTabSz="933450">
            <a:lnSpc>
              <a:spcPct val="90000"/>
            </a:lnSpc>
            <a:spcBef>
              <a:spcPct val="0"/>
            </a:spcBef>
            <a:spcAft>
              <a:spcPct val="35000"/>
            </a:spcAft>
          </a:pPr>
          <a:r>
            <a:rPr lang="zh-CN" altLang="en-US" sz="2100" b="1" kern="1200" dirty="0" smtClean="0"/>
            <a:t>（政治表现）</a:t>
          </a:r>
          <a:endParaRPr lang="zh-CN" altLang="en-US" sz="2100" b="1" kern="1200" dirty="0"/>
        </a:p>
      </dsp:txBody>
      <dsp:txXfrm>
        <a:off x="527095" y="3867709"/>
        <a:ext cx="1794913" cy="925752"/>
      </dsp:txXfrm>
    </dsp:sp>
    <dsp:sp modelId="{3D8E7642-AED4-4D61-8BEC-456A095608B3}">
      <dsp:nvSpPr>
        <dsp:cNvPr id="0" name=""/>
        <dsp:cNvSpPr/>
      </dsp:nvSpPr>
      <dsp:spPr>
        <a:xfrm>
          <a:off x="2846463" y="2537143"/>
          <a:ext cx="1852517" cy="51975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B5DE8E0-3CB8-4F0C-8B90-9A1A68751B5A}">
      <dsp:nvSpPr>
        <dsp:cNvPr id="0" name=""/>
        <dsp:cNvSpPr/>
      </dsp:nvSpPr>
      <dsp:spPr>
        <a:xfrm>
          <a:off x="3052298" y="2732687"/>
          <a:ext cx="1852517" cy="51975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zh-CN" altLang="en-US" sz="2100" b="1" kern="1200" dirty="0" smtClean="0"/>
            <a:t>庄园经济</a:t>
          </a:r>
          <a:endParaRPr lang="zh-CN" altLang="en-US" sz="2100" b="1" kern="1200" dirty="0"/>
        </a:p>
      </dsp:txBody>
      <dsp:txXfrm>
        <a:off x="3067521" y="2747910"/>
        <a:ext cx="1822071" cy="489311"/>
      </dsp:txXfrm>
    </dsp:sp>
    <dsp:sp modelId="{CF53A693-0CB9-45EA-ACEE-AF7F9FFD0371}">
      <dsp:nvSpPr>
        <dsp:cNvPr id="0" name=""/>
        <dsp:cNvSpPr/>
      </dsp:nvSpPr>
      <dsp:spPr>
        <a:xfrm>
          <a:off x="2846463" y="3595675"/>
          <a:ext cx="1852517" cy="103104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B9F1373-ABE9-4885-A8D8-34B1AD5632F2}">
      <dsp:nvSpPr>
        <dsp:cNvPr id="0" name=""/>
        <dsp:cNvSpPr/>
      </dsp:nvSpPr>
      <dsp:spPr>
        <a:xfrm>
          <a:off x="3052298" y="3791218"/>
          <a:ext cx="1852517" cy="103104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zh-CN" altLang="en-US" sz="2100" b="1" kern="1200" dirty="0" smtClean="0"/>
            <a:t>经济剥削</a:t>
          </a:r>
          <a:endParaRPr lang="en-US" altLang="zh-CN" sz="2100" b="1" kern="1200" dirty="0" smtClean="0"/>
        </a:p>
        <a:p>
          <a:pPr lvl="0" algn="ctr" defTabSz="933450">
            <a:lnSpc>
              <a:spcPct val="90000"/>
            </a:lnSpc>
            <a:spcBef>
              <a:spcPct val="0"/>
            </a:spcBef>
            <a:spcAft>
              <a:spcPct val="35000"/>
            </a:spcAft>
          </a:pPr>
          <a:r>
            <a:rPr lang="zh-CN" altLang="en-US" sz="2100" b="1" kern="1200" dirty="0" smtClean="0"/>
            <a:t>（经济基础）</a:t>
          </a:r>
          <a:endParaRPr lang="zh-CN" altLang="en-US" sz="2100" b="1" kern="1200" dirty="0"/>
        </a:p>
      </dsp:txBody>
      <dsp:txXfrm>
        <a:off x="3082496" y="3821416"/>
        <a:ext cx="1792121" cy="970649"/>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0227160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3447254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7206564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85800" y="152400"/>
            <a:ext cx="6870700" cy="1600200"/>
          </a:xfrm>
          <a:prstGeom prst="rect">
            <a:avLst/>
          </a:prstGeom>
        </p:spPr>
        <p:txBody>
          <a:bodyPr/>
          <a:lstStyle/>
          <a:p>
            <a:r>
              <a:rPr lang="zh-CN" altLang="en-US" noProof="1" smtClean="0"/>
              <a:t>单击此处编辑母版标题样式</a:t>
            </a:r>
            <a:endParaRPr lang="zh-CN" altLang="en-US" noProof="1"/>
          </a:p>
        </p:txBody>
      </p:sp>
      <p:sp>
        <p:nvSpPr>
          <p:cNvPr id="3" name="表格占位符 2"/>
          <p:cNvSpPr>
            <a:spLocks noGrp="1"/>
          </p:cNvSpPr>
          <p:nvPr>
            <p:ph type="tbl" idx="1"/>
          </p:nvPr>
        </p:nvSpPr>
        <p:spPr>
          <a:xfrm>
            <a:off x="685800" y="1828800"/>
            <a:ext cx="7696200" cy="3657600"/>
          </a:xfrm>
          <a:prstGeom prst="rect">
            <a:avLst/>
          </a:prstGeom>
        </p:spPr>
        <p:txBody>
          <a:bodyPr/>
          <a:lstStyle/>
          <a:p>
            <a:pPr lvl="0"/>
            <a:endParaRPr lang="zh-CN" altLang="en-US" noProof="0"/>
          </a:p>
        </p:txBody>
      </p:sp>
      <p:sp>
        <p:nvSpPr>
          <p:cNvPr id="4" name="日期占位符 3"/>
          <p:cNvSpPr>
            <a:spLocks noGrp="1"/>
          </p:cNvSpPr>
          <p:nvPr>
            <p:ph type="dt" sz="half" idx="10"/>
          </p:nvPr>
        </p:nvSpPr>
        <p:spPr>
          <a:xfrm>
            <a:off x="1371600" y="6248400"/>
            <a:ext cx="1905000" cy="457200"/>
          </a:xfrm>
          <a:prstGeom prst="rect">
            <a:avLst/>
          </a:prstGeom>
        </p:spPr>
        <p:txBody>
          <a:bodyPr/>
          <a:lstStyle>
            <a:lvl1pPr>
              <a:buFontTx/>
              <a:buNone/>
              <a:defRPr/>
            </a:lvl1pPr>
          </a:lstStyle>
          <a:p>
            <a:pPr>
              <a:defRPr/>
            </a:pPr>
            <a:endParaRPr lang="en-US" altLang="zh-CN"/>
          </a:p>
        </p:txBody>
      </p:sp>
      <p:sp>
        <p:nvSpPr>
          <p:cNvPr id="5" name="页脚占位符 4"/>
          <p:cNvSpPr>
            <a:spLocks noGrp="1"/>
          </p:cNvSpPr>
          <p:nvPr>
            <p:ph type="ftr" sz="quarter" idx="11"/>
          </p:nvPr>
        </p:nvSpPr>
        <p:spPr>
          <a:xfrm>
            <a:off x="3556000" y="6248400"/>
            <a:ext cx="2895600" cy="457200"/>
          </a:xfrm>
          <a:prstGeom prst="rect">
            <a:avLst/>
          </a:prstGeom>
        </p:spPr>
        <p:txBody>
          <a:bodyPr/>
          <a:lstStyle>
            <a:lvl1pPr>
              <a:buFontTx/>
              <a:buNone/>
              <a:defRPr/>
            </a:lvl1pPr>
          </a:lstStyle>
          <a:p>
            <a:pPr>
              <a:defRPr/>
            </a:pPr>
            <a:endParaRPr lang="en-US" altLang="zh-CN"/>
          </a:p>
        </p:txBody>
      </p:sp>
      <p:sp>
        <p:nvSpPr>
          <p:cNvPr id="6" name="灯片编号占位符 5"/>
          <p:cNvSpPr>
            <a:spLocks noGrp="1"/>
          </p:cNvSpPr>
          <p:nvPr>
            <p:ph type="sldNum" sz="quarter" idx="12"/>
          </p:nvPr>
        </p:nvSpPr>
        <p:spPr>
          <a:xfrm>
            <a:off x="6718300" y="6248400"/>
            <a:ext cx="1905000" cy="457200"/>
          </a:xfrm>
          <a:prstGeom prst="rect">
            <a:avLst/>
          </a:prstGeom>
        </p:spPr>
        <p:txBody>
          <a:bodyPr vert="horz" wrap="square" lIns="91440" tIns="45720" rIns="91440" bIns="45720" numCol="1" anchor="t" anchorCtr="0" compatLnSpc="1">
            <a:prstTxWarp prst="textNoShape">
              <a:avLst/>
            </a:prstTxWarp>
          </a:bodyPr>
          <a:lstStyle>
            <a:lvl1pPr>
              <a:buFont typeface="Arial" pitchFamily="34" charset="0"/>
              <a:buNone/>
              <a:defRPr/>
            </a:lvl1pPr>
          </a:lstStyle>
          <a:p>
            <a:pPr>
              <a:defRPr/>
            </a:pPr>
            <a:fld id="{06983235-3852-4ECF-A171-FF956A993D36}" type="slidenum">
              <a:rPr lang="zh-CN" altLang="en-US"/>
              <a:pPr>
                <a:defRPr/>
              </a:pPr>
              <a:t>‹#›</a:t>
            </a:fld>
            <a:endParaRPr lang="zh-CN" altLang="en-US"/>
          </a:p>
        </p:txBody>
      </p:sp>
    </p:spTree>
    <p:extLst>
      <p:ext uri="{BB962C8B-B14F-4D97-AF65-F5344CB8AC3E}">
        <p14:creationId xmlns:p14="http://schemas.microsoft.com/office/powerpoint/2010/main" val="3782516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1958934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4414358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2018/8/26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613096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2018/8/26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395543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2018/8/26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7674458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2018/8/26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4611865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4060307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5686187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2018/8/26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830396629"/>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gif"/><Relationship Id="rId1" Type="http://schemas.openxmlformats.org/officeDocument/2006/relationships/slideLayout" Target="../slideLayouts/slideLayout7.xml"/><Relationship Id="rId4" Type="http://schemas.openxmlformats.org/officeDocument/2006/relationships/image" Target="../media/image10.gif"/></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5.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9.png"/><Relationship Id="rId7" Type="http://schemas.openxmlformats.org/officeDocument/2006/relationships/diagramColors" Target="../diagrams/colors2.xml"/><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692696"/>
            <a:ext cx="7526213" cy="4896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内容占位符 2"/>
          <p:cNvSpPr>
            <a:spLocks noGrp="1"/>
          </p:cNvSpPr>
          <p:nvPr>
            <p:ph idx="1"/>
          </p:nvPr>
        </p:nvSpPr>
        <p:spPr>
          <a:xfrm>
            <a:off x="301749" y="692696"/>
            <a:ext cx="7620000" cy="4896544"/>
          </a:xfrm>
          <a:noFill/>
          <a:ln/>
        </p:spPr>
        <p:style>
          <a:lnRef idx="1">
            <a:schemeClr val="accent3"/>
          </a:lnRef>
          <a:fillRef idx="3">
            <a:schemeClr val="accent3"/>
          </a:fillRef>
          <a:effectRef idx="2">
            <a:schemeClr val="accent3"/>
          </a:effectRef>
          <a:fontRef idx="minor">
            <a:schemeClr val="lt1"/>
          </a:fontRef>
        </p:style>
        <p:txBody>
          <a:bodyPr>
            <a:normAutofit/>
          </a:bodyPr>
          <a:lstStyle/>
          <a:p>
            <a:pPr marL="114300" indent="0">
              <a:lnSpc>
                <a:spcPct val="150000"/>
              </a:lnSpc>
              <a:buNone/>
            </a:pPr>
            <a:r>
              <a:rPr lang="zh-CN" altLang="en-US" sz="3600" b="1" dirty="0">
                <a:latin typeface="仿宋" pitchFamily="49" charset="-122"/>
                <a:ea typeface="仿宋" pitchFamily="49" charset="-122"/>
              </a:rPr>
              <a:t>　　</a:t>
            </a:r>
            <a:r>
              <a:rPr lang="zh-CN" altLang="en-US" sz="3600" b="1" dirty="0" smtClean="0">
                <a:solidFill>
                  <a:srgbClr val="FFFF00"/>
                </a:solidFill>
                <a:latin typeface="仿宋" pitchFamily="49" charset="-122"/>
                <a:ea typeface="仿宋" pitchFamily="49" charset="-122"/>
              </a:rPr>
              <a:t>西欧中世纪乡村的典型组织形式是庄园。庄园里生活着领主和佃户，他们之间是怎样的一种关系？庄园是怎样管理的？农民的生产和生活状况是怎样呢？</a:t>
            </a:r>
            <a:endParaRPr lang="zh-CN" altLang="en-US" sz="3600" b="1" dirty="0">
              <a:solidFill>
                <a:srgbClr val="FFFF00"/>
              </a:solidFill>
              <a:latin typeface="仿宋" pitchFamily="49" charset="-122"/>
              <a:ea typeface="仿宋" pitchFamily="49" charset="-122"/>
            </a:endParaRPr>
          </a:p>
        </p:txBody>
      </p:sp>
    </p:spTree>
    <p:extLst>
      <p:ext uri="{BB962C8B-B14F-4D97-AF65-F5344CB8AC3E}">
        <p14:creationId xmlns:p14="http://schemas.microsoft.com/office/powerpoint/2010/main" val="3709982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5273" y="1255986"/>
            <a:ext cx="3732021" cy="4661065"/>
          </a:xfrm>
        </p:spPr>
        <p:txBody>
          <a:bodyPr>
            <a:normAutofit fontScale="92500" lnSpcReduction="20000"/>
          </a:bodyPr>
          <a:lstStyle/>
          <a:p>
            <a:pPr marL="114300" indent="0">
              <a:buNone/>
            </a:pPr>
            <a:r>
              <a:rPr lang="zh-CN" altLang="en-US" sz="2800" b="1" dirty="0" smtClean="0">
                <a:latin typeface="黑体" pitchFamily="49" charset="-122"/>
                <a:ea typeface="黑体" pitchFamily="49" charset="-122"/>
              </a:rPr>
              <a:t>　　庄园的面积有大有小，大多以村庄为基础，有住房、作坊、耕地、草地、林地、荒地、池塘；以农业为主，面粉、奶酪、火腿、蔬菜等食物均可自给，鞋帽、衣服也自己制作，很多庄园还有铁匠、金银匠等。大的庄园往往成为地方经济的中心。小的领主可能只有一个庄园，而大贵族可以拥有十几个甚至更多庄园。</a:t>
            </a:r>
            <a:endParaRPr lang="zh-CN" altLang="en-US" sz="2800" b="1" dirty="0">
              <a:latin typeface="黑体" pitchFamily="49" charset="-122"/>
              <a:ea typeface="黑体" pitchFamily="49" charset="-122"/>
            </a:endParaRPr>
          </a:p>
        </p:txBody>
      </p:sp>
      <p:sp>
        <p:nvSpPr>
          <p:cNvPr id="5" name="矩形 4"/>
          <p:cNvSpPr/>
          <p:nvPr/>
        </p:nvSpPr>
        <p:spPr>
          <a:xfrm>
            <a:off x="467544" y="332656"/>
            <a:ext cx="2967480" cy="923330"/>
          </a:xfrm>
          <a:prstGeom prst="rect">
            <a:avLst/>
          </a:prstGeom>
          <a:noFill/>
        </p:spPr>
        <p:txBody>
          <a:bodyPr wrap="none" lIns="91440" tIns="45720" rIns="91440" bIns="45720">
            <a:spAutoFit/>
          </a:bodyPr>
          <a:lstStyle/>
          <a:p>
            <a:pPr algn="ctr"/>
            <a:r>
              <a:rPr lang="zh-CN" altLang="en-US" sz="5400" b="1" cap="none" spc="0" dirty="0" smtClean="0">
                <a:ln w="17780" cmpd="sng">
                  <a:solidFill>
                    <a:srgbClr val="FFFFFF"/>
                  </a:solidFill>
                  <a:prstDash val="solid"/>
                  <a:miter lim="800000"/>
                </a:ln>
                <a:solidFill>
                  <a:srgbClr val="FF0000"/>
                </a:solidFill>
                <a:latin typeface="黑体" pitchFamily="49" charset="-122"/>
                <a:ea typeface="黑体" pitchFamily="49" charset="-122"/>
              </a:rPr>
              <a:t>相关史事</a:t>
            </a:r>
            <a:endParaRPr lang="zh-CN" altLang="en-US" sz="5400" b="1" cap="none" spc="0" dirty="0">
              <a:ln w="17780" cmpd="sng">
                <a:solidFill>
                  <a:srgbClr val="FFFFFF"/>
                </a:solidFill>
                <a:prstDash val="solid"/>
                <a:miter lim="800000"/>
              </a:ln>
              <a:solidFill>
                <a:srgbClr val="FF0000"/>
              </a:solidFill>
              <a:latin typeface="黑体" pitchFamily="49" charset="-122"/>
              <a:ea typeface="黑体" pitchFamily="49" charset="-122"/>
            </a:endParaRPr>
          </a:p>
        </p:txBody>
      </p:sp>
      <p:pic>
        <p:nvPicPr>
          <p:cNvPr id="7" name="Picture 5" descr="C:\Users\Administrator\Desktop\28650436_41327800_small.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7944" y="548680"/>
            <a:ext cx="4330865" cy="389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4096274" y="4725144"/>
            <a:ext cx="4114841" cy="954107"/>
          </a:xfrm>
          <a:prstGeom prst="rect">
            <a:avLst/>
          </a:prstGeom>
          <a:noFill/>
        </p:spPr>
        <p:txBody>
          <a:bodyPr wrap="square" rtlCol="0">
            <a:spAutoFit/>
          </a:bodyPr>
          <a:lstStyle/>
          <a:p>
            <a:r>
              <a:rPr lang="zh-CN" altLang="en-US" sz="2800" b="1" dirty="0" smtClean="0">
                <a:latin typeface="黑体" pitchFamily="49" charset="-122"/>
                <a:ea typeface="黑体" pitchFamily="49" charset="-122"/>
              </a:rPr>
              <a:t>从以上文字和图片中，你能提取出什么信息？</a:t>
            </a:r>
            <a:endParaRPr lang="zh-CN" altLang="en-US" sz="2800" b="1" dirty="0">
              <a:latin typeface="黑体" pitchFamily="49" charset="-122"/>
              <a:ea typeface="黑体" pitchFamily="49" charset="-122"/>
            </a:endParaRPr>
          </a:p>
        </p:txBody>
      </p:sp>
      <p:sp>
        <p:nvSpPr>
          <p:cNvPr id="11" name="TextBox 10"/>
          <p:cNvSpPr txBox="1"/>
          <p:nvPr/>
        </p:nvSpPr>
        <p:spPr>
          <a:xfrm>
            <a:off x="0" y="6165304"/>
            <a:ext cx="8398809" cy="584775"/>
          </a:xfrm>
          <a:prstGeom prst="rect">
            <a:avLst/>
          </a:prstGeom>
          <a:noFill/>
        </p:spPr>
        <p:txBody>
          <a:bodyPr wrap="square" rtlCol="0">
            <a:spAutoFit/>
          </a:bodyPr>
          <a:lstStyle/>
          <a:p>
            <a:r>
              <a:rPr lang="zh-CN" altLang="en-US" sz="3200" b="1" dirty="0" smtClean="0">
                <a:solidFill>
                  <a:srgbClr val="FF0000"/>
                </a:solidFill>
                <a:latin typeface="华文隶书" pitchFamily="2" charset="-122"/>
                <a:ea typeface="华文隶书" pitchFamily="2" charset="-122"/>
              </a:rPr>
              <a:t>庄园是一个独立的自给自足的经济和政治单位。</a:t>
            </a:r>
            <a:endParaRPr lang="zh-CN" altLang="en-US" sz="3200" b="1" dirty="0">
              <a:solidFill>
                <a:srgbClr val="FF0000"/>
              </a:solidFill>
              <a:latin typeface="华文隶书" pitchFamily="2" charset="-122"/>
              <a:ea typeface="华文隶书" pitchFamily="2" charset="-122"/>
            </a:endParaRPr>
          </a:p>
        </p:txBody>
      </p:sp>
    </p:spTree>
    <p:extLst>
      <p:ext uri="{BB962C8B-B14F-4D97-AF65-F5344CB8AC3E}">
        <p14:creationId xmlns:p14="http://schemas.microsoft.com/office/powerpoint/2010/main" val="1724125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heel(1)">
                                      <p:cBhvr>
                                        <p:cTn id="15" dur="10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gif009"/>
          <p:cNvPicPr>
            <a:picLocks noChangeAspect="1" noChangeArrowheads="1" noCrop="1"/>
          </p:cNvPicPr>
          <p:nvPr/>
        </p:nvPicPr>
        <p:blipFill>
          <a:blip r:embed="rId2"/>
          <a:srcRect/>
          <a:stretch>
            <a:fillRect/>
          </a:stretch>
        </p:blipFill>
        <p:spPr bwMode="auto">
          <a:xfrm>
            <a:off x="533401" y="381001"/>
            <a:ext cx="365522" cy="365125"/>
          </a:xfrm>
          <a:prstGeom prst="rect">
            <a:avLst/>
          </a:prstGeom>
          <a:noFill/>
        </p:spPr>
      </p:pic>
      <p:pic>
        <p:nvPicPr>
          <p:cNvPr id="35843" name="Picture 3" descr="gif007"/>
          <p:cNvPicPr>
            <a:picLocks noChangeAspect="1" noChangeArrowheads="1" noCrop="1"/>
          </p:cNvPicPr>
          <p:nvPr/>
        </p:nvPicPr>
        <p:blipFill>
          <a:blip r:embed="rId3"/>
          <a:srcRect/>
          <a:stretch>
            <a:fillRect/>
          </a:stretch>
        </p:blipFill>
        <p:spPr bwMode="auto">
          <a:xfrm>
            <a:off x="1676400" y="6400801"/>
            <a:ext cx="400050" cy="411163"/>
          </a:xfrm>
          <a:prstGeom prst="rect">
            <a:avLst/>
          </a:prstGeom>
          <a:noFill/>
        </p:spPr>
      </p:pic>
      <p:pic>
        <p:nvPicPr>
          <p:cNvPr id="35844" name="Picture 4" descr="sx5"/>
          <p:cNvPicPr>
            <a:picLocks noChangeAspect="1" noChangeArrowheads="1" noCrop="1"/>
          </p:cNvPicPr>
          <p:nvPr/>
        </p:nvPicPr>
        <p:blipFill>
          <a:blip r:embed="rId4"/>
          <a:srcRect/>
          <a:stretch>
            <a:fillRect/>
          </a:stretch>
        </p:blipFill>
        <p:spPr bwMode="auto">
          <a:xfrm>
            <a:off x="1" y="5410200"/>
            <a:ext cx="2937272" cy="685800"/>
          </a:xfrm>
          <a:prstGeom prst="rect">
            <a:avLst/>
          </a:prstGeom>
          <a:noFill/>
        </p:spPr>
      </p:pic>
      <p:pic>
        <p:nvPicPr>
          <p:cNvPr id="35845" name="Picture 5" descr="gif007"/>
          <p:cNvPicPr>
            <a:picLocks noChangeAspect="1" noChangeArrowheads="1" noCrop="1"/>
          </p:cNvPicPr>
          <p:nvPr/>
        </p:nvPicPr>
        <p:blipFill>
          <a:blip r:embed="rId3"/>
          <a:srcRect/>
          <a:stretch>
            <a:fillRect/>
          </a:stretch>
        </p:blipFill>
        <p:spPr bwMode="auto">
          <a:xfrm>
            <a:off x="8534400" y="5334001"/>
            <a:ext cx="400050" cy="411163"/>
          </a:xfrm>
          <a:prstGeom prst="rect">
            <a:avLst/>
          </a:prstGeom>
          <a:noFill/>
        </p:spPr>
      </p:pic>
      <p:pic>
        <p:nvPicPr>
          <p:cNvPr id="35846" name="Picture 6" descr="gif007"/>
          <p:cNvPicPr>
            <a:picLocks noChangeAspect="1" noChangeArrowheads="1" noCrop="1"/>
          </p:cNvPicPr>
          <p:nvPr/>
        </p:nvPicPr>
        <p:blipFill>
          <a:blip r:embed="rId3"/>
          <a:srcRect/>
          <a:stretch>
            <a:fillRect/>
          </a:stretch>
        </p:blipFill>
        <p:spPr bwMode="auto">
          <a:xfrm>
            <a:off x="7086600" y="6248401"/>
            <a:ext cx="400050" cy="411163"/>
          </a:xfrm>
          <a:prstGeom prst="rect">
            <a:avLst/>
          </a:prstGeom>
          <a:noFill/>
        </p:spPr>
      </p:pic>
      <p:pic>
        <p:nvPicPr>
          <p:cNvPr id="35847" name="Picture 7" descr="gif007"/>
          <p:cNvPicPr>
            <a:picLocks noChangeAspect="1" noChangeArrowheads="1" noCrop="1"/>
          </p:cNvPicPr>
          <p:nvPr/>
        </p:nvPicPr>
        <p:blipFill>
          <a:blip r:embed="rId3"/>
          <a:srcRect/>
          <a:stretch>
            <a:fillRect/>
          </a:stretch>
        </p:blipFill>
        <p:spPr bwMode="auto">
          <a:xfrm>
            <a:off x="8001000" y="6096001"/>
            <a:ext cx="400050" cy="411163"/>
          </a:xfrm>
          <a:prstGeom prst="rect">
            <a:avLst/>
          </a:prstGeom>
          <a:noFill/>
        </p:spPr>
      </p:pic>
      <p:pic>
        <p:nvPicPr>
          <p:cNvPr id="35848" name="Picture 8" descr="gif007"/>
          <p:cNvPicPr>
            <a:picLocks noChangeAspect="1" noChangeArrowheads="1" noCrop="1"/>
          </p:cNvPicPr>
          <p:nvPr/>
        </p:nvPicPr>
        <p:blipFill>
          <a:blip r:embed="rId3"/>
          <a:srcRect/>
          <a:stretch>
            <a:fillRect/>
          </a:stretch>
        </p:blipFill>
        <p:spPr bwMode="auto">
          <a:xfrm>
            <a:off x="152400" y="5410201"/>
            <a:ext cx="400050" cy="411163"/>
          </a:xfrm>
          <a:prstGeom prst="rect">
            <a:avLst/>
          </a:prstGeom>
          <a:noFill/>
        </p:spPr>
      </p:pic>
      <p:pic>
        <p:nvPicPr>
          <p:cNvPr id="35849" name="Picture 9" descr="gif007"/>
          <p:cNvPicPr>
            <a:picLocks noChangeAspect="1" noChangeArrowheads="1" noCrop="1"/>
          </p:cNvPicPr>
          <p:nvPr/>
        </p:nvPicPr>
        <p:blipFill>
          <a:blip r:embed="rId3"/>
          <a:srcRect/>
          <a:stretch>
            <a:fillRect/>
          </a:stretch>
        </p:blipFill>
        <p:spPr bwMode="auto">
          <a:xfrm>
            <a:off x="762000" y="6172201"/>
            <a:ext cx="400050" cy="411163"/>
          </a:xfrm>
          <a:prstGeom prst="rect">
            <a:avLst/>
          </a:prstGeom>
          <a:noFill/>
        </p:spPr>
      </p:pic>
      <p:pic>
        <p:nvPicPr>
          <p:cNvPr id="35850" name="Picture 10" descr="sx5"/>
          <p:cNvPicPr>
            <a:picLocks noChangeAspect="1" noChangeArrowheads="1" noCrop="1"/>
          </p:cNvPicPr>
          <p:nvPr/>
        </p:nvPicPr>
        <p:blipFill>
          <a:blip r:embed="rId4"/>
          <a:srcRect/>
          <a:stretch>
            <a:fillRect/>
          </a:stretch>
        </p:blipFill>
        <p:spPr bwMode="auto">
          <a:xfrm>
            <a:off x="6206728" y="5334000"/>
            <a:ext cx="2937272" cy="685800"/>
          </a:xfrm>
          <a:prstGeom prst="rect">
            <a:avLst/>
          </a:prstGeom>
          <a:noFill/>
        </p:spPr>
      </p:pic>
      <p:sp>
        <p:nvSpPr>
          <p:cNvPr id="35851" name="Text Box 11"/>
          <p:cNvSpPr txBox="1">
            <a:spLocks noChangeArrowheads="1"/>
          </p:cNvSpPr>
          <p:nvPr/>
        </p:nvSpPr>
        <p:spPr bwMode="auto">
          <a:xfrm>
            <a:off x="684610" y="1296989"/>
            <a:ext cx="7848600" cy="3140075"/>
          </a:xfrm>
          <a:prstGeom prst="rect">
            <a:avLst/>
          </a:prstGeom>
          <a:noFill/>
          <a:ln w="9525">
            <a:noFill/>
            <a:miter lim="800000"/>
            <a:headEnd/>
            <a:tailEnd/>
          </a:ln>
          <a:effectLst/>
        </p:spPr>
        <p:txBody>
          <a:bodyPr>
            <a:spAutoFit/>
          </a:bodyPr>
          <a:lstStyle/>
          <a:p>
            <a:r>
              <a:rPr kumimoji="1" lang="zh-CN" altLang="en-US" sz="4000" b="1">
                <a:latin typeface="楷体_GB2312" pitchFamily="49" charset="-122"/>
                <a:ea typeface="楷体_GB2312" pitchFamily="49" charset="-122"/>
              </a:rPr>
              <a:t>    </a:t>
            </a:r>
            <a:r>
              <a:rPr kumimoji="1" lang="zh-CN" altLang="en-US" sz="4000" b="1">
                <a:solidFill>
                  <a:srgbClr val="FF0000"/>
                </a:solidFill>
                <a:latin typeface="楷体_GB2312" pitchFamily="49" charset="-122"/>
                <a:ea typeface="楷体_GB2312" pitchFamily="49" charset="-122"/>
              </a:rPr>
              <a:t>封建庄园</a:t>
            </a:r>
            <a:r>
              <a:rPr kumimoji="1" lang="zh-CN" altLang="en-US" sz="4000" b="1">
                <a:latin typeface="楷体_GB2312" pitchFamily="49" charset="-122"/>
                <a:ea typeface="楷体_GB2312" pitchFamily="49" charset="-122"/>
              </a:rPr>
              <a:t>是伴随欧洲</a:t>
            </a:r>
            <a:r>
              <a:rPr kumimoji="1" lang="zh-CN" altLang="en-US" sz="4000" b="1">
                <a:solidFill>
                  <a:srgbClr val="FF0000"/>
                </a:solidFill>
                <a:latin typeface="楷体_GB2312" pitchFamily="49" charset="-122"/>
                <a:ea typeface="楷体_GB2312" pitchFamily="49" charset="-122"/>
              </a:rPr>
              <a:t>封建制和农奴制的建立而逐渐形成的</a:t>
            </a:r>
            <a:r>
              <a:rPr kumimoji="1" lang="zh-CN" altLang="en-US" sz="4000" b="1">
                <a:latin typeface="楷体_GB2312" pitchFamily="49" charset="-122"/>
                <a:ea typeface="楷体_GB2312" pitchFamily="49" charset="-122"/>
              </a:rPr>
              <a:t>。它是封建领主在经济上剥削、政治上统治农奴的</a:t>
            </a:r>
            <a:r>
              <a:rPr kumimoji="1" lang="zh-CN" altLang="en-US" sz="4000" b="1">
                <a:solidFill>
                  <a:srgbClr val="FF0000"/>
                </a:solidFill>
                <a:latin typeface="楷体_GB2312" pitchFamily="49" charset="-122"/>
                <a:ea typeface="楷体_GB2312" pitchFamily="49" charset="-122"/>
              </a:rPr>
              <a:t>基层单位</a:t>
            </a:r>
            <a:r>
              <a:rPr kumimoji="1" lang="zh-CN" altLang="en-US" sz="4000" b="1">
                <a:latin typeface="楷体_GB2312" pitchFamily="49" charset="-122"/>
                <a:ea typeface="楷体_GB2312" pitchFamily="49" charset="-122"/>
              </a:rPr>
              <a:t>，也是封建社会农业生产的</a:t>
            </a:r>
            <a:r>
              <a:rPr kumimoji="1" lang="zh-CN" altLang="en-US" sz="4000" b="1">
                <a:solidFill>
                  <a:srgbClr val="FF0000"/>
                </a:solidFill>
                <a:latin typeface="楷体_GB2312" pitchFamily="49" charset="-122"/>
                <a:ea typeface="楷体_GB2312" pitchFamily="49" charset="-122"/>
              </a:rPr>
              <a:t>最基本的组织形式</a:t>
            </a:r>
            <a:r>
              <a:rPr kumimoji="1" lang="zh-CN" altLang="en-US" sz="4000" b="1">
                <a:latin typeface="楷体_GB2312" pitchFamily="49" charset="-122"/>
                <a:ea typeface="楷体_GB2312" pitchFamily="49" charset="-122"/>
              </a:rPr>
              <a:t>。</a:t>
            </a:r>
          </a:p>
        </p:txBody>
      </p:sp>
    </p:spTree>
    <p:extLst>
      <p:ext uri="{BB962C8B-B14F-4D97-AF65-F5344CB8AC3E}">
        <p14:creationId xmlns:p14="http://schemas.microsoft.com/office/powerpoint/2010/main" val="2246601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5851"/>
                                        </p:tgtEl>
                                        <p:attrNameLst>
                                          <p:attrName>style.visibility</p:attrName>
                                        </p:attrNameLst>
                                      </p:cBhvr>
                                      <p:to>
                                        <p:strVal val="visible"/>
                                      </p:to>
                                    </p:set>
                                    <p:anim calcmode="lin" valueType="num">
                                      <p:cBhvr>
                                        <p:cTn id="7" dur="500" fill="hold"/>
                                        <p:tgtEl>
                                          <p:spTgt spid="35851"/>
                                        </p:tgtEl>
                                        <p:attrNameLst>
                                          <p:attrName>ppt_w</p:attrName>
                                        </p:attrNameLst>
                                      </p:cBhvr>
                                      <p:tavLst>
                                        <p:tav tm="0">
                                          <p:val>
                                            <p:fltVal val="0"/>
                                          </p:val>
                                        </p:tav>
                                        <p:tav tm="100000">
                                          <p:val>
                                            <p:strVal val="#ppt_w"/>
                                          </p:val>
                                        </p:tav>
                                      </p:tavLst>
                                    </p:anim>
                                    <p:anim calcmode="lin" valueType="num">
                                      <p:cBhvr>
                                        <p:cTn id="8" dur="500" fill="hold"/>
                                        <p:tgtEl>
                                          <p:spTgt spid="35851"/>
                                        </p:tgtEl>
                                        <p:attrNameLst>
                                          <p:attrName>ppt_h</p:attrName>
                                        </p:attrNameLst>
                                      </p:cBhvr>
                                      <p:tavLst>
                                        <p:tav tm="0">
                                          <p:val>
                                            <p:fltVal val="0"/>
                                          </p:val>
                                        </p:tav>
                                        <p:tav tm="100000">
                                          <p:val>
                                            <p:strVal val="#ppt_h"/>
                                          </p:val>
                                        </p:tav>
                                      </p:tavLst>
                                    </p:anim>
                                    <p:animEffect transition="in" filter="fade">
                                      <p:cBhvr>
                                        <p:cTn id="9" dur="500"/>
                                        <p:tgtEl>
                                          <p:spTgt spid="358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5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53" y="60606"/>
            <a:ext cx="2864887" cy="584775"/>
          </a:xfrm>
          <a:prstGeom prst="rect">
            <a:avLst/>
          </a:prstGeom>
        </p:spPr>
        <p:txBody>
          <a:bodyPr wrap="none">
            <a:spAutoFit/>
          </a:bodyPr>
          <a:lstStyle/>
          <a:p>
            <a:r>
              <a:rPr lang="en-US" altLang="zh-CN" sz="3200" b="1" dirty="0" smtClean="0">
                <a:solidFill>
                  <a:srgbClr val="0000CC"/>
                </a:solidFill>
              </a:rPr>
              <a:t>3</a:t>
            </a:r>
            <a:r>
              <a:rPr lang="zh-CN" altLang="en-US" sz="3200" b="1" dirty="0" smtClean="0">
                <a:solidFill>
                  <a:srgbClr val="0000CC"/>
                </a:solidFill>
              </a:rPr>
              <a:t>、庄园</a:t>
            </a:r>
            <a:r>
              <a:rPr lang="zh-CN" altLang="en-US" sz="3200" b="1" dirty="0">
                <a:solidFill>
                  <a:srgbClr val="0000CC"/>
                </a:solidFill>
              </a:rPr>
              <a:t>的分类</a:t>
            </a:r>
            <a:endParaRPr lang="zh-CN" altLang="en-US" sz="3200" dirty="0"/>
          </a:p>
        </p:txBody>
      </p:sp>
      <p:pic>
        <p:nvPicPr>
          <p:cNvPr id="3" name="图片 1"/>
          <p:cNvPicPr>
            <a:picLocks noChangeAspect="1"/>
          </p:cNvPicPr>
          <p:nvPr/>
        </p:nvPicPr>
        <p:blipFill>
          <a:blip r:embed="rId2"/>
          <a:srcRect/>
          <a:stretch>
            <a:fillRect/>
          </a:stretch>
        </p:blipFill>
        <p:spPr bwMode="auto">
          <a:xfrm>
            <a:off x="304164" y="621221"/>
            <a:ext cx="7762574" cy="3577817"/>
          </a:xfrm>
          <a:prstGeom prst="rect">
            <a:avLst/>
          </a:prstGeom>
          <a:noFill/>
          <a:ln w="9525">
            <a:noFill/>
            <a:miter lim="800000"/>
            <a:headEnd/>
            <a:tailEnd/>
          </a:ln>
        </p:spPr>
      </p:pic>
      <p:graphicFrame>
        <p:nvGraphicFramePr>
          <p:cNvPr id="4" name="表格 3"/>
          <p:cNvGraphicFramePr>
            <a:graphicFrameLocks noGrp="1"/>
          </p:cNvGraphicFramePr>
          <p:nvPr>
            <p:extLst>
              <p:ext uri="{D42A27DB-BD31-4B8C-83A1-F6EECF244321}">
                <p14:modId xmlns:p14="http://schemas.microsoft.com/office/powerpoint/2010/main" val="2491048996"/>
              </p:ext>
            </p:extLst>
          </p:nvPr>
        </p:nvGraphicFramePr>
        <p:xfrm>
          <a:off x="179512" y="4199038"/>
          <a:ext cx="8429949" cy="2476549"/>
        </p:xfrm>
        <a:graphic>
          <a:graphicData uri="http://schemas.openxmlformats.org/drawingml/2006/table">
            <a:tbl>
              <a:tblPr firstRow="1" bandRow="1">
                <a:tableStyleId>{5C22544A-7EE6-4342-B048-85BDC9FD1C3A}</a:tableStyleId>
              </a:tblPr>
              <a:tblGrid>
                <a:gridCol w="1085580"/>
                <a:gridCol w="7344369"/>
              </a:tblGrid>
              <a:tr h="759126">
                <a:tc>
                  <a:txBody>
                    <a:bodyPr/>
                    <a:lstStyle/>
                    <a:p>
                      <a:pPr algn="l"/>
                      <a:r>
                        <a:rPr lang="en-US" altLang="zh-CN" sz="2400" b="1" dirty="0" smtClean="0"/>
                        <a:t>1.</a:t>
                      </a:r>
                      <a:r>
                        <a:rPr lang="zh-CN" altLang="en-US" sz="2400" b="1" dirty="0" smtClean="0"/>
                        <a:t>直领地</a:t>
                      </a:r>
                      <a:endParaRPr lang="zh-CN" altLang="en-US" sz="2400" b="1" dirty="0"/>
                    </a:p>
                  </a:txBody>
                  <a:tcPr/>
                </a:tc>
                <a:tc>
                  <a:txBody>
                    <a:bodyPr/>
                    <a:lstStyle/>
                    <a:p>
                      <a:r>
                        <a:rPr lang="zh-CN" altLang="en-US" sz="2400" dirty="0" smtClean="0"/>
                        <a:t>领主直接经营，通常占庄园全部耕地的</a:t>
                      </a:r>
                      <a:r>
                        <a:rPr lang="en-US" altLang="zh-CN" sz="2400" dirty="0" smtClean="0"/>
                        <a:t>1/3</a:t>
                      </a:r>
                      <a:r>
                        <a:rPr lang="zh-CN" altLang="en-US" sz="2400" dirty="0" smtClean="0"/>
                        <a:t>到</a:t>
                      </a:r>
                      <a:r>
                        <a:rPr lang="en-US" altLang="zh-CN" sz="2400" dirty="0" smtClean="0"/>
                        <a:t>1/2</a:t>
                      </a:r>
                      <a:r>
                        <a:rPr lang="zh-CN" altLang="en-US" sz="2400" dirty="0" smtClean="0"/>
                        <a:t>，收入全部归领主所有</a:t>
                      </a:r>
                      <a:endParaRPr lang="zh-CN" altLang="en-US" sz="2400" dirty="0"/>
                    </a:p>
                  </a:txBody>
                  <a:tcPr/>
                </a:tc>
              </a:tr>
              <a:tr h="830629">
                <a:tc>
                  <a:txBody>
                    <a:bodyPr/>
                    <a:lstStyle/>
                    <a:p>
                      <a:pPr algn="l"/>
                      <a:r>
                        <a:rPr lang="en-US" altLang="zh-CN" sz="2400" b="1" dirty="0" smtClean="0"/>
                        <a:t>2.</a:t>
                      </a:r>
                      <a:r>
                        <a:rPr lang="zh-CN" altLang="en-US" sz="2400" b="1" dirty="0" smtClean="0"/>
                        <a:t>份地</a:t>
                      </a:r>
                      <a:endParaRPr lang="zh-CN" altLang="en-US" sz="2400" b="1" dirty="0"/>
                    </a:p>
                  </a:txBody>
                  <a:tcPr/>
                </a:tc>
                <a:tc>
                  <a:txBody>
                    <a:bodyPr/>
                    <a:lstStyle/>
                    <a:p>
                      <a:r>
                        <a:rPr lang="zh-CN" altLang="en-US" sz="2400" dirty="0" smtClean="0"/>
                        <a:t>佃户的生活来源，以义务耕种领主的“直领地”为条件取得，领主要征收其他捐税。</a:t>
                      </a:r>
                      <a:endParaRPr lang="zh-CN" altLang="en-US" sz="2400" dirty="0"/>
                    </a:p>
                  </a:txBody>
                  <a:tcPr/>
                </a:tc>
              </a:tr>
              <a:tr h="759126">
                <a:tc>
                  <a:txBody>
                    <a:bodyPr/>
                    <a:lstStyle/>
                    <a:p>
                      <a:pPr algn="l"/>
                      <a:r>
                        <a:rPr lang="en-US" altLang="zh-CN" sz="2400" b="1" dirty="0" smtClean="0"/>
                        <a:t>3.</a:t>
                      </a:r>
                      <a:r>
                        <a:rPr lang="zh-CN" altLang="en-US" sz="2400" b="1" dirty="0" smtClean="0"/>
                        <a:t>公用地</a:t>
                      </a:r>
                      <a:endParaRPr lang="zh-CN" altLang="en-US" sz="2400" b="1" dirty="0"/>
                    </a:p>
                  </a:txBody>
                  <a:tcPr/>
                </a:tc>
                <a:tc>
                  <a:txBody>
                    <a:bodyPr/>
                    <a:lstStyle/>
                    <a:p>
                      <a:r>
                        <a:rPr lang="zh-CN" altLang="en-US" sz="2400" dirty="0" smtClean="0"/>
                        <a:t>庄园周围的林地、荒地等，全体佃户都可以放牧，按照规定共同使用。</a:t>
                      </a:r>
                    </a:p>
                  </a:txBody>
                  <a:tcPr/>
                </a:tc>
              </a:tr>
            </a:tbl>
          </a:graphicData>
        </a:graphic>
      </p:graphicFrame>
    </p:spTree>
    <p:extLst>
      <p:ext uri="{BB962C8B-B14F-4D97-AF65-F5344CB8AC3E}">
        <p14:creationId xmlns:p14="http://schemas.microsoft.com/office/powerpoint/2010/main" val="1077528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476672"/>
            <a:ext cx="7643192" cy="868958"/>
          </a:xfrm>
        </p:spPr>
        <p:txBody>
          <a:bodyPr>
            <a:normAutofit fontScale="90000"/>
          </a:bodyPr>
          <a:lstStyle/>
          <a:p>
            <a:pPr algn="l"/>
            <a:r>
              <a:rPr lang="zh-CN" altLang="zh-CN" sz="2400" b="1" dirty="0">
                <a:solidFill>
                  <a:srgbClr val="FF0000"/>
                </a:solidFill>
              </a:rPr>
              <a:t>佃户每周要在领主土地上劳动</a:t>
            </a:r>
            <a:r>
              <a:rPr lang="en-US" altLang="zh-CN" sz="2400" b="1" dirty="0">
                <a:solidFill>
                  <a:srgbClr val="FF0000"/>
                </a:solidFill>
              </a:rPr>
              <a:t>3</a:t>
            </a:r>
            <a:r>
              <a:rPr lang="zh-CN" altLang="zh-CN" sz="2400" b="1" dirty="0">
                <a:solidFill>
                  <a:srgbClr val="FF0000"/>
                </a:solidFill>
              </a:rPr>
              <a:t>天，剩下时间才属于自己。领主还向佃户征收其他捐税。</a:t>
            </a:r>
            <a:br>
              <a:rPr lang="zh-CN" altLang="zh-CN" sz="2400" b="1" dirty="0">
                <a:solidFill>
                  <a:srgbClr val="FF0000"/>
                </a:solidFill>
              </a:rPr>
            </a:br>
            <a:r>
              <a:rPr lang="zh-CN" altLang="en-US" b="1" dirty="0" smtClean="0">
                <a:solidFill>
                  <a:srgbClr val="0000CC"/>
                </a:solidFill>
                <a:latin typeface="华文隶书" pitchFamily="2" charset="-122"/>
                <a:ea typeface="华文隶书" pitchFamily="2" charset="-122"/>
              </a:rPr>
              <a:t>“捐税”知多少</a:t>
            </a:r>
            <a:endParaRPr lang="zh-CN" altLang="en-US" b="1" dirty="0">
              <a:solidFill>
                <a:srgbClr val="0000CC"/>
              </a:solidFill>
              <a:latin typeface="华文隶书" pitchFamily="2" charset="-122"/>
              <a:ea typeface="华文隶书" pitchFamily="2" charset="-122"/>
            </a:endParaRPr>
          </a:p>
        </p:txBody>
      </p:sp>
      <p:sp>
        <p:nvSpPr>
          <p:cNvPr id="4" name="内容占位符 3"/>
          <p:cNvSpPr txBox="1">
            <a:spLocks noGrp="1"/>
          </p:cNvSpPr>
          <p:nvPr>
            <p:ph idx="1"/>
          </p:nvPr>
        </p:nvSpPr>
        <p:spPr>
          <a:xfrm>
            <a:off x="323528" y="1628800"/>
            <a:ext cx="7848872" cy="4918269"/>
          </a:xfrm>
          <a:prstGeom prst="rect">
            <a:avLst/>
          </a:prstGeom>
          <a:noFill/>
        </p:spPr>
        <p:txBody>
          <a:bodyPr wrap="square" rtlCol="0">
            <a:spAutoFit/>
          </a:bodyPr>
          <a:lstStyle/>
          <a:p>
            <a:r>
              <a:rPr lang="zh-CN" altLang="en-US" sz="3200" b="1" dirty="0" smtClean="0">
                <a:latin typeface="华文仿宋" pitchFamily="2" charset="-122"/>
                <a:ea typeface="华文仿宋" pitchFamily="2" charset="-122"/>
              </a:rPr>
              <a:t>佃户使用领主的磨坊、酿酒机、面包炉等，都必须缴纳</a:t>
            </a:r>
            <a:r>
              <a:rPr lang="zh-CN" altLang="en-US" sz="3200" b="1" dirty="0" smtClean="0">
                <a:solidFill>
                  <a:srgbClr val="0000CC"/>
                </a:solidFill>
                <a:latin typeface="华文仿宋" pitchFamily="2" charset="-122"/>
                <a:ea typeface="华文仿宋" pitchFamily="2" charset="-122"/>
              </a:rPr>
              <a:t>使用费</a:t>
            </a:r>
            <a:r>
              <a:rPr lang="zh-CN" altLang="en-US" sz="3200" b="1" dirty="0" smtClean="0">
                <a:latin typeface="华文仿宋" pitchFamily="2" charset="-122"/>
                <a:ea typeface="华文仿宋" pitchFamily="2" charset="-122"/>
              </a:rPr>
              <a:t>。</a:t>
            </a:r>
            <a:endParaRPr lang="en-US" altLang="zh-CN" sz="3200" b="1" dirty="0" smtClean="0">
              <a:latin typeface="华文仿宋" pitchFamily="2" charset="-122"/>
              <a:ea typeface="华文仿宋" pitchFamily="2" charset="-122"/>
            </a:endParaRPr>
          </a:p>
          <a:p>
            <a:r>
              <a:rPr lang="zh-CN" altLang="en-US" sz="3200" b="1" dirty="0" smtClean="0">
                <a:latin typeface="华文仿宋" pitchFamily="2" charset="-122"/>
                <a:ea typeface="华文仿宋" pitchFamily="2" charset="-122"/>
              </a:rPr>
              <a:t>每年的</a:t>
            </a:r>
            <a:r>
              <a:rPr lang="zh-CN" altLang="en-US" sz="3200" b="1" dirty="0" smtClean="0">
                <a:solidFill>
                  <a:srgbClr val="0000CC"/>
                </a:solidFill>
                <a:latin typeface="华文仿宋" pitchFamily="2" charset="-122"/>
                <a:ea typeface="华文仿宋" pitchFamily="2" charset="-122"/>
              </a:rPr>
              <a:t>复活节、圣诞节</a:t>
            </a:r>
            <a:r>
              <a:rPr lang="zh-CN" altLang="en-US" sz="3200" b="1" dirty="0" smtClean="0">
                <a:latin typeface="华文仿宋" pitchFamily="2" charset="-122"/>
                <a:ea typeface="华文仿宋" pitchFamily="2" charset="-122"/>
              </a:rPr>
              <a:t>，佃户还要向领主送鸡蛋、鸡一类的</a:t>
            </a:r>
            <a:r>
              <a:rPr lang="zh-CN" altLang="en-US" sz="3200" b="1" dirty="0" smtClean="0">
                <a:solidFill>
                  <a:srgbClr val="0000CC"/>
                </a:solidFill>
                <a:latin typeface="华文仿宋" pitchFamily="2" charset="-122"/>
                <a:ea typeface="华文仿宋" pitchFamily="2" charset="-122"/>
              </a:rPr>
              <a:t>礼物</a:t>
            </a:r>
            <a:r>
              <a:rPr lang="zh-CN" altLang="en-US" sz="3200" b="1" dirty="0" smtClean="0">
                <a:latin typeface="华文仿宋" pitchFamily="2" charset="-122"/>
                <a:ea typeface="华文仿宋" pitchFamily="2" charset="-122"/>
              </a:rPr>
              <a:t>。</a:t>
            </a:r>
            <a:endParaRPr lang="en-US" altLang="zh-CN" sz="3200" b="1" dirty="0" smtClean="0">
              <a:latin typeface="华文仿宋" pitchFamily="2" charset="-122"/>
              <a:ea typeface="华文仿宋" pitchFamily="2" charset="-122"/>
            </a:endParaRPr>
          </a:p>
          <a:p>
            <a:r>
              <a:rPr lang="zh-CN" altLang="en-US" sz="3200" b="1" dirty="0" smtClean="0">
                <a:latin typeface="华文仿宋" pitchFamily="2" charset="-122"/>
                <a:ea typeface="华文仿宋" pitchFamily="2" charset="-122"/>
              </a:rPr>
              <a:t>教会也向佃户征收“</a:t>
            </a:r>
            <a:r>
              <a:rPr lang="zh-CN" altLang="en-US" sz="3200" b="1" dirty="0" smtClean="0">
                <a:solidFill>
                  <a:srgbClr val="0000CC"/>
                </a:solidFill>
                <a:latin typeface="华文仿宋" pitchFamily="2" charset="-122"/>
                <a:ea typeface="华文仿宋" pitchFamily="2" charset="-122"/>
              </a:rPr>
              <a:t>什一税</a:t>
            </a:r>
            <a:r>
              <a:rPr lang="zh-CN" altLang="en-US" sz="3200" b="1" dirty="0" smtClean="0">
                <a:latin typeface="华文仿宋" pitchFamily="2" charset="-122"/>
                <a:ea typeface="华文仿宋" pitchFamily="2" charset="-122"/>
              </a:rPr>
              <a:t>”。</a:t>
            </a:r>
            <a:endParaRPr lang="en-US" altLang="zh-CN" sz="3200" b="1" dirty="0" smtClean="0">
              <a:latin typeface="华文仿宋" pitchFamily="2" charset="-122"/>
              <a:ea typeface="华文仿宋" pitchFamily="2" charset="-122"/>
            </a:endParaRPr>
          </a:p>
          <a:p>
            <a:r>
              <a:rPr lang="zh-CN" altLang="en-US" sz="3200" b="1" dirty="0" smtClean="0">
                <a:latin typeface="华文仿宋" pitchFamily="2" charset="-122"/>
                <a:ea typeface="华文仿宋" pitchFamily="2" charset="-122"/>
              </a:rPr>
              <a:t>农奴的女儿嫁到庄园以外的人家，要交一笔“</a:t>
            </a:r>
            <a:r>
              <a:rPr lang="zh-CN" altLang="en-US" sz="3200" b="1" dirty="0" smtClean="0">
                <a:solidFill>
                  <a:srgbClr val="0000CC"/>
                </a:solidFill>
                <a:latin typeface="华文仿宋" pitchFamily="2" charset="-122"/>
                <a:ea typeface="华文仿宋" pitchFamily="2" charset="-122"/>
              </a:rPr>
              <a:t>婚姻捐</a:t>
            </a:r>
            <a:r>
              <a:rPr lang="zh-CN" altLang="en-US" sz="3200" b="1" dirty="0" smtClean="0">
                <a:latin typeface="华文仿宋" pitchFamily="2" charset="-122"/>
                <a:ea typeface="华文仿宋" pitchFamily="2" charset="-122"/>
              </a:rPr>
              <a:t>”。</a:t>
            </a:r>
            <a:endParaRPr lang="en-US" altLang="zh-CN" sz="3200" b="1" dirty="0" smtClean="0">
              <a:latin typeface="华文仿宋" pitchFamily="2" charset="-122"/>
              <a:ea typeface="华文仿宋" pitchFamily="2" charset="-122"/>
            </a:endParaRPr>
          </a:p>
          <a:p>
            <a:r>
              <a:rPr lang="zh-CN" altLang="en-US" sz="3200" b="1" dirty="0" smtClean="0">
                <a:latin typeface="华文仿宋" pitchFamily="2" charset="-122"/>
                <a:ea typeface="华文仿宋" pitchFamily="2" charset="-122"/>
              </a:rPr>
              <a:t>农奴死亡，子女继承份地，要向领主缴纳数额不菲的“</a:t>
            </a:r>
            <a:r>
              <a:rPr lang="zh-CN" altLang="en-US" sz="3200" b="1" dirty="0" smtClean="0">
                <a:solidFill>
                  <a:srgbClr val="0000CC"/>
                </a:solidFill>
                <a:latin typeface="华文仿宋" pitchFamily="2" charset="-122"/>
                <a:ea typeface="华文仿宋" pitchFamily="2" charset="-122"/>
              </a:rPr>
              <a:t>继承捐</a:t>
            </a:r>
            <a:r>
              <a:rPr lang="zh-CN" altLang="en-US" sz="3200" b="1" dirty="0" smtClean="0">
                <a:latin typeface="华文仿宋" pitchFamily="2" charset="-122"/>
                <a:ea typeface="华文仿宋" pitchFamily="2" charset="-122"/>
              </a:rPr>
              <a:t>”。</a:t>
            </a:r>
            <a:endParaRPr lang="zh-CN" altLang="en-US" sz="3200" b="1" dirty="0">
              <a:latin typeface="华文仿宋" pitchFamily="2" charset="-122"/>
              <a:ea typeface="华文仿宋" pitchFamily="2" charset="-122"/>
            </a:endParaRPr>
          </a:p>
        </p:txBody>
      </p:sp>
    </p:spTree>
    <p:extLst>
      <p:ext uri="{BB962C8B-B14F-4D97-AF65-F5344CB8AC3E}">
        <p14:creationId xmlns:p14="http://schemas.microsoft.com/office/powerpoint/2010/main" val="1931376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2"/>
          <p:cNvSpPr txBox="1">
            <a:spLocks noChangeArrowheads="1"/>
          </p:cNvSpPr>
          <p:nvPr/>
        </p:nvSpPr>
        <p:spPr bwMode="auto">
          <a:xfrm>
            <a:off x="107504" y="55587"/>
            <a:ext cx="8723710" cy="461665"/>
          </a:xfrm>
          <a:prstGeom prst="rect">
            <a:avLst/>
          </a:prstGeom>
          <a:noFill/>
          <a:ln w="9525">
            <a:noFill/>
            <a:miter lim="800000"/>
            <a:headEnd/>
            <a:tailEnd/>
          </a:ln>
        </p:spPr>
        <p:txBody>
          <a:bodyPr>
            <a:spAutoFit/>
          </a:bodyPr>
          <a:lstStyle/>
          <a:p>
            <a:pPr>
              <a:buFont typeface="Arial" charset="0"/>
              <a:buNone/>
            </a:pPr>
            <a:r>
              <a:rPr lang="zh-CN" altLang="en-US" sz="2400" b="1" dirty="0" smtClean="0"/>
              <a:t>结合</a:t>
            </a:r>
            <a:r>
              <a:rPr lang="zh-CN" altLang="en-US" sz="2400" b="1" dirty="0"/>
              <a:t>下列材料，分析领主与佃户之间是一种什么关系？</a:t>
            </a:r>
          </a:p>
        </p:txBody>
      </p:sp>
      <p:sp>
        <p:nvSpPr>
          <p:cNvPr id="6" name="文本框 5"/>
          <p:cNvSpPr txBox="1">
            <a:spLocks noChangeArrowheads="1"/>
          </p:cNvSpPr>
          <p:nvPr/>
        </p:nvSpPr>
        <p:spPr bwMode="auto">
          <a:xfrm>
            <a:off x="252413" y="5468724"/>
            <a:ext cx="8723710" cy="1200329"/>
          </a:xfrm>
          <a:prstGeom prst="rect">
            <a:avLst/>
          </a:prstGeom>
          <a:solidFill>
            <a:schemeClr val="accent5">
              <a:lumMod val="40000"/>
              <a:lumOff val="60000"/>
            </a:schemeClr>
          </a:solidFill>
          <a:ln w="9525">
            <a:noFill/>
            <a:miter lim="800000"/>
            <a:headEnd/>
            <a:tailEnd/>
          </a:ln>
        </p:spPr>
        <p:txBody>
          <a:bodyPr>
            <a:spAutoFit/>
          </a:bodyPr>
          <a:lstStyle/>
          <a:p>
            <a:pPr>
              <a:buFont typeface="Arial" charset="0"/>
              <a:buNone/>
            </a:pPr>
            <a:r>
              <a:rPr lang="zh-CN" altLang="en-US" sz="2400" b="1" dirty="0"/>
              <a:t>领主与佃户之间是统治与被统治、剥削与被剥削的关系。佃户有义务为领主劳动，领主也不能随意没收佃户的土地，它们之间具有</a:t>
            </a:r>
            <a:r>
              <a:rPr lang="zh-CN" altLang="en-US" sz="2400" b="1" dirty="0">
                <a:solidFill>
                  <a:srgbClr val="FF0000"/>
                </a:solidFill>
              </a:rPr>
              <a:t>一定的契约关系</a:t>
            </a:r>
            <a:r>
              <a:rPr lang="zh-CN" altLang="en-US" sz="2400" b="1" dirty="0"/>
              <a:t>。</a:t>
            </a:r>
          </a:p>
        </p:txBody>
      </p:sp>
      <p:sp>
        <p:nvSpPr>
          <p:cNvPr id="2" name="文本框 1"/>
          <p:cNvSpPr txBox="1"/>
          <p:nvPr/>
        </p:nvSpPr>
        <p:spPr>
          <a:xfrm>
            <a:off x="252413" y="620688"/>
            <a:ext cx="8723710" cy="4856329"/>
          </a:xfrm>
          <a:prstGeom prst="rect">
            <a:avLst/>
          </a:prstGeom>
          <a:blipFill>
            <a:blip r:embed="rId2"/>
            <a:tile tx="0" ty="0" sx="100000" sy="100000" flip="none" algn="tl"/>
          </a:blipFill>
        </p:spPr>
        <p:style>
          <a:lnRef idx="1">
            <a:schemeClr val="accent4"/>
          </a:lnRef>
          <a:fillRef idx="2">
            <a:schemeClr val="accent4"/>
          </a:fillRef>
          <a:effectRef idx="1">
            <a:schemeClr val="accent4"/>
          </a:effectRef>
          <a:fontRef idx="minor">
            <a:schemeClr val="dk1"/>
          </a:fontRef>
        </p:style>
        <p:txBody>
          <a:bodyPr>
            <a:spAutoFit/>
          </a:bodyPr>
          <a:lstStyle/>
          <a:p>
            <a:pPr algn="ctr" fontAlgn="auto">
              <a:lnSpc>
                <a:spcPct val="130000"/>
              </a:lnSpc>
              <a:spcBef>
                <a:spcPts val="0"/>
              </a:spcBef>
              <a:spcAft>
                <a:spcPts val="0"/>
              </a:spcAft>
              <a:defRPr/>
            </a:pPr>
            <a:r>
              <a:rPr lang="en-US" altLang="zh-CN" sz="2000" b="1" dirty="0"/>
              <a:t>7</a:t>
            </a:r>
            <a:r>
              <a:rPr lang="zh-CN" altLang="en-US" sz="2000" b="1" dirty="0"/>
              <a:t>世纪法兰克王国的“农民请求委身文件”</a:t>
            </a:r>
            <a:endParaRPr lang="en-US" altLang="zh-CN" sz="2000" b="1" dirty="0"/>
          </a:p>
          <a:p>
            <a:pPr fontAlgn="auto">
              <a:lnSpc>
                <a:spcPct val="130000"/>
              </a:lnSpc>
              <a:spcBef>
                <a:spcPts val="0"/>
              </a:spcBef>
              <a:spcAft>
                <a:spcPts val="0"/>
              </a:spcAft>
              <a:defRPr/>
            </a:pPr>
            <a:r>
              <a:rPr lang="zh-CN" altLang="en-US" sz="2000" b="1" dirty="0"/>
              <a:t>立字</a:t>
            </a:r>
            <a:r>
              <a:rPr lang="zh-CN" altLang="en-US" sz="2000" b="1" dirty="0" smtClean="0"/>
              <a:t>人</a:t>
            </a:r>
            <a:r>
              <a:rPr lang="en-US" altLang="zh-CN" sz="2000" b="1" dirty="0" smtClean="0"/>
              <a:t>xx</a:t>
            </a:r>
            <a:r>
              <a:rPr lang="zh-CN" altLang="en-US" sz="2000" b="1" dirty="0" smtClean="0"/>
              <a:t>，</a:t>
            </a:r>
            <a:r>
              <a:rPr lang="zh-CN" altLang="en-US" sz="2000" b="1" dirty="0"/>
              <a:t>谨致崇高庄严</a:t>
            </a:r>
            <a:r>
              <a:rPr lang="zh-CN" altLang="en-US" sz="2000" b="1" dirty="0" smtClean="0"/>
              <a:t>之</a:t>
            </a:r>
            <a:r>
              <a:rPr lang="en-US" altLang="zh-CN" sz="2000" b="1" dirty="0"/>
              <a:t>xx</a:t>
            </a:r>
            <a:r>
              <a:rPr lang="zh-CN" altLang="en-US" sz="2000" b="1" dirty="0" smtClean="0"/>
              <a:t>大人</a:t>
            </a:r>
            <a:r>
              <a:rPr lang="zh-CN" altLang="en-US" sz="2000" b="1" dirty="0"/>
              <a:t>阁下</a:t>
            </a:r>
          </a:p>
          <a:p>
            <a:pPr fontAlgn="auto">
              <a:lnSpc>
                <a:spcPct val="130000"/>
              </a:lnSpc>
              <a:spcBef>
                <a:spcPts val="0"/>
              </a:spcBef>
              <a:spcAft>
                <a:spcPts val="0"/>
              </a:spcAft>
              <a:defRPr/>
            </a:pPr>
            <a:r>
              <a:rPr lang="zh-CN" altLang="en-US" sz="2000" b="1" dirty="0"/>
              <a:t>         如众所周知，我因衣食缺乏，无以为主，请求大人本笃信上帝之虔诚，与慈爱为怀善心，准许我</a:t>
            </a:r>
            <a:r>
              <a:rPr lang="zh-CN" altLang="en-US" sz="2000" b="1" dirty="0">
                <a:solidFill>
                  <a:srgbClr val="FF0000"/>
                </a:solidFill>
              </a:rPr>
              <a:t>委身于大人监护之下</a:t>
            </a:r>
            <a:r>
              <a:rPr lang="zh-CN" altLang="en-US" sz="2000" b="1" dirty="0"/>
              <a:t>，我已如此作了。以后您必须</a:t>
            </a:r>
            <a:r>
              <a:rPr lang="zh-CN" altLang="en-US" sz="2000" b="1" dirty="0">
                <a:solidFill>
                  <a:srgbClr val="FF0000"/>
                </a:solidFill>
              </a:rPr>
              <a:t>供给我衣食，予我以帮助和救济</a:t>
            </a:r>
            <a:r>
              <a:rPr lang="zh-CN" altLang="en-US" sz="2000" b="1" dirty="0"/>
              <a:t>，我将</a:t>
            </a:r>
            <a:r>
              <a:rPr lang="zh-CN" altLang="en-US" sz="2000" b="1" dirty="0">
                <a:solidFill>
                  <a:srgbClr val="FF0000"/>
                </a:solidFill>
              </a:rPr>
              <a:t>尽我的力量为您服务</a:t>
            </a:r>
            <a:r>
              <a:rPr lang="zh-CN" altLang="en-US" sz="2000" b="1" dirty="0"/>
              <a:t>，不负您的援助与保护。</a:t>
            </a:r>
            <a:endParaRPr lang="en-US" altLang="zh-CN" sz="2000" b="1" dirty="0"/>
          </a:p>
          <a:p>
            <a:pPr fontAlgn="auto">
              <a:lnSpc>
                <a:spcPct val="130000"/>
              </a:lnSpc>
              <a:spcBef>
                <a:spcPts val="0"/>
              </a:spcBef>
              <a:spcAft>
                <a:spcPts val="0"/>
              </a:spcAft>
              <a:defRPr/>
            </a:pPr>
            <a:r>
              <a:rPr lang="zh-CN" altLang="en-US" sz="2000" b="1" dirty="0"/>
              <a:t>         在我活着的时期，我将在合乎我一个自由人身份的情形下，为您服务，维护您的荣誉。我不得脱离您的统治与监护，将毕生投靠在您的势力与保护之下。因此，您我之间，如一方欲解除此种</a:t>
            </a:r>
            <a:r>
              <a:rPr lang="zh-CN" altLang="en-US" sz="2000" b="1" dirty="0">
                <a:solidFill>
                  <a:srgbClr val="FF0000"/>
                </a:solidFill>
              </a:rPr>
              <a:t>契约</a:t>
            </a:r>
            <a:r>
              <a:rPr lang="zh-CN" altLang="en-US" sz="2000" b="1" dirty="0"/>
              <a:t>，必须付与对方若干先令作为赔偿；此种谅解，永久不得破坏。</a:t>
            </a:r>
            <a:endParaRPr lang="en-US" altLang="zh-CN" sz="2000" b="1" dirty="0"/>
          </a:p>
          <a:p>
            <a:pPr fontAlgn="auto">
              <a:lnSpc>
                <a:spcPct val="130000"/>
              </a:lnSpc>
              <a:spcBef>
                <a:spcPts val="0"/>
              </a:spcBef>
              <a:spcAft>
                <a:spcPts val="0"/>
              </a:spcAft>
              <a:defRPr/>
            </a:pPr>
            <a:r>
              <a:rPr lang="en-US" altLang="zh-CN" sz="2000" b="1" dirty="0"/>
              <a:t>         (</a:t>
            </a:r>
            <a:r>
              <a:rPr lang="zh-CN" altLang="en-US" sz="2000" b="1" dirty="0"/>
              <a:t>因此，将此种合同缮写两份，立约双方，各执一份</a:t>
            </a:r>
            <a:r>
              <a:rPr lang="en-US" altLang="zh-CN" sz="2000" b="1" dirty="0"/>
              <a:t>)</a:t>
            </a:r>
          </a:p>
          <a:p>
            <a:pPr algn="r" fontAlgn="auto">
              <a:lnSpc>
                <a:spcPct val="130000"/>
              </a:lnSpc>
              <a:spcBef>
                <a:spcPts val="0"/>
              </a:spcBef>
              <a:spcAft>
                <a:spcPts val="0"/>
              </a:spcAft>
              <a:defRPr/>
            </a:pPr>
            <a:r>
              <a:rPr lang="en-US" altLang="zh-CN" sz="2000" b="1" dirty="0"/>
              <a:t>——</a:t>
            </a:r>
            <a:r>
              <a:rPr lang="zh-CN" altLang="en-US" sz="2000" b="1" dirty="0"/>
              <a:t>法学教材编辑部</a:t>
            </a:r>
            <a:r>
              <a:rPr lang="en-US" altLang="zh-CN" sz="2000" b="1" dirty="0"/>
              <a:t>《</a:t>
            </a:r>
            <a:r>
              <a:rPr lang="zh-CN" altLang="en-US" sz="2000" b="1" dirty="0"/>
              <a:t>外国法制史</a:t>
            </a:r>
            <a:r>
              <a:rPr lang="en-US" altLang="zh-CN" sz="2000" b="1" dirty="0"/>
              <a:t>》</a:t>
            </a:r>
            <a:r>
              <a:rPr lang="zh-CN" altLang="en-US" sz="2000" b="1" dirty="0"/>
              <a:t>编写组</a:t>
            </a:r>
            <a:r>
              <a:rPr lang="en-US" altLang="zh-CN" sz="2000" b="1" dirty="0"/>
              <a:t>:《</a:t>
            </a:r>
            <a:r>
              <a:rPr lang="zh-CN" altLang="en-US" sz="2000" b="1" dirty="0"/>
              <a:t>外国法制史资料选编</a:t>
            </a:r>
            <a:r>
              <a:rPr lang="en-US" altLang="zh-CN" sz="2000" b="1" dirty="0"/>
              <a:t>》(</a:t>
            </a:r>
            <a:r>
              <a:rPr lang="zh-CN" altLang="en-US" sz="2000" b="1" dirty="0"/>
              <a:t>上册</a:t>
            </a:r>
            <a:r>
              <a:rPr lang="en-US" altLang="zh-CN" sz="2000" b="1" dirty="0"/>
              <a:t>)</a:t>
            </a:r>
            <a:endParaRPr lang="zh-CN" altLang="en-US" sz="2000" b="1" dirty="0"/>
          </a:p>
        </p:txBody>
      </p:sp>
    </p:spTree>
    <p:extLst>
      <p:ext uri="{BB962C8B-B14F-4D97-AF65-F5344CB8AC3E}">
        <p14:creationId xmlns:p14="http://schemas.microsoft.com/office/powerpoint/2010/main" val="2742204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48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1" presetClass="entr" presetSubtype="0" fill="hold" nodeType="with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9484" y="3477084"/>
            <a:ext cx="1107996" cy="2304256"/>
          </a:xfrm>
          <a:prstGeom prst="rect">
            <a:avLst/>
          </a:prstGeom>
          <a:noFill/>
        </p:spPr>
        <p:txBody>
          <a:bodyPr vert="eaVert" wrap="square" rtlCol="0">
            <a:spAutoFit/>
          </a:bodyPr>
          <a:lstStyle/>
          <a:p>
            <a:pPr>
              <a:lnSpc>
                <a:spcPct val="150000"/>
              </a:lnSpc>
            </a:pPr>
            <a:r>
              <a:rPr lang="zh-CN" altLang="en-US" sz="4000" b="1" dirty="0" smtClean="0">
                <a:latin typeface="华文隶书" pitchFamily="2" charset="-122"/>
                <a:ea typeface="华文隶书" pitchFamily="2" charset="-122"/>
              </a:rPr>
              <a:t>佃户</a:t>
            </a:r>
            <a:endParaRPr lang="zh-CN" altLang="en-US" sz="4000" b="1" dirty="0">
              <a:latin typeface="华文隶书" pitchFamily="2" charset="-122"/>
              <a:ea typeface="华文隶书" pitchFamily="2" charset="-122"/>
            </a:endParaRPr>
          </a:p>
        </p:txBody>
      </p:sp>
      <p:sp>
        <p:nvSpPr>
          <p:cNvPr id="7" name="左大括号 6"/>
          <p:cNvSpPr/>
          <p:nvPr/>
        </p:nvSpPr>
        <p:spPr>
          <a:xfrm>
            <a:off x="971600" y="1844824"/>
            <a:ext cx="360040" cy="46926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TextBox 7"/>
          <p:cNvSpPr txBox="1"/>
          <p:nvPr/>
        </p:nvSpPr>
        <p:spPr>
          <a:xfrm>
            <a:off x="1328657" y="2099252"/>
            <a:ext cx="2736304" cy="523220"/>
          </a:xfrm>
          <a:prstGeom prst="rect">
            <a:avLst/>
          </a:prstGeom>
          <a:noFill/>
        </p:spPr>
        <p:txBody>
          <a:bodyPr wrap="square" rtlCol="0">
            <a:spAutoFit/>
          </a:bodyPr>
          <a:lstStyle/>
          <a:p>
            <a:r>
              <a:rPr lang="zh-CN" altLang="en-US" sz="2800" b="1" dirty="0" smtClean="0">
                <a:latin typeface="华文隶书" pitchFamily="2" charset="-122"/>
                <a:ea typeface="华文隶书" pitchFamily="2" charset="-122"/>
              </a:rPr>
              <a:t>自由农民</a:t>
            </a:r>
            <a:endParaRPr lang="zh-CN" altLang="en-US" sz="2800" b="1" dirty="0">
              <a:latin typeface="华文隶书" pitchFamily="2" charset="-122"/>
              <a:ea typeface="华文隶书" pitchFamily="2" charset="-122"/>
            </a:endParaRPr>
          </a:p>
        </p:txBody>
      </p:sp>
      <p:sp>
        <p:nvSpPr>
          <p:cNvPr id="10" name="TextBox 9"/>
          <p:cNvSpPr txBox="1"/>
          <p:nvPr/>
        </p:nvSpPr>
        <p:spPr>
          <a:xfrm>
            <a:off x="1331640" y="5995932"/>
            <a:ext cx="2736304" cy="523220"/>
          </a:xfrm>
          <a:prstGeom prst="rect">
            <a:avLst/>
          </a:prstGeom>
          <a:noFill/>
        </p:spPr>
        <p:txBody>
          <a:bodyPr wrap="square" rtlCol="0">
            <a:spAutoFit/>
          </a:bodyPr>
          <a:lstStyle/>
          <a:p>
            <a:r>
              <a:rPr lang="zh-CN" altLang="en-US" sz="2800" b="1" dirty="0">
                <a:latin typeface="华文隶书" pitchFamily="2" charset="-122"/>
                <a:ea typeface="华文隶书" pitchFamily="2" charset="-122"/>
              </a:rPr>
              <a:t>缺少自由的农奴</a:t>
            </a:r>
          </a:p>
        </p:txBody>
      </p:sp>
      <p:cxnSp>
        <p:nvCxnSpPr>
          <p:cNvPr id="11" name="直接连接符 10"/>
          <p:cNvCxnSpPr/>
          <p:nvPr/>
        </p:nvCxnSpPr>
        <p:spPr>
          <a:xfrm>
            <a:off x="2987824" y="2360862"/>
            <a:ext cx="36004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433261" y="975867"/>
            <a:ext cx="4752528" cy="2246769"/>
          </a:xfrm>
          <a:prstGeom prst="rect">
            <a:avLst/>
          </a:prstGeom>
          <a:noFill/>
        </p:spPr>
        <p:txBody>
          <a:bodyPr wrap="square" rtlCol="0">
            <a:spAutoFit/>
          </a:bodyPr>
          <a:lstStyle/>
          <a:p>
            <a:r>
              <a:rPr lang="zh-CN" altLang="en-US" sz="2800" b="1" dirty="0">
                <a:solidFill>
                  <a:srgbClr val="FF0000"/>
                </a:solidFill>
                <a:latin typeface="华文隶书" pitchFamily="2" charset="-122"/>
                <a:ea typeface="华文隶书" pitchFamily="2" charset="-122"/>
              </a:rPr>
              <a:t>独立的小生产者</a:t>
            </a:r>
            <a:r>
              <a:rPr lang="zh-CN" altLang="en-US" sz="2800" b="1" dirty="0">
                <a:latin typeface="华文隶书" pitchFamily="2" charset="-122"/>
                <a:ea typeface="华文隶书" pitchFamily="2" charset="-122"/>
              </a:rPr>
              <a:t>，</a:t>
            </a:r>
            <a:r>
              <a:rPr lang="zh-CN" altLang="en-US" sz="2800" b="1" dirty="0">
                <a:solidFill>
                  <a:srgbClr val="FF0000"/>
                </a:solidFill>
                <a:latin typeface="华文隶书" pitchFamily="2" charset="-122"/>
                <a:ea typeface="华文隶书" pitchFamily="2" charset="-122"/>
              </a:rPr>
              <a:t>拥有自己的生产工具和财产</a:t>
            </a:r>
            <a:r>
              <a:rPr lang="zh-CN" altLang="en-US" sz="2800" b="1" dirty="0">
                <a:latin typeface="华文隶书" pitchFamily="2" charset="-122"/>
                <a:ea typeface="华文隶书" pitchFamily="2" charset="-122"/>
              </a:rPr>
              <a:t>，</a:t>
            </a:r>
            <a:r>
              <a:rPr lang="zh-CN" altLang="en-US" sz="2800" b="1" dirty="0">
                <a:solidFill>
                  <a:srgbClr val="FF0000"/>
                </a:solidFill>
                <a:latin typeface="华文隶书" pitchFamily="2" charset="-122"/>
                <a:ea typeface="华文隶书" pitchFamily="2" charset="-122"/>
              </a:rPr>
              <a:t>有份地保有权</a:t>
            </a:r>
            <a:r>
              <a:rPr lang="zh-CN" altLang="en-US" sz="2800" b="1" dirty="0">
                <a:latin typeface="华文隶书" pitchFamily="2" charset="-122"/>
                <a:ea typeface="华文隶书" pitchFamily="2" charset="-122"/>
              </a:rPr>
              <a:t>，领主不能随意没收他们的土地。</a:t>
            </a:r>
            <a:r>
              <a:rPr lang="zh-CN" altLang="en-US" sz="2800" b="1" dirty="0">
                <a:solidFill>
                  <a:srgbClr val="FF0000"/>
                </a:solidFill>
                <a:latin typeface="华文隶书" pitchFamily="2" charset="-122"/>
                <a:ea typeface="华文隶书" pitchFamily="2" charset="-122"/>
              </a:rPr>
              <a:t>土地权利受到法庭保护。</a:t>
            </a:r>
          </a:p>
        </p:txBody>
      </p:sp>
      <p:sp>
        <p:nvSpPr>
          <p:cNvPr id="14" name="TextBox 13"/>
          <p:cNvSpPr txBox="1"/>
          <p:nvPr/>
        </p:nvSpPr>
        <p:spPr>
          <a:xfrm>
            <a:off x="4384701" y="5583317"/>
            <a:ext cx="4104456" cy="954107"/>
          </a:xfrm>
          <a:prstGeom prst="rect">
            <a:avLst/>
          </a:prstGeom>
          <a:noFill/>
        </p:spPr>
        <p:txBody>
          <a:bodyPr wrap="square" rtlCol="0">
            <a:spAutoFit/>
          </a:bodyPr>
          <a:lstStyle/>
          <a:p>
            <a:r>
              <a:rPr lang="zh-CN" altLang="en-US" sz="2800" b="1" dirty="0" smtClean="0">
                <a:solidFill>
                  <a:srgbClr val="FF0000"/>
                </a:solidFill>
                <a:latin typeface="华文隶书" pitchFamily="2" charset="-122"/>
                <a:ea typeface="华文隶书" pitchFamily="2" charset="-122"/>
              </a:rPr>
              <a:t>租种领主的土地，无生产资料的所有权。</a:t>
            </a:r>
            <a:endParaRPr lang="zh-CN" altLang="en-US" sz="2800" b="1" dirty="0">
              <a:solidFill>
                <a:srgbClr val="FF0000"/>
              </a:solidFill>
              <a:latin typeface="华文隶书" pitchFamily="2" charset="-122"/>
              <a:ea typeface="华文隶书" pitchFamily="2" charset="-122"/>
            </a:endParaRPr>
          </a:p>
        </p:txBody>
      </p:sp>
      <p:cxnSp>
        <p:nvCxnSpPr>
          <p:cNvPr id="15" name="直接连接符 14"/>
          <p:cNvCxnSpPr/>
          <p:nvPr/>
        </p:nvCxnSpPr>
        <p:spPr>
          <a:xfrm>
            <a:off x="4067944" y="6122794"/>
            <a:ext cx="36004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4216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0"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404664"/>
            <a:ext cx="7416824" cy="5869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13352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FF0000"/>
                </a:solidFill>
                <a:latin typeface="华文隶书" pitchFamily="2" charset="-122"/>
                <a:ea typeface="华文隶书" pitchFamily="2" charset="-122"/>
              </a:rPr>
              <a:t>劳动中的农奴</a:t>
            </a:r>
            <a:endParaRPr lang="zh-CN" altLang="en-US" b="1" dirty="0">
              <a:solidFill>
                <a:srgbClr val="FF0000"/>
              </a:solidFill>
              <a:latin typeface="华文隶书" pitchFamily="2" charset="-122"/>
              <a:ea typeface="华文隶书" pitchFamily="2" charset="-122"/>
            </a:endParaRPr>
          </a:p>
        </p:txBody>
      </p:sp>
      <p:pic>
        <p:nvPicPr>
          <p:cNvPr id="5123"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19672" y="1700808"/>
            <a:ext cx="4100802" cy="49303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334223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农奴工作图（农奴没有人身自由，工作时也受到严密监视）"/>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5536" y="260648"/>
            <a:ext cx="7560840" cy="6165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54548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1129684"/>
            <a:ext cx="8208912" cy="5251644"/>
          </a:xfrm>
        </p:spPr>
        <p:txBody>
          <a:bodyPr>
            <a:noAutofit/>
          </a:bodyPr>
          <a:lstStyle/>
          <a:p>
            <a:pPr marL="114300" indent="0">
              <a:buNone/>
            </a:pPr>
            <a:r>
              <a:rPr lang="zh-CN" altLang="en-US" sz="2800" b="1" dirty="0" smtClean="0">
                <a:latin typeface="华文仿宋" pitchFamily="2" charset="-122"/>
                <a:ea typeface="华文仿宋" pitchFamily="2" charset="-122"/>
              </a:rPr>
              <a:t>　　他们的日常生活，大体上是如下的情况：黎明前进早餐</a:t>
            </a:r>
            <a:r>
              <a:rPr lang="en-US" altLang="zh-CN" sz="2800" b="1" dirty="0" smtClean="0">
                <a:latin typeface="华文仿宋" pitchFamily="2" charset="-122"/>
                <a:ea typeface="华文仿宋" pitchFamily="2" charset="-122"/>
              </a:rPr>
              <a:t>——</a:t>
            </a:r>
            <a:r>
              <a:rPr lang="zh-CN" altLang="en-US" sz="2800" b="1" dirty="0" smtClean="0">
                <a:latin typeface="华文仿宋" pitchFamily="2" charset="-122"/>
                <a:ea typeface="华文仿宋" pitchFamily="2" charset="-122"/>
              </a:rPr>
              <a:t>也许是粗糙的黑面包（可不要品尝）和稀薄的淡色啤酒</a:t>
            </a:r>
            <a:r>
              <a:rPr lang="en-US" altLang="zh-CN" sz="2800" b="1" dirty="0" smtClean="0">
                <a:latin typeface="华文仿宋" pitchFamily="2" charset="-122"/>
                <a:ea typeface="华文仿宋" pitchFamily="2" charset="-122"/>
              </a:rPr>
              <a:t>——</a:t>
            </a:r>
            <a:r>
              <a:rPr lang="zh-CN" altLang="en-US" sz="2800" b="1" dirty="0" smtClean="0">
                <a:latin typeface="华文仿宋" pitchFamily="2" charset="-122"/>
                <a:ea typeface="华文仿宋" pitchFamily="2" charset="-122"/>
              </a:rPr>
              <a:t>然后做父亲的带领年龄大一些的儿子们在票子周围的田地里从黎明工作到日暮，按照季节不同，从事犁地、播种、刈草或收割。冬天天寒地冻，男人在家修造工具，妇女则常年照看小孩，喂养牲畜，做全家的针线活计，挤牛奶、罎乳酪、烧火做饭。晚餐一般是一盆无肉的菜汤，粗黑的面包（可能有一只鸡蛋），而后早早入睡休息，迎接明天的辛勤劳动。</a:t>
            </a:r>
            <a:endParaRPr lang="en-US" altLang="zh-CN" sz="2800" b="1" dirty="0" smtClean="0">
              <a:latin typeface="华文仿宋" pitchFamily="2" charset="-122"/>
              <a:ea typeface="华文仿宋" pitchFamily="2" charset="-122"/>
            </a:endParaRPr>
          </a:p>
          <a:p>
            <a:pPr marL="114300" indent="0">
              <a:buNone/>
            </a:pPr>
            <a:r>
              <a:rPr lang="zh-CN" altLang="en-US" sz="2800" b="1" dirty="0">
                <a:latin typeface="华文仿宋" pitchFamily="2" charset="-122"/>
                <a:ea typeface="华文仿宋" pitchFamily="2" charset="-122"/>
              </a:rPr>
              <a:t>　</a:t>
            </a:r>
            <a:r>
              <a:rPr lang="zh-CN" altLang="en-US" sz="2800" b="1" dirty="0" smtClean="0">
                <a:latin typeface="华文仿宋" pitchFamily="2" charset="-122"/>
                <a:ea typeface="华文仿宋" pitchFamily="2" charset="-122"/>
              </a:rPr>
              <a:t>　</a:t>
            </a:r>
            <a:r>
              <a:rPr lang="en-US" altLang="zh-CN" sz="2800" b="1" dirty="0" smtClean="0">
                <a:latin typeface="华文仿宋" pitchFamily="2" charset="-122"/>
                <a:ea typeface="华文仿宋" pitchFamily="2" charset="-122"/>
              </a:rPr>
              <a:t>——[</a:t>
            </a:r>
            <a:r>
              <a:rPr lang="zh-CN" altLang="en-US" sz="2800" b="1" dirty="0" smtClean="0">
                <a:latin typeface="华文仿宋" pitchFamily="2" charset="-122"/>
                <a:ea typeface="华文仿宋" pitchFamily="2" charset="-122"/>
              </a:rPr>
              <a:t>美</a:t>
            </a:r>
            <a:r>
              <a:rPr lang="en-US" altLang="zh-CN" sz="2800" b="1" dirty="0" smtClean="0">
                <a:latin typeface="华文仿宋" pitchFamily="2" charset="-122"/>
                <a:ea typeface="华文仿宋" pitchFamily="2" charset="-122"/>
              </a:rPr>
              <a:t>]C.</a:t>
            </a:r>
            <a:r>
              <a:rPr lang="zh-CN" altLang="en-US" sz="2800" b="1" dirty="0" smtClean="0">
                <a:latin typeface="华文仿宋" pitchFamily="2" charset="-122"/>
                <a:ea typeface="华文仿宋" pitchFamily="2" charset="-122"/>
              </a:rPr>
              <a:t>沃伦</a:t>
            </a:r>
            <a:r>
              <a:rPr lang="en-US" altLang="zh-CN" sz="2800" b="1" dirty="0" smtClean="0">
                <a:latin typeface="华文仿宋" pitchFamily="2" charset="-122"/>
                <a:ea typeface="华文仿宋" pitchFamily="2" charset="-122"/>
              </a:rPr>
              <a:t>•</a:t>
            </a:r>
            <a:r>
              <a:rPr lang="zh-CN" altLang="en-US" sz="2800" b="1" dirty="0" smtClean="0">
                <a:latin typeface="华文仿宋" pitchFamily="2" charset="-122"/>
                <a:ea typeface="华文仿宋" pitchFamily="2" charset="-122"/>
              </a:rPr>
              <a:t>霍莱斯特</a:t>
            </a:r>
            <a:r>
              <a:rPr lang="en-US" altLang="zh-CN" sz="2800" b="1" dirty="0" smtClean="0">
                <a:latin typeface="华文仿宋" pitchFamily="2" charset="-122"/>
                <a:ea typeface="华文仿宋" pitchFamily="2" charset="-122"/>
              </a:rPr>
              <a:t>《</a:t>
            </a:r>
            <a:r>
              <a:rPr lang="zh-CN" altLang="en-US" sz="2800" b="1" dirty="0" smtClean="0">
                <a:latin typeface="华文仿宋" pitchFamily="2" charset="-122"/>
                <a:ea typeface="华文仿宋" pitchFamily="2" charset="-122"/>
              </a:rPr>
              <a:t>欧洲中世纪简史</a:t>
            </a:r>
            <a:r>
              <a:rPr lang="en-US" altLang="zh-CN" sz="2800" b="1" dirty="0" smtClean="0">
                <a:latin typeface="华文仿宋" pitchFamily="2" charset="-122"/>
                <a:ea typeface="华文仿宋" pitchFamily="2" charset="-122"/>
              </a:rPr>
              <a:t>》</a:t>
            </a:r>
            <a:endParaRPr lang="zh-CN" altLang="en-US" sz="2800" b="1" dirty="0">
              <a:latin typeface="华文仿宋" pitchFamily="2" charset="-122"/>
              <a:ea typeface="华文仿宋" pitchFamily="2" charset="-122"/>
            </a:endParaRPr>
          </a:p>
        </p:txBody>
      </p:sp>
      <p:sp>
        <p:nvSpPr>
          <p:cNvPr id="4" name="矩形 3"/>
          <p:cNvSpPr/>
          <p:nvPr/>
        </p:nvSpPr>
        <p:spPr>
          <a:xfrm>
            <a:off x="251520" y="188640"/>
            <a:ext cx="2967480" cy="923330"/>
          </a:xfrm>
          <a:prstGeom prst="rect">
            <a:avLst/>
          </a:prstGeom>
          <a:noFill/>
        </p:spPr>
        <p:txBody>
          <a:bodyPr wrap="none" lIns="91440" tIns="45720" rIns="91440" bIns="45720">
            <a:spAutoFit/>
          </a:bodyPr>
          <a:lstStyle/>
          <a:p>
            <a:pPr algn="ctr"/>
            <a:r>
              <a:rPr lang="zh-CN" altLang="en-US" sz="5400" b="1" cap="none" spc="0" dirty="0" smtClean="0">
                <a:ln w="17780" cmpd="sng">
                  <a:solidFill>
                    <a:srgbClr val="FFFFFF"/>
                  </a:solidFill>
                  <a:prstDash val="solid"/>
                  <a:miter lim="800000"/>
                </a:ln>
                <a:solidFill>
                  <a:srgbClr val="FF0000"/>
                </a:solidFill>
                <a:latin typeface="华文隶书" pitchFamily="2" charset="-122"/>
                <a:ea typeface="华文隶书" pitchFamily="2" charset="-122"/>
              </a:rPr>
              <a:t>知识扩展</a:t>
            </a:r>
            <a:endParaRPr lang="zh-CN" altLang="en-US" sz="5400" b="1" cap="none" spc="0" dirty="0">
              <a:ln w="17780" cmpd="sng">
                <a:solidFill>
                  <a:srgbClr val="FFFFFF"/>
                </a:solidFill>
                <a:prstDash val="solid"/>
                <a:miter lim="800000"/>
              </a:ln>
              <a:solidFill>
                <a:srgbClr val="FF0000"/>
              </a:solidFill>
              <a:latin typeface="华文隶书" pitchFamily="2" charset="-122"/>
              <a:ea typeface="华文隶书" pitchFamily="2" charset="-122"/>
            </a:endParaRPr>
          </a:p>
        </p:txBody>
      </p:sp>
    </p:spTree>
    <p:extLst>
      <p:ext uri="{BB962C8B-B14F-4D97-AF65-F5344CB8AC3E}">
        <p14:creationId xmlns:p14="http://schemas.microsoft.com/office/powerpoint/2010/main" val="30736880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67544" y="764704"/>
            <a:ext cx="7543800" cy="1069975"/>
          </a:xfrm>
        </p:spPr>
        <p:txBody>
          <a:bodyPr/>
          <a:lstStyle/>
          <a:p>
            <a:r>
              <a:rPr lang="zh-CN" altLang="en-US" sz="4400" b="1" dirty="0" smtClean="0">
                <a:solidFill>
                  <a:schemeClr val="tx1"/>
                </a:solidFill>
                <a:latin typeface="黑体" pitchFamily="49" charset="-122"/>
                <a:ea typeface="黑体" pitchFamily="49" charset="-122"/>
              </a:rPr>
              <a:t>第三单元　封建时代的欧洲</a:t>
            </a:r>
            <a:endParaRPr lang="zh-CN" altLang="en-US" sz="4400" b="1" dirty="0">
              <a:solidFill>
                <a:schemeClr val="tx1"/>
              </a:solidFill>
              <a:latin typeface="黑体" pitchFamily="49" charset="-122"/>
              <a:ea typeface="黑体" pitchFamily="49" charset="-122"/>
            </a:endParaRPr>
          </a:p>
        </p:txBody>
      </p:sp>
      <p:sp>
        <p:nvSpPr>
          <p:cNvPr id="3" name="副标题 2"/>
          <p:cNvSpPr>
            <a:spLocks noGrp="1"/>
          </p:cNvSpPr>
          <p:nvPr>
            <p:ph type="subTitle" idx="1"/>
          </p:nvPr>
        </p:nvSpPr>
        <p:spPr>
          <a:xfrm>
            <a:off x="637208" y="2060848"/>
            <a:ext cx="6461760" cy="1066800"/>
          </a:xfrm>
        </p:spPr>
        <p:txBody>
          <a:bodyPr>
            <a:normAutofit/>
          </a:bodyPr>
          <a:lstStyle/>
          <a:p>
            <a:pPr algn="ctr"/>
            <a:r>
              <a:rPr lang="zh-CN" altLang="en-US" sz="4400" b="1" dirty="0" smtClean="0">
                <a:solidFill>
                  <a:srgbClr val="FF0000"/>
                </a:solidFill>
                <a:latin typeface="华文楷体" pitchFamily="2" charset="-122"/>
                <a:ea typeface="华文楷体" pitchFamily="2" charset="-122"/>
              </a:rPr>
              <a:t>第</a:t>
            </a:r>
            <a:r>
              <a:rPr lang="en-US" altLang="zh-CN" sz="4400" b="1" dirty="0" smtClean="0">
                <a:solidFill>
                  <a:srgbClr val="FF0000"/>
                </a:solidFill>
                <a:latin typeface="华文楷体" pitchFamily="2" charset="-122"/>
                <a:ea typeface="华文楷体" pitchFamily="2" charset="-122"/>
              </a:rPr>
              <a:t>8</a:t>
            </a:r>
            <a:r>
              <a:rPr lang="zh-CN" altLang="en-US" sz="4400" b="1" dirty="0" smtClean="0">
                <a:solidFill>
                  <a:srgbClr val="FF0000"/>
                </a:solidFill>
                <a:latin typeface="华文楷体" pitchFamily="2" charset="-122"/>
                <a:ea typeface="华文楷体" pitchFamily="2" charset="-122"/>
              </a:rPr>
              <a:t>课　西欧庄园</a:t>
            </a:r>
            <a:endParaRPr lang="zh-CN" altLang="en-US" sz="4400" b="1" dirty="0">
              <a:solidFill>
                <a:srgbClr val="FF0000"/>
              </a:solidFill>
              <a:latin typeface="华文楷体" pitchFamily="2" charset="-122"/>
              <a:ea typeface="华文楷体" pitchFamily="2"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862064"/>
            <a:ext cx="7454946" cy="3735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836914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6" name="文本框 9225"/>
          <p:cNvSpPr txBox="1">
            <a:spLocks noChangeArrowheads="1"/>
          </p:cNvSpPr>
          <p:nvPr/>
        </p:nvSpPr>
        <p:spPr bwMode="auto">
          <a:xfrm>
            <a:off x="2332435" y="53975"/>
            <a:ext cx="4158853" cy="522288"/>
          </a:xfrm>
          <a:prstGeom prst="rect">
            <a:avLst/>
          </a:prstGeom>
          <a:noFill/>
          <a:ln>
            <a:noFill/>
          </a:ln>
          <a:extLst/>
        </p:spPr>
        <p:txBody>
          <a:bodyPr>
            <a:spAutoFit/>
          </a:bodyPr>
          <a:lstStyle/>
          <a:p>
            <a:pPr algn="ctr" fontAlgn="auto">
              <a:spcBef>
                <a:spcPct val="50000"/>
              </a:spcBef>
              <a:spcAft>
                <a:spcPts val="0"/>
              </a:spcAft>
              <a:buFont typeface="Arial" pitchFamily="34" charset="0"/>
              <a:buNone/>
              <a:defRPr/>
            </a:pPr>
            <a:r>
              <a:rPr lang="zh-CN" altLang="zh-CN" sz="2800" b="1" noProof="1">
                <a:solidFill>
                  <a:srgbClr val="000000"/>
                </a:solidFill>
                <a:effectLst>
                  <a:outerShdw blurRad="38100" dist="38100" dir="2700000">
                    <a:srgbClr val="FFFFFF"/>
                  </a:outerShdw>
                </a:effectLst>
                <a:latin typeface="Arial Narrow" panose="020B0606020202030204" pitchFamily="34" charset="0"/>
                <a:ea typeface="黑体" panose="02010600030101010101" pitchFamily="2" charset="-122"/>
                <a:cs typeface="+mn-ea"/>
              </a:rPr>
              <a:t>二</a:t>
            </a:r>
            <a:r>
              <a:rPr lang="zh-CN" altLang="en-US" sz="2800" b="1" noProof="1">
                <a:solidFill>
                  <a:srgbClr val="000000"/>
                </a:solidFill>
                <a:effectLst>
                  <a:outerShdw blurRad="38100" dist="38100" dir="2700000">
                    <a:srgbClr val="FFFFFF"/>
                  </a:outerShdw>
                </a:effectLst>
                <a:latin typeface="Arial Narrow" panose="020B0606020202030204" pitchFamily="34" charset="0"/>
                <a:ea typeface="黑体" panose="02010600030101010101" pitchFamily="2" charset="-122"/>
                <a:cs typeface="+mn-ea"/>
              </a:rPr>
              <a:t>、</a:t>
            </a:r>
            <a:r>
              <a:rPr lang="zh-CN" altLang="zh-CN" sz="2800" b="1" noProof="1">
                <a:solidFill>
                  <a:srgbClr val="000000"/>
                </a:solidFill>
                <a:effectLst>
                  <a:outerShdw blurRad="38100" dist="38100" dir="2700000">
                    <a:srgbClr val="FFFFFF"/>
                  </a:outerShdw>
                </a:effectLst>
                <a:latin typeface="Arial Narrow" panose="020B0606020202030204" pitchFamily="34" charset="0"/>
                <a:ea typeface="黑体" panose="02010600030101010101" pitchFamily="2" charset="-122"/>
                <a:cs typeface="+mn-ea"/>
              </a:rPr>
              <a:t>庄园法庭</a:t>
            </a:r>
          </a:p>
        </p:txBody>
      </p:sp>
      <p:sp>
        <p:nvSpPr>
          <p:cNvPr id="21506" name="文本框 1"/>
          <p:cNvSpPr txBox="1">
            <a:spLocks noChangeArrowheads="1"/>
          </p:cNvSpPr>
          <p:nvPr/>
        </p:nvSpPr>
        <p:spPr bwMode="auto">
          <a:xfrm>
            <a:off x="3781425" y="795339"/>
            <a:ext cx="5176838" cy="3293209"/>
          </a:xfrm>
          <a:prstGeom prst="rect">
            <a:avLst/>
          </a:prstGeom>
          <a:noFill/>
          <a:ln w="9525">
            <a:noFill/>
            <a:miter lim="800000"/>
            <a:headEnd/>
            <a:tailEnd/>
          </a:ln>
        </p:spPr>
        <p:txBody>
          <a:bodyPr>
            <a:spAutoFit/>
          </a:bodyPr>
          <a:lstStyle/>
          <a:p>
            <a:pPr>
              <a:lnSpc>
                <a:spcPct val="130000"/>
              </a:lnSpc>
              <a:buFont typeface="Arial" charset="0"/>
              <a:buNone/>
            </a:pPr>
            <a:r>
              <a:rPr lang="zh-CN" altLang="en-US" sz="2800" b="1" dirty="0"/>
              <a:t>阅读下列材料，探究问题：</a:t>
            </a:r>
          </a:p>
          <a:p>
            <a:pPr>
              <a:lnSpc>
                <a:spcPct val="130000"/>
              </a:lnSpc>
              <a:buFont typeface="Arial" charset="0"/>
              <a:buNone/>
            </a:pPr>
            <a:r>
              <a:rPr lang="zh-CN" altLang="en-US" sz="2400" dirty="0"/>
              <a:t>材料一、随着庄园制度的发展，农奴渐渐地受领主的司法权管辖</a:t>
            </a:r>
            <a:r>
              <a:rPr lang="en-US" altLang="zh-CN" sz="2400" dirty="0"/>
              <a:t>……</a:t>
            </a:r>
            <a:r>
              <a:rPr lang="zh-CN" altLang="en-US" sz="2400" dirty="0"/>
              <a:t>有司法权的领主支配着佃户的人身和财产</a:t>
            </a:r>
            <a:r>
              <a:rPr lang="en-US" altLang="zh-CN" sz="2400" dirty="0"/>
              <a:t>……</a:t>
            </a:r>
            <a:r>
              <a:rPr lang="zh-CN" altLang="en-US" sz="2400" dirty="0"/>
              <a:t>甚至对他人拥有生杀大权。</a:t>
            </a:r>
            <a:endParaRPr lang="en-US" altLang="zh-CN" sz="2400" dirty="0"/>
          </a:p>
          <a:p>
            <a:pPr algn="r">
              <a:lnSpc>
                <a:spcPct val="130000"/>
              </a:lnSpc>
              <a:buFont typeface="Arial" charset="0"/>
              <a:buNone/>
            </a:pPr>
            <a:r>
              <a:rPr lang="en-US" altLang="zh-CN" b="1" dirty="0"/>
              <a:t>——[</a:t>
            </a:r>
            <a:r>
              <a:rPr lang="zh-CN" altLang="en-US" b="1" dirty="0"/>
              <a:t>美</a:t>
            </a:r>
            <a:r>
              <a:rPr lang="en-US" altLang="zh-CN" b="1" dirty="0"/>
              <a:t>]</a:t>
            </a:r>
            <a:r>
              <a:rPr lang="zh-CN" altLang="en-US" b="1" dirty="0"/>
              <a:t>布莱恩</a:t>
            </a:r>
            <a:r>
              <a:rPr lang="en-US" altLang="zh-CN" b="1" dirty="0"/>
              <a:t>·</a:t>
            </a:r>
            <a:r>
              <a:rPr lang="zh-CN" altLang="en-US" b="1" dirty="0"/>
              <a:t>蒂尔尼、西德尼</a:t>
            </a:r>
            <a:r>
              <a:rPr lang="en-US" altLang="zh-CN" b="1" dirty="0"/>
              <a:t>·</a:t>
            </a:r>
            <a:r>
              <a:rPr lang="zh-CN" altLang="en-US" b="1" dirty="0"/>
              <a:t>佩因特</a:t>
            </a:r>
            <a:r>
              <a:rPr lang="en-US" altLang="zh-CN" b="1" dirty="0"/>
              <a:t>:《</a:t>
            </a:r>
            <a:r>
              <a:rPr lang="zh-CN" altLang="en-US" b="1" dirty="0"/>
              <a:t>西欧中世纪史</a:t>
            </a:r>
            <a:r>
              <a:rPr lang="en-US" altLang="zh-CN" b="1" dirty="0"/>
              <a:t>》</a:t>
            </a:r>
          </a:p>
        </p:txBody>
      </p:sp>
      <p:sp>
        <p:nvSpPr>
          <p:cNvPr id="21507" name="文本框 1"/>
          <p:cNvSpPr txBox="1">
            <a:spLocks noChangeArrowheads="1"/>
          </p:cNvSpPr>
          <p:nvPr/>
        </p:nvSpPr>
        <p:spPr bwMode="auto">
          <a:xfrm>
            <a:off x="3863312" y="4005064"/>
            <a:ext cx="5176838" cy="1384995"/>
          </a:xfrm>
          <a:prstGeom prst="rect">
            <a:avLst/>
          </a:prstGeom>
          <a:noFill/>
          <a:ln w="9525">
            <a:noFill/>
            <a:miter lim="800000"/>
            <a:headEnd/>
            <a:tailEnd/>
          </a:ln>
        </p:spPr>
        <p:txBody>
          <a:bodyPr>
            <a:spAutoFit/>
          </a:bodyPr>
          <a:lstStyle/>
          <a:p>
            <a:pPr>
              <a:buFont typeface="Arial" charset="0"/>
              <a:buNone/>
            </a:pPr>
            <a:r>
              <a:rPr lang="zh-CN" altLang="en-US" sz="2800" b="1" dirty="0"/>
              <a:t>（</a:t>
            </a:r>
            <a:r>
              <a:rPr lang="en-US" altLang="zh-CN" sz="2800" b="1" dirty="0"/>
              <a:t>1</a:t>
            </a:r>
            <a:r>
              <a:rPr lang="zh-CN" altLang="en-US" sz="2800" b="1" dirty="0"/>
              <a:t>）材料一反映了西欧庄园具有什么权？根据所学知识猜测主持法庭的是哪些人？</a:t>
            </a:r>
          </a:p>
        </p:txBody>
      </p:sp>
      <p:sp>
        <p:nvSpPr>
          <p:cNvPr id="5" name="文本框 4"/>
          <p:cNvSpPr txBox="1">
            <a:spLocks noChangeArrowheads="1"/>
          </p:cNvSpPr>
          <p:nvPr/>
        </p:nvSpPr>
        <p:spPr bwMode="auto">
          <a:xfrm>
            <a:off x="3781425" y="5517232"/>
            <a:ext cx="5205413" cy="954107"/>
          </a:xfrm>
          <a:prstGeom prst="rect">
            <a:avLst/>
          </a:prstGeom>
          <a:noFill/>
          <a:ln w="9525">
            <a:noFill/>
            <a:miter lim="800000"/>
            <a:headEnd/>
            <a:tailEnd/>
          </a:ln>
        </p:spPr>
        <p:txBody>
          <a:bodyPr>
            <a:spAutoFit/>
          </a:bodyPr>
          <a:lstStyle/>
          <a:p>
            <a:pPr algn="ctr">
              <a:buFont typeface="Arial" charset="0"/>
              <a:buNone/>
            </a:pPr>
            <a:r>
              <a:rPr lang="zh-CN" altLang="en-US" sz="2800" b="1" dirty="0">
                <a:solidFill>
                  <a:srgbClr val="FF0000"/>
                </a:solidFill>
              </a:rPr>
              <a:t>司法权；主持法庭的是领主或他的管家</a:t>
            </a:r>
          </a:p>
        </p:txBody>
      </p:sp>
      <p:pic>
        <p:nvPicPr>
          <p:cNvPr id="3" name="图片 2"/>
          <p:cNvPicPr>
            <a:picLocks noChangeAspect="1"/>
          </p:cNvPicPr>
          <p:nvPr/>
        </p:nvPicPr>
        <p:blipFill>
          <a:blip r:embed="rId2"/>
          <a:srcRect r="49599"/>
          <a:stretch>
            <a:fillRect/>
          </a:stretch>
        </p:blipFill>
        <p:spPr bwMode="auto">
          <a:xfrm>
            <a:off x="161924" y="795339"/>
            <a:ext cx="3468291" cy="5521325"/>
          </a:xfrm>
          <a:prstGeom prst="rect">
            <a:avLst/>
          </a:prstGeom>
          <a:noFill/>
          <a:ln w="9525">
            <a:noFill/>
            <a:miter lim="800000"/>
            <a:headEnd/>
            <a:tailEnd/>
          </a:ln>
        </p:spPr>
      </p:pic>
    </p:spTree>
    <p:extLst>
      <p:ext uri="{BB962C8B-B14F-4D97-AF65-F5344CB8AC3E}">
        <p14:creationId xmlns:p14="http://schemas.microsoft.com/office/powerpoint/2010/main" val="1712705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50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50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21507"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文本框 3"/>
          <p:cNvSpPr txBox="1">
            <a:spLocks noChangeArrowheads="1"/>
          </p:cNvSpPr>
          <p:nvPr/>
        </p:nvSpPr>
        <p:spPr bwMode="auto">
          <a:xfrm>
            <a:off x="146315" y="2892427"/>
            <a:ext cx="8473479" cy="954087"/>
          </a:xfrm>
          <a:prstGeom prst="rect">
            <a:avLst/>
          </a:prstGeom>
          <a:noFill/>
          <a:ln w="9525">
            <a:noFill/>
            <a:miter lim="800000"/>
            <a:headEnd/>
            <a:tailEnd/>
          </a:ln>
        </p:spPr>
        <p:txBody>
          <a:bodyPr wrap="square">
            <a:spAutoFit/>
          </a:bodyPr>
          <a:lstStyle/>
          <a:p>
            <a:r>
              <a:rPr lang="zh-CN" altLang="en-US" sz="2800" b="1" dirty="0"/>
              <a:t>（</a:t>
            </a:r>
            <a:r>
              <a:rPr lang="en-US" altLang="zh-CN" sz="2800" b="1" dirty="0"/>
              <a:t>2</a:t>
            </a:r>
            <a:r>
              <a:rPr lang="zh-CN" altLang="en-US" sz="2800" b="1" dirty="0"/>
              <a:t>）材料二中“佃户”“放牧人”“某人”为什么受罚？</a:t>
            </a:r>
          </a:p>
        </p:txBody>
      </p:sp>
      <p:sp>
        <p:nvSpPr>
          <p:cNvPr id="5" name="文本框 4"/>
          <p:cNvSpPr txBox="1">
            <a:spLocks noChangeArrowheads="1"/>
          </p:cNvSpPr>
          <p:nvPr/>
        </p:nvSpPr>
        <p:spPr bwMode="auto">
          <a:xfrm>
            <a:off x="3419872" y="5657905"/>
            <a:ext cx="808434" cy="1077218"/>
          </a:xfrm>
          <a:prstGeom prst="rect">
            <a:avLst/>
          </a:prstGeom>
          <a:noFill/>
          <a:ln w="9525">
            <a:noFill/>
            <a:miter lim="800000"/>
            <a:headEnd/>
            <a:tailEnd/>
          </a:ln>
        </p:spPr>
        <p:txBody>
          <a:bodyPr>
            <a:spAutoFit/>
          </a:bodyPr>
          <a:lstStyle/>
          <a:p>
            <a:pPr>
              <a:buFont typeface="Arial" charset="0"/>
              <a:buNone/>
            </a:pPr>
            <a:r>
              <a:rPr lang="zh-CN" altLang="en-US" sz="3200" b="1" dirty="0">
                <a:solidFill>
                  <a:srgbClr val="FF0000"/>
                </a:solidFill>
              </a:rPr>
              <a:t>罚金</a:t>
            </a:r>
          </a:p>
        </p:txBody>
      </p:sp>
      <p:sp>
        <p:nvSpPr>
          <p:cNvPr id="22531" name="文本框 5"/>
          <p:cNvSpPr txBox="1">
            <a:spLocks noChangeArrowheads="1"/>
          </p:cNvSpPr>
          <p:nvPr/>
        </p:nvSpPr>
        <p:spPr bwMode="auto">
          <a:xfrm>
            <a:off x="105966" y="5179952"/>
            <a:ext cx="8723710" cy="954107"/>
          </a:xfrm>
          <a:prstGeom prst="rect">
            <a:avLst/>
          </a:prstGeom>
          <a:noFill/>
          <a:ln w="9525">
            <a:noFill/>
            <a:miter lim="800000"/>
            <a:headEnd/>
            <a:tailEnd/>
          </a:ln>
        </p:spPr>
        <p:txBody>
          <a:bodyPr>
            <a:spAutoFit/>
          </a:bodyPr>
          <a:lstStyle/>
          <a:p>
            <a:r>
              <a:rPr lang="zh-CN" altLang="en-US" sz="2800" b="1" dirty="0"/>
              <a:t>（</a:t>
            </a:r>
            <a:r>
              <a:rPr lang="en-US" altLang="zh-CN" sz="2800" b="1" dirty="0"/>
              <a:t>3</a:t>
            </a:r>
            <a:r>
              <a:rPr lang="zh-CN" altLang="en-US" sz="2800" b="1" dirty="0"/>
              <a:t>）根据材料二分析，庄园法庭惩罚各种违法行为的基本手段是什么？</a:t>
            </a:r>
          </a:p>
        </p:txBody>
      </p:sp>
      <p:sp>
        <p:nvSpPr>
          <p:cNvPr id="7" name="文本框 6"/>
          <p:cNvSpPr txBox="1">
            <a:spLocks noChangeArrowheads="1"/>
          </p:cNvSpPr>
          <p:nvPr/>
        </p:nvSpPr>
        <p:spPr bwMode="auto">
          <a:xfrm>
            <a:off x="190142" y="3808817"/>
            <a:ext cx="8633223" cy="1384995"/>
          </a:xfrm>
          <a:prstGeom prst="rect">
            <a:avLst/>
          </a:prstGeom>
          <a:noFill/>
          <a:ln w="9525">
            <a:noFill/>
            <a:miter lim="800000"/>
            <a:headEnd/>
            <a:tailEnd/>
          </a:ln>
        </p:spPr>
        <p:txBody>
          <a:bodyPr wrap="square">
            <a:spAutoFit/>
          </a:bodyPr>
          <a:lstStyle/>
          <a:p>
            <a:pPr>
              <a:buFont typeface="Arial" charset="0"/>
              <a:buNone/>
            </a:pPr>
            <a:r>
              <a:rPr lang="zh-CN" altLang="en-US" sz="2800" b="1" dirty="0">
                <a:solidFill>
                  <a:srgbClr val="FF0000"/>
                </a:solidFill>
              </a:rPr>
              <a:t>佃户在劳役中怠工、不能完成劳役、家畜误入领主的园子、</a:t>
            </a:r>
            <a:r>
              <a:rPr lang="zh-CN" altLang="en-US" sz="2800" b="1" dirty="0">
                <a:solidFill>
                  <a:srgbClr val="FF0000"/>
                </a:solidFill>
                <a:sym typeface="宋体" charset="-122"/>
              </a:rPr>
              <a:t>到庄园以外磨面粉</a:t>
            </a:r>
            <a:r>
              <a:rPr lang="zh-CN" altLang="en-US" sz="2800" b="1" dirty="0">
                <a:solidFill>
                  <a:srgbClr val="FF0000"/>
                </a:solidFill>
              </a:rPr>
              <a:t>、侵犯全体村民权益的行为等。</a:t>
            </a:r>
          </a:p>
        </p:txBody>
      </p:sp>
      <p:sp>
        <p:nvSpPr>
          <p:cNvPr id="22534" name="矩形 3"/>
          <p:cNvSpPr>
            <a:spLocks noChangeArrowheads="1"/>
          </p:cNvSpPr>
          <p:nvPr/>
        </p:nvSpPr>
        <p:spPr bwMode="auto">
          <a:xfrm>
            <a:off x="80963" y="139700"/>
            <a:ext cx="8773716" cy="2308324"/>
          </a:xfrm>
          <a:prstGeom prst="rect">
            <a:avLst/>
          </a:prstGeom>
          <a:noFill/>
          <a:ln w="9525">
            <a:noFill/>
            <a:miter lim="800000"/>
            <a:headEnd/>
            <a:tailEnd/>
          </a:ln>
        </p:spPr>
        <p:txBody>
          <a:bodyPr wrap="square">
            <a:spAutoFit/>
          </a:bodyPr>
          <a:lstStyle/>
          <a:p>
            <a:r>
              <a:rPr lang="zh-CN" altLang="en-US" sz="2400" dirty="0"/>
              <a:t>材料二、佃户因为没有认真耕种领主的田地，被罚款</a:t>
            </a:r>
            <a:r>
              <a:rPr lang="en-US" altLang="zh-CN" sz="2400" dirty="0"/>
              <a:t>6</a:t>
            </a:r>
            <a:r>
              <a:rPr lang="zh-CN" altLang="en-US" sz="2400" dirty="0"/>
              <a:t>便士；佃户的家畜误入领主的园子，被罚款</a:t>
            </a:r>
            <a:r>
              <a:rPr lang="en-US" altLang="zh-CN" sz="2400" dirty="0"/>
              <a:t>6</a:t>
            </a:r>
            <a:r>
              <a:rPr lang="zh-CN" altLang="en-US" sz="2400" dirty="0"/>
              <a:t>便士；只要领主的磨坊能够磨面粉，就不得到庄园以外磨面粉，违者罚款</a:t>
            </a:r>
            <a:r>
              <a:rPr lang="en-US" altLang="zh-CN" sz="2400" dirty="0"/>
              <a:t>20</a:t>
            </a:r>
            <a:r>
              <a:rPr lang="zh-CN" altLang="en-US" sz="2400" dirty="0"/>
              <a:t>先令。</a:t>
            </a:r>
          </a:p>
          <a:p>
            <a:r>
              <a:rPr lang="zh-CN" altLang="en-US" sz="2400" dirty="0"/>
              <a:t>       </a:t>
            </a:r>
            <a:r>
              <a:rPr lang="en-US" altLang="zh-CN" sz="2400" dirty="0"/>
              <a:t>……</a:t>
            </a:r>
            <a:r>
              <a:rPr lang="zh-CN" altLang="en-US" sz="2400" dirty="0"/>
              <a:t>下列诸人无权享用公共牧场，但仍在牧场内放牧，侵犯了全体村民的权益，判令他们从牧场牵走他们的牲畜，从此不得占用牧场，违者还要罚款</a:t>
            </a:r>
            <a:r>
              <a:rPr lang="en-US" altLang="zh-CN" sz="2400" dirty="0"/>
              <a:t>……</a:t>
            </a:r>
            <a:r>
              <a:rPr lang="zh-CN" altLang="en-US" sz="2400" dirty="0"/>
              <a:t>某人不按规定价格卖酒，也要罚款。</a:t>
            </a:r>
          </a:p>
        </p:txBody>
      </p:sp>
    </p:spTree>
    <p:extLst>
      <p:ext uri="{BB962C8B-B14F-4D97-AF65-F5344CB8AC3E}">
        <p14:creationId xmlns:p14="http://schemas.microsoft.com/office/powerpoint/2010/main" val="1839459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文本框 1"/>
          <p:cNvSpPr txBox="1">
            <a:spLocks noChangeArrowheads="1"/>
          </p:cNvSpPr>
          <p:nvPr/>
        </p:nvSpPr>
        <p:spPr bwMode="auto">
          <a:xfrm>
            <a:off x="240054" y="1970770"/>
            <a:ext cx="4912519" cy="522287"/>
          </a:xfrm>
          <a:prstGeom prst="rect">
            <a:avLst/>
          </a:prstGeom>
          <a:noFill/>
          <a:ln w="9525">
            <a:noFill/>
            <a:miter lim="800000"/>
            <a:headEnd/>
            <a:tailEnd/>
          </a:ln>
        </p:spPr>
        <p:txBody>
          <a:bodyPr>
            <a:spAutoFit/>
          </a:bodyPr>
          <a:lstStyle/>
          <a:p>
            <a:pPr>
              <a:buFont typeface="Arial" charset="0"/>
              <a:buNone/>
            </a:pPr>
            <a:r>
              <a:rPr lang="zh-CN" altLang="en-US" sz="2800" b="1" dirty="0"/>
              <a:t>（</a:t>
            </a:r>
            <a:r>
              <a:rPr lang="en-US" altLang="zh-CN" sz="2800" b="1" dirty="0"/>
              <a:t>4</a:t>
            </a:r>
            <a:r>
              <a:rPr lang="zh-CN" altLang="en-US" sz="2800" b="1" dirty="0"/>
              <a:t>）材料三反映了什么现象？</a:t>
            </a:r>
          </a:p>
        </p:txBody>
      </p:sp>
      <p:sp>
        <p:nvSpPr>
          <p:cNvPr id="23554" name="文本框 3"/>
          <p:cNvSpPr txBox="1">
            <a:spLocks noChangeArrowheads="1"/>
          </p:cNvSpPr>
          <p:nvPr/>
        </p:nvSpPr>
        <p:spPr bwMode="auto">
          <a:xfrm>
            <a:off x="146447" y="3495675"/>
            <a:ext cx="6005513" cy="954088"/>
          </a:xfrm>
          <a:prstGeom prst="rect">
            <a:avLst/>
          </a:prstGeom>
          <a:noFill/>
          <a:ln w="9525">
            <a:noFill/>
            <a:miter lim="800000"/>
            <a:headEnd/>
            <a:tailEnd/>
          </a:ln>
        </p:spPr>
        <p:txBody>
          <a:bodyPr>
            <a:spAutoFit/>
          </a:bodyPr>
          <a:lstStyle/>
          <a:p>
            <a:pPr>
              <a:buFont typeface="Arial" charset="0"/>
              <a:buNone/>
            </a:pPr>
            <a:r>
              <a:rPr lang="zh-CN" altLang="en-US" sz="2800" b="1" dirty="0"/>
              <a:t>（</a:t>
            </a:r>
            <a:r>
              <a:rPr lang="en-US" altLang="zh-CN" sz="2800" b="1" dirty="0"/>
              <a:t>5</a:t>
            </a:r>
            <a:r>
              <a:rPr lang="zh-CN" altLang="en-US" sz="2800" b="1" dirty="0"/>
              <a:t>）从上述材料中，我们可以看出西欧庄园法庭有什么作用？</a:t>
            </a:r>
          </a:p>
        </p:txBody>
      </p:sp>
      <p:sp>
        <p:nvSpPr>
          <p:cNvPr id="5" name="文本框 4"/>
          <p:cNvSpPr txBox="1">
            <a:spLocks noChangeArrowheads="1"/>
          </p:cNvSpPr>
          <p:nvPr/>
        </p:nvSpPr>
        <p:spPr bwMode="auto">
          <a:xfrm>
            <a:off x="221457" y="4449763"/>
            <a:ext cx="5617369" cy="1815882"/>
          </a:xfrm>
          <a:prstGeom prst="rect">
            <a:avLst/>
          </a:prstGeom>
          <a:noFill/>
          <a:ln w="9525">
            <a:noFill/>
            <a:miter lim="800000"/>
            <a:headEnd/>
            <a:tailEnd/>
          </a:ln>
        </p:spPr>
        <p:txBody>
          <a:bodyPr>
            <a:spAutoFit/>
          </a:bodyPr>
          <a:lstStyle/>
          <a:p>
            <a:pPr>
              <a:buFont typeface="Arial" charset="0"/>
              <a:buNone/>
            </a:pPr>
            <a:r>
              <a:rPr lang="zh-CN" altLang="en-US" sz="2800" b="1" dirty="0">
                <a:solidFill>
                  <a:srgbClr val="FF0000"/>
                </a:solidFill>
              </a:rPr>
              <a:t>庄园法庭维护了领主的利益，也在一定程度上限制了领主的特权</a:t>
            </a:r>
            <a:endParaRPr lang="en-US" altLang="zh-CN" sz="2800" b="1" dirty="0">
              <a:solidFill>
                <a:srgbClr val="FF0000"/>
              </a:solidFill>
            </a:endParaRPr>
          </a:p>
          <a:p>
            <a:pPr>
              <a:buFont typeface="Arial" charset="0"/>
              <a:buNone/>
            </a:pPr>
            <a:r>
              <a:rPr lang="zh-CN" altLang="en-US" sz="2800" b="1" dirty="0">
                <a:solidFill>
                  <a:srgbClr val="FF0000"/>
                </a:solidFill>
              </a:rPr>
              <a:t>同时庄园也起着维护庄园公共秩序的作用。</a:t>
            </a:r>
          </a:p>
        </p:txBody>
      </p:sp>
      <p:sp>
        <p:nvSpPr>
          <p:cNvPr id="23556" name="矩形 5"/>
          <p:cNvSpPr>
            <a:spLocks noChangeArrowheads="1"/>
          </p:cNvSpPr>
          <p:nvPr/>
        </p:nvSpPr>
        <p:spPr bwMode="auto">
          <a:xfrm>
            <a:off x="146447" y="139700"/>
            <a:ext cx="8839200" cy="1815882"/>
          </a:xfrm>
          <a:prstGeom prst="rect">
            <a:avLst/>
          </a:prstGeom>
          <a:noFill/>
          <a:ln w="9525">
            <a:noFill/>
            <a:miter lim="800000"/>
            <a:headEnd/>
            <a:tailEnd/>
          </a:ln>
        </p:spPr>
        <p:txBody>
          <a:bodyPr>
            <a:spAutoFit/>
          </a:bodyPr>
          <a:lstStyle/>
          <a:p>
            <a:r>
              <a:rPr lang="zh-CN" altLang="en-US" sz="2800" dirty="0"/>
              <a:t>材料三、</a:t>
            </a:r>
            <a:r>
              <a:rPr lang="en-US" altLang="zh-CN" sz="2800" dirty="0"/>
              <a:t>1272</a:t>
            </a:r>
            <a:r>
              <a:rPr lang="zh-CN" altLang="en-US" sz="2800" dirty="0"/>
              <a:t>年在斯塔夫德郡的阿尔鲁斯，“法庭全体人员要求领主应召前来答复他的一个佃农，领主是否依据国王的令状对该佃农提起诉讼”，在下一次法庭上，领主因未出席法庭而被扣押财物。</a:t>
            </a:r>
          </a:p>
        </p:txBody>
      </p:sp>
      <p:sp>
        <p:nvSpPr>
          <p:cNvPr id="23557" name="文本框 6"/>
          <p:cNvSpPr txBox="1">
            <a:spLocks noChangeArrowheads="1"/>
          </p:cNvSpPr>
          <p:nvPr/>
        </p:nvSpPr>
        <p:spPr bwMode="auto">
          <a:xfrm>
            <a:off x="221457" y="2451101"/>
            <a:ext cx="5930503" cy="954107"/>
          </a:xfrm>
          <a:prstGeom prst="rect">
            <a:avLst/>
          </a:prstGeom>
          <a:noFill/>
          <a:ln w="9525">
            <a:noFill/>
            <a:miter lim="800000"/>
            <a:headEnd/>
            <a:tailEnd/>
          </a:ln>
        </p:spPr>
        <p:txBody>
          <a:bodyPr wrap="square">
            <a:spAutoFit/>
          </a:bodyPr>
          <a:lstStyle/>
          <a:p>
            <a:r>
              <a:rPr lang="zh-CN" altLang="en-US" sz="2800" b="1" dirty="0">
                <a:solidFill>
                  <a:srgbClr val="FF0000"/>
                </a:solidFill>
                <a:latin typeface="Calibri" pitchFamily="34" charset="0"/>
              </a:rPr>
              <a:t>庄园法庭在一定程度上能限制领主特权</a:t>
            </a:r>
          </a:p>
        </p:txBody>
      </p:sp>
      <p:pic>
        <p:nvPicPr>
          <p:cNvPr id="23558" name="图片 7"/>
          <p:cNvPicPr>
            <a:picLocks noChangeAspect="1"/>
          </p:cNvPicPr>
          <p:nvPr/>
        </p:nvPicPr>
        <p:blipFill>
          <a:blip r:embed="rId2"/>
          <a:srcRect/>
          <a:stretch>
            <a:fillRect/>
          </a:stretch>
        </p:blipFill>
        <p:spPr bwMode="auto">
          <a:xfrm>
            <a:off x="6405563" y="1693863"/>
            <a:ext cx="2580085" cy="4614862"/>
          </a:xfrm>
          <a:prstGeom prst="rect">
            <a:avLst/>
          </a:prstGeom>
          <a:noFill/>
          <a:ln w="9525">
            <a:noFill/>
            <a:miter lim="800000"/>
            <a:headEnd/>
            <a:tailEnd/>
          </a:ln>
        </p:spPr>
      </p:pic>
    </p:spTree>
    <p:extLst>
      <p:ext uri="{BB962C8B-B14F-4D97-AF65-F5344CB8AC3E}">
        <p14:creationId xmlns:p14="http://schemas.microsoft.com/office/powerpoint/2010/main" val="1775465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55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55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55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55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 calcmode="lin" valueType="num">
                                      <p:cBhvr additive="base">
                                        <p:cTn id="2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5">
                                            <p:txEl>
                                              <p:pRg st="1" end="1"/>
                                            </p:txEl>
                                          </p:spTgt>
                                        </p:tgtEl>
                                        <p:attrNameLst>
                                          <p:attrName>style.visibility</p:attrName>
                                        </p:attrNameLst>
                                      </p:cBhvr>
                                      <p:to>
                                        <p:strVal val="visible"/>
                                      </p:to>
                                    </p:set>
                                    <p:anim calcmode="lin" valueType="num">
                                      <p:cBhvr additive="base">
                                        <p:cTn id="3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3" grpId="0"/>
      <p:bldP spid="23554" grpId="0"/>
      <p:bldP spid="23556" grpId="0"/>
      <p:bldP spid="2355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550069" y="119063"/>
          <a:ext cx="8137712" cy="6576826"/>
        </p:xfrm>
        <a:graphic>
          <a:graphicData uri="http://schemas.openxmlformats.org/drawingml/2006/table">
            <a:tbl>
              <a:tblPr firstRow="1" bandRow="1">
                <a:tableStyleId>{5C22544A-7EE6-4342-B048-85BDC9FD1C3A}</a:tableStyleId>
              </a:tblPr>
              <a:tblGrid>
                <a:gridCol w="1721784"/>
                <a:gridCol w="6415928"/>
              </a:tblGrid>
              <a:tr h="565991">
                <a:tc gridSpan="2">
                  <a:txBody>
                    <a:bodyPr/>
                    <a:lstStyle/>
                    <a:p>
                      <a:pPr algn="ctr"/>
                      <a:r>
                        <a:rPr lang="zh-CN" altLang="en-US" sz="2800" dirty="0" smtClean="0"/>
                        <a:t>西欧庄园法庭概况</a:t>
                      </a:r>
                      <a:endParaRPr lang="zh-CN" altLang="en-US" sz="2800" dirty="0"/>
                    </a:p>
                  </a:txBody>
                  <a:tcPr marL="68580" marR="68580"/>
                </a:tc>
                <a:tc hMerge="1">
                  <a:txBody>
                    <a:bodyPr/>
                    <a:lstStyle/>
                    <a:p>
                      <a:endParaRPr lang="zh-CN" altLang="en-US" dirty="0"/>
                    </a:p>
                  </a:txBody>
                  <a:tcPr/>
                </a:tc>
              </a:tr>
              <a:tr h="752039">
                <a:tc>
                  <a:txBody>
                    <a:bodyPr/>
                    <a:lstStyle/>
                    <a:p>
                      <a:pPr algn="ctr"/>
                      <a:r>
                        <a:rPr lang="zh-CN" altLang="en-US" sz="2800" b="1" dirty="0" smtClean="0"/>
                        <a:t>主持者</a:t>
                      </a:r>
                      <a:endParaRPr lang="zh-CN" altLang="en-US" sz="2800" b="1" dirty="0"/>
                    </a:p>
                  </a:txBody>
                  <a:tcPr marL="68580" marR="68580"/>
                </a:tc>
                <a:tc>
                  <a:txBody>
                    <a:bodyPr/>
                    <a:lstStyle/>
                    <a:p>
                      <a:endParaRPr lang="zh-CN" altLang="en-US" sz="2800" dirty="0"/>
                    </a:p>
                  </a:txBody>
                  <a:tcPr marL="68580" marR="68580"/>
                </a:tc>
              </a:tr>
              <a:tr h="752039">
                <a:tc>
                  <a:txBody>
                    <a:bodyPr/>
                    <a:lstStyle/>
                    <a:p>
                      <a:pPr algn="ctr"/>
                      <a:r>
                        <a:rPr lang="zh-CN" altLang="en-US" sz="2800" b="1" dirty="0" smtClean="0"/>
                        <a:t>特点</a:t>
                      </a:r>
                      <a:endParaRPr lang="zh-CN" altLang="en-US" sz="2800" b="1" dirty="0"/>
                    </a:p>
                  </a:txBody>
                  <a:tcPr marL="68580" marR="68580"/>
                </a:tc>
                <a:tc>
                  <a:txBody>
                    <a:bodyPr/>
                    <a:lstStyle/>
                    <a:p>
                      <a:endParaRPr lang="zh-CN" altLang="en-US" sz="2800" dirty="0"/>
                    </a:p>
                  </a:txBody>
                  <a:tcPr marL="68580" marR="68580"/>
                </a:tc>
              </a:tr>
              <a:tr h="1515174">
                <a:tc>
                  <a:txBody>
                    <a:bodyPr/>
                    <a:lstStyle/>
                    <a:p>
                      <a:pPr algn="ctr"/>
                      <a:r>
                        <a:rPr lang="zh-CN" altLang="en-US" sz="2800" b="1" dirty="0" smtClean="0"/>
                        <a:t>职责</a:t>
                      </a:r>
                      <a:endParaRPr lang="zh-CN" altLang="en-US" sz="2800" b="1" dirty="0"/>
                    </a:p>
                  </a:txBody>
                  <a:tcPr marL="68580" marR="68580"/>
                </a:tc>
                <a:tc>
                  <a:txBody>
                    <a:bodyPr/>
                    <a:lstStyle/>
                    <a:p>
                      <a:endParaRPr lang="zh-CN" altLang="en-US" sz="2800"/>
                    </a:p>
                  </a:txBody>
                  <a:tcPr marL="68580" marR="68580"/>
                </a:tc>
              </a:tr>
              <a:tr h="752039">
                <a:tc>
                  <a:txBody>
                    <a:bodyPr/>
                    <a:lstStyle/>
                    <a:p>
                      <a:pPr algn="ctr"/>
                      <a:r>
                        <a:rPr lang="zh-CN" altLang="en-US" sz="2800" b="1" dirty="0" smtClean="0"/>
                        <a:t>审判依据</a:t>
                      </a:r>
                      <a:endParaRPr lang="zh-CN" altLang="en-US" sz="2800" b="1" dirty="0"/>
                    </a:p>
                  </a:txBody>
                  <a:tcPr marL="68580" marR="68580"/>
                </a:tc>
                <a:tc>
                  <a:txBody>
                    <a:bodyPr/>
                    <a:lstStyle/>
                    <a:p>
                      <a:endParaRPr lang="zh-CN" altLang="en-US" sz="2800" dirty="0"/>
                    </a:p>
                  </a:txBody>
                  <a:tcPr marL="68580" marR="68580"/>
                </a:tc>
              </a:tr>
              <a:tr h="752039">
                <a:tc>
                  <a:txBody>
                    <a:bodyPr/>
                    <a:lstStyle/>
                    <a:p>
                      <a:pPr algn="ctr"/>
                      <a:r>
                        <a:rPr lang="zh-CN" altLang="en-US" sz="2800" b="1" dirty="0" smtClean="0"/>
                        <a:t>惩罚手段</a:t>
                      </a:r>
                      <a:endParaRPr lang="zh-CN" altLang="en-US" sz="2800" b="1" dirty="0"/>
                    </a:p>
                  </a:txBody>
                  <a:tcPr marL="68580" marR="68580"/>
                </a:tc>
                <a:tc>
                  <a:txBody>
                    <a:bodyPr/>
                    <a:lstStyle/>
                    <a:p>
                      <a:endParaRPr lang="zh-CN" altLang="en-US" sz="2800" dirty="0"/>
                    </a:p>
                  </a:txBody>
                  <a:tcPr marL="68580" marR="68580"/>
                </a:tc>
              </a:tr>
              <a:tr h="1487505">
                <a:tc>
                  <a:txBody>
                    <a:bodyPr/>
                    <a:lstStyle/>
                    <a:p>
                      <a:pPr algn="ctr"/>
                      <a:r>
                        <a:rPr lang="zh-CN" altLang="en-US" sz="2800" b="1" dirty="0" smtClean="0"/>
                        <a:t>作用</a:t>
                      </a:r>
                      <a:endParaRPr lang="zh-CN" altLang="en-US" sz="2800" b="1" dirty="0"/>
                    </a:p>
                  </a:txBody>
                  <a:tcPr marL="68580" marR="68580"/>
                </a:tc>
                <a:tc>
                  <a:txBody>
                    <a:bodyPr/>
                    <a:lstStyle/>
                    <a:p>
                      <a:endParaRPr lang="zh-CN" altLang="en-US" sz="2800" dirty="0"/>
                    </a:p>
                  </a:txBody>
                  <a:tcPr marL="68580" marR="68580"/>
                </a:tc>
              </a:tr>
            </a:tbl>
          </a:graphicData>
        </a:graphic>
      </p:graphicFrame>
      <p:sp>
        <p:nvSpPr>
          <p:cNvPr id="4" name="文本框 3"/>
          <p:cNvSpPr txBox="1">
            <a:spLocks noChangeArrowheads="1"/>
          </p:cNvSpPr>
          <p:nvPr/>
        </p:nvSpPr>
        <p:spPr bwMode="auto">
          <a:xfrm>
            <a:off x="2763441" y="784225"/>
            <a:ext cx="3711178" cy="522288"/>
          </a:xfrm>
          <a:prstGeom prst="rect">
            <a:avLst/>
          </a:prstGeom>
          <a:noFill/>
          <a:ln w="9525">
            <a:noFill/>
            <a:miter lim="800000"/>
            <a:headEnd/>
            <a:tailEnd/>
          </a:ln>
        </p:spPr>
        <p:txBody>
          <a:bodyPr>
            <a:spAutoFit/>
          </a:bodyPr>
          <a:lstStyle/>
          <a:p>
            <a:pPr algn="ctr"/>
            <a:r>
              <a:rPr lang="zh-CN" altLang="en-US" sz="2800" b="1" dirty="0">
                <a:solidFill>
                  <a:srgbClr val="FF0000"/>
                </a:solidFill>
                <a:latin typeface="Calibri" pitchFamily="34" charset="0"/>
              </a:rPr>
              <a:t>领主或他的管家</a:t>
            </a:r>
          </a:p>
        </p:txBody>
      </p:sp>
      <p:sp>
        <p:nvSpPr>
          <p:cNvPr id="5" name="文本框 4"/>
          <p:cNvSpPr txBox="1">
            <a:spLocks noChangeArrowheads="1"/>
          </p:cNvSpPr>
          <p:nvPr/>
        </p:nvSpPr>
        <p:spPr bwMode="auto">
          <a:xfrm>
            <a:off x="2370534" y="1550989"/>
            <a:ext cx="6449937" cy="400110"/>
          </a:xfrm>
          <a:prstGeom prst="rect">
            <a:avLst/>
          </a:prstGeom>
          <a:noFill/>
          <a:ln w="9525">
            <a:noFill/>
            <a:miter lim="800000"/>
            <a:headEnd/>
            <a:tailEnd/>
          </a:ln>
        </p:spPr>
        <p:txBody>
          <a:bodyPr wrap="square">
            <a:spAutoFit/>
          </a:bodyPr>
          <a:lstStyle/>
          <a:p>
            <a:pPr algn="ctr"/>
            <a:r>
              <a:rPr lang="zh-CN" altLang="en-US" sz="2000" b="1" dirty="0">
                <a:solidFill>
                  <a:srgbClr val="FF0000"/>
                </a:solidFill>
                <a:latin typeface="Calibri" pitchFamily="34" charset="0"/>
              </a:rPr>
              <a:t>没有专门的工作人员，没有固定的开庭时间和地点</a:t>
            </a:r>
          </a:p>
        </p:txBody>
      </p:sp>
      <p:sp>
        <p:nvSpPr>
          <p:cNvPr id="6" name="文本框 5"/>
          <p:cNvSpPr txBox="1">
            <a:spLocks noChangeArrowheads="1"/>
          </p:cNvSpPr>
          <p:nvPr/>
        </p:nvSpPr>
        <p:spPr bwMode="auto">
          <a:xfrm>
            <a:off x="2370535" y="2263775"/>
            <a:ext cx="6211490" cy="1569660"/>
          </a:xfrm>
          <a:prstGeom prst="rect">
            <a:avLst/>
          </a:prstGeom>
          <a:noFill/>
          <a:ln w="9525">
            <a:noFill/>
            <a:miter lim="800000"/>
            <a:headEnd/>
            <a:tailEnd/>
          </a:ln>
        </p:spPr>
        <p:txBody>
          <a:bodyPr>
            <a:spAutoFit/>
          </a:bodyPr>
          <a:lstStyle/>
          <a:p>
            <a:r>
              <a:rPr lang="en-US" altLang="zh-CN" sz="2400" b="1" dirty="0">
                <a:solidFill>
                  <a:srgbClr val="FF0000"/>
                </a:solidFill>
                <a:latin typeface="Calibri" pitchFamily="34" charset="0"/>
              </a:rPr>
              <a:t>1</a:t>
            </a:r>
            <a:r>
              <a:rPr lang="zh-CN" altLang="en-US" sz="2400" b="1" dirty="0">
                <a:solidFill>
                  <a:srgbClr val="FF0000"/>
                </a:solidFill>
                <a:latin typeface="Calibri" pitchFamily="34" charset="0"/>
              </a:rPr>
              <a:t>、审理侵犯领主利益的行为</a:t>
            </a:r>
            <a:endParaRPr lang="en-US" altLang="zh-CN" sz="2400" b="1" dirty="0">
              <a:solidFill>
                <a:srgbClr val="FF0000"/>
              </a:solidFill>
              <a:latin typeface="Calibri" pitchFamily="34" charset="0"/>
            </a:endParaRPr>
          </a:p>
          <a:p>
            <a:r>
              <a:rPr lang="en-US" altLang="zh-CN" sz="2400" b="1" dirty="0">
                <a:solidFill>
                  <a:srgbClr val="FF0000"/>
                </a:solidFill>
                <a:latin typeface="Calibri" pitchFamily="34" charset="0"/>
              </a:rPr>
              <a:t>2</a:t>
            </a:r>
            <a:r>
              <a:rPr lang="zh-CN" altLang="en-US" sz="2400" b="1" dirty="0">
                <a:solidFill>
                  <a:srgbClr val="FF0000"/>
                </a:solidFill>
                <a:latin typeface="Calibri" pitchFamily="34" charset="0"/>
              </a:rPr>
              <a:t>、审理佃户之间关于土地、借贷和婚姻的纠纷</a:t>
            </a:r>
            <a:endParaRPr lang="en-US" altLang="zh-CN" sz="2400" b="1" dirty="0">
              <a:solidFill>
                <a:srgbClr val="FF0000"/>
              </a:solidFill>
              <a:latin typeface="Calibri" pitchFamily="34" charset="0"/>
            </a:endParaRPr>
          </a:p>
          <a:p>
            <a:r>
              <a:rPr lang="en-US" altLang="zh-CN" sz="2400" b="1" dirty="0">
                <a:solidFill>
                  <a:srgbClr val="FF0000"/>
                </a:solidFill>
                <a:latin typeface="Calibri" pitchFamily="34" charset="0"/>
              </a:rPr>
              <a:t>3</a:t>
            </a:r>
            <a:r>
              <a:rPr lang="zh-CN" altLang="en-US" sz="2400" b="1" dirty="0">
                <a:solidFill>
                  <a:srgbClr val="FF0000"/>
                </a:solidFill>
                <a:latin typeface="Calibri" pitchFamily="34" charset="0"/>
              </a:rPr>
              <a:t>、审理违反庄园公共规则的行为</a:t>
            </a:r>
          </a:p>
        </p:txBody>
      </p:sp>
      <p:sp>
        <p:nvSpPr>
          <p:cNvPr id="7" name="文本框 6"/>
          <p:cNvSpPr txBox="1">
            <a:spLocks noChangeArrowheads="1"/>
          </p:cNvSpPr>
          <p:nvPr/>
        </p:nvSpPr>
        <p:spPr bwMode="auto">
          <a:xfrm>
            <a:off x="2763441" y="3838575"/>
            <a:ext cx="3711178" cy="522288"/>
          </a:xfrm>
          <a:prstGeom prst="rect">
            <a:avLst/>
          </a:prstGeom>
          <a:noFill/>
          <a:ln w="9525">
            <a:noFill/>
            <a:miter lim="800000"/>
            <a:headEnd/>
            <a:tailEnd/>
          </a:ln>
        </p:spPr>
        <p:txBody>
          <a:bodyPr>
            <a:spAutoFit/>
          </a:bodyPr>
          <a:lstStyle/>
          <a:p>
            <a:pPr algn="ctr"/>
            <a:r>
              <a:rPr lang="zh-CN" altLang="en-US" sz="2800" b="1">
                <a:solidFill>
                  <a:srgbClr val="FF0000"/>
                </a:solidFill>
                <a:latin typeface="Calibri" pitchFamily="34" charset="0"/>
              </a:rPr>
              <a:t>习惯法或村法</a:t>
            </a:r>
          </a:p>
        </p:txBody>
      </p:sp>
      <p:sp>
        <p:nvSpPr>
          <p:cNvPr id="8" name="文本框 7"/>
          <p:cNvSpPr txBox="1">
            <a:spLocks noChangeArrowheads="1"/>
          </p:cNvSpPr>
          <p:nvPr/>
        </p:nvSpPr>
        <p:spPr bwMode="auto">
          <a:xfrm>
            <a:off x="2763441" y="4551364"/>
            <a:ext cx="3711178" cy="522287"/>
          </a:xfrm>
          <a:prstGeom prst="rect">
            <a:avLst/>
          </a:prstGeom>
          <a:noFill/>
          <a:ln w="9525">
            <a:noFill/>
            <a:miter lim="800000"/>
            <a:headEnd/>
            <a:tailEnd/>
          </a:ln>
        </p:spPr>
        <p:txBody>
          <a:bodyPr>
            <a:spAutoFit/>
          </a:bodyPr>
          <a:lstStyle/>
          <a:p>
            <a:pPr algn="ctr"/>
            <a:r>
              <a:rPr lang="zh-CN" altLang="en-US" sz="2800" b="1">
                <a:solidFill>
                  <a:srgbClr val="FF0000"/>
                </a:solidFill>
                <a:latin typeface="Calibri" pitchFamily="34" charset="0"/>
              </a:rPr>
              <a:t>罚金</a:t>
            </a:r>
          </a:p>
        </p:txBody>
      </p:sp>
      <p:sp>
        <p:nvSpPr>
          <p:cNvPr id="9" name="文本框 8"/>
          <p:cNvSpPr txBox="1">
            <a:spLocks noChangeArrowheads="1"/>
          </p:cNvSpPr>
          <p:nvPr/>
        </p:nvSpPr>
        <p:spPr bwMode="auto">
          <a:xfrm>
            <a:off x="2370535" y="5257800"/>
            <a:ext cx="6211490" cy="1385888"/>
          </a:xfrm>
          <a:prstGeom prst="rect">
            <a:avLst/>
          </a:prstGeom>
          <a:noFill/>
          <a:ln w="9525">
            <a:noFill/>
            <a:miter lim="800000"/>
            <a:headEnd/>
            <a:tailEnd/>
          </a:ln>
        </p:spPr>
        <p:txBody>
          <a:bodyPr>
            <a:spAutoFit/>
          </a:bodyPr>
          <a:lstStyle/>
          <a:p>
            <a:r>
              <a:rPr lang="en-US" altLang="zh-CN" sz="2800" b="1" dirty="0">
                <a:solidFill>
                  <a:srgbClr val="FF0000"/>
                </a:solidFill>
                <a:latin typeface="Calibri" pitchFamily="34" charset="0"/>
              </a:rPr>
              <a:t>1</a:t>
            </a:r>
            <a:r>
              <a:rPr lang="zh-CN" altLang="en-US" sz="2800" b="1" dirty="0">
                <a:solidFill>
                  <a:srgbClr val="FF0000"/>
                </a:solidFill>
                <a:latin typeface="Calibri" pitchFamily="34" charset="0"/>
              </a:rPr>
              <a:t>、维护庄园公共秩序；</a:t>
            </a:r>
            <a:endParaRPr lang="en-US" altLang="zh-CN" sz="2800" b="1" dirty="0">
              <a:solidFill>
                <a:srgbClr val="FF0000"/>
              </a:solidFill>
              <a:latin typeface="Calibri" pitchFamily="34" charset="0"/>
            </a:endParaRPr>
          </a:p>
          <a:p>
            <a:r>
              <a:rPr lang="en-US" altLang="zh-CN" sz="2800" b="1" dirty="0">
                <a:solidFill>
                  <a:srgbClr val="FF0000"/>
                </a:solidFill>
                <a:latin typeface="Calibri" pitchFamily="34" charset="0"/>
              </a:rPr>
              <a:t>2</a:t>
            </a:r>
            <a:r>
              <a:rPr lang="zh-CN" altLang="en-US" sz="2800" b="1" dirty="0">
                <a:solidFill>
                  <a:srgbClr val="FF0000"/>
                </a:solidFill>
                <a:latin typeface="Calibri" pitchFamily="34" charset="0"/>
              </a:rPr>
              <a:t>、维护领主利益；</a:t>
            </a:r>
            <a:endParaRPr lang="en-US" altLang="zh-CN" sz="2800" b="1" dirty="0">
              <a:solidFill>
                <a:srgbClr val="FF0000"/>
              </a:solidFill>
              <a:latin typeface="Calibri" pitchFamily="34" charset="0"/>
            </a:endParaRPr>
          </a:p>
          <a:p>
            <a:r>
              <a:rPr lang="en-US" altLang="zh-CN" sz="2800" b="1" dirty="0">
                <a:solidFill>
                  <a:srgbClr val="FF0000"/>
                </a:solidFill>
                <a:latin typeface="Calibri" pitchFamily="34" charset="0"/>
              </a:rPr>
              <a:t>3</a:t>
            </a:r>
            <a:r>
              <a:rPr lang="zh-CN" altLang="en-US" sz="2800" b="1" dirty="0">
                <a:solidFill>
                  <a:srgbClr val="FF0000"/>
                </a:solidFill>
                <a:latin typeface="Calibri" pitchFamily="34" charset="0"/>
              </a:rPr>
              <a:t>、一定程度上限制领主的特权</a:t>
            </a:r>
          </a:p>
        </p:txBody>
      </p:sp>
    </p:spTree>
    <p:extLst>
      <p:ext uri="{BB962C8B-B14F-4D97-AF65-F5344CB8AC3E}">
        <p14:creationId xmlns:p14="http://schemas.microsoft.com/office/powerpoint/2010/main" val="1934858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示 5"/>
          <p:cNvGraphicFramePr/>
          <p:nvPr/>
        </p:nvGraphicFramePr>
        <p:xfrm>
          <a:off x="161365" y="53788"/>
          <a:ext cx="8784291" cy="66966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5602" name="文本框 2"/>
          <p:cNvSpPr txBox="1">
            <a:spLocks noChangeArrowheads="1"/>
          </p:cNvSpPr>
          <p:nvPr/>
        </p:nvSpPr>
        <p:spPr bwMode="auto">
          <a:xfrm>
            <a:off x="44053" y="53975"/>
            <a:ext cx="2223691" cy="584775"/>
          </a:xfrm>
          <a:prstGeom prst="rect">
            <a:avLst/>
          </a:prstGeom>
          <a:noFill/>
          <a:ln w="9525">
            <a:noFill/>
            <a:miter lim="800000"/>
            <a:headEnd/>
            <a:tailEnd/>
          </a:ln>
        </p:spPr>
        <p:txBody>
          <a:bodyPr wrap="square">
            <a:spAutoFit/>
          </a:bodyPr>
          <a:lstStyle/>
          <a:p>
            <a:pPr>
              <a:buFont typeface="Arial" charset="0"/>
              <a:buNone/>
            </a:pPr>
            <a:r>
              <a:rPr lang="zh-CN" altLang="en-US" sz="3200" b="1" dirty="0">
                <a:latin typeface="Times New Roman" pitchFamily="18" charset="0"/>
              </a:rPr>
              <a:t>构建体系</a:t>
            </a:r>
          </a:p>
        </p:txBody>
      </p:sp>
    </p:spTree>
    <p:extLst>
      <p:ext uri="{BB962C8B-B14F-4D97-AF65-F5344CB8AC3E}">
        <p14:creationId xmlns:p14="http://schemas.microsoft.com/office/powerpoint/2010/main" val="224782349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211932" y="34926"/>
            <a:ext cx="8642747" cy="954107"/>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algn="ctr" fontAlgn="auto">
              <a:spcBef>
                <a:spcPts val="0"/>
              </a:spcBef>
              <a:spcAft>
                <a:spcPts val="0"/>
              </a:spcAft>
              <a:defRPr/>
            </a:pPr>
            <a:r>
              <a:rPr lang="zh-CN" altLang="en-US" sz="2800" b="1" dirty="0"/>
              <a:t>穿透迷雾，探寻封君封臣制度、庄园经济与西欧封建社会的关系</a:t>
            </a:r>
          </a:p>
        </p:txBody>
      </p:sp>
      <p:pic>
        <p:nvPicPr>
          <p:cNvPr id="26626" name="图片 7"/>
          <p:cNvPicPr>
            <a:picLocks noChangeAspect="1"/>
          </p:cNvPicPr>
          <p:nvPr/>
        </p:nvPicPr>
        <p:blipFill>
          <a:blip r:embed="rId2"/>
          <a:srcRect/>
          <a:stretch>
            <a:fillRect/>
          </a:stretch>
        </p:blipFill>
        <p:spPr bwMode="auto">
          <a:xfrm>
            <a:off x="211931" y="558800"/>
            <a:ext cx="2905125" cy="3005138"/>
          </a:xfrm>
          <a:prstGeom prst="rect">
            <a:avLst/>
          </a:prstGeom>
          <a:noFill/>
          <a:ln w="9525">
            <a:noFill/>
            <a:miter lim="800000"/>
            <a:headEnd/>
            <a:tailEnd/>
          </a:ln>
        </p:spPr>
      </p:pic>
      <p:pic>
        <p:nvPicPr>
          <p:cNvPr id="26627" name="图片 8"/>
          <p:cNvPicPr>
            <a:picLocks noChangeAspect="1"/>
          </p:cNvPicPr>
          <p:nvPr/>
        </p:nvPicPr>
        <p:blipFill>
          <a:blip r:embed="rId3"/>
          <a:srcRect/>
          <a:stretch>
            <a:fillRect/>
          </a:stretch>
        </p:blipFill>
        <p:spPr bwMode="auto">
          <a:xfrm>
            <a:off x="211931" y="3681414"/>
            <a:ext cx="2905125" cy="3068637"/>
          </a:xfrm>
          <a:prstGeom prst="rect">
            <a:avLst/>
          </a:prstGeom>
          <a:noFill/>
          <a:ln w="9525">
            <a:noFill/>
            <a:miter lim="800000"/>
            <a:headEnd/>
            <a:tailEnd/>
          </a:ln>
        </p:spPr>
      </p:pic>
      <p:graphicFrame>
        <p:nvGraphicFramePr>
          <p:cNvPr id="10" name="图示 9"/>
          <p:cNvGraphicFramePr/>
          <p:nvPr/>
        </p:nvGraphicFramePr>
        <p:xfrm>
          <a:off x="3947432" y="558053"/>
          <a:ext cx="4907457" cy="619237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圆角矩形 10"/>
          <p:cNvSpPr/>
          <p:nvPr/>
        </p:nvSpPr>
        <p:spPr>
          <a:xfrm>
            <a:off x="4367213" y="3267075"/>
            <a:ext cx="1946672" cy="579438"/>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zh-CN" altLang="en-US"/>
          </a:p>
        </p:txBody>
      </p:sp>
      <p:sp>
        <p:nvSpPr>
          <p:cNvPr id="12" name="圆角矩形 11"/>
          <p:cNvSpPr/>
          <p:nvPr/>
        </p:nvSpPr>
        <p:spPr>
          <a:xfrm>
            <a:off x="7143750" y="3240089"/>
            <a:ext cx="1629966" cy="579437"/>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zh-CN" altLang="en-US"/>
          </a:p>
        </p:txBody>
      </p:sp>
      <p:sp>
        <p:nvSpPr>
          <p:cNvPr id="14" name="圆角矩形 13"/>
          <p:cNvSpPr/>
          <p:nvPr/>
        </p:nvSpPr>
        <p:spPr>
          <a:xfrm>
            <a:off x="4512637" y="4509121"/>
            <a:ext cx="1629965" cy="696070"/>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zh-CN" altLang="en-US"/>
          </a:p>
        </p:txBody>
      </p:sp>
      <p:sp>
        <p:nvSpPr>
          <p:cNvPr id="15" name="圆角矩形 14"/>
          <p:cNvSpPr/>
          <p:nvPr/>
        </p:nvSpPr>
        <p:spPr>
          <a:xfrm>
            <a:off x="7114757" y="4509120"/>
            <a:ext cx="1629966" cy="644252"/>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zh-CN" altLang="en-US"/>
          </a:p>
        </p:txBody>
      </p:sp>
      <p:sp>
        <p:nvSpPr>
          <p:cNvPr id="16" name="右箭头 15"/>
          <p:cNvSpPr/>
          <p:nvPr/>
        </p:nvSpPr>
        <p:spPr>
          <a:xfrm>
            <a:off x="3201592" y="3144838"/>
            <a:ext cx="669131" cy="8239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716148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11"/>
                                        </p:tgtEl>
                                        <p:attrNameLst>
                                          <p:attrName>ppt_x</p:attrName>
                                        </p:attrNameLst>
                                      </p:cBhvr>
                                      <p:tavLst>
                                        <p:tav tm="0">
                                          <p:val>
                                            <p:strVal val="ppt_x"/>
                                          </p:val>
                                        </p:tav>
                                        <p:tav tm="100000">
                                          <p:val>
                                            <p:strVal val="ppt_x"/>
                                          </p:val>
                                        </p:tav>
                                      </p:tavLst>
                                    </p:anim>
                                    <p:anim calcmode="lin" valueType="num">
                                      <p:cBhvr additive="base">
                                        <p:cTn id="7" dur="500"/>
                                        <p:tgtEl>
                                          <p:spTgt spid="11"/>
                                        </p:tgtEl>
                                        <p:attrNameLst>
                                          <p:attrName>ppt_y</p:attrName>
                                        </p:attrNameLst>
                                      </p:cBhvr>
                                      <p:tavLst>
                                        <p:tav tm="0">
                                          <p:val>
                                            <p:strVal val="ppt_y"/>
                                          </p:val>
                                        </p:tav>
                                        <p:tav tm="100000">
                                          <p:val>
                                            <p:strVal val="1+ppt_h/2"/>
                                          </p:val>
                                        </p:tav>
                                      </p:tavLst>
                                    </p:anim>
                                    <p:set>
                                      <p:cBhvr>
                                        <p:cTn id="8" dur="1" fill="hold">
                                          <p:stCondLst>
                                            <p:cond delay="499"/>
                                          </p:stCondLst>
                                        </p:cTn>
                                        <p:tgtEl>
                                          <p:spTgt spid="11"/>
                                        </p:tgtEl>
                                        <p:attrNameLst>
                                          <p:attrName>style.visibility</p:attrName>
                                        </p:attrNameLst>
                                      </p:cBhvr>
                                      <p:to>
                                        <p:strVal val="hidden"/>
                                      </p:to>
                                    </p:set>
                                  </p:childTnLst>
                                </p:cTn>
                              </p:par>
                              <p:par>
                                <p:cTn id="9" presetID="2" presetClass="exit" presetSubtype="4" fill="hold" grpId="0" nodeType="withEffect">
                                  <p:stCondLst>
                                    <p:cond delay="0"/>
                                  </p:stCondLst>
                                  <p:childTnLst>
                                    <p:anim calcmode="lin" valueType="num">
                                      <p:cBhvr additive="base">
                                        <p:cTn id="10" dur="500"/>
                                        <p:tgtEl>
                                          <p:spTgt spid="12"/>
                                        </p:tgtEl>
                                        <p:attrNameLst>
                                          <p:attrName>ppt_x</p:attrName>
                                        </p:attrNameLst>
                                      </p:cBhvr>
                                      <p:tavLst>
                                        <p:tav tm="0">
                                          <p:val>
                                            <p:strVal val="ppt_x"/>
                                          </p:val>
                                        </p:tav>
                                        <p:tav tm="100000">
                                          <p:val>
                                            <p:strVal val="ppt_x"/>
                                          </p:val>
                                        </p:tav>
                                      </p:tavLst>
                                    </p:anim>
                                    <p:anim calcmode="lin" valueType="num">
                                      <p:cBhvr additive="base">
                                        <p:cTn id="11" dur="500"/>
                                        <p:tgtEl>
                                          <p:spTgt spid="12"/>
                                        </p:tgtEl>
                                        <p:attrNameLst>
                                          <p:attrName>ppt_y</p:attrName>
                                        </p:attrNameLst>
                                      </p:cBhvr>
                                      <p:tavLst>
                                        <p:tav tm="0">
                                          <p:val>
                                            <p:strVal val="ppt_y"/>
                                          </p:val>
                                        </p:tav>
                                        <p:tav tm="100000">
                                          <p:val>
                                            <p:strVal val="1+ppt_h/2"/>
                                          </p:val>
                                        </p:tav>
                                      </p:tavLst>
                                    </p:anim>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grpId="0" nodeType="clickEffect">
                                  <p:stCondLst>
                                    <p:cond delay="0"/>
                                  </p:stCondLst>
                                  <p:childTnLst>
                                    <p:anim calcmode="lin" valueType="num">
                                      <p:cBhvr additive="base">
                                        <p:cTn id="16" dur="500"/>
                                        <p:tgtEl>
                                          <p:spTgt spid="14"/>
                                        </p:tgtEl>
                                        <p:attrNameLst>
                                          <p:attrName>ppt_x</p:attrName>
                                        </p:attrNameLst>
                                      </p:cBhvr>
                                      <p:tavLst>
                                        <p:tav tm="0">
                                          <p:val>
                                            <p:strVal val="ppt_x"/>
                                          </p:val>
                                        </p:tav>
                                        <p:tav tm="100000">
                                          <p:val>
                                            <p:strVal val="ppt_x"/>
                                          </p:val>
                                        </p:tav>
                                      </p:tavLst>
                                    </p:anim>
                                    <p:anim calcmode="lin" valueType="num">
                                      <p:cBhvr additive="base">
                                        <p:cTn id="17" dur="500"/>
                                        <p:tgtEl>
                                          <p:spTgt spid="14"/>
                                        </p:tgtEl>
                                        <p:attrNameLst>
                                          <p:attrName>ppt_y</p:attrName>
                                        </p:attrNameLst>
                                      </p:cBhvr>
                                      <p:tavLst>
                                        <p:tav tm="0">
                                          <p:val>
                                            <p:strVal val="ppt_y"/>
                                          </p:val>
                                        </p:tav>
                                        <p:tav tm="100000">
                                          <p:val>
                                            <p:strVal val="1+ppt_h/2"/>
                                          </p:val>
                                        </p:tav>
                                      </p:tavLst>
                                    </p:anim>
                                    <p:set>
                                      <p:cBhvr>
                                        <p:cTn id="18" dur="1" fill="hold">
                                          <p:stCondLst>
                                            <p:cond delay="499"/>
                                          </p:stCondLst>
                                        </p:cTn>
                                        <p:tgtEl>
                                          <p:spTgt spid="14"/>
                                        </p:tgtEl>
                                        <p:attrNameLst>
                                          <p:attrName>style.visibility</p:attrName>
                                        </p:attrNameLst>
                                      </p:cBhvr>
                                      <p:to>
                                        <p:strVal val="hidden"/>
                                      </p:to>
                                    </p:set>
                                  </p:childTnLst>
                                </p:cTn>
                              </p:par>
                              <p:par>
                                <p:cTn id="19" presetID="2" presetClass="exit" presetSubtype="4" fill="hold" grpId="0" nodeType="withEffect">
                                  <p:stCondLst>
                                    <p:cond delay="0"/>
                                  </p:stCondLst>
                                  <p:childTnLst>
                                    <p:anim calcmode="lin" valueType="num">
                                      <p:cBhvr additive="base">
                                        <p:cTn id="20" dur="500"/>
                                        <p:tgtEl>
                                          <p:spTgt spid="15"/>
                                        </p:tgtEl>
                                        <p:attrNameLst>
                                          <p:attrName>ppt_x</p:attrName>
                                        </p:attrNameLst>
                                      </p:cBhvr>
                                      <p:tavLst>
                                        <p:tav tm="0">
                                          <p:val>
                                            <p:strVal val="ppt_x"/>
                                          </p:val>
                                        </p:tav>
                                        <p:tav tm="100000">
                                          <p:val>
                                            <p:strVal val="ppt_x"/>
                                          </p:val>
                                        </p:tav>
                                      </p:tavLst>
                                    </p:anim>
                                    <p:anim calcmode="lin" valueType="num">
                                      <p:cBhvr additive="base">
                                        <p:cTn id="21" dur="500"/>
                                        <p:tgtEl>
                                          <p:spTgt spid="15"/>
                                        </p:tgtEl>
                                        <p:attrNameLst>
                                          <p:attrName>ppt_y</p:attrName>
                                        </p:attrNameLst>
                                      </p:cBhvr>
                                      <p:tavLst>
                                        <p:tav tm="0">
                                          <p:val>
                                            <p:strVal val="ppt_y"/>
                                          </p:val>
                                        </p:tav>
                                        <p:tav tm="100000">
                                          <p:val>
                                            <p:strVal val="1+ppt_h/2"/>
                                          </p:val>
                                        </p:tav>
                                      </p:tavLst>
                                    </p:anim>
                                    <p:set>
                                      <p:cBhvr>
                                        <p:cTn id="2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animBg="1"/>
      <p:bldP spid="1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235744" y="-12576"/>
            <a:ext cx="8760619" cy="4262438"/>
          </a:xfrm>
          <a:prstGeom prst="rect">
            <a:avLst/>
          </a:prstGeom>
        </p:spPr>
        <p:style>
          <a:lnRef idx="1">
            <a:schemeClr val="accent4"/>
          </a:lnRef>
          <a:fillRef idx="2">
            <a:schemeClr val="accent4"/>
          </a:fillRef>
          <a:effectRef idx="1">
            <a:schemeClr val="accent4"/>
          </a:effectRef>
          <a:fontRef idx="minor">
            <a:schemeClr val="dk1"/>
          </a:fontRef>
        </p:style>
      </p:pic>
      <p:sp>
        <p:nvSpPr>
          <p:cNvPr id="10" name="圆角矩形 9"/>
          <p:cNvSpPr/>
          <p:nvPr/>
        </p:nvSpPr>
        <p:spPr>
          <a:xfrm>
            <a:off x="235744" y="0"/>
            <a:ext cx="1922860" cy="725488"/>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fontAlgn="auto">
              <a:spcBef>
                <a:spcPts val="0"/>
              </a:spcBef>
              <a:spcAft>
                <a:spcPts val="0"/>
              </a:spcAft>
              <a:defRPr/>
            </a:pPr>
            <a:r>
              <a:rPr lang="zh-CN" altLang="en-US" sz="2800" b="1" dirty="0"/>
              <a:t>巩固练习</a:t>
            </a:r>
          </a:p>
        </p:txBody>
      </p:sp>
    </p:spTree>
    <p:extLst>
      <p:ext uri="{BB962C8B-B14F-4D97-AF65-F5344CB8AC3E}">
        <p14:creationId xmlns:p14="http://schemas.microsoft.com/office/powerpoint/2010/main" val="429193160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975265862"/>
              </p:ext>
            </p:extLst>
          </p:nvPr>
        </p:nvGraphicFramePr>
        <p:xfrm>
          <a:off x="-3769" y="908720"/>
          <a:ext cx="8760758" cy="4322854"/>
        </p:xfrm>
        <a:graphic>
          <a:graphicData uri="http://schemas.openxmlformats.org/drawingml/2006/table">
            <a:tbl>
              <a:tblPr firstRow="1" bandRow="1">
                <a:tableStyleId>{5C22544A-7EE6-4342-B048-85BDC9FD1C3A}</a:tableStyleId>
              </a:tblPr>
              <a:tblGrid>
                <a:gridCol w="975369"/>
                <a:gridCol w="1800200"/>
                <a:gridCol w="2776164"/>
                <a:gridCol w="3209025"/>
              </a:tblGrid>
              <a:tr h="612471">
                <a:tc gridSpan="2">
                  <a:txBody>
                    <a:bodyPr/>
                    <a:lstStyle/>
                    <a:p>
                      <a:pPr algn="ctr"/>
                      <a:endParaRPr lang="zh-CN" altLang="en-US" sz="2800" dirty="0"/>
                    </a:p>
                  </a:txBody>
                  <a:tcPr marL="68580" marR="68580"/>
                </a:tc>
                <a:tc hMerge="1">
                  <a:txBody>
                    <a:bodyPr/>
                    <a:lstStyle/>
                    <a:p>
                      <a:endParaRPr lang="zh-CN" altLang="en-US"/>
                    </a:p>
                  </a:txBody>
                  <a:tcPr/>
                </a:tc>
                <a:tc>
                  <a:txBody>
                    <a:bodyPr/>
                    <a:lstStyle/>
                    <a:p>
                      <a:pPr algn="ctr"/>
                      <a:r>
                        <a:rPr lang="zh-CN" altLang="en-US" sz="2800" dirty="0" smtClean="0"/>
                        <a:t>中世纪西欧农民</a:t>
                      </a:r>
                      <a:endParaRPr lang="zh-CN" altLang="en-US" sz="2800" dirty="0"/>
                    </a:p>
                  </a:txBody>
                  <a:tcPr marL="68580" marR="68580"/>
                </a:tc>
                <a:tc>
                  <a:txBody>
                    <a:bodyPr/>
                    <a:lstStyle/>
                    <a:p>
                      <a:pPr algn="ctr"/>
                      <a:r>
                        <a:rPr lang="zh-CN" altLang="en-US" sz="2800" dirty="0" smtClean="0"/>
                        <a:t>中国古代农民</a:t>
                      </a:r>
                      <a:endParaRPr lang="zh-CN" altLang="en-US" sz="2800" dirty="0"/>
                    </a:p>
                  </a:txBody>
                  <a:tcPr marL="68580" marR="68580"/>
                </a:tc>
              </a:tr>
              <a:tr h="540463">
                <a:tc rowSpan="2">
                  <a:txBody>
                    <a:bodyPr/>
                    <a:lstStyle/>
                    <a:p>
                      <a:pPr algn="ctr"/>
                      <a:r>
                        <a:rPr lang="zh-CN" altLang="en-US" sz="2800" dirty="0" smtClean="0"/>
                        <a:t>不同点</a:t>
                      </a:r>
                      <a:endParaRPr lang="zh-CN" altLang="en-US" sz="2800" dirty="0"/>
                    </a:p>
                  </a:txBody>
                  <a:tcPr marL="68580" marR="6858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smtClean="0"/>
                        <a:t>剥削方式</a:t>
                      </a:r>
                    </a:p>
                  </a:txBody>
                  <a:tcPr marL="68580" marR="6858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800" b="1" dirty="0" smtClean="0">
                          <a:latin typeface="Calibri" pitchFamily="34" charset="0"/>
                        </a:rPr>
                        <a:t>劳役地租为主</a:t>
                      </a:r>
                    </a:p>
                  </a:txBody>
                  <a:tcPr marL="68580" marR="6858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800" b="1" dirty="0" smtClean="0">
                          <a:latin typeface="Calibri" pitchFamily="34" charset="0"/>
                        </a:rPr>
                        <a:t>实物地租为主</a:t>
                      </a:r>
                    </a:p>
                  </a:txBody>
                  <a:tcPr marL="68580" marR="68580" anchor="ctr"/>
                </a:tc>
              </a:tr>
              <a:tr h="540463">
                <a:tc vMerge="1">
                  <a:txBody>
                    <a:bodyPr/>
                    <a:lstStyle/>
                    <a:p>
                      <a:endParaRPr lang="zh-CN" altLang="en-US" dirty="0"/>
                    </a:p>
                  </a:txBody>
                  <a:tcPr/>
                </a:tc>
                <a:tc>
                  <a:txBody>
                    <a:bodyPr/>
                    <a:lstStyle/>
                    <a:p>
                      <a:pPr algn="ctr"/>
                      <a:r>
                        <a:rPr lang="zh-CN" altLang="en-US" sz="2800" dirty="0" smtClean="0"/>
                        <a:t>政治权力</a:t>
                      </a:r>
                      <a:endParaRPr lang="zh-CN" altLang="en-US" sz="2800" dirty="0"/>
                    </a:p>
                  </a:txBody>
                  <a:tcPr marL="68580" marR="6858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800" b="1" dirty="0" smtClean="0">
                          <a:latin typeface="Calibri" pitchFamily="34" charset="0"/>
                        </a:rPr>
                        <a:t>法权（契约关系）</a:t>
                      </a:r>
                    </a:p>
                  </a:txBody>
                  <a:tcPr marL="68580" marR="6858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800" b="1" dirty="0" smtClean="0">
                          <a:latin typeface="Calibri" pitchFamily="34" charset="0"/>
                        </a:rPr>
                        <a:t>族权（人身依附极强）</a:t>
                      </a:r>
                    </a:p>
                  </a:txBody>
                  <a:tcPr marL="68580" marR="68580" anchor="ctr"/>
                </a:tc>
              </a:tr>
              <a:tr h="985550">
                <a:tc gridSpan="2">
                  <a:txBody>
                    <a:bodyPr/>
                    <a:lstStyle/>
                    <a:p>
                      <a:pPr algn="ctr"/>
                      <a:r>
                        <a:rPr lang="zh-CN" altLang="en-US" sz="2800" dirty="0" smtClean="0"/>
                        <a:t>相同点</a:t>
                      </a:r>
                      <a:endParaRPr lang="zh-CN" altLang="en-US" sz="2800" dirty="0"/>
                    </a:p>
                  </a:txBody>
                  <a:tcPr marL="68580" marR="68580" anchor="ctr"/>
                </a:tc>
                <a:tc hMerge="1">
                  <a:txBody>
                    <a:bodyPr/>
                    <a:lstStyle/>
                    <a:p>
                      <a:endParaRPr lang="zh-CN" altLang="en-US" sz="2800" dirty="0"/>
                    </a:p>
                  </a:txBody>
                  <a:tcPr/>
                </a:tc>
                <a:tc gridSpan="2">
                  <a:txBody>
                    <a:bodyPr/>
                    <a:lstStyle/>
                    <a:p>
                      <a:pPr algn="l"/>
                      <a:r>
                        <a:rPr lang="en-US" altLang="zh-CN" sz="2800" b="1" dirty="0" smtClean="0">
                          <a:solidFill>
                            <a:srgbClr val="FF0000"/>
                          </a:solidFill>
                          <a:latin typeface="Calibri" pitchFamily="34" charset="0"/>
                        </a:rPr>
                        <a:t>1.</a:t>
                      </a:r>
                      <a:r>
                        <a:rPr lang="zh-CN" altLang="en-US" sz="2800" b="1" dirty="0" smtClean="0">
                          <a:solidFill>
                            <a:srgbClr val="FF0000"/>
                          </a:solidFill>
                          <a:latin typeface="Calibri" pitchFamily="34" charset="0"/>
                        </a:rPr>
                        <a:t>都是独立的小生产者，拥有生产工具和财产；</a:t>
                      </a:r>
                      <a:endParaRPr lang="en-US" altLang="zh-CN" sz="2800" b="1" dirty="0" smtClean="0">
                        <a:solidFill>
                          <a:srgbClr val="FF0000"/>
                        </a:solidFill>
                        <a:latin typeface="Calibri" pitchFamily="34" charset="0"/>
                      </a:endParaRPr>
                    </a:p>
                    <a:p>
                      <a:pPr algn="l"/>
                      <a:r>
                        <a:rPr lang="en-US" altLang="zh-CN" sz="2800" b="1" dirty="0" smtClean="0">
                          <a:solidFill>
                            <a:srgbClr val="FF0000"/>
                          </a:solidFill>
                          <a:latin typeface="Calibri" pitchFamily="34" charset="0"/>
                        </a:rPr>
                        <a:t>2.</a:t>
                      </a:r>
                      <a:r>
                        <a:rPr lang="zh-CN" altLang="en-US" sz="2800" b="1" dirty="0" smtClean="0">
                          <a:solidFill>
                            <a:srgbClr val="FF0000"/>
                          </a:solidFill>
                          <a:latin typeface="Calibri" pitchFamily="34" charset="0"/>
                        </a:rPr>
                        <a:t>过着自给自足的生活；都受到封建主的剥削。</a:t>
                      </a: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2800" b="1" dirty="0" smtClean="0">
                        <a:solidFill>
                          <a:srgbClr val="FF0000"/>
                        </a:solidFill>
                      </a:endParaRPr>
                    </a:p>
                  </a:txBody>
                  <a:tcPr marL="68580" marR="68580"/>
                </a:tc>
                <a:tc hMerge="1">
                  <a:txBody>
                    <a:bodyPr/>
                    <a:lstStyle/>
                    <a:p>
                      <a:endParaRPr lang="zh-CN" altLang="en-US" sz="2800" dirty="0"/>
                    </a:p>
                  </a:txBody>
                  <a:tcPr/>
                </a:tc>
              </a:tr>
            </a:tbl>
          </a:graphicData>
        </a:graphic>
      </p:graphicFrame>
    </p:spTree>
    <p:extLst>
      <p:ext uri="{BB962C8B-B14F-4D97-AF65-F5344CB8AC3E}">
        <p14:creationId xmlns:p14="http://schemas.microsoft.com/office/powerpoint/2010/main" val="4143217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16779" name="Group 43"/>
          <p:cNvGraphicFramePr>
            <a:graphicFrameLocks noGrp="1"/>
          </p:cNvGraphicFramePr>
          <p:nvPr>
            <p:ph idx="4294967295"/>
          </p:nvPr>
        </p:nvGraphicFramePr>
        <p:xfrm>
          <a:off x="715963" y="1374775"/>
          <a:ext cx="7696200" cy="4824413"/>
        </p:xfrm>
        <a:graphic>
          <a:graphicData uri="http://schemas.openxmlformats.org/drawingml/2006/table">
            <a:tbl>
              <a:tblPr/>
              <a:tblGrid>
                <a:gridCol w="1941512"/>
                <a:gridCol w="3189288"/>
                <a:gridCol w="2565400"/>
              </a:tblGrid>
              <a:tr h="1317625">
                <a:tc>
                  <a:txBody>
                    <a:bodyPr/>
                    <a:lstStyle>
                      <a:lvl1pPr>
                        <a:spcBef>
                          <a:spcPct val="20000"/>
                        </a:spcBef>
                        <a:defRPr sz="2800">
                          <a:solidFill>
                            <a:schemeClr val="tx1"/>
                          </a:solidFill>
                          <a:latin typeface="Comic Sans MS" panose="030F0902030302020204" pitchFamily="66" charset="0"/>
                          <a:ea typeface="宋体" panose="02010600030101010101" pitchFamily="2" charset="-122"/>
                        </a:defRPr>
                      </a:lvl1pPr>
                      <a:lvl2pPr>
                        <a:spcBef>
                          <a:spcPct val="20000"/>
                        </a:spcBef>
                        <a:defRPr sz="2400">
                          <a:solidFill>
                            <a:schemeClr val="tx1"/>
                          </a:solidFill>
                          <a:latin typeface="Comic Sans MS" panose="030F0902030302020204" pitchFamily="66" charset="0"/>
                          <a:ea typeface="宋体" panose="02010600030101010101" pitchFamily="2" charset="-122"/>
                        </a:defRPr>
                      </a:lvl2pPr>
                      <a:lvl3pPr>
                        <a:spcBef>
                          <a:spcPct val="20000"/>
                        </a:spcBef>
                        <a:defRPr sz="2000">
                          <a:solidFill>
                            <a:schemeClr val="tx1"/>
                          </a:solidFill>
                          <a:latin typeface="Comic Sans MS" panose="030F0902030302020204" pitchFamily="66" charset="0"/>
                          <a:ea typeface="宋体" panose="02010600030101010101" pitchFamily="2" charset="-122"/>
                        </a:defRPr>
                      </a:lvl3pPr>
                      <a:lvl4pPr>
                        <a:spcBef>
                          <a:spcPct val="20000"/>
                        </a:spcBef>
                        <a:defRPr>
                          <a:solidFill>
                            <a:schemeClr val="tx1"/>
                          </a:solidFill>
                          <a:latin typeface="Comic Sans MS" panose="030F0902030302020204" pitchFamily="66" charset="0"/>
                          <a:ea typeface="宋体" panose="02010600030101010101" pitchFamily="2" charset="-122"/>
                        </a:defRPr>
                      </a:lvl4pPr>
                      <a:lvl5pPr>
                        <a:spcBef>
                          <a:spcPct val="20000"/>
                        </a:spcBef>
                        <a:defRPr>
                          <a:solidFill>
                            <a:schemeClr val="tx1"/>
                          </a:solidFill>
                          <a:latin typeface="Comic Sans MS" panose="030F09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dirty="0" smtClean="0">
                          <a:ln>
                            <a:noFill/>
                          </a:ln>
                          <a:solidFill>
                            <a:schemeClr val="tx1"/>
                          </a:solidFill>
                          <a:effectLst/>
                          <a:latin typeface="Comic Sans MS" panose="030F0902030302020204" pitchFamily="66" charset="0"/>
                          <a:ea typeface="宋体" panose="02010600030101010101" pitchFamily="2" charset="-122"/>
                        </a:rPr>
                        <a:t>      国家</a:t>
                      </a:r>
                    </a:p>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dirty="0" smtClean="0">
                          <a:ln>
                            <a:noFill/>
                          </a:ln>
                          <a:solidFill>
                            <a:schemeClr val="tx1"/>
                          </a:solidFill>
                          <a:effectLst/>
                          <a:latin typeface="Comic Sans MS" panose="030F0902030302020204" pitchFamily="66" charset="0"/>
                          <a:ea typeface="宋体" panose="02010600030101010101" pitchFamily="2" charset="-122"/>
                        </a:rPr>
                        <a:t>项目</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lnBlToTr>
                      <a:noFill/>
                    </a:lnBlToTr>
                    <a:noFill/>
                  </a:tcPr>
                </a:tc>
                <a:tc>
                  <a:txBody>
                    <a:bodyPr/>
                    <a:lstStyle>
                      <a:lvl1pPr>
                        <a:spcBef>
                          <a:spcPct val="20000"/>
                        </a:spcBef>
                        <a:defRPr sz="2800">
                          <a:solidFill>
                            <a:schemeClr val="tx1"/>
                          </a:solidFill>
                          <a:latin typeface="Comic Sans MS" panose="030F0902030302020204" pitchFamily="66" charset="0"/>
                          <a:ea typeface="宋体" panose="02010600030101010101" pitchFamily="2" charset="-122"/>
                        </a:defRPr>
                      </a:lvl1pPr>
                      <a:lvl2pPr>
                        <a:spcBef>
                          <a:spcPct val="20000"/>
                        </a:spcBef>
                        <a:defRPr sz="2400">
                          <a:solidFill>
                            <a:schemeClr val="tx1"/>
                          </a:solidFill>
                          <a:latin typeface="Comic Sans MS" panose="030F0902030302020204" pitchFamily="66" charset="0"/>
                          <a:ea typeface="宋体" panose="02010600030101010101" pitchFamily="2" charset="-122"/>
                        </a:defRPr>
                      </a:lvl2pPr>
                      <a:lvl3pPr>
                        <a:spcBef>
                          <a:spcPct val="20000"/>
                        </a:spcBef>
                        <a:defRPr sz="2000">
                          <a:solidFill>
                            <a:schemeClr val="tx1"/>
                          </a:solidFill>
                          <a:latin typeface="Comic Sans MS" panose="030F0902030302020204" pitchFamily="66" charset="0"/>
                          <a:ea typeface="宋体" panose="02010600030101010101" pitchFamily="2" charset="-122"/>
                        </a:defRPr>
                      </a:lvl3pPr>
                      <a:lvl4pPr>
                        <a:spcBef>
                          <a:spcPct val="20000"/>
                        </a:spcBef>
                        <a:defRPr>
                          <a:solidFill>
                            <a:schemeClr val="tx1"/>
                          </a:solidFill>
                          <a:latin typeface="Comic Sans MS" panose="030F0902030302020204" pitchFamily="66" charset="0"/>
                          <a:ea typeface="宋体" panose="02010600030101010101" pitchFamily="2" charset="-122"/>
                        </a:defRPr>
                      </a:lvl4pPr>
                      <a:lvl5pPr>
                        <a:spcBef>
                          <a:spcPct val="20000"/>
                        </a:spcBef>
                        <a:defRPr>
                          <a:solidFill>
                            <a:schemeClr val="tx1"/>
                          </a:solidFill>
                          <a:latin typeface="Comic Sans MS" panose="030F09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dirty="0" smtClean="0">
                          <a:ln>
                            <a:noFill/>
                          </a:ln>
                          <a:solidFill>
                            <a:schemeClr val="tx1"/>
                          </a:solidFill>
                          <a:effectLst/>
                          <a:latin typeface="Comic Sans MS" panose="030F0902030302020204" pitchFamily="66" charset="0"/>
                          <a:ea typeface="宋体" panose="02010600030101010101" pitchFamily="2" charset="-122"/>
                        </a:rPr>
                        <a:t>西 欧</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ea typeface="宋体" panose="02010600030101010101" pitchFamily="2" charset="-122"/>
                        </a:defRPr>
                      </a:lvl1pPr>
                      <a:lvl2pPr>
                        <a:spcBef>
                          <a:spcPct val="20000"/>
                        </a:spcBef>
                        <a:defRPr sz="2400">
                          <a:solidFill>
                            <a:schemeClr val="tx1"/>
                          </a:solidFill>
                          <a:latin typeface="Comic Sans MS" panose="030F0902030302020204" pitchFamily="66" charset="0"/>
                          <a:ea typeface="宋体" panose="02010600030101010101" pitchFamily="2" charset="-122"/>
                        </a:defRPr>
                      </a:lvl2pPr>
                      <a:lvl3pPr>
                        <a:spcBef>
                          <a:spcPct val="20000"/>
                        </a:spcBef>
                        <a:defRPr sz="2000">
                          <a:solidFill>
                            <a:schemeClr val="tx1"/>
                          </a:solidFill>
                          <a:latin typeface="Comic Sans MS" panose="030F0902030302020204" pitchFamily="66" charset="0"/>
                          <a:ea typeface="宋体" panose="02010600030101010101" pitchFamily="2" charset="-122"/>
                        </a:defRPr>
                      </a:lvl3pPr>
                      <a:lvl4pPr>
                        <a:spcBef>
                          <a:spcPct val="20000"/>
                        </a:spcBef>
                        <a:defRPr>
                          <a:solidFill>
                            <a:schemeClr val="tx1"/>
                          </a:solidFill>
                          <a:latin typeface="Comic Sans MS" panose="030F0902030302020204" pitchFamily="66" charset="0"/>
                          <a:ea typeface="宋体" panose="02010600030101010101" pitchFamily="2" charset="-122"/>
                        </a:defRPr>
                      </a:lvl4pPr>
                      <a:lvl5pPr>
                        <a:spcBef>
                          <a:spcPct val="20000"/>
                        </a:spcBef>
                        <a:defRPr>
                          <a:solidFill>
                            <a:schemeClr val="tx1"/>
                          </a:solidFill>
                          <a:latin typeface="Comic Sans MS" panose="030F09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dirty="0" smtClean="0">
                          <a:ln>
                            <a:noFill/>
                          </a:ln>
                          <a:solidFill>
                            <a:schemeClr val="tx1"/>
                          </a:solidFill>
                          <a:effectLst/>
                          <a:latin typeface="Comic Sans MS" panose="030F0902030302020204" pitchFamily="66" charset="0"/>
                          <a:ea typeface="宋体" panose="02010600030101010101" pitchFamily="2" charset="-122"/>
                        </a:rPr>
                        <a:t>中 国</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68400">
                <a:tc>
                  <a:txBody>
                    <a:bodyPr/>
                    <a:lstStyle>
                      <a:lvl1pPr>
                        <a:spcBef>
                          <a:spcPct val="20000"/>
                        </a:spcBef>
                        <a:defRPr sz="2800">
                          <a:solidFill>
                            <a:schemeClr val="tx1"/>
                          </a:solidFill>
                          <a:latin typeface="Comic Sans MS" panose="030F0902030302020204" pitchFamily="66" charset="0"/>
                          <a:ea typeface="宋体" panose="02010600030101010101" pitchFamily="2" charset="-122"/>
                        </a:defRPr>
                      </a:lvl1pPr>
                      <a:lvl2pPr>
                        <a:spcBef>
                          <a:spcPct val="20000"/>
                        </a:spcBef>
                        <a:defRPr sz="2400">
                          <a:solidFill>
                            <a:schemeClr val="tx1"/>
                          </a:solidFill>
                          <a:latin typeface="Comic Sans MS" panose="030F0902030302020204" pitchFamily="66" charset="0"/>
                          <a:ea typeface="宋体" panose="02010600030101010101" pitchFamily="2" charset="-122"/>
                        </a:defRPr>
                      </a:lvl2pPr>
                      <a:lvl3pPr>
                        <a:spcBef>
                          <a:spcPct val="20000"/>
                        </a:spcBef>
                        <a:defRPr sz="2000">
                          <a:solidFill>
                            <a:schemeClr val="tx1"/>
                          </a:solidFill>
                          <a:latin typeface="Comic Sans MS" panose="030F0902030302020204" pitchFamily="66" charset="0"/>
                          <a:ea typeface="宋体" panose="02010600030101010101" pitchFamily="2" charset="-122"/>
                        </a:defRPr>
                      </a:lvl3pPr>
                      <a:lvl4pPr>
                        <a:spcBef>
                          <a:spcPct val="20000"/>
                        </a:spcBef>
                        <a:defRPr>
                          <a:solidFill>
                            <a:schemeClr val="tx1"/>
                          </a:solidFill>
                          <a:latin typeface="Comic Sans MS" panose="030F0902030302020204" pitchFamily="66" charset="0"/>
                          <a:ea typeface="宋体" panose="02010600030101010101" pitchFamily="2" charset="-122"/>
                        </a:defRPr>
                      </a:lvl4pPr>
                      <a:lvl5pPr>
                        <a:spcBef>
                          <a:spcPct val="20000"/>
                        </a:spcBef>
                        <a:defRPr>
                          <a:solidFill>
                            <a:schemeClr val="tx1"/>
                          </a:solidFill>
                          <a:latin typeface="Comic Sans MS" panose="030F09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dirty="0" smtClean="0">
                          <a:ln>
                            <a:noFill/>
                          </a:ln>
                          <a:solidFill>
                            <a:schemeClr val="tx1"/>
                          </a:solidFill>
                          <a:effectLst/>
                          <a:latin typeface="Comic Sans MS" panose="030F0902030302020204" pitchFamily="66" charset="0"/>
                          <a:ea typeface="宋体" panose="02010600030101010101" pitchFamily="2" charset="-122"/>
                        </a:rPr>
                        <a:t>政 治</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ea typeface="宋体" panose="02010600030101010101" pitchFamily="2" charset="-122"/>
                        </a:defRPr>
                      </a:lvl1pPr>
                      <a:lvl2pPr>
                        <a:spcBef>
                          <a:spcPct val="20000"/>
                        </a:spcBef>
                        <a:defRPr sz="2400">
                          <a:solidFill>
                            <a:schemeClr val="tx1"/>
                          </a:solidFill>
                          <a:latin typeface="Comic Sans MS" panose="030F0902030302020204" pitchFamily="66" charset="0"/>
                          <a:ea typeface="宋体" panose="02010600030101010101" pitchFamily="2" charset="-122"/>
                        </a:defRPr>
                      </a:lvl2pPr>
                      <a:lvl3pPr>
                        <a:spcBef>
                          <a:spcPct val="20000"/>
                        </a:spcBef>
                        <a:defRPr sz="2000">
                          <a:solidFill>
                            <a:schemeClr val="tx1"/>
                          </a:solidFill>
                          <a:latin typeface="Comic Sans MS" panose="030F0902030302020204" pitchFamily="66" charset="0"/>
                          <a:ea typeface="宋体" panose="02010600030101010101" pitchFamily="2" charset="-122"/>
                        </a:defRPr>
                      </a:lvl3pPr>
                      <a:lvl4pPr>
                        <a:spcBef>
                          <a:spcPct val="20000"/>
                        </a:spcBef>
                        <a:defRPr>
                          <a:solidFill>
                            <a:schemeClr val="tx1"/>
                          </a:solidFill>
                          <a:latin typeface="Comic Sans MS" panose="030F0902030302020204" pitchFamily="66" charset="0"/>
                          <a:ea typeface="宋体" panose="02010600030101010101" pitchFamily="2" charset="-122"/>
                        </a:defRPr>
                      </a:lvl4pPr>
                      <a:lvl5pPr>
                        <a:spcBef>
                          <a:spcPct val="20000"/>
                        </a:spcBef>
                        <a:defRPr>
                          <a:solidFill>
                            <a:schemeClr val="tx1"/>
                          </a:solidFill>
                          <a:latin typeface="Comic Sans MS" panose="030F09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1" i="0" u="none" strike="noStrike" cap="none" normalizeH="0" baseline="0" smtClean="0">
                        <a:ln>
                          <a:noFill/>
                        </a:ln>
                        <a:solidFill>
                          <a:schemeClr val="tx1"/>
                        </a:solidFill>
                        <a:effectLst/>
                        <a:latin typeface="Comic Sans MS" panose="030F0902030302020204" pitchFamily="66"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ea typeface="宋体" panose="02010600030101010101" pitchFamily="2" charset="-122"/>
                        </a:defRPr>
                      </a:lvl1pPr>
                      <a:lvl2pPr>
                        <a:spcBef>
                          <a:spcPct val="20000"/>
                        </a:spcBef>
                        <a:defRPr sz="2400">
                          <a:solidFill>
                            <a:schemeClr val="tx1"/>
                          </a:solidFill>
                          <a:latin typeface="Comic Sans MS" panose="030F0902030302020204" pitchFamily="66" charset="0"/>
                          <a:ea typeface="宋体" panose="02010600030101010101" pitchFamily="2" charset="-122"/>
                        </a:defRPr>
                      </a:lvl2pPr>
                      <a:lvl3pPr>
                        <a:spcBef>
                          <a:spcPct val="20000"/>
                        </a:spcBef>
                        <a:defRPr sz="2000">
                          <a:solidFill>
                            <a:schemeClr val="tx1"/>
                          </a:solidFill>
                          <a:latin typeface="Comic Sans MS" panose="030F0902030302020204" pitchFamily="66" charset="0"/>
                          <a:ea typeface="宋体" panose="02010600030101010101" pitchFamily="2" charset="-122"/>
                        </a:defRPr>
                      </a:lvl3pPr>
                      <a:lvl4pPr>
                        <a:spcBef>
                          <a:spcPct val="20000"/>
                        </a:spcBef>
                        <a:defRPr>
                          <a:solidFill>
                            <a:schemeClr val="tx1"/>
                          </a:solidFill>
                          <a:latin typeface="Comic Sans MS" panose="030F0902030302020204" pitchFamily="66" charset="0"/>
                          <a:ea typeface="宋体" panose="02010600030101010101" pitchFamily="2" charset="-122"/>
                        </a:defRPr>
                      </a:lvl4pPr>
                      <a:lvl5pPr>
                        <a:spcBef>
                          <a:spcPct val="20000"/>
                        </a:spcBef>
                        <a:defRPr>
                          <a:solidFill>
                            <a:schemeClr val="tx1"/>
                          </a:solidFill>
                          <a:latin typeface="Comic Sans MS" panose="030F09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1" i="0" u="none" strike="noStrike" cap="none" normalizeH="0" baseline="0" smtClean="0">
                        <a:ln>
                          <a:noFill/>
                        </a:ln>
                        <a:solidFill>
                          <a:schemeClr val="tx1"/>
                        </a:solidFill>
                        <a:effectLst/>
                        <a:latin typeface="Comic Sans MS" panose="030F0902030302020204" pitchFamily="66"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69988">
                <a:tc>
                  <a:txBody>
                    <a:bodyPr/>
                    <a:lstStyle>
                      <a:lvl1pPr>
                        <a:spcBef>
                          <a:spcPct val="20000"/>
                        </a:spcBef>
                        <a:defRPr sz="2800">
                          <a:solidFill>
                            <a:schemeClr val="tx1"/>
                          </a:solidFill>
                          <a:latin typeface="Comic Sans MS" panose="030F0902030302020204" pitchFamily="66" charset="0"/>
                          <a:ea typeface="宋体" panose="02010600030101010101" pitchFamily="2" charset="-122"/>
                        </a:defRPr>
                      </a:lvl1pPr>
                      <a:lvl2pPr>
                        <a:spcBef>
                          <a:spcPct val="20000"/>
                        </a:spcBef>
                        <a:defRPr sz="2400">
                          <a:solidFill>
                            <a:schemeClr val="tx1"/>
                          </a:solidFill>
                          <a:latin typeface="Comic Sans MS" panose="030F0902030302020204" pitchFamily="66" charset="0"/>
                          <a:ea typeface="宋体" panose="02010600030101010101" pitchFamily="2" charset="-122"/>
                        </a:defRPr>
                      </a:lvl2pPr>
                      <a:lvl3pPr>
                        <a:spcBef>
                          <a:spcPct val="20000"/>
                        </a:spcBef>
                        <a:defRPr sz="2000">
                          <a:solidFill>
                            <a:schemeClr val="tx1"/>
                          </a:solidFill>
                          <a:latin typeface="Comic Sans MS" panose="030F0902030302020204" pitchFamily="66" charset="0"/>
                          <a:ea typeface="宋体" panose="02010600030101010101" pitchFamily="2" charset="-122"/>
                        </a:defRPr>
                      </a:lvl3pPr>
                      <a:lvl4pPr>
                        <a:spcBef>
                          <a:spcPct val="20000"/>
                        </a:spcBef>
                        <a:defRPr>
                          <a:solidFill>
                            <a:schemeClr val="tx1"/>
                          </a:solidFill>
                          <a:latin typeface="Comic Sans MS" panose="030F0902030302020204" pitchFamily="66" charset="0"/>
                          <a:ea typeface="宋体" panose="02010600030101010101" pitchFamily="2" charset="-122"/>
                        </a:defRPr>
                      </a:lvl4pPr>
                      <a:lvl5pPr>
                        <a:spcBef>
                          <a:spcPct val="20000"/>
                        </a:spcBef>
                        <a:defRPr>
                          <a:solidFill>
                            <a:schemeClr val="tx1"/>
                          </a:solidFill>
                          <a:latin typeface="Comic Sans MS" panose="030F09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dirty="0" smtClean="0">
                          <a:ln>
                            <a:noFill/>
                          </a:ln>
                          <a:solidFill>
                            <a:schemeClr val="tx1"/>
                          </a:solidFill>
                          <a:effectLst/>
                          <a:latin typeface="Comic Sans MS" panose="030F0902030302020204" pitchFamily="66" charset="0"/>
                          <a:ea typeface="宋体" panose="02010600030101010101" pitchFamily="2" charset="-122"/>
                        </a:rPr>
                        <a:t>经 济</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ea typeface="宋体" panose="02010600030101010101" pitchFamily="2" charset="-122"/>
                        </a:defRPr>
                      </a:lvl1pPr>
                      <a:lvl2pPr>
                        <a:spcBef>
                          <a:spcPct val="20000"/>
                        </a:spcBef>
                        <a:defRPr sz="2400">
                          <a:solidFill>
                            <a:schemeClr val="tx1"/>
                          </a:solidFill>
                          <a:latin typeface="Comic Sans MS" panose="030F0902030302020204" pitchFamily="66" charset="0"/>
                          <a:ea typeface="宋体" panose="02010600030101010101" pitchFamily="2" charset="-122"/>
                        </a:defRPr>
                      </a:lvl2pPr>
                      <a:lvl3pPr>
                        <a:spcBef>
                          <a:spcPct val="20000"/>
                        </a:spcBef>
                        <a:defRPr sz="2000">
                          <a:solidFill>
                            <a:schemeClr val="tx1"/>
                          </a:solidFill>
                          <a:latin typeface="Comic Sans MS" panose="030F0902030302020204" pitchFamily="66" charset="0"/>
                          <a:ea typeface="宋体" panose="02010600030101010101" pitchFamily="2" charset="-122"/>
                        </a:defRPr>
                      </a:lvl3pPr>
                      <a:lvl4pPr>
                        <a:spcBef>
                          <a:spcPct val="20000"/>
                        </a:spcBef>
                        <a:defRPr>
                          <a:solidFill>
                            <a:schemeClr val="tx1"/>
                          </a:solidFill>
                          <a:latin typeface="Comic Sans MS" panose="030F0902030302020204" pitchFamily="66" charset="0"/>
                          <a:ea typeface="宋体" panose="02010600030101010101" pitchFamily="2" charset="-122"/>
                        </a:defRPr>
                      </a:lvl4pPr>
                      <a:lvl5pPr>
                        <a:spcBef>
                          <a:spcPct val="20000"/>
                        </a:spcBef>
                        <a:defRPr>
                          <a:solidFill>
                            <a:schemeClr val="tx1"/>
                          </a:solidFill>
                          <a:latin typeface="Comic Sans MS" panose="030F09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1" i="0" u="none" strike="noStrike" cap="none" normalizeH="0" baseline="0" smtClean="0">
                        <a:ln>
                          <a:noFill/>
                        </a:ln>
                        <a:solidFill>
                          <a:schemeClr val="tx1"/>
                        </a:solidFill>
                        <a:effectLst/>
                        <a:latin typeface="Comic Sans MS" panose="030F0902030302020204" pitchFamily="66"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ea typeface="宋体" panose="02010600030101010101" pitchFamily="2" charset="-122"/>
                        </a:defRPr>
                      </a:lvl1pPr>
                      <a:lvl2pPr>
                        <a:spcBef>
                          <a:spcPct val="20000"/>
                        </a:spcBef>
                        <a:defRPr sz="2400">
                          <a:solidFill>
                            <a:schemeClr val="tx1"/>
                          </a:solidFill>
                          <a:latin typeface="Comic Sans MS" panose="030F0902030302020204" pitchFamily="66" charset="0"/>
                          <a:ea typeface="宋体" panose="02010600030101010101" pitchFamily="2" charset="-122"/>
                        </a:defRPr>
                      </a:lvl2pPr>
                      <a:lvl3pPr>
                        <a:spcBef>
                          <a:spcPct val="20000"/>
                        </a:spcBef>
                        <a:defRPr sz="2000">
                          <a:solidFill>
                            <a:schemeClr val="tx1"/>
                          </a:solidFill>
                          <a:latin typeface="Comic Sans MS" panose="030F0902030302020204" pitchFamily="66" charset="0"/>
                          <a:ea typeface="宋体" panose="02010600030101010101" pitchFamily="2" charset="-122"/>
                        </a:defRPr>
                      </a:lvl3pPr>
                      <a:lvl4pPr>
                        <a:spcBef>
                          <a:spcPct val="20000"/>
                        </a:spcBef>
                        <a:defRPr>
                          <a:solidFill>
                            <a:schemeClr val="tx1"/>
                          </a:solidFill>
                          <a:latin typeface="Comic Sans MS" panose="030F0902030302020204" pitchFamily="66" charset="0"/>
                          <a:ea typeface="宋体" panose="02010600030101010101" pitchFamily="2" charset="-122"/>
                        </a:defRPr>
                      </a:lvl4pPr>
                      <a:lvl5pPr>
                        <a:spcBef>
                          <a:spcPct val="20000"/>
                        </a:spcBef>
                        <a:defRPr>
                          <a:solidFill>
                            <a:schemeClr val="tx1"/>
                          </a:solidFill>
                          <a:latin typeface="Comic Sans MS" panose="030F09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1" i="0" u="none" strike="noStrike" cap="none" normalizeH="0" baseline="0" smtClean="0">
                        <a:ln>
                          <a:noFill/>
                        </a:ln>
                        <a:solidFill>
                          <a:schemeClr val="tx1"/>
                        </a:solidFill>
                        <a:effectLst/>
                        <a:latin typeface="Comic Sans MS" panose="030F0902030302020204" pitchFamily="66"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68400">
                <a:tc>
                  <a:txBody>
                    <a:bodyPr/>
                    <a:lstStyle>
                      <a:lvl1pPr>
                        <a:spcBef>
                          <a:spcPct val="20000"/>
                        </a:spcBef>
                        <a:defRPr sz="2800">
                          <a:solidFill>
                            <a:schemeClr val="tx1"/>
                          </a:solidFill>
                          <a:latin typeface="Comic Sans MS" panose="030F0902030302020204" pitchFamily="66" charset="0"/>
                          <a:ea typeface="宋体" panose="02010600030101010101" pitchFamily="2" charset="-122"/>
                        </a:defRPr>
                      </a:lvl1pPr>
                      <a:lvl2pPr>
                        <a:spcBef>
                          <a:spcPct val="20000"/>
                        </a:spcBef>
                        <a:defRPr sz="2400">
                          <a:solidFill>
                            <a:schemeClr val="tx1"/>
                          </a:solidFill>
                          <a:latin typeface="Comic Sans MS" panose="030F0902030302020204" pitchFamily="66" charset="0"/>
                          <a:ea typeface="宋体" panose="02010600030101010101" pitchFamily="2" charset="-122"/>
                        </a:defRPr>
                      </a:lvl2pPr>
                      <a:lvl3pPr>
                        <a:spcBef>
                          <a:spcPct val="20000"/>
                        </a:spcBef>
                        <a:defRPr sz="2000">
                          <a:solidFill>
                            <a:schemeClr val="tx1"/>
                          </a:solidFill>
                          <a:latin typeface="Comic Sans MS" panose="030F0902030302020204" pitchFamily="66" charset="0"/>
                          <a:ea typeface="宋体" panose="02010600030101010101" pitchFamily="2" charset="-122"/>
                        </a:defRPr>
                      </a:lvl3pPr>
                      <a:lvl4pPr>
                        <a:spcBef>
                          <a:spcPct val="20000"/>
                        </a:spcBef>
                        <a:defRPr>
                          <a:solidFill>
                            <a:schemeClr val="tx1"/>
                          </a:solidFill>
                          <a:latin typeface="Comic Sans MS" panose="030F0902030302020204" pitchFamily="66" charset="0"/>
                          <a:ea typeface="宋体" panose="02010600030101010101" pitchFamily="2" charset="-122"/>
                        </a:defRPr>
                      </a:lvl4pPr>
                      <a:lvl5pPr>
                        <a:spcBef>
                          <a:spcPct val="20000"/>
                        </a:spcBef>
                        <a:defRPr>
                          <a:solidFill>
                            <a:schemeClr val="tx1"/>
                          </a:solidFill>
                          <a:latin typeface="Comic Sans MS" panose="030F09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Comic Sans MS" panose="030F0902030302020204" pitchFamily="66" charset="0"/>
                          <a:ea typeface="宋体" panose="02010600030101010101" pitchFamily="2" charset="-122"/>
                        </a:rPr>
                        <a:t>主要阶级</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ea typeface="宋体" panose="02010600030101010101" pitchFamily="2" charset="-122"/>
                        </a:defRPr>
                      </a:lvl1pPr>
                      <a:lvl2pPr>
                        <a:spcBef>
                          <a:spcPct val="20000"/>
                        </a:spcBef>
                        <a:defRPr sz="2400">
                          <a:solidFill>
                            <a:schemeClr val="tx1"/>
                          </a:solidFill>
                          <a:latin typeface="Comic Sans MS" panose="030F0902030302020204" pitchFamily="66" charset="0"/>
                          <a:ea typeface="宋体" panose="02010600030101010101" pitchFamily="2" charset="-122"/>
                        </a:defRPr>
                      </a:lvl2pPr>
                      <a:lvl3pPr>
                        <a:spcBef>
                          <a:spcPct val="20000"/>
                        </a:spcBef>
                        <a:defRPr sz="2000">
                          <a:solidFill>
                            <a:schemeClr val="tx1"/>
                          </a:solidFill>
                          <a:latin typeface="Comic Sans MS" panose="030F0902030302020204" pitchFamily="66" charset="0"/>
                          <a:ea typeface="宋体" panose="02010600030101010101" pitchFamily="2" charset="-122"/>
                        </a:defRPr>
                      </a:lvl3pPr>
                      <a:lvl4pPr>
                        <a:spcBef>
                          <a:spcPct val="20000"/>
                        </a:spcBef>
                        <a:defRPr>
                          <a:solidFill>
                            <a:schemeClr val="tx1"/>
                          </a:solidFill>
                          <a:latin typeface="Comic Sans MS" panose="030F0902030302020204" pitchFamily="66" charset="0"/>
                          <a:ea typeface="宋体" panose="02010600030101010101" pitchFamily="2" charset="-122"/>
                        </a:defRPr>
                      </a:lvl4pPr>
                      <a:lvl5pPr>
                        <a:spcBef>
                          <a:spcPct val="20000"/>
                        </a:spcBef>
                        <a:defRPr>
                          <a:solidFill>
                            <a:schemeClr val="tx1"/>
                          </a:solidFill>
                          <a:latin typeface="Comic Sans MS" panose="030F09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1" i="0" u="none" strike="noStrike" cap="none" normalizeH="0" baseline="0" smtClean="0">
                        <a:ln>
                          <a:noFill/>
                        </a:ln>
                        <a:solidFill>
                          <a:schemeClr val="tx1"/>
                        </a:solidFill>
                        <a:effectLst/>
                        <a:latin typeface="Comic Sans MS" panose="030F0902030302020204" pitchFamily="66"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ea typeface="宋体" panose="02010600030101010101" pitchFamily="2" charset="-122"/>
                        </a:defRPr>
                      </a:lvl1pPr>
                      <a:lvl2pPr>
                        <a:spcBef>
                          <a:spcPct val="20000"/>
                        </a:spcBef>
                        <a:defRPr sz="2400">
                          <a:solidFill>
                            <a:schemeClr val="tx1"/>
                          </a:solidFill>
                          <a:latin typeface="Comic Sans MS" panose="030F0902030302020204" pitchFamily="66" charset="0"/>
                          <a:ea typeface="宋体" panose="02010600030101010101" pitchFamily="2" charset="-122"/>
                        </a:defRPr>
                      </a:lvl2pPr>
                      <a:lvl3pPr>
                        <a:spcBef>
                          <a:spcPct val="20000"/>
                        </a:spcBef>
                        <a:defRPr sz="2000">
                          <a:solidFill>
                            <a:schemeClr val="tx1"/>
                          </a:solidFill>
                          <a:latin typeface="Comic Sans MS" panose="030F0902030302020204" pitchFamily="66" charset="0"/>
                          <a:ea typeface="宋体" panose="02010600030101010101" pitchFamily="2" charset="-122"/>
                        </a:defRPr>
                      </a:lvl3pPr>
                      <a:lvl4pPr>
                        <a:spcBef>
                          <a:spcPct val="20000"/>
                        </a:spcBef>
                        <a:defRPr>
                          <a:solidFill>
                            <a:schemeClr val="tx1"/>
                          </a:solidFill>
                          <a:latin typeface="Comic Sans MS" panose="030F0902030302020204" pitchFamily="66" charset="0"/>
                          <a:ea typeface="宋体" panose="02010600030101010101" pitchFamily="2" charset="-122"/>
                        </a:defRPr>
                      </a:lvl4pPr>
                      <a:lvl5pPr>
                        <a:spcBef>
                          <a:spcPct val="20000"/>
                        </a:spcBef>
                        <a:defRPr>
                          <a:solidFill>
                            <a:schemeClr val="tx1"/>
                          </a:solidFill>
                          <a:latin typeface="Comic Sans MS" panose="030F0902030302020204" pitchFamily="66" charset="0"/>
                          <a:ea typeface="宋体" panose="02010600030101010101" pitchFamily="2" charset="-122"/>
                        </a:defRPr>
                      </a:lvl5pPr>
                      <a:lvl6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6pPr>
                      <a:lvl7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7pPr>
                      <a:lvl8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8pPr>
                      <a:lvl9pPr fontAlgn="base">
                        <a:spcBef>
                          <a:spcPct val="20000"/>
                        </a:spcBef>
                        <a:spcAft>
                          <a:spcPct val="0"/>
                        </a:spcAft>
                        <a:defRPr>
                          <a:solidFill>
                            <a:schemeClr val="tx1"/>
                          </a:solidFill>
                          <a:latin typeface="Comic Sans MS" panose="030F0902030302020204" pitchFamily="66"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1" i="0" u="none" strike="noStrike" cap="none" normalizeH="0" baseline="0" dirty="0" smtClean="0">
                        <a:ln>
                          <a:noFill/>
                        </a:ln>
                        <a:solidFill>
                          <a:schemeClr val="tx1"/>
                        </a:solidFill>
                        <a:effectLst/>
                        <a:latin typeface="Comic Sans MS" panose="030F0902030302020204" pitchFamily="66"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6774" name="Text Box 38"/>
          <p:cNvSpPr txBox="1">
            <a:spLocks noChangeArrowheads="1"/>
          </p:cNvSpPr>
          <p:nvPr/>
        </p:nvSpPr>
        <p:spPr bwMode="auto">
          <a:xfrm>
            <a:off x="2646363" y="2743200"/>
            <a:ext cx="352901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000" b="1">
                <a:solidFill>
                  <a:srgbClr val="0000FF"/>
                </a:solidFill>
                <a:latin typeface="Comic Sans MS" pitchFamily="66" charset="0"/>
                <a:ea typeface="黑体" pitchFamily="49" charset="-122"/>
              </a:rPr>
              <a:t>皇权相对弱小，封建主割据一方。</a:t>
            </a:r>
          </a:p>
        </p:txBody>
      </p:sp>
      <p:sp>
        <p:nvSpPr>
          <p:cNvPr id="116776" name="Text Box 40"/>
          <p:cNvSpPr txBox="1">
            <a:spLocks noChangeArrowheads="1"/>
          </p:cNvSpPr>
          <p:nvPr/>
        </p:nvSpPr>
        <p:spPr bwMode="auto">
          <a:xfrm>
            <a:off x="2933700" y="4202113"/>
            <a:ext cx="211613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000" b="1">
                <a:solidFill>
                  <a:srgbClr val="0000FF"/>
                </a:solidFill>
                <a:latin typeface="Comic Sans MS" pitchFamily="66" charset="0"/>
                <a:ea typeface="黑体" pitchFamily="49" charset="-122"/>
              </a:rPr>
              <a:t>庄园制经济</a:t>
            </a:r>
          </a:p>
        </p:txBody>
      </p:sp>
      <p:sp>
        <p:nvSpPr>
          <p:cNvPr id="116777" name="Text Box 41"/>
          <p:cNvSpPr txBox="1">
            <a:spLocks noChangeArrowheads="1"/>
          </p:cNvSpPr>
          <p:nvPr/>
        </p:nvSpPr>
        <p:spPr bwMode="auto">
          <a:xfrm>
            <a:off x="2933700" y="5210175"/>
            <a:ext cx="2116138"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000" b="1">
                <a:solidFill>
                  <a:srgbClr val="0000FF"/>
                </a:solidFill>
                <a:latin typeface="Comic Sans MS" pitchFamily="66" charset="0"/>
                <a:ea typeface="黑体" pitchFamily="49" charset="-122"/>
              </a:rPr>
              <a:t>领主和农奴</a:t>
            </a:r>
          </a:p>
        </p:txBody>
      </p:sp>
      <p:sp>
        <p:nvSpPr>
          <p:cNvPr id="116778" name="Text Box 42"/>
          <p:cNvSpPr txBox="1">
            <a:spLocks noChangeArrowheads="1"/>
          </p:cNvSpPr>
          <p:nvPr/>
        </p:nvSpPr>
        <p:spPr bwMode="auto">
          <a:xfrm>
            <a:off x="6246813" y="2835275"/>
            <a:ext cx="173037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000" b="1">
                <a:solidFill>
                  <a:srgbClr val="0000FF"/>
                </a:solidFill>
                <a:latin typeface="Comic Sans MS" pitchFamily="66" charset="0"/>
                <a:ea typeface="黑体" pitchFamily="49" charset="-122"/>
              </a:rPr>
              <a:t>中央集权</a:t>
            </a:r>
          </a:p>
        </p:txBody>
      </p:sp>
      <p:sp>
        <p:nvSpPr>
          <p:cNvPr id="116780" name="Text Box 44"/>
          <p:cNvSpPr txBox="1">
            <a:spLocks noChangeArrowheads="1"/>
          </p:cNvSpPr>
          <p:nvPr/>
        </p:nvSpPr>
        <p:spPr bwMode="auto">
          <a:xfrm>
            <a:off x="5957888" y="3967163"/>
            <a:ext cx="23050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spcBef>
                <a:spcPct val="20000"/>
              </a:spcBef>
            </a:pPr>
            <a:r>
              <a:rPr lang="zh-CN" altLang="en-US" sz="3000" b="1">
                <a:solidFill>
                  <a:srgbClr val="0000FF"/>
                </a:solidFill>
                <a:latin typeface="Comic Sans MS" pitchFamily="66" charset="0"/>
                <a:ea typeface="黑体" pitchFamily="49" charset="-122"/>
              </a:rPr>
              <a:t>一家一户小农经济</a:t>
            </a:r>
            <a:endParaRPr lang="zh-CN" altLang="en-US" sz="3000" b="1">
              <a:solidFill>
                <a:srgbClr val="0000FF"/>
              </a:solidFill>
              <a:ea typeface="黑体" pitchFamily="49" charset="-122"/>
            </a:endParaRPr>
          </a:p>
        </p:txBody>
      </p:sp>
      <p:sp>
        <p:nvSpPr>
          <p:cNvPr id="116781" name="Text Box 45"/>
          <p:cNvSpPr txBox="1">
            <a:spLocks noChangeArrowheads="1"/>
          </p:cNvSpPr>
          <p:nvPr/>
        </p:nvSpPr>
        <p:spPr bwMode="auto">
          <a:xfrm>
            <a:off x="6030913" y="5283200"/>
            <a:ext cx="211613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pitchFamily="2" charset="-122"/>
              </a:defRPr>
            </a:lvl9pPr>
          </a:lstStyle>
          <a:p>
            <a:pPr eaLnBrk="1" hangingPunct="1"/>
            <a:r>
              <a:rPr lang="zh-CN" altLang="en-US" sz="3000" b="1">
                <a:solidFill>
                  <a:srgbClr val="0000FF"/>
                </a:solidFill>
                <a:latin typeface="Comic Sans MS" pitchFamily="66" charset="0"/>
                <a:ea typeface="黑体" pitchFamily="49" charset="-122"/>
              </a:rPr>
              <a:t>地主与农民</a:t>
            </a:r>
          </a:p>
        </p:txBody>
      </p:sp>
      <p:sp>
        <p:nvSpPr>
          <p:cNvPr id="3" name="矩形 2"/>
          <p:cNvSpPr/>
          <p:nvPr/>
        </p:nvSpPr>
        <p:spPr>
          <a:xfrm>
            <a:off x="1331913" y="477838"/>
            <a:ext cx="6480175" cy="647700"/>
          </a:xfrm>
          <a:prstGeom prst="rect">
            <a:avLst/>
          </a:prstGeom>
        </p:spPr>
        <p:txBody>
          <a:bodyPr>
            <a:spAutoFit/>
          </a:bodyPr>
          <a:lstStyle/>
          <a:p>
            <a:pPr algn="ctr">
              <a:buFontTx/>
              <a:buNone/>
              <a:defRPr/>
            </a:pPr>
            <a:r>
              <a:rPr lang="zh-CN" altLang="en-US" sz="3600" b="1" dirty="0">
                <a:solidFill>
                  <a:srgbClr val="4F81BD"/>
                </a:solidFill>
                <a:latin typeface="黑体" panose="02010609060101010101" pitchFamily="49" charset="-122"/>
                <a:ea typeface="黑体" panose="02010609060101010101" pitchFamily="49" charset="-122"/>
                <a:cs typeface="+mj-cs"/>
              </a:rPr>
              <a:t>中国与西欧封建制的比较</a:t>
            </a:r>
            <a:endParaRPr lang="zh-CN" altLang="en-US" dirty="0"/>
          </a:p>
        </p:txBody>
      </p:sp>
    </p:spTree>
    <p:extLst>
      <p:ext uri="{BB962C8B-B14F-4D97-AF65-F5344CB8AC3E}">
        <p14:creationId xmlns:p14="http://schemas.microsoft.com/office/powerpoint/2010/main" val="18135899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16774"/>
                                        </p:tgtEl>
                                        <p:attrNameLst>
                                          <p:attrName>style.visibility</p:attrName>
                                        </p:attrNameLst>
                                      </p:cBhvr>
                                      <p:to>
                                        <p:strVal val="visible"/>
                                      </p:to>
                                    </p:set>
                                    <p:anim calcmode="lin" valueType="num">
                                      <p:cBhvr>
                                        <p:cTn id="7" dur="500" fill="hold"/>
                                        <p:tgtEl>
                                          <p:spTgt spid="116774"/>
                                        </p:tgtEl>
                                        <p:attrNameLst>
                                          <p:attrName>ppt_w</p:attrName>
                                        </p:attrNameLst>
                                      </p:cBhvr>
                                      <p:tavLst>
                                        <p:tav tm="0">
                                          <p:val>
                                            <p:fltVal val="0"/>
                                          </p:val>
                                        </p:tav>
                                        <p:tav tm="100000">
                                          <p:val>
                                            <p:strVal val="#ppt_w"/>
                                          </p:val>
                                        </p:tav>
                                      </p:tavLst>
                                    </p:anim>
                                    <p:anim calcmode="lin" valueType="num">
                                      <p:cBhvr>
                                        <p:cTn id="8" dur="500" fill="hold"/>
                                        <p:tgtEl>
                                          <p:spTgt spid="116774"/>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16776"/>
                                        </p:tgtEl>
                                        <p:attrNameLst>
                                          <p:attrName>style.visibility</p:attrName>
                                        </p:attrNameLst>
                                      </p:cBhvr>
                                      <p:to>
                                        <p:strVal val="visible"/>
                                      </p:to>
                                    </p:set>
                                    <p:anim calcmode="lin" valueType="num">
                                      <p:cBhvr>
                                        <p:cTn id="13" dur="500" fill="hold"/>
                                        <p:tgtEl>
                                          <p:spTgt spid="116776"/>
                                        </p:tgtEl>
                                        <p:attrNameLst>
                                          <p:attrName>ppt_w</p:attrName>
                                        </p:attrNameLst>
                                      </p:cBhvr>
                                      <p:tavLst>
                                        <p:tav tm="0">
                                          <p:val>
                                            <p:fltVal val="0"/>
                                          </p:val>
                                        </p:tav>
                                        <p:tav tm="100000">
                                          <p:val>
                                            <p:strVal val="#ppt_w"/>
                                          </p:val>
                                        </p:tav>
                                      </p:tavLst>
                                    </p:anim>
                                    <p:anim calcmode="lin" valueType="num">
                                      <p:cBhvr>
                                        <p:cTn id="14" dur="500" fill="hold"/>
                                        <p:tgtEl>
                                          <p:spTgt spid="116776"/>
                                        </p:tgtEl>
                                        <p:attrNameLst>
                                          <p:attrName>ppt_h</p:attrName>
                                        </p:attrNameLst>
                                      </p:cBhvr>
                                      <p:tavLst>
                                        <p:tav tm="0">
                                          <p:val>
                                            <p:fltVal val="0"/>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116777"/>
                                        </p:tgtEl>
                                        <p:attrNameLst>
                                          <p:attrName>style.visibility</p:attrName>
                                        </p:attrNameLst>
                                      </p:cBhvr>
                                      <p:to>
                                        <p:strVal val="visible"/>
                                      </p:to>
                                    </p:set>
                                    <p:anim calcmode="lin" valueType="num">
                                      <p:cBhvr>
                                        <p:cTn id="19" dur="500" fill="hold"/>
                                        <p:tgtEl>
                                          <p:spTgt spid="116777"/>
                                        </p:tgtEl>
                                        <p:attrNameLst>
                                          <p:attrName>ppt_w</p:attrName>
                                        </p:attrNameLst>
                                      </p:cBhvr>
                                      <p:tavLst>
                                        <p:tav tm="0">
                                          <p:val>
                                            <p:fltVal val="0"/>
                                          </p:val>
                                        </p:tav>
                                        <p:tav tm="100000">
                                          <p:val>
                                            <p:strVal val="#ppt_w"/>
                                          </p:val>
                                        </p:tav>
                                      </p:tavLst>
                                    </p:anim>
                                    <p:anim calcmode="lin" valueType="num">
                                      <p:cBhvr>
                                        <p:cTn id="20" dur="500" fill="hold"/>
                                        <p:tgtEl>
                                          <p:spTgt spid="116777"/>
                                        </p:tgtEl>
                                        <p:attrNameLst>
                                          <p:attrName>ppt_h</p:attrName>
                                        </p:attrNameLst>
                                      </p:cBhvr>
                                      <p:tavLst>
                                        <p:tav tm="0">
                                          <p:val>
                                            <p:fltVal val="0"/>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16778"/>
                                        </p:tgtEl>
                                        <p:attrNameLst>
                                          <p:attrName>style.visibility</p:attrName>
                                        </p:attrNameLst>
                                      </p:cBhvr>
                                      <p:to>
                                        <p:strVal val="visible"/>
                                      </p:to>
                                    </p:set>
                                    <p:anim calcmode="lin" valueType="num">
                                      <p:cBhvr>
                                        <p:cTn id="25" dur="500" fill="hold"/>
                                        <p:tgtEl>
                                          <p:spTgt spid="116778"/>
                                        </p:tgtEl>
                                        <p:attrNameLst>
                                          <p:attrName>ppt_w</p:attrName>
                                        </p:attrNameLst>
                                      </p:cBhvr>
                                      <p:tavLst>
                                        <p:tav tm="0">
                                          <p:val>
                                            <p:fltVal val="0"/>
                                          </p:val>
                                        </p:tav>
                                        <p:tav tm="100000">
                                          <p:val>
                                            <p:strVal val="#ppt_w"/>
                                          </p:val>
                                        </p:tav>
                                      </p:tavLst>
                                    </p:anim>
                                    <p:anim calcmode="lin" valueType="num">
                                      <p:cBhvr>
                                        <p:cTn id="26" dur="500" fill="hold"/>
                                        <p:tgtEl>
                                          <p:spTgt spid="116778"/>
                                        </p:tgtEl>
                                        <p:attrNameLst>
                                          <p:attrName>ppt_h</p:attrName>
                                        </p:attrNameLst>
                                      </p:cBhvr>
                                      <p:tavLst>
                                        <p:tav tm="0">
                                          <p:val>
                                            <p:fltVal val="0"/>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116780"/>
                                        </p:tgtEl>
                                        <p:attrNameLst>
                                          <p:attrName>style.visibility</p:attrName>
                                        </p:attrNameLst>
                                      </p:cBhvr>
                                      <p:to>
                                        <p:strVal val="visible"/>
                                      </p:to>
                                    </p:set>
                                    <p:anim calcmode="lin" valueType="num">
                                      <p:cBhvr>
                                        <p:cTn id="31" dur="500" fill="hold"/>
                                        <p:tgtEl>
                                          <p:spTgt spid="116780"/>
                                        </p:tgtEl>
                                        <p:attrNameLst>
                                          <p:attrName>ppt_w</p:attrName>
                                        </p:attrNameLst>
                                      </p:cBhvr>
                                      <p:tavLst>
                                        <p:tav tm="0">
                                          <p:val>
                                            <p:fltVal val="0"/>
                                          </p:val>
                                        </p:tav>
                                        <p:tav tm="100000">
                                          <p:val>
                                            <p:strVal val="#ppt_w"/>
                                          </p:val>
                                        </p:tav>
                                      </p:tavLst>
                                    </p:anim>
                                    <p:anim calcmode="lin" valueType="num">
                                      <p:cBhvr>
                                        <p:cTn id="32" dur="500" fill="hold"/>
                                        <p:tgtEl>
                                          <p:spTgt spid="116780"/>
                                        </p:tgtEl>
                                        <p:attrNameLst>
                                          <p:attrName>ppt_h</p:attrName>
                                        </p:attrNameLst>
                                      </p:cBhvr>
                                      <p:tavLst>
                                        <p:tav tm="0">
                                          <p:val>
                                            <p:fltVal val="0"/>
                                          </p:val>
                                        </p:tav>
                                        <p:tav tm="100000">
                                          <p:val>
                                            <p:strVal val="#ppt_h"/>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116781"/>
                                        </p:tgtEl>
                                        <p:attrNameLst>
                                          <p:attrName>style.visibility</p:attrName>
                                        </p:attrNameLst>
                                      </p:cBhvr>
                                      <p:to>
                                        <p:strVal val="visible"/>
                                      </p:to>
                                    </p:set>
                                    <p:anim calcmode="lin" valueType="num">
                                      <p:cBhvr>
                                        <p:cTn id="37" dur="500" fill="hold"/>
                                        <p:tgtEl>
                                          <p:spTgt spid="116781"/>
                                        </p:tgtEl>
                                        <p:attrNameLst>
                                          <p:attrName>ppt_w</p:attrName>
                                        </p:attrNameLst>
                                      </p:cBhvr>
                                      <p:tavLst>
                                        <p:tav tm="0">
                                          <p:val>
                                            <p:fltVal val="0"/>
                                          </p:val>
                                        </p:tav>
                                        <p:tav tm="100000">
                                          <p:val>
                                            <p:strVal val="#ppt_w"/>
                                          </p:val>
                                        </p:tav>
                                      </p:tavLst>
                                    </p:anim>
                                    <p:anim calcmode="lin" valueType="num">
                                      <p:cBhvr>
                                        <p:cTn id="38" dur="500" fill="hold"/>
                                        <p:tgtEl>
                                          <p:spTgt spid="11678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74" grpId="0"/>
      <p:bldP spid="116776" grpId="0"/>
      <p:bldP spid="116777" grpId="0"/>
      <p:bldP spid="116778" grpId="0"/>
      <p:bldP spid="116780" grpId="0"/>
      <p:bldP spid="11678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图片 11"/>
          <p:cNvPicPr>
            <a:picLocks noChangeAspect="1"/>
          </p:cNvPicPr>
          <p:nvPr/>
        </p:nvPicPr>
        <p:blipFill>
          <a:blip r:embed="rId2"/>
          <a:srcRect b="6766"/>
          <a:stretch>
            <a:fillRect/>
          </a:stretch>
        </p:blipFill>
        <p:spPr bwMode="auto">
          <a:xfrm>
            <a:off x="6035279" y="3249614"/>
            <a:ext cx="3092053" cy="2841625"/>
          </a:xfrm>
          <a:prstGeom prst="rect">
            <a:avLst/>
          </a:prstGeom>
          <a:noFill/>
          <a:ln w="9525">
            <a:noFill/>
            <a:miter lim="800000"/>
            <a:headEnd/>
            <a:tailEnd/>
          </a:ln>
        </p:spPr>
      </p:pic>
      <p:pic>
        <p:nvPicPr>
          <p:cNvPr id="28674" name="图片 10"/>
          <p:cNvPicPr>
            <a:picLocks noChangeAspect="1"/>
          </p:cNvPicPr>
          <p:nvPr/>
        </p:nvPicPr>
        <p:blipFill>
          <a:blip r:embed="rId3"/>
          <a:srcRect b="6079"/>
          <a:stretch>
            <a:fillRect/>
          </a:stretch>
        </p:blipFill>
        <p:spPr bwMode="auto">
          <a:xfrm>
            <a:off x="25003" y="2557464"/>
            <a:ext cx="5966222" cy="4225925"/>
          </a:xfrm>
          <a:prstGeom prst="rect">
            <a:avLst/>
          </a:prstGeom>
          <a:noFill/>
          <a:ln w="9525">
            <a:noFill/>
            <a:miter lim="800000"/>
            <a:headEnd/>
            <a:tailEnd/>
          </a:ln>
        </p:spPr>
      </p:pic>
      <p:pic>
        <p:nvPicPr>
          <p:cNvPr id="28675" name="图片 4"/>
          <p:cNvPicPr>
            <a:picLocks noChangeAspect="1"/>
          </p:cNvPicPr>
          <p:nvPr/>
        </p:nvPicPr>
        <p:blipFill>
          <a:blip r:embed="rId4"/>
          <a:srcRect/>
          <a:stretch>
            <a:fillRect/>
          </a:stretch>
        </p:blipFill>
        <p:spPr bwMode="auto">
          <a:xfrm>
            <a:off x="0" y="0"/>
            <a:ext cx="5991225" cy="2311400"/>
          </a:xfrm>
          <a:prstGeom prst="rect">
            <a:avLst/>
          </a:prstGeom>
          <a:noFill/>
          <a:ln w="9525">
            <a:noFill/>
            <a:miter lim="800000"/>
            <a:headEnd/>
            <a:tailEnd/>
          </a:ln>
        </p:spPr>
      </p:pic>
      <p:sp>
        <p:nvSpPr>
          <p:cNvPr id="28676" name="文本框 2"/>
          <p:cNvSpPr txBox="1">
            <a:spLocks noChangeArrowheads="1"/>
          </p:cNvSpPr>
          <p:nvPr/>
        </p:nvSpPr>
        <p:spPr bwMode="auto">
          <a:xfrm>
            <a:off x="44054" y="53975"/>
            <a:ext cx="1469231" cy="1077218"/>
          </a:xfrm>
          <a:prstGeom prst="rect">
            <a:avLst/>
          </a:prstGeom>
          <a:noFill/>
          <a:ln w="9525">
            <a:noFill/>
            <a:miter lim="800000"/>
            <a:headEnd/>
            <a:tailEnd/>
          </a:ln>
        </p:spPr>
        <p:txBody>
          <a:bodyPr>
            <a:spAutoFit/>
          </a:bodyPr>
          <a:lstStyle/>
          <a:p>
            <a:pPr>
              <a:buFont typeface="Arial" charset="0"/>
              <a:buNone/>
            </a:pPr>
            <a:r>
              <a:rPr lang="zh-CN" altLang="en-US" sz="3200" b="1">
                <a:solidFill>
                  <a:srgbClr val="FFFF00"/>
                </a:solidFill>
                <a:latin typeface="Times New Roman" pitchFamily="18" charset="0"/>
              </a:rPr>
              <a:t>能力提升</a:t>
            </a:r>
          </a:p>
        </p:txBody>
      </p:sp>
      <p:pic>
        <p:nvPicPr>
          <p:cNvPr id="28677" name="图片 3"/>
          <p:cNvPicPr>
            <a:picLocks noChangeAspect="1"/>
          </p:cNvPicPr>
          <p:nvPr/>
        </p:nvPicPr>
        <p:blipFill>
          <a:blip r:embed="rId5"/>
          <a:srcRect/>
          <a:stretch>
            <a:fillRect/>
          </a:stretch>
        </p:blipFill>
        <p:spPr bwMode="auto">
          <a:xfrm>
            <a:off x="6025753" y="12701"/>
            <a:ext cx="3108722" cy="2544763"/>
          </a:xfrm>
          <a:prstGeom prst="rect">
            <a:avLst/>
          </a:prstGeom>
          <a:noFill/>
          <a:ln w="9525">
            <a:noFill/>
            <a:miter lim="800000"/>
            <a:headEnd/>
            <a:tailEnd/>
          </a:ln>
        </p:spPr>
      </p:pic>
      <p:sp>
        <p:nvSpPr>
          <p:cNvPr id="6" name="文本框 5"/>
          <p:cNvSpPr txBox="1"/>
          <p:nvPr/>
        </p:nvSpPr>
        <p:spPr>
          <a:xfrm>
            <a:off x="0" y="2017714"/>
            <a:ext cx="5991225" cy="892552"/>
          </a:xfrm>
          <a:prstGeom prst="rect">
            <a:avLst/>
          </a:prstGeom>
        </p:spPr>
        <p:style>
          <a:lnRef idx="3">
            <a:schemeClr val="lt1"/>
          </a:lnRef>
          <a:fillRef idx="1">
            <a:schemeClr val="accent1"/>
          </a:fillRef>
          <a:effectRef idx="1">
            <a:schemeClr val="accent1"/>
          </a:effectRef>
          <a:fontRef idx="minor">
            <a:schemeClr val="lt1"/>
          </a:fontRef>
        </p:style>
        <p:txBody>
          <a:bodyPr>
            <a:spAutoFit/>
          </a:bodyPr>
          <a:lstStyle/>
          <a:p>
            <a:pPr algn="ctr" fontAlgn="auto">
              <a:spcBef>
                <a:spcPts val="0"/>
              </a:spcBef>
              <a:spcAft>
                <a:spcPts val="0"/>
              </a:spcAft>
              <a:defRPr/>
            </a:pPr>
            <a:r>
              <a:rPr lang="zh-CN" altLang="en-US" sz="2600" b="1" dirty="0"/>
              <a:t>通过本课学习，谈谈你对中世纪西欧庄园的认识？</a:t>
            </a:r>
          </a:p>
        </p:txBody>
      </p:sp>
      <p:sp>
        <p:nvSpPr>
          <p:cNvPr id="7" name="椭圆 6"/>
          <p:cNvSpPr/>
          <p:nvPr/>
        </p:nvSpPr>
        <p:spPr>
          <a:xfrm>
            <a:off x="4861323" y="0"/>
            <a:ext cx="1129903" cy="1398588"/>
          </a:xfrm>
          <a:prstGeom prst="ellipse">
            <a:avLst/>
          </a:prstGeom>
        </p:spPr>
        <p:style>
          <a:lnRef idx="1">
            <a:schemeClr val="accent4"/>
          </a:lnRef>
          <a:fillRef idx="2">
            <a:schemeClr val="accent4"/>
          </a:fillRef>
          <a:effectRef idx="1">
            <a:schemeClr val="accent4"/>
          </a:effectRef>
          <a:fontRef idx="minor">
            <a:schemeClr val="dk1"/>
          </a:fontRef>
        </p:style>
        <p:txBody>
          <a:bodyPr anchor="ctr"/>
          <a:lstStyle/>
          <a:p>
            <a:pPr algn="ctr" fontAlgn="auto">
              <a:spcBef>
                <a:spcPts val="0"/>
              </a:spcBef>
              <a:spcAft>
                <a:spcPts val="0"/>
              </a:spcAft>
              <a:defRPr/>
            </a:pPr>
            <a:r>
              <a:rPr lang="zh-CN" altLang="en-US" sz="3200" b="1" dirty="0">
                <a:solidFill>
                  <a:srgbClr val="FF0000"/>
                </a:solidFill>
              </a:rPr>
              <a:t>美好浪漫</a:t>
            </a:r>
          </a:p>
        </p:txBody>
      </p:sp>
      <p:sp>
        <p:nvSpPr>
          <p:cNvPr id="8" name="椭圆 7"/>
          <p:cNvSpPr/>
          <p:nvPr/>
        </p:nvSpPr>
        <p:spPr>
          <a:xfrm>
            <a:off x="6035278" y="12700"/>
            <a:ext cx="1089422" cy="1385888"/>
          </a:xfrm>
          <a:prstGeom prst="ellipse">
            <a:avLst/>
          </a:prstGeom>
        </p:spPr>
        <p:style>
          <a:lnRef idx="1">
            <a:schemeClr val="accent4"/>
          </a:lnRef>
          <a:fillRef idx="2">
            <a:schemeClr val="accent4"/>
          </a:fillRef>
          <a:effectRef idx="1">
            <a:schemeClr val="accent4"/>
          </a:effectRef>
          <a:fontRef idx="minor">
            <a:schemeClr val="dk1"/>
          </a:fontRef>
        </p:style>
        <p:txBody>
          <a:bodyPr anchor="ctr"/>
          <a:lstStyle/>
          <a:p>
            <a:pPr algn="ctr" fontAlgn="auto">
              <a:spcBef>
                <a:spcPts val="0"/>
              </a:spcBef>
              <a:spcAft>
                <a:spcPts val="0"/>
              </a:spcAft>
              <a:defRPr/>
            </a:pPr>
            <a:r>
              <a:rPr lang="zh-CN" altLang="en-US" sz="3200" b="1" dirty="0">
                <a:solidFill>
                  <a:srgbClr val="FF0000"/>
                </a:solidFill>
              </a:rPr>
              <a:t>黑暗恐怖</a:t>
            </a:r>
          </a:p>
        </p:txBody>
      </p:sp>
      <p:pic>
        <p:nvPicPr>
          <p:cNvPr id="9" name="图片 8"/>
          <p:cNvPicPr>
            <a:picLocks noChangeAspect="1"/>
          </p:cNvPicPr>
          <p:nvPr/>
        </p:nvPicPr>
        <p:blipFill>
          <a:blip r:embed="rId6"/>
          <a:srcRect/>
          <a:stretch>
            <a:fillRect/>
          </a:stretch>
        </p:blipFill>
        <p:spPr bwMode="auto">
          <a:xfrm>
            <a:off x="44053" y="2509839"/>
            <a:ext cx="5947172" cy="4321175"/>
          </a:xfrm>
          <a:prstGeom prst="rect">
            <a:avLst/>
          </a:prstGeom>
          <a:noFill/>
          <a:ln w="9525">
            <a:noFill/>
            <a:miter lim="800000"/>
            <a:headEnd/>
            <a:tailEnd/>
          </a:ln>
        </p:spPr>
      </p:pic>
      <p:pic>
        <p:nvPicPr>
          <p:cNvPr id="10" name="图片 9"/>
          <p:cNvPicPr>
            <a:picLocks noChangeAspect="1"/>
          </p:cNvPicPr>
          <p:nvPr/>
        </p:nvPicPr>
        <p:blipFill>
          <a:blip r:embed="rId7"/>
          <a:srcRect/>
          <a:stretch>
            <a:fillRect/>
          </a:stretch>
        </p:blipFill>
        <p:spPr bwMode="auto">
          <a:xfrm>
            <a:off x="6025754" y="2192338"/>
            <a:ext cx="3101578" cy="4591050"/>
          </a:xfrm>
          <a:prstGeom prst="rect">
            <a:avLst/>
          </a:prstGeom>
          <a:noFill/>
          <a:ln w="9525">
            <a:noFill/>
            <a:miter lim="800000"/>
            <a:headEnd/>
            <a:tailEnd/>
          </a:ln>
        </p:spPr>
      </p:pic>
    </p:spTree>
    <p:extLst>
      <p:ext uri="{BB962C8B-B14F-4D97-AF65-F5344CB8AC3E}">
        <p14:creationId xmlns:p14="http://schemas.microsoft.com/office/powerpoint/2010/main" val="2174778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0000CC"/>
                </a:solidFill>
              </a:rPr>
              <a:t>学习</a:t>
            </a:r>
            <a:r>
              <a:rPr lang="zh-CN" altLang="en-US" b="1" dirty="0">
                <a:solidFill>
                  <a:srgbClr val="0000CC"/>
                </a:solidFill>
              </a:rPr>
              <a:t>目标</a:t>
            </a:r>
          </a:p>
        </p:txBody>
      </p:sp>
      <p:sp>
        <p:nvSpPr>
          <p:cNvPr id="3" name="内容占位符 2"/>
          <p:cNvSpPr>
            <a:spLocks noGrp="1"/>
          </p:cNvSpPr>
          <p:nvPr>
            <p:ph idx="1"/>
          </p:nvPr>
        </p:nvSpPr>
        <p:spPr/>
        <p:txBody>
          <a:bodyPr>
            <a:normAutofit/>
          </a:bodyPr>
          <a:lstStyle/>
          <a:p>
            <a:pPr marL="114300" indent="0">
              <a:lnSpc>
                <a:spcPct val="150000"/>
              </a:lnSpc>
              <a:buNone/>
            </a:pPr>
            <a:r>
              <a:rPr lang="en-US" altLang="zh-CN" sz="3200" b="1" dirty="0" smtClean="0">
                <a:latin typeface="华文仿宋" pitchFamily="2" charset="-122"/>
                <a:ea typeface="华文仿宋" pitchFamily="2" charset="-122"/>
              </a:rPr>
              <a:t>1.</a:t>
            </a:r>
            <a:r>
              <a:rPr lang="zh-CN" altLang="en-US" sz="3200" b="1" dirty="0" smtClean="0">
                <a:latin typeface="华文仿宋" pitchFamily="2" charset="-122"/>
                <a:ea typeface="华文仿宋" pitchFamily="2" charset="-122"/>
              </a:rPr>
              <a:t>知道庄园、领主、佃户的含义；</a:t>
            </a:r>
            <a:endParaRPr lang="en-US" altLang="zh-CN" sz="3200" b="1" dirty="0" smtClean="0">
              <a:latin typeface="华文仿宋" pitchFamily="2" charset="-122"/>
              <a:ea typeface="华文仿宋" pitchFamily="2" charset="-122"/>
            </a:endParaRPr>
          </a:p>
          <a:p>
            <a:pPr marL="114300" indent="0">
              <a:lnSpc>
                <a:spcPct val="150000"/>
              </a:lnSpc>
              <a:buNone/>
            </a:pPr>
            <a:r>
              <a:rPr lang="en-US" altLang="zh-CN" sz="3200" b="1" dirty="0" smtClean="0">
                <a:latin typeface="华文仿宋" pitchFamily="2" charset="-122"/>
                <a:ea typeface="华文仿宋" pitchFamily="2" charset="-122"/>
              </a:rPr>
              <a:t>2.</a:t>
            </a:r>
            <a:r>
              <a:rPr lang="zh-CN" altLang="en-US" sz="3200" b="1" dirty="0" smtClean="0">
                <a:latin typeface="华文仿宋" pitchFamily="2" charset="-122"/>
                <a:ea typeface="华文仿宋" pitchFamily="2" charset="-122"/>
              </a:rPr>
              <a:t>能说出庄园的领主和佃户之间的关系；</a:t>
            </a:r>
            <a:endParaRPr lang="en-US" altLang="zh-CN" sz="3200" b="1" dirty="0">
              <a:latin typeface="华文仿宋" pitchFamily="2" charset="-122"/>
              <a:ea typeface="华文仿宋" pitchFamily="2" charset="-122"/>
            </a:endParaRPr>
          </a:p>
          <a:p>
            <a:pPr marL="114300" indent="0">
              <a:lnSpc>
                <a:spcPct val="150000"/>
              </a:lnSpc>
              <a:buNone/>
            </a:pPr>
            <a:r>
              <a:rPr lang="en-US" altLang="zh-CN" sz="3200" b="1" dirty="0" smtClean="0">
                <a:latin typeface="华文仿宋" pitchFamily="2" charset="-122"/>
                <a:ea typeface="华文仿宋" pitchFamily="2" charset="-122"/>
              </a:rPr>
              <a:t>3.</a:t>
            </a:r>
            <a:r>
              <a:rPr lang="zh-CN" altLang="en-US" sz="3200" b="1" dirty="0" smtClean="0">
                <a:latin typeface="华文仿宋" pitchFamily="2" charset="-122"/>
                <a:ea typeface="华文仿宋" pitchFamily="2" charset="-122"/>
              </a:rPr>
              <a:t>能说出庄园法庭存在的作用及意义。</a:t>
            </a:r>
            <a:endParaRPr lang="zh-CN" altLang="en-US" sz="3200" b="1" dirty="0">
              <a:latin typeface="华文仿宋" pitchFamily="2" charset="-122"/>
              <a:ea typeface="华文仿宋" pitchFamily="2" charset="-122"/>
            </a:endParaRPr>
          </a:p>
        </p:txBody>
      </p:sp>
    </p:spTree>
    <p:extLst>
      <p:ext uri="{BB962C8B-B14F-4D97-AF65-F5344CB8AC3E}">
        <p14:creationId xmlns:p14="http://schemas.microsoft.com/office/powerpoint/2010/main" val="301136288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FF0000"/>
                </a:solidFill>
              </a:rPr>
              <a:t>课堂小结</a:t>
            </a:r>
            <a:endParaRPr lang="zh-CN" altLang="en-US" b="1" dirty="0">
              <a:solidFill>
                <a:srgbClr val="FF0000"/>
              </a:solidFill>
            </a:endParaRPr>
          </a:p>
        </p:txBody>
      </p:sp>
      <p:sp>
        <p:nvSpPr>
          <p:cNvPr id="4" name="流程图: 准备 3"/>
          <p:cNvSpPr/>
          <p:nvPr/>
        </p:nvSpPr>
        <p:spPr>
          <a:xfrm>
            <a:off x="3227446" y="3319405"/>
            <a:ext cx="2088232" cy="1080120"/>
          </a:xfrm>
          <a:prstGeom prst="flowChartPreparatio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0000"/>
                </a:solidFill>
                <a:latin typeface="华文隶书" pitchFamily="2" charset="-122"/>
                <a:ea typeface="华文隶书" pitchFamily="2" charset="-122"/>
              </a:rPr>
              <a:t>西欧庄园</a:t>
            </a:r>
            <a:endParaRPr lang="zh-CN" altLang="en-US" sz="3200" b="1" dirty="0">
              <a:solidFill>
                <a:srgbClr val="FF0000"/>
              </a:solidFill>
              <a:latin typeface="华文隶书" pitchFamily="2" charset="-122"/>
              <a:ea typeface="华文隶书" pitchFamily="2" charset="-122"/>
            </a:endParaRPr>
          </a:p>
        </p:txBody>
      </p:sp>
      <p:cxnSp>
        <p:nvCxnSpPr>
          <p:cNvPr id="6" name="直接箭头连接符 5"/>
          <p:cNvCxnSpPr/>
          <p:nvPr/>
        </p:nvCxnSpPr>
        <p:spPr>
          <a:xfrm>
            <a:off x="5148064" y="4111915"/>
            <a:ext cx="720080" cy="28803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flipH="1" flipV="1">
            <a:off x="2591780" y="3184585"/>
            <a:ext cx="743678" cy="33164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flipV="1">
            <a:off x="4955638" y="2826995"/>
            <a:ext cx="720080" cy="51928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flipH="1">
            <a:off x="2963619" y="4255931"/>
            <a:ext cx="527654" cy="39562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5281444" y="2211598"/>
            <a:ext cx="1368152" cy="646331"/>
          </a:xfrm>
          <a:prstGeom prst="rect">
            <a:avLst/>
          </a:prstGeom>
          <a:noFill/>
        </p:spPr>
        <p:txBody>
          <a:bodyPr wrap="square" rtlCol="0">
            <a:spAutoFit/>
          </a:bodyPr>
          <a:lstStyle/>
          <a:p>
            <a:r>
              <a:rPr lang="zh-CN" altLang="en-US" sz="3600" b="1" dirty="0">
                <a:latin typeface="华文隶书" pitchFamily="2" charset="-122"/>
                <a:ea typeface="华文隶书" pitchFamily="2" charset="-122"/>
              </a:rPr>
              <a:t>人员</a:t>
            </a:r>
          </a:p>
        </p:txBody>
      </p:sp>
      <p:sp>
        <p:nvSpPr>
          <p:cNvPr id="17" name="TextBox 16"/>
          <p:cNvSpPr txBox="1"/>
          <p:nvPr/>
        </p:nvSpPr>
        <p:spPr>
          <a:xfrm>
            <a:off x="5315678" y="4417285"/>
            <a:ext cx="1368152" cy="646331"/>
          </a:xfrm>
          <a:prstGeom prst="rect">
            <a:avLst/>
          </a:prstGeom>
          <a:noFill/>
        </p:spPr>
        <p:txBody>
          <a:bodyPr wrap="square" rtlCol="0">
            <a:spAutoFit/>
          </a:bodyPr>
          <a:lstStyle/>
          <a:p>
            <a:r>
              <a:rPr lang="zh-CN" altLang="en-US" sz="3600" b="1" dirty="0">
                <a:latin typeface="华文隶书" pitchFamily="2" charset="-122"/>
                <a:ea typeface="华文隶书" pitchFamily="2" charset="-122"/>
              </a:rPr>
              <a:t>管理</a:t>
            </a:r>
          </a:p>
        </p:txBody>
      </p:sp>
      <p:sp>
        <p:nvSpPr>
          <p:cNvPr id="18" name="TextBox 17"/>
          <p:cNvSpPr txBox="1"/>
          <p:nvPr/>
        </p:nvSpPr>
        <p:spPr>
          <a:xfrm>
            <a:off x="1545466" y="4417284"/>
            <a:ext cx="1368152" cy="646331"/>
          </a:xfrm>
          <a:prstGeom prst="rect">
            <a:avLst/>
          </a:prstGeom>
          <a:noFill/>
        </p:spPr>
        <p:txBody>
          <a:bodyPr wrap="square" rtlCol="0">
            <a:spAutoFit/>
          </a:bodyPr>
          <a:lstStyle/>
          <a:p>
            <a:r>
              <a:rPr lang="zh-CN" altLang="en-US" sz="3600" b="1" dirty="0">
                <a:latin typeface="华文隶书" pitchFamily="2" charset="-122"/>
                <a:ea typeface="华文隶书" pitchFamily="2" charset="-122"/>
              </a:rPr>
              <a:t>关系</a:t>
            </a:r>
          </a:p>
        </p:txBody>
      </p:sp>
      <p:sp>
        <p:nvSpPr>
          <p:cNvPr id="19" name="TextBox 18"/>
          <p:cNvSpPr txBox="1"/>
          <p:nvPr/>
        </p:nvSpPr>
        <p:spPr>
          <a:xfrm>
            <a:off x="1198115" y="2163307"/>
            <a:ext cx="1368152" cy="1200329"/>
          </a:xfrm>
          <a:prstGeom prst="rect">
            <a:avLst/>
          </a:prstGeom>
          <a:noFill/>
        </p:spPr>
        <p:txBody>
          <a:bodyPr wrap="square" rtlCol="0">
            <a:spAutoFit/>
          </a:bodyPr>
          <a:lstStyle/>
          <a:p>
            <a:r>
              <a:rPr lang="zh-CN" altLang="en-US" sz="3600" b="1" dirty="0" smtClean="0">
                <a:latin typeface="华文隶书" pitchFamily="2" charset="-122"/>
                <a:ea typeface="华文隶书" pitchFamily="2" charset="-122"/>
              </a:rPr>
              <a:t>庄园法庭</a:t>
            </a:r>
            <a:endParaRPr lang="zh-CN" altLang="en-US" sz="3600" b="1" dirty="0">
              <a:latin typeface="华文隶书" pitchFamily="2" charset="-122"/>
              <a:ea typeface="华文隶书" pitchFamily="2" charset="-122"/>
            </a:endParaRPr>
          </a:p>
        </p:txBody>
      </p:sp>
      <p:sp>
        <p:nvSpPr>
          <p:cNvPr id="20" name="左大括号 19"/>
          <p:cNvSpPr/>
          <p:nvPr/>
        </p:nvSpPr>
        <p:spPr>
          <a:xfrm>
            <a:off x="6365961" y="2073099"/>
            <a:ext cx="277382" cy="923328"/>
          </a:xfrm>
          <a:prstGeom prst="lef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F0000"/>
              </a:solidFill>
            </a:endParaRPr>
          </a:p>
        </p:txBody>
      </p:sp>
      <p:sp>
        <p:nvSpPr>
          <p:cNvPr id="21" name="TextBox 20"/>
          <p:cNvSpPr txBox="1"/>
          <p:nvPr/>
        </p:nvSpPr>
        <p:spPr>
          <a:xfrm>
            <a:off x="6649596" y="1907540"/>
            <a:ext cx="1368152" cy="461665"/>
          </a:xfrm>
          <a:prstGeom prst="rect">
            <a:avLst/>
          </a:prstGeom>
          <a:noFill/>
        </p:spPr>
        <p:txBody>
          <a:bodyPr wrap="square" rtlCol="0">
            <a:spAutoFit/>
          </a:bodyPr>
          <a:lstStyle/>
          <a:p>
            <a:r>
              <a:rPr lang="zh-CN" altLang="en-US" sz="2400" b="1" dirty="0" smtClean="0"/>
              <a:t>领主</a:t>
            </a:r>
            <a:endParaRPr lang="zh-CN" altLang="en-US" sz="2400" b="1" dirty="0"/>
          </a:p>
        </p:txBody>
      </p:sp>
      <p:sp>
        <p:nvSpPr>
          <p:cNvPr id="22" name="TextBox 21"/>
          <p:cNvSpPr txBox="1"/>
          <p:nvPr/>
        </p:nvSpPr>
        <p:spPr>
          <a:xfrm>
            <a:off x="6653270" y="2760180"/>
            <a:ext cx="1368152" cy="461665"/>
          </a:xfrm>
          <a:prstGeom prst="rect">
            <a:avLst/>
          </a:prstGeom>
          <a:noFill/>
        </p:spPr>
        <p:txBody>
          <a:bodyPr wrap="square" rtlCol="0">
            <a:spAutoFit/>
          </a:bodyPr>
          <a:lstStyle/>
          <a:p>
            <a:r>
              <a:rPr lang="zh-CN" altLang="en-US" sz="2400" b="1" dirty="0"/>
              <a:t>佃户</a:t>
            </a:r>
          </a:p>
        </p:txBody>
      </p:sp>
      <p:sp>
        <p:nvSpPr>
          <p:cNvPr id="23" name="左大括号 22"/>
          <p:cNvSpPr/>
          <p:nvPr/>
        </p:nvSpPr>
        <p:spPr>
          <a:xfrm>
            <a:off x="6365961" y="4111915"/>
            <a:ext cx="277382" cy="1405317"/>
          </a:xfrm>
          <a:prstGeom prst="lef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TextBox 23"/>
          <p:cNvSpPr txBox="1"/>
          <p:nvPr/>
        </p:nvSpPr>
        <p:spPr>
          <a:xfrm>
            <a:off x="6662433" y="3849555"/>
            <a:ext cx="1368152" cy="461665"/>
          </a:xfrm>
          <a:prstGeom prst="rect">
            <a:avLst/>
          </a:prstGeom>
          <a:noFill/>
        </p:spPr>
        <p:txBody>
          <a:bodyPr wrap="square" rtlCol="0">
            <a:spAutoFit/>
          </a:bodyPr>
          <a:lstStyle/>
          <a:p>
            <a:r>
              <a:rPr lang="zh-CN" altLang="en-US" sz="2400" b="1" dirty="0"/>
              <a:t>直领地</a:t>
            </a:r>
          </a:p>
        </p:txBody>
      </p:sp>
      <p:sp>
        <p:nvSpPr>
          <p:cNvPr id="25" name="TextBox 24"/>
          <p:cNvSpPr txBox="1"/>
          <p:nvPr/>
        </p:nvSpPr>
        <p:spPr>
          <a:xfrm>
            <a:off x="6643343" y="4629907"/>
            <a:ext cx="1368152" cy="461665"/>
          </a:xfrm>
          <a:prstGeom prst="rect">
            <a:avLst/>
          </a:prstGeom>
          <a:noFill/>
        </p:spPr>
        <p:txBody>
          <a:bodyPr wrap="square" rtlCol="0">
            <a:spAutoFit/>
          </a:bodyPr>
          <a:lstStyle/>
          <a:p>
            <a:r>
              <a:rPr lang="zh-CN" altLang="en-US" sz="2400" b="1" dirty="0"/>
              <a:t>份地</a:t>
            </a:r>
          </a:p>
        </p:txBody>
      </p:sp>
      <p:sp>
        <p:nvSpPr>
          <p:cNvPr id="26" name="TextBox 25"/>
          <p:cNvSpPr txBox="1"/>
          <p:nvPr/>
        </p:nvSpPr>
        <p:spPr>
          <a:xfrm>
            <a:off x="6662433" y="5332566"/>
            <a:ext cx="1368152" cy="461665"/>
          </a:xfrm>
          <a:prstGeom prst="rect">
            <a:avLst/>
          </a:prstGeom>
          <a:noFill/>
        </p:spPr>
        <p:txBody>
          <a:bodyPr wrap="square" rtlCol="0">
            <a:spAutoFit/>
          </a:bodyPr>
          <a:lstStyle/>
          <a:p>
            <a:r>
              <a:rPr lang="zh-CN" altLang="en-US" sz="2400" b="1" dirty="0"/>
              <a:t>公用地</a:t>
            </a:r>
          </a:p>
        </p:txBody>
      </p:sp>
      <p:sp>
        <p:nvSpPr>
          <p:cNvPr id="27" name="右大括号 26"/>
          <p:cNvSpPr/>
          <p:nvPr/>
        </p:nvSpPr>
        <p:spPr>
          <a:xfrm>
            <a:off x="1243835" y="4140793"/>
            <a:ext cx="344242" cy="1307467"/>
          </a:xfrm>
          <a:prstGeom prst="righ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TextBox 27"/>
          <p:cNvSpPr txBox="1"/>
          <p:nvPr/>
        </p:nvSpPr>
        <p:spPr>
          <a:xfrm>
            <a:off x="300440" y="3938282"/>
            <a:ext cx="1368152" cy="461665"/>
          </a:xfrm>
          <a:prstGeom prst="rect">
            <a:avLst/>
          </a:prstGeom>
          <a:noFill/>
        </p:spPr>
        <p:txBody>
          <a:bodyPr wrap="square" rtlCol="0">
            <a:spAutoFit/>
          </a:bodyPr>
          <a:lstStyle/>
          <a:p>
            <a:r>
              <a:rPr lang="zh-CN" altLang="en-US" sz="2400" b="1" dirty="0"/>
              <a:t>权利</a:t>
            </a:r>
          </a:p>
        </p:txBody>
      </p:sp>
      <p:sp>
        <p:nvSpPr>
          <p:cNvPr id="29" name="TextBox 28"/>
          <p:cNvSpPr txBox="1"/>
          <p:nvPr/>
        </p:nvSpPr>
        <p:spPr>
          <a:xfrm>
            <a:off x="300440" y="5143228"/>
            <a:ext cx="1368152" cy="461665"/>
          </a:xfrm>
          <a:prstGeom prst="rect">
            <a:avLst/>
          </a:prstGeom>
          <a:noFill/>
        </p:spPr>
        <p:txBody>
          <a:bodyPr wrap="square" rtlCol="0">
            <a:spAutoFit/>
          </a:bodyPr>
          <a:lstStyle/>
          <a:p>
            <a:r>
              <a:rPr lang="zh-CN" altLang="en-US" sz="2400" b="1" dirty="0"/>
              <a:t>义务</a:t>
            </a:r>
          </a:p>
        </p:txBody>
      </p:sp>
      <p:sp>
        <p:nvSpPr>
          <p:cNvPr id="30" name="右大括号 29"/>
          <p:cNvSpPr/>
          <p:nvPr/>
        </p:nvSpPr>
        <p:spPr>
          <a:xfrm>
            <a:off x="877716" y="1527368"/>
            <a:ext cx="213599" cy="2220755"/>
          </a:xfrm>
          <a:prstGeom prst="righ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TextBox 30"/>
          <p:cNvSpPr txBox="1"/>
          <p:nvPr/>
        </p:nvSpPr>
        <p:spPr>
          <a:xfrm>
            <a:off x="142475" y="1536337"/>
            <a:ext cx="1368152" cy="461665"/>
          </a:xfrm>
          <a:prstGeom prst="rect">
            <a:avLst/>
          </a:prstGeom>
          <a:noFill/>
        </p:spPr>
        <p:txBody>
          <a:bodyPr wrap="square" rtlCol="0">
            <a:spAutoFit/>
          </a:bodyPr>
          <a:lstStyle/>
          <a:p>
            <a:r>
              <a:rPr lang="zh-CN" altLang="en-US" sz="2400" b="1" dirty="0"/>
              <a:t>特点</a:t>
            </a:r>
          </a:p>
        </p:txBody>
      </p:sp>
      <p:sp>
        <p:nvSpPr>
          <p:cNvPr id="32" name="TextBox 31"/>
          <p:cNvSpPr txBox="1"/>
          <p:nvPr/>
        </p:nvSpPr>
        <p:spPr>
          <a:xfrm>
            <a:off x="99305" y="2094267"/>
            <a:ext cx="1368152" cy="461665"/>
          </a:xfrm>
          <a:prstGeom prst="rect">
            <a:avLst/>
          </a:prstGeom>
          <a:noFill/>
        </p:spPr>
        <p:txBody>
          <a:bodyPr wrap="square" rtlCol="0">
            <a:spAutoFit/>
          </a:bodyPr>
          <a:lstStyle/>
          <a:p>
            <a:r>
              <a:rPr lang="zh-CN" altLang="en-US" sz="2400" b="1" dirty="0" smtClean="0"/>
              <a:t>作用</a:t>
            </a:r>
            <a:endParaRPr lang="zh-CN" altLang="en-US" sz="2400" b="1" dirty="0"/>
          </a:p>
        </p:txBody>
      </p:sp>
      <p:sp>
        <p:nvSpPr>
          <p:cNvPr id="33" name="TextBox 32"/>
          <p:cNvSpPr txBox="1"/>
          <p:nvPr/>
        </p:nvSpPr>
        <p:spPr>
          <a:xfrm>
            <a:off x="135904" y="3476445"/>
            <a:ext cx="1368152" cy="461665"/>
          </a:xfrm>
          <a:prstGeom prst="rect">
            <a:avLst/>
          </a:prstGeom>
          <a:noFill/>
        </p:spPr>
        <p:txBody>
          <a:bodyPr wrap="square" rtlCol="0">
            <a:spAutoFit/>
          </a:bodyPr>
          <a:lstStyle/>
          <a:p>
            <a:r>
              <a:rPr lang="zh-CN" altLang="en-US" sz="2400" b="1" dirty="0"/>
              <a:t>意义</a:t>
            </a:r>
          </a:p>
        </p:txBody>
      </p:sp>
      <p:sp>
        <p:nvSpPr>
          <p:cNvPr id="34" name="TextBox 33"/>
          <p:cNvSpPr txBox="1"/>
          <p:nvPr/>
        </p:nvSpPr>
        <p:spPr>
          <a:xfrm>
            <a:off x="71172" y="2633890"/>
            <a:ext cx="820668" cy="830997"/>
          </a:xfrm>
          <a:prstGeom prst="rect">
            <a:avLst/>
          </a:prstGeom>
          <a:noFill/>
        </p:spPr>
        <p:txBody>
          <a:bodyPr wrap="square" rtlCol="0">
            <a:spAutoFit/>
          </a:bodyPr>
          <a:lstStyle/>
          <a:p>
            <a:r>
              <a:rPr lang="zh-CN" altLang="en-US" sz="2400" b="1" dirty="0" smtClean="0"/>
              <a:t>审判</a:t>
            </a:r>
            <a:endParaRPr lang="en-US" altLang="zh-CN" sz="2400" b="1" dirty="0" smtClean="0"/>
          </a:p>
          <a:p>
            <a:r>
              <a:rPr lang="zh-CN" altLang="en-US" sz="2400" b="1" dirty="0" smtClean="0"/>
              <a:t>依据</a:t>
            </a:r>
            <a:endParaRPr lang="zh-CN" altLang="en-US" sz="2400" b="1" dirty="0"/>
          </a:p>
        </p:txBody>
      </p:sp>
    </p:spTree>
    <p:extLst>
      <p:ext uri="{BB962C8B-B14F-4D97-AF65-F5344CB8AC3E}">
        <p14:creationId xmlns:p14="http://schemas.microsoft.com/office/powerpoint/2010/main" val="349240698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196752"/>
            <a:ext cx="8229600" cy="4525963"/>
          </a:xfrm>
        </p:spPr>
        <p:txBody>
          <a:bodyPr>
            <a:normAutofit lnSpcReduction="10000"/>
          </a:bodyPr>
          <a:lstStyle/>
          <a:p>
            <a:r>
              <a:rPr lang="zh-CN" altLang="zh-CN" dirty="0"/>
              <a:t>庄园 是欧洲中世纪经济的基础。由西罗马帝国灭亡（公元</a:t>
            </a:r>
            <a:r>
              <a:rPr lang="en-US" altLang="zh-CN" dirty="0"/>
              <a:t>476</a:t>
            </a:r>
            <a:r>
              <a:rPr lang="zh-CN" altLang="zh-CN" dirty="0"/>
              <a:t>年）开始计算，直到文艺复兴时期（公元</a:t>
            </a:r>
            <a:r>
              <a:rPr lang="en-US" altLang="zh-CN" dirty="0"/>
              <a:t>1453</a:t>
            </a:r>
            <a:r>
              <a:rPr lang="zh-CN" altLang="zh-CN" dirty="0"/>
              <a:t>年）之后，资本主义抬头的时期为止。 庄园内部的关系是领主压迫、剥削依附农民或农奴的关系。</a:t>
            </a:r>
            <a:r>
              <a:rPr lang="en-US" altLang="zh-CN" dirty="0"/>
              <a:t>  </a:t>
            </a:r>
            <a:r>
              <a:rPr lang="zh-CN" altLang="zh-CN" dirty="0"/>
              <a:t>这一时期 是欧洲文明史上发展比较缓慢的时期。</a:t>
            </a:r>
            <a:r>
              <a:rPr lang="zh-CN" altLang="zh-CN" b="1" dirty="0"/>
              <a:t>庄园法庭维护了领主的利益，也在一定程度上限制了领主的特权，也有利于维护佃户的权益，同时庄园也起着维护庄园公共秩序的作用。</a:t>
            </a:r>
            <a:endParaRPr lang="zh-CN" altLang="zh-CN" dirty="0"/>
          </a:p>
          <a:p>
            <a:endParaRPr lang="zh-CN" altLang="en-US" dirty="0"/>
          </a:p>
        </p:txBody>
      </p:sp>
    </p:spTree>
    <p:extLst>
      <p:ext uri="{BB962C8B-B14F-4D97-AF65-F5344CB8AC3E}">
        <p14:creationId xmlns:p14="http://schemas.microsoft.com/office/powerpoint/2010/main" val="171208627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3528" y="260648"/>
            <a:ext cx="8424936" cy="6124754"/>
          </a:xfrm>
          <a:prstGeom prst="rect">
            <a:avLst/>
          </a:prstGeom>
        </p:spPr>
        <p:txBody>
          <a:bodyPr wrap="square">
            <a:spAutoFit/>
          </a:bodyPr>
          <a:lstStyle/>
          <a:p>
            <a:r>
              <a:rPr lang="zh-CN" altLang="zh-CN" sz="2400" dirty="0"/>
              <a:t> </a:t>
            </a:r>
            <a:r>
              <a:rPr lang="en-US" altLang="zh-CN" sz="2800" b="1" dirty="0"/>
              <a:t>1</a:t>
            </a:r>
            <a:r>
              <a:rPr lang="zh-CN" altLang="zh-CN" sz="2800" b="1" dirty="0"/>
              <a:t>、庄园遍布欧洲各地时间大约在（</a:t>
            </a:r>
            <a:r>
              <a:rPr lang="en-US" altLang="zh-CN" sz="2800" b="1" dirty="0"/>
              <a:t>           </a:t>
            </a:r>
            <a:r>
              <a:rPr lang="zh-CN" altLang="zh-CN" sz="2800" b="1" dirty="0"/>
              <a:t>）</a:t>
            </a:r>
            <a:endParaRPr lang="zh-CN" altLang="zh-CN" sz="2800" dirty="0"/>
          </a:p>
          <a:p>
            <a:r>
              <a:rPr lang="en-US" altLang="zh-CN" sz="2800" b="1" dirty="0"/>
              <a:t>A.9</a:t>
            </a:r>
            <a:r>
              <a:rPr lang="zh-CN" altLang="zh-CN" sz="2800" b="1" dirty="0"/>
              <a:t>世纪</a:t>
            </a:r>
            <a:r>
              <a:rPr lang="en-US" altLang="zh-CN" sz="2800" b="1" dirty="0"/>
              <a:t>            B.10</a:t>
            </a:r>
            <a:r>
              <a:rPr lang="zh-CN" altLang="zh-CN" sz="2800" b="1" dirty="0"/>
              <a:t>世纪</a:t>
            </a:r>
            <a:r>
              <a:rPr lang="en-US" altLang="zh-CN" sz="2800" b="1" dirty="0"/>
              <a:t>C. 8</a:t>
            </a:r>
            <a:r>
              <a:rPr lang="zh-CN" altLang="zh-CN" sz="2800" b="1" dirty="0"/>
              <a:t>世纪</a:t>
            </a:r>
            <a:r>
              <a:rPr lang="en-US" altLang="zh-CN" sz="2800" b="1" dirty="0"/>
              <a:t>            D.11</a:t>
            </a:r>
            <a:r>
              <a:rPr lang="zh-CN" altLang="zh-CN" sz="2800" b="1" dirty="0"/>
              <a:t>世纪</a:t>
            </a:r>
            <a:endParaRPr lang="zh-CN" altLang="zh-CN" sz="2800" dirty="0"/>
          </a:p>
          <a:p>
            <a:endParaRPr lang="en-US" altLang="zh-CN" sz="2800" b="1" dirty="0" smtClean="0"/>
          </a:p>
          <a:p>
            <a:r>
              <a:rPr lang="en-US" altLang="zh-CN" sz="2800" b="1" dirty="0" smtClean="0"/>
              <a:t>2</a:t>
            </a:r>
            <a:r>
              <a:rPr lang="zh-CN" altLang="zh-CN" sz="2800" b="1" dirty="0"/>
              <a:t>、西欧庄园的佃户主要包括（</a:t>
            </a:r>
            <a:r>
              <a:rPr lang="en-US" altLang="zh-CN" sz="2800" b="1" dirty="0"/>
              <a:t>        </a:t>
            </a:r>
            <a:r>
              <a:rPr lang="zh-CN" altLang="zh-CN" sz="2800" b="1" dirty="0"/>
              <a:t>）</a:t>
            </a:r>
            <a:endParaRPr lang="zh-CN" altLang="zh-CN" sz="2800" dirty="0"/>
          </a:p>
          <a:p>
            <a:r>
              <a:rPr lang="en-US" altLang="zh-CN" sz="2800" b="1" dirty="0"/>
              <a:t>A.</a:t>
            </a:r>
            <a:r>
              <a:rPr lang="zh-CN" altLang="zh-CN" sz="2800" b="1" dirty="0"/>
              <a:t>自由的农民和缺少自由的</a:t>
            </a:r>
            <a:r>
              <a:rPr lang="zh-CN" altLang="zh-CN" sz="2800" b="1" dirty="0" smtClean="0"/>
              <a:t>农奴</a:t>
            </a:r>
            <a:endParaRPr lang="en-US" altLang="zh-CN" sz="2800" b="1" dirty="0" smtClean="0"/>
          </a:p>
          <a:p>
            <a:r>
              <a:rPr lang="en-US" altLang="zh-CN" sz="2800" b="1" dirty="0" smtClean="0"/>
              <a:t>B</a:t>
            </a:r>
            <a:r>
              <a:rPr lang="en-US" altLang="zh-CN" sz="2800" b="1" dirty="0"/>
              <a:t>.</a:t>
            </a:r>
            <a:r>
              <a:rPr lang="zh-CN" altLang="zh-CN" sz="2800" b="1" dirty="0"/>
              <a:t>无地的</a:t>
            </a:r>
            <a:r>
              <a:rPr lang="zh-CN" altLang="zh-CN" sz="2800" b="1" dirty="0" smtClean="0"/>
              <a:t>农民</a:t>
            </a:r>
            <a:r>
              <a:rPr lang="en-US" altLang="zh-CN" sz="2800" b="1" dirty="0" smtClean="0"/>
              <a:t>          C</a:t>
            </a:r>
            <a:r>
              <a:rPr lang="en-US" altLang="zh-CN" sz="2800" b="1" dirty="0"/>
              <a:t>.</a:t>
            </a:r>
            <a:r>
              <a:rPr lang="zh-CN" altLang="zh-CN" sz="2800" b="1" dirty="0"/>
              <a:t>缺少自由的</a:t>
            </a:r>
            <a:r>
              <a:rPr lang="zh-CN" altLang="zh-CN" sz="2800" b="1" dirty="0" smtClean="0"/>
              <a:t>农奴</a:t>
            </a:r>
            <a:endParaRPr lang="en-US" altLang="zh-CN" sz="2800" b="1" dirty="0" smtClean="0"/>
          </a:p>
          <a:p>
            <a:r>
              <a:rPr lang="en-US" altLang="zh-CN" sz="2800" b="1" dirty="0"/>
              <a:t> </a:t>
            </a:r>
            <a:r>
              <a:rPr lang="en-US" altLang="zh-CN" sz="2800" b="1" dirty="0" smtClean="0"/>
              <a:t>D</a:t>
            </a:r>
            <a:r>
              <a:rPr lang="en-US" altLang="zh-CN" sz="2800" b="1" dirty="0"/>
              <a:t>.</a:t>
            </a:r>
            <a:r>
              <a:rPr lang="zh-CN" altLang="zh-CN" sz="2800" b="1" dirty="0"/>
              <a:t>流浪过来的人</a:t>
            </a:r>
            <a:endParaRPr lang="zh-CN" altLang="zh-CN" sz="2800" dirty="0"/>
          </a:p>
          <a:p>
            <a:r>
              <a:rPr lang="en-US" altLang="zh-CN" sz="2800" b="1" dirty="0"/>
              <a:t> </a:t>
            </a:r>
            <a:endParaRPr lang="en-US" altLang="zh-CN" sz="2800" b="1" dirty="0" smtClean="0"/>
          </a:p>
          <a:p>
            <a:r>
              <a:rPr lang="en-US" altLang="zh-CN" sz="2800" b="1" dirty="0" smtClean="0"/>
              <a:t>3</a:t>
            </a:r>
            <a:r>
              <a:rPr lang="zh-CN" altLang="zh-CN" sz="2800" b="1" dirty="0"/>
              <a:t>、下列关于西欧庄园领主与佃户的关系说法错误的是（</a:t>
            </a:r>
            <a:r>
              <a:rPr lang="en-US" altLang="zh-CN" sz="2800" b="1" dirty="0"/>
              <a:t>       </a:t>
            </a:r>
            <a:r>
              <a:rPr lang="zh-CN" altLang="zh-CN" sz="2800" b="1" dirty="0"/>
              <a:t>）</a:t>
            </a:r>
            <a:endParaRPr lang="zh-CN" altLang="zh-CN" sz="2800" dirty="0"/>
          </a:p>
          <a:p>
            <a:r>
              <a:rPr lang="en-US" altLang="zh-CN" sz="2800" b="1" dirty="0"/>
              <a:t>A.</a:t>
            </a:r>
            <a:r>
              <a:rPr lang="zh-CN" altLang="zh-CN" sz="2800" b="1" dirty="0"/>
              <a:t>佃户每周一般要为领主劳动</a:t>
            </a:r>
            <a:r>
              <a:rPr lang="en-US" altLang="zh-CN" sz="2800" b="1" dirty="0"/>
              <a:t>3</a:t>
            </a:r>
            <a:r>
              <a:rPr lang="zh-CN" altLang="zh-CN" sz="2800" b="1" dirty="0"/>
              <a:t>天</a:t>
            </a:r>
            <a:endParaRPr lang="zh-CN" altLang="zh-CN" sz="2800" dirty="0"/>
          </a:p>
          <a:p>
            <a:r>
              <a:rPr lang="en-US" altLang="zh-CN" sz="2800" b="1" dirty="0"/>
              <a:t>B.</a:t>
            </a:r>
            <a:r>
              <a:rPr lang="zh-CN" altLang="zh-CN" sz="2800" b="1" dirty="0"/>
              <a:t>领主不能随意没收佃户的土地</a:t>
            </a:r>
            <a:endParaRPr lang="zh-CN" altLang="zh-CN" sz="2800" dirty="0"/>
          </a:p>
          <a:p>
            <a:r>
              <a:rPr lang="en-US" altLang="zh-CN" sz="2800" b="1" dirty="0"/>
              <a:t>C.</a:t>
            </a:r>
            <a:r>
              <a:rPr lang="zh-CN" altLang="zh-CN" sz="2800" b="1" dirty="0"/>
              <a:t>领主与佃户之间是统治与被统治的关系</a:t>
            </a:r>
            <a:endParaRPr lang="zh-CN" altLang="zh-CN" sz="2800" dirty="0"/>
          </a:p>
          <a:p>
            <a:r>
              <a:rPr lang="en-US" altLang="zh-CN" sz="2800" b="1" dirty="0"/>
              <a:t>D.</a:t>
            </a:r>
            <a:r>
              <a:rPr lang="zh-CN" altLang="zh-CN" sz="2800" b="1" dirty="0"/>
              <a:t>佃户主要以实物地租的形式为领主服务</a:t>
            </a:r>
            <a:endParaRPr lang="zh-CN" altLang="zh-CN" sz="2800" dirty="0"/>
          </a:p>
        </p:txBody>
      </p:sp>
      <p:sp>
        <p:nvSpPr>
          <p:cNvPr id="6" name="TextBox 5"/>
          <p:cNvSpPr txBox="1"/>
          <p:nvPr/>
        </p:nvSpPr>
        <p:spPr>
          <a:xfrm>
            <a:off x="6076091" y="-54591"/>
            <a:ext cx="792088" cy="1107996"/>
          </a:xfrm>
          <a:prstGeom prst="rect">
            <a:avLst/>
          </a:prstGeom>
          <a:noFill/>
        </p:spPr>
        <p:txBody>
          <a:bodyPr wrap="square" rtlCol="0">
            <a:spAutoFit/>
          </a:bodyPr>
          <a:lstStyle/>
          <a:p>
            <a:r>
              <a:rPr lang="en-US" altLang="zh-CN" sz="6600" dirty="0">
                <a:solidFill>
                  <a:srgbClr val="FF0000"/>
                </a:solidFill>
              </a:rPr>
              <a:t>D</a:t>
            </a:r>
            <a:endParaRPr lang="zh-CN" altLang="en-US" sz="6600" dirty="0">
              <a:solidFill>
                <a:srgbClr val="FF0000"/>
              </a:solidFill>
            </a:endParaRPr>
          </a:p>
        </p:txBody>
      </p:sp>
      <p:sp>
        <p:nvSpPr>
          <p:cNvPr id="7" name="TextBox 6"/>
          <p:cNvSpPr txBox="1"/>
          <p:nvPr/>
        </p:nvSpPr>
        <p:spPr>
          <a:xfrm>
            <a:off x="5364088" y="1268760"/>
            <a:ext cx="576064" cy="1107996"/>
          </a:xfrm>
          <a:prstGeom prst="rect">
            <a:avLst/>
          </a:prstGeom>
          <a:noFill/>
        </p:spPr>
        <p:txBody>
          <a:bodyPr wrap="square" rtlCol="0">
            <a:spAutoFit/>
          </a:bodyPr>
          <a:lstStyle/>
          <a:p>
            <a:r>
              <a:rPr lang="en-US" altLang="zh-CN" sz="6600" dirty="0" smtClean="0">
                <a:solidFill>
                  <a:srgbClr val="FF0000"/>
                </a:solidFill>
              </a:rPr>
              <a:t>A</a:t>
            </a:r>
            <a:endParaRPr lang="zh-CN" altLang="en-US" sz="6600" dirty="0">
              <a:solidFill>
                <a:srgbClr val="FF0000"/>
              </a:solidFill>
            </a:endParaRPr>
          </a:p>
        </p:txBody>
      </p:sp>
      <p:sp>
        <p:nvSpPr>
          <p:cNvPr id="8" name="TextBox 7"/>
          <p:cNvSpPr txBox="1"/>
          <p:nvPr/>
        </p:nvSpPr>
        <p:spPr>
          <a:xfrm>
            <a:off x="1259632" y="3789040"/>
            <a:ext cx="576064" cy="1015663"/>
          </a:xfrm>
          <a:prstGeom prst="rect">
            <a:avLst/>
          </a:prstGeom>
          <a:noFill/>
        </p:spPr>
        <p:txBody>
          <a:bodyPr wrap="square" rtlCol="0">
            <a:spAutoFit/>
          </a:bodyPr>
          <a:lstStyle/>
          <a:p>
            <a:r>
              <a:rPr lang="en-US" altLang="zh-CN" sz="6000" dirty="0" smtClean="0">
                <a:solidFill>
                  <a:srgbClr val="FF0000"/>
                </a:solidFill>
              </a:rPr>
              <a:t>D</a:t>
            </a:r>
            <a:endParaRPr lang="zh-CN" altLang="en-US" sz="6000" dirty="0">
              <a:solidFill>
                <a:srgbClr val="FF0000"/>
              </a:solidFill>
            </a:endParaRPr>
          </a:p>
        </p:txBody>
      </p:sp>
    </p:spTree>
    <p:extLst>
      <p:ext uri="{BB962C8B-B14F-4D97-AF65-F5344CB8AC3E}">
        <p14:creationId xmlns:p14="http://schemas.microsoft.com/office/powerpoint/2010/main" val="2588746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10" end="1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xEl>
                                              <p:pRg st="11" end="1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xEl>
                                              <p:pRg st="12" end="12"/>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文本框 1"/>
          <p:cNvSpPr txBox="1">
            <a:spLocks noChangeArrowheads="1"/>
          </p:cNvSpPr>
          <p:nvPr/>
        </p:nvSpPr>
        <p:spPr bwMode="auto">
          <a:xfrm>
            <a:off x="234554" y="548680"/>
            <a:ext cx="8783614" cy="3108543"/>
          </a:xfrm>
          <a:prstGeom prst="rect">
            <a:avLst/>
          </a:prstGeom>
          <a:noFill/>
          <a:ln w="9525">
            <a:noFill/>
            <a:miter lim="800000"/>
            <a:headEnd/>
            <a:tailEnd/>
          </a:ln>
        </p:spPr>
        <p:txBody>
          <a:bodyPr wrap="square">
            <a:spAutoFit/>
          </a:bodyPr>
          <a:lstStyle/>
          <a:p>
            <a:r>
              <a:rPr lang="en-US" altLang="zh-CN" sz="2800" dirty="0" smtClean="0">
                <a:ea typeface="微软雅黑" pitchFamily="34" charset="-122"/>
              </a:rPr>
              <a:t>4.</a:t>
            </a:r>
            <a:r>
              <a:rPr lang="zh-CN" altLang="en-US" sz="2800" dirty="0">
                <a:ea typeface="微软雅黑" pitchFamily="34" charset="-122"/>
              </a:rPr>
              <a:t>下列关于中世纪西欧庄园生活的描述，正确的有</a:t>
            </a:r>
          </a:p>
          <a:p>
            <a:r>
              <a:rPr lang="zh-CN" altLang="en-US" sz="2800" dirty="0">
                <a:ea typeface="微软雅黑" pitchFamily="34" charset="-122"/>
              </a:rPr>
              <a:t>①庄园经济是自给自足的，所有物品都可在庄园内取得</a:t>
            </a:r>
          </a:p>
          <a:p>
            <a:r>
              <a:rPr lang="zh-CN" altLang="en-US" sz="2800" dirty="0">
                <a:ea typeface="微软雅黑" pitchFamily="34" charset="-122"/>
              </a:rPr>
              <a:t>②每个庄园通常由一个或几个村子组成</a:t>
            </a:r>
          </a:p>
          <a:p>
            <a:r>
              <a:rPr lang="zh-CN" altLang="en-US" sz="2800" dirty="0">
                <a:ea typeface="微软雅黑" pitchFamily="34" charset="-122"/>
              </a:rPr>
              <a:t>③在庄园内耕种的农奴，需向领主缴纳租税</a:t>
            </a:r>
          </a:p>
          <a:p>
            <a:r>
              <a:rPr lang="zh-CN" altLang="en-US" sz="2800" dirty="0">
                <a:ea typeface="微软雅黑" pitchFamily="34" charset="-122"/>
              </a:rPr>
              <a:t>④庄园内大家笃信基督教，但却必须到庄园外的教堂参加固定聚会</a:t>
            </a:r>
          </a:p>
          <a:p>
            <a:r>
              <a:rPr lang="zh-CN" altLang="en-US" sz="2800" dirty="0">
                <a:ea typeface="微软雅黑" pitchFamily="34" charset="-122"/>
              </a:rPr>
              <a:t>A.①②              B.②</a:t>
            </a:r>
            <a:r>
              <a:rPr lang="zh-CN" altLang="en-US" sz="2800" dirty="0" smtClean="0">
                <a:ea typeface="微软雅黑" pitchFamily="34" charset="-122"/>
              </a:rPr>
              <a:t>③         C</a:t>
            </a:r>
            <a:r>
              <a:rPr lang="zh-CN" altLang="en-US" sz="2800" dirty="0">
                <a:ea typeface="微软雅黑" pitchFamily="34" charset="-122"/>
              </a:rPr>
              <a:t>.①③             D.②④ </a:t>
            </a:r>
          </a:p>
        </p:txBody>
      </p:sp>
      <p:sp>
        <p:nvSpPr>
          <p:cNvPr id="3" name="矩形 2"/>
          <p:cNvSpPr/>
          <p:nvPr/>
        </p:nvSpPr>
        <p:spPr>
          <a:xfrm>
            <a:off x="8046028" y="42952"/>
            <a:ext cx="702436" cy="1200329"/>
          </a:xfrm>
          <a:prstGeom prst="rect">
            <a:avLst/>
          </a:prstGeom>
          <a:noFill/>
          <a:ln>
            <a:noFill/>
          </a:ln>
        </p:spPr>
        <p:txBody>
          <a:bodyPr wrap="none">
            <a:spAutoFit/>
          </a:bodyPr>
          <a:lstStyle/>
          <a:p>
            <a:pPr algn="ctr" fontAlgn="auto">
              <a:spcBef>
                <a:spcPts val="0"/>
              </a:spcBef>
              <a:spcAft>
                <a:spcPts val="0"/>
              </a:spcAft>
              <a:defRPr/>
            </a:pPr>
            <a:r>
              <a:rPr lang="en-US" altLang="zh-CN" sz="7200" b="1" dirty="0">
                <a:ln/>
                <a:solidFill>
                  <a:srgbClr val="FF0000"/>
                </a:solidFill>
                <a:effectLst>
                  <a:outerShdw blurRad="38100" dist="19050" dir="2700000" algn="tl" rotWithShape="0">
                    <a:schemeClr val="dk1">
                      <a:alpha val="40000"/>
                    </a:schemeClr>
                  </a:outerShdw>
                </a:effectLst>
                <a:latin typeface="+mn-lt"/>
                <a:ea typeface="+mn-ea"/>
              </a:rPr>
              <a:t>B</a:t>
            </a:r>
          </a:p>
        </p:txBody>
      </p:sp>
      <p:sp>
        <p:nvSpPr>
          <p:cNvPr id="30723" name="文本框 3"/>
          <p:cNvSpPr txBox="1">
            <a:spLocks noChangeArrowheads="1"/>
          </p:cNvSpPr>
          <p:nvPr/>
        </p:nvSpPr>
        <p:spPr bwMode="auto">
          <a:xfrm>
            <a:off x="234554" y="4092577"/>
            <a:ext cx="8513910" cy="2246769"/>
          </a:xfrm>
          <a:prstGeom prst="rect">
            <a:avLst/>
          </a:prstGeom>
          <a:noFill/>
          <a:ln w="9525">
            <a:noFill/>
            <a:miter lim="800000"/>
            <a:headEnd/>
            <a:tailEnd/>
          </a:ln>
        </p:spPr>
        <p:txBody>
          <a:bodyPr wrap="square">
            <a:spAutoFit/>
          </a:bodyPr>
          <a:lstStyle/>
          <a:p>
            <a:r>
              <a:rPr lang="en-US" altLang="zh-CN" sz="2800" dirty="0" smtClean="0">
                <a:ea typeface="微软雅黑" pitchFamily="34" charset="-122"/>
              </a:rPr>
              <a:t>5.</a:t>
            </a:r>
            <a:r>
              <a:rPr lang="zh-CN" altLang="en-US" sz="2800" dirty="0">
                <a:ea typeface="微软雅黑" pitchFamily="34" charset="-122"/>
              </a:rPr>
              <a:t>下列对西欧封建庄园的农奴的叙述，不正确的是（ ）</a:t>
            </a:r>
          </a:p>
          <a:p>
            <a:r>
              <a:rPr lang="zh-CN" altLang="en-US" sz="2800" dirty="0">
                <a:ea typeface="微软雅黑" pitchFamily="34" charset="-122"/>
              </a:rPr>
              <a:t>A.庄园的大部分土地租给农奴耕种 </a:t>
            </a:r>
          </a:p>
          <a:p>
            <a:r>
              <a:rPr lang="zh-CN" altLang="en-US" sz="2800" dirty="0">
                <a:ea typeface="微软雅黑" pitchFamily="34" charset="-122"/>
              </a:rPr>
              <a:t>B.农奴要向领主缴纳租税，并为其服劳役</a:t>
            </a:r>
          </a:p>
          <a:p>
            <a:r>
              <a:rPr lang="zh-CN" altLang="en-US" sz="2800" dirty="0">
                <a:ea typeface="微软雅黑" pitchFamily="34" charset="-122"/>
              </a:rPr>
              <a:t>C.农奴终年劳累，常用怠工和逃亡等方法发泄不满 </a:t>
            </a:r>
          </a:p>
          <a:p>
            <a:r>
              <a:rPr lang="zh-CN" altLang="en-US" sz="2800" dirty="0">
                <a:ea typeface="微软雅黑" pitchFamily="34" charset="-122"/>
              </a:rPr>
              <a:t>D.农奴有人身自由，可以自由地做一切事情</a:t>
            </a:r>
          </a:p>
        </p:txBody>
      </p:sp>
      <p:sp>
        <p:nvSpPr>
          <p:cNvPr id="5" name="矩形 4"/>
          <p:cNvSpPr/>
          <p:nvPr/>
        </p:nvSpPr>
        <p:spPr>
          <a:xfrm>
            <a:off x="8251611" y="3860438"/>
            <a:ext cx="766557" cy="1200329"/>
          </a:xfrm>
          <a:prstGeom prst="rect">
            <a:avLst/>
          </a:prstGeom>
          <a:noFill/>
          <a:ln>
            <a:noFill/>
          </a:ln>
        </p:spPr>
        <p:txBody>
          <a:bodyPr wrap="none">
            <a:spAutoFit/>
          </a:bodyPr>
          <a:lstStyle/>
          <a:p>
            <a:pPr algn="ctr" fontAlgn="auto">
              <a:spcBef>
                <a:spcPts val="0"/>
              </a:spcBef>
              <a:spcAft>
                <a:spcPts val="0"/>
              </a:spcAft>
              <a:defRPr/>
            </a:pPr>
            <a:r>
              <a:rPr lang="en-US" altLang="zh-CN" sz="7200" b="1" dirty="0">
                <a:solidFill>
                  <a:srgbClr val="FF0000"/>
                </a:solidFill>
                <a:effectLst>
                  <a:outerShdw blurRad="38100" dist="19050" dir="2700000" algn="tl" rotWithShape="0">
                    <a:schemeClr val="dk1">
                      <a:alpha val="40000"/>
                    </a:schemeClr>
                  </a:outerShdw>
                </a:effectLst>
                <a:latin typeface="+mn-lt"/>
                <a:ea typeface="+mn-ea"/>
              </a:rPr>
              <a:t>D</a:t>
            </a:r>
          </a:p>
        </p:txBody>
      </p:sp>
    </p:spTree>
    <p:extLst>
      <p:ext uri="{BB962C8B-B14F-4D97-AF65-F5344CB8AC3E}">
        <p14:creationId xmlns:p14="http://schemas.microsoft.com/office/powerpoint/2010/main" val="54802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2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721">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0721">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0721">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0721">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0721">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30723">
                                            <p:txEl>
                                              <p:pRg st="0" end="0"/>
                                            </p:txEl>
                                          </p:spTgt>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30723">
                                            <p:txEl>
                                              <p:pRg st="1" end="1"/>
                                            </p:txEl>
                                          </p:spTgt>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30723">
                                            <p:txEl>
                                              <p:pRg st="2" end="2"/>
                                            </p:txEl>
                                          </p:spTgt>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30723">
                                            <p:txEl>
                                              <p:pRg st="3" end="3"/>
                                            </p:txEl>
                                          </p:spTgt>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30723">
                                            <p:txEl>
                                              <p:pRg st="4" end="4"/>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ppt_x"/>
                                          </p:val>
                                        </p:tav>
                                        <p:tav tm="100000">
                                          <p:val>
                                            <p:strVal val="#ppt_x"/>
                                          </p:val>
                                        </p:tav>
                                      </p:tavLst>
                                    </p:anim>
                                    <p:anim calcmode="lin" valueType="num">
                                      <p:cBhvr additive="base">
                                        <p:cTn id="3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7544" y="908720"/>
            <a:ext cx="8136904" cy="4524315"/>
          </a:xfrm>
          <a:prstGeom prst="rect">
            <a:avLst/>
          </a:prstGeom>
        </p:spPr>
        <p:txBody>
          <a:bodyPr wrap="square">
            <a:spAutoFit/>
          </a:bodyPr>
          <a:lstStyle/>
          <a:p>
            <a:r>
              <a:rPr lang="en-US" altLang="zh-CN" sz="3200" b="1" dirty="0" smtClean="0"/>
              <a:t>6</a:t>
            </a:r>
            <a:r>
              <a:rPr lang="zh-CN" altLang="zh-CN" sz="3200" b="1" dirty="0" smtClean="0"/>
              <a:t>、下列关于西欧庄园法庭的特点表述正确的有（</a:t>
            </a:r>
            <a:r>
              <a:rPr lang="en-US" altLang="zh-CN" sz="3200" b="1" dirty="0" smtClean="0"/>
              <a:t>      </a:t>
            </a:r>
            <a:r>
              <a:rPr lang="zh-CN" altLang="zh-CN" sz="3200" b="1" dirty="0" smtClean="0"/>
              <a:t>）</a:t>
            </a:r>
            <a:endParaRPr lang="zh-CN" altLang="zh-CN" sz="3200" dirty="0" smtClean="0"/>
          </a:p>
          <a:p>
            <a:r>
              <a:rPr lang="zh-CN" altLang="zh-CN" sz="3200" b="1" dirty="0" smtClean="0"/>
              <a:t>①</a:t>
            </a:r>
            <a:r>
              <a:rPr lang="zh-CN" altLang="zh-CN" sz="3200" b="1" dirty="0"/>
              <a:t>主持法庭的是领主或他的管家</a:t>
            </a:r>
            <a:endParaRPr lang="zh-CN" altLang="zh-CN" sz="3200" dirty="0"/>
          </a:p>
          <a:p>
            <a:r>
              <a:rPr lang="zh-CN" altLang="zh-CN" sz="3200" b="1" dirty="0"/>
              <a:t>②法庭没有专门的工作人员</a:t>
            </a:r>
            <a:endParaRPr lang="zh-CN" altLang="zh-CN" sz="3200" dirty="0"/>
          </a:p>
          <a:p>
            <a:r>
              <a:rPr lang="zh-CN" altLang="zh-CN" sz="3200" b="1" dirty="0"/>
              <a:t>③惩罚违法行为的主要手段是罚金</a:t>
            </a:r>
            <a:endParaRPr lang="zh-CN" altLang="zh-CN" sz="3200" dirty="0"/>
          </a:p>
          <a:p>
            <a:r>
              <a:rPr lang="zh-CN" altLang="zh-CN" sz="3200" b="1" dirty="0"/>
              <a:t>④法庭只维护领主的利益，对佃户而言，没任何好处</a:t>
            </a:r>
            <a:endParaRPr lang="zh-CN" altLang="zh-CN" sz="3200" dirty="0"/>
          </a:p>
          <a:p>
            <a:r>
              <a:rPr lang="en-US" altLang="zh-CN" sz="3200" b="1" dirty="0"/>
              <a:t>A.</a:t>
            </a:r>
            <a:r>
              <a:rPr lang="zh-CN" altLang="zh-CN" sz="3200" b="1" dirty="0"/>
              <a:t>①②④</a:t>
            </a:r>
            <a:r>
              <a:rPr lang="en-US" altLang="zh-CN" sz="3200" b="1" dirty="0"/>
              <a:t>               B.</a:t>
            </a:r>
            <a:r>
              <a:rPr lang="zh-CN" altLang="zh-CN" sz="3200" b="1" dirty="0"/>
              <a:t>①② ③</a:t>
            </a:r>
            <a:endParaRPr lang="zh-CN" altLang="zh-CN" sz="3200" dirty="0"/>
          </a:p>
          <a:p>
            <a:r>
              <a:rPr lang="en-US" altLang="zh-CN" sz="3200" b="1" dirty="0"/>
              <a:t>C. </a:t>
            </a:r>
            <a:r>
              <a:rPr lang="zh-CN" altLang="zh-CN" sz="3200" b="1" dirty="0"/>
              <a:t>②③④</a:t>
            </a:r>
            <a:r>
              <a:rPr lang="en-US" altLang="zh-CN" sz="3200" b="1" dirty="0"/>
              <a:t>              D.</a:t>
            </a:r>
            <a:r>
              <a:rPr lang="zh-CN" altLang="zh-CN" sz="3200" b="1" dirty="0"/>
              <a:t>①② ③ ④</a:t>
            </a:r>
            <a:r>
              <a:rPr lang="en-US" altLang="zh-CN" sz="3200" b="1" dirty="0"/>
              <a:t> </a:t>
            </a:r>
            <a:endParaRPr lang="zh-CN" altLang="zh-CN" sz="3200" dirty="0"/>
          </a:p>
        </p:txBody>
      </p:sp>
      <p:sp>
        <p:nvSpPr>
          <p:cNvPr id="5" name="TextBox 4"/>
          <p:cNvSpPr txBox="1"/>
          <p:nvPr/>
        </p:nvSpPr>
        <p:spPr>
          <a:xfrm>
            <a:off x="1691680" y="1052736"/>
            <a:ext cx="936104" cy="1200329"/>
          </a:xfrm>
          <a:prstGeom prst="rect">
            <a:avLst/>
          </a:prstGeom>
          <a:noFill/>
        </p:spPr>
        <p:txBody>
          <a:bodyPr wrap="square" rtlCol="0">
            <a:spAutoFit/>
          </a:bodyPr>
          <a:lstStyle/>
          <a:p>
            <a:r>
              <a:rPr lang="en-US" altLang="zh-CN" sz="7200" dirty="0" smtClean="0">
                <a:solidFill>
                  <a:srgbClr val="FF0000"/>
                </a:solidFill>
              </a:rPr>
              <a:t>B</a:t>
            </a:r>
            <a:endParaRPr lang="zh-CN" altLang="en-US" sz="7200" dirty="0">
              <a:solidFill>
                <a:srgbClr val="FF0000"/>
              </a:solidFill>
            </a:endParaRPr>
          </a:p>
        </p:txBody>
      </p:sp>
    </p:spTree>
    <p:extLst>
      <p:ext uri="{BB962C8B-B14F-4D97-AF65-F5344CB8AC3E}">
        <p14:creationId xmlns:p14="http://schemas.microsoft.com/office/powerpoint/2010/main" val="651198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8520" y="332656"/>
            <a:ext cx="7690048" cy="1080120"/>
          </a:xfrm>
        </p:spPr>
        <p:txBody>
          <a:bodyPr/>
          <a:lstStyle/>
          <a:p>
            <a:r>
              <a:rPr lang="zh-CN" altLang="en-US" b="1" dirty="0">
                <a:solidFill>
                  <a:srgbClr val="0000CC"/>
                </a:solidFill>
                <a:latin typeface="黑体" pitchFamily="49" charset="-122"/>
                <a:ea typeface="黑体" pitchFamily="49" charset="-122"/>
              </a:rPr>
              <a:t>一、庄园的领主和与佃户</a:t>
            </a:r>
            <a:endParaRPr lang="zh-CN" altLang="en-US" dirty="0"/>
          </a:p>
        </p:txBody>
      </p:sp>
      <p:sp>
        <p:nvSpPr>
          <p:cNvPr id="3" name="内容占位符 2"/>
          <p:cNvSpPr>
            <a:spLocks noGrp="1"/>
          </p:cNvSpPr>
          <p:nvPr>
            <p:ph idx="1"/>
          </p:nvPr>
        </p:nvSpPr>
        <p:spPr/>
        <p:txBody>
          <a:bodyPr>
            <a:normAutofit fontScale="92500"/>
          </a:bodyPr>
          <a:lstStyle/>
          <a:p>
            <a:r>
              <a:rPr lang="en-US" altLang="zh-CN" sz="3600" b="1" dirty="0">
                <a:latin typeface="+mn-ea"/>
              </a:rPr>
              <a:t>1</a:t>
            </a:r>
            <a:r>
              <a:rPr lang="zh-CN" altLang="zh-CN" sz="3600" b="1" dirty="0">
                <a:latin typeface="+mn-ea"/>
              </a:rPr>
              <a:t>、时间：</a:t>
            </a:r>
            <a:r>
              <a:rPr lang="en-US" altLang="zh-CN" sz="3600" b="1" dirty="0">
                <a:solidFill>
                  <a:srgbClr val="FF0000"/>
                </a:solidFill>
                <a:latin typeface="+mn-ea"/>
              </a:rPr>
              <a:t>9</a:t>
            </a:r>
            <a:r>
              <a:rPr lang="zh-CN" altLang="zh-CN" sz="3600" b="1" dirty="0">
                <a:solidFill>
                  <a:srgbClr val="FF0000"/>
                </a:solidFill>
                <a:latin typeface="+mn-ea"/>
              </a:rPr>
              <a:t>世纪开始</a:t>
            </a:r>
            <a:r>
              <a:rPr lang="zh-CN" altLang="zh-CN" sz="3600" b="1" dirty="0">
                <a:latin typeface="+mn-ea"/>
              </a:rPr>
              <a:t>，一种新的农业经济组织形式逐渐流行开来，这就是庄园。</a:t>
            </a:r>
            <a:r>
              <a:rPr lang="en-US" altLang="zh-CN" sz="3600" b="1" dirty="0">
                <a:solidFill>
                  <a:srgbClr val="FF0000"/>
                </a:solidFill>
                <a:latin typeface="+mn-ea"/>
              </a:rPr>
              <a:t>11</a:t>
            </a:r>
            <a:r>
              <a:rPr lang="zh-CN" altLang="zh-CN" sz="3600" b="1" dirty="0">
                <a:solidFill>
                  <a:srgbClr val="FF0000"/>
                </a:solidFill>
                <a:latin typeface="+mn-ea"/>
              </a:rPr>
              <a:t>世纪</a:t>
            </a:r>
            <a:r>
              <a:rPr lang="zh-CN" altLang="zh-CN" sz="3600" b="1" dirty="0">
                <a:latin typeface="+mn-ea"/>
              </a:rPr>
              <a:t>庄园遍布欧洲各地，自那时起，欧洲绝大部分人口生活在庄园里。</a:t>
            </a:r>
          </a:p>
          <a:p>
            <a:r>
              <a:rPr lang="zh-CN" altLang="en-US" sz="3600" b="1" dirty="0" smtClean="0">
                <a:solidFill>
                  <a:srgbClr val="00B050"/>
                </a:solidFill>
                <a:latin typeface="+mn-ea"/>
              </a:rPr>
              <a:t>知识拓展：什么</a:t>
            </a:r>
            <a:r>
              <a:rPr lang="zh-CN" altLang="en-US" sz="3600" b="1" dirty="0">
                <a:solidFill>
                  <a:srgbClr val="00B050"/>
                </a:solidFill>
                <a:latin typeface="+mn-ea"/>
              </a:rPr>
              <a:t>是庄园？</a:t>
            </a:r>
            <a:endParaRPr lang="en-US" altLang="zh-CN" sz="3600" b="1" dirty="0">
              <a:solidFill>
                <a:srgbClr val="00B050"/>
              </a:solidFill>
              <a:latin typeface="+mn-ea"/>
            </a:endParaRPr>
          </a:p>
          <a:p>
            <a:r>
              <a:rPr lang="zh-CN" altLang="en-US" sz="3600" b="1" dirty="0">
                <a:latin typeface="华文仿宋" pitchFamily="2" charset="-122"/>
                <a:ea typeface="华文仿宋" pitchFamily="2" charset="-122"/>
              </a:rPr>
              <a:t>广义庄园：是领主所占有的土地。</a:t>
            </a:r>
            <a:endParaRPr lang="en-US" altLang="zh-CN" sz="3600" b="1" dirty="0">
              <a:latin typeface="华文仿宋" pitchFamily="2" charset="-122"/>
              <a:ea typeface="华文仿宋" pitchFamily="2" charset="-122"/>
            </a:endParaRPr>
          </a:p>
          <a:p>
            <a:r>
              <a:rPr lang="zh-CN" altLang="en-US" sz="3600" b="1" dirty="0">
                <a:latin typeface="华文仿宋" pitchFamily="2" charset="-122"/>
                <a:ea typeface="华文仿宋" pitchFamily="2" charset="-122"/>
              </a:rPr>
              <a:t>狭义庄园：是</a:t>
            </a:r>
            <a:r>
              <a:rPr lang="zh-CN" altLang="en-US" sz="3600" b="1" dirty="0">
                <a:solidFill>
                  <a:srgbClr val="CD33CD"/>
                </a:solidFill>
                <a:latin typeface="华文仿宋" pitchFamily="2" charset="-122"/>
                <a:ea typeface="华文仿宋" pitchFamily="2" charset="-122"/>
              </a:rPr>
              <a:t>西欧封建主凭借土地占有及超经济强制等权力形成的剥削农民的实体。</a:t>
            </a:r>
          </a:p>
          <a:p>
            <a:endParaRPr lang="zh-CN" altLang="en-US" dirty="0"/>
          </a:p>
        </p:txBody>
      </p:sp>
    </p:spTree>
    <p:extLst>
      <p:ext uri="{BB962C8B-B14F-4D97-AF65-F5344CB8AC3E}">
        <p14:creationId xmlns:p14="http://schemas.microsoft.com/office/powerpoint/2010/main" val="3445908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http://www.sengoku.cn/bbs/data/attachment/forum/201403/04/183201az51ziignlrnrgr5.jpg"/>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808" r="1"/>
          <a:stretch/>
        </p:blipFill>
        <p:spPr bwMode="auto">
          <a:xfrm>
            <a:off x="179512" y="33784"/>
            <a:ext cx="8064896" cy="617346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475656" y="6237312"/>
            <a:ext cx="5832648" cy="523220"/>
          </a:xfrm>
          <a:prstGeom prst="rect">
            <a:avLst/>
          </a:prstGeom>
          <a:noFill/>
        </p:spPr>
        <p:txBody>
          <a:bodyPr wrap="square" rtlCol="0">
            <a:spAutoFit/>
          </a:bodyPr>
          <a:lstStyle/>
          <a:p>
            <a:pPr algn="ctr"/>
            <a:r>
              <a:rPr lang="zh-CN" altLang="en-US" sz="2800" b="1" dirty="0" smtClean="0">
                <a:latin typeface="黑体" pitchFamily="49" charset="-122"/>
                <a:ea typeface="黑体" pitchFamily="49" charset="-122"/>
              </a:rPr>
              <a:t>一个庄园的图解</a:t>
            </a:r>
            <a:endParaRPr lang="zh-CN" altLang="en-US" sz="2800" b="1" dirty="0">
              <a:latin typeface="黑体" pitchFamily="49" charset="-122"/>
              <a:ea typeface="黑体" pitchFamily="49" charset="-122"/>
            </a:endParaRPr>
          </a:p>
        </p:txBody>
      </p:sp>
      <p:sp>
        <p:nvSpPr>
          <p:cNvPr id="6" name="矩形 5"/>
          <p:cNvSpPr/>
          <p:nvPr/>
        </p:nvSpPr>
        <p:spPr>
          <a:xfrm>
            <a:off x="179512" y="116632"/>
            <a:ext cx="6552728" cy="1200329"/>
          </a:xfrm>
          <a:prstGeom prst="rect">
            <a:avLst/>
          </a:prstGeom>
          <a:solidFill>
            <a:srgbClr val="FFFF00"/>
          </a:solidFill>
        </p:spPr>
        <p:txBody>
          <a:bodyPr wrap="square" lIns="91440" tIns="45720" rIns="91440" bIns="45720">
            <a:spAutoFit/>
          </a:bodyPr>
          <a:lstStyle/>
          <a:p>
            <a:r>
              <a:rPr lang="en-US" altLang="zh-CN" sz="3600" b="1" cap="none" spc="0" dirty="0" smtClean="0">
                <a:ln w="17780" cmpd="sng">
                  <a:solidFill>
                    <a:srgbClr val="FFFF00"/>
                  </a:solidFill>
                  <a:prstDash val="solid"/>
                  <a:miter lim="800000"/>
                </a:ln>
                <a:solidFill>
                  <a:srgbClr val="FF0000"/>
                </a:solidFill>
                <a:latin typeface="黑体" pitchFamily="49" charset="-122"/>
                <a:ea typeface="黑体" pitchFamily="49" charset="-122"/>
              </a:rPr>
              <a:t>9</a:t>
            </a:r>
            <a:r>
              <a:rPr lang="zh-CN" altLang="en-US" sz="3600" b="1" cap="none" spc="0" dirty="0" smtClean="0">
                <a:ln w="17780" cmpd="sng">
                  <a:solidFill>
                    <a:srgbClr val="FFFF00"/>
                  </a:solidFill>
                  <a:prstDash val="solid"/>
                  <a:miter lim="800000"/>
                </a:ln>
                <a:solidFill>
                  <a:srgbClr val="FF0000"/>
                </a:solidFill>
                <a:latin typeface="黑体" pitchFamily="49" charset="-122"/>
                <a:ea typeface="黑体" pitchFamily="49" charset="-122"/>
              </a:rPr>
              <a:t>世纪开始流行，</a:t>
            </a:r>
            <a:r>
              <a:rPr lang="en-US" altLang="zh-CN" sz="3600" b="1" cap="none" spc="0" dirty="0" smtClean="0">
                <a:ln w="17780" cmpd="sng">
                  <a:solidFill>
                    <a:srgbClr val="FFFF00"/>
                  </a:solidFill>
                  <a:prstDash val="solid"/>
                  <a:miter lim="800000"/>
                </a:ln>
                <a:solidFill>
                  <a:srgbClr val="FF0000"/>
                </a:solidFill>
                <a:latin typeface="黑体" pitchFamily="49" charset="-122"/>
                <a:ea typeface="黑体" pitchFamily="49" charset="-122"/>
              </a:rPr>
              <a:t>11</a:t>
            </a:r>
            <a:r>
              <a:rPr lang="zh-CN" altLang="en-US" sz="3600" b="1" cap="none" spc="0" dirty="0" smtClean="0">
                <a:ln w="17780" cmpd="sng">
                  <a:solidFill>
                    <a:srgbClr val="FFFF00"/>
                  </a:solidFill>
                  <a:prstDash val="solid"/>
                  <a:miter lim="800000"/>
                </a:ln>
                <a:solidFill>
                  <a:srgbClr val="FF0000"/>
                </a:solidFill>
                <a:latin typeface="黑体" pitchFamily="49" charset="-122"/>
                <a:ea typeface="黑体" pitchFamily="49" charset="-122"/>
              </a:rPr>
              <a:t>世纪时，庄</a:t>
            </a:r>
            <a:endParaRPr lang="en-US" altLang="zh-CN" sz="3600" b="1" cap="none" spc="0" dirty="0" smtClean="0">
              <a:ln w="17780" cmpd="sng">
                <a:solidFill>
                  <a:srgbClr val="FFFF00"/>
                </a:solidFill>
                <a:prstDash val="solid"/>
                <a:miter lim="800000"/>
              </a:ln>
              <a:solidFill>
                <a:srgbClr val="FF0000"/>
              </a:solidFill>
              <a:latin typeface="黑体" pitchFamily="49" charset="-122"/>
              <a:ea typeface="黑体" pitchFamily="49" charset="-122"/>
            </a:endParaRPr>
          </a:p>
          <a:p>
            <a:r>
              <a:rPr lang="zh-CN" altLang="en-US" sz="3600" b="1" cap="none" spc="0" dirty="0" smtClean="0">
                <a:ln w="17780" cmpd="sng">
                  <a:solidFill>
                    <a:srgbClr val="FFFF00"/>
                  </a:solidFill>
                  <a:prstDash val="solid"/>
                  <a:miter lim="800000"/>
                </a:ln>
                <a:solidFill>
                  <a:srgbClr val="FF0000"/>
                </a:solidFill>
                <a:latin typeface="黑体" pitchFamily="49" charset="-122"/>
                <a:ea typeface="黑体" pitchFamily="49" charset="-122"/>
              </a:rPr>
              <a:t>园遍布欧洲各地。</a:t>
            </a:r>
            <a:endParaRPr lang="zh-CN" altLang="en-US" sz="3600" b="1" cap="none" spc="0" dirty="0">
              <a:ln w="17780" cmpd="sng">
                <a:solidFill>
                  <a:srgbClr val="FFFF00"/>
                </a:solidFill>
                <a:prstDash val="solid"/>
                <a:miter lim="800000"/>
              </a:ln>
              <a:solidFill>
                <a:srgbClr val="FF0000"/>
              </a:solidFill>
              <a:latin typeface="黑体" pitchFamily="49" charset="-122"/>
              <a:ea typeface="黑体" pitchFamily="49" charset="-122"/>
            </a:endParaRPr>
          </a:p>
        </p:txBody>
      </p:sp>
    </p:spTree>
    <p:extLst>
      <p:ext uri="{BB962C8B-B14F-4D97-AF65-F5344CB8AC3E}">
        <p14:creationId xmlns:p14="http://schemas.microsoft.com/office/powerpoint/2010/main" val="3119907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2"/>
          <p:cNvSpPr txBox="1">
            <a:spLocks noChangeArrowheads="1"/>
          </p:cNvSpPr>
          <p:nvPr/>
        </p:nvSpPr>
        <p:spPr bwMode="auto">
          <a:xfrm>
            <a:off x="323850" y="3922713"/>
            <a:ext cx="8497491" cy="946150"/>
          </a:xfrm>
          <a:prstGeom prst="rect">
            <a:avLst/>
          </a:prstGeom>
          <a:noFill/>
          <a:ln w="9525">
            <a:noFill/>
            <a:miter lim="800000"/>
            <a:headEnd/>
            <a:tailEnd/>
          </a:ln>
          <a:effectLst/>
        </p:spPr>
        <p:txBody>
          <a:bodyPr>
            <a:spAutoFit/>
          </a:bodyPr>
          <a:lstStyle/>
          <a:p>
            <a:pPr>
              <a:spcBef>
                <a:spcPct val="50000"/>
              </a:spcBef>
            </a:pPr>
            <a:r>
              <a:rPr kumimoji="1" lang="zh-CN" altLang="en-US" sz="2800" b="1">
                <a:latin typeface="Times New Roman" pitchFamily="18" charset="0"/>
              </a:rPr>
              <a:t>欧洲中世纪的乡村，庄园的主人称作什么？依附于庄园主的是什么人？他们的关系如何？</a:t>
            </a:r>
          </a:p>
        </p:txBody>
      </p:sp>
      <p:sp>
        <p:nvSpPr>
          <p:cNvPr id="33795" name="Text Box 3"/>
          <p:cNvSpPr txBox="1">
            <a:spLocks noChangeArrowheads="1"/>
          </p:cNvSpPr>
          <p:nvPr/>
        </p:nvSpPr>
        <p:spPr bwMode="auto">
          <a:xfrm>
            <a:off x="0" y="4868864"/>
            <a:ext cx="9144000" cy="1800225"/>
          </a:xfrm>
          <a:prstGeom prst="rect">
            <a:avLst/>
          </a:prstGeom>
          <a:noFill/>
          <a:ln w="9525">
            <a:noFill/>
            <a:miter lim="800000"/>
            <a:headEnd/>
            <a:tailEnd/>
          </a:ln>
          <a:effectLst/>
        </p:spPr>
        <p:txBody>
          <a:bodyPr>
            <a:spAutoFit/>
          </a:bodyPr>
          <a:lstStyle/>
          <a:p>
            <a:pPr>
              <a:spcBef>
                <a:spcPct val="50000"/>
              </a:spcBef>
            </a:pPr>
            <a:r>
              <a:rPr kumimoji="1" lang="zh-CN" altLang="en-US" sz="2800" b="1">
                <a:solidFill>
                  <a:srgbClr val="FF0000"/>
                </a:solidFill>
                <a:latin typeface="Times New Roman" pitchFamily="18" charset="0"/>
              </a:rPr>
              <a:t>农奴</a:t>
            </a:r>
            <a:r>
              <a:rPr kumimoji="1" lang="zh-CN" altLang="en-US" sz="2800" b="1">
                <a:solidFill>
                  <a:srgbClr val="0000FF"/>
                </a:solidFill>
                <a:latin typeface="Times New Roman" pitchFamily="18" charset="0"/>
              </a:rPr>
              <a:t>对土地只有</a:t>
            </a:r>
            <a:r>
              <a:rPr kumimoji="1" lang="zh-CN" altLang="en-US" sz="2800" b="1">
                <a:solidFill>
                  <a:srgbClr val="FF0000"/>
                </a:solidFill>
                <a:latin typeface="Times New Roman" pitchFamily="18" charset="0"/>
              </a:rPr>
              <a:t>使用权</a:t>
            </a:r>
            <a:r>
              <a:rPr kumimoji="1" lang="zh-CN" altLang="en-US" sz="2800" b="1">
                <a:solidFill>
                  <a:srgbClr val="0000FF"/>
                </a:solidFill>
                <a:latin typeface="Times New Roman" pitchFamily="18" charset="0"/>
              </a:rPr>
              <a:t>，而</a:t>
            </a:r>
            <a:r>
              <a:rPr kumimoji="1" lang="zh-CN" altLang="en-US" sz="2800" b="1">
                <a:solidFill>
                  <a:srgbClr val="FF0000"/>
                </a:solidFill>
                <a:latin typeface="Times New Roman" pitchFamily="18" charset="0"/>
              </a:rPr>
              <a:t>所有权</a:t>
            </a:r>
            <a:r>
              <a:rPr kumimoji="1" lang="zh-CN" altLang="en-US" sz="2800" b="1">
                <a:solidFill>
                  <a:srgbClr val="0000FF"/>
                </a:solidFill>
                <a:latin typeface="Times New Roman" pitchFamily="18" charset="0"/>
              </a:rPr>
              <a:t>属于</a:t>
            </a:r>
            <a:r>
              <a:rPr kumimoji="1" lang="zh-CN" altLang="en-US" sz="2800" b="1">
                <a:solidFill>
                  <a:srgbClr val="FF0000"/>
                </a:solidFill>
                <a:latin typeface="Times New Roman" pitchFamily="18" charset="0"/>
              </a:rPr>
              <a:t>领主</a:t>
            </a:r>
            <a:r>
              <a:rPr kumimoji="1" lang="zh-CN" altLang="en-US" sz="2800" b="1">
                <a:solidFill>
                  <a:srgbClr val="0000FF"/>
                </a:solidFill>
                <a:latin typeface="Times New Roman" pitchFamily="18" charset="0"/>
              </a:rPr>
              <a:t>。为取得份地的使用权，他们必须承受地租和名目繁多的捐税杂役，领主侵吞了他们绝大部分劳动产品。根据法律，农奴的人身属于主人，并且世代相传，处于依附领主的地位。</a:t>
            </a:r>
          </a:p>
        </p:txBody>
      </p:sp>
      <p:pic>
        <p:nvPicPr>
          <p:cNvPr id="33796" name="Picture 4" descr="封建庄园"/>
          <p:cNvPicPr>
            <a:picLocks noChangeAspect="1" noChangeArrowheads="1"/>
          </p:cNvPicPr>
          <p:nvPr/>
        </p:nvPicPr>
        <p:blipFill>
          <a:blip r:embed="rId2"/>
          <a:srcRect/>
          <a:stretch>
            <a:fillRect/>
          </a:stretch>
        </p:blipFill>
        <p:spPr bwMode="auto">
          <a:xfrm>
            <a:off x="0" y="0"/>
            <a:ext cx="9144000" cy="3860800"/>
          </a:xfrm>
          <a:prstGeom prst="rect">
            <a:avLst/>
          </a:prstGeom>
          <a:noFill/>
          <a:ln w="76200" cmpd="tri">
            <a:solidFill>
              <a:srgbClr val="800000"/>
            </a:solidFill>
            <a:miter lim="800000"/>
            <a:headEnd/>
            <a:tailEnd/>
          </a:ln>
        </p:spPr>
      </p:pic>
      <p:sp>
        <p:nvSpPr>
          <p:cNvPr id="33797" name="WordArt 5"/>
          <p:cNvSpPr>
            <a:spLocks noChangeArrowheads="1" noChangeShapeType="1" noTextEdit="1"/>
          </p:cNvSpPr>
          <p:nvPr/>
        </p:nvSpPr>
        <p:spPr bwMode="auto">
          <a:xfrm rot="5400000">
            <a:off x="-285750" y="819150"/>
            <a:ext cx="1866900" cy="838200"/>
          </a:xfrm>
          <a:prstGeom prst="rect">
            <a:avLst/>
          </a:prstGeom>
        </p:spPr>
        <p:txBody>
          <a:bodyPr vert="eaVert" wrap="none" fromWordArt="1">
            <a:prstTxWarp prst="textPlain">
              <a:avLst>
                <a:gd name="adj" fmla="val 50000"/>
              </a:avLst>
            </a:prstTxWarp>
          </a:bodyPr>
          <a:lstStyle/>
          <a:p>
            <a:pPr algn="ctr" fontAlgn="auto"/>
            <a:r>
              <a:rPr lang="zh-CN" altLang="en-US" sz="4800" b="1" kern="10">
                <a:ln w="9525">
                  <a:solidFill>
                    <a:srgbClr val="FF6600"/>
                  </a:solidFill>
                  <a:round/>
                  <a:headEnd/>
                  <a:tailEnd/>
                </a:ln>
                <a:solidFill>
                  <a:schemeClr val="accent1"/>
                </a:solidFill>
                <a:latin typeface="隶书"/>
                <a:ea typeface="隶书"/>
              </a:rPr>
              <a:t>找一找</a:t>
            </a:r>
          </a:p>
        </p:txBody>
      </p:sp>
    </p:spTree>
    <p:extLst>
      <p:ext uri="{BB962C8B-B14F-4D97-AF65-F5344CB8AC3E}">
        <p14:creationId xmlns:p14="http://schemas.microsoft.com/office/powerpoint/2010/main" val="2826898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3794"/>
                                        </p:tgtEl>
                                        <p:attrNameLst>
                                          <p:attrName>style.visibility</p:attrName>
                                        </p:attrNameLst>
                                      </p:cBhvr>
                                      <p:to>
                                        <p:strVal val="visible"/>
                                      </p:to>
                                    </p:set>
                                    <p:anim calcmode="lin" valueType="num">
                                      <p:cBhvr additive="base">
                                        <p:cTn id="7" dur="500" fill="hold"/>
                                        <p:tgtEl>
                                          <p:spTgt spid="33794"/>
                                        </p:tgtEl>
                                        <p:attrNameLst>
                                          <p:attrName>ppt_x</p:attrName>
                                        </p:attrNameLst>
                                      </p:cBhvr>
                                      <p:tavLst>
                                        <p:tav tm="0">
                                          <p:val>
                                            <p:strVal val="0-#ppt_w/2"/>
                                          </p:val>
                                        </p:tav>
                                        <p:tav tm="100000">
                                          <p:val>
                                            <p:strVal val="#ppt_x"/>
                                          </p:val>
                                        </p:tav>
                                      </p:tavLst>
                                    </p:anim>
                                    <p:anim calcmode="lin" valueType="num">
                                      <p:cBhvr additive="base">
                                        <p:cTn id="8" dur="500" fill="hold"/>
                                        <p:tgtEl>
                                          <p:spTgt spid="3379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3795"/>
                                        </p:tgtEl>
                                        <p:attrNameLst>
                                          <p:attrName>style.visibility</p:attrName>
                                        </p:attrNameLst>
                                      </p:cBhvr>
                                      <p:to>
                                        <p:strVal val="visible"/>
                                      </p:to>
                                    </p:set>
                                    <p:anim calcmode="lin" valueType="num">
                                      <p:cBhvr additive="base">
                                        <p:cTn id="13" dur="500" fill="hold"/>
                                        <p:tgtEl>
                                          <p:spTgt spid="33795"/>
                                        </p:tgtEl>
                                        <p:attrNameLst>
                                          <p:attrName>ppt_x</p:attrName>
                                        </p:attrNameLst>
                                      </p:cBhvr>
                                      <p:tavLst>
                                        <p:tav tm="0">
                                          <p:val>
                                            <p:strVal val="0-#ppt_w/2"/>
                                          </p:val>
                                        </p:tav>
                                        <p:tav tm="100000">
                                          <p:val>
                                            <p:strVal val="#ppt_x"/>
                                          </p:val>
                                        </p:tav>
                                      </p:tavLst>
                                    </p:anim>
                                    <p:anim calcmode="lin" valueType="num">
                                      <p:cBhvr additive="base">
                                        <p:cTn id="14" dur="500" fill="hold"/>
                                        <p:tgtEl>
                                          <p:spTgt spid="337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utoUpdateAnimBg="0"/>
      <p:bldP spid="33795"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英格兰科茨活尔兹地方的庄园"/>
          <p:cNvPicPr>
            <a:picLocks noGrp="1" noChangeAspect="1" noChangeArrowheads="1"/>
          </p:cNvPicPr>
          <p:nvPr>
            <p:ph idx="1"/>
          </p:nvPr>
        </p:nvPicPr>
        <p:blipFill>
          <a:blip r:embed="rId2"/>
          <a:srcRect/>
          <a:stretch>
            <a:fillRect/>
          </a:stretch>
        </p:blipFill>
        <p:spPr>
          <a:xfrm>
            <a:off x="4427935" y="1"/>
            <a:ext cx="4681538" cy="5300663"/>
          </a:xfrm>
          <a:ln/>
        </p:spPr>
      </p:pic>
      <p:pic>
        <p:nvPicPr>
          <p:cNvPr id="34819" name="Picture 3" descr="pic_57098"/>
          <p:cNvPicPr>
            <a:picLocks noChangeAspect="1" noChangeArrowheads="1"/>
          </p:cNvPicPr>
          <p:nvPr/>
        </p:nvPicPr>
        <p:blipFill>
          <a:blip r:embed="rId3"/>
          <a:srcRect/>
          <a:stretch>
            <a:fillRect/>
          </a:stretch>
        </p:blipFill>
        <p:spPr bwMode="auto">
          <a:xfrm>
            <a:off x="34528" y="23813"/>
            <a:ext cx="4327922" cy="5276850"/>
          </a:xfrm>
          <a:prstGeom prst="rect">
            <a:avLst/>
          </a:prstGeom>
          <a:noFill/>
        </p:spPr>
      </p:pic>
      <p:sp>
        <p:nvSpPr>
          <p:cNvPr id="34820" name="Text Box 4"/>
          <p:cNvSpPr txBox="1">
            <a:spLocks noChangeArrowheads="1"/>
          </p:cNvSpPr>
          <p:nvPr/>
        </p:nvSpPr>
        <p:spPr bwMode="auto">
          <a:xfrm>
            <a:off x="179785" y="5481638"/>
            <a:ext cx="8820150" cy="1282700"/>
          </a:xfrm>
          <a:prstGeom prst="rect">
            <a:avLst/>
          </a:prstGeom>
          <a:noFill/>
          <a:ln w="9525">
            <a:noFill/>
            <a:miter lim="800000"/>
            <a:headEnd/>
            <a:tailEnd/>
          </a:ln>
          <a:effectLst/>
        </p:spPr>
        <p:txBody>
          <a:bodyPr>
            <a:spAutoFit/>
          </a:bodyPr>
          <a:lstStyle/>
          <a:p>
            <a:pPr>
              <a:spcBef>
                <a:spcPct val="50000"/>
              </a:spcBef>
            </a:pPr>
            <a:r>
              <a:rPr kumimoji="1" lang="zh-CN" altLang="en-US" sz="2600" b="1">
                <a:latin typeface="Times New Roman" pitchFamily="18" charset="0"/>
              </a:rPr>
              <a:t>农奴生活的世界</a:t>
            </a:r>
            <a:r>
              <a:rPr kumimoji="1" lang="zh-CN" altLang="en-US" sz="2600" b="1">
                <a:solidFill>
                  <a:srgbClr val="FF0000"/>
                </a:solidFill>
                <a:latin typeface="Times New Roman" pitchFamily="18" charset="0"/>
              </a:rPr>
              <a:t>以庄园为中心</a:t>
            </a:r>
            <a:r>
              <a:rPr kumimoji="1" lang="zh-CN" altLang="en-US" sz="2600" b="1">
                <a:latin typeface="Times New Roman" pitchFamily="18" charset="0"/>
              </a:rPr>
              <a:t>，终年辛劳仍得不到温饱，低矮的茅舍内潮湿拥挤，许多人因饥饿和营养不良过早死去。</a:t>
            </a:r>
            <a:r>
              <a:rPr kumimoji="1" lang="zh-CN" altLang="en-US" sz="2600" b="1">
                <a:solidFill>
                  <a:srgbClr val="FF0000"/>
                </a:solidFill>
                <a:latin typeface="Times New Roman" pitchFamily="18" charset="0"/>
              </a:rPr>
              <a:t>农奴是社会的主要生产者</a:t>
            </a:r>
            <a:r>
              <a:rPr kumimoji="1" lang="zh-CN" altLang="en-US" sz="2600" b="1">
                <a:latin typeface="Times New Roman" pitchFamily="18" charset="0"/>
              </a:rPr>
              <a:t>，但他们地位最低，受压迫最重。</a:t>
            </a:r>
          </a:p>
        </p:txBody>
      </p:sp>
    </p:spTree>
    <p:extLst>
      <p:ext uri="{BB962C8B-B14F-4D97-AF65-F5344CB8AC3E}">
        <p14:creationId xmlns:p14="http://schemas.microsoft.com/office/powerpoint/2010/main" val="2651814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slide(fromLeft)">
                                      <p:cBhvr>
                                        <p:cTn id="7" dur="500"/>
                                        <p:tgtEl>
                                          <p:spTgt spid="34819"/>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34818"/>
                                        </p:tgtEl>
                                        <p:attrNameLst>
                                          <p:attrName>style.visibility</p:attrName>
                                        </p:attrNameLst>
                                      </p:cBhvr>
                                      <p:to>
                                        <p:strVal val="visible"/>
                                      </p:to>
                                    </p:set>
                                    <p:animEffect transition="in" filter="slide(fromLeft)">
                                      <p:cBhvr>
                                        <p:cTn id="12" dur="500"/>
                                        <p:tgtEl>
                                          <p:spTgt spid="34818"/>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34820"/>
                                        </p:tgtEl>
                                        <p:attrNameLst>
                                          <p:attrName>style.visibility</p:attrName>
                                        </p:attrNameLst>
                                      </p:cBhvr>
                                      <p:to>
                                        <p:strVal val="visible"/>
                                      </p:to>
                                    </p:set>
                                    <p:anim calcmode="lin" valueType="num">
                                      <p:cBhvr>
                                        <p:cTn id="17" dur="500" fill="hold"/>
                                        <p:tgtEl>
                                          <p:spTgt spid="34820"/>
                                        </p:tgtEl>
                                        <p:attrNameLst>
                                          <p:attrName>ppt_w</p:attrName>
                                        </p:attrNameLst>
                                      </p:cBhvr>
                                      <p:tavLst>
                                        <p:tav tm="0">
                                          <p:val>
                                            <p:fltVal val="0"/>
                                          </p:val>
                                        </p:tav>
                                        <p:tav tm="100000">
                                          <p:val>
                                            <p:strVal val="#ppt_w"/>
                                          </p:val>
                                        </p:tav>
                                      </p:tavLst>
                                    </p:anim>
                                    <p:anim calcmode="lin" valueType="num">
                                      <p:cBhvr>
                                        <p:cTn id="18" dur="500" fill="hold"/>
                                        <p:tgtEl>
                                          <p:spTgt spid="3482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227" y="116632"/>
            <a:ext cx="7620000" cy="1143000"/>
          </a:xfrm>
        </p:spPr>
        <p:txBody>
          <a:bodyPr/>
          <a:lstStyle/>
          <a:p>
            <a:r>
              <a:rPr lang="zh-CN" altLang="en-US" b="1" dirty="0" smtClean="0">
                <a:solidFill>
                  <a:srgbClr val="0000CC"/>
                </a:solidFill>
                <a:latin typeface="黑体" pitchFamily="49" charset="-122"/>
                <a:ea typeface="黑体" pitchFamily="49" charset="-122"/>
              </a:rPr>
              <a:t>一、庄园的领主和与佃户</a:t>
            </a:r>
            <a:endParaRPr lang="zh-CN" altLang="en-US" b="1" dirty="0">
              <a:solidFill>
                <a:srgbClr val="0000CC"/>
              </a:solidFill>
              <a:latin typeface="黑体" pitchFamily="49" charset="-122"/>
              <a:ea typeface="黑体" pitchFamily="49" charset="-122"/>
            </a:endParaRPr>
          </a:p>
        </p:txBody>
      </p:sp>
      <p:sp>
        <p:nvSpPr>
          <p:cNvPr id="3" name="内容占位符 2"/>
          <p:cNvSpPr>
            <a:spLocks noGrp="1"/>
          </p:cNvSpPr>
          <p:nvPr>
            <p:ph idx="1"/>
          </p:nvPr>
        </p:nvSpPr>
        <p:spPr>
          <a:xfrm>
            <a:off x="149932" y="1172716"/>
            <a:ext cx="8526524" cy="4800600"/>
          </a:xfrm>
        </p:spPr>
        <p:txBody>
          <a:bodyPr>
            <a:normAutofit/>
          </a:bodyPr>
          <a:lstStyle/>
          <a:p>
            <a:pPr marL="114300" indent="0">
              <a:buNone/>
            </a:pPr>
            <a:r>
              <a:rPr lang="en-US" altLang="zh-CN" sz="2800" b="1" dirty="0" smtClean="0">
                <a:latin typeface="华文仿宋" pitchFamily="2" charset="-122"/>
                <a:ea typeface="华文仿宋" pitchFamily="2" charset="-122"/>
              </a:rPr>
              <a:t>2</a:t>
            </a:r>
            <a:r>
              <a:rPr lang="zh-CN" altLang="en-US" sz="2800" b="1" dirty="0" smtClean="0">
                <a:latin typeface="华文仿宋" pitchFamily="2" charset="-122"/>
                <a:ea typeface="华文仿宋" pitchFamily="2" charset="-122"/>
              </a:rPr>
              <a:t>、</a:t>
            </a:r>
            <a:r>
              <a:rPr lang="zh-CN" altLang="zh-CN" sz="2800" b="1" dirty="0" smtClean="0"/>
              <a:t> </a:t>
            </a:r>
            <a:r>
              <a:rPr lang="zh-CN" altLang="zh-CN" sz="2800" b="1" dirty="0"/>
              <a:t>西欧庄园里主要生活着哪些</a:t>
            </a:r>
            <a:r>
              <a:rPr lang="en-US" altLang="zh-CN" sz="2800" b="1" dirty="0"/>
              <a:t> </a:t>
            </a:r>
            <a:r>
              <a:rPr lang="zh-CN" altLang="en-US" sz="2800" b="1" dirty="0" smtClean="0"/>
              <a:t>人？</a:t>
            </a:r>
            <a:endParaRPr lang="en-US" altLang="zh-CN" sz="2800" b="1" dirty="0" smtClean="0"/>
          </a:p>
          <a:p>
            <a:pPr marL="114300" indent="0">
              <a:buNone/>
            </a:pPr>
            <a:r>
              <a:rPr lang="zh-CN" altLang="zh-CN" sz="2800" b="1" dirty="0">
                <a:solidFill>
                  <a:srgbClr val="FF0000"/>
                </a:solidFill>
              </a:rPr>
              <a:t>领主、佃户</a:t>
            </a:r>
            <a:r>
              <a:rPr lang="en-US" altLang="zh-CN" sz="2800" dirty="0"/>
              <a:t>(</a:t>
            </a:r>
            <a:r>
              <a:rPr lang="zh-CN" altLang="zh-CN" sz="2800" dirty="0"/>
              <a:t>包括自由的农民和缺少自由的农奴</a:t>
            </a:r>
            <a:r>
              <a:rPr lang="en-US" altLang="zh-CN" sz="2800" dirty="0"/>
              <a:t>)</a:t>
            </a:r>
            <a:r>
              <a:rPr lang="zh-CN" altLang="zh-CN" sz="2800" dirty="0"/>
              <a:t>。</a:t>
            </a:r>
          </a:p>
          <a:p>
            <a:pPr marL="114300" indent="0">
              <a:buNone/>
            </a:pPr>
            <a:endParaRPr lang="zh-CN" altLang="zh-CN" sz="3600" b="1" dirty="0"/>
          </a:p>
        </p:txBody>
      </p:sp>
      <p:sp>
        <p:nvSpPr>
          <p:cNvPr id="5" name="TextBox 4"/>
          <p:cNvSpPr txBox="1"/>
          <p:nvPr/>
        </p:nvSpPr>
        <p:spPr>
          <a:xfrm>
            <a:off x="251520" y="2397846"/>
            <a:ext cx="8568952" cy="4431983"/>
          </a:xfrm>
          <a:prstGeom prst="rect">
            <a:avLst/>
          </a:prstGeom>
          <a:noFill/>
        </p:spPr>
        <p:txBody>
          <a:bodyPr wrap="square" rtlCol="0">
            <a:spAutoFit/>
          </a:bodyPr>
          <a:lstStyle/>
          <a:p>
            <a:pPr>
              <a:lnSpc>
                <a:spcPct val="150000"/>
              </a:lnSpc>
            </a:pPr>
            <a:r>
              <a:rPr lang="zh-CN" altLang="en-US" sz="2000" b="1" dirty="0">
                <a:solidFill>
                  <a:srgbClr val="00B050"/>
                </a:solidFill>
                <a:latin typeface="+mn-ea"/>
              </a:rPr>
              <a:t>知识</a:t>
            </a:r>
            <a:r>
              <a:rPr lang="zh-CN" altLang="en-US" sz="2000" b="1" dirty="0" smtClean="0">
                <a:solidFill>
                  <a:srgbClr val="00B050"/>
                </a:solidFill>
                <a:latin typeface="+mn-ea"/>
              </a:rPr>
              <a:t>拓展</a:t>
            </a:r>
            <a:r>
              <a:rPr lang="zh-CN" altLang="en-US" sz="2000" b="1" dirty="0">
                <a:solidFill>
                  <a:srgbClr val="00B050"/>
                </a:solidFill>
                <a:latin typeface="华文仿宋" pitchFamily="2" charset="-122"/>
                <a:ea typeface="华文仿宋" pitchFamily="2" charset="-122"/>
              </a:rPr>
              <a:t>：</a:t>
            </a:r>
            <a:endParaRPr lang="en-US" altLang="zh-CN" sz="2000" b="1" dirty="0" smtClean="0">
              <a:solidFill>
                <a:srgbClr val="00B050"/>
              </a:solidFill>
              <a:latin typeface="华文仿宋" pitchFamily="2" charset="-122"/>
              <a:ea typeface="华文仿宋" pitchFamily="2" charset="-122"/>
            </a:endParaRPr>
          </a:p>
          <a:p>
            <a:pPr>
              <a:lnSpc>
                <a:spcPct val="150000"/>
              </a:lnSpc>
            </a:pPr>
            <a:r>
              <a:rPr lang="zh-CN" altLang="en-US" sz="2800" b="1" dirty="0" smtClean="0">
                <a:solidFill>
                  <a:srgbClr val="FF0000"/>
                </a:solidFill>
                <a:latin typeface="+mn-ea"/>
              </a:rPr>
              <a:t>领主：</a:t>
            </a:r>
            <a:r>
              <a:rPr lang="zh-CN" altLang="zh-CN" sz="2800" b="1" dirty="0">
                <a:latin typeface="+mn-ea"/>
              </a:rPr>
              <a:t>封建社会中受封领地或采邑的封建主</a:t>
            </a:r>
            <a:r>
              <a:rPr lang="zh-CN" altLang="en-US" sz="2800" b="1" dirty="0" smtClean="0">
                <a:latin typeface="+mn-ea"/>
              </a:rPr>
              <a:t>。</a:t>
            </a:r>
            <a:endParaRPr lang="en-US" altLang="zh-CN" sz="2800" b="1" dirty="0" smtClean="0">
              <a:latin typeface="+mn-ea"/>
            </a:endParaRPr>
          </a:p>
          <a:p>
            <a:pPr>
              <a:lnSpc>
                <a:spcPct val="150000"/>
              </a:lnSpc>
            </a:pPr>
            <a:r>
              <a:rPr lang="zh-CN" altLang="en-US" sz="2000" dirty="0" smtClean="0"/>
              <a:t>（</a:t>
            </a:r>
            <a:r>
              <a:rPr lang="zh-CN" altLang="zh-CN" sz="2000" dirty="0" smtClean="0">
                <a:solidFill>
                  <a:srgbClr val="7030A0"/>
                </a:solidFill>
              </a:rPr>
              <a:t>领主</a:t>
            </a:r>
            <a:r>
              <a:rPr lang="zh-CN" altLang="zh-CN" sz="2000" dirty="0"/>
              <a:t>在自己的领地内是</a:t>
            </a:r>
            <a:r>
              <a:rPr lang="zh-CN" altLang="zh-CN" sz="2000" dirty="0">
                <a:solidFill>
                  <a:srgbClr val="7030A0"/>
                </a:solidFill>
              </a:rPr>
              <a:t>最高统治者</a:t>
            </a:r>
            <a:r>
              <a:rPr lang="zh-CN" altLang="zh-CN" sz="2000" dirty="0"/>
              <a:t>，享有行政司法权力及其他特权，大领主除设置官吏、法庭、监狱外，还设关卡、收赋税、铸货币。领主对农奴或农民实行经济剥削和政治压迫。领主是国主或上级领主的附庸，要履行服兵役、纳贡赋及其他义务。欧洲中世纪占有领地的僧侣贵族、农奴主、庄园主也称为封建领主。这三大领主占有大部分土地、牲畜和其他生产资料，并在很大程度上占有农奴的人身</a:t>
            </a:r>
            <a:r>
              <a:rPr lang="zh-CN" altLang="zh-CN" sz="2000" dirty="0" smtClean="0"/>
              <a:t>。</a:t>
            </a:r>
            <a:r>
              <a:rPr lang="zh-CN" altLang="en-US" sz="2000" dirty="0"/>
              <a:t>）</a:t>
            </a:r>
            <a:endParaRPr lang="zh-CN" altLang="zh-CN" sz="2000" dirty="0"/>
          </a:p>
          <a:p>
            <a:pPr>
              <a:lnSpc>
                <a:spcPct val="150000"/>
              </a:lnSpc>
            </a:pPr>
            <a:endParaRPr lang="en-US" altLang="zh-CN" sz="2000" b="1" dirty="0" smtClean="0">
              <a:latin typeface="华文仿宋" pitchFamily="2" charset="-122"/>
              <a:ea typeface="华文仿宋" pitchFamily="2" charset="-122"/>
            </a:endParaRPr>
          </a:p>
        </p:txBody>
      </p:sp>
    </p:spTree>
    <p:extLst>
      <p:ext uri="{BB962C8B-B14F-4D97-AF65-F5344CB8AC3E}">
        <p14:creationId xmlns:p14="http://schemas.microsoft.com/office/powerpoint/2010/main" val="1032979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2708920"/>
            <a:ext cx="8280920" cy="2088232"/>
          </a:xfrm>
        </p:spPr>
        <p:txBody>
          <a:bodyPr/>
          <a:lstStyle/>
          <a:p>
            <a:r>
              <a:rPr lang="zh-CN" altLang="zh-CN" sz="2800" dirty="0" smtClean="0">
                <a:latin typeface="+mn-ea"/>
              </a:rPr>
              <a:t>在</a:t>
            </a:r>
            <a:r>
              <a:rPr lang="zh-CN" altLang="zh-CN" sz="2800" dirty="0">
                <a:latin typeface="+mn-ea"/>
              </a:rPr>
              <a:t>中国，不同时期又有田客、佃客、地客、庄户、佃户等称谓。西欧封建领主制经济下承租份地的农民也称佃农。</a:t>
            </a:r>
            <a:endParaRPr lang="zh-CN" altLang="en-US" sz="2800" b="1" dirty="0">
              <a:latin typeface="+mn-ea"/>
            </a:endParaRPr>
          </a:p>
          <a:p>
            <a:pPr marL="0" indent="0">
              <a:buNone/>
            </a:pPr>
            <a:endParaRPr lang="zh-CN" altLang="en-US" dirty="0"/>
          </a:p>
        </p:txBody>
      </p:sp>
      <p:sp>
        <p:nvSpPr>
          <p:cNvPr id="4" name="矩形 3"/>
          <p:cNvSpPr/>
          <p:nvPr/>
        </p:nvSpPr>
        <p:spPr>
          <a:xfrm>
            <a:off x="467544" y="1916832"/>
            <a:ext cx="6768752" cy="707886"/>
          </a:xfrm>
          <a:prstGeom prst="rect">
            <a:avLst/>
          </a:prstGeom>
        </p:spPr>
        <p:txBody>
          <a:bodyPr wrap="square">
            <a:spAutoFit/>
          </a:bodyPr>
          <a:lstStyle/>
          <a:p>
            <a:pPr marL="342900" lvl="0" indent="-228600">
              <a:spcBef>
                <a:spcPct val="20000"/>
              </a:spcBef>
              <a:buClr>
                <a:srgbClr val="A9A57C"/>
              </a:buClr>
              <a:buFont typeface="Arial" pitchFamily="34" charset="0"/>
              <a:buChar char="•"/>
            </a:pPr>
            <a:r>
              <a:rPr lang="zh-CN" altLang="en-US" sz="4000" b="1" dirty="0">
                <a:solidFill>
                  <a:srgbClr val="FF0000"/>
                </a:solidFill>
                <a:latin typeface="+mn-ea"/>
              </a:rPr>
              <a:t>佃户</a:t>
            </a:r>
            <a:r>
              <a:rPr lang="zh-CN" altLang="en-US" sz="4000" b="1" dirty="0">
                <a:solidFill>
                  <a:srgbClr val="2F2B20"/>
                </a:solidFill>
                <a:latin typeface="+mn-ea"/>
              </a:rPr>
              <a:t>：租种领主土地的农民。</a:t>
            </a:r>
            <a:endParaRPr lang="en-US" altLang="zh-CN" sz="4000" b="1" dirty="0">
              <a:solidFill>
                <a:srgbClr val="2F2B20"/>
              </a:solidFill>
              <a:latin typeface="+mn-ea"/>
            </a:endParaRPr>
          </a:p>
        </p:txBody>
      </p:sp>
    </p:spTree>
    <p:extLst>
      <p:ext uri="{BB962C8B-B14F-4D97-AF65-F5344CB8AC3E}">
        <p14:creationId xmlns:p14="http://schemas.microsoft.com/office/powerpoint/2010/main" val="780422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466</TotalTime>
  <Words>2230</Words>
  <Paragraphs>207</Paragraphs>
  <Slides>34</Slides>
  <Notes>0</Notes>
  <HiddenSlides>1</HiddenSlides>
  <MMClips>0</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Office 主题​​</vt:lpstr>
      <vt:lpstr>PowerPoint 演示文稿</vt:lpstr>
      <vt:lpstr>第三单元　封建时代的欧洲</vt:lpstr>
      <vt:lpstr>学习目标</vt:lpstr>
      <vt:lpstr>一、庄园的领主和与佃户</vt:lpstr>
      <vt:lpstr>PowerPoint 演示文稿</vt:lpstr>
      <vt:lpstr>PowerPoint 演示文稿</vt:lpstr>
      <vt:lpstr>PowerPoint 演示文稿</vt:lpstr>
      <vt:lpstr>一、庄园的领主和与佃户</vt:lpstr>
      <vt:lpstr>PowerPoint 演示文稿</vt:lpstr>
      <vt:lpstr>PowerPoint 演示文稿</vt:lpstr>
      <vt:lpstr>PowerPoint 演示文稿</vt:lpstr>
      <vt:lpstr>PowerPoint 演示文稿</vt:lpstr>
      <vt:lpstr>佃户每周要在领主土地上劳动3天，剩下时间才属于自己。领主还向佃户征收其他捐税。 “捐税”知多少</vt:lpstr>
      <vt:lpstr>PowerPoint 演示文稿</vt:lpstr>
      <vt:lpstr>PowerPoint 演示文稿</vt:lpstr>
      <vt:lpstr>PowerPoint 演示文稿</vt:lpstr>
      <vt:lpstr>劳动中的农奴</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课堂小结</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AutoBVT</cp:lastModifiedBy>
  <dcterms:created xsi:type="dcterms:W3CDTF">2018-08-05T12:06:36Z</dcterms:created>
  <dcterms:modified xsi:type="dcterms:W3CDTF">2018-10-22T01:46:10Z</dcterms:modified>
</cp:coreProperties>
</file>