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notesMasterIdLst>
    <p:notesMasterId r:id="rId19"/>
  </p:notesMasterIdLst>
  <p:sldIdLst>
    <p:sldId id="256" r:id="rId5"/>
    <p:sldId id="309" r:id="rId6"/>
    <p:sldId id="258" r:id="rId7"/>
    <p:sldId id="352" r:id="rId8"/>
    <p:sldId id="349" r:id="rId9"/>
    <p:sldId id="478" r:id="rId10"/>
    <p:sldId id="479" r:id="rId11"/>
    <p:sldId id="350" r:id="rId12"/>
    <p:sldId id="324" r:id="rId13"/>
    <p:sldId id="293" r:id="rId14"/>
    <p:sldId id="290" r:id="rId15"/>
    <p:sldId id="291" r:id="rId16"/>
    <p:sldId id="295" r:id="rId17"/>
    <p:sldId id="30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46D1B3C-CABA-4F87-99EF-12F1E5C9A6AF}">
          <p14:sldIdLst>
            <p14:sldId id="256"/>
            <p14:sldId id="309"/>
            <p14:sldId id="258"/>
            <p14:sldId id="352"/>
            <p14:sldId id="349"/>
            <p14:sldId id="478"/>
            <p14:sldId id="479"/>
            <p14:sldId id="350"/>
            <p14:sldId id="324"/>
            <p14:sldId id="293"/>
            <p14:sldId id="290"/>
            <p14:sldId id="291"/>
            <p14:sldId id="295"/>
            <p14:sldId id="30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94B8F0-9056-4D83-A1D0-327C79A79E2F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3F6A5B-9C3C-4305-AF2A-C351E12B2E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88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教皇国指的是隶属于教会的诸邦国，并不是一个单一制国家，而是由许多昔日的独立或半独立城邦、小国和贵族领地构成的共同体。</a:t>
            </a:r>
            <a:endParaRPr lang="en-US" altLang="zh-CN" dirty="0"/>
          </a:p>
          <a:p>
            <a:r>
              <a:rPr lang="zh-CN" altLang="en-US" dirty="0"/>
              <a:t>自从丕平献土事件之后，教会通过各种手段控制了西欧三分之一的土地。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F4B6A969-3C5D-429A-AB90-7D5A246A50A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181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梵蒂冈是全球领土面积最小、人口最少的国家，是全世界天主教的中心</a:t>
            </a:r>
            <a:r>
              <a:rPr lang="en-US" altLang="zh-CN" dirty="0"/>
              <a:t>——</a:t>
            </a:r>
            <a:r>
              <a:rPr lang="zh-CN" altLang="en-US" dirty="0"/>
              <a:t>以教皇为首的教廷的所在地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F4B6A969-3C5D-429A-AB90-7D5A246A50A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453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在世界范围内，天主教、东正教、新教被统称为基督教，，都以“圣经”为经典。在中国，基督教则专指“新教”，又称为“福音教”或“耶稣教”。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F4B6A969-3C5D-429A-AB90-7D5A246A50A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126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83B666-36A4-4B4C-B4E7-41CDFA877F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83FA258-EA39-46EE-806E-6662DD6EDD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21430F-1FA9-468B-AC4D-4E21D6D5B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8D5B65-1292-449C-A6F9-8A303AA9D236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39C0BC-B4B9-417C-AB7F-18D71142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7786C7-CA67-41B2-A2AE-C67376091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8ED85D-1935-4186-9AC6-E5EA3E9906A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658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990342-B5F4-4B5A-9633-DE3305A06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EBA4FA-A7BE-495C-9A15-47E352F7C2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E70091-88AF-45D0-A8F3-D99629937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FF92B9-A3C8-4118-8341-00D045907163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6C414B-1B2B-4445-BA57-9525B4C8C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FB2C5D-B84C-4025-87C0-84A91D907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DA552F-8821-4162-843E-1D157F246EA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7858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D8CB161-557F-4FF2-B1BE-17F07E5B8E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52713E0-053F-4541-AC85-CD9762A392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58C4F-2B51-4D46-A1EE-663CFCC5D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7DB573-6198-4749-B2FA-3A2C415C1A3F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903AEC-283F-4DEE-919B-F24C909A9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A4D45B-D7A3-43DC-9E7F-8827F2173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55E2BD-99C1-4275-908E-464986A7B48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8783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F10A8-CF49-44FC-8C63-35BE3BFA1E4C}" type="datetimeFigureOut">
              <a:rPr lang="zh-CN" altLang="en-US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E5376-5123-4379-B507-E628976FB54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336844"/>
      </p:ext>
    </p:extLst>
  </p:cSld>
  <p:clrMapOvr>
    <a:masterClrMapping/>
  </p:clrMapOvr>
  <p:transition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772B1-09FE-4D62-A9B5-BEB31CFB13C4}" type="datetimeFigureOut">
              <a:rPr lang="zh-CN" altLang="en-US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ABFDF-4091-472C-81E2-0CCE9E687E0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501964"/>
      </p:ext>
    </p:extLst>
  </p:cSld>
  <p:clrMapOvr>
    <a:masterClrMapping/>
  </p:clrMapOvr>
  <p:transition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A26D8-43DA-4021-B152-E37B66494C32}" type="datetimeFigureOut">
              <a:rPr lang="zh-CN" altLang="en-US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E699D-4E47-46D4-A7BA-75F3D825A59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934133"/>
      </p:ext>
    </p:extLst>
  </p:cSld>
  <p:clrMapOvr>
    <a:masterClrMapping/>
  </p:clrMapOvr>
  <p:transition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60530-AC93-4F73-B12A-62F5B050B4A6}" type="datetimeFigureOut">
              <a:rPr lang="zh-CN" altLang="en-US"/>
              <a:t>2018/9/9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0FFE4-EEB5-4E6D-AA25-F62178F5C9E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88413"/>
      </p:ext>
    </p:extLst>
  </p:cSld>
  <p:clrMapOvr>
    <a:masterClrMapping/>
  </p:clrMapOvr>
  <p:transition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80946-9AE8-4E93-BDBA-D39305B87E42}" type="datetimeFigureOut">
              <a:rPr lang="zh-CN" altLang="en-US"/>
              <a:t>2018/9/9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DA086-8A39-4398-BC51-B80F5DD7FE7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674361"/>
      </p:ext>
    </p:extLst>
  </p:cSld>
  <p:clrMapOvr>
    <a:masterClrMapping/>
  </p:clrMapOvr>
  <p:transition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03907-940A-4023-A3AA-6017C17BA604}" type="datetimeFigureOut">
              <a:rPr lang="zh-CN" altLang="en-US"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FD61D-3A53-40FC-A5A5-DF4527B2037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692174"/>
      </p:ext>
    </p:extLst>
  </p:cSld>
  <p:clrMapOvr>
    <a:masterClrMapping/>
  </p:clrMapOvr>
  <p:transition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D16BD-7EFA-475D-AF07-5497A0A2327A}" type="datetimeFigureOut">
              <a:rPr lang="zh-CN" altLang="en-US"/>
              <a:t>2018/9/9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81583-82AC-49D0-8C5D-B6CAABC8383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706033"/>
      </p:ext>
    </p:extLst>
  </p:cSld>
  <p:clrMapOvr>
    <a:masterClrMapping/>
  </p:clrMapOvr>
  <p:transition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658E8-A1E4-4C68-8684-76F63B83220F}" type="datetimeFigureOut">
              <a:rPr lang="zh-CN" altLang="en-US"/>
              <a:t>2018/9/9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66C5C-4BFE-4A54-85D2-397249BE681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62899"/>
      </p:ext>
    </p:extLst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2E8001-E88C-4360-AD98-63AFA85EE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F00A86B-9201-468A-8434-B562665C58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36DBFD-A6C7-4BD6-850A-4F12EBB4C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DE042B-B001-4619-9B36-C2620033AB56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DF388A-A1E8-4BAC-BFBE-5FA7D4E7D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074CB8-71DC-4953-A8C1-90B6E64F4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DFC15B-DF33-4DF2-BF3E-28F5B2381C9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09904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62D5E-42A5-4CFE-8FB2-A3A825CC98B3}" type="datetimeFigureOut">
              <a:rPr lang="zh-CN" altLang="en-US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1EA45-20A9-406D-9CDD-87E49AB5BE0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810771"/>
      </p:ext>
    </p:extLst>
  </p:cSld>
  <p:clrMapOvr>
    <a:masterClrMapping/>
  </p:clrMapOvr>
  <p:transition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254F9-6FA9-4FC0-8155-05450840C111}" type="datetimeFigureOut">
              <a:rPr lang="zh-CN" altLang="en-US"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37840-9084-4C62-B7BB-B0684D3E0F4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20755"/>
      </p:ext>
    </p:extLst>
  </p:cSld>
  <p:clrMapOvr>
    <a:masterClrMapping/>
  </p:clrMapOvr>
  <p:transition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5203545"/>
      </p:ext>
    </p:extLst>
  </p:cSld>
  <p:clrMapOvr>
    <a:masterClrMapping/>
  </p:clrMapOvr>
  <p:transition>
    <p:blinds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10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382E9-580E-485B-95B1-CE5299936A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1627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0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C5F1C-FDE9-4893-8BA1-506070B3F6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6267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10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E272B-C3FF-4B01-9D20-A9FCE2A0C7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902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10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F270E-09D8-464F-BF43-FC69A99029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8280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10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59049-7068-495B-96D8-2FD3DDA203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4802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10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D0094-D91B-45A7-B523-169EBC3B4B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5326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E3955-59D3-46A8-B599-0D95E38974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44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A50C10-D643-411E-9916-32DE79E5F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CBF9D7-5821-4F3E-9D26-CA46DA74BB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6766AF-0455-43A2-A24E-741A84EAB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8E6874-317A-493E-9004-1F90E150E53F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834035-FA88-424E-A26D-2BAB0C1B6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E54834-EBAB-4447-A5FB-B4E0692D8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925ED-3249-43F6-8DBF-BAF23BA999E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82407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0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46339-E246-4AC5-B6A9-9F5DE4E37F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564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0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2855-D93B-4ECD-A711-58C38C654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9136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0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457CC-5744-44E1-8BFF-951A30FBC5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5097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0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8059F1-DAE5-4FB6-A433-12C8AA3D3B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985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7557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9897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0329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2744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2548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50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B6A3DE-A7BA-447F-8B9B-27DAF30AE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E9BB0B-ADAD-4E7A-ABD0-B2668062BD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1FF109E-BECD-44D9-92E1-B3C8A94087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FB57CB-3771-480B-8D74-E39709D12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444A24-FF38-488B-8E05-3D2397D4661E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4F1AE42-947B-4273-8384-8854B5937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CB79E9-1C97-4FB8-873F-1C6FA62A0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E53444-E053-48FF-84DB-8CC2BF059BB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50307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2759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9228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398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9136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65641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6370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900648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2020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2949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901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102935-D336-43DA-99E2-5398FE336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75A9055-A779-4F9A-A259-0D95715DCD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942ED08-80EC-4C39-B668-AD8222E329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CC9CA6D-DCB3-46E3-8B84-F719C42E69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3286D6E-DA41-4EE2-8BB6-A632D5EABF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8F63EE0-48B5-47B6-BC53-556D71479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94E734-DC98-4433-814A-B5E725D845B1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BD5D7B3-F28D-46AD-A683-D8B7B4CFD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A5BBA53-DED3-4CCB-B4A3-C7D97B4DB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5F08A-E2E0-4647-9D7D-14618F58698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2154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26925B-A426-49A7-80CB-4843C52DC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F79A5BA-5B54-4EEA-9495-09F994100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AC2352-22D7-4296-A4F4-339E7D01E6EE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F3BDC02-FD62-4ADE-8703-DF07CFF6E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67EB3A0-AE48-4AE0-BFF4-64E437C60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B47E78-3EC4-467F-96F6-AC7BB1D37A3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370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D338909-145A-45A0-B1F3-CE791BD9F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A4542-ABB6-4641-A977-D6871D733492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F90D2C-265D-4DEF-A990-659CDE4EF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387A22-E8AB-4FF9-8806-021E3A1CB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C2005-3DEC-4849-9A71-C2D17D2FEA5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1347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51423C-380D-4FDE-A751-A30023744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3D7CD1-1C16-469E-8242-768186C7F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974864E-F03C-4299-B3E2-AF94FD5039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F5A8F7-1AB9-4A4E-BA62-B8C738D60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8FBF26-4D74-4C53-92EA-92C6F715E60F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715213-9882-4180-8671-160EF4279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BB9F745-2CD4-4882-9AEF-558EFB442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7827A-E29D-472F-8990-12F8CD1BA4F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6103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01F1FB-8659-4968-9D4E-93E1A5DFD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F70B54A-02A9-4CCD-AC35-8126519141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F4FAA83-657F-4631-AEFF-9F3E621024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8F3D093-BA4C-4EE0-9F93-93DF763E1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C69448-59A9-46E7-97EF-AEC35B779082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66504F-3948-4CF4-ADF9-247B8CF5C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93B512-088F-4607-9AD8-89230FBA5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7ECB0E-4592-4E7E-A5B7-765BE4C33E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108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40FF9FBC-9CF6-49B4-9299-7984AA590C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CC302FAA-F1A5-4CEE-9AE3-B851676401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9156" name="Rectangle 4">
            <a:extLst>
              <a:ext uri="{FF2B5EF4-FFF2-40B4-BE49-F238E27FC236}">
                <a16:creationId xmlns:a16="http://schemas.microsoft.com/office/drawing/2014/main" id="{AAEE612B-99A9-43D8-AB36-E51C1AC9E61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fld id="{86A36D96-3FAD-402E-B34D-15F9531B907E}" type="datetimeFigureOut">
              <a:rPr lang="zh-CN" altLang="en-US"/>
              <a:pPr/>
              <a:t>2018/9/9</a:t>
            </a:fld>
            <a:endParaRPr lang="en-US" altLang="zh-CN"/>
          </a:p>
        </p:txBody>
      </p:sp>
      <p:sp>
        <p:nvSpPr>
          <p:cNvPr id="49157" name="Rectangle 5">
            <a:extLst>
              <a:ext uri="{FF2B5EF4-FFF2-40B4-BE49-F238E27FC236}">
                <a16:creationId xmlns:a16="http://schemas.microsoft.com/office/drawing/2014/main" id="{A3C13C9D-7D08-4819-B085-35E5B4C215E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en-US" altLang="zh-CN"/>
          </a:p>
        </p:txBody>
      </p:sp>
      <p:sp>
        <p:nvSpPr>
          <p:cNvPr id="49158" name="Rectangle 6">
            <a:extLst>
              <a:ext uri="{FF2B5EF4-FFF2-40B4-BE49-F238E27FC236}">
                <a16:creationId xmlns:a16="http://schemas.microsoft.com/office/drawing/2014/main" id="{8E45C2E4-4424-45B0-AD31-B58FCC65D7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84BDBD70-7F14-48AA-83A3-755C9DC18C5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5442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7ABD0E5-AA4B-48E9-A44E-F5495D8F50B7}" type="datetimeFigureOut">
              <a:rPr lang="zh-CN" altLang="en-US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654F6EE-DE7C-46D5-AEA4-C124FC85C1C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020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blinds dir="vert"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8" name="日期占位符 1027"/>
          <p:cNvSpPr>
            <a:spLocks noGrp="1" noChangeArrowheads="1"/>
          </p:cNvSpPr>
          <p:nvPr>
            <p:ph type="dt" sz="half" idx="4294967295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7B51BAC9-F785-4E87-A092-279049B4FE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85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08B7C-6A7A-4300-90D2-5E8F58D271A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4CE8024-3AE6-41FC-A160-3D7C269491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81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2D5E49-BCCD-4842-8D19-0DE1441479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早期基督教和中世纪大学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F37B39D-3571-45B6-ADF7-631F278451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9261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275" y="215900"/>
            <a:ext cx="11857038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>
            <a:off x="3807460" y="215900"/>
            <a:ext cx="736600" cy="6325870"/>
          </a:xfrm>
          <a:prstGeom prst="rect">
            <a:avLst/>
          </a:prstGeom>
          <a:noFill/>
        </p:spPr>
        <p:txBody>
          <a:bodyPr vert="eaVer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你知道西欧哪些著名的大学吗？</a:t>
            </a:r>
          </a:p>
        </p:txBody>
      </p:sp>
      <p:sp>
        <p:nvSpPr>
          <p:cNvPr id="6" name="矩形 5"/>
          <p:cNvSpPr/>
          <p:nvPr/>
        </p:nvSpPr>
        <p:spPr>
          <a:xfrm>
            <a:off x="5492750" y="2829560"/>
            <a:ext cx="3103880" cy="18611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b="1"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</a:rPr>
              <a:t>大学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483090" y="218440"/>
            <a:ext cx="2429510" cy="6511925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魏碑_GBK" panose="03000509000000000000" charset="-122"/>
                <a:sym typeface="宋体" panose="02010600030101010101" pitchFamily="2" charset="-122"/>
              </a:rPr>
              <a:t>中世纪教育：</a:t>
            </a:r>
            <a:endParaRPr lang="zh-CN" altLang="en-US" sz="2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魏碑_GBK" panose="03000509000000000000" charset="-122"/>
              <a:ea typeface="方正魏碑_GBK" panose="03000509000000000000" charset="-122"/>
              <a:cs typeface="方正魏碑_GBK" panose="03000509000000000000" charset="-122"/>
              <a:sym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n w="2857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  <a:sym typeface="宋体" panose="02010600030101010101" pitchFamily="2" charset="-122"/>
              </a:rPr>
              <a:t>最美好的花朵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2C1D86"/>
                </a:solidFill>
                <a:latin typeface="方正兰亭粗黑_GBK" panose="02000000000000000000" charset="-122"/>
                <a:ea typeface="方正兰亭粗黑_GBK" panose="02000000000000000000" charset="-122"/>
              </a:rPr>
              <a:t>                       是指的什么吗？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29860" y="4690745"/>
            <a:ext cx="2418080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  <a:ea typeface="+mn-ea"/>
                <a:sym typeface="+mn-ea"/>
              </a:rPr>
              <a:t>巴黎大学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8275" y="117475"/>
            <a:ext cx="11971338" cy="671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4794885" y="5459095"/>
            <a:ext cx="2418080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  <a:ea typeface="+mn-ea"/>
                <a:sym typeface="+mn-ea"/>
              </a:rPr>
              <a:t>牛津大学</a:t>
            </a:r>
          </a:p>
        </p:txBody>
      </p:sp>
      <p:sp>
        <p:nvSpPr>
          <p:cNvPr id="12" name="矩形 11"/>
          <p:cNvSpPr/>
          <p:nvPr/>
        </p:nvSpPr>
        <p:spPr>
          <a:xfrm rot="840000">
            <a:off x="2696210" y="2448560"/>
            <a:ext cx="7485380" cy="18611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b="1" dirty="0"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</a:rPr>
              <a:t>大学的兴起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47708 -0.232593 " pathEditMode="relative" rAng="0" ptsTypes="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107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02448 -0.305185 " pathEditMode="relative" rAng="0" ptsTypes="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4219 0.206852 " pathEditMode="relative" rAng="0" ptsTypes="">
                                      <p:cBhvr>
                                        <p:cTn id="7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1979 0.033704 " pathEditMode="relative" rAng="0" ptsTypes="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6" grpId="0"/>
      <p:bldP spid="6" grpId="1"/>
      <p:bldP spid="2" grpId="0" build="allAtOnce" bldLvl="0"/>
      <p:bldP spid="8" grpId="0"/>
      <p:bldP spid="8" grpId="1"/>
      <p:bldP spid="9" grpId="0"/>
      <p:bldP spid="9" grpId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4000" y="501015"/>
            <a:ext cx="11593830" cy="52984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</a:rPr>
              <a:t>大学的</a:t>
            </a:r>
            <a:r>
              <a:rPr lang="zh-CN" altLang="en-US" sz="7200" b="1" dirty="0">
                <a:solidFill>
                  <a:srgbClr val="2C1D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</a:rPr>
              <a:t>由来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</a:rPr>
              <a:t>       </a:t>
            </a: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</a:rPr>
              <a:t>“大学”一词的本义是指一个团体或行会。</a:t>
            </a:r>
          </a:p>
          <a:p>
            <a:pPr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</a:rPr>
              <a:t>       大学最初与中世纪城市中的手工业行会或商人行会的性质是一样的。不同的是，大学是由教师或学生组成的保护自身权益的团体，后来逐渐用来指专门的教育机构。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3365" y="159385"/>
            <a:ext cx="3135630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rgbClr val="FF0000"/>
                  </a:solidFill>
                </a:ln>
                <a:solidFill>
                  <a:srgbClr val="0945A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  <a:sym typeface="宋体" panose="02010600030101010101" pitchFamily="2" charset="-122"/>
              </a:rPr>
              <a:t>大学的兴起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5"/>
          <p:cNvSpPr txBox="1"/>
          <p:nvPr/>
        </p:nvSpPr>
        <p:spPr>
          <a:xfrm>
            <a:off x="546735" y="203835"/>
            <a:ext cx="476567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</a:rPr>
              <a:t>（</a:t>
            </a:r>
            <a:r>
              <a:rPr lang="en-US" altLang="zh-CN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</a:rPr>
              <a:t>1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</a:rPr>
              <a:t>）大学兴起的背景</a:t>
            </a:r>
            <a:r>
              <a:rPr lang="en-US" altLang="zh-CN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</a:rPr>
              <a:t>(</a:t>
            </a:r>
            <a:r>
              <a:rPr lang="zh-CN" altLang="zh-CN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</a:rPr>
              <a:t>原因）</a:t>
            </a:r>
          </a:p>
        </p:txBody>
      </p:sp>
      <p:sp>
        <p:nvSpPr>
          <p:cNvPr id="18437" name="文本框 6"/>
          <p:cNvSpPr txBox="1"/>
          <p:nvPr/>
        </p:nvSpPr>
        <p:spPr>
          <a:xfrm>
            <a:off x="433705" y="795655"/>
            <a:ext cx="11256010" cy="120860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11</a:t>
            </a:r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世纪后，随着城市工商业的发展，社会经济生活日益复杂，城市市民对知识的需求显著增加，大学应运而生。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45915" y="1367155"/>
            <a:ext cx="5241290" cy="1918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algn="ctr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n w="2857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  <a:sym typeface="宋体" panose="02010600030101010101" pitchFamily="2" charset="-122"/>
              </a:rPr>
              <a:t>最美好的花朵</a:t>
            </a:r>
            <a:r>
              <a:rPr lang="zh-CN" altLang="en-US" sz="6600" b="1" dirty="0">
                <a:ln w="38100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  <a:sym typeface="宋体" panose="02010600030101010101" pitchFamily="2" charset="-122"/>
              </a:rPr>
              <a:t>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38600" y="215900"/>
            <a:ext cx="895350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  <a:sym typeface="+mn-ea"/>
              </a:rPr>
              <a:t>原因</a:t>
            </a:r>
          </a:p>
        </p:txBody>
      </p:sp>
      <p:sp>
        <p:nvSpPr>
          <p:cNvPr id="33800" name="文本框 4"/>
          <p:cNvSpPr txBox="1">
            <a:spLocks noChangeArrowheads="1"/>
          </p:cNvSpPr>
          <p:nvPr/>
        </p:nvSpPr>
        <p:spPr bwMode="auto">
          <a:xfrm>
            <a:off x="546100" y="2844800"/>
            <a:ext cx="3754438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ea typeface="微软雅黑" pitchFamily="34" charset="-122"/>
              </a:rPr>
              <a:t>（</a:t>
            </a:r>
            <a:r>
              <a:rPr lang="en-US" altLang="zh-CN" sz="2800" b="1">
                <a:ea typeface="微软雅黑" pitchFamily="34" charset="-122"/>
              </a:rPr>
              <a:t>2</a:t>
            </a:r>
            <a:r>
              <a:rPr lang="zh-CN" altLang="en-US" sz="2800" b="1">
                <a:ea typeface="微软雅黑" pitchFamily="34" charset="-122"/>
              </a:rPr>
              <a:t>）大学的自治地位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44345" y="3411855"/>
            <a:ext cx="2118995" cy="216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dist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2C1D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司法特权</a:t>
            </a:r>
            <a:endParaRPr lang="en-US" altLang="zh-CN" sz="2800" b="1" dirty="0">
              <a:solidFill>
                <a:srgbClr val="2C1D8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algn="dist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2C1D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免赋税特权</a:t>
            </a:r>
          </a:p>
          <a:p>
            <a:pPr algn="dist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2C1D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教育自主权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6697663" y="3160713"/>
            <a:ext cx="5138737" cy="2987675"/>
          </a:xfrm>
          <a:prstGeom prst="roundRect">
            <a:avLst/>
          </a:prstGeom>
          <a:solidFill>
            <a:srgbClr val="2C1D8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754438" y="4559300"/>
            <a:ext cx="2951162" cy="914400"/>
            <a:chOff x="6443" y="3623"/>
            <a:chExt cx="4648" cy="1440"/>
          </a:xfrm>
        </p:grpSpPr>
        <p:grpSp>
          <p:nvGrpSpPr>
            <p:cNvPr id="33813" name="组合 9"/>
            <p:cNvGrpSpPr>
              <a:grpSpLocks/>
            </p:cNvGrpSpPr>
            <p:nvPr/>
          </p:nvGrpSpPr>
          <p:grpSpPr bwMode="auto">
            <a:xfrm>
              <a:off x="6443" y="4693"/>
              <a:ext cx="3462" cy="370"/>
              <a:chOff x="6481" y="4658"/>
              <a:chExt cx="3462" cy="37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6481" y="4658"/>
                <a:ext cx="370" cy="370"/>
              </a:xfrm>
              <a:prstGeom prst="ellipse">
                <a:avLst/>
              </a:prstGeom>
              <a:noFill/>
              <a:ln w="38100">
                <a:solidFill>
                  <a:srgbClr val="2C1D86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6851" y="4843"/>
                <a:ext cx="3093" cy="0"/>
              </a:xfrm>
              <a:prstGeom prst="line">
                <a:avLst/>
              </a:prstGeom>
              <a:ln w="38100">
                <a:solidFill>
                  <a:srgbClr val="2C1D86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14" name="组合 12"/>
            <p:cNvGrpSpPr>
              <a:grpSpLocks/>
            </p:cNvGrpSpPr>
            <p:nvPr/>
          </p:nvGrpSpPr>
          <p:grpSpPr bwMode="auto">
            <a:xfrm>
              <a:off x="9667" y="3623"/>
              <a:ext cx="1425" cy="1368"/>
              <a:chOff x="9500" y="4714"/>
              <a:chExt cx="1425" cy="1368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0554" y="4714"/>
                <a:ext cx="370" cy="370"/>
              </a:xfrm>
              <a:prstGeom prst="ellipse">
                <a:avLst/>
              </a:prstGeom>
              <a:noFill/>
              <a:ln w="38100">
                <a:solidFill>
                  <a:srgbClr val="2C1D86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 flipH="1">
                <a:off x="9499" y="5029"/>
                <a:ext cx="1055" cy="1053"/>
              </a:xfrm>
              <a:prstGeom prst="line">
                <a:avLst/>
              </a:prstGeom>
              <a:ln w="38100">
                <a:solidFill>
                  <a:srgbClr val="2C1D86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803650" y="3824288"/>
            <a:ext cx="2894013" cy="947737"/>
            <a:chOff x="4739" y="6249"/>
            <a:chExt cx="4556" cy="1491"/>
          </a:xfrm>
        </p:grpSpPr>
        <p:grpSp>
          <p:nvGrpSpPr>
            <p:cNvPr id="33807" name="组合 17"/>
            <p:cNvGrpSpPr>
              <a:grpSpLocks/>
            </p:cNvGrpSpPr>
            <p:nvPr/>
          </p:nvGrpSpPr>
          <p:grpSpPr bwMode="auto">
            <a:xfrm>
              <a:off x="8007" y="6434"/>
              <a:ext cx="1289" cy="1307"/>
              <a:chOff x="11859" y="4091"/>
              <a:chExt cx="1289" cy="1307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2777" y="5027"/>
                <a:ext cx="370" cy="370"/>
              </a:xfrm>
              <a:prstGeom prst="ellipse">
                <a:avLst/>
              </a:prstGeom>
              <a:noFill/>
              <a:ln w="38100">
                <a:solidFill>
                  <a:srgbClr val="2C1D86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11860" y="4091"/>
                <a:ext cx="1082" cy="1086"/>
              </a:xfrm>
              <a:prstGeom prst="line">
                <a:avLst/>
              </a:prstGeom>
              <a:ln w="38100">
                <a:solidFill>
                  <a:srgbClr val="2C1D86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08" name="组合 20"/>
            <p:cNvGrpSpPr>
              <a:grpSpLocks/>
            </p:cNvGrpSpPr>
            <p:nvPr/>
          </p:nvGrpSpPr>
          <p:grpSpPr bwMode="auto">
            <a:xfrm>
              <a:off x="4739" y="6249"/>
              <a:ext cx="3462" cy="370"/>
              <a:chOff x="6481" y="4658"/>
              <a:chExt cx="3462" cy="37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6481" y="4658"/>
                <a:ext cx="370" cy="370"/>
              </a:xfrm>
              <a:prstGeom prst="ellipse">
                <a:avLst/>
              </a:prstGeom>
              <a:noFill/>
              <a:ln w="38100">
                <a:solidFill>
                  <a:srgbClr val="2C1D86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6851" y="4843"/>
                <a:ext cx="3091" cy="0"/>
              </a:xfrm>
              <a:prstGeom prst="line">
                <a:avLst/>
              </a:prstGeom>
              <a:ln w="38100">
                <a:solidFill>
                  <a:srgbClr val="2C1D86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807200" y="3365500"/>
            <a:ext cx="49212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chemeClr val="bg1"/>
                </a:solidFill>
                <a:ea typeface="微软雅黑" pitchFamily="34" charset="-122"/>
              </a:rPr>
              <a:t>大学师生名免受地方世俗法官判断，须按教会法规定由当地主教审理或由大学法庭独立审理。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6807200" y="3595688"/>
            <a:ext cx="4921250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80000"/>
              </a:lnSpc>
              <a:buFont typeface="Arial" charset="0"/>
              <a:buNone/>
            </a:pPr>
            <a:r>
              <a:rPr lang="zh-CN" altLang="en-US" sz="2800" b="1">
                <a:solidFill>
                  <a:schemeClr val="bg1"/>
                </a:solidFill>
                <a:ea typeface="微软雅黑" pitchFamily="34" charset="-122"/>
              </a:rPr>
              <a:t>在不违反正统教义的情况下，大学的日常教学和管理有相当大的自主权。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7" grpId="0"/>
      <p:bldP spid="9" grpId="0" animBg="1"/>
      <p:bldP spid="24" grpId="0"/>
      <p:bldP spid="24" grpId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内容占位符 3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7721600" y="387350"/>
            <a:ext cx="3784600" cy="2998788"/>
          </a:xfrm>
        </p:spPr>
      </p:pic>
      <p:sp>
        <p:nvSpPr>
          <p:cNvPr id="19461" name="文本框 7"/>
          <p:cNvSpPr txBox="1"/>
          <p:nvPr/>
        </p:nvSpPr>
        <p:spPr>
          <a:xfrm>
            <a:off x="553720" y="215265"/>
            <a:ext cx="581215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</a:rPr>
              <a:t>（</a:t>
            </a:r>
            <a:r>
              <a:rPr lang="en-US" altLang="zh-CN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</a:rPr>
              <a:t>3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</a:rPr>
              <a:t>）国王和教皇对待教育的态度</a:t>
            </a:r>
          </a:p>
        </p:txBody>
      </p:sp>
      <p:sp>
        <p:nvSpPr>
          <p:cNvPr id="19462" name="文本框 8"/>
          <p:cNvSpPr txBox="1"/>
          <p:nvPr/>
        </p:nvSpPr>
        <p:spPr>
          <a:xfrm>
            <a:off x="414338" y="736600"/>
            <a:ext cx="6650037" cy="185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2C1D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2C1D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国王希望大学成为本国教育和文化中心，一般都尊重大学自治；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2C1D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   教皇支持大学，但不允许异端言论。</a:t>
            </a:r>
          </a:p>
        </p:txBody>
      </p:sp>
      <p:sp>
        <p:nvSpPr>
          <p:cNvPr id="20484" name="文本框 4"/>
          <p:cNvSpPr txBox="1"/>
          <p:nvPr/>
        </p:nvSpPr>
        <p:spPr>
          <a:xfrm>
            <a:off x="553720" y="2587625"/>
            <a:ext cx="358076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</a:rPr>
              <a:t>（</a:t>
            </a:r>
            <a:r>
              <a:rPr lang="en-US" altLang="zh-CN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</a:rPr>
              <a:t>4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</a:rPr>
              <a:t>）大学的课程设置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7065" y="3272790"/>
            <a:ext cx="11188065" cy="28473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2C1D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2C1D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基础性的课程，如文法、修辞、几何等。</a:t>
            </a: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2C1D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   专业课程，如法学、医学、神学等。</a:t>
            </a: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800" b="1" dirty="0">
              <a:solidFill>
                <a:srgbClr val="2C1D8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2C1D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 这说明了大学课程设置一方面仍受基督教会的影响，另一方面也反映了经济和社会发展的要求。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19240" y="1090295"/>
            <a:ext cx="948690" cy="19380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sym typeface="+mn-ea"/>
              </a:rPr>
              <a:t>支持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83920" y="4571365"/>
            <a:ext cx="9097645" cy="5219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（</a:t>
            </a: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5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）从中世纪大学的课程设置上，你能得</a:t>
            </a:r>
            <a:r>
              <a:rPr lang="zh-CN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的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历史信息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 idx="4294967295"/>
          </p:nvPr>
        </p:nvSpPr>
        <p:spPr>
          <a:xfrm>
            <a:off x="2517775" y="268288"/>
            <a:ext cx="7480300" cy="650875"/>
          </a:xfrm>
        </p:spPr>
        <p:txBody>
          <a:bodyPr/>
          <a:lstStyle/>
          <a:p>
            <a:r>
              <a:rPr lang="zh-CN" altLang="en-US" sz="2800">
                <a:solidFill>
                  <a:srgbClr val="002060"/>
                </a:solidFill>
              </a:rPr>
              <a:t>阅读材料，归纳中世纪大学的基本特征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5095" y="1071245"/>
            <a:ext cx="11941175" cy="310769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材料一：位于意大利北部的博洛尼亚大学，成立的基础是学生组成的社团，社团得到教会的支持，掌握了学校的管理权，负责任免教师，监督教学计划，但对学生成绩的评估和学位的授予，则由资深教授负责。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材料二：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巴黎的教师组成教师行会，选举会长管理学校。</a:t>
            </a:r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13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世纪，巴黎教师行会得到罗马教皇和国王的支持，自治权力得到保证。大学的自治地位主要体现在免赋税特权、司法特权、教育自主权。</a:t>
            </a:r>
          </a:p>
        </p:txBody>
      </p:sp>
      <p:sp>
        <p:nvSpPr>
          <p:cNvPr id="36867" name="文本框 4"/>
          <p:cNvSpPr txBox="1">
            <a:spLocks noChangeArrowheads="1"/>
          </p:cNvSpPr>
          <p:nvPr/>
        </p:nvSpPr>
        <p:spPr bwMode="auto">
          <a:xfrm>
            <a:off x="179388" y="142875"/>
            <a:ext cx="1452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ea typeface="微软雅黑" pitchFamily="34" charset="-122"/>
                <a:sym typeface="+mn-ea"/>
              </a:rPr>
              <a:t>大学的兴起</a:t>
            </a:r>
            <a:endParaRPr lang="zh-CN" altLang="en-US" sz="2000" b="1"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6225" y="1528763"/>
            <a:ext cx="1957388" cy="39211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6900" y="3230563"/>
            <a:ext cx="3641725" cy="39211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5920" y="4343400"/>
            <a:ext cx="3632200" cy="52197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、得到了谁的 支持？</a:t>
            </a:r>
          </a:p>
        </p:txBody>
      </p:sp>
      <p:sp>
        <p:nvSpPr>
          <p:cNvPr id="9" name="矩形 8"/>
          <p:cNvSpPr/>
          <p:nvPr/>
        </p:nvSpPr>
        <p:spPr>
          <a:xfrm>
            <a:off x="4913313" y="1528763"/>
            <a:ext cx="2109787" cy="392112"/>
          </a:xfrm>
          <a:prstGeom prst="rect">
            <a:avLst/>
          </a:prstGeom>
          <a:noFill/>
          <a:ln w="38100">
            <a:solidFill>
              <a:srgbClr val="2C1D86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49775" y="3673475"/>
            <a:ext cx="1817688" cy="390525"/>
          </a:xfrm>
          <a:prstGeom prst="rect">
            <a:avLst/>
          </a:prstGeom>
          <a:noFill/>
          <a:ln w="38100">
            <a:solidFill>
              <a:srgbClr val="2C1D86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6900" y="3673475"/>
            <a:ext cx="1957388" cy="390525"/>
          </a:xfrm>
          <a:prstGeom prst="rect">
            <a:avLst/>
          </a:prstGeom>
          <a:noFill/>
          <a:ln w="38100">
            <a:solidFill>
              <a:srgbClr val="2C1D86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05100" y="3673475"/>
            <a:ext cx="1770063" cy="390525"/>
          </a:xfrm>
          <a:prstGeom prst="rect">
            <a:avLst/>
          </a:prstGeom>
          <a:noFill/>
          <a:ln w="38100">
            <a:solidFill>
              <a:srgbClr val="2C1D86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5920" y="4954905"/>
            <a:ext cx="4978400" cy="521970"/>
          </a:xfrm>
          <a:prstGeom prst="rect">
            <a:avLst/>
          </a:prstGeom>
          <a:noFill/>
          <a:ln w="28575">
            <a:solidFill>
              <a:srgbClr val="2C1D86"/>
            </a:solidFill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、大学自治表现在哪些方面？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5920" y="5566410"/>
            <a:ext cx="4296410" cy="521970"/>
          </a:xfrm>
          <a:prstGeom prst="rect">
            <a:avLst/>
          </a:prstGeom>
          <a:noFill/>
          <a:ln w="28575">
            <a:prstDash val="dash"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、哪些特权？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24550" y="4941888"/>
            <a:ext cx="5837238" cy="1568450"/>
          </a:xfrm>
          <a:prstGeom prst="rect">
            <a:avLst/>
          </a:prstGeom>
          <a:noFill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2C1D86"/>
                </a:solidFill>
              </a:rPr>
              <a:t>免受地方世俗法官的审判，而须按教会规定由当地主教审理，或由大学法庭独立审理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44500" y="4181475"/>
            <a:ext cx="2184400" cy="0"/>
          </a:xfrm>
          <a:prstGeom prst="line">
            <a:avLst/>
          </a:prstGeom>
          <a:ln w="57150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806700" y="4233863"/>
            <a:ext cx="1689100" cy="7937"/>
          </a:xfrm>
          <a:prstGeom prst="line">
            <a:avLst/>
          </a:prstGeom>
          <a:ln w="57150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75920" y="6177915"/>
            <a:ext cx="4296410" cy="521970"/>
          </a:xfrm>
          <a:prstGeom prst="rect">
            <a:avLst/>
          </a:prstGeom>
          <a:noFill/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、怎么理解特权？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2260" y="1516380"/>
            <a:ext cx="3879215" cy="477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3455" t="2091" r="6910" b="2788"/>
          <a:stretch>
            <a:fillRect/>
          </a:stretch>
        </p:blipFill>
        <p:spPr>
          <a:xfrm>
            <a:off x="7050405" y="21590"/>
            <a:ext cx="5128895" cy="68141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185" y="2420620"/>
            <a:ext cx="11107420" cy="13923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  <a:sym typeface="+mn-ea"/>
              </a:rPr>
              <a:t>一、</a:t>
            </a: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  <a:sym typeface="+mn-ea"/>
              </a:rPr>
              <a:t>早期基督教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方正魏碑_GBK" panose="03000509000000000000" charset="-122"/>
              <a:ea typeface="方正魏碑_GBK" panose="03000509000000000000" charset="-122"/>
              <a:cs typeface="方正魏碑_GBK" panose="03000509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190" y="319405"/>
            <a:ext cx="5074285" cy="1411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  <a:sym typeface="+mn-ea"/>
              </a:rPr>
              <a:t>你认识它吗？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7315" y="234315"/>
            <a:ext cx="7042150" cy="117411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  <a:sym typeface="+mn-ea"/>
              </a:rPr>
              <a:t>或许你看到过这样一幅图片：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20625 -0.300000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00" y="-152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77396 0.206111 " pathEditMode="relative" rAng="0" ptsTypes="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0" y="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1680" y="252095"/>
            <a:ext cx="11102975" cy="793750"/>
          </a:xfrm>
        </p:spPr>
        <p:txBody>
          <a:bodyPr/>
          <a:lstStyle/>
          <a:p>
            <a:r>
              <a:rPr lang="zh-CN" altLang="en-US" sz="3200" b="1">
                <a:solidFill>
                  <a:srgbClr val="C00000"/>
                </a:solidFill>
                <a:latin typeface="方正兰亭粗黑_GBK" panose="02000000000000000000" charset="-122"/>
                <a:ea typeface="方正兰亭粗黑_GBK" panose="02000000000000000000" charset="-122"/>
              </a:rPr>
              <a:t>基督教什么时间产生？原因是什么？创始人是谁？</a:t>
            </a:r>
            <a:r>
              <a:rPr lang="en-US" altLang="zh-CN" sz="3200" b="1">
                <a:solidFill>
                  <a:srgbClr val="C00000"/>
                </a:solidFill>
                <a:latin typeface="方正兰亭粗黑_GBK" panose="02000000000000000000" charset="-122"/>
                <a:ea typeface="方正兰亭粗黑_GBK" panose="02000000000000000000" charset="-122"/>
              </a:rPr>
              <a:t>……</a:t>
            </a:r>
          </a:p>
        </p:txBody>
      </p:sp>
      <p:sp>
        <p:nvSpPr>
          <p:cNvPr id="6" name="矩形 5"/>
          <p:cNvSpPr/>
          <p:nvPr/>
        </p:nvSpPr>
        <p:spPr>
          <a:xfrm>
            <a:off x="161290" y="252095"/>
            <a:ext cx="10190480" cy="829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945A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+mn-cs"/>
              </a:rPr>
              <a:t>基督教的兴起</a:t>
            </a:r>
          </a:p>
        </p:txBody>
      </p:sp>
      <p:sp>
        <p:nvSpPr>
          <p:cNvPr id="18436" name="文本框 6"/>
          <p:cNvSpPr txBox="1">
            <a:spLocks noChangeArrowheads="1"/>
          </p:cNvSpPr>
          <p:nvPr/>
        </p:nvSpPr>
        <p:spPr bwMode="auto">
          <a:xfrm>
            <a:off x="741363" y="918528"/>
            <a:ext cx="1828800" cy="555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魏碑_GBK" panose="03000509000000000000" charset="-122"/>
                <a:ea typeface="方正魏碑_GBK" panose="03000509000000000000" charset="-122"/>
                <a:cs typeface="+mn-cs"/>
              </a:rPr>
              <a:t>时   间：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魏碑_GBK" panose="03000509000000000000" charset="-122"/>
                <a:ea typeface="方正魏碑_GBK" panose="03000509000000000000" charset="-122"/>
                <a:cs typeface="+mn-cs"/>
              </a:rPr>
              <a:t>地   点：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4F0FBD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方正魏碑_GBK" panose="03000509000000000000" charset="-122"/>
              <a:ea typeface="方正魏碑_GBK" panose="03000509000000000000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魏碑_GBK" panose="03000509000000000000" charset="-122"/>
                <a:ea typeface="方正魏碑_GBK" panose="03000509000000000000" charset="-122"/>
                <a:cs typeface="+mn-cs"/>
              </a:rPr>
              <a:t>原   因：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4F0FBD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方正魏碑_GBK" panose="03000509000000000000" charset="-122"/>
              <a:ea typeface="方正魏碑_GBK" panose="03000509000000000000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魏碑_GBK" panose="03000509000000000000" charset="-122"/>
                <a:ea typeface="方正魏碑_GBK" panose="03000509000000000000" charset="-122"/>
                <a:cs typeface="+mn-cs"/>
              </a:rPr>
              <a:t>创始人：</a:t>
            </a:r>
          </a:p>
          <a:p>
            <a:pPr marL="0" marR="0" lvl="0" indent="0" algn="l" defTabSz="914400" rtl="0" eaLnBrk="1" fontAlgn="base" latinLnBrk="0" hangingPunct="1">
              <a:lnSpc>
                <a:spcPct val="2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魏碑_GBK" panose="03000509000000000000" charset="-122"/>
                <a:ea typeface="方正魏碑_GBK" panose="03000509000000000000" charset="-122"/>
                <a:cs typeface="+mn-cs"/>
              </a:rPr>
              <a:t>教   义：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4F0FBD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方正魏碑_GBK" panose="03000509000000000000" charset="-122"/>
              <a:ea typeface="方正魏碑_GBK" panose="03000509000000000000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魏碑_GBK" panose="03000509000000000000" charset="-122"/>
                <a:ea typeface="方正魏碑_GBK" panose="03000509000000000000" charset="-122"/>
                <a:cs typeface="+mn-cs"/>
              </a:rPr>
              <a:t>传   播：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027680" y="1082040"/>
            <a:ext cx="86829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简隶书" charset="0"/>
                <a:ea typeface="微软简隶书" charset="0"/>
                <a:cs typeface="微软简隶书" charset="0"/>
              </a:rPr>
              <a:t>1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简隶书" charset="0"/>
                <a:ea typeface="微软简隶书" charset="0"/>
                <a:cs typeface="微软简隶书" charset="0"/>
              </a:rPr>
              <a:t>世纪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570480" y="1925955"/>
            <a:ext cx="849376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简隶书" charset="0"/>
                <a:ea typeface="微软简隶书" charset="0"/>
                <a:cs typeface="+mn-cs"/>
              </a:rPr>
              <a:t>罗马帝国统治下的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简隶书" charset="0"/>
                <a:ea typeface="微软简隶书" charset="0"/>
                <a:cs typeface="+mn-cs"/>
              </a:rPr>
              <a:t>巴勒斯坦地区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570480" y="3770630"/>
            <a:ext cx="69215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传道者宣传说，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耶稣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就是“救世主”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569845" y="5591492"/>
            <a:ext cx="900049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简隶书" charset="0"/>
                <a:ea typeface="微软简隶书" charset="0"/>
                <a:cs typeface="微软简隶书" charset="0"/>
              </a:rPr>
              <a:t>4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简隶书" charset="0"/>
                <a:ea typeface="微软简隶书" charset="0"/>
                <a:cs typeface="微软简隶书" charset="0"/>
              </a:rPr>
              <a:t>世纪末，罗马皇帝确定基督教为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简隶书" charset="0"/>
                <a:ea typeface="微软简隶书" charset="0"/>
                <a:cs typeface="微软简隶书" charset="0"/>
              </a:rPr>
              <a:t>国教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简隶书" charset="0"/>
                <a:ea typeface="微软简隶书" charset="0"/>
                <a:cs typeface="微软简隶书" charset="0"/>
              </a:rPr>
              <a:t>，促进了基督教的传播。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569845" y="2509520"/>
            <a:ext cx="9274810" cy="1173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简隶书" charset="0"/>
                <a:ea typeface="微软简隶书" charset="0"/>
                <a:cs typeface="微软简隶书" charset="0"/>
              </a:rPr>
              <a:t>犹太人长期遭受苦难，渴望“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简隶书" charset="0"/>
                <a:ea typeface="微软简隶书" charset="0"/>
                <a:cs typeface="微软简隶书" charset="0"/>
              </a:rPr>
              <a:t>救世主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简隶书" charset="0"/>
                <a:ea typeface="微软简隶书" charset="0"/>
                <a:cs typeface="微软简隶书" charset="0"/>
              </a:rPr>
              <a:t>”的到来。人民把希望 寄托宗教，寻求精神上的解脱。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569845" y="4518753"/>
            <a:ext cx="890651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prstClr val="black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早期：上帝面前人人平等</a:t>
            </a:r>
            <a:endParaRPr lang="en-US" altLang="zh-CN" sz="2800" dirty="0">
              <a:solidFill>
                <a:prstClr val="black"/>
              </a:solidFill>
              <a:latin typeface="方正兰亭粗黑_GBK" panose="02000000000000000000" charset="-122"/>
              <a:ea typeface="方正兰亭粗黑_GBK" panose="02000000000000000000" charset="-122"/>
              <a:cs typeface="方正兰亭粗黑_GBK" panose="020000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演变：逆来顺受</a:t>
            </a:r>
            <a:r>
              <a:rPr lang="zh-CN" altLang="en-US" sz="2800" noProof="0" dirty="0">
                <a:solidFill>
                  <a:prstClr val="black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  精神忏悔  希翼来世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兰亭粗黑_GBK" panose="02000000000000000000" charset="-122"/>
              <a:ea typeface="方正兰亭粗黑_GBK" panose="02000000000000000000" charset="-122"/>
              <a:cs typeface="方正兰亭粗黑_GBK" panose="02000000000000000000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943" y="2557378"/>
            <a:ext cx="8789035" cy="4077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891A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7DEC9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9446895" y="5141595"/>
            <a:ext cx="765175" cy="894080"/>
            <a:chOff x="15985" y="7245"/>
            <a:chExt cx="784" cy="1160"/>
          </a:xfrm>
        </p:grpSpPr>
        <p:sp>
          <p:nvSpPr>
            <p:cNvPr id="3" name="任意多边形 2"/>
            <p:cNvSpPr/>
            <p:nvPr/>
          </p:nvSpPr>
          <p:spPr>
            <a:xfrm>
              <a:off x="15985" y="7245"/>
              <a:ext cx="784" cy="1160"/>
            </a:xfrm>
            <a:custGeom>
              <a:avLst/>
              <a:gdLst>
                <a:gd name="connisteX0" fmla="*/ 87447 w 497841"/>
                <a:gd name="connsiteY0" fmla="*/ 19197 h 736373"/>
                <a:gd name="connisteX1" fmla="*/ 211272 w 497841"/>
                <a:gd name="connsiteY1" fmla="*/ 19197 h 736373"/>
                <a:gd name="connisteX2" fmla="*/ 344622 w 497841"/>
                <a:gd name="connsiteY2" fmla="*/ 147 h 736373"/>
                <a:gd name="connisteX3" fmla="*/ 411297 w 497841"/>
                <a:gd name="connsiteY3" fmla="*/ 28722 h 736373"/>
                <a:gd name="connisteX4" fmla="*/ 411297 w 497841"/>
                <a:gd name="connsiteY4" fmla="*/ 95397 h 736373"/>
                <a:gd name="connisteX5" fmla="*/ 439872 w 497841"/>
                <a:gd name="connsiteY5" fmla="*/ 123972 h 736373"/>
                <a:gd name="connisteX6" fmla="*/ 497022 w 497841"/>
                <a:gd name="connsiteY6" fmla="*/ 133497 h 736373"/>
                <a:gd name="connisteX7" fmla="*/ 401772 w 497841"/>
                <a:gd name="connsiteY7" fmla="*/ 276372 h 736373"/>
                <a:gd name="connisteX8" fmla="*/ 335097 w 497841"/>
                <a:gd name="connsiteY8" fmla="*/ 381147 h 736373"/>
                <a:gd name="connisteX9" fmla="*/ 287472 w 497841"/>
                <a:gd name="connsiteY9" fmla="*/ 457347 h 736373"/>
                <a:gd name="connisteX10" fmla="*/ 249372 w 497841"/>
                <a:gd name="connsiteY10" fmla="*/ 581172 h 736373"/>
                <a:gd name="connisteX11" fmla="*/ 201747 w 497841"/>
                <a:gd name="connsiteY11" fmla="*/ 695472 h 736373"/>
                <a:gd name="connisteX12" fmla="*/ 173172 w 497841"/>
                <a:gd name="connsiteY12" fmla="*/ 724047 h 736373"/>
                <a:gd name="connisteX13" fmla="*/ 87447 w 497841"/>
                <a:gd name="connsiteY13" fmla="*/ 733572 h 736373"/>
                <a:gd name="connisteX14" fmla="*/ 1722 w 497841"/>
                <a:gd name="connsiteY14" fmla="*/ 685947 h 736373"/>
                <a:gd name="connisteX15" fmla="*/ 39822 w 497841"/>
                <a:gd name="connsiteY15" fmla="*/ 590697 h 736373"/>
                <a:gd name="connisteX16" fmla="*/ 77922 w 497841"/>
                <a:gd name="connsiteY16" fmla="*/ 495447 h 736373"/>
                <a:gd name="connisteX17" fmla="*/ 125547 w 497841"/>
                <a:gd name="connsiteY17" fmla="*/ 295422 h 736373"/>
                <a:gd name="connisteX18" fmla="*/ 125547 w 497841"/>
                <a:gd name="connsiteY18" fmla="*/ 228747 h 736373"/>
                <a:gd name="connisteX19" fmla="*/ 77922 w 497841"/>
                <a:gd name="connsiteY19" fmla="*/ 133497 h 736373"/>
                <a:gd name="connisteX20" fmla="*/ 87447 w 497841"/>
                <a:gd name="connsiteY20" fmla="*/ 19197 h 736373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</a:cxnLst>
              <a:rect l="l" t="t" r="r" b="b"/>
              <a:pathLst>
                <a:path w="497842" h="736374">
                  <a:moveTo>
                    <a:pt x="87448" y="19197"/>
                  </a:moveTo>
                  <a:cubicBezTo>
                    <a:pt x="114118" y="-3663"/>
                    <a:pt x="159838" y="23007"/>
                    <a:pt x="211273" y="19197"/>
                  </a:cubicBezTo>
                  <a:cubicBezTo>
                    <a:pt x="262708" y="15387"/>
                    <a:pt x="304618" y="-1758"/>
                    <a:pt x="344623" y="147"/>
                  </a:cubicBezTo>
                  <a:cubicBezTo>
                    <a:pt x="384628" y="2052"/>
                    <a:pt x="397963" y="9672"/>
                    <a:pt x="411298" y="28722"/>
                  </a:cubicBezTo>
                  <a:cubicBezTo>
                    <a:pt x="424633" y="47772"/>
                    <a:pt x="405583" y="76347"/>
                    <a:pt x="411298" y="95397"/>
                  </a:cubicBezTo>
                  <a:cubicBezTo>
                    <a:pt x="417013" y="114447"/>
                    <a:pt x="422728" y="116352"/>
                    <a:pt x="439873" y="123972"/>
                  </a:cubicBezTo>
                  <a:cubicBezTo>
                    <a:pt x="457018" y="131592"/>
                    <a:pt x="504643" y="103017"/>
                    <a:pt x="497023" y="133497"/>
                  </a:cubicBezTo>
                  <a:cubicBezTo>
                    <a:pt x="489403" y="163977"/>
                    <a:pt x="434158" y="226842"/>
                    <a:pt x="401773" y="276372"/>
                  </a:cubicBezTo>
                  <a:cubicBezTo>
                    <a:pt x="369388" y="325902"/>
                    <a:pt x="357958" y="344952"/>
                    <a:pt x="335098" y="381147"/>
                  </a:cubicBezTo>
                  <a:cubicBezTo>
                    <a:pt x="312238" y="417342"/>
                    <a:pt x="304618" y="417342"/>
                    <a:pt x="287473" y="457347"/>
                  </a:cubicBezTo>
                  <a:cubicBezTo>
                    <a:pt x="270328" y="497352"/>
                    <a:pt x="266518" y="533547"/>
                    <a:pt x="249373" y="581172"/>
                  </a:cubicBezTo>
                  <a:cubicBezTo>
                    <a:pt x="232228" y="628797"/>
                    <a:pt x="216988" y="666897"/>
                    <a:pt x="201748" y="695472"/>
                  </a:cubicBezTo>
                  <a:cubicBezTo>
                    <a:pt x="186508" y="724047"/>
                    <a:pt x="196033" y="716427"/>
                    <a:pt x="173173" y="724047"/>
                  </a:cubicBezTo>
                  <a:cubicBezTo>
                    <a:pt x="150313" y="731667"/>
                    <a:pt x="121738" y="741192"/>
                    <a:pt x="87448" y="733572"/>
                  </a:cubicBezTo>
                  <a:cubicBezTo>
                    <a:pt x="53158" y="725952"/>
                    <a:pt x="11248" y="714522"/>
                    <a:pt x="1723" y="685947"/>
                  </a:cubicBezTo>
                  <a:cubicBezTo>
                    <a:pt x="-7802" y="657372"/>
                    <a:pt x="24583" y="628797"/>
                    <a:pt x="39823" y="590697"/>
                  </a:cubicBezTo>
                  <a:cubicBezTo>
                    <a:pt x="55063" y="552597"/>
                    <a:pt x="60778" y="554502"/>
                    <a:pt x="77923" y="495447"/>
                  </a:cubicBezTo>
                  <a:cubicBezTo>
                    <a:pt x="95068" y="436392"/>
                    <a:pt x="116023" y="348762"/>
                    <a:pt x="125548" y="295422"/>
                  </a:cubicBezTo>
                  <a:cubicBezTo>
                    <a:pt x="135073" y="242082"/>
                    <a:pt x="135073" y="261132"/>
                    <a:pt x="125548" y="228747"/>
                  </a:cubicBezTo>
                  <a:cubicBezTo>
                    <a:pt x="116023" y="196362"/>
                    <a:pt x="85543" y="175407"/>
                    <a:pt x="77923" y="133497"/>
                  </a:cubicBezTo>
                  <a:cubicBezTo>
                    <a:pt x="70303" y="91587"/>
                    <a:pt x="60778" y="42057"/>
                    <a:pt x="87448" y="19197"/>
                  </a:cubicBezTo>
                  <a:close/>
                </a:path>
              </a:pathLst>
            </a:cu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rot="1080000">
              <a:off x="16124" y="7315"/>
              <a:ext cx="391" cy="10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仿宋_GBK" panose="03000509000000000000" charset="-122"/>
                  <a:ea typeface="方正仿宋_GBK" panose="03000509000000000000" charset="-122"/>
                  <a:cs typeface="+mn-cs"/>
                </a:rPr>
                <a:t>巴勒斯坦</a:t>
              </a:r>
            </a:p>
          </p:txBody>
        </p:sp>
      </p:grpSp>
      <p:sp>
        <p:nvSpPr>
          <p:cNvPr id="15" name="云形标注 14"/>
          <p:cNvSpPr/>
          <p:nvPr/>
        </p:nvSpPr>
        <p:spPr>
          <a:xfrm>
            <a:off x="7573645" y="782320"/>
            <a:ext cx="4598670" cy="2529840"/>
          </a:xfrm>
          <a:prstGeom prst="cloudCallout">
            <a:avLst>
              <a:gd name="adj1" fmla="val -31524"/>
              <a:gd name="adj2" fmla="val 65436"/>
            </a:avLst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救世主在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“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  <a:sym typeface="+mn-ea"/>
              </a:rPr>
              <a:t>希腊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”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语中称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基督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，所以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4F0FBD"/>
                </a:solidFill>
                <a:effectLst/>
                <a:uLnTx/>
                <a:uFillTx/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7312025" y="4354195"/>
            <a:ext cx="1341120" cy="0"/>
          </a:xfrm>
          <a:prstGeom prst="line">
            <a:avLst/>
          </a:prstGeom>
          <a:ln w="142875" cmpd="tri">
            <a:solidFill>
              <a:srgbClr val="4F0F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timgV0CBP8D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4133" y="1616393"/>
            <a:ext cx="4878387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  <p:bldP spid="10" grpId="0"/>
      <p:bldP spid="11" grpId="0"/>
      <p:bldP spid="12" grpId="0"/>
      <p:bldP spid="14" grpId="0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1988"/>
          <p:cNvSpPr txBox="1">
            <a:spLocks noChangeArrowheads="1"/>
          </p:cNvSpPr>
          <p:nvPr/>
        </p:nvSpPr>
        <p:spPr bwMode="auto">
          <a:xfrm>
            <a:off x="1524001" y="130382"/>
            <a:ext cx="4288353" cy="70788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二、教会与教皇国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981308" y="1020810"/>
            <a:ext cx="34401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、教皇国的产生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696158" y="914467"/>
            <a:ext cx="190491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rPr>
              <a:t>丕平献土</a:t>
            </a:r>
          </a:p>
        </p:txBody>
      </p:sp>
      <p:pic>
        <p:nvPicPr>
          <p:cNvPr id="9" name="Picture 7" descr="C:\Users\cm\Desktop\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10" y="1828842"/>
            <a:ext cx="449580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2209903" y="5481870"/>
            <a:ext cx="3897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标有教皇国区域范围的地图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71910" y="4648243"/>
            <a:ext cx="1295400" cy="4619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教皇国</a:t>
            </a: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4343510" y="4724442"/>
            <a:ext cx="9144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00910" y="1493903"/>
            <a:ext cx="426709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丕平（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714—768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），法兰克国王（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751—768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），查理曼大帝的父亲，加洛林王朝的创建者。他原为宫相，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751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年在教皇的支持下篡夺王位。为了报答教皇，丕平将意大利中部一片领土赠给教皇，史称“丕平献土”。从此，罗马教皇国的基础得以奠定。</a:t>
            </a:r>
          </a:p>
        </p:txBody>
      </p: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6629386" y="4952961"/>
            <a:ext cx="3779838" cy="1558925"/>
            <a:chOff x="3334" y="3158"/>
            <a:chExt cx="2381" cy="982"/>
          </a:xfrm>
        </p:grpSpPr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3379" y="3475"/>
              <a:ext cx="31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srgbClr val="000000"/>
                  </a:solidFill>
                  <a:latin typeface="Times New Roman" pitchFamily="18" charset="0"/>
                </a:rPr>
                <a:t>教会</a:t>
              </a: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5284" y="3456"/>
              <a:ext cx="31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itchFamily="18" charset="0"/>
                </a:rPr>
                <a:t>国王</a:t>
              </a:r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>
              <a:off x="3787" y="3567"/>
              <a:ext cx="14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auto">
            <a:xfrm>
              <a:off x="4060" y="3249"/>
              <a:ext cx="9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itchFamily="18" charset="0"/>
                </a:rPr>
                <a:t>君权神授</a:t>
              </a:r>
            </a:p>
          </p:txBody>
        </p:sp>
        <p:sp>
          <p:nvSpPr>
            <p:cNvPr id="19" name="Line 16"/>
            <p:cNvSpPr>
              <a:spLocks noChangeShapeType="1"/>
            </p:cNvSpPr>
            <p:nvPr/>
          </p:nvSpPr>
          <p:spPr bwMode="auto">
            <a:xfrm flipH="1">
              <a:off x="3787" y="3793"/>
              <a:ext cx="140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20" name="Text Box 17"/>
            <p:cNvSpPr txBox="1">
              <a:spLocks noChangeArrowheads="1"/>
            </p:cNvSpPr>
            <p:nvPr/>
          </p:nvSpPr>
          <p:spPr bwMode="auto">
            <a:xfrm>
              <a:off x="3742" y="3839"/>
              <a:ext cx="15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itchFamily="18" charset="0"/>
                </a:rPr>
                <a:t>物质、军事支持</a:t>
              </a: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3334" y="3158"/>
              <a:ext cx="2381" cy="982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924240" y="2505671"/>
            <a:ext cx="4476671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       教皇国指的是隶属于教会的诸邦国，并不是一个单一制国家，而是由许多昔日的独立或半独立城邦、小国和贵族领地构成的共同体。</a:t>
            </a:r>
            <a:endParaRPr lang="en-US" altLang="zh-CN" sz="28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2" grpId="0"/>
      <p:bldP spid="3" grpId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梵蒂冈城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82564"/>
            <a:ext cx="4389438" cy="390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1834494" y="4571970"/>
            <a:ext cx="8452396" cy="15696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别看它如今占地不过</a:t>
            </a:r>
            <a:r>
              <a:rPr lang="en-US" altLang="zh-CN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0.44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平方千米，上溯</a:t>
            </a:r>
            <a:r>
              <a:rPr lang="en-US" altLang="zh-CN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1000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年，它可是中世纪历史舞台上一个重要和显赫的角色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。</a:t>
            </a:r>
          </a:p>
        </p:txBody>
      </p:sp>
      <p:sp>
        <p:nvSpPr>
          <p:cNvPr id="30724" name="矩形 121860"/>
          <p:cNvSpPr>
            <a:spLocks noChangeArrowheads="1"/>
          </p:cNvSpPr>
          <p:nvPr/>
        </p:nvSpPr>
        <p:spPr bwMode="auto">
          <a:xfrm>
            <a:off x="9348788" y="1600248"/>
            <a:ext cx="677108" cy="14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梵蒂冈</a:t>
            </a:r>
            <a:endParaRPr lang="zh-CN" altLang="en-US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25" name="图片 1" descr="b17eca8065380cd7b7d8d4c8a144ad34588281d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0" y="254000"/>
            <a:ext cx="3106738" cy="383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8654361-CD76-4231-9BBA-8325A5262F6C}"/>
              </a:ext>
            </a:extLst>
          </p:cNvPr>
          <p:cNvSpPr/>
          <p:nvPr/>
        </p:nvSpPr>
        <p:spPr>
          <a:xfrm>
            <a:off x="939113" y="5581817"/>
            <a:ext cx="96794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1077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，德皇亨利四世冒着风雪严寒，前往意大利北部的卡诺莎城堡向教皇“忏悔罪过”，三天三夜后，教皇才给予亨利四世一个额头吻表示原谅，而这位教皇出身于皮鞋手工制作之家，这就是“卡诺莎之辱”。此后，“卡诺莎之辱”在西方世界成为屈辱投降的代名词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205BAFC-4077-4388-B3F3-7B31EB16E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128" y="0"/>
            <a:ext cx="6934677" cy="533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94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05B63ED-C0A5-4AC8-A819-3CBB43EB2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955" y="1596595"/>
            <a:ext cx="2686050" cy="2857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9569E6F-E7AD-4B18-94CD-7C6D83459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23140" cy="6858000"/>
          </a:xfrm>
          <a:prstGeom prst="rect">
            <a:avLst/>
          </a:prstGeom>
        </p:spPr>
      </p:pic>
      <p:sp>
        <p:nvSpPr>
          <p:cNvPr id="9" name="标注: 左右箭头 8">
            <a:extLst>
              <a:ext uri="{FF2B5EF4-FFF2-40B4-BE49-F238E27FC236}">
                <a16:creationId xmlns:a16="http://schemas.microsoft.com/office/drawing/2014/main" id="{D3997BF5-EF88-46E5-B839-79D51985A4C0}"/>
              </a:ext>
            </a:extLst>
          </p:cNvPr>
          <p:cNvSpPr/>
          <p:nvPr/>
        </p:nvSpPr>
        <p:spPr bwMode="auto">
          <a:xfrm>
            <a:off x="4666478" y="292571"/>
            <a:ext cx="4723140" cy="5465548"/>
          </a:xfrm>
          <a:prstGeom prst="leftRightArrow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14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世纪初，西欧各国世俗政权与罗马教宗之间的权力争夺十分激烈，教廷也由罗马迁往靠近法国边境的城市阿维尼翁，教皇势力受到极大的冲击。后世的历史学家将此时的教皇称为“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阿维尼翁之囚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38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524000" y="1276988"/>
            <a:ext cx="9144000" cy="504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材料一：天主教会拥有大量田产。此外，教民按照教会当局的规定或法律的要求，捐纳本人收入的十分之一供宗教事业之用，主要用于神职人员薪俸、教堂日常经费以及赈济。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1" fontAlgn="base" hangingPunct="1">
              <a:spcBef>
                <a:spcPts val="6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材料二：德皇亨利四世召开宗教会议，宣布废黜教皇。教皇随即宣布开除亨利四世教籍，并策动德国贵族反叛。最后，亨利四世向教皇请求宽恕，他赤足披毡在城堡外的雪地里等候了三天，方得进见。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1" fontAlgn="base" hangingPunct="1">
              <a:spcBef>
                <a:spcPts val="6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材料三：西欧中古时期，广大民众普遍没有文化，不少上层贵族也目不识丁，由教士垄断了文化教育。教皇宣称“不学无术是信仰虔诚之母”，强调知识服从信仰，社会上占统治地位的思想是天主教神学。</a:t>
            </a: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1693176" y="398328"/>
            <a:ext cx="44956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、教会的权势（地位）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6096001" y="90550"/>
            <a:ext cx="44752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00FF"/>
                </a:solidFill>
                <a:latin typeface="方正准圆简体" pitchFamily="65" charset="-122"/>
                <a:ea typeface="方正准圆简体" pitchFamily="65" charset="-122"/>
              </a:rPr>
              <a:t>天主教会在西欧被称为封建统治的中心，你能从材料中找到答案吗？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490761" y="6167652"/>
            <a:ext cx="45416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思想文化上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：控制西欧思想文化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614613" y="2438427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经济上：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占有大量土地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498034" y="4114783"/>
            <a:ext cx="4436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政治上：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凌驾于各国君主之上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900728" y="2443189"/>
            <a:ext cx="1284417" cy="461665"/>
            <a:chOff x="4376727" y="2062198"/>
            <a:chExt cx="1284417" cy="461665"/>
          </a:xfrm>
        </p:grpSpPr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4376727" y="2290798"/>
              <a:ext cx="576263" cy="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4860925" y="2062198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有财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43523" y="4114783"/>
            <a:ext cx="1371864" cy="461665"/>
            <a:chOff x="5219523" y="3867150"/>
            <a:chExt cx="1371864" cy="461665"/>
          </a:xfrm>
        </p:grpSpPr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5219523" y="4114800"/>
              <a:ext cx="576263" cy="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5791168" y="3867150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有权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86574" y="6167652"/>
            <a:ext cx="1371862" cy="461665"/>
            <a:chOff x="5562574" y="5786661"/>
            <a:chExt cx="1371862" cy="461665"/>
          </a:xfrm>
        </p:grpSpPr>
        <p:sp>
          <p:nvSpPr>
            <p:cNvPr id="20" name="Line 11"/>
            <p:cNvSpPr>
              <a:spLocks noChangeShapeType="1"/>
            </p:cNvSpPr>
            <p:nvPr/>
          </p:nvSpPr>
          <p:spPr bwMode="auto">
            <a:xfrm>
              <a:off x="5562574" y="6034311"/>
              <a:ext cx="576263" cy="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1" name="Text Box 12"/>
            <p:cNvSpPr txBox="1">
              <a:spLocks noChangeArrowheads="1"/>
            </p:cNvSpPr>
            <p:nvPr/>
          </p:nvSpPr>
          <p:spPr bwMode="auto">
            <a:xfrm>
              <a:off x="6134217" y="5786661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有势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209902" y="1371655"/>
            <a:ext cx="2819326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政治上：</a:t>
            </a:r>
            <a:endParaRPr lang="en-US" altLang="zh-CN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eaLnBrk="1" fontAlgn="base" hangingPunct="1">
              <a:spcAft>
                <a:spcPct val="0"/>
              </a:spcAft>
            </a:pPr>
            <a:endParaRPr lang="en-US" altLang="zh-CN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eaLnBrk="1" fontAlgn="base" hangingPunct="1"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经济上：</a:t>
            </a:r>
            <a:endParaRPr lang="en-US" altLang="zh-CN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eaLnBrk="1" fontAlgn="base" hangingPunct="1">
              <a:spcAft>
                <a:spcPct val="0"/>
              </a:spcAft>
            </a:pPr>
            <a:endParaRPr lang="en-US" altLang="zh-CN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eaLnBrk="1" fontAlgn="base" hangingPunct="1">
              <a:spcAft>
                <a:spcPct val="0"/>
              </a:spcAft>
            </a:pPr>
            <a:endParaRPr lang="en-US" altLang="zh-CN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eaLnBrk="1" fontAlgn="base" hangingPunct="1"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思想上：</a:t>
            </a:r>
            <a:endParaRPr lang="en-US" altLang="zh-CN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eaLnBrk="1" fontAlgn="base" hangingPunct="1">
              <a:spcAft>
                <a:spcPct val="0"/>
              </a:spcAft>
            </a:pPr>
            <a:endParaRPr lang="en-US" altLang="zh-CN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eaLnBrk="1" fontAlgn="base" hangingPunct="1"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教育和文化上：</a:t>
            </a: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981308" y="609675"/>
            <a:ext cx="44956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、教会的权势（地位）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0061" y="1371654"/>
            <a:ext cx="6041969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教皇凌驾于各国君主之上</a:t>
            </a:r>
            <a:endParaRPr lang="en-US" altLang="zh-CN" sz="3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eaLnBrk="1" fontAlgn="base" hangingPunct="1">
              <a:spcAft>
                <a:spcPct val="0"/>
              </a:spcAft>
            </a:pPr>
            <a:endParaRPr lang="en-US" altLang="zh-CN" sz="3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eaLnBrk="1" fontAlgn="base" hangingPunct="1"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直接占有大量的土地，经营庄园，剥削农奴，收取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什一税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eaLnBrk="1" fontAlgn="base" hangingPunct="1">
              <a:spcAft>
                <a:spcPct val="0"/>
              </a:spcAft>
            </a:pPr>
            <a:endParaRPr lang="zh-CN" altLang="en-US" sz="3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eaLnBrk="1" fontAlgn="base" hangingPunct="1"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占统治地位，打击“异端”</a:t>
            </a:r>
          </a:p>
        </p:txBody>
      </p:sp>
      <p:sp>
        <p:nvSpPr>
          <p:cNvPr id="11" name="矩形 10"/>
          <p:cNvSpPr/>
          <p:nvPr/>
        </p:nvSpPr>
        <p:spPr>
          <a:xfrm>
            <a:off x="5029229" y="4724367"/>
            <a:ext cx="31780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垄断教育和文化</a:t>
            </a: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2288532" y="5704682"/>
            <a:ext cx="75713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基督教是中古西欧占统治地位的思想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1322</Words>
  <Paragraphs>114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40" baseType="lpstr">
      <vt:lpstr>等线</vt:lpstr>
      <vt:lpstr>方正仿宋_GBK</vt:lpstr>
      <vt:lpstr>方正兰亭粗黑_GBK</vt:lpstr>
      <vt:lpstr>方正隶书_GBK</vt:lpstr>
      <vt:lpstr>方正魏碑_GBK</vt:lpstr>
      <vt:lpstr>方正准圆简体</vt:lpstr>
      <vt:lpstr>仿宋</vt:lpstr>
      <vt:lpstr>华文新魏</vt:lpstr>
      <vt:lpstr>华文中宋</vt:lpstr>
      <vt:lpstr>楷体</vt:lpstr>
      <vt:lpstr>楷体_GB2312</vt:lpstr>
      <vt:lpstr>宋体</vt:lpstr>
      <vt:lpstr>微软简隶书</vt:lpstr>
      <vt:lpstr>微软雅黑</vt:lpstr>
      <vt:lpstr>幼圆</vt:lpstr>
      <vt:lpstr>Arial</vt:lpstr>
      <vt:lpstr>Calibri</vt:lpstr>
      <vt:lpstr>Calibri Light</vt:lpstr>
      <vt:lpstr>Century Gothic</vt:lpstr>
      <vt:lpstr>Times New Roman</vt:lpstr>
      <vt:lpstr>Wingdings</vt:lpstr>
      <vt:lpstr>Wingdings 3</vt:lpstr>
      <vt:lpstr>自定义设计方案</vt:lpstr>
      <vt:lpstr>Office 主题</vt:lpstr>
      <vt:lpstr>默认设计模板</vt:lpstr>
      <vt:lpstr>丝状</vt:lpstr>
      <vt:lpstr>早期基督教和中世纪大学</vt:lpstr>
      <vt:lpstr>PowerPoint 演示文稿</vt:lpstr>
      <vt:lpstr>基督教什么时间产生？原因是什么？创始人是谁？……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阅读材料，归纳中世纪大学的基本特征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施 艳霞</cp:lastModifiedBy>
  <dcterms:created xsi:type="dcterms:W3CDTF">2018-09-09T08:18:10Z</dcterms:created>
  <dcterms:modified xsi:type="dcterms:W3CDTF">2018-10-22T01:46:10Z</dcterms:modified>
</cp:coreProperties>
</file>